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3" r:id="rId29"/>
    <p:sldId id="28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80C699-529B-47F6-AE7A-21CB04C4E956}"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3207858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0C699-529B-47F6-AE7A-21CB04C4E956}"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19174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0C699-529B-47F6-AE7A-21CB04C4E956}"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68730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0C699-529B-47F6-AE7A-21CB04C4E956}"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1910639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80C699-529B-47F6-AE7A-21CB04C4E956}" type="datetimeFigureOut">
              <a:rPr lang="en-US" smtClean="0"/>
              <a:t>3/9/2022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96477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80C699-529B-47F6-AE7A-21CB04C4E956}"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276484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80C699-529B-47F6-AE7A-21CB04C4E956}" type="datetimeFigureOut">
              <a:rPr lang="en-US" smtClean="0"/>
              <a:t>3/9/2022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233194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80C699-529B-47F6-AE7A-21CB04C4E956}" type="datetimeFigureOut">
              <a:rPr lang="en-US" smtClean="0"/>
              <a:t>3/9/2022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2159360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0C699-529B-47F6-AE7A-21CB04C4E956}" type="datetimeFigureOut">
              <a:rPr lang="en-US" smtClean="0"/>
              <a:t>3/9/2022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213285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0C699-529B-47F6-AE7A-21CB04C4E956}"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264079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80C699-529B-47F6-AE7A-21CB04C4E956}" type="datetimeFigureOut">
              <a:rPr lang="en-US" smtClean="0"/>
              <a:t>3/9/2022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4857BE-5398-46FB-8917-6F4370799CD3}" type="slidenum">
              <a:rPr lang="en-US" smtClean="0"/>
              <a:t>‹#›</a:t>
            </a:fld>
            <a:endParaRPr lang="en-US"/>
          </a:p>
        </p:txBody>
      </p:sp>
    </p:spTree>
    <p:extLst>
      <p:ext uri="{BB962C8B-B14F-4D97-AF65-F5344CB8AC3E}">
        <p14:creationId xmlns:p14="http://schemas.microsoft.com/office/powerpoint/2010/main" val="162455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0C699-529B-47F6-AE7A-21CB04C4E956}" type="datetimeFigureOut">
              <a:rPr lang="en-US" smtClean="0"/>
              <a:t>3/9/2022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857BE-5398-46FB-8917-6F4370799CD3}" type="slidenum">
              <a:rPr lang="en-US" smtClean="0"/>
              <a:t>‹#›</a:t>
            </a:fld>
            <a:endParaRPr lang="en-US"/>
          </a:p>
        </p:txBody>
      </p:sp>
    </p:spTree>
    <p:extLst>
      <p:ext uri="{BB962C8B-B14F-4D97-AF65-F5344CB8AC3E}">
        <p14:creationId xmlns:p14="http://schemas.microsoft.com/office/powerpoint/2010/main" val="1408504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846" y="269314"/>
            <a:ext cx="6694205" cy="646331"/>
          </a:xfrm>
          <a:prstGeom prst="rect">
            <a:avLst/>
          </a:prstGeom>
        </p:spPr>
        <p:txBody>
          <a:bodyPr wrap="none">
            <a:spAutoFit/>
          </a:bodyPr>
          <a:lstStyle/>
          <a:p>
            <a:r>
              <a:rPr lang="en-US" sz="3600" dirty="0" smtClean="0">
                <a:solidFill>
                  <a:srgbClr val="FF0000"/>
                </a:solidFill>
              </a:rPr>
              <a:t>Chapter 2 – Ohm's Law: Resistance</a:t>
            </a:r>
            <a:endParaRPr lang="en-US" sz="3600" dirty="0">
              <a:solidFill>
                <a:srgbClr val="FF0000"/>
              </a:solidFill>
            </a:endParaRPr>
          </a:p>
        </p:txBody>
      </p:sp>
      <p:sp>
        <p:nvSpPr>
          <p:cNvPr id="3" name="Rectangle 2"/>
          <p:cNvSpPr/>
          <p:nvPr/>
        </p:nvSpPr>
        <p:spPr>
          <a:xfrm>
            <a:off x="420948" y="1725622"/>
            <a:ext cx="6096000" cy="2814617"/>
          </a:xfrm>
          <a:prstGeom prst="rect">
            <a:avLst/>
          </a:prstGeom>
        </p:spPr>
        <p:txBody>
          <a:bodyPr>
            <a:spAutoFit/>
          </a:bodyPr>
          <a:lstStyle/>
          <a:p>
            <a:pPr>
              <a:lnSpc>
                <a:spcPct val="150000"/>
              </a:lnSpc>
            </a:pPr>
            <a:r>
              <a:rPr lang="en-US" sz="2000" dirty="0" smtClean="0"/>
              <a:t>In this chapter, you will</a:t>
            </a:r>
            <a:r>
              <a:rPr lang="tr-TR" sz="2000" dirty="0" smtClean="0"/>
              <a:t>..</a:t>
            </a:r>
            <a:r>
              <a:rPr lang="en-US" sz="2000" dirty="0" smtClean="0"/>
              <a:t>.</a:t>
            </a:r>
            <a:endParaRPr lang="tr-TR" sz="2000" dirty="0" smtClean="0"/>
          </a:p>
          <a:p>
            <a:pPr marL="285750" indent="-285750">
              <a:lnSpc>
                <a:spcPct val="150000"/>
              </a:lnSpc>
              <a:buFont typeface="Wingdings" panose="05000000000000000000" pitchFamily="2" charset="2"/>
              <a:buChar char="q"/>
            </a:pPr>
            <a:r>
              <a:rPr lang="tr-TR" sz="2000" dirty="0" smtClean="0"/>
              <a:t>Take look at Ohm law</a:t>
            </a:r>
          </a:p>
          <a:p>
            <a:pPr marL="285750" indent="-285750">
              <a:lnSpc>
                <a:spcPct val="150000"/>
              </a:lnSpc>
              <a:buFont typeface="Wingdings" panose="05000000000000000000" pitchFamily="2" charset="2"/>
              <a:buChar char="q"/>
            </a:pPr>
            <a:r>
              <a:rPr lang="en-US" sz="2000" dirty="0" smtClean="0"/>
              <a:t>Use Ohm's Law in circuit design.</a:t>
            </a:r>
            <a:endParaRPr lang="tr-TR" sz="2000" dirty="0"/>
          </a:p>
          <a:p>
            <a:pPr marL="285750" indent="-285750">
              <a:lnSpc>
                <a:spcPct val="150000"/>
              </a:lnSpc>
              <a:buFont typeface="Wingdings" panose="05000000000000000000" pitchFamily="2" charset="2"/>
              <a:buChar char="q"/>
            </a:pPr>
            <a:r>
              <a:rPr lang="en-US" sz="2000" dirty="0" smtClean="0"/>
              <a:t> Learn how to read resistor color codes. </a:t>
            </a:r>
            <a:endParaRPr lang="tr-TR" sz="2000" dirty="0" smtClean="0"/>
          </a:p>
          <a:p>
            <a:pPr marL="285750" indent="-285750">
              <a:lnSpc>
                <a:spcPct val="150000"/>
              </a:lnSpc>
              <a:buFont typeface="Wingdings" panose="05000000000000000000" pitchFamily="2" charset="2"/>
              <a:buChar char="q"/>
            </a:pPr>
            <a:r>
              <a:rPr lang="en-US" sz="2000" dirty="0" smtClean="0"/>
              <a:t>Make use of a </a:t>
            </a:r>
            <a:r>
              <a:rPr lang="en-US" sz="2000" dirty="0" err="1" smtClean="0"/>
              <a:t>multimeter</a:t>
            </a:r>
            <a:r>
              <a:rPr lang="en-US" sz="2000" dirty="0" smtClean="0"/>
              <a:t>. </a:t>
            </a:r>
            <a:endParaRPr lang="tr-TR" sz="2000" dirty="0" smtClean="0"/>
          </a:p>
          <a:p>
            <a:pPr marL="285750" indent="-285750">
              <a:lnSpc>
                <a:spcPct val="150000"/>
              </a:lnSpc>
              <a:buFont typeface="Wingdings" panose="05000000000000000000" pitchFamily="2" charset="2"/>
              <a:buChar char="q"/>
            </a:pPr>
            <a:r>
              <a:rPr lang="en-US" sz="2000" dirty="0" smtClean="0"/>
              <a:t>Master series and parallel circuits</a:t>
            </a:r>
            <a:r>
              <a:rPr lang="en-US" dirty="0" smtClean="0"/>
              <a:t>.</a:t>
            </a:r>
            <a:endParaRPr lang="en-US" dirty="0"/>
          </a:p>
        </p:txBody>
      </p:sp>
      <p:sp>
        <p:nvSpPr>
          <p:cNvPr id="4" name="Rectangle 3"/>
          <p:cNvSpPr/>
          <p:nvPr/>
        </p:nvSpPr>
        <p:spPr>
          <a:xfrm>
            <a:off x="4829578" y="1054792"/>
            <a:ext cx="6426558" cy="1938992"/>
          </a:xfrm>
          <a:prstGeom prst="rect">
            <a:avLst/>
          </a:prstGeom>
        </p:spPr>
        <p:txBody>
          <a:bodyPr wrap="square">
            <a:spAutoFit/>
          </a:bodyPr>
          <a:lstStyle/>
          <a:p>
            <a:pPr lvl="1" algn="just">
              <a:lnSpc>
                <a:spcPct val="150000"/>
              </a:lnSpc>
            </a:pPr>
            <a:r>
              <a:rPr lang="en-US" sz="2000" dirty="0" smtClean="0"/>
              <a:t>Your first exploration into the world of electronics components will invariably include the humble resistor. This component is by far the simplest – </a:t>
            </a:r>
            <a:r>
              <a:rPr lang="en-US" sz="2000" dirty="0" smtClean="0">
                <a:solidFill>
                  <a:srgbClr val="FF0000"/>
                </a:solidFill>
              </a:rPr>
              <a:t>a resistor impedes the flow of current. </a:t>
            </a:r>
            <a:endParaRPr lang="en-US" sz="2000" dirty="0">
              <a:solidFill>
                <a:srgbClr val="FF0000"/>
              </a:solidFill>
            </a:endParaRPr>
          </a:p>
        </p:txBody>
      </p:sp>
      <p:sp>
        <p:nvSpPr>
          <p:cNvPr id="5" name="Rectangle 4"/>
          <p:cNvSpPr/>
          <p:nvPr/>
        </p:nvSpPr>
        <p:spPr>
          <a:xfrm>
            <a:off x="5207357" y="2846684"/>
            <a:ext cx="6456609" cy="1477328"/>
          </a:xfrm>
          <a:prstGeom prst="rect">
            <a:avLst/>
          </a:prstGeom>
        </p:spPr>
        <p:txBody>
          <a:bodyPr wrap="square">
            <a:spAutoFit/>
          </a:bodyPr>
          <a:lstStyle/>
          <a:p>
            <a:pPr>
              <a:lnSpc>
                <a:spcPct val="150000"/>
              </a:lnSpc>
            </a:pPr>
            <a:r>
              <a:rPr lang="en-US" sz="2000" dirty="0" smtClean="0">
                <a:solidFill>
                  <a:srgbClr val="FF0000"/>
                </a:solidFill>
              </a:rPr>
              <a:t>Ohm's Law is a physical law. It connects voltage, current, and resistance in a very elegant way</a:t>
            </a:r>
            <a:r>
              <a:rPr lang="en-US" sz="2000" dirty="0" smtClean="0"/>
              <a:t>. With Ohm's Law, you can evaluate series and parallel circuits with ease. </a:t>
            </a:r>
            <a:endParaRPr lang="en-US" sz="2000" dirty="0"/>
          </a:p>
        </p:txBody>
      </p:sp>
      <p:sp>
        <p:nvSpPr>
          <p:cNvPr id="6" name="Rectangle 5"/>
          <p:cNvSpPr/>
          <p:nvPr/>
        </p:nvSpPr>
        <p:spPr>
          <a:xfrm>
            <a:off x="5207357" y="4136089"/>
            <a:ext cx="6671257" cy="2554545"/>
          </a:xfrm>
          <a:prstGeom prst="rect">
            <a:avLst/>
          </a:prstGeom>
        </p:spPr>
        <p:txBody>
          <a:bodyPr wrap="square">
            <a:spAutoFit/>
          </a:bodyPr>
          <a:lstStyle/>
          <a:p>
            <a:pPr>
              <a:lnSpc>
                <a:spcPct val="200000"/>
              </a:lnSpc>
            </a:pPr>
            <a:r>
              <a:rPr lang="en-US" sz="2000" dirty="0" smtClean="0"/>
              <a:t>All loads may be represented by an equivalent resistance. A load is the circuit or device being powered. Ohm's Law makes dealing </a:t>
            </a:r>
            <a:r>
              <a:rPr lang="tr-TR" sz="2000" dirty="0" smtClean="0"/>
              <a:t>w</a:t>
            </a:r>
            <a:r>
              <a:rPr lang="en-US" sz="2000" dirty="0" err="1" smtClean="0"/>
              <a:t>ith</a:t>
            </a:r>
            <a:r>
              <a:rPr lang="en-US" sz="2000" dirty="0" smtClean="0"/>
              <a:t> </a:t>
            </a:r>
            <a:r>
              <a:rPr lang="en-US" sz="2000" dirty="0" smtClean="0"/>
              <a:t>loads easy. You only need multiplication and division to calculate. </a:t>
            </a:r>
            <a:endParaRPr lang="en-US" sz="2000" dirty="0"/>
          </a:p>
        </p:txBody>
      </p:sp>
    </p:spTree>
    <p:extLst>
      <p:ext uri="{BB962C8B-B14F-4D97-AF65-F5344CB8AC3E}">
        <p14:creationId xmlns:p14="http://schemas.microsoft.com/office/powerpoint/2010/main" val="665331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254" y="217387"/>
            <a:ext cx="6096000" cy="4001095"/>
          </a:xfrm>
          <a:prstGeom prst="rect">
            <a:avLst/>
          </a:prstGeom>
        </p:spPr>
        <p:txBody>
          <a:bodyPr>
            <a:spAutoFit/>
          </a:bodyPr>
          <a:lstStyle/>
          <a:p>
            <a:r>
              <a:rPr lang="en-US" sz="2400" dirty="0" smtClean="0">
                <a:solidFill>
                  <a:srgbClr val="FF0000"/>
                </a:solidFill>
              </a:rPr>
              <a:t>Using a </a:t>
            </a:r>
            <a:r>
              <a:rPr lang="en-US" sz="2400" dirty="0" err="1" smtClean="0">
                <a:solidFill>
                  <a:srgbClr val="FF0000"/>
                </a:solidFill>
              </a:rPr>
              <a:t>Multimeter</a:t>
            </a:r>
            <a:r>
              <a:rPr lang="en-US" sz="2400" dirty="0" smtClean="0">
                <a:solidFill>
                  <a:srgbClr val="FF0000"/>
                </a:solidFill>
              </a:rPr>
              <a:t> to Measure Resistance</a:t>
            </a:r>
          </a:p>
          <a:p>
            <a:pPr algn="just"/>
            <a:endParaRPr lang="tr-TR" sz="2000" dirty="0" smtClean="0"/>
          </a:p>
          <a:p>
            <a:pPr algn="just">
              <a:lnSpc>
                <a:spcPct val="150000"/>
              </a:lnSpc>
            </a:pPr>
            <a:r>
              <a:rPr lang="en-US" sz="2000" dirty="0" smtClean="0"/>
              <a:t>To use the </a:t>
            </a:r>
            <a:r>
              <a:rPr lang="en-US" sz="2000" dirty="0" err="1" smtClean="0"/>
              <a:t>multimeter</a:t>
            </a:r>
            <a:r>
              <a:rPr lang="en-US" sz="2000" dirty="0" smtClean="0"/>
              <a:t> to measure resistance, place the resistor in the test clips as shown below in Figure </a:t>
            </a:r>
            <a:r>
              <a:rPr lang="tr-TR" sz="2000" dirty="0" smtClean="0"/>
              <a:t>2.5</a:t>
            </a:r>
            <a:r>
              <a:rPr lang="en-US" sz="2000" dirty="0" smtClean="0"/>
              <a:t>. You may also measure transformer coils and motor coils to check for continuity in this way. You will find that even your skin has a measurable resistance! Don't worry, you won't feel anything! The </a:t>
            </a:r>
            <a:r>
              <a:rPr lang="en-US" sz="2000" dirty="0" err="1" smtClean="0"/>
              <a:t>multimeter</a:t>
            </a:r>
            <a:r>
              <a:rPr lang="en-US" sz="2000" dirty="0" smtClean="0"/>
              <a:t> uses an internal battery (usually +9V) to measure resistance.</a:t>
            </a:r>
            <a:endParaRPr lang="en-US" sz="2000" dirty="0"/>
          </a:p>
        </p:txBody>
      </p:sp>
      <p:pic>
        <p:nvPicPr>
          <p:cNvPr id="3" name="Picture 2"/>
          <p:cNvPicPr>
            <a:picLocks noChangeAspect="1"/>
          </p:cNvPicPr>
          <p:nvPr/>
        </p:nvPicPr>
        <p:blipFill>
          <a:blip r:embed="rId2"/>
          <a:stretch>
            <a:fillRect/>
          </a:stretch>
        </p:blipFill>
        <p:spPr>
          <a:xfrm>
            <a:off x="6246254" y="320632"/>
            <a:ext cx="5583941" cy="3836295"/>
          </a:xfrm>
          <a:prstGeom prst="rect">
            <a:avLst/>
          </a:prstGeom>
        </p:spPr>
      </p:pic>
      <p:sp>
        <p:nvSpPr>
          <p:cNvPr id="4" name="Rectangle 3"/>
          <p:cNvSpPr/>
          <p:nvPr/>
        </p:nvSpPr>
        <p:spPr>
          <a:xfrm>
            <a:off x="150254" y="4156927"/>
            <a:ext cx="6096000" cy="2352952"/>
          </a:xfrm>
          <a:prstGeom prst="rect">
            <a:avLst/>
          </a:prstGeom>
        </p:spPr>
        <p:txBody>
          <a:bodyPr>
            <a:spAutoFit/>
          </a:bodyPr>
          <a:lstStyle/>
          <a:p>
            <a:pPr algn="just">
              <a:lnSpc>
                <a:spcPct val="150000"/>
              </a:lnSpc>
            </a:pPr>
            <a:r>
              <a:rPr lang="en-US" sz="2000" dirty="0" smtClean="0"/>
              <a:t>It should be noted that it is unwise to measure resistors that are placed in a circuit, regardless of whether the circuit is under power or not. A </a:t>
            </a:r>
            <a:r>
              <a:rPr lang="en-US" sz="2000" dirty="0" err="1" smtClean="0"/>
              <a:t>multimeter</a:t>
            </a:r>
            <a:r>
              <a:rPr lang="en-US" sz="2000" dirty="0" smtClean="0"/>
              <a:t> will use an internal battery to inject a small current through the resistor under test to measure its resistance. </a:t>
            </a:r>
            <a:endParaRPr lang="en-US" sz="2000" dirty="0"/>
          </a:p>
        </p:txBody>
      </p:sp>
      <p:sp>
        <p:nvSpPr>
          <p:cNvPr id="5" name="Rectangle 4"/>
          <p:cNvSpPr/>
          <p:nvPr/>
        </p:nvSpPr>
        <p:spPr>
          <a:xfrm>
            <a:off x="6410934" y="4156927"/>
            <a:ext cx="5419261" cy="2352952"/>
          </a:xfrm>
          <a:prstGeom prst="rect">
            <a:avLst/>
          </a:prstGeom>
        </p:spPr>
        <p:txBody>
          <a:bodyPr wrap="square">
            <a:spAutoFit/>
          </a:bodyPr>
          <a:lstStyle/>
          <a:p>
            <a:pPr>
              <a:lnSpc>
                <a:spcPct val="150000"/>
              </a:lnSpc>
            </a:pPr>
            <a:r>
              <a:rPr lang="en-US" sz="2000" dirty="0" smtClean="0"/>
              <a:t>To get an accurate reading, and to ensure that no damage occurs to surrounding components or your meter, you should unsolder one leg of the resistor you would like to measure to remove it from the circuit temporarily. </a:t>
            </a:r>
            <a:endParaRPr lang="en-US" sz="2000" dirty="0"/>
          </a:p>
        </p:txBody>
      </p:sp>
    </p:spTree>
    <p:extLst>
      <p:ext uri="{BB962C8B-B14F-4D97-AF65-F5344CB8AC3E}">
        <p14:creationId xmlns:p14="http://schemas.microsoft.com/office/powerpoint/2010/main" val="102867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00671" y="430455"/>
            <a:ext cx="4871142" cy="461665"/>
          </a:xfrm>
          <a:prstGeom prst="rect">
            <a:avLst/>
          </a:prstGeom>
        </p:spPr>
        <p:txBody>
          <a:bodyPr wrap="none">
            <a:spAutoFit/>
          </a:bodyPr>
          <a:lstStyle/>
          <a:p>
            <a:r>
              <a:rPr lang="en-US" sz="2400" dirty="0" smtClean="0">
                <a:solidFill>
                  <a:srgbClr val="FF0000"/>
                </a:solidFill>
              </a:rPr>
              <a:t>Measuring Current with a </a:t>
            </a:r>
            <a:r>
              <a:rPr lang="en-US" sz="2400" dirty="0" err="1" smtClean="0">
                <a:solidFill>
                  <a:srgbClr val="FF0000"/>
                </a:solidFill>
              </a:rPr>
              <a:t>Multimeter</a:t>
            </a:r>
            <a:endParaRPr lang="en-US" sz="2400" dirty="0">
              <a:solidFill>
                <a:srgbClr val="FF0000"/>
              </a:solidFill>
            </a:endParaRPr>
          </a:p>
        </p:txBody>
      </p:sp>
      <p:sp>
        <p:nvSpPr>
          <p:cNvPr id="3" name="Rectangle 2"/>
          <p:cNvSpPr/>
          <p:nvPr/>
        </p:nvSpPr>
        <p:spPr>
          <a:xfrm>
            <a:off x="211295" y="172878"/>
            <a:ext cx="6189376" cy="6394058"/>
          </a:xfrm>
          <a:prstGeom prst="rect">
            <a:avLst/>
          </a:prstGeom>
        </p:spPr>
        <p:txBody>
          <a:bodyPr wrap="square">
            <a:spAutoFit/>
          </a:bodyPr>
          <a:lstStyle/>
          <a:p>
            <a:pPr algn="just">
              <a:lnSpc>
                <a:spcPct val="150000"/>
              </a:lnSpc>
            </a:pPr>
            <a:r>
              <a:rPr lang="en-US" sz="2100" dirty="0" smtClean="0"/>
              <a:t>To measure current with a </a:t>
            </a:r>
            <a:r>
              <a:rPr lang="en-US" sz="2100" dirty="0" err="1" smtClean="0"/>
              <a:t>multimeter</a:t>
            </a:r>
            <a:r>
              <a:rPr lang="en-US" sz="2100" dirty="0" smtClean="0"/>
              <a:t>, we must place it </a:t>
            </a:r>
            <a:r>
              <a:rPr lang="en-US" sz="2100" dirty="0" smtClean="0">
                <a:solidFill>
                  <a:srgbClr val="FF0000"/>
                </a:solidFill>
              </a:rPr>
              <a:t>in series with the circuit under test</a:t>
            </a:r>
            <a:r>
              <a:rPr lang="en-US" sz="2100" dirty="0" smtClean="0"/>
              <a:t>. In this configuration, the meter becomes a part of the circuit. In Figure </a:t>
            </a:r>
            <a:r>
              <a:rPr lang="tr-TR" sz="2100" dirty="0" smtClean="0"/>
              <a:t>2.6</a:t>
            </a:r>
            <a:r>
              <a:rPr lang="en-US" sz="2100" dirty="0" smtClean="0"/>
              <a:t>, you will see the correct way to use a </a:t>
            </a:r>
            <a:r>
              <a:rPr lang="en-US" sz="2100" dirty="0" err="1" smtClean="0"/>
              <a:t>multimeter</a:t>
            </a:r>
            <a:r>
              <a:rPr lang="en-US" sz="2100" dirty="0" smtClean="0"/>
              <a:t> in the ammeter mode. Pay special attention to the jacks on the </a:t>
            </a:r>
            <a:r>
              <a:rPr lang="en-US" sz="2100" dirty="0" err="1" smtClean="0"/>
              <a:t>multimeter</a:t>
            </a:r>
            <a:r>
              <a:rPr lang="en-US" sz="2100" dirty="0" smtClean="0"/>
              <a:t>, as each </a:t>
            </a:r>
            <a:r>
              <a:rPr lang="en-US" sz="2100" dirty="0" err="1" smtClean="0"/>
              <a:t>multimeter</a:t>
            </a:r>
            <a:r>
              <a:rPr lang="en-US" sz="2100" dirty="0" smtClean="0"/>
              <a:t> varies. </a:t>
            </a:r>
            <a:r>
              <a:rPr lang="en-US" sz="2100" dirty="0" smtClean="0">
                <a:solidFill>
                  <a:srgbClr val="FF0000"/>
                </a:solidFill>
              </a:rPr>
              <a:t>If you know you are measuring alternating current, use the AC ammeter setting</a:t>
            </a:r>
            <a:r>
              <a:rPr lang="en-US" sz="2100" dirty="0" smtClean="0"/>
              <a:t>. </a:t>
            </a:r>
            <a:r>
              <a:rPr lang="en-US" sz="2100" dirty="0" smtClean="0">
                <a:solidFill>
                  <a:srgbClr val="FF0000"/>
                </a:solidFill>
              </a:rPr>
              <a:t>If you are measuring direct current, use the DC ammeter setting. </a:t>
            </a:r>
            <a:r>
              <a:rPr lang="en-US" sz="2100" dirty="0" smtClean="0"/>
              <a:t>You may notice that the current is negative in the diagram. Can you offer an explanation as to why that is? Hint: The outer terminal on a 6V battery like the one shown is positive. </a:t>
            </a:r>
            <a:endParaRPr lang="en-US" sz="2100" dirty="0"/>
          </a:p>
        </p:txBody>
      </p:sp>
      <p:pic>
        <p:nvPicPr>
          <p:cNvPr id="4" name="Picture 3"/>
          <p:cNvPicPr>
            <a:picLocks noChangeAspect="1"/>
          </p:cNvPicPr>
          <p:nvPr/>
        </p:nvPicPr>
        <p:blipFill>
          <a:blip r:embed="rId2"/>
          <a:stretch>
            <a:fillRect/>
          </a:stretch>
        </p:blipFill>
        <p:spPr>
          <a:xfrm>
            <a:off x="6400671" y="1635616"/>
            <a:ext cx="5553137" cy="3861247"/>
          </a:xfrm>
          <a:prstGeom prst="rect">
            <a:avLst/>
          </a:prstGeom>
        </p:spPr>
      </p:pic>
    </p:spTree>
    <p:extLst>
      <p:ext uri="{BB962C8B-B14F-4D97-AF65-F5344CB8AC3E}">
        <p14:creationId xmlns:p14="http://schemas.microsoft.com/office/powerpoint/2010/main" val="459094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3790" y="207676"/>
            <a:ext cx="11165985" cy="6001643"/>
          </a:xfrm>
          <a:prstGeom prst="rect">
            <a:avLst/>
          </a:prstGeom>
        </p:spPr>
        <p:txBody>
          <a:bodyPr wrap="square">
            <a:spAutoFit/>
          </a:bodyPr>
          <a:lstStyle/>
          <a:p>
            <a:pPr algn="just">
              <a:lnSpc>
                <a:spcPct val="200000"/>
              </a:lnSpc>
            </a:pPr>
            <a:r>
              <a:rPr lang="en-US" sz="2400" dirty="0" smtClean="0"/>
              <a:t>There is usually more than one positive (red) jack for your test leads on the front panel of the </a:t>
            </a:r>
            <a:r>
              <a:rPr lang="en-US" sz="2400" dirty="0" err="1" smtClean="0"/>
              <a:t>multimeter</a:t>
            </a:r>
            <a:r>
              <a:rPr lang="en-US" sz="2400" dirty="0" smtClean="0"/>
              <a:t>. The jacks on a </a:t>
            </a:r>
            <a:r>
              <a:rPr lang="en-US" sz="2400" dirty="0" err="1" smtClean="0"/>
              <a:t>multimeter</a:t>
            </a:r>
            <a:r>
              <a:rPr lang="en-US" sz="2400" dirty="0" smtClean="0"/>
              <a:t> are fused for protecting the meter during current measurements. So make sure you are using the right jack for the circuit under test and for the current mode setting on your meter. Failure to do so may blow a fuse in the meter, or worse. For example, if you are in 10 Amp mode, use the jack marked “10 A.” And finally, be aware that if you place the test clips in the circuit backwards in DC ammeter mode, you will not hurt the meter. You will instead see a negative current indication.</a:t>
            </a:r>
            <a:endParaRPr lang="en-US" sz="2400" dirty="0"/>
          </a:p>
        </p:txBody>
      </p:sp>
    </p:spTree>
    <p:extLst>
      <p:ext uri="{BB962C8B-B14F-4D97-AF65-F5344CB8AC3E}">
        <p14:creationId xmlns:p14="http://schemas.microsoft.com/office/powerpoint/2010/main" val="3968348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843" y="1019251"/>
            <a:ext cx="5717334" cy="3485570"/>
          </a:xfrm>
          <a:prstGeom prst="rect">
            <a:avLst/>
          </a:prstGeom>
        </p:spPr>
        <p:txBody>
          <a:bodyPr wrap="square">
            <a:spAutoFit/>
          </a:bodyPr>
          <a:lstStyle/>
          <a:p>
            <a:pPr algn="just">
              <a:lnSpc>
                <a:spcPct val="150000"/>
              </a:lnSpc>
            </a:pPr>
            <a:r>
              <a:rPr lang="en-US" sz="2100" dirty="0" smtClean="0"/>
              <a:t>To measure voltage across a component with a voltmeter, you place it in </a:t>
            </a:r>
            <a:r>
              <a:rPr lang="en-US" sz="2100" dirty="0" smtClean="0">
                <a:solidFill>
                  <a:srgbClr val="FF0000"/>
                </a:solidFill>
              </a:rPr>
              <a:t>parallel </a:t>
            </a:r>
            <a:r>
              <a:rPr lang="en-US" sz="2100" dirty="0" smtClean="0"/>
              <a:t>with the component under test. </a:t>
            </a:r>
            <a:r>
              <a:rPr lang="en-US" sz="2100" dirty="0" smtClean="0">
                <a:solidFill>
                  <a:srgbClr val="FF0000"/>
                </a:solidFill>
              </a:rPr>
              <a:t>A voltmeter draws almost no current at all, so this measurement will not interfere in the operation of the circuit under test</a:t>
            </a:r>
            <a:r>
              <a:rPr lang="en-US" sz="2100" dirty="0" smtClean="0"/>
              <a:t>. Figure </a:t>
            </a:r>
            <a:r>
              <a:rPr lang="tr-TR" sz="2100" dirty="0" smtClean="0"/>
              <a:t>2.6</a:t>
            </a:r>
            <a:r>
              <a:rPr lang="en-US" sz="2100" dirty="0" smtClean="0"/>
              <a:t> shows a voltmeter being used to check a resistor in a circuit.</a:t>
            </a:r>
            <a:endParaRPr lang="en-US" sz="2100" dirty="0"/>
          </a:p>
        </p:txBody>
      </p:sp>
      <p:sp>
        <p:nvSpPr>
          <p:cNvPr id="3" name="Rectangle 2"/>
          <p:cNvSpPr/>
          <p:nvPr/>
        </p:nvSpPr>
        <p:spPr>
          <a:xfrm>
            <a:off x="344843" y="238207"/>
            <a:ext cx="5717334" cy="523220"/>
          </a:xfrm>
          <a:prstGeom prst="rect">
            <a:avLst/>
          </a:prstGeom>
        </p:spPr>
        <p:txBody>
          <a:bodyPr wrap="none">
            <a:spAutoFit/>
          </a:bodyPr>
          <a:lstStyle/>
          <a:p>
            <a:r>
              <a:rPr lang="en-US" sz="2800" dirty="0" smtClean="0">
                <a:solidFill>
                  <a:srgbClr val="FF0000"/>
                </a:solidFill>
              </a:rPr>
              <a:t>Measuring Voltage with a </a:t>
            </a:r>
            <a:r>
              <a:rPr lang="en-US" sz="2800" dirty="0" err="1" smtClean="0">
                <a:solidFill>
                  <a:srgbClr val="FF0000"/>
                </a:solidFill>
              </a:rPr>
              <a:t>Multimeter</a:t>
            </a:r>
            <a:r>
              <a:rPr lang="en-US" sz="2800" dirty="0" smtClean="0">
                <a:solidFill>
                  <a:srgbClr val="FF0000"/>
                </a:solidFill>
              </a:rPr>
              <a:t> </a:t>
            </a:r>
            <a:endParaRPr lang="tr-TR" sz="2800" dirty="0" smtClean="0">
              <a:solidFill>
                <a:srgbClr val="FF0000"/>
              </a:solidFill>
            </a:endParaRPr>
          </a:p>
        </p:txBody>
      </p:sp>
      <p:pic>
        <p:nvPicPr>
          <p:cNvPr id="4" name="Picture 3"/>
          <p:cNvPicPr>
            <a:picLocks noChangeAspect="1"/>
          </p:cNvPicPr>
          <p:nvPr/>
        </p:nvPicPr>
        <p:blipFill>
          <a:blip r:embed="rId2"/>
          <a:stretch>
            <a:fillRect/>
          </a:stretch>
        </p:blipFill>
        <p:spPr>
          <a:xfrm>
            <a:off x="6395634" y="383907"/>
            <a:ext cx="5496731" cy="3807791"/>
          </a:xfrm>
          <a:prstGeom prst="rect">
            <a:avLst/>
          </a:prstGeom>
        </p:spPr>
      </p:pic>
      <p:sp>
        <p:nvSpPr>
          <p:cNvPr id="5" name="Rectangle 4"/>
          <p:cNvSpPr/>
          <p:nvPr/>
        </p:nvSpPr>
        <p:spPr>
          <a:xfrm>
            <a:off x="2572888" y="4449522"/>
            <a:ext cx="7279450" cy="2123658"/>
          </a:xfrm>
          <a:prstGeom prst="rect">
            <a:avLst/>
          </a:prstGeom>
        </p:spPr>
        <p:txBody>
          <a:bodyPr wrap="square">
            <a:spAutoFit/>
          </a:bodyPr>
          <a:lstStyle/>
          <a:p>
            <a:pPr algn="just">
              <a:lnSpc>
                <a:spcPct val="150000"/>
              </a:lnSpc>
            </a:pPr>
            <a:r>
              <a:rPr lang="en-US" sz="2200" dirty="0" smtClean="0"/>
              <a:t>Make sure that you are measuring the voltage on the right setting. You won't hurt your meter if you are measuring an AC voltage with the meter set to DC mode, but you may not read the voltage you expect. </a:t>
            </a:r>
            <a:endParaRPr lang="en-US" sz="2200" dirty="0"/>
          </a:p>
        </p:txBody>
      </p:sp>
    </p:spTree>
    <p:extLst>
      <p:ext uri="{BB962C8B-B14F-4D97-AF65-F5344CB8AC3E}">
        <p14:creationId xmlns:p14="http://schemas.microsoft.com/office/powerpoint/2010/main" val="544151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910" y="0"/>
            <a:ext cx="8206862" cy="646331"/>
          </a:xfrm>
          <a:prstGeom prst="rect">
            <a:avLst/>
          </a:prstGeom>
        </p:spPr>
        <p:txBody>
          <a:bodyPr wrap="none">
            <a:spAutoFit/>
          </a:bodyPr>
          <a:lstStyle/>
          <a:p>
            <a:r>
              <a:rPr lang="en-US" sz="3600" dirty="0">
                <a:solidFill>
                  <a:srgbClr val="FF0000"/>
                </a:solidFill>
              </a:rPr>
              <a:t>Chapter 2.5: Resistors in Series and Parallel</a:t>
            </a:r>
          </a:p>
        </p:txBody>
      </p:sp>
      <p:sp>
        <p:nvSpPr>
          <p:cNvPr id="3" name="Rectangle 2"/>
          <p:cNvSpPr/>
          <p:nvPr/>
        </p:nvSpPr>
        <p:spPr>
          <a:xfrm>
            <a:off x="142910" y="784470"/>
            <a:ext cx="4516621" cy="400110"/>
          </a:xfrm>
          <a:prstGeom prst="rect">
            <a:avLst/>
          </a:prstGeom>
        </p:spPr>
        <p:txBody>
          <a:bodyPr wrap="none">
            <a:spAutoFit/>
          </a:bodyPr>
          <a:lstStyle/>
          <a:p>
            <a:r>
              <a:rPr lang="en-US" sz="2000" b="1" dirty="0">
                <a:solidFill>
                  <a:srgbClr val="0070C0"/>
                </a:solidFill>
              </a:rPr>
              <a:t>Resistors in Series: Equivalent Resistance</a:t>
            </a:r>
          </a:p>
        </p:txBody>
      </p:sp>
      <p:sp>
        <p:nvSpPr>
          <p:cNvPr id="4" name="Rectangle 3"/>
          <p:cNvSpPr/>
          <p:nvPr/>
        </p:nvSpPr>
        <p:spPr>
          <a:xfrm>
            <a:off x="142910" y="1291941"/>
            <a:ext cx="6096000" cy="2123658"/>
          </a:xfrm>
          <a:prstGeom prst="rect">
            <a:avLst/>
          </a:prstGeom>
        </p:spPr>
        <p:txBody>
          <a:bodyPr>
            <a:spAutoFit/>
          </a:bodyPr>
          <a:lstStyle/>
          <a:p>
            <a:pPr algn="just"/>
            <a:r>
              <a:rPr lang="en-US" sz="2200" dirty="0"/>
              <a:t>What happens when we place two or more resistors in series? We end up with an effective resistor </a:t>
            </a:r>
            <a:r>
              <a:rPr lang="en-US" sz="2200" dirty="0" smtClean="0"/>
              <a:t>that </a:t>
            </a:r>
            <a:r>
              <a:rPr lang="en-US" sz="2200" dirty="0"/>
              <a:t>is the sum of all the individual resistors. In Figure </a:t>
            </a:r>
            <a:r>
              <a:rPr lang="en-US" sz="2200" dirty="0" smtClean="0"/>
              <a:t>2</a:t>
            </a:r>
            <a:r>
              <a:rPr lang="tr-TR" sz="2200" dirty="0" smtClean="0"/>
              <a:t>.7</a:t>
            </a:r>
            <a:r>
              <a:rPr lang="en-US" sz="2200" dirty="0" smtClean="0"/>
              <a:t> </a:t>
            </a:r>
            <a:r>
              <a:rPr lang="en-US" sz="2200" dirty="0"/>
              <a:t>shown below, we have five resistors. Their </a:t>
            </a:r>
            <a:r>
              <a:rPr lang="en-US" sz="2200" dirty="0" smtClean="0"/>
              <a:t>equivalent </a:t>
            </a:r>
            <a:r>
              <a:rPr lang="en-US" sz="2200" dirty="0"/>
              <a:t>resistance is the sum of all their individual resistances.</a:t>
            </a:r>
          </a:p>
        </p:txBody>
      </p:sp>
      <p:pic>
        <p:nvPicPr>
          <p:cNvPr id="5" name="Picture 4"/>
          <p:cNvPicPr>
            <a:picLocks noChangeAspect="1"/>
          </p:cNvPicPr>
          <p:nvPr/>
        </p:nvPicPr>
        <p:blipFill>
          <a:blip r:embed="rId2"/>
          <a:stretch>
            <a:fillRect/>
          </a:stretch>
        </p:blipFill>
        <p:spPr>
          <a:xfrm>
            <a:off x="6289055" y="969136"/>
            <a:ext cx="5407712" cy="2688464"/>
          </a:xfrm>
          <a:prstGeom prst="rect">
            <a:avLst/>
          </a:prstGeom>
        </p:spPr>
      </p:pic>
      <p:sp>
        <p:nvSpPr>
          <p:cNvPr id="6" name="Rectangle 5"/>
          <p:cNvSpPr/>
          <p:nvPr/>
        </p:nvSpPr>
        <p:spPr>
          <a:xfrm>
            <a:off x="142910" y="3482562"/>
            <a:ext cx="6096000" cy="769441"/>
          </a:xfrm>
          <a:prstGeom prst="rect">
            <a:avLst/>
          </a:prstGeom>
        </p:spPr>
        <p:txBody>
          <a:bodyPr>
            <a:spAutoFit/>
          </a:bodyPr>
          <a:lstStyle/>
          <a:p>
            <a:r>
              <a:rPr lang="en-US" sz="2200" dirty="0"/>
              <a:t>We may now be a bit more rigorous and extend this to any number of resistors</a:t>
            </a:r>
          </a:p>
        </p:txBody>
      </p:sp>
      <p:pic>
        <p:nvPicPr>
          <p:cNvPr id="7" name="Picture 6"/>
          <p:cNvPicPr>
            <a:picLocks noChangeAspect="1"/>
          </p:cNvPicPr>
          <p:nvPr/>
        </p:nvPicPr>
        <p:blipFill>
          <a:blip r:embed="rId3"/>
          <a:stretch>
            <a:fillRect/>
          </a:stretch>
        </p:blipFill>
        <p:spPr>
          <a:xfrm>
            <a:off x="3408015" y="4343058"/>
            <a:ext cx="7049234" cy="2055319"/>
          </a:xfrm>
          <a:prstGeom prst="rect">
            <a:avLst/>
          </a:prstGeom>
        </p:spPr>
      </p:pic>
    </p:spTree>
    <p:extLst>
      <p:ext uri="{BB962C8B-B14F-4D97-AF65-F5344CB8AC3E}">
        <p14:creationId xmlns:p14="http://schemas.microsoft.com/office/powerpoint/2010/main" val="324542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542" y="162647"/>
            <a:ext cx="5116978" cy="461665"/>
          </a:xfrm>
          <a:prstGeom prst="rect">
            <a:avLst/>
          </a:prstGeom>
        </p:spPr>
        <p:txBody>
          <a:bodyPr wrap="none">
            <a:spAutoFit/>
          </a:bodyPr>
          <a:lstStyle/>
          <a:p>
            <a:r>
              <a:rPr lang="en-US" sz="2400" b="1" dirty="0">
                <a:solidFill>
                  <a:srgbClr val="0070C0"/>
                </a:solidFill>
              </a:rPr>
              <a:t>Resistors in Series: The Voltage Divider</a:t>
            </a:r>
          </a:p>
        </p:txBody>
      </p:sp>
      <p:sp>
        <p:nvSpPr>
          <p:cNvPr id="3" name="Rectangle 2"/>
          <p:cNvSpPr/>
          <p:nvPr/>
        </p:nvSpPr>
        <p:spPr>
          <a:xfrm>
            <a:off x="320542" y="561373"/>
            <a:ext cx="11360596" cy="1323439"/>
          </a:xfrm>
          <a:prstGeom prst="rect">
            <a:avLst/>
          </a:prstGeom>
        </p:spPr>
        <p:txBody>
          <a:bodyPr wrap="square">
            <a:spAutoFit/>
          </a:bodyPr>
          <a:lstStyle/>
          <a:p>
            <a:pPr algn="just"/>
            <a:r>
              <a:rPr lang="en-US" sz="2000" dirty="0"/>
              <a:t>The voltage from the </a:t>
            </a:r>
            <a:r>
              <a:rPr lang="en-US" sz="2000" dirty="0" smtClean="0"/>
              <a:t>power </a:t>
            </a:r>
            <a:r>
              <a:rPr lang="en-US" sz="2000" dirty="0"/>
              <a:t>source is divided up among the resistors. In fact, the voltages across each resistor add to the </a:t>
            </a:r>
            <a:r>
              <a:rPr lang="en-US" sz="2000" dirty="0" smtClean="0"/>
              <a:t>source </a:t>
            </a:r>
            <a:r>
              <a:rPr lang="en-US" sz="2000" dirty="0"/>
              <a:t>voltage! This configuration of resistors is called a voltage divider, and it is a very useful circuit. </a:t>
            </a:r>
            <a:r>
              <a:rPr lang="en-US" sz="2000" dirty="0" smtClean="0"/>
              <a:t>The </a:t>
            </a:r>
            <a:r>
              <a:rPr lang="en-US" sz="2000" dirty="0"/>
              <a:t>voltage divider appears again and again in electronics. We will </a:t>
            </a:r>
            <a:r>
              <a:rPr lang="en-US" sz="2000" dirty="0" smtClean="0"/>
              <a:t>now</a:t>
            </a:r>
            <a:r>
              <a:rPr lang="tr-TR" sz="2000" dirty="0" smtClean="0"/>
              <a:t> </a:t>
            </a:r>
            <a:r>
              <a:rPr lang="en-US" sz="2000" dirty="0" smtClean="0"/>
              <a:t>demonstrate </a:t>
            </a:r>
            <a:r>
              <a:rPr lang="en-US" sz="2000" dirty="0"/>
              <a:t>how it works.</a:t>
            </a:r>
          </a:p>
        </p:txBody>
      </p:sp>
      <p:pic>
        <p:nvPicPr>
          <p:cNvPr id="4" name="Picture 3"/>
          <p:cNvPicPr>
            <a:picLocks noChangeAspect="1"/>
          </p:cNvPicPr>
          <p:nvPr/>
        </p:nvPicPr>
        <p:blipFill>
          <a:blip r:embed="rId2"/>
          <a:stretch>
            <a:fillRect/>
          </a:stretch>
        </p:blipFill>
        <p:spPr>
          <a:xfrm>
            <a:off x="131080" y="1756024"/>
            <a:ext cx="5829300" cy="3524250"/>
          </a:xfrm>
          <a:prstGeom prst="rect">
            <a:avLst/>
          </a:prstGeom>
        </p:spPr>
      </p:pic>
      <p:sp>
        <p:nvSpPr>
          <p:cNvPr id="5" name="Rectangle 4"/>
          <p:cNvSpPr/>
          <p:nvPr/>
        </p:nvSpPr>
        <p:spPr>
          <a:xfrm>
            <a:off x="6149842" y="1627107"/>
            <a:ext cx="6096000" cy="3939540"/>
          </a:xfrm>
          <a:prstGeom prst="rect">
            <a:avLst/>
          </a:prstGeom>
        </p:spPr>
        <p:txBody>
          <a:bodyPr>
            <a:spAutoFit/>
          </a:bodyPr>
          <a:lstStyle/>
          <a:p>
            <a:r>
              <a:rPr lang="en-US" sz="2000" dirty="0"/>
              <a:t>Take a look at Figure </a:t>
            </a:r>
            <a:r>
              <a:rPr lang="en-US" sz="2000" dirty="0" smtClean="0"/>
              <a:t>2</a:t>
            </a:r>
            <a:r>
              <a:rPr lang="tr-TR" sz="2000" dirty="0" smtClean="0"/>
              <a:t>.8</a:t>
            </a:r>
            <a:r>
              <a:rPr lang="en-US" sz="2000" dirty="0" smtClean="0"/>
              <a:t>, </a:t>
            </a:r>
            <a:r>
              <a:rPr lang="en-US" sz="2000" dirty="0"/>
              <a:t>shown above. We have four resistors with identical values. Let's calculate </a:t>
            </a:r>
            <a:r>
              <a:rPr lang="en-US" sz="2000" dirty="0" smtClean="0"/>
              <a:t>the </a:t>
            </a:r>
            <a:r>
              <a:rPr lang="en-US" sz="2000" dirty="0"/>
              <a:t>equivalent resistance. Once we have the equivalent resistance, we'll use it to find the current.</a:t>
            </a:r>
          </a:p>
          <a:p>
            <a:r>
              <a:rPr lang="en-US" sz="2000" dirty="0" err="1"/>
              <a:t>Req</a:t>
            </a:r>
            <a:r>
              <a:rPr lang="en-US" sz="2000" dirty="0"/>
              <a:t> = R1 + R2 + R3 + R4 = 100Ω + 100 Ω + 100Ω + 100Ω = 400Ω</a:t>
            </a:r>
          </a:p>
          <a:p>
            <a:r>
              <a:rPr lang="en-US" sz="2000" dirty="0"/>
              <a:t>Now that we have the equivalent resistance, we can calculate the current using Ohm's Law:</a:t>
            </a:r>
          </a:p>
          <a:p>
            <a:endParaRPr lang="tr-TR" dirty="0" smtClean="0"/>
          </a:p>
          <a:p>
            <a:endParaRPr lang="tr-TR" dirty="0"/>
          </a:p>
          <a:p>
            <a:endParaRPr lang="tr-TR" dirty="0" smtClean="0"/>
          </a:p>
          <a:p>
            <a:endParaRPr lang="tr-TR" dirty="0"/>
          </a:p>
          <a:p>
            <a:endParaRPr lang="tr-TR" dirty="0" smtClean="0"/>
          </a:p>
        </p:txBody>
      </p:sp>
      <p:pic>
        <p:nvPicPr>
          <p:cNvPr id="6" name="Picture 5"/>
          <p:cNvPicPr>
            <a:picLocks noChangeAspect="1"/>
          </p:cNvPicPr>
          <p:nvPr/>
        </p:nvPicPr>
        <p:blipFill>
          <a:blip r:embed="rId3"/>
          <a:stretch>
            <a:fillRect/>
          </a:stretch>
        </p:blipFill>
        <p:spPr>
          <a:xfrm>
            <a:off x="6486834" y="4215212"/>
            <a:ext cx="5422016" cy="785639"/>
          </a:xfrm>
          <a:prstGeom prst="rect">
            <a:avLst/>
          </a:prstGeom>
        </p:spPr>
      </p:pic>
      <p:sp>
        <p:nvSpPr>
          <p:cNvPr id="7" name="Rectangle 6"/>
          <p:cNvSpPr/>
          <p:nvPr/>
        </p:nvSpPr>
        <p:spPr>
          <a:xfrm>
            <a:off x="420708" y="5432052"/>
            <a:ext cx="10874063" cy="923330"/>
          </a:xfrm>
          <a:prstGeom prst="rect">
            <a:avLst/>
          </a:prstGeom>
        </p:spPr>
        <p:txBody>
          <a:bodyPr wrap="square">
            <a:spAutoFit/>
          </a:bodyPr>
          <a:lstStyle/>
          <a:p>
            <a:pPr algn="just"/>
            <a:r>
              <a:rPr lang="en-US" dirty="0"/>
              <a:t>We may now determine the voltage across each resistor. Since all the resistors are equal, </a:t>
            </a:r>
            <a:r>
              <a:rPr lang="en-US" dirty="0" smtClean="0"/>
              <a:t>and </a:t>
            </a:r>
            <a:r>
              <a:rPr lang="en-US" dirty="0"/>
              <a:t>the current is the same everywhere, they will each drop the same voltage:</a:t>
            </a:r>
          </a:p>
          <a:p>
            <a:pPr algn="ctr"/>
            <a:r>
              <a:rPr lang="en-US" b="1" dirty="0"/>
              <a:t>V R1 = V R2 = V R3 = V R4 = 100 Ω × 0.02 A = 2 V</a:t>
            </a:r>
          </a:p>
        </p:txBody>
      </p:sp>
    </p:spTree>
    <p:extLst>
      <p:ext uri="{BB962C8B-B14F-4D97-AF65-F5344CB8AC3E}">
        <p14:creationId xmlns:p14="http://schemas.microsoft.com/office/powerpoint/2010/main" val="3217280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018" y="-49534"/>
            <a:ext cx="11351483" cy="3139321"/>
          </a:xfrm>
          <a:prstGeom prst="rect">
            <a:avLst/>
          </a:prstGeom>
        </p:spPr>
        <p:txBody>
          <a:bodyPr wrap="square">
            <a:spAutoFit/>
          </a:bodyPr>
          <a:lstStyle/>
          <a:p>
            <a:pPr algn="just">
              <a:lnSpc>
                <a:spcPct val="150000"/>
              </a:lnSpc>
            </a:pPr>
            <a:r>
              <a:rPr lang="en-US" sz="2200" dirty="0"/>
              <a:t>Therefore, if we measure between points 1 and 2, points 2 and 3, points 3 and 4, and points 4 and 5, </a:t>
            </a:r>
            <a:r>
              <a:rPr lang="en-US" sz="2200" dirty="0" smtClean="0"/>
              <a:t>we </a:t>
            </a:r>
            <a:r>
              <a:rPr lang="en-US" sz="2200" dirty="0"/>
              <a:t>will measure 2 V every time. </a:t>
            </a:r>
            <a:r>
              <a:rPr lang="en-US" sz="2200" dirty="0">
                <a:solidFill>
                  <a:srgbClr val="FF0000"/>
                </a:solidFill>
              </a:rPr>
              <a:t>If we measure at points 1 and 3, what happens</a:t>
            </a:r>
            <a:r>
              <a:rPr lang="en-US" sz="2200" dirty="0"/>
              <a:t>? We get the voltage </a:t>
            </a:r>
            <a:r>
              <a:rPr lang="en-US" sz="2200" dirty="0" smtClean="0"/>
              <a:t>across </a:t>
            </a:r>
            <a:r>
              <a:rPr lang="en-US" sz="2200" dirty="0"/>
              <a:t>R4 plus the voltage across R3, or </a:t>
            </a:r>
            <a:r>
              <a:rPr lang="en-US" sz="2200" dirty="0">
                <a:solidFill>
                  <a:srgbClr val="FF0000"/>
                </a:solidFill>
              </a:rPr>
              <a:t>4 V.</a:t>
            </a:r>
            <a:r>
              <a:rPr lang="en-US" sz="2200" dirty="0"/>
              <a:t> And what about point 1 and point 4? We measure 6 V. </a:t>
            </a:r>
            <a:r>
              <a:rPr lang="en-US" sz="2200" dirty="0" smtClean="0"/>
              <a:t>We </a:t>
            </a:r>
            <a:r>
              <a:rPr lang="en-US" sz="2200" dirty="0"/>
              <a:t>have divided the source voltage down to 2 V, 4 V, and 6 V if we measure with respect to point 1. </a:t>
            </a:r>
            <a:r>
              <a:rPr lang="en-US" sz="2200" dirty="0" smtClean="0"/>
              <a:t>Of </a:t>
            </a:r>
            <a:r>
              <a:rPr lang="en-US" sz="2200" dirty="0"/>
              <a:t>course, the voltage between point 1 and point 5 is just 8 V, the source voltage.</a:t>
            </a:r>
          </a:p>
        </p:txBody>
      </p:sp>
      <p:sp>
        <p:nvSpPr>
          <p:cNvPr id="3" name="Rectangle 2"/>
          <p:cNvSpPr/>
          <p:nvPr/>
        </p:nvSpPr>
        <p:spPr>
          <a:xfrm>
            <a:off x="291018" y="3308295"/>
            <a:ext cx="4666277" cy="400110"/>
          </a:xfrm>
          <a:prstGeom prst="rect">
            <a:avLst/>
          </a:prstGeom>
        </p:spPr>
        <p:txBody>
          <a:bodyPr wrap="none">
            <a:spAutoFit/>
          </a:bodyPr>
          <a:lstStyle/>
          <a:p>
            <a:r>
              <a:rPr lang="en-US" sz="2000" b="1" dirty="0">
                <a:solidFill>
                  <a:srgbClr val="0070C0"/>
                </a:solidFill>
              </a:rPr>
              <a:t>Resistors in Parallel: Equivalent Resistance</a:t>
            </a:r>
          </a:p>
        </p:txBody>
      </p:sp>
      <p:sp>
        <p:nvSpPr>
          <p:cNvPr id="4" name="Rectangle 3"/>
          <p:cNvSpPr/>
          <p:nvPr/>
        </p:nvSpPr>
        <p:spPr>
          <a:xfrm>
            <a:off x="291018" y="3836760"/>
            <a:ext cx="11171179" cy="2123658"/>
          </a:xfrm>
          <a:prstGeom prst="rect">
            <a:avLst/>
          </a:prstGeom>
        </p:spPr>
        <p:txBody>
          <a:bodyPr wrap="square">
            <a:spAutoFit/>
          </a:bodyPr>
          <a:lstStyle/>
          <a:p>
            <a:pPr algn="just">
              <a:lnSpc>
                <a:spcPct val="150000"/>
              </a:lnSpc>
            </a:pPr>
            <a:r>
              <a:rPr lang="en-US" sz="2200" dirty="0"/>
              <a:t>Finding the equivalent resistance for resistors in parallel is a little trickier. Because we end up with a </a:t>
            </a:r>
            <a:r>
              <a:rPr lang="en-US" sz="2200" dirty="0" smtClean="0"/>
              <a:t>current </a:t>
            </a:r>
            <a:r>
              <a:rPr lang="en-US" sz="2200" dirty="0"/>
              <a:t>divider, the approach to the problem is a little more complex. We have to take the reciprocal </a:t>
            </a:r>
            <a:r>
              <a:rPr lang="en-US" sz="2200" dirty="0" smtClean="0"/>
              <a:t>of</a:t>
            </a:r>
            <a:r>
              <a:rPr lang="tr-TR" sz="2200" dirty="0" smtClean="0"/>
              <a:t> </a:t>
            </a:r>
            <a:r>
              <a:rPr lang="en-US" sz="2200" dirty="0" smtClean="0"/>
              <a:t>the </a:t>
            </a:r>
            <a:r>
              <a:rPr lang="en-US" sz="2200" dirty="0"/>
              <a:t>sum of the reciprocals of the resistances. Let's look at the equation for resistors in parallel</a:t>
            </a:r>
            <a:r>
              <a:rPr lang="en-US" sz="2000" dirty="0"/>
              <a:t>. </a:t>
            </a:r>
          </a:p>
        </p:txBody>
      </p:sp>
    </p:spTree>
    <p:extLst>
      <p:ext uri="{BB962C8B-B14F-4D97-AF65-F5344CB8AC3E}">
        <p14:creationId xmlns:p14="http://schemas.microsoft.com/office/powerpoint/2010/main" val="342842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08245" y="180505"/>
            <a:ext cx="5248275" cy="1628775"/>
          </a:xfrm>
          <a:prstGeom prst="rect">
            <a:avLst/>
          </a:prstGeom>
        </p:spPr>
      </p:pic>
      <p:sp>
        <p:nvSpPr>
          <p:cNvPr id="3" name="Rectangle 2"/>
          <p:cNvSpPr/>
          <p:nvPr/>
        </p:nvSpPr>
        <p:spPr>
          <a:xfrm>
            <a:off x="188890" y="394727"/>
            <a:ext cx="6096000" cy="1446550"/>
          </a:xfrm>
          <a:prstGeom prst="rect">
            <a:avLst/>
          </a:prstGeom>
        </p:spPr>
        <p:txBody>
          <a:bodyPr>
            <a:spAutoFit/>
          </a:bodyPr>
          <a:lstStyle/>
          <a:p>
            <a:pPr algn="just"/>
            <a:r>
              <a:rPr lang="en-US" sz="2200" dirty="0"/>
              <a:t>Let's see what this looks like in schematic format. In Figure </a:t>
            </a:r>
            <a:r>
              <a:rPr lang="en-US" sz="2200" dirty="0" smtClean="0"/>
              <a:t>2</a:t>
            </a:r>
            <a:r>
              <a:rPr lang="tr-TR" sz="2200" dirty="0" smtClean="0"/>
              <a:t>.9</a:t>
            </a:r>
            <a:r>
              <a:rPr lang="en-US" sz="2200" dirty="0" smtClean="0"/>
              <a:t> </a:t>
            </a:r>
            <a:r>
              <a:rPr lang="en-US" sz="2200" dirty="0"/>
              <a:t>shown below, we have five resistors </a:t>
            </a:r>
            <a:r>
              <a:rPr lang="en-US" sz="2200" dirty="0" err="1" smtClean="0"/>
              <a:t>ofarbitrary</a:t>
            </a:r>
            <a:r>
              <a:rPr lang="en-US" sz="2200" dirty="0" smtClean="0"/>
              <a:t> </a:t>
            </a:r>
            <a:r>
              <a:rPr lang="en-US" sz="2200" dirty="0"/>
              <a:t>value in parallel. We may represent this network with a single resistor.</a:t>
            </a:r>
          </a:p>
        </p:txBody>
      </p:sp>
      <p:pic>
        <p:nvPicPr>
          <p:cNvPr id="4" name="Picture 3"/>
          <p:cNvPicPr>
            <a:picLocks noChangeAspect="1"/>
          </p:cNvPicPr>
          <p:nvPr/>
        </p:nvPicPr>
        <p:blipFill>
          <a:blip r:embed="rId3"/>
          <a:stretch>
            <a:fillRect/>
          </a:stretch>
        </p:blipFill>
        <p:spPr>
          <a:xfrm>
            <a:off x="188890" y="1920450"/>
            <a:ext cx="6920271" cy="4708638"/>
          </a:xfrm>
          <a:prstGeom prst="rect">
            <a:avLst/>
          </a:prstGeom>
        </p:spPr>
      </p:pic>
      <p:sp>
        <p:nvSpPr>
          <p:cNvPr id="5" name="Rectangle 4"/>
          <p:cNvSpPr/>
          <p:nvPr/>
        </p:nvSpPr>
        <p:spPr>
          <a:xfrm>
            <a:off x="6907367" y="1920450"/>
            <a:ext cx="4915439" cy="4154984"/>
          </a:xfrm>
          <a:prstGeom prst="rect">
            <a:avLst/>
          </a:prstGeom>
        </p:spPr>
        <p:txBody>
          <a:bodyPr wrap="square">
            <a:spAutoFit/>
          </a:bodyPr>
          <a:lstStyle/>
          <a:p>
            <a:pPr algn="just">
              <a:lnSpc>
                <a:spcPct val="150000"/>
              </a:lnSpc>
            </a:pPr>
            <a:r>
              <a:rPr lang="en-US" sz="2200" dirty="0"/>
              <a:t>Intuitively, resistors in series are additive. What do you suppose happens when resistors are </a:t>
            </a:r>
            <a:r>
              <a:rPr lang="en-US" sz="2200" dirty="0" smtClean="0"/>
              <a:t>connected </a:t>
            </a:r>
            <a:r>
              <a:rPr lang="en-US" sz="2200" dirty="0"/>
              <a:t>in parallel? It turns out that the equivalent resistance is less than the lowest resistance in </a:t>
            </a:r>
            <a:r>
              <a:rPr lang="en-US" sz="2200" dirty="0" smtClean="0"/>
              <a:t>the </a:t>
            </a:r>
            <a:r>
              <a:rPr lang="en-US" sz="2200" dirty="0"/>
              <a:t>parallel network! Now we will cover a quick trick for resistors of equal value in parallel.</a:t>
            </a:r>
          </a:p>
        </p:txBody>
      </p:sp>
    </p:spTree>
    <p:extLst>
      <p:ext uri="{BB962C8B-B14F-4D97-AF65-F5344CB8AC3E}">
        <p14:creationId xmlns:p14="http://schemas.microsoft.com/office/powerpoint/2010/main" val="179453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2208" y="286353"/>
            <a:ext cx="5657850" cy="1812903"/>
          </a:xfrm>
          <a:prstGeom prst="rect">
            <a:avLst/>
          </a:prstGeom>
        </p:spPr>
      </p:pic>
      <p:sp>
        <p:nvSpPr>
          <p:cNvPr id="3" name="Rectangle 2"/>
          <p:cNvSpPr/>
          <p:nvPr/>
        </p:nvSpPr>
        <p:spPr>
          <a:xfrm>
            <a:off x="6040058" y="477993"/>
            <a:ext cx="6096000" cy="1429622"/>
          </a:xfrm>
          <a:prstGeom prst="rect">
            <a:avLst/>
          </a:prstGeom>
        </p:spPr>
        <p:txBody>
          <a:bodyPr>
            <a:spAutoFit/>
          </a:bodyPr>
          <a:lstStyle/>
          <a:p>
            <a:pPr algn="just">
              <a:lnSpc>
                <a:spcPct val="150000"/>
              </a:lnSpc>
            </a:pPr>
            <a:r>
              <a:rPr lang="en-US" sz="2000" dirty="0"/>
              <a:t>For example, suppose we connect five resistors in parallel, each with the value 100 Ω. What is the </a:t>
            </a:r>
          </a:p>
          <a:p>
            <a:pPr algn="just">
              <a:lnSpc>
                <a:spcPct val="150000"/>
              </a:lnSpc>
            </a:pPr>
            <a:r>
              <a:rPr lang="en-US" sz="2000" dirty="0"/>
              <a:t>equivalent resistance? The answer is 100 Ω / 5, or 20 Ω.</a:t>
            </a:r>
          </a:p>
        </p:txBody>
      </p:sp>
      <p:sp>
        <p:nvSpPr>
          <p:cNvPr id="4" name="Rectangle 3"/>
          <p:cNvSpPr/>
          <p:nvPr/>
        </p:nvSpPr>
        <p:spPr>
          <a:xfrm>
            <a:off x="382208" y="2278419"/>
            <a:ext cx="4380815" cy="461665"/>
          </a:xfrm>
          <a:prstGeom prst="rect">
            <a:avLst/>
          </a:prstGeom>
        </p:spPr>
        <p:txBody>
          <a:bodyPr wrap="none">
            <a:spAutoFit/>
          </a:bodyPr>
          <a:lstStyle/>
          <a:p>
            <a:r>
              <a:rPr lang="en-US" sz="2400" b="1" dirty="0">
                <a:solidFill>
                  <a:srgbClr val="0070C0"/>
                </a:solidFill>
              </a:rPr>
              <a:t>Series-Parallel Resistor Networks</a:t>
            </a:r>
          </a:p>
        </p:txBody>
      </p:sp>
      <p:sp>
        <p:nvSpPr>
          <p:cNvPr id="5" name="Rectangle 4"/>
          <p:cNvSpPr/>
          <p:nvPr/>
        </p:nvSpPr>
        <p:spPr>
          <a:xfrm>
            <a:off x="382208" y="2919247"/>
            <a:ext cx="11157262" cy="2631490"/>
          </a:xfrm>
          <a:prstGeom prst="rect">
            <a:avLst/>
          </a:prstGeom>
        </p:spPr>
        <p:txBody>
          <a:bodyPr wrap="square">
            <a:spAutoFit/>
          </a:bodyPr>
          <a:lstStyle/>
          <a:p>
            <a:pPr algn="just">
              <a:lnSpc>
                <a:spcPct val="150000"/>
              </a:lnSpc>
            </a:pPr>
            <a:r>
              <a:rPr lang="en-US" sz="2200" dirty="0"/>
              <a:t>It should be noted that </a:t>
            </a:r>
            <a:r>
              <a:rPr lang="en-US" sz="2200" b="1" u="sng" dirty="0">
                <a:solidFill>
                  <a:srgbClr val="FF0000"/>
                </a:solidFill>
              </a:rPr>
              <a:t>resistors in parallel have the same voltage across them</a:t>
            </a:r>
            <a:r>
              <a:rPr lang="en-US" sz="2200" dirty="0"/>
              <a:t>. This fact is useful </a:t>
            </a:r>
            <a:r>
              <a:rPr lang="en-US" sz="2200" dirty="0" smtClean="0"/>
              <a:t>when </a:t>
            </a:r>
            <a:r>
              <a:rPr lang="en-US" sz="2200" dirty="0"/>
              <a:t>dealing with more complicated networks. Notice the connection! </a:t>
            </a:r>
            <a:r>
              <a:rPr lang="en-US" sz="2200" b="1" u="sng" dirty="0">
                <a:solidFill>
                  <a:srgbClr val="FF0000"/>
                </a:solidFill>
              </a:rPr>
              <a:t>Resistors in series have the </a:t>
            </a:r>
            <a:r>
              <a:rPr lang="en-US" sz="2200" b="1" u="sng" dirty="0" smtClean="0">
                <a:solidFill>
                  <a:srgbClr val="FF0000"/>
                </a:solidFill>
              </a:rPr>
              <a:t>same </a:t>
            </a:r>
            <a:r>
              <a:rPr lang="en-US" sz="2200" b="1" u="sng" dirty="0">
                <a:solidFill>
                  <a:srgbClr val="FF0000"/>
                </a:solidFill>
              </a:rPr>
              <a:t>current through them </a:t>
            </a:r>
            <a:r>
              <a:rPr lang="en-US" sz="2200" dirty="0"/>
              <a:t>(they have to!) and resistors in parallel have the same voltage across </a:t>
            </a:r>
            <a:r>
              <a:rPr lang="en-US" sz="2200" dirty="0" smtClean="0"/>
              <a:t>them</a:t>
            </a:r>
            <a:r>
              <a:rPr lang="en-US" sz="2200" dirty="0"/>
              <a:t>. Remembering this fact will make it easy to analyze resistor networks of any complexity</a:t>
            </a:r>
          </a:p>
        </p:txBody>
      </p:sp>
    </p:spTree>
    <p:extLst>
      <p:ext uri="{BB962C8B-B14F-4D97-AF65-F5344CB8AC3E}">
        <p14:creationId xmlns:p14="http://schemas.microsoft.com/office/powerpoint/2010/main" val="87053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365" y="502276"/>
            <a:ext cx="10715223" cy="4662815"/>
          </a:xfrm>
          <a:prstGeom prst="rect">
            <a:avLst/>
          </a:prstGeom>
        </p:spPr>
        <p:txBody>
          <a:bodyPr wrap="square">
            <a:spAutoFit/>
          </a:bodyPr>
          <a:lstStyle/>
          <a:p>
            <a:pPr algn="just">
              <a:lnSpc>
                <a:spcPct val="150000"/>
              </a:lnSpc>
            </a:pPr>
            <a:r>
              <a:rPr lang="en-US" sz="2200" dirty="0"/>
              <a:t>We may tackle resistor networks by remembering that we can replace parallel or series resistors with </a:t>
            </a:r>
            <a:r>
              <a:rPr lang="en-US" sz="2200" dirty="0" smtClean="0"/>
              <a:t>their </a:t>
            </a:r>
            <a:r>
              <a:rPr lang="en-US" sz="2200" dirty="0"/>
              <a:t>equivalent resistance during the analysis of the network. Let's try our hand at analyzing a </a:t>
            </a:r>
            <a:r>
              <a:rPr lang="en-US" sz="2200" dirty="0" smtClean="0"/>
              <a:t>complex </a:t>
            </a:r>
            <a:r>
              <a:rPr lang="en-US" sz="2200" dirty="0"/>
              <a:t>network. In Figure </a:t>
            </a:r>
            <a:r>
              <a:rPr lang="en-US" sz="2200" dirty="0" smtClean="0"/>
              <a:t>2</a:t>
            </a:r>
            <a:r>
              <a:rPr lang="tr-TR" sz="2200" dirty="0" smtClean="0"/>
              <a:t>.10</a:t>
            </a:r>
            <a:r>
              <a:rPr lang="en-US" sz="2200" dirty="0" smtClean="0"/>
              <a:t>, </a:t>
            </a:r>
            <a:r>
              <a:rPr lang="en-US" sz="2200" dirty="0"/>
              <a:t>shown below, we are given a resistor network, shown in the leftmost </a:t>
            </a:r>
            <a:r>
              <a:rPr lang="en-US" sz="2200" dirty="0" smtClean="0"/>
              <a:t>schematic</a:t>
            </a:r>
            <a:r>
              <a:rPr lang="en-US" sz="2200" dirty="0"/>
              <a:t>. We are provided with a 10 V battery, and we are given the resistance values. We are </a:t>
            </a:r>
            <a:r>
              <a:rPr lang="en-US" sz="2200" dirty="0" smtClean="0"/>
              <a:t>asked </a:t>
            </a:r>
            <a:r>
              <a:rPr lang="en-US" sz="2200" dirty="0"/>
              <a:t>to find the voltages and currents for each of the resistors in the network. We start by finding </a:t>
            </a:r>
            <a:r>
              <a:rPr lang="en-US" sz="2200" dirty="0" smtClean="0"/>
              <a:t>the</a:t>
            </a:r>
            <a:r>
              <a:rPr lang="tr-TR" sz="2200" dirty="0" smtClean="0"/>
              <a:t> </a:t>
            </a:r>
            <a:r>
              <a:rPr lang="en-US" sz="2200" dirty="0" smtClean="0"/>
              <a:t>total </a:t>
            </a:r>
            <a:r>
              <a:rPr lang="en-US" sz="2200" dirty="0"/>
              <a:t>current for the circuit, and to do that we need to find the equivalent resistance for the entire </a:t>
            </a:r>
            <a:r>
              <a:rPr lang="en-US" sz="2200" dirty="0" smtClean="0"/>
              <a:t>resistor </a:t>
            </a:r>
            <a:r>
              <a:rPr lang="en-US" sz="2200" dirty="0"/>
              <a:t>network, and simplify it into one equivalent load. Then we can apply Ohm's Law to find the </a:t>
            </a:r>
            <a:r>
              <a:rPr lang="en-US" sz="2200" dirty="0" smtClean="0"/>
              <a:t>current </a:t>
            </a:r>
            <a:r>
              <a:rPr lang="en-US" sz="2200" dirty="0"/>
              <a:t>for that load, and this will give us our starting point.</a:t>
            </a:r>
          </a:p>
        </p:txBody>
      </p:sp>
    </p:spTree>
    <p:extLst>
      <p:ext uri="{BB962C8B-B14F-4D97-AF65-F5344CB8AC3E}">
        <p14:creationId xmlns:p14="http://schemas.microsoft.com/office/powerpoint/2010/main" val="217707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8" y="444845"/>
            <a:ext cx="11191739" cy="584775"/>
          </a:xfrm>
          <a:prstGeom prst="rect">
            <a:avLst/>
          </a:prstGeom>
        </p:spPr>
        <p:txBody>
          <a:bodyPr wrap="square">
            <a:spAutoFit/>
          </a:bodyPr>
          <a:lstStyle/>
          <a:p>
            <a:r>
              <a:rPr lang="en-US" sz="3200" dirty="0" smtClean="0">
                <a:solidFill>
                  <a:srgbClr val="FF0000"/>
                </a:solidFill>
              </a:rPr>
              <a:t>Chapter 2.1: Connecting Voltage, Current, and Resistance Together</a:t>
            </a:r>
            <a:endParaRPr lang="en-US" sz="3200" dirty="0">
              <a:solidFill>
                <a:srgbClr val="FF0000"/>
              </a:solidFill>
            </a:endParaRPr>
          </a:p>
        </p:txBody>
      </p:sp>
      <p:sp>
        <p:nvSpPr>
          <p:cNvPr id="3" name="Rectangle 2"/>
          <p:cNvSpPr/>
          <p:nvPr/>
        </p:nvSpPr>
        <p:spPr>
          <a:xfrm>
            <a:off x="270458" y="1162284"/>
            <a:ext cx="10753858" cy="2071208"/>
          </a:xfrm>
          <a:prstGeom prst="rect">
            <a:avLst/>
          </a:prstGeom>
        </p:spPr>
        <p:txBody>
          <a:bodyPr wrap="square">
            <a:spAutoFit/>
          </a:bodyPr>
          <a:lstStyle/>
          <a:p>
            <a:pPr algn="just">
              <a:lnSpc>
                <a:spcPct val="150000"/>
              </a:lnSpc>
            </a:pPr>
            <a:r>
              <a:rPr lang="en-US" sz="2200" dirty="0" smtClean="0"/>
              <a:t>We have already discussed voltage and current in Chapter 1, which have units of volts and amperes, </a:t>
            </a:r>
            <a:r>
              <a:rPr lang="en-US" sz="2200" dirty="0" smtClean="0"/>
              <a:t>respectively</a:t>
            </a:r>
            <a:r>
              <a:rPr lang="en-US" sz="2200" dirty="0" smtClean="0"/>
              <a:t>. Resistors also have a unit of measure, and this is the </a:t>
            </a:r>
            <a:r>
              <a:rPr lang="en-US" sz="2200" dirty="0" smtClean="0">
                <a:solidFill>
                  <a:srgbClr val="FF0000"/>
                </a:solidFill>
              </a:rPr>
              <a:t>ohm</a:t>
            </a:r>
            <a:r>
              <a:rPr lang="en-US" sz="2200" dirty="0" smtClean="0"/>
              <a:t>, represented by the Greek </a:t>
            </a:r>
            <a:r>
              <a:rPr lang="en-US" sz="2200" dirty="0" smtClean="0"/>
              <a:t>letter </a:t>
            </a:r>
            <a:r>
              <a:rPr lang="en-US" sz="2200" dirty="0" smtClean="0">
                <a:solidFill>
                  <a:srgbClr val="FF0000"/>
                </a:solidFill>
              </a:rPr>
              <a:t>omega</a:t>
            </a:r>
            <a:r>
              <a:rPr lang="en-US" sz="2200" dirty="0" smtClean="0"/>
              <a:t> ( </a:t>
            </a:r>
            <a:r>
              <a:rPr lang="en-US" sz="2200" dirty="0" smtClean="0">
                <a:solidFill>
                  <a:srgbClr val="FF0000"/>
                </a:solidFill>
              </a:rPr>
              <a:t>Ω</a:t>
            </a:r>
            <a:r>
              <a:rPr lang="en-US" sz="2200" dirty="0" smtClean="0"/>
              <a:t> ). Resistors come in a huge variety of fixed values from zero ohms all the way up to </a:t>
            </a:r>
            <a:r>
              <a:rPr lang="en-US" sz="2200" dirty="0" smtClean="0"/>
              <a:t>millions </a:t>
            </a:r>
            <a:r>
              <a:rPr lang="en-US" sz="2200" dirty="0" smtClean="0"/>
              <a:t>of ohms.</a:t>
            </a:r>
            <a:endParaRPr lang="en-US" sz="2200" dirty="0"/>
          </a:p>
        </p:txBody>
      </p:sp>
      <p:sp>
        <p:nvSpPr>
          <p:cNvPr id="4" name="Rectangle 3"/>
          <p:cNvSpPr/>
          <p:nvPr/>
        </p:nvSpPr>
        <p:spPr>
          <a:xfrm>
            <a:off x="270457" y="3366156"/>
            <a:ext cx="11191739" cy="2631490"/>
          </a:xfrm>
          <a:prstGeom prst="rect">
            <a:avLst/>
          </a:prstGeom>
        </p:spPr>
        <p:txBody>
          <a:bodyPr wrap="square">
            <a:spAutoFit/>
          </a:bodyPr>
          <a:lstStyle/>
          <a:p>
            <a:pPr algn="just">
              <a:lnSpc>
                <a:spcPct val="150000"/>
              </a:lnSpc>
            </a:pPr>
            <a:r>
              <a:rPr lang="en-US" sz="2200" dirty="0" smtClean="0"/>
              <a:t>Ohm's Law is a powerful tool. Using Ohm's Law, you will be able to calculate unknown values when you analyze or design circuits. For example, you might need a resistor to limit current for an LED to operate properly. Even some sensors are just specialized resistors! Ohm's Law is usually depicted </a:t>
            </a:r>
            <a:r>
              <a:rPr lang="en-US" sz="2200" dirty="0" smtClean="0"/>
              <a:t>as</a:t>
            </a:r>
            <a:r>
              <a:rPr lang="tr-TR" sz="2200" dirty="0" smtClean="0"/>
              <a:t> </a:t>
            </a:r>
            <a:r>
              <a:rPr lang="en-US" sz="2200" dirty="0" smtClean="0"/>
              <a:t>the </a:t>
            </a:r>
            <a:r>
              <a:rPr lang="en-US" sz="2200" dirty="0" smtClean="0"/>
              <a:t>triangle diagram shown below in Figure </a:t>
            </a:r>
            <a:r>
              <a:rPr lang="tr-TR" sz="2200" dirty="0" smtClean="0"/>
              <a:t>2.1</a:t>
            </a:r>
            <a:r>
              <a:rPr lang="en-US" sz="2200" dirty="0" smtClean="0"/>
              <a:t>. Remember that capital I stands for current.</a:t>
            </a:r>
            <a:endParaRPr lang="en-US" sz="2200" dirty="0"/>
          </a:p>
        </p:txBody>
      </p:sp>
    </p:spTree>
    <p:extLst>
      <p:ext uri="{BB962C8B-B14F-4D97-AF65-F5344CB8AC3E}">
        <p14:creationId xmlns:p14="http://schemas.microsoft.com/office/powerpoint/2010/main" val="2414062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04441" y="129501"/>
            <a:ext cx="9053849" cy="3875791"/>
          </a:xfrm>
          <a:prstGeom prst="rect">
            <a:avLst/>
          </a:prstGeom>
        </p:spPr>
      </p:pic>
      <p:pic>
        <p:nvPicPr>
          <p:cNvPr id="3" name="Picture 2"/>
          <p:cNvPicPr>
            <a:picLocks noChangeAspect="1"/>
          </p:cNvPicPr>
          <p:nvPr/>
        </p:nvPicPr>
        <p:blipFill>
          <a:blip r:embed="rId3"/>
          <a:stretch>
            <a:fillRect/>
          </a:stretch>
        </p:blipFill>
        <p:spPr>
          <a:xfrm>
            <a:off x="233560" y="4102513"/>
            <a:ext cx="5165101" cy="2186017"/>
          </a:xfrm>
          <a:prstGeom prst="rect">
            <a:avLst/>
          </a:prstGeom>
        </p:spPr>
      </p:pic>
      <p:sp>
        <p:nvSpPr>
          <p:cNvPr id="4" name="Rectangle 3"/>
          <p:cNvSpPr/>
          <p:nvPr/>
        </p:nvSpPr>
        <p:spPr>
          <a:xfrm>
            <a:off x="5398661" y="4043929"/>
            <a:ext cx="5625653" cy="1015663"/>
          </a:xfrm>
          <a:prstGeom prst="rect">
            <a:avLst/>
          </a:prstGeom>
        </p:spPr>
        <p:txBody>
          <a:bodyPr wrap="square">
            <a:spAutoFit/>
          </a:bodyPr>
          <a:lstStyle/>
          <a:p>
            <a:r>
              <a:rPr lang="en-US" sz="2000" b="1" dirty="0"/>
              <a:t>We note that these equivalent resistances form a series network (middle schematic.) Therefore,</a:t>
            </a:r>
          </a:p>
          <a:p>
            <a:r>
              <a:rPr lang="en-US" sz="2000" b="1" dirty="0" err="1"/>
              <a:t>Rtotal</a:t>
            </a:r>
            <a:r>
              <a:rPr lang="en-US" sz="2000" b="1" dirty="0"/>
              <a:t> = 80.19Ω + 104.76Ω + 390Ω ≈ 574.95</a:t>
            </a:r>
          </a:p>
        </p:txBody>
      </p:sp>
      <p:pic>
        <p:nvPicPr>
          <p:cNvPr id="5" name="Picture 4"/>
          <p:cNvPicPr>
            <a:picLocks noChangeAspect="1"/>
          </p:cNvPicPr>
          <p:nvPr/>
        </p:nvPicPr>
        <p:blipFill>
          <a:blip r:embed="rId4"/>
          <a:stretch>
            <a:fillRect/>
          </a:stretch>
        </p:blipFill>
        <p:spPr>
          <a:xfrm>
            <a:off x="5696887" y="5331451"/>
            <a:ext cx="5029200" cy="857250"/>
          </a:xfrm>
          <a:prstGeom prst="rect">
            <a:avLst/>
          </a:prstGeom>
        </p:spPr>
      </p:pic>
    </p:spTree>
    <p:extLst>
      <p:ext uri="{BB962C8B-B14F-4D97-AF65-F5344CB8AC3E}">
        <p14:creationId xmlns:p14="http://schemas.microsoft.com/office/powerpoint/2010/main" val="2145405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527" y="188667"/>
            <a:ext cx="5529329" cy="1323439"/>
          </a:xfrm>
          <a:prstGeom prst="rect">
            <a:avLst/>
          </a:prstGeom>
        </p:spPr>
        <p:txBody>
          <a:bodyPr wrap="square">
            <a:spAutoFit/>
          </a:bodyPr>
          <a:lstStyle/>
          <a:p>
            <a:pPr algn="just"/>
            <a:r>
              <a:rPr lang="en-US" sz="2000" dirty="0"/>
              <a:t>Now that we have the total current, we can use the reduced series network (the middle schematic in </a:t>
            </a:r>
          </a:p>
          <a:p>
            <a:pPr algn="just"/>
            <a:r>
              <a:rPr lang="en-US" sz="2000" dirty="0"/>
              <a:t>Figure </a:t>
            </a:r>
            <a:r>
              <a:rPr lang="en-US" sz="2000" dirty="0" smtClean="0"/>
              <a:t>2</a:t>
            </a:r>
            <a:r>
              <a:rPr lang="tr-TR" sz="2000" dirty="0" smtClean="0"/>
              <a:t>.10</a:t>
            </a:r>
            <a:r>
              <a:rPr lang="en-US" sz="2000" dirty="0" smtClean="0"/>
              <a:t>) </a:t>
            </a:r>
            <a:r>
              <a:rPr lang="en-US" sz="2000" dirty="0"/>
              <a:t>to find the voltages. Remember that parallel networks will have the same voltage.</a:t>
            </a:r>
          </a:p>
        </p:txBody>
      </p:sp>
      <p:pic>
        <p:nvPicPr>
          <p:cNvPr id="3" name="Picture 2"/>
          <p:cNvPicPr>
            <a:picLocks noChangeAspect="1"/>
          </p:cNvPicPr>
          <p:nvPr/>
        </p:nvPicPr>
        <p:blipFill>
          <a:blip r:embed="rId2"/>
          <a:stretch>
            <a:fillRect/>
          </a:stretch>
        </p:blipFill>
        <p:spPr>
          <a:xfrm>
            <a:off x="360273" y="1512106"/>
            <a:ext cx="4761539" cy="772521"/>
          </a:xfrm>
          <a:prstGeom prst="rect">
            <a:avLst/>
          </a:prstGeom>
        </p:spPr>
      </p:pic>
      <p:pic>
        <p:nvPicPr>
          <p:cNvPr id="4" name="Picture 3"/>
          <p:cNvPicPr>
            <a:picLocks noChangeAspect="1"/>
          </p:cNvPicPr>
          <p:nvPr/>
        </p:nvPicPr>
        <p:blipFill>
          <a:blip r:embed="rId3"/>
          <a:stretch>
            <a:fillRect/>
          </a:stretch>
        </p:blipFill>
        <p:spPr>
          <a:xfrm>
            <a:off x="360272" y="2125014"/>
            <a:ext cx="4868415" cy="563585"/>
          </a:xfrm>
          <a:prstGeom prst="rect">
            <a:avLst/>
          </a:prstGeom>
        </p:spPr>
      </p:pic>
      <p:pic>
        <p:nvPicPr>
          <p:cNvPr id="5" name="Picture 4"/>
          <p:cNvPicPr>
            <a:picLocks noChangeAspect="1"/>
          </p:cNvPicPr>
          <p:nvPr/>
        </p:nvPicPr>
        <p:blipFill>
          <a:blip r:embed="rId4"/>
          <a:stretch>
            <a:fillRect/>
          </a:stretch>
        </p:blipFill>
        <p:spPr>
          <a:xfrm>
            <a:off x="360272" y="2713194"/>
            <a:ext cx="5580430" cy="486312"/>
          </a:xfrm>
          <a:prstGeom prst="rect">
            <a:avLst/>
          </a:prstGeom>
        </p:spPr>
      </p:pic>
      <p:sp>
        <p:nvSpPr>
          <p:cNvPr id="6" name="Rectangle 5"/>
          <p:cNvSpPr/>
          <p:nvPr/>
        </p:nvSpPr>
        <p:spPr>
          <a:xfrm>
            <a:off x="227527" y="3370239"/>
            <a:ext cx="4370231" cy="1631216"/>
          </a:xfrm>
          <a:prstGeom prst="rect">
            <a:avLst/>
          </a:prstGeom>
        </p:spPr>
        <p:txBody>
          <a:bodyPr wrap="square">
            <a:spAutoFit/>
          </a:bodyPr>
          <a:lstStyle/>
          <a:p>
            <a:r>
              <a:rPr lang="en-US" sz="2000" dirty="0"/>
              <a:t>And we note that the voltages across each equivalent series resistance sum to the source voltage:</a:t>
            </a:r>
          </a:p>
          <a:p>
            <a:endParaRPr lang="tr-TR" sz="2000" dirty="0" smtClean="0"/>
          </a:p>
          <a:p>
            <a:r>
              <a:rPr lang="tr-TR" sz="2000" dirty="0"/>
              <a:t> </a:t>
            </a:r>
            <a:r>
              <a:rPr lang="tr-TR" sz="2000" dirty="0" smtClean="0"/>
              <a:t>         </a:t>
            </a:r>
            <a:r>
              <a:rPr lang="en-US" sz="2000" dirty="0" smtClean="0"/>
              <a:t>6.78 </a:t>
            </a:r>
            <a:r>
              <a:rPr lang="en-US" sz="2000" dirty="0"/>
              <a:t>V + 1.82 V + 1.40 V = 10.0 V</a:t>
            </a:r>
          </a:p>
        </p:txBody>
      </p:sp>
      <p:sp>
        <p:nvSpPr>
          <p:cNvPr id="7" name="Rectangle 6"/>
          <p:cNvSpPr/>
          <p:nvPr/>
        </p:nvSpPr>
        <p:spPr>
          <a:xfrm>
            <a:off x="266163" y="5053524"/>
            <a:ext cx="6096000" cy="984885"/>
          </a:xfrm>
          <a:prstGeom prst="rect">
            <a:avLst/>
          </a:prstGeom>
        </p:spPr>
        <p:txBody>
          <a:bodyPr>
            <a:spAutoFit/>
          </a:bodyPr>
          <a:lstStyle/>
          <a:p>
            <a:r>
              <a:rPr lang="en-US" sz="2000" dirty="0"/>
              <a:t>Now we may easily calculate the individual resistor currents by using Ohm's Law again:</a:t>
            </a:r>
          </a:p>
          <a:p>
            <a:r>
              <a:rPr lang="en-US" dirty="0"/>
              <a:t>I R1 = 17.4mA (which was the total current we found,)</a:t>
            </a:r>
          </a:p>
        </p:txBody>
      </p:sp>
      <p:pic>
        <p:nvPicPr>
          <p:cNvPr id="8" name="Picture 7"/>
          <p:cNvPicPr>
            <a:picLocks noChangeAspect="1"/>
          </p:cNvPicPr>
          <p:nvPr/>
        </p:nvPicPr>
        <p:blipFill>
          <a:blip r:embed="rId5"/>
          <a:stretch>
            <a:fillRect/>
          </a:stretch>
        </p:blipFill>
        <p:spPr>
          <a:xfrm>
            <a:off x="6905423" y="226499"/>
            <a:ext cx="4306813" cy="3829541"/>
          </a:xfrm>
          <a:prstGeom prst="rect">
            <a:avLst/>
          </a:prstGeom>
        </p:spPr>
      </p:pic>
      <p:sp>
        <p:nvSpPr>
          <p:cNvPr id="9" name="Rectangle 8"/>
          <p:cNvSpPr/>
          <p:nvPr/>
        </p:nvSpPr>
        <p:spPr>
          <a:xfrm>
            <a:off x="5756856" y="4185847"/>
            <a:ext cx="6096000" cy="646331"/>
          </a:xfrm>
          <a:prstGeom prst="rect">
            <a:avLst/>
          </a:prstGeom>
        </p:spPr>
        <p:txBody>
          <a:bodyPr>
            <a:spAutoFit/>
          </a:bodyPr>
          <a:lstStyle/>
          <a:p>
            <a:r>
              <a:rPr lang="en-US" dirty="0"/>
              <a:t>And finally, note that the sum of the currents for the individual parallel networks is the total current:</a:t>
            </a:r>
          </a:p>
        </p:txBody>
      </p:sp>
      <p:pic>
        <p:nvPicPr>
          <p:cNvPr id="10" name="Picture 9"/>
          <p:cNvPicPr>
            <a:picLocks noChangeAspect="1"/>
          </p:cNvPicPr>
          <p:nvPr/>
        </p:nvPicPr>
        <p:blipFill>
          <a:blip r:embed="rId6"/>
          <a:stretch>
            <a:fillRect/>
          </a:stretch>
        </p:blipFill>
        <p:spPr>
          <a:xfrm>
            <a:off x="5655137" y="5306686"/>
            <a:ext cx="6347973" cy="603372"/>
          </a:xfrm>
          <a:prstGeom prst="rect">
            <a:avLst/>
          </a:prstGeom>
        </p:spPr>
      </p:pic>
    </p:spTree>
    <p:extLst>
      <p:ext uri="{BB962C8B-B14F-4D97-AF65-F5344CB8AC3E}">
        <p14:creationId xmlns:p14="http://schemas.microsoft.com/office/powerpoint/2010/main" val="4045278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535" y="333709"/>
            <a:ext cx="8328947" cy="523220"/>
          </a:xfrm>
          <a:prstGeom prst="rect">
            <a:avLst/>
          </a:prstGeom>
        </p:spPr>
        <p:txBody>
          <a:bodyPr wrap="none">
            <a:spAutoFit/>
          </a:bodyPr>
          <a:lstStyle/>
          <a:p>
            <a:r>
              <a:rPr lang="en-US" sz="2800" dirty="0">
                <a:solidFill>
                  <a:srgbClr val="FF0000"/>
                </a:solidFill>
              </a:rPr>
              <a:t>Chapter 2.6: Potentiometers, Thermistors, and </a:t>
            </a:r>
            <a:r>
              <a:rPr lang="en-US" sz="2800" dirty="0" err="1">
                <a:solidFill>
                  <a:srgbClr val="FF0000"/>
                </a:solidFill>
              </a:rPr>
              <a:t>CdS</a:t>
            </a:r>
            <a:r>
              <a:rPr lang="en-US" sz="2800" dirty="0">
                <a:solidFill>
                  <a:srgbClr val="FF0000"/>
                </a:solidFill>
              </a:rPr>
              <a:t> Cells</a:t>
            </a:r>
          </a:p>
        </p:txBody>
      </p:sp>
      <p:sp>
        <p:nvSpPr>
          <p:cNvPr id="3" name="Rectangle 2"/>
          <p:cNvSpPr/>
          <p:nvPr/>
        </p:nvSpPr>
        <p:spPr>
          <a:xfrm>
            <a:off x="343535" y="745626"/>
            <a:ext cx="11401997" cy="1477328"/>
          </a:xfrm>
          <a:prstGeom prst="rect">
            <a:avLst/>
          </a:prstGeom>
        </p:spPr>
        <p:txBody>
          <a:bodyPr wrap="square">
            <a:spAutoFit/>
          </a:bodyPr>
          <a:lstStyle/>
          <a:p>
            <a:pPr algn="just">
              <a:lnSpc>
                <a:spcPct val="150000"/>
              </a:lnSpc>
            </a:pPr>
            <a:r>
              <a:rPr lang="en-US" sz="2000" dirty="0"/>
              <a:t>We've covered the basics when it comes to fixed resistors. But there is a bigger world of electronics </a:t>
            </a:r>
            <a:r>
              <a:rPr lang="en-US" sz="2000" dirty="0" smtClean="0"/>
              <a:t>components </a:t>
            </a:r>
            <a:r>
              <a:rPr lang="en-US" sz="2000" dirty="0"/>
              <a:t>out there left to be discovered. We mentioned earlier that there are special purpose </a:t>
            </a:r>
          </a:p>
          <a:p>
            <a:pPr algn="just">
              <a:lnSpc>
                <a:spcPct val="150000"/>
              </a:lnSpc>
            </a:pPr>
            <a:r>
              <a:rPr lang="en-US" sz="2000" dirty="0"/>
              <a:t>resistors. Some of these are shown in Figure </a:t>
            </a:r>
            <a:r>
              <a:rPr lang="en-US" sz="2000" dirty="0" smtClean="0"/>
              <a:t>2</a:t>
            </a:r>
            <a:r>
              <a:rPr lang="tr-TR" sz="2000" dirty="0" smtClean="0"/>
              <a:t>.11</a:t>
            </a:r>
            <a:r>
              <a:rPr lang="en-US" sz="2000" dirty="0" smtClean="0"/>
              <a:t>, </a:t>
            </a:r>
            <a:r>
              <a:rPr lang="en-US" sz="2000" dirty="0"/>
              <a:t>below</a:t>
            </a:r>
          </a:p>
        </p:txBody>
      </p:sp>
      <p:pic>
        <p:nvPicPr>
          <p:cNvPr id="4" name="Picture 3"/>
          <p:cNvPicPr>
            <a:picLocks noChangeAspect="1"/>
          </p:cNvPicPr>
          <p:nvPr/>
        </p:nvPicPr>
        <p:blipFill>
          <a:blip r:embed="rId2"/>
          <a:stretch>
            <a:fillRect/>
          </a:stretch>
        </p:blipFill>
        <p:spPr>
          <a:xfrm>
            <a:off x="493556" y="2454182"/>
            <a:ext cx="6315075" cy="3086100"/>
          </a:xfrm>
          <a:prstGeom prst="rect">
            <a:avLst/>
          </a:prstGeom>
        </p:spPr>
      </p:pic>
      <p:sp>
        <p:nvSpPr>
          <p:cNvPr id="5" name="Rectangle 4"/>
          <p:cNvSpPr/>
          <p:nvPr/>
        </p:nvSpPr>
        <p:spPr>
          <a:xfrm>
            <a:off x="7014693" y="1794738"/>
            <a:ext cx="4524777" cy="4404988"/>
          </a:xfrm>
          <a:prstGeom prst="rect">
            <a:avLst/>
          </a:prstGeom>
        </p:spPr>
        <p:txBody>
          <a:bodyPr wrap="square">
            <a:spAutoFit/>
          </a:bodyPr>
          <a:lstStyle/>
          <a:p>
            <a:pPr algn="just">
              <a:lnSpc>
                <a:spcPct val="150000"/>
              </a:lnSpc>
            </a:pPr>
            <a:r>
              <a:rPr lang="en-US" sz="2100" dirty="0">
                <a:solidFill>
                  <a:srgbClr val="FF0000"/>
                </a:solidFill>
              </a:rPr>
              <a:t>Potentiometers are variable resistors. </a:t>
            </a:r>
            <a:r>
              <a:rPr lang="en-US" sz="2100" dirty="0"/>
              <a:t>The middle tab is a connection to an internal wiper. With it, </a:t>
            </a:r>
            <a:r>
              <a:rPr lang="en-US" sz="2100" dirty="0" smtClean="0">
                <a:solidFill>
                  <a:srgbClr val="FF0000"/>
                </a:solidFill>
              </a:rPr>
              <a:t>you</a:t>
            </a:r>
            <a:r>
              <a:rPr lang="tr-TR" sz="2100" dirty="0" smtClean="0">
                <a:solidFill>
                  <a:srgbClr val="FF0000"/>
                </a:solidFill>
              </a:rPr>
              <a:t> </a:t>
            </a:r>
            <a:r>
              <a:rPr lang="en-US" sz="2100" dirty="0" smtClean="0">
                <a:solidFill>
                  <a:srgbClr val="FF0000"/>
                </a:solidFill>
              </a:rPr>
              <a:t>can </a:t>
            </a:r>
            <a:r>
              <a:rPr lang="en-US" sz="2100" dirty="0">
                <a:solidFill>
                  <a:srgbClr val="FF0000"/>
                </a:solidFill>
              </a:rPr>
              <a:t>vary resistance by turning the knob. </a:t>
            </a:r>
            <a:r>
              <a:rPr lang="en-US" sz="2100" dirty="0"/>
              <a:t>Think of it as a voltage divider that you can adjust. Some </a:t>
            </a:r>
            <a:r>
              <a:rPr lang="en-US" sz="2100" dirty="0" smtClean="0"/>
              <a:t>have </a:t>
            </a:r>
            <a:r>
              <a:rPr lang="en-US" sz="2100" dirty="0"/>
              <a:t>a linear taper, which means they vary in a linear way when turned, while others may have an </a:t>
            </a:r>
            <a:r>
              <a:rPr lang="en-US" sz="2100" dirty="0" smtClean="0"/>
              <a:t>audio </a:t>
            </a:r>
            <a:r>
              <a:rPr lang="en-US" sz="2100" dirty="0"/>
              <a:t>taper, which is an exponential variation. </a:t>
            </a:r>
          </a:p>
        </p:txBody>
      </p:sp>
    </p:spTree>
    <p:extLst>
      <p:ext uri="{BB962C8B-B14F-4D97-AF65-F5344CB8AC3E}">
        <p14:creationId xmlns:p14="http://schemas.microsoft.com/office/powerpoint/2010/main" val="1554471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117523"/>
            <a:ext cx="11273307" cy="1200329"/>
          </a:xfrm>
          <a:prstGeom prst="rect">
            <a:avLst/>
          </a:prstGeom>
        </p:spPr>
        <p:txBody>
          <a:bodyPr wrap="square">
            <a:spAutoFit/>
          </a:bodyPr>
          <a:lstStyle/>
          <a:p>
            <a:pPr algn="just">
              <a:lnSpc>
                <a:spcPct val="150000"/>
              </a:lnSpc>
            </a:pPr>
            <a:r>
              <a:rPr lang="en-US" sz="2400" dirty="0" smtClean="0"/>
              <a:t>They </a:t>
            </a:r>
            <a:r>
              <a:rPr lang="en-US" sz="2400" dirty="0"/>
              <a:t>are available in a wide range of values. They </a:t>
            </a:r>
            <a:r>
              <a:rPr lang="en-US" sz="2400" dirty="0" smtClean="0"/>
              <a:t>can</a:t>
            </a:r>
            <a:r>
              <a:rPr lang="tr-TR" sz="2400" dirty="0" smtClean="0"/>
              <a:t> </a:t>
            </a:r>
            <a:r>
              <a:rPr lang="en-US" sz="2400" dirty="0" smtClean="0"/>
              <a:t>be </a:t>
            </a:r>
            <a:r>
              <a:rPr lang="en-US" sz="2400" dirty="0"/>
              <a:t>used as variable resistors, or even as position sensors, such as in joysticks and guitar pedals</a:t>
            </a:r>
            <a:r>
              <a:rPr lang="en-US" sz="2000" dirty="0"/>
              <a:t>.</a:t>
            </a:r>
          </a:p>
        </p:txBody>
      </p:sp>
      <p:sp>
        <p:nvSpPr>
          <p:cNvPr id="3" name="Rectangle 2"/>
          <p:cNvSpPr/>
          <p:nvPr/>
        </p:nvSpPr>
        <p:spPr>
          <a:xfrm>
            <a:off x="309092" y="1497604"/>
            <a:ext cx="11269014" cy="2308324"/>
          </a:xfrm>
          <a:prstGeom prst="rect">
            <a:avLst/>
          </a:prstGeom>
        </p:spPr>
        <p:txBody>
          <a:bodyPr wrap="square">
            <a:spAutoFit/>
          </a:bodyPr>
          <a:lstStyle/>
          <a:p>
            <a:pPr algn="just">
              <a:lnSpc>
                <a:spcPct val="150000"/>
              </a:lnSpc>
            </a:pPr>
            <a:r>
              <a:rPr lang="en-US" sz="2400" dirty="0"/>
              <a:t>Next in our list is the </a:t>
            </a:r>
            <a:r>
              <a:rPr lang="en-US" sz="2400" dirty="0">
                <a:solidFill>
                  <a:srgbClr val="FF0000"/>
                </a:solidFill>
              </a:rPr>
              <a:t>thermistor</a:t>
            </a:r>
            <a:r>
              <a:rPr lang="en-US" sz="2400" dirty="0"/>
              <a:t>. </a:t>
            </a:r>
            <a:r>
              <a:rPr lang="en-US" sz="2400" dirty="0">
                <a:solidFill>
                  <a:srgbClr val="FF0000"/>
                </a:solidFill>
              </a:rPr>
              <a:t>A thermistor decreases its resistance drastically as temperature </a:t>
            </a:r>
            <a:r>
              <a:rPr lang="en-US" sz="2400" dirty="0" smtClean="0">
                <a:solidFill>
                  <a:srgbClr val="FF0000"/>
                </a:solidFill>
              </a:rPr>
              <a:t>increases</a:t>
            </a:r>
            <a:r>
              <a:rPr lang="en-US" sz="2400" dirty="0">
                <a:solidFill>
                  <a:srgbClr val="FF0000"/>
                </a:solidFill>
              </a:rPr>
              <a:t>.</a:t>
            </a:r>
            <a:r>
              <a:rPr lang="en-US" sz="2400" dirty="0"/>
              <a:t> This makes it an ideal </a:t>
            </a:r>
            <a:r>
              <a:rPr lang="en-US" sz="2400" dirty="0">
                <a:solidFill>
                  <a:srgbClr val="FF0000"/>
                </a:solidFill>
              </a:rPr>
              <a:t>thermostat</a:t>
            </a:r>
            <a:r>
              <a:rPr lang="en-US" sz="2400" dirty="0"/>
              <a:t>. Thermistors are used as safety devices to prevent </a:t>
            </a:r>
            <a:r>
              <a:rPr lang="en-US" sz="2400" dirty="0" smtClean="0"/>
              <a:t>current </a:t>
            </a:r>
            <a:r>
              <a:rPr lang="en-US" sz="2400" dirty="0"/>
              <a:t>inrush. They, too, come in a wide variety of resistances and temperature characteristics.</a:t>
            </a:r>
          </a:p>
        </p:txBody>
      </p:sp>
      <p:sp>
        <p:nvSpPr>
          <p:cNvPr id="4" name="Rectangle 3"/>
          <p:cNvSpPr/>
          <p:nvPr/>
        </p:nvSpPr>
        <p:spPr>
          <a:xfrm>
            <a:off x="364900" y="3928421"/>
            <a:ext cx="11153103" cy="1754326"/>
          </a:xfrm>
          <a:prstGeom prst="rect">
            <a:avLst/>
          </a:prstGeom>
        </p:spPr>
        <p:txBody>
          <a:bodyPr wrap="square">
            <a:spAutoFit/>
          </a:bodyPr>
          <a:lstStyle/>
          <a:p>
            <a:pPr algn="just">
              <a:lnSpc>
                <a:spcPct val="150000"/>
              </a:lnSpc>
            </a:pPr>
            <a:r>
              <a:rPr lang="en-US" sz="2400" dirty="0"/>
              <a:t>Finally, we have a cadmium sulfide cell, or </a:t>
            </a:r>
            <a:r>
              <a:rPr lang="en-US" sz="2400" dirty="0" err="1"/>
              <a:t>CdS</a:t>
            </a:r>
            <a:r>
              <a:rPr lang="en-US" sz="2400" dirty="0"/>
              <a:t> cell for short. </a:t>
            </a:r>
            <a:r>
              <a:rPr lang="en-US" sz="2400" dirty="0">
                <a:solidFill>
                  <a:srgbClr val="FF0000"/>
                </a:solidFill>
              </a:rPr>
              <a:t>It changes resistance as light levels </a:t>
            </a:r>
            <a:r>
              <a:rPr lang="en-US" sz="2400" dirty="0" smtClean="0">
                <a:solidFill>
                  <a:srgbClr val="FF0000"/>
                </a:solidFill>
              </a:rPr>
              <a:t>change</a:t>
            </a:r>
            <a:r>
              <a:rPr lang="en-US" sz="2400" dirty="0">
                <a:solidFill>
                  <a:srgbClr val="FF0000"/>
                </a:solidFill>
              </a:rPr>
              <a:t>, making it ideal for use as a light detector </a:t>
            </a:r>
            <a:r>
              <a:rPr lang="en-US" sz="2400" dirty="0"/>
              <a:t>– such as in a burglar alarm or a light-game.</a:t>
            </a:r>
          </a:p>
        </p:txBody>
      </p:sp>
    </p:spTree>
    <p:extLst>
      <p:ext uri="{BB962C8B-B14F-4D97-AF65-F5344CB8AC3E}">
        <p14:creationId xmlns:p14="http://schemas.microsoft.com/office/powerpoint/2010/main" val="185761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351" y="243556"/>
            <a:ext cx="9274334" cy="584775"/>
          </a:xfrm>
          <a:prstGeom prst="rect">
            <a:avLst/>
          </a:prstGeom>
        </p:spPr>
        <p:txBody>
          <a:bodyPr wrap="none">
            <a:spAutoFit/>
          </a:bodyPr>
          <a:lstStyle/>
          <a:p>
            <a:r>
              <a:rPr lang="en-US" sz="3200" dirty="0">
                <a:solidFill>
                  <a:srgbClr val="FF0000"/>
                </a:solidFill>
              </a:rPr>
              <a:t>Chapter 2.7: Computing Power Dissipation in DC Loads</a:t>
            </a:r>
          </a:p>
        </p:txBody>
      </p:sp>
      <p:sp>
        <p:nvSpPr>
          <p:cNvPr id="3" name="Rectangle 2"/>
          <p:cNvSpPr/>
          <p:nvPr/>
        </p:nvSpPr>
        <p:spPr>
          <a:xfrm>
            <a:off x="321972" y="828331"/>
            <a:ext cx="10805374" cy="3000821"/>
          </a:xfrm>
          <a:prstGeom prst="rect">
            <a:avLst/>
          </a:prstGeom>
        </p:spPr>
        <p:txBody>
          <a:bodyPr wrap="square">
            <a:spAutoFit/>
          </a:bodyPr>
          <a:lstStyle/>
          <a:p>
            <a:pPr algn="just">
              <a:lnSpc>
                <a:spcPct val="150000"/>
              </a:lnSpc>
            </a:pPr>
            <a:r>
              <a:rPr lang="en-US" sz="2100" b="1" dirty="0"/>
              <a:t>We would prefer our circuits not to catch fire. In order to design circuits which can safely dissipate </a:t>
            </a:r>
            <a:r>
              <a:rPr lang="en-US" sz="2100" b="1" dirty="0" smtClean="0"/>
              <a:t>heat</a:t>
            </a:r>
            <a:r>
              <a:rPr lang="en-US" sz="2100" b="1" dirty="0"/>
              <a:t>, we have to choose the proper wattage for the resistor value we select. As a rule of thumb, we </a:t>
            </a:r>
            <a:r>
              <a:rPr lang="en-US" sz="2100" b="1" dirty="0" smtClean="0"/>
              <a:t>want </a:t>
            </a:r>
            <a:r>
              <a:rPr lang="en-US" sz="2100" b="1" dirty="0"/>
              <a:t>our resistor's wattage to be twice the value it will be expected to dissipate. Though we will cover </a:t>
            </a:r>
            <a:r>
              <a:rPr lang="en-US" sz="2100" b="1" dirty="0" smtClean="0"/>
              <a:t>AC </a:t>
            </a:r>
            <a:r>
              <a:rPr lang="en-US" sz="2100" b="1" dirty="0"/>
              <a:t>power in a later chapter, we will introduce DC power equations here. The unit of measure of </a:t>
            </a:r>
            <a:r>
              <a:rPr lang="en-US" sz="2100" b="1" dirty="0" smtClean="0"/>
              <a:t>power </a:t>
            </a:r>
            <a:r>
              <a:rPr lang="en-US" sz="2100" b="1" dirty="0"/>
              <a:t>is the Watt, abbreviated W. It is the amount of energy in Joules dissipated per second</a:t>
            </a:r>
            <a:r>
              <a:rPr lang="en-US" sz="2000" dirty="0"/>
              <a:t>.</a:t>
            </a:r>
          </a:p>
        </p:txBody>
      </p:sp>
      <p:pic>
        <p:nvPicPr>
          <p:cNvPr id="4" name="Picture 3"/>
          <p:cNvPicPr>
            <a:picLocks noChangeAspect="1"/>
          </p:cNvPicPr>
          <p:nvPr/>
        </p:nvPicPr>
        <p:blipFill>
          <a:blip r:embed="rId2"/>
          <a:stretch>
            <a:fillRect/>
          </a:stretch>
        </p:blipFill>
        <p:spPr>
          <a:xfrm>
            <a:off x="2216506" y="3829152"/>
            <a:ext cx="8197717" cy="2519362"/>
          </a:xfrm>
          <a:prstGeom prst="rect">
            <a:avLst/>
          </a:prstGeom>
        </p:spPr>
      </p:pic>
    </p:spTree>
    <p:extLst>
      <p:ext uri="{BB962C8B-B14F-4D97-AF65-F5344CB8AC3E}">
        <p14:creationId xmlns:p14="http://schemas.microsoft.com/office/powerpoint/2010/main" val="1315527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042" y="275841"/>
            <a:ext cx="6096000" cy="1981248"/>
          </a:xfrm>
          <a:prstGeom prst="rect">
            <a:avLst/>
          </a:prstGeom>
        </p:spPr>
        <p:txBody>
          <a:bodyPr>
            <a:spAutoFit/>
          </a:bodyPr>
          <a:lstStyle/>
          <a:p>
            <a:pPr algn="just">
              <a:lnSpc>
                <a:spcPct val="150000"/>
              </a:lnSpc>
            </a:pPr>
            <a:r>
              <a:rPr lang="en-US" sz="2100" b="1" dirty="0"/>
              <a:t>For example, if we compute a power dissipation of 0.5 W (half a watt) for a given resistor, we should select a 1 W (one watt) resistor. Let's try an example. Take a look at Figure </a:t>
            </a:r>
            <a:r>
              <a:rPr lang="en-US" sz="2100" b="1" dirty="0" smtClean="0"/>
              <a:t>2</a:t>
            </a:r>
            <a:r>
              <a:rPr lang="tr-TR" sz="2100" b="1" dirty="0" smtClean="0"/>
              <a:t>.12</a:t>
            </a:r>
            <a:r>
              <a:rPr lang="en-US" sz="2100" b="1" dirty="0" smtClean="0"/>
              <a:t>.</a:t>
            </a:r>
            <a:endParaRPr lang="en-US" sz="2100" b="1" dirty="0"/>
          </a:p>
        </p:txBody>
      </p:sp>
      <p:pic>
        <p:nvPicPr>
          <p:cNvPr id="3" name="Picture 2"/>
          <p:cNvPicPr>
            <a:picLocks noChangeAspect="1"/>
          </p:cNvPicPr>
          <p:nvPr/>
        </p:nvPicPr>
        <p:blipFill>
          <a:blip r:embed="rId2"/>
          <a:stretch>
            <a:fillRect/>
          </a:stretch>
        </p:blipFill>
        <p:spPr>
          <a:xfrm>
            <a:off x="6793673" y="182584"/>
            <a:ext cx="5296833" cy="3487894"/>
          </a:xfrm>
          <a:prstGeom prst="rect">
            <a:avLst/>
          </a:prstGeom>
        </p:spPr>
      </p:pic>
      <p:sp>
        <p:nvSpPr>
          <p:cNvPr id="4" name="Rectangle 3"/>
          <p:cNvSpPr/>
          <p:nvPr/>
        </p:nvSpPr>
        <p:spPr>
          <a:xfrm>
            <a:off x="459347" y="2431278"/>
            <a:ext cx="6096000" cy="2516073"/>
          </a:xfrm>
          <a:prstGeom prst="rect">
            <a:avLst/>
          </a:prstGeom>
        </p:spPr>
        <p:txBody>
          <a:bodyPr>
            <a:spAutoFit/>
          </a:bodyPr>
          <a:lstStyle/>
          <a:p>
            <a:pPr algn="just">
              <a:lnSpc>
                <a:spcPct val="150000"/>
              </a:lnSpc>
            </a:pPr>
            <a:r>
              <a:rPr lang="en-US" sz="2100" b="1" dirty="0"/>
              <a:t>We have selected a quarter-watt resistor for our circuit. But there seems to be a problem – it's </a:t>
            </a:r>
            <a:r>
              <a:rPr lang="en-US" sz="2100" b="1" dirty="0" smtClean="0"/>
              <a:t>smoking</a:t>
            </a:r>
            <a:r>
              <a:rPr lang="en-US" sz="2100" b="1" dirty="0"/>
              <a:t>! Let's compute the power dissipation of the resistor in the above figure to find out what has </a:t>
            </a:r>
            <a:r>
              <a:rPr lang="en-US" sz="2100" b="1" dirty="0" smtClean="0"/>
              <a:t>gone </a:t>
            </a:r>
            <a:r>
              <a:rPr lang="en-US" sz="2100" b="1" dirty="0"/>
              <a:t>wrong</a:t>
            </a:r>
            <a:r>
              <a:rPr lang="en-US" sz="2000" dirty="0"/>
              <a:t>.</a:t>
            </a:r>
          </a:p>
        </p:txBody>
      </p:sp>
      <p:sp>
        <p:nvSpPr>
          <p:cNvPr id="5" name="Rectangle 4"/>
          <p:cNvSpPr/>
          <p:nvPr/>
        </p:nvSpPr>
        <p:spPr>
          <a:xfrm>
            <a:off x="459347" y="4891311"/>
            <a:ext cx="6096000" cy="707886"/>
          </a:xfrm>
          <a:prstGeom prst="rect">
            <a:avLst/>
          </a:prstGeom>
        </p:spPr>
        <p:txBody>
          <a:bodyPr>
            <a:spAutoFit/>
          </a:bodyPr>
          <a:lstStyle/>
          <a:p>
            <a:r>
              <a:rPr lang="en-US" sz="2000" b="1" dirty="0"/>
              <a:t>We compute the power dissipation of the resistor in the above diagram:</a:t>
            </a:r>
          </a:p>
        </p:txBody>
      </p:sp>
      <p:pic>
        <p:nvPicPr>
          <p:cNvPr id="6" name="Picture 5"/>
          <p:cNvPicPr>
            <a:picLocks noChangeAspect="1"/>
          </p:cNvPicPr>
          <p:nvPr/>
        </p:nvPicPr>
        <p:blipFill>
          <a:blip r:embed="rId3"/>
          <a:stretch>
            <a:fillRect/>
          </a:stretch>
        </p:blipFill>
        <p:spPr>
          <a:xfrm>
            <a:off x="2534387" y="5537642"/>
            <a:ext cx="2469298" cy="930460"/>
          </a:xfrm>
          <a:prstGeom prst="rect">
            <a:avLst/>
          </a:prstGeom>
        </p:spPr>
      </p:pic>
      <p:sp>
        <p:nvSpPr>
          <p:cNvPr id="7" name="Rectangle 6"/>
          <p:cNvSpPr/>
          <p:nvPr/>
        </p:nvSpPr>
        <p:spPr>
          <a:xfrm>
            <a:off x="6793673" y="3756103"/>
            <a:ext cx="4849167" cy="2246769"/>
          </a:xfrm>
          <a:prstGeom prst="rect">
            <a:avLst/>
          </a:prstGeom>
        </p:spPr>
        <p:txBody>
          <a:bodyPr wrap="square">
            <a:spAutoFit/>
          </a:bodyPr>
          <a:lstStyle/>
          <a:p>
            <a:pPr algn="just"/>
            <a:r>
              <a:rPr lang="en-US" sz="2000" b="1" dirty="0"/>
              <a:t>Our little quarter-watt resistor cannot handle 5 watts of power! It will certainly catch fire. The resistor </a:t>
            </a:r>
            <a:r>
              <a:rPr lang="en-US" sz="2000" b="1" dirty="0" smtClean="0"/>
              <a:t>is </a:t>
            </a:r>
            <a:r>
              <a:rPr lang="en-US" sz="2000" b="1" dirty="0"/>
              <a:t>trying to dissipate 20 times the amount of power it was designed to handle! If we need a 20 </a:t>
            </a:r>
            <a:r>
              <a:rPr lang="en-US" sz="2000" b="1" dirty="0" smtClean="0"/>
              <a:t>Ω</a:t>
            </a:r>
            <a:r>
              <a:rPr lang="tr-TR" sz="2000" b="1" dirty="0" smtClean="0"/>
              <a:t> </a:t>
            </a:r>
            <a:r>
              <a:rPr lang="en-US" sz="2000" b="1" dirty="0" smtClean="0"/>
              <a:t>resistor </a:t>
            </a:r>
            <a:r>
              <a:rPr lang="en-US" sz="2000" b="1" dirty="0"/>
              <a:t>in this circuit, then we should use a 20 Ω, </a:t>
            </a:r>
            <a:r>
              <a:rPr lang="en-US" sz="2000" b="1" dirty="0">
                <a:solidFill>
                  <a:srgbClr val="FF0000"/>
                </a:solidFill>
              </a:rPr>
              <a:t>10 W</a:t>
            </a:r>
            <a:r>
              <a:rPr lang="en-US" sz="2000" b="1" dirty="0"/>
              <a:t> resistor</a:t>
            </a:r>
          </a:p>
        </p:txBody>
      </p:sp>
    </p:spTree>
    <p:extLst>
      <p:ext uri="{BB962C8B-B14F-4D97-AF65-F5344CB8AC3E}">
        <p14:creationId xmlns:p14="http://schemas.microsoft.com/office/powerpoint/2010/main" val="529823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0" y="393698"/>
            <a:ext cx="10071279" cy="5724644"/>
          </a:xfrm>
          <a:prstGeom prst="rect">
            <a:avLst/>
          </a:prstGeom>
        </p:spPr>
        <p:txBody>
          <a:bodyPr wrap="square">
            <a:spAutoFit/>
          </a:bodyPr>
          <a:lstStyle/>
          <a:p>
            <a:r>
              <a:rPr lang="en-US" sz="2400" dirty="0">
                <a:solidFill>
                  <a:srgbClr val="FF0000"/>
                </a:solidFill>
              </a:rPr>
              <a:t>Vocabulary </a:t>
            </a:r>
            <a:r>
              <a:rPr lang="en-US" sz="2400" dirty="0" smtClean="0">
                <a:solidFill>
                  <a:srgbClr val="FF0000"/>
                </a:solidFill>
              </a:rPr>
              <a:t>Questions</a:t>
            </a:r>
            <a:endParaRPr lang="tr-TR" dirty="0"/>
          </a:p>
          <a:p>
            <a:endParaRPr lang="en-US" dirty="0"/>
          </a:p>
          <a:p>
            <a:pPr>
              <a:lnSpc>
                <a:spcPct val="150000"/>
              </a:lnSpc>
            </a:pPr>
            <a:r>
              <a:rPr lang="en-US" dirty="0"/>
              <a:t>1. A useful mathematical tool connecting voltage, current, and resistance is ________________.</a:t>
            </a:r>
          </a:p>
          <a:p>
            <a:pPr>
              <a:lnSpc>
                <a:spcPct val="150000"/>
              </a:lnSpc>
            </a:pPr>
            <a:r>
              <a:rPr lang="en-US" dirty="0"/>
              <a:t>2. A _____________ circuit has elements connected one after another in the same current path.</a:t>
            </a:r>
          </a:p>
          <a:p>
            <a:pPr>
              <a:lnSpc>
                <a:spcPct val="150000"/>
              </a:lnSpc>
            </a:pPr>
            <a:r>
              <a:rPr lang="en-US" dirty="0"/>
              <a:t>3. A ________________ circuit divides current among its branches.</a:t>
            </a:r>
          </a:p>
          <a:p>
            <a:pPr>
              <a:lnSpc>
                <a:spcPct val="150000"/>
              </a:lnSpc>
            </a:pPr>
            <a:r>
              <a:rPr lang="en-US" dirty="0"/>
              <a:t>4. A circuit or device under power is often referred to as the ________________.</a:t>
            </a:r>
          </a:p>
          <a:p>
            <a:pPr>
              <a:lnSpc>
                <a:spcPct val="150000"/>
              </a:lnSpc>
            </a:pPr>
            <a:r>
              <a:rPr lang="en-US" dirty="0"/>
              <a:t>5. A simplified resistor that has the same resistance as a resistor network: __________________.</a:t>
            </a:r>
          </a:p>
          <a:p>
            <a:pPr>
              <a:lnSpc>
                <a:spcPct val="150000"/>
              </a:lnSpc>
            </a:pPr>
            <a:r>
              <a:rPr lang="en-US" dirty="0"/>
              <a:t>6. A ____________________________ is a resistor made with resistive material and a binder.</a:t>
            </a:r>
          </a:p>
          <a:p>
            <a:pPr>
              <a:lnSpc>
                <a:spcPct val="150000"/>
              </a:lnSpc>
            </a:pPr>
            <a:r>
              <a:rPr lang="en-US" dirty="0"/>
              <a:t>7. ___________________ is a measure of resistor value accuracy.</a:t>
            </a:r>
          </a:p>
          <a:p>
            <a:pPr>
              <a:lnSpc>
                <a:spcPct val="150000"/>
              </a:lnSpc>
            </a:pPr>
            <a:r>
              <a:rPr lang="en-US" dirty="0"/>
              <a:t>8. ___________________ is a measure of the energy dissipated by a resistor, in Watts.</a:t>
            </a:r>
          </a:p>
          <a:p>
            <a:pPr>
              <a:lnSpc>
                <a:spcPct val="150000"/>
              </a:lnSpc>
            </a:pPr>
            <a:r>
              <a:rPr lang="en-US" dirty="0"/>
              <a:t>9. A ________________ is a device that can measure voltage, current, or resistance.</a:t>
            </a:r>
          </a:p>
          <a:p>
            <a:pPr>
              <a:lnSpc>
                <a:spcPct val="150000"/>
              </a:lnSpc>
            </a:pPr>
            <a:r>
              <a:rPr lang="en-US" dirty="0"/>
              <a:t>10. A ________________ is a variable resistor.</a:t>
            </a:r>
          </a:p>
          <a:p>
            <a:pPr>
              <a:lnSpc>
                <a:spcPct val="150000"/>
              </a:lnSpc>
            </a:pPr>
            <a:r>
              <a:rPr lang="en-US" dirty="0"/>
              <a:t>11. We may use a __________________ to get a fraction of the total voltage from a power supply.</a:t>
            </a:r>
          </a:p>
          <a:p>
            <a:pPr>
              <a:lnSpc>
                <a:spcPct val="150000"/>
              </a:lnSpc>
            </a:pPr>
            <a:r>
              <a:rPr lang="en-US" dirty="0"/>
              <a:t>12. A _________________ changes resistance drastically with changes in temperature.</a:t>
            </a:r>
          </a:p>
        </p:txBody>
      </p:sp>
    </p:spTree>
    <p:extLst>
      <p:ext uri="{BB962C8B-B14F-4D97-AF65-F5344CB8AC3E}">
        <p14:creationId xmlns:p14="http://schemas.microsoft.com/office/powerpoint/2010/main" val="1052770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8565" y="905605"/>
            <a:ext cx="11288535" cy="4801336"/>
          </a:xfrm>
          <a:prstGeom prst="rect">
            <a:avLst/>
          </a:prstGeom>
        </p:spPr>
      </p:pic>
      <p:sp>
        <p:nvSpPr>
          <p:cNvPr id="3" name="Rectangle 2"/>
          <p:cNvSpPr/>
          <p:nvPr/>
        </p:nvSpPr>
        <p:spPr>
          <a:xfrm>
            <a:off x="668565" y="320830"/>
            <a:ext cx="2301015" cy="584775"/>
          </a:xfrm>
          <a:prstGeom prst="rect">
            <a:avLst/>
          </a:prstGeom>
        </p:spPr>
        <p:txBody>
          <a:bodyPr wrap="none">
            <a:spAutoFit/>
          </a:bodyPr>
          <a:lstStyle/>
          <a:p>
            <a:r>
              <a:rPr lang="en-US" sz="3200" dirty="0">
                <a:solidFill>
                  <a:srgbClr val="FF0000"/>
                </a:solidFill>
              </a:rPr>
              <a:t>True or False</a:t>
            </a:r>
          </a:p>
        </p:txBody>
      </p:sp>
    </p:spTree>
    <p:extLst>
      <p:ext uri="{BB962C8B-B14F-4D97-AF65-F5344CB8AC3E}">
        <p14:creationId xmlns:p14="http://schemas.microsoft.com/office/powerpoint/2010/main" val="2300518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38" y="127647"/>
            <a:ext cx="1752211" cy="584775"/>
          </a:xfrm>
          <a:prstGeom prst="rect">
            <a:avLst/>
          </a:prstGeom>
        </p:spPr>
        <p:txBody>
          <a:bodyPr wrap="none">
            <a:spAutoFit/>
          </a:bodyPr>
          <a:lstStyle/>
          <a:p>
            <a:r>
              <a:rPr lang="en-US" sz="3200" dirty="0">
                <a:solidFill>
                  <a:srgbClr val="FF0000"/>
                </a:solidFill>
              </a:rPr>
              <a:t>Problems</a:t>
            </a:r>
          </a:p>
        </p:txBody>
      </p:sp>
      <p:sp>
        <p:nvSpPr>
          <p:cNvPr id="3" name="Rectangle 2"/>
          <p:cNvSpPr/>
          <p:nvPr/>
        </p:nvSpPr>
        <p:spPr>
          <a:xfrm>
            <a:off x="295746" y="712422"/>
            <a:ext cx="10123371" cy="2352952"/>
          </a:xfrm>
          <a:prstGeom prst="rect">
            <a:avLst/>
          </a:prstGeom>
        </p:spPr>
        <p:txBody>
          <a:bodyPr wrap="square">
            <a:spAutoFit/>
          </a:bodyPr>
          <a:lstStyle/>
          <a:p>
            <a:pPr algn="just">
              <a:lnSpc>
                <a:spcPct val="150000"/>
              </a:lnSpc>
            </a:pPr>
            <a:r>
              <a:rPr lang="en-US" sz="2000" dirty="0"/>
              <a:t>1. You are given a 200 Ω resistor, a 330 Ω resistor, and a 470 Ω resistor. Calculate the series </a:t>
            </a:r>
          </a:p>
          <a:p>
            <a:pPr algn="just">
              <a:lnSpc>
                <a:spcPct val="150000"/>
              </a:lnSpc>
            </a:pPr>
            <a:r>
              <a:rPr lang="en-US" sz="2000" dirty="0"/>
              <a:t>combination for these resistors.</a:t>
            </a:r>
          </a:p>
          <a:p>
            <a:pPr algn="just">
              <a:lnSpc>
                <a:spcPct val="150000"/>
              </a:lnSpc>
            </a:pPr>
            <a:r>
              <a:rPr lang="en-US" sz="2000" dirty="0"/>
              <a:t>2. Calculate the parallel resistance of the resistors from the Problem 1.</a:t>
            </a:r>
          </a:p>
          <a:p>
            <a:pPr algn="just">
              <a:lnSpc>
                <a:spcPct val="150000"/>
              </a:lnSpc>
            </a:pPr>
            <a:r>
              <a:rPr lang="en-US" sz="2000" dirty="0"/>
              <a:t>3. Calculate the currents and voltages for all resistors from Schematic D in Figure </a:t>
            </a:r>
            <a:r>
              <a:rPr lang="en-US" sz="2000" dirty="0" smtClean="0"/>
              <a:t>2</a:t>
            </a:r>
            <a:r>
              <a:rPr lang="tr-TR" sz="2000" dirty="0" smtClean="0"/>
              <a:t>.13</a:t>
            </a:r>
            <a:r>
              <a:rPr lang="en-US" sz="2000" dirty="0" smtClean="0"/>
              <a:t> What </a:t>
            </a:r>
            <a:r>
              <a:rPr lang="en-US" sz="2000" dirty="0"/>
              <a:t>happens to the current when it encounters the two 470 Ω resistors </a:t>
            </a:r>
            <a:r>
              <a:rPr lang="en-US" sz="2000" dirty="0" smtClean="0"/>
              <a:t>in </a:t>
            </a:r>
            <a:r>
              <a:rPr lang="en-US" sz="2000" dirty="0"/>
              <a:t>parallel</a:t>
            </a:r>
            <a:r>
              <a:rPr lang="en-US" sz="2000" dirty="0" smtClean="0"/>
              <a:t>?</a:t>
            </a:r>
            <a:endParaRPr lang="en-US" sz="2000" dirty="0"/>
          </a:p>
        </p:txBody>
      </p:sp>
      <p:sp>
        <p:nvSpPr>
          <p:cNvPr id="4" name="Rectangle 3"/>
          <p:cNvSpPr/>
          <p:nvPr/>
        </p:nvSpPr>
        <p:spPr>
          <a:xfrm>
            <a:off x="295638" y="3279391"/>
            <a:ext cx="11088709" cy="1938992"/>
          </a:xfrm>
          <a:prstGeom prst="rect">
            <a:avLst/>
          </a:prstGeom>
        </p:spPr>
        <p:txBody>
          <a:bodyPr wrap="square">
            <a:spAutoFit/>
          </a:bodyPr>
          <a:lstStyle/>
          <a:p>
            <a:pPr algn="just">
              <a:lnSpc>
                <a:spcPct val="150000"/>
              </a:lnSpc>
            </a:pPr>
            <a:r>
              <a:rPr lang="tr-TR" sz="2000" dirty="0" smtClean="0"/>
              <a:t>4</a:t>
            </a:r>
            <a:r>
              <a:rPr lang="en-US" sz="2000" dirty="0" smtClean="0"/>
              <a:t>. </a:t>
            </a:r>
            <a:r>
              <a:rPr lang="en-US" sz="2000" dirty="0"/>
              <a:t>Calculate the voltages and currents in each resistor from Schematic C of </a:t>
            </a:r>
            <a:r>
              <a:rPr lang="en-US" sz="2000" dirty="0" smtClean="0"/>
              <a:t>Figure</a:t>
            </a:r>
            <a:r>
              <a:rPr lang="tr-TR" sz="2000" dirty="0" smtClean="0"/>
              <a:t> 2.13</a:t>
            </a:r>
            <a:endParaRPr lang="en-US" sz="2000" dirty="0"/>
          </a:p>
          <a:p>
            <a:pPr algn="just">
              <a:lnSpc>
                <a:spcPct val="150000"/>
              </a:lnSpc>
            </a:pPr>
            <a:r>
              <a:rPr lang="tr-TR" sz="2000" dirty="0" smtClean="0"/>
              <a:t>5</a:t>
            </a:r>
            <a:r>
              <a:rPr lang="en-US" sz="2000" dirty="0" smtClean="0"/>
              <a:t>. </a:t>
            </a:r>
            <a:r>
              <a:rPr lang="en-US" sz="2000" dirty="0"/>
              <a:t>You need a 25 Ω, 1 W resistor, but all you have are four 100 Ω, ¼ W resistors. Explain how you </a:t>
            </a:r>
            <a:r>
              <a:rPr lang="en-US" sz="2000" dirty="0" smtClean="0"/>
              <a:t>can </a:t>
            </a:r>
            <a:r>
              <a:rPr lang="en-US" sz="2000" dirty="0"/>
              <a:t>make the 25 Ω, 1 W resistor with what you have. What is the power dissipated by each resistor </a:t>
            </a:r>
            <a:r>
              <a:rPr lang="en-US" sz="2000" dirty="0" smtClean="0"/>
              <a:t>with </a:t>
            </a:r>
            <a:r>
              <a:rPr lang="en-US" sz="2000" dirty="0"/>
              <a:t>respect to total current? Will it work?</a:t>
            </a:r>
          </a:p>
        </p:txBody>
      </p:sp>
    </p:spTree>
    <p:extLst>
      <p:ext uri="{BB962C8B-B14F-4D97-AF65-F5344CB8AC3E}">
        <p14:creationId xmlns:p14="http://schemas.microsoft.com/office/powerpoint/2010/main" val="3577815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724142" y="622361"/>
            <a:ext cx="10516320" cy="4619340"/>
          </a:xfrm>
          <a:prstGeom prst="rect">
            <a:avLst/>
          </a:prstGeom>
        </p:spPr>
      </p:pic>
    </p:spTree>
    <p:extLst>
      <p:ext uri="{BB962C8B-B14F-4D97-AF65-F5344CB8AC3E}">
        <p14:creationId xmlns:p14="http://schemas.microsoft.com/office/powerpoint/2010/main" val="288756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14990" y="1443688"/>
            <a:ext cx="5225629" cy="2814617"/>
          </a:xfrm>
          <a:prstGeom prst="rect">
            <a:avLst/>
          </a:prstGeom>
        </p:spPr>
      </p:pic>
      <p:sp>
        <p:nvSpPr>
          <p:cNvPr id="3" name="Rectangle 2"/>
          <p:cNvSpPr/>
          <p:nvPr/>
        </p:nvSpPr>
        <p:spPr>
          <a:xfrm>
            <a:off x="412927" y="1307562"/>
            <a:ext cx="6096000" cy="3086871"/>
          </a:xfrm>
          <a:prstGeom prst="rect">
            <a:avLst/>
          </a:prstGeom>
        </p:spPr>
        <p:txBody>
          <a:bodyPr>
            <a:spAutoFit/>
          </a:bodyPr>
          <a:lstStyle/>
          <a:p>
            <a:pPr algn="just">
              <a:lnSpc>
                <a:spcPct val="150000"/>
              </a:lnSpc>
            </a:pPr>
            <a:r>
              <a:rPr lang="en-US" sz="2200" dirty="0" smtClean="0"/>
              <a:t>To use Ohm's Triangle, place your thumb over the unknown value, and the uncovered part of the triangle tells you which equation you need to use. These three equations will help you solve resistor networks of any complexity. Resistor networks will be covered later in this chapter.</a:t>
            </a:r>
            <a:endParaRPr lang="en-US" sz="2200" dirty="0"/>
          </a:p>
        </p:txBody>
      </p:sp>
    </p:spTree>
    <p:extLst>
      <p:ext uri="{BB962C8B-B14F-4D97-AF65-F5344CB8AC3E}">
        <p14:creationId xmlns:p14="http://schemas.microsoft.com/office/powerpoint/2010/main" val="4144042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9042" y="372346"/>
            <a:ext cx="7689221" cy="584775"/>
          </a:xfrm>
          <a:prstGeom prst="rect">
            <a:avLst/>
          </a:prstGeom>
        </p:spPr>
        <p:txBody>
          <a:bodyPr wrap="none">
            <a:spAutoFit/>
          </a:bodyPr>
          <a:lstStyle/>
          <a:p>
            <a:r>
              <a:rPr lang="en-US" sz="3200" dirty="0" smtClean="0">
                <a:solidFill>
                  <a:srgbClr val="FF0000"/>
                </a:solidFill>
              </a:rPr>
              <a:t>Chapter 2.2: Resistor Types, Values, and Sizes</a:t>
            </a:r>
            <a:endParaRPr lang="en-US" sz="3200" dirty="0">
              <a:solidFill>
                <a:srgbClr val="FF0000"/>
              </a:solidFill>
            </a:endParaRPr>
          </a:p>
        </p:txBody>
      </p:sp>
      <p:sp>
        <p:nvSpPr>
          <p:cNvPr id="3" name="Rectangle 2"/>
          <p:cNvSpPr/>
          <p:nvPr/>
        </p:nvSpPr>
        <p:spPr>
          <a:xfrm>
            <a:off x="444753" y="1299283"/>
            <a:ext cx="5543191" cy="4154984"/>
          </a:xfrm>
          <a:prstGeom prst="rect">
            <a:avLst/>
          </a:prstGeom>
        </p:spPr>
        <p:txBody>
          <a:bodyPr wrap="square">
            <a:spAutoFit/>
          </a:bodyPr>
          <a:lstStyle/>
          <a:p>
            <a:pPr algn="just">
              <a:lnSpc>
                <a:spcPct val="150000"/>
              </a:lnSpc>
            </a:pPr>
            <a:r>
              <a:rPr lang="en-US" sz="2200" dirty="0" smtClean="0"/>
              <a:t>Resistors come in many varieties and shapes depending on their application, but we'll focus on the most common resistors you will encounter. These are </a:t>
            </a:r>
            <a:r>
              <a:rPr lang="en-US" sz="2200" dirty="0" smtClean="0">
                <a:solidFill>
                  <a:srgbClr val="FF0000"/>
                </a:solidFill>
              </a:rPr>
              <a:t>carbon composition resistors</a:t>
            </a:r>
            <a:r>
              <a:rPr lang="en-US" sz="2200" dirty="0" smtClean="0"/>
              <a:t>, </a:t>
            </a:r>
            <a:r>
              <a:rPr lang="en-US" sz="2200" dirty="0" smtClean="0">
                <a:solidFill>
                  <a:srgbClr val="FF0000"/>
                </a:solidFill>
              </a:rPr>
              <a:t>carbon film resistors</a:t>
            </a:r>
            <a:r>
              <a:rPr lang="en-US" sz="2200" dirty="0" smtClean="0"/>
              <a:t>, and </a:t>
            </a:r>
            <a:r>
              <a:rPr lang="en-US" sz="2200" dirty="0" smtClean="0">
                <a:solidFill>
                  <a:srgbClr val="FF0000"/>
                </a:solidFill>
              </a:rPr>
              <a:t>metal film resistors</a:t>
            </a:r>
            <a:r>
              <a:rPr lang="en-US" sz="2200" dirty="0" smtClean="0"/>
              <a:t>. Shown below in Figure </a:t>
            </a:r>
            <a:r>
              <a:rPr lang="tr-TR" sz="2200" dirty="0" smtClean="0"/>
              <a:t>2.2</a:t>
            </a:r>
            <a:r>
              <a:rPr lang="en-US" sz="2200" dirty="0" smtClean="0"/>
              <a:t> are some typical resistors and the general schematic symbol for a resistor.</a:t>
            </a:r>
            <a:endParaRPr lang="en-US" sz="2200" dirty="0"/>
          </a:p>
        </p:txBody>
      </p:sp>
      <p:pic>
        <p:nvPicPr>
          <p:cNvPr id="4" name="Picture 3"/>
          <p:cNvPicPr>
            <a:picLocks noChangeAspect="1"/>
          </p:cNvPicPr>
          <p:nvPr/>
        </p:nvPicPr>
        <p:blipFill>
          <a:blip r:embed="rId2"/>
          <a:stretch>
            <a:fillRect/>
          </a:stretch>
        </p:blipFill>
        <p:spPr>
          <a:xfrm>
            <a:off x="5987944" y="957122"/>
            <a:ext cx="6204055" cy="4786856"/>
          </a:xfrm>
          <a:prstGeom prst="rect">
            <a:avLst/>
          </a:prstGeom>
        </p:spPr>
      </p:pic>
    </p:spTree>
    <p:extLst>
      <p:ext uri="{BB962C8B-B14F-4D97-AF65-F5344CB8AC3E}">
        <p14:creationId xmlns:p14="http://schemas.microsoft.com/office/powerpoint/2010/main" val="1806026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3" y="294454"/>
            <a:ext cx="11668260" cy="3231654"/>
          </a:xfrm>
          <a:prstGeom prst="rect">
            <a:avLst/>
          </a:prstGeom>
        </p:spPr>
        <p:txBody>
          <a:bodyPr wrap="square">
            <a:spAutoFit/>
          </a:bodyPr>
          <a:lstStyle/>
          <a:p>
            <a:r>
              <a:rPr lang="en-US" sz="2400" dirty="0" smtClean="0">
                <a:solidFill>
                  <a:srgbClr val="FF0000"/>
                </a:solidFill>
              </a:rPr>
              <a:t>Carbon Composition Resistors</a:t>
            </a:r>
          </a:p>
          <a:p>
            <a:pPr algn="just">
              <a:lnSpc>
                <a:spcPct val="150000"/>
              </a:lnSpc>
            </a:pPr>
            <a:r>
              <a:rPr lang="en-US" sz="2000" dirty="0" smtClean="0"/>
              <a:t>An older type of resistor is the carbon composition resistor. </a:t>
            </a:r>
            <a:r>
              <a:rPr lang="en-US" sz="2000" dirty="0" smtClean="0">
                <a:solidFill>
                  <a:srgbClr val="FF0000"/>
                </a:solidFill>
              </a:rPr>
              <a:t>It is made by pressing resistive material with a plastic binder into a small rod</a:t>
            </a:r>
            <a:r>
              <a:rPr lang="en-US" sz="2000" dirty="0" smtClean="0"/>
              <a:t>. By varying the amount of resistive material mixed with the binder, the resistance can be changed. Carbon composition resistors are </a:t>
            </a:r>
            <a:r>
              <a:rPr lang="en-US" sz="2000" dirty="0" smtClean="0">
                <a:solidFill>
                  <a:srgbClr val="FF0000"/>
                </a:solidFill>
              </a:rPr>
              <a:t>cheaper</a:t>
            </a:r>
            <a:r>
              <a:rPr lang="en-US" sz="2000" dirty="0" smtClean="0"/>
              <a:t> to make, </a:t>
            </a:r>
            <a:r>
              <a:rPr lang="en-US" sz="2000" dirty="0" smtClean="0">
                <a:solidFill>
                  <a:srgbClr val="FF0000"/>
                </a:solidFill>
              </a:rPr>
              <a:t>less accurate</a:t>
            </a:r>
            <a:r>
              <a:rPr lang="en-US" sz="2000" dirty="0" smtClean="0"/>
              <a:t>, and in some cases produce </a:t>
            </a:r>
            <a:r>
              <a:rPr lang="en-US" sz="2000" dirty="0" smtClean="0">
                <a:solidFill>
                  <a:srgbClr val="FF0000"/>
                </a:solidFill>
              </a:rPr>
              <a:t>electrical noise</a:t>
            </a:r>
            <a:r>
              <a:rPr lang="en-US" sz="2000" dirty="0" smtClean="0"/>
              <a:t>. Therefore, they are mostly used for </a:t>
            </a:r>
            <a:r>
              <a:rPr lang="en-US" sz="2000" dirty="0" smtClean="0">
                <a:solidFill>
                  <a:srgbClr val="FF0000"/>
                </a:solidFill>
              </a:rPr>
              <a:t>noncritical applications</a:t>
            </a:r>
            <a:r>
              <a:rPr lang="en-US" sz="2000" dirty="0" smtClean="0"/>
              <a:t>. Carbon composition resistors come in a cylindrical package (as opposed to the peanut</a:t>
            </a:r>
            <a:r>
              <a:rPr lang="tr-TR" sz="2000" dirty="0" smtClean="0"/>
              <a:t> </a:t>
            </a:r>
            <a:r>
              <a:rPr lang="en-US" sz="2000" dirty="0" smtClean="0"/>
              <a:t>shaped packages of carbon film and metal film resistors) and are usually dark brown in color. </a:t>
            </a:r>
            <a:endParaRPr lang="en-US" sz="2000" dirty="0"/>
          </a:p>
        </p:txBody>
      </p:sp>
      <p:sp>
        <p:nvSpPr>
          <p:cNvPr id="3" name="Rectangle 2"/>
          <p:cNvSpPr/>
          <p:nvPr/>
        </p:nvSpPr>
        <p:spPr>
          <a:xfrm>
            <a:off x="296212" y="3585109"/>
            <a:ext cx="11565229" cy="2769989"/>
          </a:xfrm>
          <a:prstGeom prst="rect">
            <a:avLst/>
          </a:prstGeom>
        </p:spPr>
        <p:txBody>
          <a:bodyPr wrap="square">
            <a:spAutoFit/>
          </a:bodyPr>
          <a:lstStyle/>
          <a:p>
            <a:r>
              <a:rPr lang="en-US" sz="2400" dirty="0" smtClean="0">
                <a:solidFill>
                  <a:srgbClr val="FF0000"/>
                </a:solidFill>
              </a:rPr>
              <a:t>Carbon Film Resistors</a:t>
            </a:r>
          </a:p>
          <a:p>
            <a:pPr algn="just">
              <a:lnSpc>
                <a:spcPct val="150000"/>
              </a:lnSpc>
            </a:pPr>
            <a:r>
              <a:rPr lang="en-US" sz="2000" dirty="0" smtClean="0"/>
              <a:t>Carbon film resistors are made by covering a </a:t>
            </a:r>
            <a:r>
              <a:rPr lang="en-US" sz="2000" dirty="0" smtClean="0">
                <a:solidFill>
                  <a:srgbClr val="FF0000"/>
                </a:solidFill>
              </a:rPr>
              <a:t>ceramic rod with carbon film </a:t>
            </a:r>
            <a:r>
              <a:rPr lang="en-US" sz="2000" dirty="0" smtClean="0"/>
              <a:t>and precisely cutting it away with a laser until the desired resistance is achieved. Their construction makes them less prone to thermal effects. Therefore, they are better suited for applications where </a:t>
            </a:r>
            <a:r>
              <a:rPr lang="en-US" sz="2000" dirty="0" smtClean="0">
                <a:solidFill>
                  <a:srgbClr val="FF0000"/>
                </a:solidFill>
              </a:rPr>
              <a:t>accuracy and low-noise are</a:t>
            </a:r>
            <a:r>
              <a:rPr lang="tr-TR" sz="2000" dirty="0" smtClean="0">
                <a:solidFill>
                  <a:srgbClr val="FF0000"/>
                </a:solidFill>
              </a:rPr>
              <a:t> </a:t>
            </a:r>
            <a:r>
              <a:rPr lang="en-US" sz="2000" dirty="0" smtClean="0">
                <a:solidFill>
                  <a:srgbClr val="FF0000"/>
                </a:solidFill>
              </a:rPr>
              <a:t>important</a:t>
            </a:r>
            <a:r>
              <a:rPr lang="en-US" sz="2000" dirty="0" smtClean="0"/>
              <a:t>. Carbon film resistors are usually beige in color, and vaguely peanut-shaped. Most commonly, they are available in tolerances of 5% (gold band,) which is fine for most applications.</a:t>
            </a:r>
            <a:endParaRPr lang="en-US" sz="2000" dirty="0"/>
          </a:p>
        </p:txBody>
      </p:sp>
    </p:spTree>
    <p:extLst>
      <p:ext uri="{BB962C8B-B14F-4D97-AF65-F5344CB8AC3E}">
        <p14:creationId xmlns:p14="http://schemas.microsoft.com/office/powerpoint/2010/main" val="2277591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3335" y="0"/>
            <a:ext cx="10470523" cy="2769989"/>
          </a:xfrm>
          <a:prstGeom prst="rect">
            <a:avLst/>
          </a:prstGeom>
        </p:spPr>
        <p:txBody>
          <a:bodyPr wrap="square">
            <a:spAutoFit/>
          </a:bodyPr>
          <a:lstStyle/>
          <a:p>
            <a:r>
              <a:rPr lang="en-US" sz="2400" dirty="0" smtClean="0">
                <a:solidFill>
                  <a:srgbClr val="FF0000"/>
                </a:solidFill>
              </a:rPr>
              <a:t>Metal Film Resistors</a:t>
            </a:r>
          </a:p>
          <a:p>
            <a:pPr algn="just">
              <a:lnSpc>
                <a:spcPct val="150000"/>
              </a:lnSpc>
            </a:pPr>
            <a:r>
              <a:rPr lang="en-US" sz="2000" dirty="0" smtClean="0"/>
              <a:t>Metal film resistors are made in a similar manner to their carbon film cousins. However, they are far </a:t>
            </a:r>
          </a:p>
          <a:p>
            <a:pPr algn="just">
              <a:lnSpc>
                <a:spcPct val="150000"/>
              </a:lnSpc>
            </a:pPr>
            <a:r>
              <a:rPr lang="en-US" sz="2000" dirty="0" smtClean="0">
                <a:solidFill>
                  <a:srgbClr val="FF0000"/>
                </a:solidFill>
              </a:rPr>
              <a:t>more accurate and stable</a:t>
            </a:r>
            <a:r>
              <a:rPr lang="en-US" sz="2000" dirty="0" smtClean="0"/>
              <a:t>. They are also </a:t>
            </a:r>
            <a:r>
              <a:rPr lang="en-US" sz="2000" dirty="0" smtClean="0">
                <a:solidFill>
                  <a:srgbClr val="FF0000"/>
                </a:solidFill>
              </a:rPr>
              <a:t>more expensive</a:t>
            </a:r>
            <a:r>
              <a:rPr lang="en-US" sz="2000" dirty="0" smtClean="0"/>
              <a:t>. Metal film resistors are used in situations </a:t>
            </a:r>
          </a:p>
          <a:p>
            <a:pPr algn="just">
              <a:lnSpc>
                <a:spcPct val="150000"/>
              </a:lnSpc>
            </a:pPr>
            <a:r>
              <a:rPr lang="en-US" sz="2000" dirty="0" smtClean="0"/>
              <a:t>where resistance values must be </a:t>
            </a:r>
            <a:r>
              <a:rPr lang="en-US" sz="2000" dirty="0" smtClean="0">
                <a:solidFill>
                  <a:srgbClr val="FF0000"/>
                </a:solidFill>
              </a:rPr>
              <a:t>very accurate</a:t>
            </a:r>
            <a:r>
              <a:rPr lang="en-US" sz="2000" dirty="0" smtClean="0"/>
              <a:t>, such as in scientific instrumentation. They are usually</a:t>
            </a:r>
            <a:r>
              <a:rPr lang="tr-TR" sz="2000" dirty="0" smtClean="0"/>
              <a:t> </a:t>
            </a:r>
            <a:r>
              <a:rPr lang="en-US" sz="2000" dirty="0" smtClean="0"/>
              <a:t>blue or green in color and have an extra stripe. This extra stripe is an extra digit of accuracy before the multiplier band. Tolerances of 1% are typical for metal film resistors.</a:t>
            </a:r>
            <a:endParaRPr lang="en-US" sz="2000" dirty="0"/>
          </a:p>
        </p:txBody>
      </p:sp>
      <p:sp>
        <p:nvSpPr>
          <p:cNvPr id="4" name="Rectangle 3"/>
          <p:cNvSpPr/>
          <p:nvPr/>
        </p:nvSpPr>
        <p:spPr>
          <a:xfrm>
            <a:off x="283334" y="3108591"/>
            <a:ext cx="11191741" cy="3046988"/>
          </a:xfrm>
          <a:prstGeom prst="rect">
            <a:avLst/>
          </a:prstGeom>
        </p:spPr>
        <p:txBody>
          <a:bodyPr wrap="square">
            <a:spAutoFit/>
          </a:bodyPr>
          <a:lstStyle/>
          <a:p>
            <a:r>
              <a:rPr lang="en-US" sz="2400" dirty="0" smtClean="0">
                <a:solidFill>
                  <a:srgbClr val="FF0000"/>
                </a:solidFill>
              </a:rPr>
              <a:t>Resistor Power Ratings</a:t>
            </a:r>
          </a:p>
          <a:p>
            <a:endParaRPr lang="tr-TR" dirty="0" smtClean="0"/>
          </a:p>
          <a:p>
            <a:pPr algn="just">
              <a:lnSpc>
                <a:spcPct val="150000"/>
              </a:lnSpc>
            </a:pPr>
            <a:r>
              <a:rPr lang="en-US" sz="2000" dirty="0" smtClean="0"/>
              <a:t>Resistors come in several power ratings. These ratings are 1/8 watt, ¼ watt, ½ watt, 1 watt, etc. A </a:t>
            </a:r>
          </a:p>
          <a:p>
            <a:pPr algn="just">
              <a:lnSpc>
                <a:spcPct val="150000"/>
              </a:lnSpc>
            </a:pPr>
            <a:r>
              <a:rPr lang="en-US" sz="2000" dirty="0" smtClean="0"/>
              <a:t>resistor's power rating is based on its physical size. </a:t>
            </a:r>
            <a:r>
              <a:rPr lang="en-US" sz="2000" dirty="0" smtClean="0">
                <a:solidFill>
                  <a:srgbClr val="FF0000"/>
                </a:solidFill>
              </a:rPr>
              <a:t>The larger the resistor's body</a:t>
            </a:r>
            <a:r>
              <a:rPr lang="en-US" sz="2000" dirty="0" smtClean="0"/>
              <a:t>, the more heat it </a:t>
            </a:r>
          </a:p>
          <a:p>
            <a:pPr algn="just">
              <a:lnSpc>
                <a:spcPct val="150000"/>
              </a:lnSpc>
            </a:pPr>
            <a:r>
              <a:rPr lang="en-US" sz="2000" dirty="0" smtClean="0"/>
              <a:t>can handle. So a resistor's physical size determines how much power (in the form of heat) it can </a:t>
            </a:r>
          </a:p>
          <a:p>
            <a:pPr algn="just">
              <a:lnSpc>
                <a:spcPct val="150000"/>
              </a:lnSpc>
            </a:pPr>
            <a:r>
              <a:rPr lang="en-US" sz="2000" dirty="0" smtClean="0"/>
              <a:t>safely dissipate. We will cover the topic of power dissipation later. As a rule of thumb, carbon film </a:t>
            </a:r>
          </a:p>
          <a:p>
            <a:pPr algn="just">
              <a:lnSpc>
                <a:spcPct val="150000"/>
              </a:lnSpc>
            </a:pPr>
            <a:r>
              <a:rPr lang="en-US" sz="2000" dirty="0" smtClean="0"/>
              <a:t>resistors in the ¼ watt range are used by experimenters when </a:t>
            </a:r>
            <a:r>
              <a:rPr lang="en-US" sz="2000" dirty="0" err="1" smtClean="0"/>
              <a:t>breadboarding</a:t>
            </a:r>
            <a:r>
              <a:rPr lang="en-US" sz="2000" dirty="0" smtClean="0"/>
              <a:t> circuits.</a:t>
            </a:r>
            <a:endParaRPr lang="en-US" sz="2000" dirty="0"/>
          </a:p>
        </p:txBody>
      </p:sp>
    </p:spTree>
    <p:extLst>
      <p:ext uri="{BB962C8B-B14F-4D97-AF65-F5344CB8AC3E}">
        <p14:creationId xmlns:p14="http://schemas.microsoft.com/office/powerpoint/2010/main" val="179236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674" y="192041"/>
            <a:ext cx="7171643" cy="584775"/>
          </a:xfrm>
          <a:prstGeom prst="rect">
            <a:avLst/>
          </a:prstGeom>
        </p:spPr>
        <p:txBody>
          <a:bodyPr wrap="none">
            <a:spAutoFit/>
          </a:bodyPr>
          <a:lstStyle/>
          <a:p>
            <a:r>
              <a:rPr lang="en-US" sz="3200" dirty="0" smtClean="0">
                <a:solidFill>
                  <a:srgbClr val="FF0000"/>
                </a:solidFill>
              </a:rPr>
              <a:t>Chapter 2.3: Reading Resistor Color Bands</a:t>
            </a:r>
            <a:endParaRPr lang="en-US" sz="3200" dirty="0">
              <a:solidFill>
                <a:srgbClr val="FF0000"/>
              </a:solidFill>
            </a:endParaRPr>
          </a:p>
        </p:txBody>
      </p:sp>
      <p:sp>
        <p:nvSpPr>
          <p:cNvPr id="3" name="Rectangle 2"/>
          <p:cNvSpPr/>
          <p:nvPr/>
        </p:nvSpPr>
        <p:spPr>
          <a:xfrm>
            <a:off x="329462" y="776816"/>
            <a:ext cx="11119855" cy="1563377"/>
          </a:xfrm>
          <a:prstGeom prst="rect">
            <a:avLst/>
          </a:prstGeom>
        </p:spPr>
        <p:txBody>
          <a:bodyPr wrap="square">
            <a:spAutoFit/>
          </a:bodyPr>
          <a:lstStyle/>
          <a:p>
            <a:pPr algn="just">
              <a:lnSpc>
                <a:spcPct val="150000"/>
              </a:lnSpc>
            </a:pPr>
            <a:r>
              <a:rPr lang="en-US" sz="2200" dirty="0" smtClean="0"/>
              <a:t>Resistors are too small to allow for printing their resistance values on them directly. So in the industry,</a:t>
            </a:r>
            <a:r>
              <a:rPr lang="tr-TR" sz="2200" dirty="0" smtClean="0"/>
              <a:t> </a:t>
            </a:r>
            <a:r>
              <a:rPr lang="en-US" sz="2200" dirty="0" smtClean="0"/>
              <a:t>engineers came up with a color code to make it easier to read resistor values. Below in Figure </a:t>
            </a:r>
            <a:r>
              <a:rPr lang="tr-TR" sz="2200" dirty="0" smtClean="0"/>
              <a:t>2.3 </a:t>
            </a:r>
            <a:r>
              <a:rPr lang="en-US" sz="2200" dirty="0" smtClean="0"/>
              <a:t> is a</a:t>
            </a:r>
            <a:r>
              <a:rPr lang="tr-TR" sz="2200" dirty="0" smtClean="0"/>
              <a:t> </a:t>
            </a:r>
            <a:r>
              <a:rPr lang="en-US" sz="2200" dirty="0" smtClean="0"/>
              <a:t>chart to help you read resistor color codes.</a:t>
            </a:r>
            <a:endParaRPr lang="en-US" sz="2200" dirty="0"/>
          </a:p>
        </p:txBody>
      </p:sp>
      <p:pic>
        <p:nvPicPr>
          <p:cNvPr id="4" name="Picture 3"/>
          <p:cNvPicPr>
            <a:picLocks noChangeAspect="1"/>
          </p:cNvPicPr>
          <p:nvPr/>
        </p:nvPicPr>
        <p:blipFill>
          <a:blip r:embed="rId2"/>
          <a:stretch>
            <a:fillRect/>
          </a:stretch>
        </p:blipFill>
        <p:spPr>
          <a:xfrm>
            <a:off x="2567932" y="2370054"/>
            <a:ext cx="7258647" cy="4115233"/>
          </a:xfrm>
          <a:prstGeom prst="rect">
            <a:avLst/>
          </a:prstGeom>
        </p:spPr>
      </p:pic>
    </p:spTree>
    <p:extLst>
      <p:ext uri="{BB962C8B-B14F-4D97-AF65-F5344CB8AC3E}">
        <p14:creationId xmlns:p14="http://schemas.microsoft.com/office/powerpoint/2010/main" val="227582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7881" y="313669"/>
            <a:ext cx="10174310" cy="5575052"/>
          </a:xfrm>
          <a:prstGeom prst="rect">
            <a:avLst/>
          </a:prstGeom>
        </p:spPr>
        <p:txBody>
          <a:bodyPr wrap="square">
            <a:spAutoFit/>
          </a:bodyPr>
          <a:lstStyle/>
          <a:p>
            <a:pPr algn="just">
              <a:lnSpc>
                <a:spcPct val="150000"/>
              </a:lnSpc>
            </a:pPr>
            <a:r>
              <a:rPr lang="en-US" sz="2400" dirty="0" smtClean="0"/>
              <a:t>In Figure </a:t>
            </a:r>
            <a:r>
              <a:rPr lang="tr-TR" sz="2400" dirty="0" smtClean="0"/>
              <a:t>2.3</a:t>
            </a:r>
            <a:r>
              <a:rPr lang="en-US" sz="2400" dirty="0" smtClean="0"/>
              <a:t> shown above, we have an example resistor with a yellow band, a purple band, a red band, and a gold band. The gold band is the tolerance band, which always appears last. You begin reading from the band furthest away from the tolerance band. So for the example in Figure </a:t>
            </a:r>
            <a:r>
              <a:rPr lang="tr-TR" sz="2400" dirty="0" smtClean="0"/>
              <a:t>2.3</a:t>
            </a:r>
            <a:r>
              <a:rPr lang="en-US" sz="2400" dirty="0" smtClean="0"/>
              <a:t>, yellow</a:t>
            </a:r>
          </a:p>
          <a:p>
            <a:pPr algn="just">
              <a:lnSpc>
                <a:spcPct val="150000"/>
              </a:lnSpc>
            </a:pPr>
            <a:r>
              <a:rPr lang="en-US" sz="2400" dirty="0" smtClean="0"/>
              <a:t>corresponds to 4, purple corresponds to 7, the red band is the multiplier indicating x100, and the final band is gold, meaning 5% tolerance. So the resistor shown is a 4700 Ω resistor. We may also write this 4.7 K Ω, or 4.7 kilo-ohms. Tolerance is an indication of how accurate the resistor's actual value is compared to the markings. At 5% tolerance, the actual resistance may be anywhere between 4465 Ω and 4935 Ω .</a:t>
            </a:r>
            <a:endParaRPr lang="en-US" sz="2400" dirty="0"/>
          </a:p>
        </p:txBody>
      </p:sp>
    </p:spTree>
    <p:extLst>
      <p:ext uri="{BB962C8B-B14F-4D97-AF65-F5344CB8AC3E}">
        <p14:creationId xmlns:p14="http://schemas.microsoft.com/office/powerpoint/2010/main" val="3511908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448" y="230678"/>
            <a:ext cx="9586086" cy="584775"/>
          </a:xfrm>
          <a:prstGeom prst="rect">
            <a:avLst/>
          </a:prstGeom>
        </p:spPr>
        <p:txBody>
          <a:bodyPr wrap="none">
            <a:spAutoFit/>
          </a:bodyPr>
          <a:lstStyle/>
          <a:p>
            <a:r>
              <a:rPr lang="en-US" sz="3200" dirty="0" smtClean="0">
                <a:solidFill>
                  <a:srgbClr val="FF0000"/>
                </a:solidFill>
              </a:rPr>
              <a:t>Chapter 2.4: Measuring Voltage, Current, and Resistance</a:t>
            </a:r>
            <a:endParaRPr lang="en-US" sz="3200" dirty="0">
              <a:solidFill>
                <a:srgbClr val="FF0000"/>
              </a:solidFill>
            </a:endParaRPr>
          </a:p>
        </p:txBody>
      </p:sp>
      <p:sp>
        <p:nvSpPr>
          <p:cNvPr id="3" name="Rectangle 2"/>
          <p:cNvSpPr/>
          <p:nvPr/>
        </p:nvSpPr>
        <p:spPr>
          <a:xfrm>
            <a:off x="241448" y="824127"/>
            <a:ext cx="11104839" cy="1754326"/>
          </a:xfrm>
          <a:prstGeom prst="rect">
            <a:avLst/>
          </a:prstGeom>
        </p:spPr>
        <p:txBody>
          <a:bodyPr wrap="square">
            <a:spAutoFit/>
          </a:bodyPr>
          <a:lstStyle/>
          <a:p>
            <a:pPr algn="just">
              <a:lnSpc>
                <a:spcPct val="150000"/>
              </a:lnSpc>
            </a:pPr>
            <a:r>
              <a:rPr lang="en-US" sz="2400" dirty="0" smtClean="0"/>
              <a:t>Of the many types of test equipment you will use in your electronics career, there are few instruments as versatile as the </a:t>
            </a:r>
            <a:r>
              <a:rPr lang="en-US" sz="2400" dirty="0" err="1" smtClean="0">
                <a:solidFill>
                  <a:srgbClr val="FF0000"/>
                </a:solidFill>
              </a:rPr>
              <a:t>multimeter</a:t>
            </a:r>
            <a:r>
              <a:rPr lang="en-US" sz="2400" dirty="0" smtClean="0">
                <a:solidFill>
                  <a:srgbClr val="FF0000"/>
                </a:solidFill>
              </a:rPr>
              <a:t>.</a:t>
            </a:r>
            <a:r>
              <a:rPr lang="en-US" sz="2400" dirty="0" smtClean="0"/>
              <a:t> In Figure </a:t>
            </a:r>
            <a:r>
              <a:rPr lang="tr-TR" sz="2400" dirty="0" smtClean="0"/>
              <a:t>2.4</a:t>
            </a:r>
            <a:r>
              <a:rPr lang="en-US" sz="2400" dirty="0" smtClean="0"/>
              <a:t> below, a typical </a:t>
            </a:r>
            <a:r>
              <a:rPr lang="en-US" sz="2400" dirty="0" err="1" smtClean="0"/>
              <a:t>multimeter</a:t>
            </a:r>
            <a:r>
              <a:rPr lang="en-US" sz="2400" dirty="0" smtClean="0"/>
              <a:t> is shown. </a:t>
            </a:r>
            <a:endParaRPr lang="en-US" sz="2400" dirty="0"/>
          </a:p>
        </p:txBody>
      </p:sp>
      <p:pic>
        <p:nvPicPr>
          <p:cNvPr id="4" name="Picture 3"/>
          <p:cNvPicPr>
            <a:picLocks noChangeAspect="1"/>
          </p:cNvPicPr>
          <p:nvPr/>
        </p:nvPicPr>
        <p:blipFill>
          <a:blip r:embed="rId2"/>
          <a:stretch>
            <a:fillRect/>
          </a:stretch>
        </p:blipFill>
        <p:spPr>
          <a:xfrm>
            <a:off x="6581456" y="2149244"/>
            <a:ext cx="4890016" cy="3432890"/>
          </a:xfrm>
          <a:prstGeom prst="rect">
            <a:avLst/>
          </a:prstGeom>
        </p:spPr>
      </p:pic>
      <p:sp>
        <p:nvSpPr>
          <p:cNvPr id="5" name="Rectangle 4"/>
          <p:cNvSpPr/>
          <p:nvPr/>
        </p:nvSpPr>
        <p:spPr>
          <a:xfrm>
            <a:off x="241448" y="2587127"/>
            <a:ext cx="6340008" cy="3416320"/>
          </a:xfrm>
          <a:prstGeom prst="rect">
            <a:avLst/>
          </a:prstGeom>
        </p:spPr>
        <p:txBody>
          <a:bodyPr wrap="square">
            <a:spAutoFit/>
          </a:bodyPr>
          <a:lstStyle/>
          <a:p>
            <a:pPr algn="just">
              <a:lnSpc>
                <a:spcPct val="150000"/>
              </a:lnSpc>
            </a:pPr>
            <a:r>
              <a:rPr lang="en-US" sz="2400" dirty="0" smtClean="0">
                <a:solidFill>
                  <a:srgbClr val="FF0000"/>
                </a:solidFill>
              </a:rPr>
              <a:t>A </a:t>
            </a:r>
            <a:r>
              <a:rPr lang="en-US" sz="2400" dirty="0" err="1" smtClean="0">
                <a:solidFill>
                  <a:srgbClr val="FF0000"/>
                </a:solidFill>
              </a:rPr>
              <a:t>multimeter</a:t>
            </a:r>
            <a:r>
              <a:rPr lang="en-US" sz="2400" dirty="0" smtClean="0">
                <a:solidFill>
                  <a:srgbClr val="FF0000"/>
                </a:solidFill>
              </a:rPr>
              <a:t> is a meter that can measure voltage, current, resistance, and even test transistors and diodes.</a:t>
            </a:r>
            <a:r>
              <a:rPr lang="en-US" sz="2400" dirty="0" smtClean="0"/>
              <a:t> Having one on your bench is recommended, as they can be invaluable tools for continuity testing (for shorts or open circuits) and for determining unknown resistances.</a:t>
            </a:r>
            <a:endParaRPr lang="en-US" sz="2400" dirty="0"/>
          </a:p>
        </p:txBody>
      </p:sp>
    </p:spTree>
    <p:extLst>
      <p:ext uri="{BB962C8B-B14F-4D97-AF65-F5344CB8AC3E}">
        <p14:creationId xmlns:p14="http://schemas.microsoft.com/office/powerpoint/2010/main" val="198119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595E181FA316E4CB223777B08F96716" ma:contentTypeVersion="" ma:contentTypeDescription="Create a new document." ma:contentTypeScope="" ma:versionID="694fdbe7b87007c796a30bd9aae62a7f">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AC13D7E-2E06-4A05-A01C-58D1FEF21053}"/>
</file>

<file path=customXml/itemProps2.xml><?xml version="1.0" encoding="utf-8"?>
<ds:datastoreItem xmlns:ds="http://schemas.openxmlformats.org/officeDocument/2006/customXml" ds:itemID="{6E12CC5E-FEBA-4C31-98B7-B20B4ECC73EA}"/>
</file>

<file path=customXml/itemProps3.xml><?xml version="1.0" encoding="utf-8"?>
<ds:datastoreItem xmlns:ds="http://schemas.openxmlformats.org/officeDocument/2006/customXml" ds:itemID="{66BC5996-3C38-4ECC-A0BB-AC8FCA4DC281}"/>
</file>

<file path=docProps/app.xml><?xml version="1.0" encoding="utf-8"?>
<Properties xmlns="http://schemas.openxmlformats.org/officeDocument/2006/extended-properties" xmlns:vt="http://schemas.openxmlformats.org/officeDocument/2006/docPropsVTypes">
  <TotalTime>225</TotalTime>
  <Words>3496</Words>
  <Application>Microsoft Office PowerPoint</Application>
  <PresentationFormat>Widescreen</PresentationFormat>
  <Paragraphs>118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Alper DOGANALP</dc:creator>
  <cp:lastModifiedBy>Alper DOGANALP</cp:lastModifiedBy>
  <cp:revision>30</cp:revision>
  <dcterms:created xsi:type="dcterms:W3CDTF">2022-02-21T14:56:51Z</dcterms:created>
  <dcterms:modified xsi:type="dcterms:W3CDTF">2022-03-09T19:37:38Z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0x010100E595E181FA316E4CB223777B08F96716</vt:lpwstr>
  </property>
</Properties>
</file>