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7" r:id="rId12"/>
    <p:sldId id="266" r:id="rId13"/>
    <p:sldId id="269" r:id="rId14"/>
    <p:sldId id="268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8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5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0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8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4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5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6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0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0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F7F3-BE01-4C67-9472-FF29610F3866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2594-33F5-45C6-9194-E72F76EB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9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639" y="334851"/>
            <a:ext cx="8319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Number Systems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639" y="1165848"/>
            <a:ext cx="1059072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After completing this chapter, you will be able to:</a:t>
            </a:r>
            <a:endParaRPr lang="tr-TR" sz="2800" b="1" dirty="0" smtClean="0"/>
          </a:p>
          <a:p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• </a:t>
            </a:r>
            <a:r>
              <a:rPr lang="en-US" sz="2400" b="1" dirty="0" smtClean="0"/>
              <a:t>Define the </a:t>
            </a:r>
            <a:r>
              <a:rPr lang="en-US" sz="2400" b="1" dirty="0" smtClean="0">
                <a:solidFill>
                  <a:srgbClr val="FF0000"/>
                </a:solidFill>
              </a:rPr>
              <a:t>decimal, binary, octal, and hexadecimal numbering systems and be able to convert from one numbering or coding system to another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• Define the terms </a:t>
            </a:r>
            <a:r>
              <a:rPr lang="en-US" sz="2400" b="1" dirty="0" smtClean="0">
                <a:solidFill>
                  <a:srgbClr val="FF0000"/>
                </a:solidFill>
              </a:rPr>
              <a:t>bit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byte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word</a:t>
            </a:r>
            <a:r>
              <a:rPr lang="en-US" sz="2400" b="1" dirty="0" smtClean="0"/>
              <a:t>, least significant bit (LSB), and </a:t>
            </a:r>
            <a:r>
              <a:rPr lang="en-US" sz="2400" b="1" dirty="0" smtClean="0">
                <a:solidFill>
                  <a:srgbClr val="FF0000"/>
                </a:solidFill>
              </a:rPr>
              <a:t>most significant bit (MSB) </a:t>
            </a:r>
            <a:r>
              <a:rPr lang="en-US" sz="2400" b="1" dirty="0" smtClean="0"/>
              <a:t>as they apply to binary memory locations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• </a:t>
            </a:r>
            <a:r>
              <a:rPr lang="en-US" sz="2400" b="1" dirty="0" smtClean="0">
                <a:solidFill>
                  <a:srgbClr val="FF0000"/>
                </a:solidFill>
              </a:rPr>
              <a:t>Add, subtract, multiply, and divide binary number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75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504" y="838276"/>
            <a:ext cx="6982362" cy="545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657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54" y="167426"/>
            <a:ext cx="118399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>
                <a:solidFill>
                  <a:srgbClr val="FF0000"/>
                </a:solidFill>
              </a:rPr>
              <a:t>The computer knows that a number retrieved from memory is a negative number if the MSB is 1. </a:t>
            </a:r>
            <a:r>
              <a:rPr lang="en-US" sz="2200" dirty="0"/>
              <a:t>Whenever a negative number is entered from a keyboard, the </a:t>
            </a:r>
            <a:r>
              <a:rPr lang="tr-TR" sz="2200" dirty="0" smtClean="0"/>
              <a:t>computer</a:t>
            </a:r>
            <a:r>
              <a:rPr lang="en-US" sz="2200" dirty="0" smtClean="0"/>
              <a:t> </a:t>
            </a:r>
            <a:r>
              <a:rPr lang="en-US" sz="2200" dirty="0"/>
              <a:t>stores it as a 2’s complement. What follows is the original number in true binary followed by its 1’s complement, its 2’s complement, and finally, its decimal equivalent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0254" y="2406060"/>
            <a:ext cx="2949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6</a:t>
            </a:r>
            <a:r>
              <a:rPr lang="en-US" sz="3200" dirty="0" smtClean="0">
                <a:solidFill>
                  <a:srgbClr val="FF0000"/>
                </a:solidFill>
              </a:rPr>
              <a:t>.4 </a:t>
            </a:r>
            <a:r>
              <a:rPr lang="en-US" sz="3200" dirty="0">
                <a:solidFill>
                  <a:srgbClr val="FF0000"/>
                </a:solidFill>
              </a:rPr>
              <a:t>Octal System</a:t>
            </a:r>
          </a:p>
        </p:txBody>
      </p:sp>
      <p:sp>
        <p:nvSpPr>
          <p:cNvPr id="4" name="Rectangle 3"/>
          <p:cNvSpPr/>
          <p:nvPr/>
        </p:nvSpPr>
        <p:spPr>
          <a:xfrm>
            <a:off x="150254" y="2990835"/>
            <a:ext cx="1173694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To express the number in the binary system requires </a:t>
            </a:r>
            <a:r>
              <a:rPr lang="en-US" sz="2200" dirty="0" smtClean="0"/>
              <a:t>many </a:t>
            </a:r>
            <a:r>
              <a:rPr lang="en-US" sz="2200" dirty="0"/>
              <a:t>more digits than in the decimal system. Too many </a:t>
            </a:r>
            <a:r>
              <a:rPr lang="en-US" sz="2200" dirty="0" smtClean="0"/>
              <a:t>binary </a:t>
            </a:r>
            <a:r>
              <a:rPr lang="en-US" sz="2200" dirty="0"/>
              <a:t>digits can become cumbersome to read or write. </a:t>
            </a:r>
            <a:r>
              <a:rPr lang="en-US" sz="2200" dirty="0" smtClean="0"/>
              <a:t>To </a:t>
            </a:r>
            <a:r>
              <a:rPr lang="en-US" sz="2200" dirty="0"/>
              <a:t>solve this problem, other related numbering systems </a:t>
            </a:r>
            <a:r>
              <a:rPr lang="en-US" sz="2200" dirty="0" smtClean="0"/>
              <a:t>are used.</a:t>
            </a:r>
            <a:r>
              <a:rPr lang="tr-TR" sz="2200" dirty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octal numbering system</a:t>
            </a:r>
            <a:r>
              <a:rPr lang="en-US" sz="2400" dirty="0"/>
              <a:t>, a </a:t>
            </a:r>
            <a:r>
              <a:rPr lang="en-US" sz="2400" dirty="0">
                <a:solidFill>
                  <a:srgbClr val="FF0000"/>
                </a:solidFill>
              </a:rPr>
              <a:t>base 8 system</a:t>
            </a:r>
            <a:r>
              <a:rPr lang="en-US" sz="2400" dirty="0"/>
              <a:t>, is used because 8 data bits make up a byte of information that can be addressed. Octal is a convenient means of handling large binary numbers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4413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709" y="207882"/>
            <a:ext cx="11453611" cy="2071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As shown in Table </a:t>
            </a:r>
            <a:r>
              <a:rPr lang="tr-TR" sz="2200" dirty="0" smtClean="0"/>
              <a:t>6</a:t>
            </a:r>
            <a:r>
              <a:rPr lang="en-US" sz="2200" dirty="0" smtClean="0"/>
              <a:t>-4</a:t>
            </a:r>
            <a:r>
              <a:rPr lang="en-US" sz="2200" dirty="0"/>
              <a:t>, one octal </a:t>
            </a:r>
            <a:r>
              <a:rPr lang="en-US" sz="2200" dirty="0" smtClean="0"/>
              <a:t>digit </a:t>
            </a:r>
            <a:r>
              <a:rPr lang="en-US" sz="2200" dirty="0"/>
              <a:t>can be used to express three binary digits. As in all </a:t>
            </a:r>
            <a:r>
              <a:rPr lang="en-US" sz="2200" dirty="0" smtClean="0"/>
              <a:t>other </a:t>
            </a:r>
            <a:r>
              <a:rPr lang="en-US" sz="2200" dirty="0"/>
              <a:t>numbering systems, each digit in an octal number </a:t>
            </a:r>
            <a:r>
              <a:rPr lang="en-US" sz="2200" dirty="0" smtClean="0"/>
              <a:t>has </a:t>
            </a:r>
            <a:r>
              <a:rPr lang="en-US" sz="2200" dirty="0"/>
              <a:t>a weighted decimal value according to its position. </a:t>
            </a:r>
            <a:r>
              <a:rPr lang="en-US" sz="2200" dirty="0" smtClean="0"/>
              <a:t>Figure </a:t>
            </a:r>
            <a:r>
              <a:rPr lang="tr-TR" sz="2200" dirty="0" smtClean="0"/>
              <a:t>6.6</a:t>
            </a:r>
            <a:r>
              <a:rPr lang="en-US" sz="2200" dirty="0" smtClean="0"/>
              <a:t> </a:t>
            </a:r>
            <a:r>
              <a:rPr lang="en-US" sz="2200" dirty="0"/>
              <a:t>illustrates how the octal number 462 is </a:t>
            </a:r>
            <a:r>
              <a:rPr lang="en-US" sz="2200" dirty="0" smtClean="0"/>
              <a:t>converted </a:t>
            </a:r>
            <a:r>
              <a:rPr lang="en-US" sz="2200" dirty="0"/>
              <a:t>to its decimal equivalent: 306.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09" y="1920060"/>
            <a:ext cx="5642891" cy="40761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4768" y="1815922"/>
            <a:ext cx="5699552" cy="418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373" y="167425"/>
            <a:ext cx="118399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>
                <a:solidFill>
                  <a:srgbClr val="FF0000"/>
                </a:solidFill>
              </a:rPr>
              <a:t>Octal converts easily to binary equivalents</a:t>
            </a:r>
            <a:r>
              <a:rPr lang="en-US" sz="2200" dirty="0"/>
              <a:t>. For example, </a:t>
            </a:r>
            <a:r>
              <a:rPr lang="en-US" sz="2200" dirty="0" smtClean="0">
                <a:solidFill>
                  <a:srgbClr val="FF0000"/>
                </a:solidFill>
              </a:rPr>
              <a:t>the </a:t>
            </a:r>
            <a:r>
              <a:rPr lang="en-US" sz="2200" dirty="0">
                <a:solidFill>
                  <a:srgbClr val="FF0000"/>
                </a:solidFill>
              </a:rPr>
              <a:t>octal number 462 is converted </a:t>
            </a:r>
            <a:r>
              <a:rPr lang="en-US" sz="2200" dirty="0"/>
              <a:t>to its binary equivalent </a:t>
            </a:r>
            <a:r>
              <a:rPr lang="en-US" sz="2200" dirty="0" smtClean="0">
                <a:solidFill>
                  <a:srgbClr val="FF0000"/>
                </a:solidFill>
              </a:rPr>
              <a:t>by </a:t>
            </a:r>
            <a:r>
              <a:rPr lang="en-US" sz="2200" dirty="0">
                <a:solidFill>
                  <a:srgbClr val="FF0000"/>
                </a:solidFill>
              </a:rPr>
              <a:t>assembling the 3-bit groups</a:t>
            </a:r>
            <a:r>
              <a:rPr lang="en-US" sz="2200" dirty="0"/>
              <a:t>, as illustrated in Figure </a:t>
            </a:r>
            <a:r>
              <a:rPr lang="tr-TR" sz="2200" dirty="0" smtClean="0"/>
              <a:t>6.7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362" y="1800561"/>
            <a:ext cx="60960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2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747" y="230679"/>
            <a:ext cx="4701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6</a:t>
            </a:r>
            <a:r>
              <a:rPr lang="en-US" sz="3600" dirty="0" smtClean="0">
                <a:solidFill>
                  <a:srgbClr val="FF0000"/>
                </a:solidFill>
              </a:rPr>
              <a:t>.5 </a:t>
            </a:r>
            <a:r>
              <a:rPr lang="en-US" sz="3600" dirty="0">
                <a:solidFill>
                  <a:srgbClr val="FF0000"/>
                </a:solidFill>
              </a:rPr>
              <a:t>Hexadecimal 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210595" y="877010"/>
            <a:ext cx="11522059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The hexadecimal (hex) numbering system is used in </a:t>
            </a:r>
            <a:r>
              <a:rPr lang="en-US" sz="2200" dirty="0" smtClean="0"/>
              <a:t>programmable </a:t>
            </a:r>
            <a:r>
              <a:rPr lang="en-US" sz="2200" dirty="0"/>
              <a:t>controllers because a word of </a:t>
            </a:r>
            <a:r>
              <a:rPr lang="en-US" sz="2200" dirty="0">
                <a:solidFill>
                  <a:srgbClr val="FF0000"/>
                </a:solidFill>
              </a:rPr>
              <a:t>data consists of </a:t>
            </a:r>
            <a:r>
              <a:rPr lang="en-US" sz="2200" dirty="0" smtClean="0">
                <a:solidFill>
                  <a:srgbClr val="FF0000"/>
                </a:solidFill>
              </a:rPr>
              <a:t>16 </a:t>
            </a:r>
            <a:r>
              <a:rPr lang="en-US" sz="2200" dirty="0">
                <a:solidFill>
                  <a:srgbClr val="FF0000"/>
                </a:solidFill>
              </a:rPr>
              <a:t>data bits</a:t>
            </a:r>
            <a:r>
              <a:rPr lang="en-US" sz="2200" dirty="0"/>
              <a:t>, or two 8-bit bytes. </a:t>
            </a:r>
            <a:r>
              <a:rPr lang="en-US" sz="2200" dirty="0">
                <a:solidFill>
                  <a:srgbClr val="FF0000"/>
                </a:solidFill>
              </a:rPr>
              <a:t>The hexadecimal system </a:t>
            </a:r>
            <a:r>
              <a:rPr lang="en-US" sz="2200" dirty="0" smtClean="0">
                <a:solidFill>
                  <a:srgbClr val="FF0000"/>
                </a:solidFill>
              </a:rPr>
              <a:t>is </a:t>
            </a:r>
            <a:r>
              <a:rPr lang="en-US" sz="2200" dirty="0">
                <a:solidFill>
                  <a:srgbClr val="FF0000"/>
                </a:solidFill>
              </a:rPr>
              <a:t>a base 16 system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F0000"/>
                </a:solidFill>
              </a:rPr>
              <a:t>with A to F used to represent decimal </a:t>
            </a:r>
            <a:r>
              <a:rPr lang="en-US" sz="2200" dirty="0" smtClean="0">
                <a:solidFill>
                  <a:srgbClr val="FF0000"/>
                </a:solidFill>
              </a:rPr>
              <a:t>numbers </a:t>
            </a:r>
            <a:r>
              <a:rPr lang="en-US" sz="2200" dirty="0">
                <a:solidFill>
                  <a:srgbClr val="FF0000"/>
                </a:solidFill>
              </a:rPr>
              <a:t>10 to 15 </a:t>
            </a:r>
            <a:r>
              <a:rPr lang="en-US" sz="2200" dirty="0"/>
              <a:t>(Table </a:t>
            </a:r>
            <a:r>
              <a:rPr lang="tr-TR" sz="2200" dirty="0" smtClean="0"/>
              <a:t>6.5</a:t>
            </a:r>
            <a:r>
              <a:rPr lang="en-US" sz="2200" dirty="0" smtClean="0"/>
              <a:t>). </a:t>
            </a:r>
            <a:r>
              <a:rPr lang="en-US" sz="2200" dirty="0"/>
              <a:t>The hexadecimal </a:t>
            </a:r>
            <a:r>
              <a:rPr lang="en-US" sz="2200" dirty="0" smtClean="0"/>
              <a:t>numbering </a:t>
            </a:r>
            <a:r>
              <a:rPr lang="en-US" sz="2200" dirty="0"/>
              <a:t>system allows the status of a large number of binary </a:t>
            </a:r>
            <a:r>
              <a:rPr lang="en-US" sz="2200" dirty="0" smtClean="0"/>
              <a:t>bits </a:t>
            </a:r>
            <a:r>
              <a:rPr lang="en-US" sz="2200" dirty="0"/>
              <a:t>to be represented in a small space, such as on a </a:t>
            </a:r>
            <a:r>
              <a:rPr lang="en-US" sz="2200" dirty="0" smtClean="0"/>
              <a:t>computer screen</a:t>
            </a:r>
            <a:r>
              <a:rPr lang="tr-TR" sz="22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 techniques used when converting hexadecimal to decimal and decimal to hexadecimal are the same as those used for binary and octal. To convert a </a:t>
            </a:r>
            <a:r>
              <a:rPr lang="en-US" sz="2400" dirty="0" smtClean="0"/>
              <a:t>hexadecimal</a:t>
            </a:r>
            <a:r>
              <a:rPr lang="tr-TR" sz="2400" dirty="0" smtClean="0"/>
              <a:t> </a:t>
            </a:r>
            <a:r>
              <a:rPr lang="en-US" sz="2400" dirty="0"/>
              <a:t>number to its decimal equivalent, the hexadecimal digits in the columns are multiplied by the base 16 weight, </a:t>
            </a:r>
            <a:r>
              <a:rPr lang="en-US" sz="2400" dirty="0" smtClean="0"/>
              <a:t>depending </a:t>
            </a:r>
            <a:r>
              <a:rPr lang="en-US" sz="2400" dirty="0"/>
              <a:t>on digit significance.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1589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30" y="254545"/>
            <a:ext cx="5774497" cy="62889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54839" y="254545"/>
            <a:ext cx="57869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Figure </a:t>
            </a:r>
            <a:r>
              <a:rPr lang="tr-TR" sz="2200" dirty="0" smtClean="0"/>
              <a:t>6.6</a:t>
            </a:r>
            <a:r>
              <a:rPr lang="en-US" sz="2200" dirty="0" smtClean="0"/>
              <a:t> </a:t>
            </a:r>
            <a:r>
              <a:rPr lang="en-US" sz="2200" dirty="0"/>
              <a:t>illustrates how </a:t>
            </a:r>
            <a:r>
              <a:rPr lang="en-US" sz="2200" dirty="0" smtClean="0"/>
              <a:t>the </a:t>
            </a:r>
            <a:r>
              <a:rPr lang="en-US" sz="2200" dirty="0"/>
              <a:t>conversion would be done for the hex number 1B7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7262" y="1854558"/>
            <a:ext cx="5670809" cy="401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01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920" y="257577"/>
            <a:ext cx="112733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Hexadecimal numbers can easily be converted to </a:t>
            </a:r>
            <a:r>
              <a:rPr lang="en-US" sz="2200" dirty="0" smtClean="0"/>
              <a:t>b</a:t>
            </a:r>
            <a:r>
              <a:rPr lang="tr-TR" sz="2200" dirty="0" smtClean="0"/>
              <a:t>i</a:t>
            </a:r>
            <a:r>
              <a:rPr lang="en-US" sz="2200" dirty="0" smtClean="0"/>
              <a:t>nary </a:t>
            </a:r>
            <a:r>
              <a:rPr lang="en-US" sz="2200" dirty="0"/>
              <a:t>numbers. Conversion is accomplished by writing the </a:t>
            </a:r>
            <a:r>
              <a:rPr lang="en-US" sz="2200" dirty="0" smtClean="0">
                <a:solidFill>
                  <a:srgbClr val="FF0000"/>
                </a:solidFill>
              </a:rPr>
              <a:t>4-bit </a:t>
            </a:r>
            <a:r>
              <a:rPr lang="en-US" sz="2200" dirty="0">
                <a:solidFill>
                  <a:srgbClr val="FF0000"/>
                </a:solidFill>
              </a:rPr>
              <a:t>binary equivalent of the hex digit for each pos</a:t>
            </a:r>
            <a:r>
              <a:rPr lang="en-US" sz="2200" dirty="0"/>
              <a:t>ition, </a:t>
            </a:r>
            <a:r>
              <a:rPr lang="en-US" sz="2200" dirty="0" smtClean="0"/>
              <a:t>as </a:t>
            </a:r>
            <a:r>
              <a:rPr lang="en-US" sz="2200" dirty="0"/>
              <a:t>illustrated in Figure </a:t>
            </a:r>
            <a:r>
              <a:rPr lang="tr-TR" sz="2200" dirty="0" smtClean="0"/>
              <a:t>6.7</a:t>
            </a: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251" y="1570699"/>
            <a:ext cx="6868804" cy="2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19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746" y="179161"/>
            <a:ext cx="3717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6.6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Binary Arithmetic</a:t>
            </a:r>
          </a:p>
        </p:txBody>
      </p:sp>
      <p:sp>
        <p:nvSpPr>
          <p:cNvPr id="3" name="Rectangle 2"/>
          <p:cNvSpPr/>
          <p:nvPr/>
        </p:nvSpPr>
        <p:spPr>
          <a:xfrm>
            <a:off x="187746" y="763936"/>
            <a:ext cx="1155778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/>
              <a:t>Mathematical </a:t>
            </a:r>
            <a:r>
              <a:rPr lang="en-US" sz="2200" dirty="0"/>
              <a:t>operations include </a:t>
            </a:r>
            <a:r>
              <a:rPr lang="en-US" sz="2200" dirty="0">
                <a:solidFill>
                  <a:srgbClr val="FF0000"/>
                </a:solidFill>
              </a:rPr>
              <a:t>addition, subtraction, </a:t>
            </a:r>
            <a:r>
              <a:rPr lang="en-US" sz="2200" dirty="0" smtClean="0">
                <a:solidFill>
                  <a:srgbClr val="FF0000"/>
                </a:solidFill>
              </a:rPr>
              <a:t>multiplication</a:t>
            </a:r>
            <a:r>
              <a:rPr lang="en-US" sz="2200" dirty="0">
                <a:solidFill>
                  <a:srgbClr val="FF0000"/>
                </a:solidFill>
              </a:rPr>
              <a:t>, and division</a:t>
            </a:r>
            <a:r>
              <a:rPr lang="en-US" sz="2200" dirty="0"/>
              <a:t>. Binary addition follows rules similar </a:t>
            </a:r>
            <a:r>
              <a:rPr lang="en-US" sz="2200" dirty="0" smtClean="0"/>
              <a:t>to </a:t>
            </a:r>
            <a:r>
              <a:rPr lang="en-US" sz="2200" dirty="0"/>
              <a:t>decimal addition. When adding with binary numbers, </a:t>
            </a:r>
            <a:r>
              <a:rPr lang="en-US" sz="2200" dirty="0" smtClean="0"/>
              <a:t>there </a:t>
            </a:r>
            <a:r>
              <a:rPr lang="en-US" sz="2200" dirty="0"/>
              <a:t>are only four conditions that can occur: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417" y="2200751"/>
            <a:ext cx="5721574" cy="17575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163" y="3975615"/>
            <a:ext cx="1147936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The first three conditions are easy because they are </a:t>
            </a:r>
            <a:r>
              <a:rPr lang="en-US" sz="2200" dirty="0" smtClean="0"/>
              <a:t>like </a:t>
            </a:r>
            <a:r>
              <a:rPr lang="en-US" sz="2200" dirty="0"/>
              <a:t>adding decimals, but the last condition is slightly </a:t>
            </a:r>
            <a:r>
              <a:rPr lang="en-US" sz="2200" dirty="0" smtClean="0"/>
              <a:t>different</a:t>
            </a:r>
            <a:r>
              <a:rPr lang="en-US" sz="2200" dirty="0"/>
              <a:t>. In decimal, 1 + 1 = 2. In binary, a 2 is </a:t>
            </a:r>
            <a:r>
              <a:rPr lang="en-US" sz="2200" dirty="0" smtClean="0"/>
              <a:t>written </a:t>
            </a:r>
            <a:r>
              <a:rPr lang="en-US" sz="2200" dirty="0"/>
              <a:t>10. Therefore, in binary, 1 + 1 = 0, with a carry of </a:t>
            </a:r>
            <a:r>
              <a:rPr lang="en-US" sz="2200" dirty="0" smtClean="0"/>
              <a:t>1 </a:t>
            </a:r>
            <a:r>
              <a:rPr lang="en-US" sz="2200" dirty="0"/>
              <a:t>to the next most significant place value</a:t>
            </a:r>
            <a:r>
              <a:rPr lang="en-US" sz="2200" dirty="0" smtClean="0"/>
              <a:t>.</a:t>
            </a:r>
            <a:r>
              <a:rPr lang="tr-TR" sz="2200" dirty="0" smtClean="0"/>
              <a:t> </a:t>
            </a:r>
            <a:r>
              <a:rPr lang="en-US" sz="2400" dirty="0"/>
              <a:t>When </a:t>
            </a:r>
            <a:r>
              <a:rPr lang="en-US" sz="2400" dirty="0" smtClean="0"/>
              <a:t>adding </a:t>
            </a:r>
            <a:r>
              <a:rPr lang="en-US" sz="2400" dirty="0"/>
              <a:t>larger binary numbers, the resulting 1s are carried into higher-order columns, as shown in the following examples.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75954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0152" y="300372"/>
            <a:ext cx="11661820" cy="6368511"/>
            <a:chOff x="90152" y="300372"/>
            <a:chExt cx="11661820" cy="636851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152" y="644097"/>
              <a:ext cx="4676507" cy="5344579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5153696" y="300372"/>
              <a:ext cx="6598276" cy="20712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200" dirty="0"/>
                <a:t>In arithmetic functions, the initial numeric quantities </a:t>
              </a:r>
            </a:p>
            <a:p>
              <a:pPr algn="just">
                <a:lnSpc>
                  <a:spcPct val="150000"/>
                </a:lnSpc>
              </a:pPr>
              <a:r>
                <a:rPr lang="en-US" sz="2200" dirty="0"/>
                <a:t>that are to be combined by subtraction are the minuend </a:t>
              </a:r>
            </a:p>
            <a:p>
              <a:pPr algn="just">
                <a:lnSpc>
                  <a:spcPct val="150000"/>
                </a:lnSpc>
              </a:pPr>
              <a:r>
                <a:rPr lang="en-US" sz="2200" dirty="0"/>
                <a:t>and subtrahend. The result of the subtraction process is </a:t>
              </a:r>
            </a:p>
            <a:p>
              <a:pPr algn="just">
                <a:lnSpc>
                  <a:spcPct val="150000"/>
                </a:lnSpc>
              </a:pPr>
              <a:r>
                <a:rPr lang="en-US" sz="2200" dirty="0"/>
                <a:t>called the difference, represented as: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70023" y="2371580"/>
              <a:ext cx="3365622" cy="166581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153696" y="4037393"/>
              <a:ext cx="6598276" cy="2631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200" dirty="0"/>
                <a:t>To subtract from larger binary numbers, subtract </a:t>
              </a:r>
              <a:r>
                <a:rPr lang="en-US" sz="2200" dirty="0" smtClean="0"/>
                <a:t>co</a:t>
              </a:r>
              <a:r>
                <a:rPr lang="tr-TR" sz="2200" dirty="0" smtClean="0"/>
                <a:t>l</a:t>
              </a:r>
              <a:r>
                <a:rPr lang="en-US" sz="2200" dirty="0" err="1" smtClean="0"/>
                <a:t>umn</a:t>
              </a:r>
              <a:r>
                <a:rPr lang="en-US" sz="2200" dirty="0" smtClean="0"/>
                <a:t> </a:t>
              </a:r>
              <a:r>
                <a:rPr lang="en-US" sz="2200" dirty="0"/>
                <a:t>by column, borrowing from the adjacent column </a:t>
              </a:r>
              <a:r>
                <a:rPr lang="en-US" sz="2200" dirty="0" smtClean="0"/>
                <a:t>when </a:t>
              </a:r>
              <a:r>
                <a:rPr lang="en-US" sz="2200" dirty="0"/>
                <a:t>necessary. </a:t>
              </a:r>
              <a:r>
                <a:rPr lang="en-US" sz="2200" dirty="0">
                  <a:solidFill>
                    <a:srgbClr val="FF0000"/>
                  </a:solidFill>
                </a:rPr>
                <a:t>Remember that when borrowing from </a:t>
              </a:r>
              <a:r>
                <a:rPr lang="en-US" sz="2200" dirty="0" smtClean="0">
                  <a:solidFill>
                    <a:srgbClr val="FF0000"/>
                  </a:solidFill>
                </a:rPr>
                <a:t>the </a:t>
              </a:r>
              <a:r>
                <a:rPr lang="en-US" sz="2200" dirty="0">
                  <a:solidFill>
                    <a:srgbClr val="FF0000"/>
                  </a:solidFill>
                </a:rPr>
                <a:t>adjacent column, there are now two digits, i.e., 0 </a:t>
              </a:r>
              <a:r>
                <a:rPr lang="en-US" sz="2200" dirty="0" smtClean="0">
                  <a:solidFill>
                    <a:srgbClr val="FF0000"/>
                  </a:solidFill>
                </a:rPr>
                <a:t>borrow </a:t>
              </a:r>
              <a:r>
                <a:rPr lang="en-US" sz="2200" dirty="0">
                  <a:solidFill>
                    <a:srgbClr val="FF0000"/>
                  </a:solidFill>
                </a:rPr>
                <a:t>1 gives 10.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4223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91" y="103033"/>
            <a:ext cx="4741459" cy="31391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15189" y="4096309"/>
            <a:ext cx="610458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solidFill>
                  <a:srgbClr val="FF0000"/>
                </a:solidFill>
              </a:rPr>
              <a:t>Binary numbers can also be negative.</a:t>
            </a:r>
            <a:r>
              <a:rPr lang="en-US" sz="2200" dirty="0"/>
              <a:t> The procedure </a:t>
            </a:r>
            <a:r>
              <a:rPr lang="en-US" sz="2200" dirty="0" smtClean="0"/>
              <a:t>for </a:t>
            </a:r>
            <a:r>
              <a:rPr lang="en-US" sz="2200" dirty="0"/>
              <a:t>this calculation is identical to that of decimal </a:t>
            </a:r>
            <a:r>
              <a:rPr lang="en-US" sz="2200" dirty="0" smtClean="0"/>
              <a:t>numbers </a:t>
            </a:r>
            <a:r>
              <a:rPr lang="en-US" sz="2200" dirty="0">
                <a:solidFill>
                  <a:srgbClr val="FF0000"/>
                </a:solidFill>
              </a:rPr>
              <a:t>because the smaller value is subtracted from the </a:t>
            </a:r>
            <a:r>
              <a:rPr lang="en-US" sz="2200" dirty="0" smtClean="0">
                <a:solidFill>
                  <a:srgbClr val="FF0000"/>
                </a:solidFill>
              </a:rPr>
              <a:t>larger </a:t>
            </a:r>
            <a:r>
              <a:rPr lang="en-US" sz="2200" dirty="0">
                <a:solidFill>
                  <a:srgbClr val="FF0000"/>
                </a:solidFill>
              </a:rPr>
              <a:t>value and a negative sign is placed in front of </a:t>
            </a:r>
            <a:r>
              <a:rPr lang="en-US" sz="2200" dirty="0" smtClean="0">
                <a:solidFill>
                  <a:srgbClr val="FF0000"/>
                </a:solidFill>
              </a:rPr>
              <a:t>the </a:t>
            </a:r>
            <a:r>
              <a:rPr lang="en-US" sz="2200" dirty="0">
                <a:solidFill>
                  <a:srgbClr val="FF0000"/>
                </a:solidFill>
              </a:rPr>
              <a:t>result.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60" y="3242141"/>
            <a:ext cx="5294974" cy="349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1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915" y="110406"/>
            <a:ext cx="43122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00B0F0"/>
                </a:solidFill>
              </a:rPr>
              <a:t>6.1 </a:t>
            </a:r>
            <a:r>
              <a:rPr lang="en-US" sz="4000" b="1" dirty="0" smtClean="0">
                <a:solidFill>
                  <a:srgbClr val="00B0F0"/>
                </a:solidFill>
              </a:rPr>
              <a:t>Decimal System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5945" y="818292"/>
            <a:ext cx="114382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smtClean="0"/>
              <a:t>Knowledge of different number systems and digital codes is quite useful when working with almost any type of </a:t>
            </a:r>
            <a:r>
              <a:rPr lang="en-US" sz="2200" b="1" dirty="0" smtClean="0">
                <a:solidFill>
                  <a:srgbClr val="FF0000"/>
                </a:solidFill>
              </a:rPr>
              <a:t>digital computer</a:t>
            </a:r>
            <a:r>
              <a:rPr lang="en-US" sz="2200" b="1" dirty="0" smtClean="0"/>
              <a:t>. This is true because a basic requirement of these devices is to </a:t>
            </a:r>
            <a:r>
              <a:rPr lang="en-US" sz="2200" b="1" dirty="0" smtClean="0">
                <a:solidFill>
                  <a:srgbClr val="FF0000"/>
                </a:solidFill>
              </a:rPr>
              <a:t>represent, store, and operate on numbers</a:t>
            </a:r>
            <a:r>
              <a:rPr lang="en-US" sz="2200" b="1" dirty="0" smtClean="0"/>
              <a:t>. </a:t>
            </a:r>
            <a:r>
              <a:rPr lang="en-US" sz="2200" b="1" dirty="0" smtClean="0">
                <a:solidFill>
                  <a:srgbClr val="FF0000"/>
                </a:solidFill>
              </a:rPr>
              <a:t>In general, </a:t>
            </a:r>
            <a:r>
              <a:rPr lang="tr-TR" sz="2200" b="1" dirty="0" smtClean="0">
                <a:solidFill>
                  <a:srgbClr val="FF0000"/>
                </a:solidFill>
              </a:rPr>
              <a:t>computer</a:t>
            </a:r>
            <a:r>
              <a:rPr lang="en-US" sz="2200" b="1" dirty="0" smtClean="0">
                <a:solidFill>
                  <a:srgbClr val="FF0000"/>
                </a:solidFill>
              </a:rPr>
              <a:t> work on binary numbers in one form or another; these are used to represent various codes or quantities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345945" y="3108797"/>
            <a:ext cx="1143822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smtClean="0"/>
              <a:t>The </a:t>
            </a:r>
            <a:r>
              <a:rPr lang="en-US" sz="2200" b="1" dirty="0" smtClean="0">
                <a:solidFill>
                  <a:srgbClr val="FF0000"/>
                </a:solidFill>
              </a:rPr>
              <a:t>decimal system</a:t>
            </a:r>
            <a:r>
              <a:rPr lang="en-US" sz="2200" b="1" dirty="0" smtClean="0"/>
              <a:t>, which is most common to us, has a </a:t>
            </a:r>
            <a:r>
              <a:rPr lang="en-US" sz="2200" b="1" dirty="0" smtClean="0">
                <a:solidFill>
                  <a:srgbClr val="FF0000"/>
                </a:solidFill>
              </a:rPr>
              <a:t>base of 10</a:t>
            </a:r>
            <a:r>
              <a:rPr lang="en-US" sz="2200" b="1" dirty="0" smtClean="0"/>
              <a:t>. The radix or base of a number system determines the total number of different symbols or digits used by that system. For instance, in the decimal system, 10 unique numbers or digits—i.e., </a:t>
            </a:r>
            <a:r>
              <a:rPr lang="en-US" sz="2200" b="1" dirty="0" smtClean="0">
                <a:solidFill>
                  <a:srgbClr val="FF0000"/>
                </a:solidFill>
              </a:rPr>
              <a:t>the digits 0 through 9</a:t>
            </a:r>
            <a:r>
              <a:rPr lang="en-US" sz="2200" b="1" dirty="0" smtClean="0"/>
              <a:t>—are used: the total number of symbols is the same as the base, and the symbol with the largest value is 1 less than the base.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80861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587" y="121103"/>
            <a:ext cx="1017860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There are other methods available for doing subtraction:</a:t>
            </a:r>
          </a:p>
          <a:p>
            <a:pPr algn="ctr">
              <a:lnSpc>
                <a:spcPct val="150000"/>
              </a:lnSpc>
            </a:pPr>
            <a:r>
              <a:rPr lang="en-US" sz="2200" dirty="0"/>
              <a:t>1’s complement</a:t>
            </a:r>
          </a:p>
          <a:p>
            <a:pPr algn="ctr">
              <a:lnSpc>
                <a:spcPct val="150000"/>
              </a:lnSpc>
            </a:pPr>
            <a:r>
              <a:rPr lang="en-US" sz="2200" dirty="0"/>
              <a:t>2’s </a:t>
            </a:r>
            <a:r>
              <a:rPr lang="en-US" sz="2200" dirty="0" smtClean="0"/>
              <a:t>complement</a:t>
            </a:r>
            <a:endParaRPr lang="tr-TR" sz="2200" dirty="0" smtClean="0"/>
          </a:p>
          <a:p>
            <a:pPr algn="just">
              <a:lnSpc>
                <a:spcPct val="150000"/>
              </a:lnSpc>
            </a:pPr>
            <a:r>
              <a:rPr lang="en-US" sz="2400" dirty="0"/>
              <a:t>The procedure for subtracting numbers using the 1’s complement is as follows</a:t>
            </a:r>
            <a:r>
              <a:rPr lang="en-US" sz="2400" dirty="0" smtClean="0"/>
              <a:t>: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Step 1</a:t>
            </a:r>
            <a:r>
              <a:rPr lang="en-US" sz="2400" dirty="0"/>
              <a:t> Change the subtrahend to 1’s complement.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 Add the two numbers.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dirty="0"/>
              <a:t> Remove the last carry and add it to the number (end-around carry)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246" y="3783644"/>
            <a:ext cx="6774287" cy="24771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5330" y="3783644"/>
            <a:ext cx="47759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/>
              <a:t>When there is a </a:t>
            </a:r>
            <a:r>
              <a:rPr lang="en-US" sz="2200" b="1" dirty="0" smtClean="0">
                <a:solidFill>
                  <a:srgbClr val="FF0000"/>
                </a:solidFill>
              </a:rPr>
              <a:t>carry</a:t>
            </a:r>
            <a:r>
              <a:rPr lang="en-US" sz="2200" dirty="0" smtClean="0"/>
              <a:t> at the end of the result, </a:t>
            </a:r>
            <a:r>
              <a:rPr lang="en-US" sz="2200" dirty="0" smtClean="0">
                <a:solidFill>
                  <a:srgbClr val="00B0F0"/>
                </a:solidFill>
              </a:rPr>
              <a:t>the result is </a:t>
            </a:r>
            <a:r>
              <a:rPr lang="en-US" sz="2200" dirty="0" smtClean="0">
                <a:solidFill>
                  <a:srgbClr val="FF0000"/>
                </a:solidFill>
              </a:rPr>
              <a:t>positive</a:t>
            </a:r>
            <a:r>
              <a:rPr lang="en-US" sz="2200" dirty="0" smtClean="0"/>
              <a:t>. </a:t>
            </a:r>
            <a:endParaRPr lang="tr-TR" sz="2200" dirty="0" smtClean="0"/>
          </a:p>
          <a:p>
            <a:pPr algn="just">
              <a:lnSpc>
                <a:spcPct val="150000"/>
              </a:lnSpc>
            </a:pPr>
            <a:r>
              <a:rPr lang="en-US" sz="2200" dirty="0" smtClean="0"/>
              <a:t>When there is </a:t>
            </a:r>
            <a:r>
              <a:rPr lang="en-US" sz="2200" b="1" dirty="0" smtClean="0">
                <a:solidFill>
                  <a:srgbClr val="FF0000"/>
                </a:solidFill>
              </a:rPr>
              <a:t>no carry</a:t>
            </a:r>
            <a:r>
              <a:rPr lang="en-US" sz="2200" dirty="0" smtClean="0"/>
              <a:t>, </a:t>
            </a:r>
            <a:r>
              <a:rPr lang="tr-TR" sz="2200" dirty="0" smtClean="0"/>
              <a:t>we take the </a:t>
            </a:r>
            <a:r>
              <a:rPr lang="en-US" sz="2000" dirty="0" smtClean="0"/>
              <a:t>1’</a:t>
            </a:r>
            <a:r>
              <a:rPr lang="tr-TR" sz="2200" dirty="0" smtClean="0"/>
              <a:t>s complement of the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smtClean="0">
                <a:solidFill>
                  <a:srgbClr val="00B0F0"/>
                </a:solidFill>
              </a:rPr>
              <a:t>result is</a:t>
            </a:r>
            <a:r>
              <a:rPr lang="en-US" sz="2200" dirty="0" smtClean="0"/>
              <a:t> </a:t>
            </a:r>
            <a:r>
              <a:rPr lang="tr-TR" sz="2200" dirty="0" smtClean="0"/>
              <a:t>and </a:t>
            </a:r>
            <a:r>
              <a:rPr lang="en-US" sz="2200" dirty="0" smtClean="0"/>
              <a:t>a </a:t>
            </a:r>
            <a:r>
              <a:rPr lang="en-US" sz="2200" dirty="0" smtClean="0"/>
              <a:t>minus sign has to be placed in front of it.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24764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22006" cy="32769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51368" y="437438"/>
            <a:ext cx="572251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B0F0"/>
                </a:solidFill>
              </a:rPr>
              <a:t>For subtraction using the 2’s complement</a:t>
            </a:r>
            <a:r>
              <a:rPr lang="en-US" sz="2200" dirty="0"/>
              <a:t>, the 2’s </a:t>
            </a:r>
            <a:r>
              <a:rPr lang="en-US" sz="2200" dirty="0" smtClean="0"/>
              <a:t>complement </a:t>
            </a:r>
            <a:r>
              <a:rPr lang="en-US" sz="2200" dirty="0"/>
              <a:t>is added instead of subtracting the </a:t>
            </a:r>
            <a:r>
              <a:rPr lang="en-US" sz="2200" dirty="0" smtClean="0"/>
              <a:t>number</a:t>
            </a:r>
            <a:r>
              <a:rPr lang="tr-TR" sz="2200" dirty="0" smtClean="0"/>
              <a:t>s. </a:t>
            </a:r>
            <a:r>
              <a:rPr lang="en-US" sz="2400" dirty="0"/>
              <a:t>In the result, </a:t>
            </a:r>
            <a:r>
              <a:rPr lang="en-US" sz="2400" b="1" dirty="0">
                <a:solidFill>
                  <a:srgbClr val="00B0F0"/>
                </a:solidFill>
              </a:rPr>
              <a:t>if the carry is a 1, then the result is positive</a:t>
            </a:r>
            <a:r>
              <a:rPr lang="en-US" sz="2400" dirty="0"/>
              <a:t>; </a:t>
            </a:r>
            <a:r>
              <a:rPr lang="en-US" sz="2400" b="1" dirty="0" smtClean="0">
                <a:solidFill>
                  <a:srgbClr val="FF0000"/>
                </a:solidFill>
              </a:rPr>
              <a:t>if </a:t>
            </a:r>
            <a:r>
              <a:rPr lang="en-US" sz="2400" b="1" dirty="0">
                <a:solidFill>
                  <a:srgbClr val="FF0000"/>
                </a:solidFill>
              </a:rPr>
              <a:t>the carry is a 0, then the result is negative and requires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a minus sign.</a:t>
            </a:r>
          </a:p>
          <a:p>
            <a:pPr algn="just">
              <a:lnSpc>
                <a:spcPct val="150000"/>
              </a:lnSpc>
            </a:pPr>
            <a:endParaRPr lang="tr-TR" sz="2200" dirty="0" smtClean="0"/>
          </a:p>
          <a:p>
            <a:pPr algn="just">
              <a:lnSpc>
                <a:spcPct val="150000"/>
              </a:lnSpc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6919"/>
            <a:ext cx="6233615" cy="34946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5564" y="3056379"/>
            <a:ext cx="5287810" cy="35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799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123" y="179162"/>
            <a:ext cx="3555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REVIEW QUESTIONS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30558" y="1075870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1. Convert each of the following binary numbers to </a:t>
            </a:r>
          </a:p>
          <a:p>
            <a:r>
              <a:rPr lang="en-US" sz="2400" dirty="0"/>
              <a:t>decimal numbers:</a:t>
            </a:r>
          </a:p>
          <a:p>
            <a:r>
              <a:rPr lang="en-US" sz="2400" dirty="0"/>
              <a:t>a. 10</a:t>
            </a:r>
          </a:p>
          <a:p>
            <a:r>
              <a:rPr lang="en-US" sz="2400" dirty="0"/>
              <a:t>b. 100</a:t>
            </a:r>
          </a:p>
          <a:p>
            <a:r>
              <a:rPr lang="en-US" sz="2400" dirty="0"/>
              <a:t>c. 111</a:t>
            </a:r>
          </a:p>
          <a:p>
            <a:r>
              <a:rPr lang="en-US" sz="2400" dirty="0"/>
              <a:t>d. 1011</a:t>
            </a:r>
          </a:p>
          <a:p>
            <a:r>
              <a:rPr lang="en-US" sz="2400" dirty="0"/>
              <a:t>e. 1100</a:t>
            </a:r>
          </a:p>
          <a:p>
            <a:r>
              <a:rPr lang="en-US" sz="2400" dirty="0"/>
              <a:t>f. 10010</a:t>
            </a:r>
          </a:p>
          <a:p>
            <a:r>
              <a:rPr lang="en-US" sz="2400" dirty="0"/>
              <a:t>g. 10101</a:t>
            </a:r>
          </a:p>
          <a:p>
            <a:r>
              <a:rPr lang="en-US" sz="2400" dirty="0"/>
              <a:t>h. 11111</a:t>
            </a:r>
          </a:p>
          <a:p>
            <a:r>
              <a:rPr lang="en-US" sz="2400" dirty="0" err="1"/>
              <a:t>i</a:t>
            </a:r>
            <a:r>
              <a:rPr lang="en-US" sz="2400" dirty="0"/>
              <a:t>. 11001101</a:t>
            </a:r>
          </a:p>
          <a:p>
            <a:r>
              <a:rPr lang="en-US" sz="2400" dirty="0"/>
              <a:t>j. 1110001</a:t>
            </a:r>
          </a:p>
        </p:txBody>
      </p:sp>
      <p:sp>
        <p:nvSpPr>
          <p:cNvPr id="4" name="Rectangle 3"/>
          <p:cNvSpPr/>
          <p:nvPr/>
        </p:nvSpPr>
        <p:spPr>
          <a:xfrm>
            <a:off x="5855594" y="1075870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2. Convert each of the following decimal numbers to </a:t>
            </a:r>
          </a:p>
          <a:p>
            <a:r>
              <a:rPr lang="en-US" sz="2400" dirty="0"/>
              <a:t>binary numbers:</a:t>
            </a:r>
          </a:p>
          <a:p>
            <a:r>
              <a:rPr lang="en-US" sz="2400" dirty="0"/>
              <a:t>a. 7</a:t>
            </a:r>
          </a:p>
          <a:p>
            <a:r>
              <a:rPr lang="en-US" sz="2400" dirty="0"/>
              <a:t>b. 19</a:t>
            </a:r>
          </a:p>
          <a:p>
            <a:r>
              <a:rPr lang="en-US" sz="2400" dirty="0"/>
              <a:t>c. 28</a:t>
            </a:r>
          </a:p>
          <a:p>
            <a:r>
              <a:rPr lang="en-US" sz="2400" dirty="0"/>
              <a:t>d. 46</a:t>
            </a:r>
          </a:p>
          <a:p>
            <a:r>
              <a:rPr lang="en-US" sz="2400" dirty="0"/>
              <a:t>e. 57</a:t>
            </a:r>
          </a:p>
          <a:p>
            <a:r>
              <a:rPr lang="en-US" sz="2400" dirty="0"/>
              <a:t>f. 86</a:t>
            </a:r>
          </a:p>
          <a:p>
            <a:r>
              <a:rPr lang="en-US" sz="2400" dirty="0"/>
              <a:t>g. 94</a:t>
            </a:r>
          </a:p>
          <a:p>
            <a:r>
              <a:rPr lang="en-US" sz="2400" dirty="0"/>
              <a:t>h. 112</a:t>
            </a:r>
          </a:p>
          <a:p>
            <a:r>
              <a:rPr lang="en-US" sz="2400" dirty="0" err="1"/>
              <a:t>i</a:t>
            </a:r>
            <a:r>
              <a:rPr lang="en-US" sz="2400" dirty="0"/>
              <a:t>. 148</a:t>
            </a:r>
          </a:p>
          <a:p>
            <a:r>
              <a:rPr lang="en-US" sz="2400" dirty="0"/>
              <a:t>j. 230</a:t>
            </a:r>
          </a:p>
        </p:txBody>
      </p:sp>
    </p:spTree>
    <p:extLst>
      <p:ext uri="{BB962C8B-B14F-4D97-AF65-F5344CB8AC3E}">
        <p14:creationId xmlns:p14="http://schemas.microsoft.com/office/powerpoint/2010/main" val="1351107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84" y="16270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3. Convert each of the following </a:t>
            </a:r>
            <a:r>
              <a:rPr lang="en-US" sz="2000" dirty="0">
                <a:solidFill>
                  <a:srgbClr val="FF0000"/>
                </a:solidFill>
              </a:rPr>
              <a:t>octal numbers </a:t>
            </a:r>
            <a:r>
              <a:rPr lang="en-US" sz="2000" dirty="0"/>
              <a:t>to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decimal numbers</a:t>
            </a:r>
            <a:r>
              <a:rPr lang="en-US" sz="2000" dirty="0"/>
              <a:t>:</a:t>
            </a:r>
          </a:p>
          <a:p>
            <a:r>
              <a:rPr lang="en-US" sz="2000" dirty="0"/>
              <a:t>a. 36</a:t>
            </a:r>
          </a:p>
          <a:p>
            <a:r>
              <a:rPr lang="en-US" sz="2000" dirty="0"/>
              <a:t>b. 104</a:t>
            </a:r>
          </a:p>
          <a:p>
            <a:r>
              <a:rPr lang="en-US" sz="2000" dirty="0"/>
              <a:t>c. 120</a:t>
            </a:r>
          </a:p>
          <a:p>
            <a:r>
              <a:rPr lang="en-US" sz="2000" dirty="0"/>
              <a:t>d. 216</a:t>
            </a:r>
          </a:p>
          <a:p>
            <a:r>
              <a:rPr lang="en-US" sz="2000" dirty="0"/>
              <a:t>e. 360</a:t>
            </a:r>
          </a:p>
          <a:p>
            <a:r>
              <a:rPr lang="en-US" sz="2000" dirty="0"/>
              <a:t>f. 1516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0" y="16270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4. Convert each of the following </a:t>
            </a:r>
            <a:r>
              <a:rPr lang="en-US" sz="2000" dirty="0">
                <a:solidFill>
                  <a:srgbClr val="FF0000"/>
                </a:solidFill>
              </a:rPr>
              <a:t>octal numbers </a:t>
            </a:r>
            <a:r>
              <a:rPr lang="en-US" sz="2000" dirty="0"/>
              <a:t>to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binary numbers</a:t>
            </a:r>
            <a:r>
              <a:rPr lang="en-US" sz="2000" dirty="0"/>
              <a:t>:</a:t>
            </a:r>
          </a:p>
          <a:p>
            <a:r>
              <a:rPr lang="en-US" sz="2000" dirty="0"/>
              <a:t>a. 74</a:t>
            </a:r>
          </a:p>
          <a:p>
            <a:r>
              <a:rPr lang="en-US" sz="2000" dirty="0"/>
              <a:t>b. 130</a:t>
            </a:r>
          </a:p>
          <a:p>
            <a:r>
              <a:rPr lang="en-US" sz="2000" dirty="0"/>
              <a:t>c. 250</a:t>
            </a:r>
          </a:p>
          <a:p>
            <a:r>
              <a:rPr lang="en-US" sz="2000" dirty="0"/>
              <a:t>d. 1510</a:t>
            </a:r>
          </a:p>
          <a:p>
            <a:r>
              <a:rPr lang="en-US" sz="2000" dirty="0"/>
              <a:t>e. 2551</a:t>
            </a:r>
          </a:p>
          <a:p>
            <a:r>
              <a:rPr lang="en-US" sz="2000" dirty="0"/>
              <a:t>f. 2634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374" y="296578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5. Convert each of the following </a:t>
            </a:r>
            <a:r>
              <a:rPr lang="en-US" sz="2000" dirty="0">
                <a:solidFill>
                  <a:srgbClr val="FF0000"/>
                </a:solidFill>
              </a:rPr>
              <a:t>hexadecimal </a:t>
            </a:r>
            <a:r>
              <a:rPr lang="en-US" sz="2000" dirty="0" smtClean="0">
                <a:solidFill>
                  <a:srgbClr val="FF0000"/>
                </a:solidFill>
              </a:rPr>
              <a:t>numbers </a:t>
            </a:r>
            <a:r>
              <a:rPr lang="en-US" sz="2000" dirty="0"/>
              <a:t>to </a:t>
            </a:r>
            <a:r>
              <a:rPr lang="en-US" sz="2000" dirty="0">
                <a:solidFill>
                  <a:srgbClr val="FF0000"/>
                </a:solidFill>
              </a:rPr>
              <a:t>decimal numbers</a:t>
            </a:r>
            <a:r>
              <a:rPr lang="en-US" sz="2000" dirty="0"/>
              <a:t>:</a:t>
            </a:r>
          </a:p>
          <a:p>
            <a:r>
              <a:rPr lang="en-US" sz="2000" dirty="0"/>
              <a:t>a. 5A</a:t>
            </a:r>
          </a:p>
          <a:p>
            <a:r>
              <a:rPr lang="en-US" sz="2000" dirty="0"/>
              <a:t>b. C7</a:t>
            </a:r>
          </a:p>
          <a:p>
            <a:r>
              <a:rPr lang="en-US" sz="2000" dirty="0"/>
              <a:t>c. 9B5</a:t>
            </a:r>
          </a:p>
          <a:p>
            <a:r>
              <a:rPr lang="en-US" sz="2000" dirty="0"/>
              <a:t>d. 1A6</a:t>
            </a:r>
          </a:p>
        </p:txBody>
      </p:sp>
      <p:sp>
        <p:nvSpPr>
          <p:cNvPr id="5" name="Rectangle 4"/>
          <p:cNvSpPr/>
          <p:nvPr/>
        </p:nvSpPr>
        <p:spPr>
          <a:xfrm>
            <a:off x="6233374" y="296578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6. Convert each of the following </a:t>
            </a:r>
            <a:r>
              <a:rPr lang="en-US" sz="2000" dirty="0">
                <a:solidFill>
                  <a:srgbClr val="FF0000"/>
                </a:solidFill>
              </a:rPr>
              <a:t>hexadecimal </a:t>
            </a:r>
            <a:r>
              <a:rPr lang="en-US" sz="2000" dirty="0" smtClean="0">
                <a:solidFill>
                  <a:srgbClr val="FF0000"/>
                </a:solidFill>
              </a:rPr>
              <a:t>numbers </a:t>
            </a:r>
            <a:r>
              <a:rPr lang="en-US" sz="2000" dirty="0"/>
              <a:t>to </a:t>
            </a:r>
            <a:r>
              <a:rPr lang="en-US" sz="2000" dirty="0">
                <a:solidFill>
                  <a:srgbClr val="FF0000"/>
                </a:solidFill>
              </a:rPr>
              <a:t>binary numbers</a:t>
            </a:r>
            <a:r>
              <a:rPr lang="en-US" sz="2000" dirty="0"/>
              <a:t>:</a:t>
            </a:r>
          </a:p>
          <a:p>
            <a:r>
              <a:rPr lang="en-US" sz="2000" dirty="0"/>
              <a:t>a. 4C</a:t>
            </a:r>
          </a:p>
          <a:p>
            <a:r>
              <a:rPr lang="en-US" sz="2000" dirty="0"/>
              <a:t>b. E8</a:t>
            </a:r>
          </a:p>
          <a:p>
            <a:r>
              <a:rPr lang="en-US" sz="2000" dirty="0"/>
              <a:t>c. 6D2</a:t>
            </a:r>
          </a:p>
          <a:p>
            <a:r>
              <a:rPr lang="en-US" sz="2000" dirty="0"/>
              <a:t>d. 31B</a:t>
            </a:r>
          </a:p>
        </p:txBody>
      </p:sp>
    </p:spTree>
    <p:extLst>
      <p:ext uri="{BB962C8B-B14F-4D97-AF65-F5344CB8AC3E}">
        <p14:creationId xmlns:p14="http://schemas.microsoft.com/office/powerpoint/2010/main" val="569102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69" y="188461"/>
            <a:ext cx="6096000" cy="37379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smtClean="0"/>
              <a:t>7</a:t>
            </a:r>
            <a:r>
              <a:rPr lang="en-US" sz="2000" smtClean="0"/>
              <a:t>. Add the following binary numbers:</a:t>
            </a:r>
          </a:p>
          <a:p>
            <a:pPr>
              <a:lnSpc>
                <a:spcPct val="150000"/>
              </a:lnSpc>
            </a:pPr>
            <a:r>
              <a:rPr lang="en-US" sz="2000" smtClean="0"/>
              <a:t>a. 110 + 111</a:t>
            </a:r>
          </a:p>
          <a:p>
            <a:pPr>
              <a:lnSpc>
                <a:spcPct val="150000"/>
              </a:lnSpc>
            </a:pPr>
            <a:r>
              <a:rPr lang="en-US" sz="2000" smtClean="0"/>
              <a:t>b. 101 + 011</a:t>
            </a:r>
          </a:p>
          <a:p>
            <a:pPr>
              <a:lnSpc>
                <a:spcPct val="150000"/>
              </a:lnSpc>
            </a:pPr>
            <a:r>
              <a:rPr lang="en-US" sz="2000" smtClean="0"/>
              <a:t>c. 1100 + 1011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8</a:t>
            </a:r>
            <a:r>
              <a:rPr lang="en-US" sz="2000" smtClean="0"/>
              <a:t>. Subtract the following binary numbers:</a:t>
            </a:r>
          </a:p>
          <a:p>
            <a:pPr>
              <a:lnSpc>
                <a:spcPct val="150000"/>
              </a:lnSpc>
            </a:pPr>
            <a:r>
              <a:rPr lang="en-US" sz="2000" smtClean="0"/>
              <a:t>a. 1101 − 101</a:t>
            </a:r>
          </a:p>
          <a:p>
            <a:pPr>
              <a:lnSpc>
                <a:spcPct val="150000"/>
              </a:lnSpc>
            </a:pPr>
            <a:r>
              <a:rPr lang="en-US" sz="2000" smtClean="0"/>
              <a:t>b. 1001 − 110</a:t>
            </a:r>
          </a:p>
          <a:p>
            <a:pPr>
              <a:lnSpc>
                <a:spcPct val="150000"/>
              </a:lnSpc>
            </a:pPr>
            <a:r>
              <a:rPr lang="en-US" sz="2000" smtClean="0"/>
              <a:t>c. 10111 − 10010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01769" y="3926407"/>
            <a:ext cx="6096000" cy="28146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9. </a:t>
            </a:r>
            <a:r>
              <a:rPr lang="en-US" sz="2000" dirty="0" smtClean="0"/>
              <a:t>Convert </a:t>
            </a:r>
            <a:r>
              <a:rPr lang="en-US" sz="2000" dirty="0"/>
              <a:t>each piece of binary information to the </a:t>
            </a:r>
            <a:r>
              <a:rPr lang="en-US" sz="2000" dirty="0" smtClean="0"/>
              <a:t>appropriate </a:t>
            </a:r>
            <a:r>
              <a:rPr lang="en-US" sz="2000" dirty="0"/>
              <a:t>hexadecimal code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a</a:t>
            </a:r>
            <a:r>
              <a:rPr lang="en-US" sz="2000" dirty="0"/>
              <a:t>. 0001 1111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b. 0010 0101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c. 0100 1110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d. 0011 1001</a:t>
            </a:r>
          </a:p>
        </p:txBody>
      </p:sp>
      <p:sp>
        <p:nvSpPr>
          <p:cNvPr id="4" name="Rectangle 3"/>
          <p:cNvSpPr/>
          <p:nvPr/>
        </p:nvSpPr>
        <p:spPr>
          <a:xfrm>
            <a:off x="5877059" y="188461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000" dirty="0" smtClean="0"/>
              <a:t>10. </a:t>
            </a:r>
            <a:r>
              <a:rPr lang="en-US" sz="2000" dirty="0" smtClean="0"/>
              <a:t>Express </a:t>
            </a:r>
            <a:r>
              <a:rPr lang="en-US" sz="2000" dirty="0"/>
              <a:t>the decimal number 18 in each of the </a:t>
            </a:r>
            <a:r>
              <a:rPr lang="en-US" sz="2000" dirty="0" smtClean="0"/>
              <a:t>following </a:t>
            </a:r>
            <a:r>
              <a:rPr lang="en-US" sz="2000" dirty="0"/>
              <a:t>number codes:</a:t>
            </a:r>
          </a:p>
          <a:p>
            <a:r>
              <a:rPr lang="en-US" sz="2000" dirty="0"/>
              <a:t>a. Binary</a:t>
            </a:r>
          </a:p>
          <a:p>
            <a:r>
              <a:rPr lang="en-US" sz="2000" dirty="0"/>
              <a:t>b. Octal</a:t>
            </a:r>
          </a:p>
          <a:p>
            <a:r>
              <a:rPr lang="en-US" sz="2000" dirty="0"/>
              <a:t>c. Hexadecimal</a:t>
            </a:r>
          </a:p>
        </p:txBody>
      </p:sp>
    </p:spTree>
    <p:extLst>
      <p:ext uri="{BB962C8B-B14F-4D97-AF65-F5344CB8AC3E}">
        <p14:creationId xmlns:p14="http://schemas.microsoft.com/office/powerpoint/2010/main" val="75010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2" y="0"/>
            <a:ext cx="1142785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/>
              <a:t>The value of a decimal number depends on the </a:t>
            </a:r>
            <a:r>
              <a:rPr lang="en-US" sz="2200" dirty="0" smtClean="0"/>
              <a:t>digits </a:t>
            </a:r>
            <a:r>
              <a:rPr lang="en-US" sz="2200" dirty="0"/>
              <a:t>that make up the number and the place value of each </a:t>
            </a:r>
            <a:r>
              <a:rPr lang="en-US" sz="2200" dirty="0" smtClean="0"/>
              <a:t>digit</a:t>
            </a:r>
            <a:r>
              <a:rPr lang="en-US" sz="2200" dirty="0"/>
              <a:t>. A place (</a:t>
            </a:r>
            <a:r>
              <a:rPr lang="en-US" sz="2200" dirty="0">
                <a:solidFill>
                  <a:srgbClr val="FF0000"/>
                </a:solidFill>
              </a:rPr>
              <a:t>weight</a:t>
            </a:r>
            <a:r>
              <a:rPr lang="en-US" sz="2200" dirty="0"/>
              <a:t>) value is assigned to each position </a:t>
            </a:r>
            <a:r>
              <a:rPr lang="en-US" sz="2200" dirty="0" smtClean="0"/>
              <a:t>that </a:t>
            </a:r>
            <a:r>
              <a:rPr lang="en-US" sz="2200" dirty="0"/>
              <a:t>a digit would hold from right to </a:t>
            </a:r>
            <a:r>
              <a:rPr lang="en-US" sz="2200" dirty="0" smtClean="0"/>
              <a:t>left</a:t>
            </a:r>
            <a:r>
              <a:rPr lang="tr-TR" sz="2200" dirty="0" smtClean="0"/>
              <a:t>. </a:t>
            </a:r>
            <a:r>
              <a:rPr lang="en-US" sz="2200" dirty="0" smtClean="0"/>
              <a:t>In </a:t>
            </a:r>
            <a:r>
              <a:rPr lang="en-US" sz="2200" dirty="0"/>
              <a:t>the decimal </a:t>
            </a:r>
            <a:r>
              <a:rPr lang="en-US" sz="2200" dirty="0" smtClean="0"/>
              <a:t>system </a:t>
            </a:r>
            <a:r>
              <a:rPr lang="en-US" sz="2200" dirty="0"/>
              <a:t>the first position, starting from the </a:t>
            </a:r>
            <a:r>
              <a:rPr lang="en-US" sz="2200" dirty="0">
                <a:solidFill>
                  <a:srgbClr val="FF0000"/>
                </a:solidFill>
              </a:rPr>
              <a:t>rightmost </a:t>
            </a:r>
            <a:r>
              <a:rPr lang="en-US" sz="2200" dirty="0" smtClean="0">
                <a:solidFill>
                  <a:srgbClr val="FF0000"/>
                </a:solidFill>
              </a:rPr>
              <a:t>position</a:t>
            </a:r>
            <a:r>
              <a:rPr lang="en-US" sz="2200" dirty="0">
                <a:solidFill>
                  <a:srgbClr val="FF0000"/>
                </a:solidFill>
              </a:rPr>
              <a:t>, is 0</a:t>
            </a:r>
            <a:r>
              <a:rPr lang="en-US" sz="2200" dirty="0"/>
              <a:t>; the </a:t>
            </a:r>
            <a:r>
              <a:rPr lang="en-US" sz="2200" dirty="0">
                <a:solidFill>
                  <a:srgbClr val="FF0000"/>
                </a:solidFill>
              </a:rPr>
              <a:t>second is 1</a:t>
            </a:r>
            <a:r>
              <a:rPr lang="en-US" sz="2200" dirty="0"/>
              <a:t>; </a:t>
            </a:r>
            <a:r>
              <a:rPr lang="en-US" sz="2200" dirty="0">
                <a:solidFill>
                  <a:srgbClr val="FF0000"/>
                </a:solidFill>
              </a:rPr>
              <a:t>the third is 2</a:t>
            </a:r>
            <a:r>
              <a:rPr lang="en-US" sz="2200" dirty="0"/>
              <a:t>; and </a:t>
            </a:r>
            <a:r>
              <a:rPr lang="en-US" sz="2200" dirty="0">
                <a:solidFill>
                  <a:srgbClr val="FF0000"/>
                </a:solidFill>
              </a:rPr>
              <a:t>so on up </a:t>
            </a:r>
            <a:r>
              <a:rPr lang="en-US" sz="2200" dirty="0" smtClean="0">
                <a:solidFill>
                  <a:srgbClr val="FF0000"/>
                </a:solidFill>
              </a:rPr>
              <a:t>to </a:t>
            </a:r>
            <a:r>
              <a:rPr lang="en-US" sz="2200" dirty="0">
                <a:solidFill>
                  <a:srgbClr val="FF0000"/>
                </a:solidFill>
              </a:rPr>
              <a:t>the last position</a:t>
            </a:r>
            <a:r>
              <a:rPr lang="en-US" sz="2200" dirty="0"/>
              <a:t>. The weighted value of each position </a:t>
            </a:r>
          </a:p>
          <a:p>
            <a:pPr algn="just"/>
            <a:r>
              <a:rPr lang="en-US" sz="2200" dirty="0"/>
              <a:t>can be expressed as the base (10 in this case) raised to </a:t>
            </a:r>
            <a:r>
              <a:rPr lang="en-US" sz="2200" dirty="0" smtClean="0"/>
              <a:t>the </a:t>
            </a:r>
            <a:r>
              <a:rPr lang="en-US" sz="2200" dirty="0"/>
              <a:t>power of the </a:t>
            </a:r>
            <a:r>
              <a:rPr lang="en-US" sz="2200" dirty="0" smtClean="0"/>
              <a:t>position</a:t>
            </a:r>
            <a:r>
              <a:rPr lang="tr-TR" sz="2200" dirty="0" smtClean="0"/>
              <a:t>.</a:t>
            </a:r>
            <a:r>
              <a:rPr lang="en-US" sz="2200" dirty="0" smtClean="0"/>
              <a:t>For </a:t>
            </a:r>
            <a:r>
              <a:rPr lang="en-US" sz="2200" dirty="0"/>
              <a:t>the decimal system then, </a:t>
            </a:r>
            <a:r>
              <a:rPr lang="en-US" sz="2200" dirty="0" smtClean="0"/>
              <a:t>the </a:t>
            </a:r>
            <a:r>
              <a:rPr lang="en-US" sz="2200" dirty="0"/>
              <a:t>position weights are 1, 10, 100, 1000, and so on. </a:t>
            </a:r>
            <a:r>
              <a:rPr lang="en-US" sz="2200" dirty="0" smtClean="0">
                <a:solidFill>
                  <a:srgbClr val="FF0000"/>
                </a:solidFill>
              </a:rPr>
              <a:t>Figure </a:t>
            </a:r>
            <a:r>
              <a:rPr lang="tr-TR" sz="2200" dirty="0" smtClean="0">
                <a:solidFill>
                  <a:srgbClr val="FF0000"/>
                </a:solidFill>
              </a:rPr>
              <a:t>6.1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illustrates how the value of a decimal number </a:t>
            </a:r>
            <a:r>
              <a:rPr lang="en-US" sz="2200" dirty="0" smtClean="0">
                <a:solidFill>
                  <a:srgbClr val="FF0000"/>
                </a:solidFill>
              </a:rPr>
              <a:t>can </a:t>
            </a:r>
            <a:r>
              <a:rPr lang="en-US" sz="2200" dirty="0">
                <a:solidFill>
                  <a:srgbClr val="FF0000"/>
                </a:solidFill>
              </a:rPr>
              <a:t>be calculated by multiplying each digit by the weight </a:t>
            </a:r>
            <a:r>
              <a:rPr lang="en-US" sz="2200" dirty="0" smtClean="0">
                <a:solidFill>
                  <a:srgbClr val="FF0000"/>
                </a:solidFill>
              </a:rPr>
              <a:t>of </a:t>
            </a:r>
            <a:r>
              <a:rPr lang="en-US" sz="2200" dirty="0">
                <a:solidFill>
                  <a:srgbClr val="FF0000"/>
                </a:solidFill>
              </a:rPr>
              <a:t>its position and summing the results.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625" y="2653047"/>
            <a:ext cx="5734355" cy="377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95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998" y="166283"/>
            <a:ext cx="39634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00B0F0"/>
                </a:solidFill>
              </a:rPr>
              <a:t>6</a:t>
            </a:r>
            <a:r>
              <a:rPr lang="en-US" sz="4000" b="1" dirty="0" smtClean="0">
                <a:solidFill>
                  <a:srgbClr val="00B0F0"/>
                </a:solidFill>
              </a:rPr>
              <a:t>.2 </a:t>
            </a:r>
            <a:r>
              <a:rPr lang="en-US" sz="4000" b="1" dirty="0">
                <a:solidFill>
                  <a:srgbClr val="00B0F0"/>
                </a:solidFill>
              </a:rPr>
              <a:t>Binary 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658249" y="792534"/>
            <a:ext cx="1146577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>
                <a:solidFill>
                  <a:srgbClr val="FF0000"/>
                </a:solidFill>
              </a:rPr>
              <a:t>The binary system uses the number 2 as the base.</a:t>
            </a:r>
            <a:r>
              <a:rPr lang="en-US" sz="2200" dirty="0"/>
              <a:t> The </a:t>
            </a:r>
            <a:r>
              <a:rPr lang="en-US" sz="2200" dirty="0" smtClean="0"/>
              <a:t>only </a:t>
            </a:r>
            <a:r>
              <a:rPr lang="en-US" sz="2200" dirty="0"/>
              <a:t>allowable digits are </a:t>
            </a:r>
            <a:r>
              <a:rPr lang="en-US" sz="2200" dirty="0">
                <a:solidFill>
                  <a:srgbClr val="FF0000"/>
                </a:solidFill>
              </a:rPr>
              <a:t>0 and 1</a:t>
            </a:r>
            <a:r>
              <a:rPr lang="en-US" sz="2200" dirty="0"/>
              <a:t>. With digital </a:t>
            </a:r>
            <a:r>
              <a:rPr lang="en-US" sz="2200" dirty="0">
                <a:solidFill>
                  <a:srgbClr val="FF0000"/>
                </a:solidFill>
              </a:rPr>
              <a:t>circuits</a:t>
            </a:r>
            <a:r>
              <a:rPr lang="en-US" sz="2200" dirty="0"/>
              <a:t> it is </a:t>
            </a:r>
            <a:r>
              <a:rPr lang="en-US" sz="2200" dirty="0" smtClean="0"/>
              <a:t>easy </a:t>
            </a:r>
            <a:r>
              <a:rPr lang="en-US" sz="2200" dirty="0"/>
              <a:t>to distinguish between two voltage levels (i.e., </a:t>
            </a:r>
            <a:r>
              <a:rPr lang="en-US" sz="2200" dirty="0">
                <a:solidFill>
                  <a:srgbClr val="FF0000"/>
                </a:solidFill>
              </a:rPr>
              <a:t>+5 V </a:t>
            </a:r>
            <a:r>
              <a:rPr lang="en-US" sz="2200" dirty="0" smtClean="0">
                <a:solidFill>
                  <a:srgbClr val="FF0000"/>
                </a:solidFill>
              </a:rPr>
              <a:t>and </a:t>
            </a:r>
            <a:r>
              <a:rPr lang="en-US" sz="2200" dirty="0">
                <a:solidFill>
                  <a:srgbClr val="FF0000"/>
                </a:solidFill>
              </a:rPr>
              <a:t>0 V</a:t>
            </a:r>
            <a:r>
              <a:rPr lang="en-US" sz="2200" dirty="0"/>
              <a:t>), which can be related to the binary digits 1 and 0 </a:t>
            </a:r>
            <a:r>
              <a:rPr lang="en-US" sz="2200" dirty="0" smtClean="0"/>
              <a:t>(</a:t>
            </a:r>
            <a:r>
              <a:rPr lang="en-US" sz="2200" dirty="0"/>
              <a:t>Figure </a:t>
            </a:r>
            <a:r>
              <a:rPr lang="tr-TR" sz="2200" dirty="0" smtClean="0"/>
              <a:t>6.</a:t>
            </a:r>
            <a:r>
              <a:rPr lang="en-US" sz="2200" dirty="0" smtClean="0"/>
              <a:t>2)</a:t>
            </a:r>
            <a:r>
              <a:rPr lang="tr-TR" sz="2200" dirty="0" smtClean="0"/>
              <a:t>. </a:t>
            </a:r>
            <a:r>
              <a:rPr lang="en-US" sz="2200" dirty="0"/>
              <a:t>Therefore, the binary system can be applied </a:t>
            </a:r>
            <a:r>
              <a:rPr lang="en-US" sz="2200" dirty="0" smtClean="0"/>
              <a:t>quite </a:t>
            </a:r>
            <a:r>
              <a:rPr lang="en-US" sz="2200" dirty="0"/>
              <a:t>easily to </a:t>
            </a:r>
            <a:r>
              <a:rPr lang="en-US" sz="2200" dirty="0" smtClean="0"/>
              <a:t>computer systems.</a:t>
            </a:r>
            <a:r>
              <a:rPr lang="tr-TR" sz="2200" dirty="0"/>
              <a:t> </a:t>
            </a:r>
            <a:r>
              <a:rPr lang="en-US" sz="2400" dirty="0" smtClean="0"/>
              <a:t>Since </a:t>
            </a:r>
            <a:r>
              <a:rPr lang="en-US" sz="2400" dirty="0"/>
              <a:t>the binary system uses only two digits, each position of a binary number can go through only two changes, and then a 1 is carried to the immediate left </a:t>
            </a:r>
            <a:r>
              <a:rPr lang="en-US" sz="2400" dirty="0" smtClean="0"/>
              <a:t>position</a:t>
            </a:r>
            <a:r>
              <a:rPr lang="en-US" sz="2400" dirty="0"/>
              <a:t>.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108" y="3515934"/>
            <a:ext cx="8011160" cy="289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1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889" y="214424"/>
            <a:ext cx="118657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Table </a:t>
            </a:r>
            <a:r>
              <a:rPr lang="tr-TR" sz="2200" dirty="0" smtClean="0"/>
              <a:t>6.1</a:t>
            </a:r>
            <a:r>
              <a:rPr lang="en-US" sz="2200" dirty="0" smtClean="0"/>
              <a:t> </a:t>
            </a:r>
            <a:r>
              <a:rPr lang="en-US" sz="2200" dirty="0"/>
              <a:t>shows a comparison among four </a:t>
            </a:r>
            <a:r>
              <a:rPr lang="en-US" sz="2200" dirty="0" smtClean="0"/>
              <a:t>common </a:t>
            </a:r>
            <a:r>
              <a:rPr lang="en-US" sz="2200" dirty="0"/>
              <a:t>number systems: decimal (</a:t>
            </a:r>
            <a:r>
              <a:rPr lang="en-US" sz="2200" dirty="0">
                <a:solidFill>
                  <a:srgbClr val="FF0000"/>
                </a:solidFill>
              </a:rPr>
              <a:t>base 10</a:t>
            </a:r>
            <a:r>
              <a:rPr lang="en-US" sz="2200" dirty="0"/>
              <a:t>), octal (</a:t>
            </a:r>
            <a:r>
              <a:rPr lang="en-US" sz="2200" dirty="0">
                <a:solidFill>
                  <a:srgbClr val="FF0000"/>
                </a:solidFill>
              </a:rPr>
              <a:t>base 8</a:t>
            </a:r>
            <a:r>
              <a:rPr lang="en-US" sz="2200" dirty="0"/>
              <a:t>), </a:t>
            </a:r>
            <a:r>
              <a:rPr lang="en-US" sz="2200" dirty="0" smtClean="0"/>
              <a:t>hexadecimal </a:t>
            </a:r>
            <a:r>
              <a:rPr lang="en-US" sz="2200" dirty="0"/>
              <a:t>(</a:t>
            </a:r>
            <a:r>
              <a:rPr lang="en-US" sz="2200" dirty="0">
                <a:solidFill>
                  <a:srgbClr val="FF0000"/>
                </a:solidFill>
              </a:rPr>
              <a:t>base 16</a:t>
            </a:r>
            <a:r>
              <a:rPr lang="en-US" sz="2200" dirty="0"/>
              <a:t>), and binary (</a:t>
            </a:r>
            <a:r>
              <a:rPr lang="en-US" sz="2200" dirty="0">
                <a:solidFill>
                  <a:srgbClr val="FF0000"/>
                </a:solidFill>
              </a:rPr>
              <a:t>base 2</a:t>
            </a:r>
            <a:r>
              <a:rPr lang="en-US" sz="2200" dirty="0"/>
              <a:t>). Note that all </a:t>
            </a:r>
            <a:r>
              <a:rPr lang="en-US" sz="2200" dirty="0" smtClean="0"/>
              <a:t>numbering </a:t>
            </a:r>
            <a:r>
              <a:rPr lang="en-US" sz="2200" dirty="0"/>
              <a:t>systems start at zero.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51" y="983865"/>
            <a:ext cx="4872508" cy="58741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82201" y="983865"/>
            <a:ext cx="52417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The decimal equivalent of a binary number can be </a:t>
            </a:r>
            <a:r>
              <a:rPr lang="en-US" sz="2200" dirty="0" smtClean="0"/>
              <a:t>determined </a:t>
            </a:r>
            <a:r>
              <a:rPr lang="en-US" sz="2200" dirty="0"/>
              <a:t>in a manner similar to that used for a decimal </a:t>
            </a:r>
            <a:r>
              <a:rPr lang="en-US" sz="2200" dirty="0" smtClean="0"/>
              <a:t>number</a:t>
            </a:r>
            <a:r>
              <a:rPr lang="en-US" sz="2200" dirty="0"/>
              <a:t>. This time the weighted values of the positions </a:t>
            </a:r>
            <a:r>
              <a:rPr lang="en-US" sz="2200" dirty="0" smtClean="0"/>
              <a:t>are </a:t>
            </a:r>
            <a:r>
              <a:rPr lang="en-US" sz="2200" dirty="0"/>
              <a:t>1, 2, 4, 8, 16, 32, 64, and so on. The weighted value, </a:t>
            </a:r>
            <a:r>
              <a:rPr lang="en-US" sz="2200" dirty="0" smtClean="0">
                <a:solidFill>
                  <a:srgbClr val="FF0000"/>
                </a:solidFill>
              </a:rPr>
              <a:t>instead </a:t>
            </a:r>
            <a:r>
              <a:rPr lang="en-US" sz="2200" dirty="0">
                <a:solidFill>
                  <a:srgbClr val="FF0000"/>
                </a:solidFill>
              </a:rPr>
              <a:t>of being 10</a:t>
            </a:r>
            <a:r>
              <a:rPr lang="en-US" sz="2200" dirty="0"/>
              <a:t> raised to the power of the position, is </a:t>
            </a:r>
            <a:r>
              <a:rPr lang="en-US" sz="2200" dirty="0" smtClean="0">
                <a:solidFill>
                  <a:srgbClr val="FF0000"/>
                </a:solidFill>
              </a:rPr>
              <a:t>2 </a:t>
            </a:r>
            <a:r>
              <a:rPr lang="en-US" sz="2200" dirty="0">
                <a:solidFill>
                  <a:srgbClr val="FF0000"/>
                </a:solidFill>
              </a:rPr>
              <a:t>raised to the power of the position.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4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193" y="121104"/>
            <a:ext cx="108611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Figure </a:t>
            </a:r>
            <a:r>
              <a:rPr lang="tr-TR" sz="2200" dirty="0" smtClean="0"/>
              <a:t>6.3</a:t>
            </a:r>
            <a:r>
              <a:rPr lang="en-US" sz="2200" dirty="0" smtClean="0"/>
              <a:t> illustrates </a:t>
            </a:r>
            <a:r>
              <a:rPr lang="en-US" sz="2200" b="1" dirty="0" smtClean="0">
                <a:solidFill>
                  <a:srgbClr val="00B050"/>
                </a:solidFill>
              </a:rPr>
              <a:t>how the binary number </a:t>
            </a:r>
            <a:r>
              <a:rPr lang="en-US" sz="2200" dirty="0" smtClean="0"/>
              <a:t>10101101 is </a:t>
            </a:r>
            <a:r>
              <a:rPr lang="en-US" sz="2200" dirty="0" smtClean="0">
                <a:solidFill>
                  <a:srgbClr val="FF0000"/>
                </a:solidFill>
              </a:rPr>
              <a:t>converted to its decimal equivalent</a:t>
            </a:r>
            <a:r>
              <a:rPr lang="en-US" sz="2200" dirty="0" smtClean="0"/>
              <a:t>:</a:t>
            </a:r>
            <a:r>
              <a:rPr lang="tr-TR" sz="2200" dirty="0" smtClean="0"/>
              <a:t> </a:t>
            </a:r>
            <a:r>
              <a:rPr lang="en-US" sz="2200" dirty="0" smtClean="0"/>
              <a:t>173.</a:t>
            </a: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50" y="938970"/>
            <a:ext cx="5109325" cy="3870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76552" y="721267"/>
            <a:ext cx="645231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/>
              <a:t>Each digit of a binary number is known as a bit. In a </a:t>
            </a:r>
          </a:p>
          <a:p>
            <a:pPr algn="just"/>
            <a:r>
              <a:rPr lang="en-US" sz="2200" dirty="0" smtClean="0"/>
              <a:t>processor-memory </a:t>
            </a:r>
            <a:r>
              <a:rPr lang="en-US" sz="2200" dirty="0"/>
              <a:t>element consists of hundreds </a:t>
            </a:r>
            <a:r>
              <a:rPr lang="en-US" sz="2200" dirty="0" smtClean="0"/>
              <a:t>or </a:t>
            </a:r>
            <a:r>
              <a:rPr lang="en-US" sz="2200" dirty="0"/>
              <a:t>thousands of locations. These locations, or registers</a:t>
            </a:r>
            <a:r>
              <a:rPr lang="en-US" sz="2200" dirty="0" smtClean="0"/>
              <a:t>,</a:t>
            </a:r>
            <a:r>
              <a:rPr lang="en-US" sz="2400" dirty="0"/>
              <a:t> are referred to as </a:t>
            </a:r>
            <a:r>
              <a:rPr lang="en-US" sz="2400" dirty="0">
                <a:solidFill>
                  <a:srgbClr val="FF0000"/>
                </a:solidFill>
              </a:rPr>
              <a:t>words</a:t>
            </a:r>
            <a:r>
              <a:rPr lang="en-US" sz="2400" dirty="0"/>
              <a:t>. Each word is capable of storing data in the form of binary digits, or bits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r>
              <a:rPr lang="en-US" sz="2400" dirty="0"/>
              <a:t>Bits can also be grouped within a word into </a:t>
            </a:r>
            <a:r>
              <a:rPr lang="en-US" sz="2400" dirty="0">
                <a:solidFill>
                  <a:srgbClr val="FF0000"/>
                </a:solidFill>
              </a:rPr>
              <a:t>bytes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A group of 8 bits is a byte</a:t>
            </a:r>
            <a:r>
              <a:rPr lang="en-US" sz="2400" dirty="0"/>
              <a:t>, and a group of 2 or more bytes </a:t>
            </a:r>
            <a:r>
              <a:rPr lang="en-US" sz="2400" dirty="0" smtClean="0"/>
              <a:t>is </a:t>
            </a:r>
            <a:r>
              <a:rPr lang="en-US" sz="2400" dirty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word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Figure </a:t>
            </a:r>
            <a:r>
              <a:rPr lang="tr-TR" sz="2400" dirty="0" smtClean="0"/>
              <a:t>6.</a:t>
            </a:r>
            <a:r>
              <a:rPr lang="en-US" sz="2400" dirty="0" smtClean="0"/>
              <a:t>4 </a:t>
            </a:r>
            <a:r>
              <a:rPr lang="en-US" sz="2400" dirty="0"/>
              <a:t>illustrates a 16-bit word made up of 2 </a:t>
            </a:r>
            <a:r>
              <a:rPr lang="en-US" sz="2400" dirty="0" smtClean="0"/>
              <a:t>bytes.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least significant bit (LSB) is the digit that represents the smallest value, and the most significant bit (MSB) is the digit that represents the largest value. A bit within the word can exist only in two states: a logical 1 (or ON) condition, or a logical 0 (or OFF) condition.</a:t>
            </a:r>
            <a:endParaRPr lang="tr-TR" sz="2400" dirty="0">
              <a:solidFill>
                <a:srgbClr val="FF0000"/>
              </a:solidFill>
            </a:endParaRPr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50" y="4610637"/>
            <a:ext cx="5115640" cy="201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7982" y="124273"/>
            <a:ext cx="11453611" cy="156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To convert a decimal number to its binary equivalent, </a:t>
            </a:r>
            <a:r>
              <a:rPr lang="en-US" sz="2200" dirty="0" smtClean="0"/>
              <a:t>we </a:t>
            </a:r>
            <a:r>
              <a:rPr lang="en-US" sz="2200" dirty="0"/>
              <a:t>must perform a series of divisions by 2. Figure </a:t>
            </a:r>
            <a:r>
              <a:rPr lang="tr-TR" sz="2200" dirty="0" smtClean="0"/>
              <a:t>5.5</a:t>
            </a:r>
            <a:r>
              <a:rPr lang="en-US" sz="2200" dirty="0" smtClean="0"/>
              <a:t> illustrates </a:t>
            </a:r>
            <a:r>
              <a:rPr lang="en-US" sz="2200" dirty="0"/>
              <a:t>the conversion of the decimal number 47 to </a:t>
            </a:r>
            <a:r>
              <a:rPr lang="en-US" sz="2200" dirty="0" smtClean="0"/>
              <a:t>binary</a:t>
            </a:r>
            <a:r>
              <a:rPr lang="en-US" sz="2200" dirty="0"/>
              <a:t>. We start by dividing the decimal number by 2.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802" y="1270906"/>
            <a:ext cx="6584611" cy="51955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7982" y="1931833"/>
            <a:ext cx="4803820" cy="359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If there is a remainder, it is placed in the LSB of the binary number. If there is no remainder, a 0 is placed in the LSB. The result of the division is brought down and the process is repeated until the result of successive divisions has been reduced to 0.</a:t>
            </a:r>
          </a:p>
        </p:txBody>
      </p:sp>
    </p:spTree>
    <p:extLst>
      <p:ext uri="{BB962C8B-B14F-4D97-AF65-F5344CB8AC3E}">
        <p14:creationId xmlns:p14="http://schemas.microsoft.com/office/powerpoint/2010/main" val="16526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432" y="127647"/>
            <a:ext cx="4896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00B0F0"/>
                </a:solidFill>
              </a:rPr>
              <a:t>6</a:t>
            </a:r>
            <a:r>
              <a:rPr lang="en-US" sz="4000" b="1" dirty="0" smtClean="0">
                <a:solidFill>
                  <a:srgbClr val="00B0F0"/>
                </a:solidFill>
              </a:rPr>
              <a:t>.3 </a:t>
            </a:r>
            <a:r>
              <a:rPr lang="en-US" sz="4000" b="1" dirty="0">
                <a:solidFill>
                  <a:srgbClr val="00B0F0"/>
                </a:solidFill>
              </a:rPr>
              <a:t>Negative Numbers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432" y="957121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If a decimal number is positive, it has a plus sign; if a </a:t>
            </a:r>
            <a:r>
              <a:rPr lang="en-US" sz="2200" dirty="0" smtClean="0"/>
              <a:t>number </a:t>
            </a:r>
            <a:r>
              <a:rPr lang="en-US" sz="2200" dirty="0"/>
              <a:t>is negative, it has a minus sign. In binary number </a:t>
            </a:r>
            <a:r>
              <a:rPr lang="en-US" sz="2200" dirty="0" smtClean="0"/>
              <a:t>systems</a:t>
            </a:r>
            <a:r>
              <a:rPr lang="en-US" sz="2200" dirty="0"/>
              <a:t>, such </a:t>
            </a:r>
            <a:r>
              <a:rPr lang="en-US" sz="2200" dirty="0" smtClean="0"/>
              <a:t>as</a:t>
            </a:r>
            <a:r>
              <a:rPr lang="tr-TR" sz="2200" dirty="0" smtClean="0"/>
              <a:t> computers</a:t>
            </a:r>
            <a:r>
              <a:rPr lang="en-US" sz="2200" dirty="0" smtClean="0"/>
              <a:t>, </a:t>
            </a:r>
            <a:r>
              <a:rPr lang="en-US" sz="2200" dirty="0"/>
              <a:t>it is not possible to use </a:t>
            </a:r>
            <a:r>
              <a:rPr lang="en-US" sz="2200" dirty="0" smtClean="0"/>
              <a:t>positive </a:t>
            </a:r>
            <a:r>
              <a:rPr lang="en-US" sz="2200" dirty="0"/>
              <a:t>and negative symbols to represent the polarity of </a:t>
            </a:r>
            <a:r>
              <a:rPr lang="en-US" sz="2200" dirty="0" smtClean="0"/>
              <a:t>a </a:t>
            </a:r>
            <a:r>
              <a:rPr lang="en-US" sz="2200" dirty="0"/>
              <a:t>number. </a:t>
            </a:r>
            <a:r>
              <a:rPr lang="en-US" sz="2200" b="1" dirty="0">
                <a:solidFill>
                  <a:srgbClr val="FF0000"/>
                </a:solidFill>
              </a:rPr>
              <a:t>One method of representing a binary number as </a:t>
            </a:r>
            <a:r>
              <a:rPr lang="en-US" sz="2200" b="1" dirty="0" smtClean="0">
                <a:solidFill>
                  <a:srgbClr val="FF0000"/>
                </a:solidFill>
              </a:rPr>
              <a:t>either </a:t>
            </a:r>
            <a:r>
              <a:rPr lang="en-US" sz="2200" b="1" dirty="0">
                <a:solidFill>
                  <a:srgbClr val="FF0000"/>
                </a:solidFill>
              </a:rPr>
              <a:t>a positive or negative value is to use an extra digit, </a:t>
            </a:r>
            <a:r>
              <a:rPr lang="en-US" sz="2200" b="1" dirty="0" smtClean="0">
                <a:solidFill>
                  <a:srgbClr val="FF0000"/>
                </a:solidFill>
              </a:rPr>
              <a:t>or </a:t>
            </a:r>
            <a:r>
              <a:rPr lang="en-US" sz="2200" b="1" dirty="0">
                <a:solidFill>
                  <a:srgbClr val="FF0000"/>
                </a:solidFill>
              </a:rPr>
              <a:t>sign bit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F0000"/>
                </a:solidFill>
              </a:rPr>
              <a:t>at the MSB side of the number</a:t>
            </a:r>
            <a:r>
              <a:rPr lang="en-US" sz="2200" dirty="0"/>
              <a:t>. </a:t>
            </a:r>
            <a:r>
              <a:rPr lang="en-US" sz="2200" b="1" dirty="0">
                <a:solidFill>
                  <a:srgbClr val="00B0F0"/>
                </a:solidFill>
              </a:rPr>
              <a:t>In the sign bit </a:t>
            </a:r>
            <a:r>
              <a:rPr lang="en-US" sz="2200" b="1" dirty="0" smtClean="0">
                <a:solidFill>
                  <a:srgbClr val="00B0F0"/>
                </a:solidFill>
              </a:rPr>
              <a:t>position</a:t>
            </a:r>
            <a:r>
              <a:rPr lang="en-US" sz="2200" b="1" dirty="0">
                <a:solidFill>
                  <a:srgbClr val="00B0F0"/>
                </a:solidFill>
              </a:rPr>
              <a:t>, a 0 indicates that the number is positive, and a </a:t>
            </a:r>
            <a:r>
              <a:rPr lang="en-US" sz="2200" b="1" dirty="0" smtClean="0">
                <a:solidFill>
                  <a:srgbClr val="00B0F0"/>
                </a:solidFill>
              </a:rPr>
              <a:t>1 </a:t>
            </a:r>
            <a:r>
              <a:rPr lang="en-US" sz="2200" b="1" dirty="0">
                <a:solidFill>
                  <a:srgbClr val="00B0F0"/>
                </a:solidFill>
              </a:rPr>
              <a:t>indicates a negative number </a:t>
            </a:r>
            <a:r>
              <a:rPr lang="en-US" sz="2200" dirty="0"/>
              <a:t>(Table </a:t>
            </a:r>
            <a:r>
              <a:rPr lang="tr-TR" sz="2200" dirty="0" smtClean="0"/>
              <a:t>6</a:t>
            </a:r>
            <a:r>
              <a:rPr lang="en-US" sz="2200" dirty="0" smtClean="0"/>
              <a:t>-2</a:t>
            </a:r>
            <a:r>
              <a:rPr lang="en-US" sz="2200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6246" y="712422"/>
            <a:ext cx="5056776" cy="540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2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5" y="568491"/>
            <a:ext cx="1161674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/>
              <a:t>Another method of expressing a negative number in </a:t>
            </a:r>
            <a:r>
              <a:rPr lang="en-US" sz="2200" dirty="0" smtClean="0"/>
              <a:t>a </a:t>
            </a:r>
            <a:r>
              <a:rPr lang="en-US" sz="2200" dirty="0"/>
              <a:t>digital system is by using the </a:t>
            </a:r>
            <a:r>
              <a:rPr lang="en-US" sz="2200" b="1" dirty="0">
                <a:solidFill>
                  <a:srgbClr val="00B0F0"/>
                </a:solidFill>
              </a:rPr>
              <a:t>complement of a binary </a:t>
            </a:r>
            <a:r>
              <a:rPr lang="en-US" sz="2200" b="1" dirty="0" smtClean="0">
                <a:solidFill>
                  <a:srgbClr val="00B0F0"/>
                </a:solidFill>
              </a:rPr>
              <a:t>number</a:t>
            </a:r>
            <a:r>
              <a:rPr lang="en-US" sz="2200" dirty="0"/>
              <a:t>. To complement a binary number, </a:t>
            </a:r>
            <a:r>
              <a:rPr lang="en-US" sz="2200" dirty="0">
                <a:solidFill>
                  <a:srgbClr val="FF0000"/>
                </a:solidFill>
              </a:rPr>
              <a:t>change all the </a:t>
            </a:r>
            <a:r>
              <a:rPr lang="en-US" sz="2200" dirty="0" smtClean="0">
                <a:solidFill>
                  <a:srgbClr val="FF0000"/>
                </a:solidFill>
              </a:rPr>
              <a:t>1s </a:t>
            </a:r>
            <a:r>
              <a:rPr lang="en-US" sz="2200" dirty="0">
                <a:solidFill>
                  <a:srgbClr val="FF0000"/>
                </a:solidFill>
              </a:rPr>
              <a:t>to 0s and all the 0s to 1s</a:t>
            </a:r>
            <a:r>
              <a:rPr lang="en-US" sz="2200" dirty="0"/>
              <a:t>. This is known as the </a:t>
            </a:r>
            <a:r>
              <a:rPr lang="en-US" sz="2200" dirty="0">
                <a:solidFill>
                  <a:srgbClr val="FF0000"/>
                </a:solidFill>
              </a:rPr>
              <a:t>1’s </a:t>
            </a:r>
            <a:r>
              <a:rPr lang="en-US" sz="2200" dirty="0" smtClean="0">
                <a:solidFill>
                  <a:srgbClr val="FF0000"/>
                </a:solidFill>
              </a:rPr>
              <a:t>complement</a:t>
            </a:r>
            <a:r>
              <a:rPr lang="en-US" sz="2200" dirty="0" smtClean="0"/>
              <a:t> </a:t>
            </a:r>
            <a:r>
              <a:rPr lang="en-US" sz="2200" dirty="0"/>
              <a:t>form of a binary number. For example, the </a:t>
            </a:r>
            <a:r>
              <a:rPr lang="en-US" sz="2200" dirty="0" smtClean="0"/>
              <a:t>1’s </a:t>
            </a:r>
            <a:r>
              <a:rPr lang="en-US" sz="2200" dirty="0"/>
              <a:t>complement of 1001 is 0110</a:t>
            </a:r>
            <a:r>
              <a:rPr lang="en-US" sz="2200" dirty="0" smtClean="0"/>
              <a:t>.</a:t>
            </a:r>
            <a:r>
              <a:rPr lang="tr-TR" sz="2200" dirty="0" smtClean="0"/>
              <a:t> </a:t>
            </a:r>
            <a:r>
              <a:rPr lang="en-US" sz="2400" dirty="0"/>
              <a:t>The most common way to express a negative binary number is to show it as a </a:t>
            </a:r>
            <a:r>
              <a:rPr lang="en-US" sz="2400" dirty="0">
                <a:solidFill>
                  <a:srgbClr val="FF0000"/>
                </a:solidFill>
              </a:rPr>
              <a:t>2’s complement number.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The 2’s complement is the binary number that results when 1 is added to the 1’s complement.</a:t>
            </a:r>
            <a:r>
              <a:rPr lang="en-US" sz="2400" dirty="0"/>
              <a:t> This system is shown in Table </a:t>
            </a:r>
            <a:r>
              <a:rPr lang="tr-TR" sz="2400" dirty="0" smtClean="0"/>
              <a:t>6</a:t>
            </a:r>
            <a:r>
              <a:rPr lang="en-US" sz="2400" dirty="0" smtClean="0"/>
              <a:t>-3</a:t>
            </a:r>
            <a:r>
              <a:rPr lang="en-US" sz="2400" dirty="0"/>
              <a:t>. A zero sign bit means a positive number, whereas a 1 sign bit means a negative </a:t>
            </a:r>
            <a:r>
              <a:rPr lang="en-US" sz="2400" dirty="0" smtClean="0"/>
              <a:t>number.</a:t>
            </a:r>
            <a:r>
              <a:rPr lang="tr-TR" sz="2400" dirty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Using </a:t>
            </a:r>
            <a:r>
              <a:rPr lang="en-US" sz="2400" dirty="0">
                <a:solidFill>
                  <a:srgbClr val="00B0F0"/>
                </a:solidFill>
              </a:rPr>
              <a:t>the 2’s complement makes it easier for the </a:t>
            </a:r>
            <a:r>
              <a:rPr lang="tr-TR" sz="2400" dirty="0" smtClean="0">
                <a:solidFill>
                  <a:srgbClr val="00B0F0"/>
                </a:solidFill>
              </a:rPr>
              <a:t>computer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to perform mathematical operations</a:t>
            </a:r>
            <a:r>
              <a:rPr lang="en-US" sz="2400" dirty="0"/>
              <a:t>. The correct sign bit is generated by forming the 2’s complement.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651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5E181FA316E4CB223777B08F96716" ma:contentTypeVersion="" ma:contentTypeDescription="Create a new document." ma:contentTypeScope="" ma:versionID="694fdbe7b87007c796a30bd9aae62a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AF0C66B-1F47-402C-8BD6-026347AB017C}"/>
</file>

<file path=customXml/itemProps2.xml><?xml version="1.0" encoding="utf-8"?>
<ds:datastoreItem xmlns:ds="http://schemas.openxmlformats.org/officeDocument/2006/customXml" ds:itemID="{E8E6BBA1-18B5-44D4-BA15-01BA871AF8F9}"/>
</file>

<file path=customXml/itemProps3.xml><?xml version="1.0" encoding="utf-8"?>
<ds:datastoreItem xmlns:ds="http://schemas.openxmlformats.org/officeDocument/2006/customXml" ds:itemID="{8D1D9BDF-E26A-4938-BA20-541DAFBA2D2C}"/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2294</Words>
  <Application>Microsoft Office PowerPoint</Application>
  <PresentationFormat>Widescreen</PresentationFormat>
  <Paragraphs>124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Alper DOGANALP</dc:creator>
  <cp:lastModifiedBy>Alper DOGANALP</cp:lastModifiedBy>
  <cp:revision>41</cp:revision>
  <dcterms:created xsi:type="dcterms:W3CDTF">2022-03-10T17:08:51Z</dcterms:created>
  <dcterms:modified xsi:type="dcterms:W3CDTF">2022-05-08T17:50:18Z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0x010100E595E181FA316E4CB223777B08F96716</vt:lpwstr>
  </property>
</Properties>
</file>