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5.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5" r:id="rId8"/>
    <p:sldId id="266" r:id="rId9"/>
    <p:sldId id="262" r:id="rId10"/>
    <p:sldId id="263" r:id="rId11"/>
    <p:sldId id="264"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 id="283"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16" r:id="rId47"/>
    <p:sldId id="304" r:id="rId48"/>
    <p:sldId id="312" r:id="rId49"/>
    <p:sldId id="305" r:id="rId50"/>
    <p:sldId id="311" r:id="rId51"/>
    <p:sldId id="313" r:id="rId52"/>
    <p:sldId id="314" r:id="rId53"/>
    <p:sldId id="315" r:id="rId54"/>
    <p:sldId id="306" r:id="rId55"/>
    <p:sldId id="307" r:id="rId56"/>
    <p:sldId id="308" r:id="rId57"/>
    <p:sldId id="309" r:id="rId58"/>
    <p:sldId id="31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375FC6-29C6-4056-99B2-A4C3A1FF038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9615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75FC6-29C6-4056-99B2-A4C3A1FF038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302714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75FC6-29C6-4056-99B2-A4C3A1FF038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373071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75FC6-29C6-4056-99B2-A4C3A1FF038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337776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75FC6-29C6-4056-99B2-A4C3A1FF038A}" type="datetimeFigureOut">
              <a:rPr lang="en-US" smtClean="0"/>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259367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375FC6-29C6-4056-99B2-A4C3A1FF038A}"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392840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375FC6-29C6-4056-99B2-A4C3A1FF038A}" type="datetimeFigureOut">
              <a:rPr lang="en-US" smtClean="0"/>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311438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375FC6-29C6-4056-99B2-A4C3A1FF038A}" type="datetimeFigureOut">
              <a:rPr lang="en-US" smtClean="0"/>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207507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75FC6-29C6-4056-99B2-A4C3A1FF038A}" type="datetimeFigureOut">
              <a:rPr lang="en-US" smtClean="0"/>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336872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75FC6-29C6-4056-99B2-A4C3A1FF038A}"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190451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75FC6-29C6-4056-99B2-A4C3A1FF038A}" type="datetimeFigureOut">
              <a:rPr lang="en-US" smtClean="0"/>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EB190-E089-4ADE-AECA-0C4E9FA0121F}" type="slidenum">
              <a:rPr lang="en-US" smtClean="0"/>
              <a:t>‹#›</a:t>
            </a:fld>
            <a:endParaRPr lang="en-US"/>
          </a:p>
        </p:txBody>
      </p:sp>
    </p:spTree>
    <p:extLst>
      <p:ext uri="{BB962C8B-B14F-4D97-AF65-F5344CB8AC3E}">
        <p14:creationId xmlns:p14="http://schemas.microsoft.com/office/powerpoint/2010/main" val="313919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75FC6-29C6-4056-99B2-A4C3A1FF038A}" type="datetimeFigureOut">
              <a:rPr lang="en-US" smtClean="0"/>
              <a:t>5/28/2023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EB190-E089-4ADE-AECA-0C4E9FA0121F}" type="slidenum">
              <a:rPr lang="en-US" smtClean="0"/>
              <a:t>‹#›</a:t>
            </a:fld>
            <a:endParaRPr lang="en-US"/>
          </a:p>
        </p:txBody>
      </p:sp>
    </p:spTree>
    <p:extLst>
      <p:ext uri="{BB962C8B-B14F-4D97-AF65-F5344CB8AC3E}">
        <p14:creationId xmlns:p14="http://schemas.microsoft.com/office/powerpoint/2010/main" val="1369441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Infrared_spectroscopy" TargetMode="External"/><Relationship Id="rId2" Type="http://schemas.openxmlformats.org/officeDocument/2006/relationships/hyperlink" Target="https://robu.in/product-category/sensor/ir-and-pir-sensor/"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fierceelectronics.com/sensors/what-a-level-senso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n.wikipedia.org/wiki/Steinhart%E2%80%93Hart_equation" TargetMode="Externa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thermoelectrics.matsci.northwestern.edu/thermoelectrics/index.html"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lastminuteengineers.com/rotary-encoder-arduino-tutoria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Sensors</a:t>
            </a:r>
            <a:endParaRPr lang="en-US" dirty="0"/>
          </a:p>
        </p:txBody>
      </p:sp>
      <p:sp>
        <p:nvSpPr>
          <p:cNvPr id="3" name="Subtitle 2"/>
          <p:cNvSpPr>
            <a:spLocks noGrp="1"/>
          </p:cNvSpPr>
          <p:nvPr>
            <p:ph type="subTitle" idx="1"/>
          </p:nvPr>
        </p:nvSpPr>
        <p:spPr/>
        <p:txBody>
          <a:bodyPr/>
          <a:lstStyle/>
          <a:p>
            <a:r>
              <a:rPr lang="tr-TR" dirty="0" smtClean="0"/>
              <a:t>Chapter#5</a:t>
            </a:r>
            <a:endParaRPr lang="en-US" dirty="0"/>
          </a:p>
        </p:txBody>
      </p:sp>
    </p:spTree>
    <p:extLst>
      <p:ext uri="{BB962C8B-B14F-4D97-AF65-F5344CB8AC3E}">
        <p14:creationId xmlns:p14="http://schemas.microsoft.com/office/powerpoint/2010/main" val="2080638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llustration of capacitive proximity sensor and elsctrostatic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37" y="3547067"/>
            <a:ext cx="53292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Illustration of capacitive proximity sensor with object and change in wav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175" y="4535733"/>
            <a:ext cx="54737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7937" y="485844"/>
            <a:ext cx="11296079" cy="2814617"/>
          </a:xfrm>
          <a:prstGeom prst="rect">
            <a:avLst/>
          </a:prstGeom>
        </p:spPr>
        <p:txBody>
          <a:bodyPr wrap="square">
            <a:spAutoFit/>
          </a:bodyPr>
          <a:lstStyle/>
          <a:p>
            <a:pPr>
              <a:lnSpc>
                <a:spcPct val="150000"/>
              </a:lnSpc>
            </a:pPr>
            <a:r>
              <a:rPr lang="en-US" sz="2000" dirty="0">
                <a:solidFill>
                  <a:srgbClr val="2C2F34"/>
                </a:solidFill>
              </a:rPr>
              <a:t>Capacitive proximity sensors on the other hand can detect </a:t>
            </a:r>
            <a:r>
              <a:rPr lang="en-US" sz="2000" b="1" i="1" dirty="0">
                <a:solidFill>
                  <a:srgbClr val="FF0000"/>
                </a:solidFill>
              </a:rPr>
              <a:t>dielectric materials </a:t>
            </a:r>
            <a:r>
              <a:rPr lang="en-US" sz="2000" dirty="0">
                <a:solidFill>
                  <a:srgbClr val="2C2F34"/>
                </a:solidFill>
              </a:rPr>
              <a:t>such as </a:t>
            </a:r>
            <a:r>
              <a:rPr lang="en-US" sz="2000" b="1" dirty="0">
                <a:solidFill>
                  <a:srgbClr val="FF0000"/>
                </a:solidFill>
              </a:rPr>
              <a:t>liquid, plastic, glass, wood and granulated substances as long as it has a dielectric constant of 1.2 or more.</a:t>
            </a:r>
            <a:r>
              <a:rPr lang="en-US" sz="2000" dirty="0">
                <a:solidFill>
                  <a:srgbClr val="2C2F34"/>
                </a:solidFill>
              </a:rPr>
              <a:t> Capacitive sensor can detect metallic and non-metallic objects material. Sensing range can depend on the material needed to be detected their range is from </a:t>
            </a:r>
            <a:r>
              <a:rPr lang="en-US" sz="2000" dirty="0">
                <a:solidFill>
                  <a:srgbClr val="FF0000"/>
                </a:solidFill>
              </a:rPr>
              <a:t>2 millimeters to 15 millimeters </a:t>
            </a:r>
            <a:r>
              <a:rPr lang="en-US" sz="2000" dirty="0">
                <a:solidFill>
                  <a:srgbClr val="2C2F34"/>
                </a:solidFill>
              </a:rPr>
              <a:t>depending on the dielectric material to be detected. Generally the sensing distance for proximity capacitive sensor is greater for larger or denser targets, but the effect on electrostatic field produced by the non-conductive material can be quite small. </a:t>
            </a:r>
            <a:endParaRPr lang="en-US" dirty="0"/>
          </a:p>
        </p:txBody>
      </p:sp>
    </p:spTree>
    <p:extLst>
      <p:ext uri="{BB962C8B-B14F-4D97-AF65-F5344CB8AC3E}">
        <p14:creationId xmlns:p14="http://schemas.microsoft.com/office/powerpoint/2010/main" val="356991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381025"/>
            <a:ext cx="11234670" cy="3785652"/>
          </a:xfrm>
          <a:prstGeom prst="rect">
            <a:avLst/>
          </a:prstGeom>
        </p:spPr>
        <p:txBody>
          <a:bodyPr wrap="square">
            <a:spAutoFit/>
          </a:bodyPr>
          <a:lstStyle/>
          <a:p>
            <a:pPr algn="just">
              <a:lnSpc>
                <a:spcPct val="150000"/>
              </a:lnSpc>
            </a:pPr>
            <a:r>
              <a:rPr lang="en-US" sz="2000" b="0" i="0" dirty="0" smtClean="0">
                <a:solidFill>
                  <a:srgbClr val="2C2F34"/>
                </a:solidFill>
                <a:effectLst/>
              </a:rPr>
              <a:t>Usually sensing distances with this material is short.  Two small plates located in the front of sensor form a capacitor as a target enter the sensors range the capacitance of the two plate’s increases thus causing a change in the oscillator frequency which also activates the sensor output either normally open or normally closed respectively.</a:t>
            </a:r>
            <a:endParaRPr lang="tr-TR" sz="2000" b="0" i="0" dirty="0" smtClean="0">
              <a:solidFill>
                <a:srgbClr val="2C2F34"/>
              </a:solidFill>
              <a:effectLst/>
            </a:endParaRPr>
          </a:p>
          <a:p>
            <a:pPr algn="just">
              <a:lnSpc>
                <a:spcPct val="150000"/>
              </a:lnSpc>
            </a:pPr>
            <a:r>
              <a:rPr lang="en-US" sz="2000" dirty="0">
                <a:solidFill>
                  <a:srgbClr val="2C2F34"/>
                </a:solidFill>
              </a:rPr>
              <a:t>Capacitive sensor can detects </a:t>
            </a:r>
            <a:r>
              <a:rPr lang="en-US" sz="2000" dirty="0">
                <a:solidFill>
                  <a:srgbClr val="FF0000"/>
                </a:solidFill>
              </a:rPr>
              <a:t>any target that has a dielectric constant greater than air</a:t>
            </a:r>
            <a:r>
              <a:rPr lang="en-US" sz="2000" dirty="0">
                <a:solidFill>
                  <a:srgbClr val="2C2F34"/>
                </a:solidFill>
              </a:rPr>
              <a:t>. The dielectric constant is an electrostatic field generated by the oscillator circuit. If an object enters this field and causes interference, oscillation than begins. The oscillator output is monitored by detector or trigger circuit. </a:t>
            </a:r>
            <a:r>
              <a:rPr lang="en-US" sz="2000" dirty="0">
                <a:solidFill>
                  <a:srgbClr val="FF0000"/>
                </a:solidFill>
              </a:rPr>
              <a:t>When it detects the sufficient change in the field, it switches on the output circuit.</a:t>
            </a:r>
          </a:p>
        </p:txBody>
      </p:sp>
    </p:spTree>
    <p:extLst>
      <p:ext uri="{BB962C8B-B14F-4D97-AF65-F5344CB8AC3E}">
        <p14:creationId xmlns:p14="http://schemas.microsoft.com/office/powerpoint/2010/main" val="4028520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488" y="350065"/>
            <a:ext cx="11114468" cy="4708981"/>
          </a:xfrm>
          <a:prstGeom prst="rect">
            <a:avLst/>
          </a:prstGeom>
        </p:spPr>
        <p:txBody>
          <a:bodyPr wrap="square">
            <a:spAutoFit/>
          </a:bodyPr>
          <a:lstStyle/>
          <a:p>
            <a:pPr algn="just">
              <a:lnSpc>
                <a:spcPct val="150000"/>
              </a:lnSpc>
            </a:pPr>
            <a:r>
              <a:rPr lang="en-US" sz="2000" b="1" i="0" dirty="0" smtClean="0">
                <a:solidFill>
                  <a:srgbClr val="FF0000"/>
                </a:solidFill>
                <a:effectLst/>
              </a:rPr>
              <a:t>The output circuit remains active when the target is in front of the sensor, the sensor will be active and the sensor will be in off state when the target is removed from the sensing field. </a:t>
            </a:r>
            <a:r>
              <a:rPr lang="en-US" sz="2000" b="0" i="0" dirty="0" smtClean="0">
                <a:solidFill>
                  <a:srgbClr val="2C2F34"/>
                </a:solidFill>
                <a:effectLst/>
              </a:rPr>
              <a:t>Sensors can be used to detect liquid through a non-metallic material such as glass or plastic but they need to be mounted so that the sensor detects just the liquid and not the container.</a:t>
            </a:r>
          </a:p>
          <a:p>
            <a:pPr algn="just">
              <a:lnSpc>
                <a:spcPct val="150000"/>
              </a:lnSpc>
            </a:pPr>
            <a:r>
              <a:rPr lang="en-US" sz="2000" b="0" i="0" dirty="0" smtClean="0">
                <a:solidFill>
                  <a:srgbClr val="2C2F34"/>
                </a:solidFill>
                <a:effectLst/>
              </a:rPr>
              <a:t>Material such as un-grounded material can be sensed from further away because it causes more interference on the electrostatic field. Grounded conducted material causes even more interference and thus has the longest sensing distance. Since the composition of the material and ambient condition have impact on the sensing field. Many proximity capacitive sensors are equipped with sensitivity adjustment potentiometer. Capacitive proximity switches can detect materials at greater ranges from inductive sensors and have long operation life.</a:t>
            </a:r>
            <a:endParaRPr lang="en-US" sz="2000" b="0" i="0" dirty="0">
              <a:solidFill>
                <a:srgbClr val="2C2F34"/>
              </a:solidFill>
              <a:effectLst/>
            </a:endParaRPr>
          </a:p>
        </p:txBody>
      </p:sp>
    </p:spTree>
    <p:extLst>
      <p:ext uri="{BB962C8B-B14F-4D97-AF65-F5344CB8AC3E}">
        <p14:creationId xmlns:p14="http://schemas.microsoft.com/office/powerpoint/2010/main" val="4051014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069" y="217799"/>
            <a:ext cx="4373313" cy="461665"/>
          </a:xfrm>
          <a:prstGeom prst="rect">
            <a:avLst/>
          </a:prstGeom>
        </p:spPr>
        <p:txBody>
          <a:bodyPr wrap="none">
            <a:spAutoFit/>
          </a:bodyPr>
          <a:lstStyle/>
          <a:p>
            <a:r>
              <a:rPr lang="tr-TR" sz="2400" b="1" dirty="0" smtClean="0">
                <a:solidFill>
                  <a:srgbClr val="FF0000"/>
                </a:solidFill>
                <a:latin typeface="-apple-system"/>
              </a:rPr>
              <a:t>B) </a:t>
            </a:r>
            <a:r>
              <a:rPr lang="en-US" sz="2400" b="1" dirty="0" smtClean="0">
                <a:solidFill>
                  <a:srgbClr val="FF0000"/>
                </a:solidFill>
                <a:latin typeface="-apple-system"/>
              </a:rPr>
              <a:t>Optical </a:t>
            </a:r>
            <a:r>
              <a:rPr lang="en-US" sz="2400" b="1" dirty="0">
                <a:solidFill>
                  <a:srgbClr val="FF0000"/>
                </a:solidFill>
                <a:latin typeface="-apple-system"/>
              </a:rPr>
              <a:t>proximity sensors</a:t>
            </a:r>
            <a:endParaRPr lang="en-US" sz="2400" dirty="0">
              <a:solidFill>
                <a:srgbClr val="FF0000"/>
              </a:solidFill>
            </a:endParaRPr>
          </a:p>
        </p:txBody>
      </p:sp>
      <p:sp>
        <p:nvSpPr>
          <p:cNvPr id="3" name="Rectangle 2"/>
          <p:cNvSpPr/>
          <p:nvPr/>
        </p:nvSpPr>
        <p:spPr>
          <a:xfrm>
            <a:off x="285069" y="722624"/>
            <a:ext cx="10483403" cy="4247317"/>
          </a:xfrm>
          <a:prstGeom prst="rect">
            <a:avLst/>
          </a:prstGeom>
        </p:spPr>
        <p:txBody>
          <a:bodyPr wrap="square">
            <a:spAutoFit/>
          </a:bodyPr>
          <a:lstStyle/>
          <a:p>
            <a:pPr algn="just">
              <a:lnSpc>
                <a:spcPct val="150000"/>
              </a:lnSpc>
            </a:pPr>
            <a:r>
              <a:rPr lang="en-US" sz="2000" dirty="0">
                <a:solidFill>
                  <a:srgbClr val="313131"/>
                </a:solidFill>
              </a:rPr>
              <a:t>Optical proximity sensors are </a:t>
            </a:r>
            <a:r>
              <a:rPr lang="en-US" sz="2000" dirty="0">
                <a:solidFill>
                  <a:srgbClr val="FF0000"/>
                </a:solidFill>
              </a:rPr>
              <a:t>used for light detection </a:t>
            </a:r>
            <a:r>
              <a:rPr lang="en-US" sz="2000" dirty="0">
                <a:solidFill>
                  <a:srgbClr val="313131"/>
                </a:solidFill>
              </a:rPr>
              <a:t>and, typically, employ an infrared spectrum of light. The sensor consists of </a:t>
            </a:r>
            <a:r>
              <a:rPr lang="en-US" sz="2000" b="1" dirty="0">
                <a:solidFill>
                  <a:srgbClr val="00B050"/>
                </a:solidFill>
              </a:rPr>
              <a:t>a light source</a:t>
            </a:r>
            <a:r>
              <a:rPr lang="en-US" sz="2000" dirty="0">
                <a:solidFill>
                  <a:srgbClr val="313131"/>
                </a:solidFill>
              </a:rPr>
              <a:t>, such as </a:t>
            </a:r>
            <a:r>
              <a:rPr lang="en-US" sz="2000" dirty="0">
                <a:solidFill>
                  <a:srgbClr val="FF0000"/>
                </a:solidFill>
              </a:rPr>
              <a:t>IR LED or laser diode</a:t>
            </a:r>
            <a:r>
              <a:rPr lang="en-US" sz="2000" dirty="0">
                <a:solidFill>
                  <a:srgbClr val="313131"/>
                </a:solidFill>
              </a:rPr>
              <a:t>, and </a:t>
            </a:r>
            <a:r>
              <a:rPr lang="en-US" sz="2000" b="1" dirty="0">
                <a:solidFill>
                  <a:srgbClr val="00B050"/>
                </a:solidFill>
              </a:rPr>
              <a:t>a light detector</a:t>
            </a:r>
            <a:r>
              <a:rPr lang="en-US" sz="2000" dirty="0">
                <a:solidFill>
                  <a:srgbClr val="313131"/>
                </a:solidFill>
              </a:rPr>
              <a:t>, such as a </a:t>
            </a:r>
            <a:r>
              <a:rPr lang="en-US" sz="2000" dirty="0">
                <a:solidFill>
                  <a:srgbClr val="FF0000"/>
                </a:solidFill>
              </a:rPr>
              <a:t>photodiode or phototransistor</a:t>
            </a:r>
            <a:r>
              <a:rPr lang="en-US" sz="2000" dirty="0">
                <a:solidFill>
                  <a:srgbClr val="313131"/>
                </a:solidFill>
              </a:rPr>
              <a:t>. The light source transmits </a:t>
            </a:r>
            <a:r>
              <a:rPr lang="en-US" sz="2000" dirty="0" err="1">
                <a:solidFill>
                  <a:srgbClr val="313131"/>
                </a:solidFill>
              </a:rPr>
              <a:t>lR</a:t>
            </a:r>
            <a:r>
              <a:rPr lang="en-US" sz="2000" dirty="0">
                <a:solidFill>
                  <a:srgbClr val="313131"/>
                </a:solidFill>
              </a:rPr>
              <a:t> radiation, which is reflected by a nearby object. The reflected radiations are detected by the detector, which then generates a voltage output. </a:t>
            </a:r>
          </a:p>
          <a:p>
            <a:pPr algn="just">
              <a:lnSpc>
                <a:spcPct val="150000"/>
              </a:lnSpc>
            </a:pPr>
            <a:r>
              <a:rPr lang="en-US" sz="2000" dirty="0">
                <a:solidFill>
                  <a:srgbClr val="313131"/>
                </a:solidFill>
              </a:rPr>
              <a:t>Optical sensors offer </a:t>
            </a:r>
            <a:r>
              <a:rPr lang="en-US" sz="2000" dirty="0">
                <a:solidFill>
                  <a:srgbClr val="FF0000"/>
                </a:solidFill>
              </a:rPr>
              <a:t>a short range of detection </a:t>
            </a:r>
            <a:r>
              <a:rPr lang="en-US" sz="2000" dirty="0">
                <a:solidFill>
                  <a:srgbClr val="313131"/>
                </a:solidFill>
              </a:rPr>
              <a:t>and can perceive several types of materials. However, its sensing capability can be affected by the nature of an object, the presence of dust, or other environmental factors.</a:t>
            </a:r>
          </a:p>
          <a:p>
            <a:pPr algn="just">
              <a:lnSpc>
                <a:spcPct val="150000"/>
              </a:lnSpc>
            </a:pPr>
            <a:r>
              <a:rPr lang="en-US" sz="2000" dirty="0">
                <a:solidFill>
                  <a:srgbClr val="313131"/>
                </a:solidFill>
              </a:rPr>
              <a:t>These sensors are commonly used </a:t>
            </a:r>
            <a:r>
              <a:rPr lang="en-US" sz="2000" dirty="0">
                <a:solidFill>
                  <a:srgbClr val="FF0000"/>
                </a:solidFill>
              </a:rPr>
              <a:t>for object detection</a:t>
            </a:r>
            <a:r>
              <a:rPr lang="en-US" sz="2000" dirty="0">
                <a:solidFill>
                  <a:srgbClr val="313131"/>
                </a:solidFill>
              </a:rPr>
              <a:t>, </a:t>
            </a:r>
            <a:r>
              <a:rPr lang="en-US" sz="2000" dirty="0">
                <a:solidFill>
                  <a:srgbClr val="FF0000"/>
                </a:solidFill>
              </a:rPr>
              <a:t>product sorting</a:t>
            </a:r>
            <a:r>
              <a:rPr lang="en-US" sz="2000" dirty="0">
                <a:solidFill>
                  <a:srgbClr val="313131"/>
                </a:solidFill>
              </a:rPr>
              <a:t>, and </a:t>
            </a:r>
            <a:r>
              <a:rPr lang="en-US" sz="2000" dirty="0">
                <a:solidFill>
                  <a:srgbClr val="FF0000"/>
                </a:solidFill>
              </a:rPr>
              <a:t>contrast detection</a:t>
            </a:r>
            <a:r>
              <a:rPr lang="en-US" sz="2000" dirty="0">
                <a:solidFill>
                  <a:srgbClr val="313131"/>
                </a:solidFill>
              </a:rPr>
              <a:t>. </a:t>
            </a:r>
            <a:endParaRPr lang="en-US" sz="2000" b="0" i="0" dirty="0">
              <a:solidFill>
                <a:srgbClr val="313131"/>
              </a:solidFill>
              <a:effectLst/>
            </a:endParaRPr>
          </a:p>
        </p:txBody>
      </p:sp>
    </p:spTree>
    <p:extLst>
      <p:ext uri="{BB962C8B-B14F-4D97-AF65-F5344CB8AC3E}">
        <p14:creationId xmlns:p14="http://schemas.microsoft.com/office/powerpoint/2010/main" val="2700378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5" y="269107"/>
            <a:ext cx="11217499" cy="1477328"/>
          </a:xfrm>
          <a:prstGeom prst="rect">
            <a:avLst/>
          </a:prstGeom>
        </p:spPr>
        <p:txBody>
          <a:bodyPr wrap="square">
            <a:spAutoFit/>
          </a:bodyPr>
          <a:lstStyle/>
          <a:p>
            <a:pPr algn="just">
              <a:lnSpc>
                <a:spcPct val="150000"/>
              </a:lnSpc>
            </a:pPr>
            <a:r>
              <a:rPr lang="en-US" sz="2000" dirty="0">
                <a:solidFill>
                  <a:srgbClr val="000000"/>
                </a:solidFill>
              </a:rPr>
              <a:t>They are widely used in automated systems because they have been available longer and because some can fit into small locations. These sensors are more commonly known as light beam sensors of the </a:t>
            </a:r>
            <a:r>
              <a:rPr lang="en-US" sz="2000" dirty="0">
                <a:solidFill>
                  <a:srgbClr val="FF0000"/>
                </a:solidFill>
              </a:rPr>
              <a:t>thru-beam type </a:t>
            </a:r>
            <a:r>
              <a:rPr lang="en-US" sz="2000" dirty="0">
                <a:solidFill>
                  <a:srgbClr val="000000"/>
                </a:solidFill>
              </a:rPr>
              <a:t>or of the </a:t>
            </a:r>
            <a:r>
              <a:rPr lang="en-US" sz="2000" dirty="0">
                <a:solidFill>
                  <a:srgbClr val="FF0000"/>
                </a:solidFill>
              </a:rPr>
              <a:t>retro reflective type</a:t>
            </a:r>
            <a:r>
              <a:rPr lang="en-US" sz="2000" dirty="0">
                <a:solidFill>
                  <a:srgbClr val="000000"/>
                </a:solidFill>
              </a:rPr>
              <a:t>. Both sensor types are shown below.</a:t>
            </a:r>
            <a:endParaRPr lang="en-US" sz="2000" dirty="0"/>
          </a:p>
        </p:txBody>
      </p:sp>
      <p:pic>
        <p:nvPicPr>
          <p:cNvPr id="2050" name="Picture 2" descr="https://www.pc-control.co.uk/images/opto_prox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49" y="1746435"/>
            <a:ext cx="6702343" cy="2452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912016" y="4396657"/>
            <a:ext cx="6421393" cy="2443539"/>
          </a:xfrm>
          <a:prstGeom prst="rect">
            <a:avLst/>
          </a:prstGeom>
        </p:spPr>
      </p:pic>
      <p:pic>
        <p:nvPicPr>
          <p:cNvPr id="1026" name="Picture 2" descr="Through-bea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586" y="1944579"/>
            <a:ext cx="3996190" cy="170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950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38" y="30746"/>
            <a:ext cx="11646794" cy="1938992"/>
          </a:xfrm>
          <a:prstGeom prst="rect">
            <a:avLst/>
          </a:prstGeom>
        </p:spPr>
        <p:txBody>
          <a:bodyPr wrap="square">
            <a:spAutoFit/>
          </a:bodyPr>
          <a:lstStyle/>
          <a:p>
            <a:pPr algn="just">
              <a:lnSpc>
                <a:spcPct val="150000"/>
              </a:lnSpc>
            </a:pPr>
            <a:r>
              <a:rPr lang="en-US" sz="2000" dirty="0">
                <a:solidFill>
                  <a:srgbClr val="333E48"/>
                </a:solidFill>
              </a:rPr>
              <a:t>IR sensor is an electronic device, that emits the light in order to sense some object of the surroundings. An </a:t>
            </a:r>
            <a:r>
              <a:rPr lang="en-US" sz="2000" b="1" dirty="0">
                <a:solidFill>
                  <a:srgbClr val="362D86"/>
                </a:solidFill>
                <a:hlinkClick r:id="rId2"/>
              </a:rPr>
              <a:t>IR sensor</a:t>
            </a:r>
            <a:r>
              <a:rPr lang="en-US" sz="2000" dirty="0">
                <a:solidFill>
                  <a:srgbClr val="333E48"/>
                </a:solidFill>
              </a:rPr>
              <a:t> can measure </a:t>
            </a:r>
            <a:r>
              <a:rPr lang="en-US" sz="2000" dirty="0">
                <a:solidFill>
                  <a:srgbClr val="FF0000"/>
                </a:solidFill>
              </a:rPr>
              <a:t>the heat of an object </a:t>
            </a:r>
            <a:r>
              <a:rPr lang="en-US" sz="2000" dirty="0">
                <a:solidFill>
                  <a:srgbClr val="333E48"/>
                </a:solidFill>
              </a:rPr>
              <a:t>as well as detects </a:t>
            </a:r>
            <a:r>
              <a:rPr lang="en-US" sz="2000" dirty="0">
                <a:solidFill>
                  <a:srgbClr val="FF0000"/>
                </a:solidFill>
              </a:rPr>
              <a:t>the motion</a:t>
            </a:r>
            <a:r>
              <a:rPr lang="en-US" sz="2000" dirty="0">
                <a:solidFill>
                  <a:srgbClr val="333E48"/>
                </a:solidFill>
              </a:rPr>
              <a:t>. Usually, in the </a:t>
            </a:r>
            <a:r>
              <a:rPr lang="en-US" sz="2000" b="1" dirty="0">
                <a:solidFill>
                  <a:srgbClr val="362D86"/>
                </a:solidFill>
                <a:hlinkClick r:id="rId3"/>
              </a:rPr>
              <a:t>infrared spectrum</a:t>
            </a:r>
            <a:r>
              <a:rPr lang="en-US" sz="2000" dirty="0">
                <a:solidFill>
                  <a:srgbClr val="333E48"/>
                </a:solidFill>
              </a:rPr>
              <a:t>, all the objects radiate some form of thermal radiation. These types of radiations are invisible to our eyes, but infrared sensor can detect these radiations.</a:t>
            </a:r>
            <a:endParaRPr lang="en-US" sz="2000" dirty="0"/>
          </a:p>
        </p:txBody>
      </p:sp>
      <p:pic>
        <p:nvPicPr>
          <p:cNvPr id="3074" name="Picture 2" descr="https://robu.in/wp-content/uploads/2020/05/robu-3-768x76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87" y="2344537"/>
            <a:ext cx="3749900" cy="3749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032" y="1394000"/>
            <a:ext cx="7353835" cy="5122941"/>
          </a:xfrm>
          <a:prstGeom prst="rect">
            <a:avLst/>
          </a:prstGeom>
        </p:spPr>
        <p:txBody>
          <a:bodyPr wrap="square">
            <a:spAutoFit/>
          </a:bodyPr>
          <a:lstStyle/>
          <a:p>
            <a:pPr algn="just">
              <a:lnSpc>
                <a:spcPct val="150000"/>
              </a:lnSpc>
            </a:pPr>
            <a:r>
              <a:rPr lang="en-US" sz="2000" dirty="0">
                <a:solidFill>
                  <a:srgbClr val="313131"/>
                </a:solidFill>
              </a:rPr>
              <a:t>These proximity sensors are designed using active infrared sensors, consisting of a pair of </a:t>
            </a:r>
            <a:r>
              <a:rPr lang="en-US" sz="2000" dirty="0">
                <a:solidFill>
                  <a:srgbClr val="FF0000"/>
                </a:solidFill>
              </a:rPr>
              <a:t>IR source </a:t>
            </a:r>
            <a:r>
              <a:rPr lang="en-US" sz="2000" dirty="0">
                <a:solidFill>
                  <a:srgbClr val="313131"/>
                </a:solidFill>
              </a:rPr>
              <a:t>and </a:t>
            </a:r>
            <a:r>
              <a:rPr lang="en-US" sz="2000" dirty="0">
                <a:solidFill>
                  <a:srgbClr val="FF0000"/>
                </a:solidFill>
              </a:rPr>
              <a:t>an IR detector</a:t>
            </a:r>
            <a:r>
              <a:rPr lang="en-US" sz="2000" dirty="0">
                <a:solidFill>
                  <a:srgbClr val="313131"/>
                </a:solidFill>
              </a:rPr>
              <a:t>. The IR source can be either IR LED (Infrared Light Emitting Diode) or IR Laser Diode. The IR LED or IR Laser Diode transmits infrared light. This light is reflected by any object on which it falls. IR photodiodes that operate as IR detectors are placed in the sensor to capture the reflected IR radiations in a predefined range of distance and angle. Closer is the reflecting object; higher is the intensity of infrared radiation reflected, and lower IR photodiode resistance drops. As a result, IR photodiode passes through greater voltage than when there are no incident IR radiation.</a:t>
            </a:r>
            <a:endParaRPr lang="en-US" sz="2000" dirty="0"/>
          </a:p>
        </p:txBody>
      </p:sp>
    </p:spTree>
    <p:extLst>
      <p:ext uri="{BB962C8B-B14F-4D97-AF65-F5344CB8AC3E}">
        <p14:creationId xmlns:p14="http://schemas.microsoft.com/office/powerpoint/2010/main" val="718327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939506.smushcdn.com/2600043/wp-content/uploads/2020/12/P05-03-1024x709.png?lossy=0&amp;strip=1&amp;web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7" y="1362250"/>
            <a:ext cx="5768707" cy="39941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01554" y="53299"/>
            <a:ext cx="6096000" cy="6740307"/>
          </a:xfrm>
          <a:prstGeom prst="rect">
            <a:avLst/>
          </a:prstGeom>
        </p:spPr>
        <p:txBody>
          <a:bodyPr>
            <a:spAutoFit/>
          </a:bodyPr>
          <a:lstStyle/>
          <a:p>
            <a:r>
              <a:rPr lang="en-US" b="1" dirty="0" err="1"/>
              <a:t>int</a:t>
            </a:r>
            <a:r>
              <a:rPr lang="en-US" b="1" dirty="0"/>
              <a:t> LED = 8; </a:t>
            </a:r>
          </a:p>
          <a:p>
            <a:r>
              <a:rPr lang="en-US" b="1" dirty="0" err="1"/>
              <a:t>int</a:t>
            </a:r>
            <a:r>
              <a:rPr lang="en-US" b="1" dirty="0"/>
              <a:t> </a:t>
            </a:r>
            <a:r>
              <a:rPr lang="en-US" b="1" dirty="0" err="1"/>
              <a:t>isObstaclePin</a:t>
            </a:r>
            <a:r>
              <a:rPr lang="en-US" b="1" dirty="0"/>
              <a:t> = 2;  // This is our input pin</a:t>
            </a:r>
          </a:p>
          <a:p>
            <a:r>
              <a:rPr lang="en-US" b="1" dirty="0" err="1"/>
              <a:t>int</a:t>
            </a:r>
            <a:r>
              <a:rPr lang="en-US" b="1" dirty="0"/>
              <a:t> </a:t>
            </a:r>
            <a:r>
              <a:rPr lang="en-US" b="1" dirty="0" err="1"/>
              <a:t>isObstacle</a:t>
            </a:r>
            <a:r>
              <a:rPr lang="en-US" b="1" dirty="0"/>
              <a:t> = HIGH;  // HIGH MEANS NO OBSTACLE</a:t>
            </a:r>
          </a:p>
          <a:p>
            <a:endParaRPr lang="en-US" b="1" dirty="0"/>
          </a:p>
          <a:p>
            <a:r>
              <a:rPr lang="en-US" b="1" dirty="0"/>
              <a:t>void setup() {</a:t>
            </a:r>
          </a:p>
          <a:p>
            <a:r>
              <a:rPr lang="en-US" b="1" dirty="0"/>
              <a:t>  </a:t>
            </a:r>
            <a:r>
              <a:rPr lang="en-US" b="1" dirty="0" err="1"/>
              <a:t>pinMode</a:t>
            </a:r>
            <a:r>
              <a:rPr lang="en-US" b="1" dirty="0"/>
              <a:t>(LED, OUTPUT);</a:t>
            </a:r>
          </a:p>
          <a:p>
            <a:r>
              <a:rPr lang="en-US" b="1" dirty="0"/>
              <a:t>  </a:t>
            </a:r>
            <a:r>
              <a:rPr lang="en-US" b="1" dirty="0" err="1"/>
              <a:t>pinMode</a:t>
            </a:r>
            <a:r>
              <a:rPr lang="en-US" b="1" dirty="0"/>
              <a:t>(</a:t>
            </a:r>
            <a:r>
              <a:rPr lang="en-US" b="1" dirty="0" err="1"/>
              <a:t>isObstaclePin</a:t>
            </a:r>
            <a:r>
              <a:rPr lang="en-US" b="1" dirty="0"/>
              <a:t>, INPUT);</a:t>
            </a:r>
          </a:p>
          <a:p>
            <a:r>
              <a:rPr lang="en-US" b="1" dirty="0"/>
              <a:t>  </a:t>
            </a:r>
            <a:r>
              <a:rPr lang="en-US" b="1" dirty="0" err="1"/>
              <a:t>Serial.begin</a:t>
            </a:r>
            <a:r>
              <a:rPr lang="en-US" b="1" dirty="0"/>
              <a:t>(9600);  </a:t>
            </a:r>
          </a:p>
          <a:p>
            <a:r>
              <a:rPr lang="en-US" b="1" dirty="0"/>
              <a:t>}</a:t>
            </a:r>
          </a:p>
          <a:p>
            <a:endParaRPr lang="en-US" b="1" dirty="0"/>
          </a:p>
          <a:p>
            <a:r>
              <a:rPr lang="en-US" b="1" dirty="0"/>
              <a:t>void loop() {</a:t>
            </a:r>
          </a:p>
          <a:p>
            <a:r>
              <a:rPr lang="en-US" b="1" dirty="0"/>
              <a:t>  </a:t>
            </a:r>
            <a:r>
              <a:rPr lang="en-US" b="1" dirty="0" err="1"/>
              <a:t>isObstacle</a:t>
            </a:r>
            <a:r>
              <a:rPr lang="en-US" b="1" dirty="0"/>
              <a:t> = </a:t>
            </a:r>
            <a:r>
              <a:rPr lang="en-US" b="1" dirty="0" err="1"/>
              <a:t>digitalRead</a:t>
            </a:r>
            <a:r>
              <a:rPr lang="en-US" b="1" dirty="0"/>
              <a:t>(</a:t>
            </a:r>
            <a:r>
              <a:rPr lang="en-US" b="1" dirty="0" err="1"/>
              <a:t>isObstaclePin</a:t>
            </a:r>
            <a:r>
              <a:rPr lang="en-US" b="1" dirty="0"/>
              <a:t>);</a:t>
            </a:r>
          </a:p>
          <a:p>
            <a:r>
              <a:rPr lang="en-US" b="1" dirty="0"/>
              <a:t>  if (</a:t>
            </a:r>
            <a:r>
              <a:rPr lang="en-US" b="1" dirty="0" err="1"/>
              <a:t>isObstacle</a:t>
            </a:r>
            <a:r>
              <a:rPr lang="en-US" b="1" dirty="0"/>
              <a:t> == LOW)</a:t>
            </a:r>
          </a:p>
          <a:p>
            <a:r>
              <a:rPr lang="en-US" b="1" dirty="0"/>
              <a:t>  {</a:t>
            </a:r>
          </a:p>
          <a:p>
            <a:r>
              <a:rPr lang="en-US" b="1" dirty="0"/>
              <a:t>    </a:t>
            </a:r>
            <a:r>
              <a:rPr lang="en-US" b="1" dirty="0" err="1"/>
              <a:t>Serial.println</a:t>
            </a:r>
            <a:r>
              <a:rPr lang="en-US" b="1" dirty="0"/>
              <a:t>("OBSTACLE!!, OBSTACLE!!");</a:t>
            </a:r>
          </a:p>
          <a:p>
            <a:r>
              <a:rPr lang="en-US" b="1" dirty="0"/>
              <a:t>    </a:t>
            </a:r>
            <a:r>
              <a:rPr lang="en-US" b="1" dirty="0" err="1"/>
              <a:t>digitalWrite</a:t>
            </a:r>
            <a:r>
              <a:rPr lang="en-US" b="1" dirty="0"/>
              <a:t>(LED, HIGH);</a:t>
            </a:r>
          </a:p>
          <a:p>
            <a:r>
              <a:rPr lang="en-US" b="1" dirty="0"/>
              <a:t>  }</a:t>
            </a:r>
          </a:p>
          <a:p>
            <a:r>
              <a:rPr lang="en-US" b="1" dirty="0"/>
              <a:t>  else</a:t>
            </a:r>
          </a:p>
          <a:p>
            <a:r>
              <a:rPr lang="en-US" b="1" dirty="0"/>
              <a:t>  {</a:t>
            </a:r>
          </a:p>
          <a:p>
            <a:r>
              <a:rPr lang="en-US" b="1" dirty="0"/>
              <a:t>    </a:t>
            </a:r>
            <a:r>
              <a:rPr lang="en-US" b="1" dirty="0" err="1"/>
              <a:t>Serial.println</a:t>
            </a:r>
            <a:r>
              <a:rPr lang="en-US" b="1" dirty="0"/>
              <a:t>("clear");</a:t>
            </a:r>
          </a:p>
          <a:p>
            <a:r>
              <a:rPr lang="en-US" b="1" dirty="0"/>
              <a:t>    </a:t>
            </a:r>
            <a:r>
              <a:rPr lang="en-US" b="1" dirty="0" err="1"/>
              <a:t>digitalWrite</a:t>
            </a:r>
            <a:r>
              <a:rPr lang="en-US" b="1" dirty="0"/>
              <a:t>(LED, LOW);</a:t>
            </a:r>
          </a:p>
          <a:p>
            <a:r>
              <a:rPr lang="en-US" b="1" dirty="0"/>
              <a:t>  }</a:t>
            </a:r>
          </a:p>
          <a:p>
            <a:r>
              <a:rPr lang="en-US" b="1" dirty="0"/>
              <a:t>  delay(200);</a:t>
            </a:r>
          </a:p>
          <a:p>
            <a:r>
              <a:rPr lang="en-US" b="1" dirty="0"/>
              <a:t>}</a:t>
            </a:r>
          </a:p>
        </p:txBody>
      </p:sp>
    </p:spTree>
    <p:extLst>
      <p:ext uri="{BB962C8B-B14F-4D97-AF65-F5344CB8AC3E}">
        <p14:creationId xmlns:p14="http://schemas.microsoft.com/office/powerpoint/2010/main" val="3958984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73" y="328935"/>
            <a:ext cx="4678781" cy="461665"/>
          </a:xfrm>
          <a:prstGeom prst="rect">
            <a:avLst/>
          </a:prstGeom>
        </p:spPr>
        <p:txBody>
          <a:bodyPr wrap="none">
            <a:spAutoFit/>
          </a:bodyPr>
          <a:lstStyle/>
          <a:p>
            <a:r>
              <a:rPr lang="tr-TR" sz="2400" b="1" dirty="0" smtClean="0">
                <a:solidFill>
                  <a:srgbClr val="FF0000"/>
                </a:solidFill>
                <a:latin typeface="Segoe UI" panose="020B0502040204020203" pitchFamily="34" charset="0"/>
              </a:rPr>
              <a:t>C) </a:t>
            </a:r>
            <a:r>
              <a:rPr lang="en-US" sz="2400" b="1" dirty="0" smtClean="0">
                <a:solidFill>
                  <a:srgbClr val="FF0000"/>
                </a:solidFill>
                <a:latin typeface="Segoe UI" panose="020B0502040204020203" pitchFamily="34" charset="0"/>
              </a:rPr>
              <a:t>Passive </a:t>
            </a:r>
            <a:r>
              <a:rPr lang="en-US" sz="2400" b="1" dirty="0">
                <a:solidFill>
                  <a:srgbClr val="FF0000"/>
                </a:solidFill>
                <a:latin typeface="Segoe UI" panose="020B0502040204020203" pitchFamily="34" charset="0"/>
              </a:rPr>
              <a:t>Infrared (PIR) sensor</a:t>
            </a:r>
            <a:endParaRPr lang="en-US" sz="2400" b="1" dirty="0">
              <a:solidFill>
                <a:srgbClr val="FF0000"/>
              </a:solidFill>
            </a:endParaRPr>
          </a:p>
        </p:txBody>
      </p:sp>
      <p:sp>
        <p:nvSpPr>
          <p:cNvPr id="3" name="Rectangle 2"/>
          <p:cNvSpPr/>
          <p:nvPr/>
        </p:nvSpPr>
        <p:spPr>
          <a:xfrm>
            <a:off x="253284" y="790600"/>
            <a:ext cx="11453612" cy="1754326"/>
          </a:xfrm>
          <a:prstGeom prst="rect">
            <a:avLst/>
          </a:prstGeom>
        </p:spPr>
        <p:txBody>
          <a:bodyPr wrap="square">
            <a:spAutoFit/>
          </a:bodyPr>
          <a:lstStyle/>
          <a:p>
            <a:pPr algn="just">
              <a:lnSpc>
                <a:spcPct val="150000"/>
              </a:lnSpc>
            </a:pPr>
            <a:r>
              <a:rPr lang="en-US" dirty="0">
                <a:solidFill>
                  <a:srgbClr val="191919"/>
                </a:solidFill>
                <a:latin typeface="Segoe UI" panose="020B0502040204020203" pitchFamily="34" charset="0"/>
              </a:rPr>
              <a:t>All objects, including the human body, at temperatures above absolute zero (0 Kelvin / -273.15 °C) </a:t>
            </a:r>
            <a:r>
              <a:rPr lang="en-US" dirty="0">
                <a:solidFill>
                  <a:srgbClr val="FF0000"/>
                </a:solidFill>
                <a:latin typeface="Segoe UI" panose="020B0502040204020203" pitchFamily="34" charset="0"/>
              </a:rPr>
              <a:t>emit heat energy in the form of infrared radiation</a:t>
            </a:r>
            <a:r>
              <a:rPr lang="en-US" dirty="0">
                <a:solidFill>
                  <a:srgbClr val="191919"/>
                </a:solidFill>
                <a:latin typeface="Segoe UI" panose="020B0502040204020203" pitchFamily="34" charset="0"/>
              </a:rPr>
              <a:t>. The hotter an object is, the more radiation it emits. This radiation is not visible to the human eye because it is emitted at infrared wavelengths. </a:t>
            </a:r>
            <a:r>
              <a:rPr lang="en-US" dirty="0">
                <a:solidFill>
                  <a:srgbClr val="FF0000"/>
                </a:solidFill>
                <a:latin typeface="Segoe UI" panose="020B0502040204020203" pitchFamily="34" charset="0"/>
              </a:rPr>
              <a:t>The PIR sensor is specifically designed to detect such levels of infrared radiation.</a:t>
            </a:r>
            <a:endParaRPr lang="en-US" dirty="0">
              <a:solidFill>
                <a:srgbClr val="FF0000"/>
              </a:solidFill>
            </a:endParaRPr>
          </a:p>
        </p:txBody>
      </p:sp>
      <p:sp>
        <p:nvSpPr>
          <p:cNvPr id="4" name="Rectangle 3"/>
          <p:cNvSpPr/>
          <p:nvPr/>
        </p:nvSpPr>
        <p:spPr>
          <a:xfrm>
            <a:off x="253284" y="2777106"/>
            <a:ext cx="4322722" cy="369332"/>
          </a:xfrm>
          <a:prstGeom prst="rect">
            <a:avLst/>
          </a:prstGeom>
        </p:spPr>
        <p:txBody>
          <a:bodyPr wrap="none">
            <a:spAutoFit/>
          </a:bodyPr>
          <a:lstStyle/>
          <a:p>
            <a:r>
              <a:rPr lang="en-US" dirty="0">
                <a:solidFill>
                  <a:srgbClr val="191919"/>
                </a:solidFill>
                <a:latin typeface="Segoe UI" panose="020B0502040204020203" pitchFamily="34" charset="0"/>
              </a:rPr>
              <a:t>A PIR sensor consists of </a:t>
            </a:r>
            <a:r>
              <a:rPr lang="en-US" b="1" u="sng" dirty="0">
                <a:solidFill>
                  <a:srgbClr val="191919"/>
                </a:solidFill>
                <a:latin typeface="Segoe UI" panose="020B0502040204020203" pitchFamily="34" charset="0"/>
              </a:rPr>
              <a:t>two main parts</a:t>
            </a:r>
            <a:r>
              <a:rPr lang="en-US" dirty="0">
                <a:solidFill>
                  <a:srgbClr val="191919"/>
                </a:solidFill>
                <a:latin typeface="Segoe UI" panose="020B0502040204020203" pitchFamily="34" charset="0"/>
              </a:rPr>
              <a:t>:</a:t>
            </a:r>
            <a:endParaRPr lang="en-US" dirty="0"/>
          </a:p>
        </p:txBody>
      </p:sp>
      <p:sp>
        <p:nvSpPr>
          <p:cNvPr id="5" name="Rectangle 4"/>
          <p:cNvSpPr/>
          <p:nvPr/>
        </p:nvSpPr>
        <p:spPr>
          <a:xfrm>
            <a:off x="253284" y="3268890"/>
            <a:ext cx="11067246" cy="2400657"/>
          </a:xfrm>
          <a:prstGeom prst="rect">
            <a:avLst/>
          </a:prstGeom>
        </p:spPr>
        <p:txBody>
          <a:bodyPr wrap="square">
            <a:spAutoFit/>
          </a:bodyPr>
          <a:lstStyle/>
          <a:p>
            <a:pPr algn="just">
              <a:lnSpc>
                <a:spcPct val="150000"/>
              </a:lnSpc>
              <a:buFont typeface="+mj-lt"/>
              <a:buAutoNum type="arabicPeriod"/>
            </a:pPr>
            <a:r>
              <a:rPr lang="en-US" sz="2000" dirty="0">
                <a:solidFill>
                  <a:srgbClr val="191919"/>
                </a:solidFill>
              </a:rPr>
              <a:t>A </a:t>
            </a:r>
            <a:r>
              <a:rPr lang="en-US" sz="2000" b="1" dirty="0">
                <a:solidFill>
                  <a:srgbClr val="FF0000"/>
                </a:solidFill>
              </a:rPr>
              <a:t>pyroelectric sensor</a:t>
            </a:r>
            <a:r>
              <a:rPr lang="en-US" sz="2000" dirty="0">
                <a:solidFill>
                  <a:srgbClr val="191919"/>
                </a:solidFill>
              </a:rPr>
              <a:t>, which you can see in the image below as a round metal with a rectangular crystal in the center.</a:t>
            </a:r>
          </a:p>
          <a:p>
            <a:pPr algn="just">
              <a:lnSpc>
                <a:spcPct val="150000"/>
              </a:lnSpc>
              <a:buFont typeface="+mj-lt"/>
              <a:buAutoNum type="arabicPeriod"/>
            </a:pPr>
            <a:r>
              <a:rPr lang="en-US" sz="2000" dirty="0">
                <a:solidFill>
                  <a:srgbClr val="191919"/>
                </a:solidFill>
              </a:rPr>
              <a:t>A special lens called a</a:t>
            </a:r>
            <a:r>
              <a:rPr lang="en-US" sz="2000" b="1" dirty="0">
                <a:solidFill>
                  <a:srgbClr val="FF0000"/>
                </a:solidFill>
              </a:rPr>
              <a:t> </a:t>
            </a:r>
            <a:r>
              <a:rPr lang="en-US" sz="2000" b="1" dirty="0" err="1">
                <a:solidFill>
                  <a:srgbClr val="FF0000"/>
                </a:solidFill>
              </a:rPr>
              <a:t>fresnel</a:t>
            </a:r>
            <a:r>
              <a:rPr lang="en-US" sz="2000" b="1" dirty="0">
                <a:solidFill>
                  <a:srgbClr val="FF0000"/>
                </a:solidFill>
              </a:rPr>
              <a:t> lens</a:t>
            </a:r>
            <a:r>
              <a:rPr lang="en-US" sz="2000" dirty="0">
                <a:solidFill>
                  <a:srgbClr val="191919"/>
                </a:solidFill>
              </a:rPr>
              <a:t> which </a:t>
            </a:r>
            <a:r>
              <a:rPr lang="en-US" sz="2000" dirty="0" smtClean="0">
                <a:solidFill>
                  <a:srgbClr val="191919"/>
                </a:solidFill>
              </a:rPr>
              <a:t>focuses </a:t>
            </a:r>
            <a:r>
              <a:rPr lang="en-US" sz="2000" dirty="0">
                <a:solidFill>
                  <a:srgbClr val="191919"/>
                </a:solidFill>
              </a:rPr>
              <a:t>the infrared signals on the pyroelectric sensor.</a:t>
            </a:r>
          </a:p>
          <a:p>
            <a:pPr algn="just">
              <a:lnSpc>
                <a:spcPct val="150000"/>
              </a:lnSpc>
            </a:pPr>
            <a:r>
              <a:rPr lang="en-US" sz="2000" dirty="0">
                <a:solidFill>
                  <a:srgbClr val="191919"/>
                </a:solidFill>
              </a:rPr>
              <a:t/>
            </a:r>
            <a:br>
              <a:rPr lang="en-US" sz="2000" dirty="0">
                <a:solidFill>
                  <a:srgbClr val="191919"/>
                </a:solidFill>
              </a:rPr>
            </a:br>
            <a:endParaRPr lang="en-US" sz="2000" dirty="0"/>
          </a:p>
        </p:txBody>
      </p:sp>
    </p:spTree>
    <p:extLst>
      <p:ext uri="{BB962C8B-B14F-4D97-AF65-F5344CB8AC3E}">
        <p14:creationId xmlns:p14="http://schemas.microsoft.com/office/powerpoint/2010/main" val="896021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416"/>
            <a:ext cx="6162675" cy="4210050"/>
          </a:xfrm>
          <a:prstGeom prst="rect">
            <a:avLst/>
          </a:prstGeom>
        </p:spPr>
      </p:pic>
      <p:sp>
        <p:nvSpPr>
          <p:cNvPr id="3" name="Rectangle 2"/>
          <p:cNvSpPr/>
          <p:nvPr/>
        </p:nvSpPr>
        <p:spPr>
          <a:xfrm>
            <a:off x="6059644" y="156773"/>
            <a:ext cx="6096000" cy="4339650"/>
          </a:xfrm>
          <a:prstGeom prst="rect">
            <a:avLst/>
          </a:prstGeom>
        </p:spPr>
        <p:txBody>
          <a:bodyPr>
            <a:spAutoFit/>
          </a:bodyPr>
          <a:lstStyle/>
          <a:p>
            <a:pPr algn="just"/>
            <a:r>
              <a:rPr lang="en-US" sz="2000" dirty="0">
                <a:solidFill>
                  <a:srgbClr val="191919"/>
                </a:solidFill>
              </a:rPr>
              <a:t>A </a:t>
            </a:r>
            <a:r>
              <a:rPr lang="en-US" sz="2000" dirty="0">
                <a:solidFill>
                  <a:srgbClr val="FF0000"/>
                </a:solidFill>
              </a:rPr>
              <a:t>pyroelectric sensor </a:t>
            </a:r>
            <a:r>
              <a:rPr lang="en-US" sz="2000" dirty="0">
                <a:solidFill>
                  <a:srgbClr val="191919"/>
                </a:solidFill>
              </a:rPr>
              <a:t>consists of a window with two rectangular slots and is made of a material (typically coated silicon) that allows infrared radiation to pass through. Behind the window, there are two separate infrared sensor electrodes, one responsible for producing the positive output and the other for producing the negative output.</a:t>
            </a:r>
          </a:p>
          <a:p>
            <a:pPr algn="just"/>
            <a:r>
              <a:rPr lang="en-US" sz="2000" dirty="0">
                <a:solidFill>
                  <a:srgbClr val="191919"/>
                </a:solidFill>
              </a:rPr>
              <a:t>The two electrodes are wired such that they cancel each other out. This is because we are looking for changes in </a:t>
            </a:r>
            <a:r>
              <a:rPr lang="en-US" sz="2000" b="1" dirty="0">
                <a:solidFill>
                  <a:srgbClr val="FF0000"/>
                </a:solidFill>
              </a:rPr>
              <a:t>IR levels and not ambient IR levels</a:t>
            </a:r>
            <a:r>
              <a:rPr lang="en-US" sz="2000" dirty="0">
                <a:solidFill>
                  <a:srgbClr val="191919"/>
                </a:solidFill>
              </a:rPr>
              <a:t>. That’s why when one half sees more or less IR radiation than the other, we get the output.</a:t>
            </a:r>
          </a:p>
          <a:p>
            <a:r>
              <a:rPr lang="en-US" dirty="0">
                <a:solidFill>
                  <a:srgbClr val="191919"/>
                </a:solidFill>
                <a:latin typeface="Segoe UI" panose="020B0502040204020203" pitchFamily="34" charset="0"/>
              </a:rPr>
              <a:t/>
            </a:r>
            <a:br>
              <a:rPr lang="en-US" dirty="0">
                <a:solidFill>
                  <a:srgbClr val="191919"/>
                </a:solidFill>
                <a:latin typeface="Segoe UI" panose="020B0502040204020203" pitchFamily="34" charset="0"/>
              </a:rPr>
            </a:br>
            <a:endParaRPr lang="en-US" dirty="0"/>
          </a:p>
        </p:txBody>
      </p:sp>
      <p:sp>
        <p:nvSpPr>
          <p:cNvPr id="4" name="Rectangle 3"/>
          <p:cNvSpPr/>
          <p:nvPr/>
        </p:nvSpPr>
        <p:spPr>
          <a:xfrm>
            <a:off x="6126319" y="4158726"/>
            <a:ext cx="6096000" cy="923330"/>
          </a:xfrm>
          <a:prstGeom prst="rect">
            <a:avLst/>
          </a:prstGeom>
        </p:spPr>
        <p:txBody>
          <a:bodyPr>
            <a:spAutoFit/>
          </a:bodyPr>
          <a:lstStyle/>
          <a:p>
            <a:r>
              <a:rPr lang="en-US" b="1" dirty="0">
                <a:solidFill>
                  <a:srgbClr val="FF0000"/>
                </a:solidFill>
                <a:latin typeface="Segoe UI" panose="020B0502040204020203" pitchFamily="34" charset="0"/>
              </a:rPr>
              <a:t>When there is no movement around the sensor</a:t>
            </a:r>
            <a:r>
              <a:rPr lang="en-US" dirty="0">
                <a:solidFill>
                  <a:srgbClr val="191919"/>
                </a:solidFill>
                <a:latin typeface="Segoe UI" panose="020B0502040204020203" pitchFamily="34" charset="0"/>
              </a:rPr>
              <a:t>, both slots detect the same amount of infrared radiation, resulting in a zero output signal.</a:t>
            </a:r>
            <a:endParaRPr lang="en-US" dirty="0"/>
          </a:p>
        </p:txBody>
      </p:sp>
      <p:sp>
        <p:nvSpPr>
          <p:cNvPr id="5" name="Rectangle 4"/>
          <p:cNvSpPr/>
          <p:nvPr/>
        </p:nvSpPr>
        <p:spPr>
          <a:xfrm>
            <a:off x="176012" y="5082056"/>
            <a:ext cx="11453610" cy="1323439"/>
          </a:xfrm>
          <a:prstGeom prst="rect">
            <a:avLst/>
          </a:prstGeom>
        </p:spPr>
        <p:txBody>
          <a:bodyPr wrap="square">
            <a:spAutoFit/>
          </a:bodyPr>
          <a:lstStyle/>
          <a:p>
            <a:pPr algn="just"/>
            <a:r>
              <a:rPr lang="en-US" sz="2000" b="1" dirty="0">
                <a:solidFill>
                  <a:srgbClr val="FF0000"/>
                </a:solidFill>
              </a:rPr>
              <a:t>But when a warm body like a human or an animal passes </a:t>
            </a:r>
            <a:r>
              <a:rPr lang="en-US" sz="2000" dirty="0" smtClean="0">
                <a:solidFill>
                  <a:srgbClr val="191919"/>
                </a:solidFill>
              </a:rPr>
              <a:t>, </a:t>
            </a:r>
            <a:r>
              <a:rPr lang="en-US" sz="2000" dirty="0">
                <a:solidFill>
                  <a:srgbClr val="191919"/>
                </a:solidFill>
              </a:rPr>
              <a:t>it first intercepts half of the sensor. This causes a positive differential change between the two halves. When the warm body intercepts the other half of the sensor (leaves the sensing region), the opposite happens, and the sensor produces a negative differential change. By reading this change in voltage, motion is detected.</a:t>
            </a:r>
            <a:endParaRPr lang="en-US" sz="2000" dirty="0"/>
          </a:p>
        </p:txBody>
      </p:sp>
    </p:spTree>
    <p:extLst>
      <p:ext uri="{BB962C8B-B14F-4D97-AF65-F5344CB8AC3E}">
        <p14:creationId xmlns:p14="http://schemas.microsoft.com/office/powerpoint/2010/main" val="724048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9078" y="335118"/>
            <a:ext cx="3728368" cy="2614143"/>
          </a:xfrm>
          <a:prstGeom prst="rect">
            <a:avLst/>
          </a:prstGeom>
        </p:spPr>
      </p:pic>
      <p:sp>
        <p:nvSpPr>
          <p:cNvPr id="3" name="Rectangle 2"/>
          <p:cNvSpPr/>
          <p:nvPr/>
        </p:nvSpPr>
        <p:spPr>
          <a:xfrm>
            <a:off x="4464676" y="335118"/>
            <a:ext cx="7267978" cy="2400657"/>
          </a:xfrm>
          <a:prstGeom prst="rect">
            <a:avLst/>
          </a:prstGeom>
        </p:spPr>
        <p:txBody>
          <a:bodyPr wrap="square">
            <a:spAutoFit/>
          </a:bodyPr>
          <a:lstStyle/>
          <a:p>
            <a:pPr algn="just">
              <a:lnSpc>
                <a:spcPct val="150000"/>
              </a:lnSpc>
            </a:pPr>
            <a:r>
              <a:rPr lang="tr-TR" sz="2000" dirty="0" smtClean="0">
                <a:solidFill>
                  <a:srgbClr val="FF0000"/>
                </a:solidFill>
              </a:rPr>
              <a:t>Fresnel Lenses</a:t>
            </a:r>
            <a:r>
              <a:rPr lang="en-US" sz="2000" dirty="0" smtClean="0">
                <a:solidFill>
                  <a:srgbClr val="FF0000"/>
                </a:solidFill>
              </a:rPr>
              <a:t> </a:t>
            </a:r>
            <a:r>
              <a:rPr lang="tr-TR" sz="2000" dirty="0" smtClean="0">
                <a:solidFill>
                  <a:srgbClr val="FF0000"/>
                </a:solidFill>
              </a:rPr>
              <a:t>are</a:t>
            </a:r>
            <a:r>
              <a:rPr lang="en-US" sz="2000" dirty="0" smtClean="0">
                <a:solidFill>
                  <a:srgbClr val="FF0000"/>
                </a:solidFill>
              </a:rPr>
              <a:t> increase</a:t>
            </a:r>
            <a:r>
              <a:rPr lang="tr-TR" sz="2000" dirty="0" smtClean="0">
                <a:solidFill>
                  <a:srgbClr val="FF0000"/>
                </a:solidFill>
              </a:rPr>
              <a:t>d</a:t>
            </a:r>
            <a:r>
              <a:rPr lang="en-US" sz="2000" dirty="0" smtClean="0">
                <a:solidFill>
                  <a:srgbClr val="FF0000"/>
                </a:solidFill>
              </a:rPr>
              <a:t> </a:t>
            </a:r>
            <a:r>
              <a:rPr lang="en-US" sz="2000" dirty="0">
                <a:solidFill>
                  <a:srgbClr val="FF0000"/>
                </a:solidFill>
              </a:rPr>
              <a:t>the range </a:t>
            </a:r>
            <a:r>
              <a:rPr lang="en-US" sz="2000" dirty="0">
                <a:solidFill>
                  <a:srgbClr val="191919"/>
                </a:solidFill>
              </a:rPr>
              <a:t>and </a:t>
            </a:r>
            <a:r>
              <a:rPr lang="en-US" sz="2000" dirty="0">
                <a:solidFill>
                  <a:srgbClr val="FF0000"/>
                </a:solidFill>
              </a:rPr>
              <a:t>field of view of the PIR sensor</a:t>
            </a:r>
            <a:r>
              <a:rPr lang="en-US" sz="2000" dirty="0">
                <a:solidFill>
                  <a:srgbClr val="191919"/>
                </a:solidFill>
              </a:rPr>
              <a:t>. Its slim, lightweight construction and excellent light gathering capability make it extremely useful for making PIRs small in size yet powerful</a:t>
            </a:r>
            <a:r>
              <a:rPr lang="en-US" sz="2000" dirty="0" smtClean="0">
                <a:solidFill>
                  <a:srgbClr val="191919"/>
                </a:solidFill>
              </a:rPr>
              <a:t>.</a:t>
            </a:r>
            <a:endParaRPr lang="tr-TR" sz="2000" dirty="0" smtClean="0">
              <a:solidFill>
                <a:srgbClr val="191919"/>
              </a:solidFill>
            </a:endParaRPr>
          </a:p>
          <a:p>
            <a:pPr algn="just">
              <a:lnSpc>
                <a:spcPct val="150000"/>
              </a:lnSpc>
            </a:pPr>
            <a:r>
              <a:rPr lang="tr-TR" sz="2000" dirty="0" smtClean="0">
                <a:solidFill>
                  <a:srgbClr val="FF0000"/>
                </a:solidFill>
              </a:rPr>
              <a:t>HC-SR501 PIR Sensor</a:t>
            </a:r>
            <a:endParaRPr lang="en-US" sz="2000" dirty="0">
              <a:solidFill>
                <a:srgbClr val="FF0000"/>
              </a:solidFill>
            </a:endParaRPr>
          </a:p>
        </p:txBody>
      </p:sp>
      <p:pic>
        <p:nvPicPr>
          <p:cNvPr id="5" name="Picture 4"/>
          <p:cNvPicPr>
            <a:picLocks noChangeAspect="1"/>
          </p:cNvPicPr>
          <p:nvPr/>
        </p:nvPicPr>
        <p:blipFill>
          <a:blip r:embed="rId3"/>
          <a:stretch>
            <a:fillRect/>
          </a:stretch>
        </p:blipFill>
        <p:spPr>
          <a:xfrm>
            <a:off x="6261741" y="2688070"/>
            <a:ext cx="4878483" cy="4044758"/>
          </a:xfrm>
          <a:prstGeom prst="rect">
            <a:avLst/>
          </a:prstGeom>
        </p:spPr>
      </p:pic>
    </p:spTree>
    <p:extLst>
      <p:ext uri="{BB962C8B-B14F-4D97-AF65-F5344CB8AC3E}">
        <p14:creationId xmlns:p14="http://schemas.microsoft.com/office/powerpoint/2010/main" val="618322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04" y="180304"/>
            <a:ext cx="3618963" cy="584775"/>
          </a:xfrm>
          <a:prstGeom prst="rect">
            <a:avLst/>
          </a:prstGeom>
          <a:noFill/>
        </p:spPr>
        <p:txBody>
          <a:bodyPr wrap="square" rtlCol="0">
            <a:spAutoFit/>
          </a:bodyPr>
          <a:lstStyle/>
          <a:p>
            <a:r>
              <a:rPr lang="tr-TR" sz="3200" b="1" dirty="0" smtClean="0">
                <a:solidFill>
                  <a:srgbClr val="0070C0"/>
                </a:solidFill>
              </a:rPr>
              <a:t>5.1</a:t>
            </a:r>
            <a:r>
              <a:rPr lang="tr-TR" sz="3200" b="1" dirty="0" smtClean="0">
                <a:solidFill>
                  <a:srgbClr val="FF0000"/>
                </a:solidFill>
              </a:rPr>
              <a:t> Introduction</a:t>
            </a:r>
            <a:endParaRPr lang="en-US" sz="3200" b="1" dirty="0">
              <a:solidFill>
                <a:srgbClr val="FF0000"/>
              </a:solidFill>
            </a:endParaRPr>
          </a:p>
        </p:txBody>
      </p:sp>
      <p:sp>
        <p:nvSpPr>
          <p:cNvPr id="3" name="Rectangle 2"/>
          <p:cNvSpPr/>
          <p:nvPr/>
        </p:nvSpPr>
        <p:spPr>
          <a:xfrm>
            <a:off x="180304" y="938604"/>
            <a:ext cx="10419007" cy="4708981"/>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dirty="0"/>
              <a:t>A </a:t>
            </a:r>
            <a:r>
              <a:rPr lang="en-US" sz="2000" b="1" i="1" dirty="0">
                <a:solidFill>
                  <a:srgbClr val="FF0000"/>
                </a:solidFill>
              </a:rPr>
              <a:t>sensor</a:t>
            </a:r>
            <a:r>
              <a:rPr lang="en-US" sz="2000" dirty="0"/>
              <a:t> is a simple device. A </a:t>
            </a:r>
            <a:r>
              <a:rPr lang="en-US" sz="2000" b="1" i="1" dirty="0">
                <a:solidFill>
                  <a:srgbClr val="FF0000"/>
                </a:solidFill>
              </a:rPr>
              <a:t>transducer</a:t>
            </a:r>
            <a:r>
              <a:rPr lang="en-US" sz="2000" i="1" dirty="0">
                <a:solidFill>
                  <a:srgbClr val="FF0000"/>
                </a:solidFill>
              </a:rPr>
              <a:t> </a:t>
            </a:r>
            <a:r>
              <a:rPr lang="en-US" sz="2000" dirty="0"/>
              <a:t>has a complicated electrical circuit used for energy conversion. Examples of sensors are thermometer, pressure sensor, ultrasonic sensor, light sensor, etc. Examples of transducers are thermistor, potentiometer, piezoelectric transducer, Hall Effect transducer, etc.</a:t>
            </a:r>
            <a:endParaRPr lang="tr-TR" sz="2000" dirty="0" smtClean="0"/>
          </a:p>
          <a:p>
            <a:pPr marL="342900" indent="-342900" algn="just">
              <a:lnSpc>
                <a:spcPct val="150000"/>
              </a:lnSpc>
              <a:buFont typeface="Wingdings" panose="05000000000000000000" pitchFamily="2" charset="2"/>
              <a:buChar char="Ø"/>
            </a:pPr>
            <a:endParaRPr lang="tr-TR" sz="2000" dirty="0" smtClean="0"/>
          </a:p>
          <a:p>
            <a:pPr marL="342900" indent="-342900" algn="just">
              <a:lnSpc>
                <a:spcPct val="150000"/>
              </a:lnSpc>
              <a:buFont typeface="Wingdings" panose="05000000000000000000" pitchFamily="2" charset="2"/>
              <a:buChar char="Ø"/>
            </a:pPr>
            <a:r>
              <a:rPr lang="en-US" sz="2000" dirty="0" smtClean="0"/>
              <a:t>Monitoring and control systems require sensors to measure physical quantities such as position, distance, force, strain, temperature, vibration, and acceleration. </a:t>
            </a:r>
            <a:endParaRPr lang="tr-TR" sz="2000" dirty="0" smtClean="0"/>
          </a:p>
          <a:p>
            <a:pPr marL="342900" indent="-342900" algn="just">
              <a:lnSpc>
                <a:spcPct val="150000"/>
              </a:lnSpc>
              <a:buFont typeface="Wingdings" panose="05000000000000000000" pitchFamily="2" charset="2"/>
              <a:buChar char="Ø"/>
            </a:pPr>
            <a:endParaRPr lang="tr-TR" sz="2000" dirty="0" smtClean="0"/>
          </a:p>
          <a:p>
            <a:pPr marL="342900" indent="-342900" algn="just">
              <a:lnSpc>
                <a:spcPct val="150000"/>
              </a:lnSpc>
              <a:buFont typeface="Wingdings" panose="05000000000000000000" pitchFamily="2" charset="2"/>
              <a:buChar char="Ø"/>
            </a:pPr>
            <a:r>
              <a:rPr lang="en-US" sz="2000" dirty="0" smtClean="0"/>
              <a:t>The following sections present devices and techniques for measuring these and other physical quantities. </a:t>
            </a:r>
            <a:endParaRPr lang="en-US" sz="2000" dirty="0"/>
          </a:p>
        </p:txBody>
      </p:sp>
    </p:spTree>
    <p:extLst>
      <p:ext uri="{BB962C8B-B14F-4D97-AF65-F5344CB8AC3E}">
        <p14:creationId xmlns:p14="http://schemas.microsoft.com/office/powerpoint/2010/main" val="3137071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838825" cy="3257550"/>
          </a:xfrm>
          <a:prstGeom prst="rect">
            <a:avLst/>
          </a:prstGeom>
        </p:spPr>
      </p:pic>
      <p:sp>
        <p:nvSpPr>
          <p:cNvPr id="3" name="Rectangle 2"/>
          <p:cNvSpPr/>
          <p:nvPr/>
        </p:nvSpPr>
        <p:spPr>
          <a:xfrm>
            <a:off x="5838825" y="170196"/>
            <a:ext cx="6096000" cy="6414577"/>
          </a:xfrm>
          <a:prstGeom prst="rect">
            <a:avLst/>
          </a:prstGeom>
        </p:spPr>
        <p:txBody>
          <a:bodyPr>
            <a:spAutoFit/>
          </a:bodyPr>
          <a:lstStyle/>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int</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ledPin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a:t>
            </a:r>
            <a:r>
              <a:rPr lang="tr-TR" sz="1100" dirty="0" smtClean="0">
                <a:solidFill>
                  <a:srgbClr val="1E2D35"/>
                </a:solidFill>
                <a:latin typeface="Consolas" panose="020B0609020204030204" pitchFamily="49" charset="0"/>
                <a:ea typeface="Times New Roman" panose="02020603050405020304" pitchFamily="18" charset="0"/>
                <a:cs typeface="Courier New" panose="02070309020205020404" pitchFamily="49" charset="0"/>
              </a:rPr>
              <a:t>8</a:t>
            </a:r>
            <a:r>
              <a:rPr lang="en-US" sz="1100" dirty="0" smtClean="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choose the pin for the LED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int</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inputPin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a:t>
            </a:r>
            <a:r>
              <a:rPr lang="tr-TR" sz="1100" dirty="0" smtClean="0">
                <a:solidFill>
                  <a:srgbClr val="1E2D35"/>
                </a:solidFill>
                <a:latin typeface="Consolas" panose="020B0609020204030204" pitchFamily="49" charset="0"/>
                <a:ea typeface="Times New Roman" panose="02020603050405020304" pitchFamily="18" charset="0"/>
                <a:cs typeface="Courier New" panose="02070309020205020404" pitchFamily="49" charset="0"/>
              </a:rPr>
              <a:t>2</a:t>
            </a:r>
            <a:r>
              <a:rPr lang="en-US" sz="1100" dirty="0" smtClean="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choose the input pin (for PIR sensor)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int</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pirState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LOW;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we start, assuming no motion detected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int</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val</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a:t>
            </a:r>
            <a:r>
              <a:rPr lang="en-US" sz="1100" dirty="0">
                <a:solidFill>
                  <a:srgbClr val="C53929"/>
                </a:solidFill>
                <a:latin typeface="Consolas" panose="020B0609020204030204" pitchFamily="49" charset="0"/>
                <a:ea typeface="Times New Roman" panose="02020603050405020304" pitchFamily="18" charset="0"/>
                <a:cs typeface="Courier New" panose="02070309020205020404" pitchFamily="49" charset="0"/>
              </a:rPr>
              <a:t>0</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variable for reading the pin status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void</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setup</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pinMode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ledPin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OUTPUT);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declare LED as output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pinMode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inputPin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INPUT);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declare sensor as input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Serial.</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begin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a:solidFill>
                  <a:srgbClr val="C53929"/>
                </a:solidFill>
                <a:latin typeface="Consolas" panose="020B0609020204030204" pitchFamily="49" charset="0"/>
                <a:ea typeface="Times New Roman" panose="02020603050405020304" pitchFamily="18" charset="0"/>
                <a:cs typeface="Courier New" panose="02070309020205020404" pitchFamily="49" charset="0"/>
              </a:rPr>
              <a:t>9600</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void</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loop</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val</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digitalRead</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inputPin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read input value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if</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val</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HIGH)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check if the input is HIGH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digitalWrite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ledPin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HIGH);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turn LED 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if</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pirState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LOW)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Serial.</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println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a:solidFill>
                  <a:srgbClr val="D81B60"/>
                </a:solidFill>
                <a:latin typeface="Consolas" panose="020B0609020204030204" pitchFamily="49" charset="0"/>
                <a:ea typeface="Times New Roman" panose="02020603050405020304" pitchFamily="18" charset="0"/>
                <a:cs typeface="Courier New" panose="02070309020205020404" pitchFamily="49" charset="0"/>
              </a:rPr>
              <a:t>"Motion detected!"</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print on output change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pirState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HIGH;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else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digitalWrite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ledPin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LOW);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turn LED OFF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3B78E7"/>
                </a:solidFill>
                <a:latin typeface="Consolas" panose="020B0609020204030204" pitchFamily="49" charset="0"/>
                <a:ea typeface="Times New Roman" panose="02020603050405020304" pitchFamily="18" charset="0"/>
                <a:cs typeface="Courier New" panose="02070309020205020404" pitchFamily="49" charset="0"/>
              </a:rPr>
              <a:t>if</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pirState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HIGH)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Serial.</a:t>
            </a:r>
            <a:r>
              <a:rPr lang="en-US" sz="1100" dirty="0" err="1">
                <a:solidFill>
                  <a:srgbClr val="3B78E7"/>
                </a:solidFill>
                <a:latin typeface="Consolas" panose="020B0609020204030204" pitchFamily="49" charset="0"/>
                <a:ea typeface="Times New Roman" panose="02020603050405020304" pitchFamily="18" charset="0"/>
                <a:cs typeface="Courier New" panose="02070309020205020404" pitchFamily="49" charset="0"/>
              </a:rPr>
              <a:t>println</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r>
              <a:rPr lang="en-US" sz="1100" dirty="0">
                <a:solidFill>
                  <a:srgbClr val="D81B60"/>
                </a:solidFill>
                <a:latin typeface="Consolas" panose="020B0609020204030204" pitchFamily="49" charset="0"/>
                <a:ea typeface="Times New Roman" panose="02020603050405020304" pitchFamily="18" charset="0"/>
                <a:cs typeface="Courier New" panose="02070309020205020404" pitchFamily="49" charset="0"/>
              </a:rPr>
              <a:t>"Motion ended!"</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a:solidFill>
                  <a:srgbClr val="0D904F"/>
                </a:solidFill>
                <a:latin typeface="Consolas" panose="020B0609020204030204" pitchFamily="49" charset="0"/>
                <a:ea typeface="Times New Roman" panose="02020603050405020304" pitchFamily="18" charset="0"/>
                <a:cs typeface="Courier New" panose="02070309020205020404" pitchFamily="49" charset="0"/>
              </a:rPr>
              <a:t>// print on output change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r>
              <a:rPr lang="en-US" sz="1100" dirty="0" err="1">
                <a:solidFill>
                  <a:srgbClr val="1E2D35"/>
                </a:solidFill>
                <a:latin typeface="Consolas" panose="020B0609020204030204" pitchFamily="49" charset="0"/>
                <a:ea typeface="Times New Roman" panose="02020603050405020304" pitchFamily="18" charset="0"/>
                <a:cs typeface="Courier New" panose="02070309020205020404" pitchFamily="49" charset="0"/>
              </a:rPr>
              <a:t>pirState</a:t>
            </a: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 LOW;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725"/>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100" dirty="0">
                <a:solidFill>
                  <a:srgbClr val="1E2D35"/>
                </a:solidFill>
                <a:latin typeface="Consolas" panose="020B0609020204030204" pitchFamily="49" charset="0"/>
                <a:ea typeface="Times New Roman" panose="02020603050405020304" pitchFamily="18" charset="0"/>
                <a:cs typeface="Courier New" panose="02070309020205020404" pitchFamily="49"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18618" y="3392329"/>
            <a:ext cx="4857750" cy="3171825"/>
          </a:xfrm>
          <a:prstGeom prst="rect">
            <a:avLst/>
          </a:prstGeom>
        </p:spPr>
      </p:pic>
    </p:spTree>
    <p:extLst>
      <p:ext uri="{BB962C8B-B14F-4D97-AF65-F5344CB8AC3E}">
        <p14:creationId xmlns:p14="http://schemas.microsoft.com/office/powerpoint/2010/main" val="1263376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46" y="141668"/>
            <a:ext cx="3644721" cy="461665"/>
          </a:xfrm>
          <a:prstGeom prst="rect">
            <a:avLst/>
          </a:prstGeom>
          <a:noFill/>
        </p:spPr>
        <p:txBody>
          <a:bodyPr wrap="square" rtlCol="0">
            <a:spAutoFit/>
          </a:bodyPr>
          <a:lstStyle/>
          <a:p>
            <a:r>
              <a:rPr lang="tr-TR" sz="2400" b="1" dirty="0" smtClean="0">
                <a:solidFill>
                  <a:srgbClr val="FF0000"/>
                </a:solidFill>
              </a:rPr>
              <a:t>d) Ultrasonic Sensor</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3" name="Rectangle 2"/>
              <p:cNvSpPr/>
              <p:nvPr/>
            </p:nvSpPr>
            <p:spPr>
              <a:xfrm>
                <a:off x="154546" y="603333"/>
                <a:ext cx="11475076" cy="4716099"/>
              </a:xfrm>
              <a:prstGeom prst="rect">
                <a:avLst/>
              </a:prstGeom>
            </p:spPr>
            <p:txBody>
              <a:bodyPr wrap="square">
                <a:spAutoFit/>
              </a:bodyPr>
              <a:lstStyle/>
              <a:p>
                <a:pPr algn="just">
                  <a:lnSpc>
                    <a:spcPct val="150000"/>
                  </a:lnSpc>
                </a:pPr>
                <a:r>
                  <a:rPr lang="en-US" sz="2000" dirty="0" smtClean="0"/>
                  <a:t>An ultrasonic sensor is an electronic device that measures </a:t>
                </a:r>
                <a:r>
                  <a:rPr lang="en-US" sz="2000" b="1" i="1" dirty="0">
                    <a:solidFill>
                      <a:srgbClr val="FF0000"/>
                    </a:solidFill>
                  </a:rPr>
                  <a:t>the distance of a target object </a:t>
                </a:r>
                <a:r>
                  <a:rPr lang="en-US" sz="2000" dirty="0"/>
                  <a:t>by emitting ultrasonic sound waves, and converts the reflected sound into an electrical signal. Ultrasonic waves travel faster than the speed of audible sound (i.e. the sound that humans can hear). </a:t>
                </a:r>
                <a:endParaRPr lang="tr-TR" sz="2000" dirty="0" smtClean="0"/>
              </a:p>
              <a:p>
                <a:pPr algn="just">
                  <a:lnSpc>
                    <a:spcPct val="150000"/>
                  </a:lnSpc>
                </a:pPr>
                <a:r>
                  <a:rPr lang="en-US" sz="2000" dirty="0" smtClean="0"/>
                  <a:t>Ultrasonic </a:t>
                </a:r>
                <a:r>
                  <a:rPr lang="en-US" sz="2000" dirty="0"/>
                  <a:t>sensors have </a:t>
                </a:r>
                <a:r>
                  <a:rPr lang="en-US" sz="2000" b="1" i="1" dirty="0">
                    <a:solidFill>
                      <a:srgbClr val="FF0000"/>
                    </a:solidFill>
                  </a:rPr>
                  <a:t>two main components</a:t>
                </a:r>
                <a:r>
                  <a:rPr lang="en-US" sz="2000" dirty="0"/>
                  <a:t>: </a:t>
                </a:r>
                <a:r>
                  <a:rPr lang="en-US" sz="2000" b="1" i="1" dirty="0">
                    <a:solidFill>
                      <a:srgbClr val="0070C0"/>
                    </a:solidFill>
                  </a:rPr>
                  <a:t>the transmitter </a:t>
                </a:r>
                <a:r>
                  <a:rPr lang="en-US" sz="2000" dirty="0"/>
                  <a:t>(which emits the sound using piezoelectric crystals) and </a:t>
                </a:r>
                <a:r>
                  <a:rPr lang="en-US" sz="2000" b="1" i="1" dirty="0">
                    <a:solidFill>
                      <a:srgbClr val="0070C0"/>
                    </a:solidFill>
                  </a:rPr>
                  <a:t>the receiver </a:t>
                </a:r>
                <a:r>
                  <a:rPr lang="en-US" sz="2000" dirty="0"/>
                  <a:t>(which encounters the sound after it has travelled to and from the target</a:t>
                </a:r>
                <a:r>
                  <a:rPr lang="en-US" sz="2000" dirty="0" smtClean="0"/>
                  <a:t>).</a:t>
                </a:r>
                <a:endParaRPr lang="tr-TR" sz="2000" dirty="0" smtClean="0"/>
              </a:p>
              <a:p>
                <a:pPr algn="just">
                  <a:lnSpc>
                    <a:spcPct val="150000"/>
                  </a:lnSpc>
                </a:pPr>
                <a:r>
                  <a:rPr lang="en-US" sz="2000" dirty="0"/>
                  <a:t>In order to calculate the distance between the sensor and the object, the sensor measures the time it takes between the emission of the sound by the transmitter to its contact with the receiver. The formula for this calculation </a:t>
                </a:r>
                <a:r>
                  <a:rPr lang="en-US" sz="2000" dirty="0" smtClean="0"/>
                  <a:t>is</a:t>
                </a:r>
                <a:r>
                  <a:rPr lang="tr-TR" sz="2000" dirty="0" smtClean="0"/>
                  <a:t>  </a:t>
                </a:r>
              </a:p>
              <a:p>
                <a:pPr algn="ctr">
                  <a:lnSpc>
                    <a:spcPct val="150000"/>
                  </a:lnSpc>
                </a:pPr>
                <a:r>
                  <a:rPr lang="tr-TR" sz="2800" b="1" dirty="0" smtClean="0">
                    <a:solidFill>
                      <a:srgbClr val="FF0000"/>
                    </a:solidFill>
                  </a:rPr>
                  <a:t>D = </a:t>
                </a:r>
                <a14:m>
                  <m:oMath xmlns:m="http://schemas.openxmlformats.org/officeDocument/2006/math">
                    <m:f>
                      <m:fPr>
                        <m:ctrlPr>
                          <a:rPr lang="tr-TR" sz="2800" b="1" i="1" smtClean="0">
                            <a:solidFill>
                              <a:srgbClr val="FF0000"/>
                            </a:solidFill>
                            <a:latin typeface="Cambria Math" panose="02040503050406030204" pitchFamily="18" charset="0"/>
                          </a:rPr>
                        </m:ctrlPr>
                      </m:fPr>
                      <m:num>
                        <m:r>
                          <a:rPr lang="tr-TR" sz="2800" b="1" i="1" smtClean="0">
                            <a:solidFill>
                              <a:srgbClr val="FF0000"/>
                            </a:solidFill>
                            <a:latin typeface="Cambria Math" panose="02040503050406030204" pitchFamily="18" charset="0"/>
                          </a:rPr>
                          <m:t>𝟏</m:t>
                        </m:r>
                      </m:num>
                      <m:den>
                        <m:r>
                          <a:rPr lang="tr-TR" sz="2800" b="1" i="1" smtClean="0">
                            <a:solidFill>
                              <a:srgbClr val="FF0000"/>
                            </a:solidFill>
                            <a:latin typeface="Cambria Math" panose="02040503050406030204" pitchFamily="18" charset="0"/>
                          </a:rPr>
                          <m:t>𝟐</m:t>
                        </m:r>
                      </m:den>
                    </m:f>
                  </m:oMath>
                </a14:m>
                <a:r>
                  <a:rPr lang="tr-TR" sz="2800" b="1" dirty="0" smtClean="0">
                    <a:solidFill>
                      <a:srgbClr val="FF0000"/>
                    </a:solidFill>
                  </a:rPr>
                  <a:t> T xC </a:t>
                </a:r>
                <a:endParaRPr lang="en-US" sz="28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54546" y="603333"/>
                <a:ext cx="11475076" cy="4716099"/>
              </a:xfrm>
              <a:prstGeom prst="rect">
                <a:avLst/>
              </a:prstGeom>
              <a:blipFill rotWithShape="0">
                <a:blip r:embed="rId2"/>
                <a:stretch>
                  <a:fillRect l="-531" r="-531"/>
                </a:stretch>
              </a:blipFill>
            </p:spPr>
            <p:txBody>
              <a:bodyPr/>
              <a:lstStyle/>
              <a:p>
                <a:r>
                  <a:rPr lang="en-US">
                    <a:noFill/>
                  </a:rPr>
                  <a:t> </a:t>
                </a:r>
              </a:p>
            </p:txBody>
          </p:sp>
        </mc:Fallback>
      </mc:AlternateContent>
      <p:sp>
        <p:nvSpPr>
          <p:cNvPr id="5" name="Rectangle 4"/>
          <p:cNvSpPr/>
          <p:nvPr/>
        </p:nvSpPr>
        <p:spPr>
          <a:xfrm>
            <a:off x="515154" y="5781097"/>
            <a:ext cx="11114468" cy="369332"/>
          </a:xfrm>
          <a:prstGeom prst="rect">
            <a:avLst/>
          </a:prstGeom>
        </p:spPr>
        <p:txBody>
          <a:bodyPr wrap="square">
            <a:spAutoFit/>
          </a:bodyPr>
          <a:lstStyle/>
          <a:p>
            <a:pPr algn="just"/>
            <a:r>
              <a:rPr lang="en-US" dirty="0">
                <a:solidFill>
                  <a:srgbClr val="212121"/>
                </a:solidFill>
                <a:latin typeface="PT Serif"/>
              </a:rPr>
              <a:t>where D is the distance, T is the time, and C is the speed of sound ~ 343 meters/second)</a:t>
            </a:r>
            <a:endParaRPr lang="en-US" dirty="0"/>
          </a:p>
        </p:txBody>
      </p:sp>
    </p:spTree>
    <p:extLst>
      <p:ext uri="{BB962C8B-B14F-4D97-AF65-F5344CB8AC3E}">
        <p14:creationId xmlns:p14="http://schemas.microsoft.com/office/powerpoint/2010/main" val="1719572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278819"/>
            <a:ext cx="11543763" cy="1938992"/>
          </a:xfrm>
          <a:prstGeom prst="rect">
            <a:avLst/>
          </a:prstGeom>
        </p:spPr>
        <p:txBody>
          <a:bodyPr wrap="square">
            <a:spAutoFit/>
          </a:bodyPr>
          <a:lstStyle/>
          <a:p>
            <a:pPr algn="just">
              <a:lnSpc>
                <a:spcPct val="150000"/>
              </a:lnSpc>
            </a:pPr>
            <a:r>
              <a:rPr lang="en-US" sz="2000" dirty="0"/>
              <a:t>For example, if a scientist set up an ultrasonic sensor aimed at a box and it took 0.025 seconds for the sound to bounce back, the distance between the ultrasonic sensor and the box would be</a:t>
            </a:r>
            <a:r>
              <a:rPr lang="en-US" sz="2000" dirty="0" smtClean="0"/>
              <a:t>:</a:t>
            </a:r>
            <a:endParaRPr lang="tr-TR" sz="2000" dirty="0" smtClean="0"/>
          </a:p>
          <a:p>
            <a:pPr algn="ctr">
              <a:lnSpc>
                <a:spcPct val="150000"/>
              </a:lnSpc>
            </a:pPr>
            <a:r>
              <a:rPr lang="en-US" sz="2000" dirty="0" smtClean="0">
                <a:solidFill>
                  <a:srgbClr val="FF0000"/>
                </a:solidFill>
              </a:rPr>
              <a:t>D </a:t>
            </a:r>
            <a:r>
              <a:rPr lang="en-US" sz="2000" dirty="0">
                <a:solidFill>
                  <a:srgbClr val="FF0000"/>
                </a:solidFill>
              </a:rPr>
              <a:t>= 0.5 x 0.025 x 343</a:t>
            </a:r>
          </a:p>
          <a:p>
            <a:pPr algn="just">
              <a:lnSpc>
                <a:spcPct val="150000"/>
              </a:lnSpc>
            </a:pPr>
            <a:r>
              <a:rPr lang="en-US" sz="2000" dirty="0"/>
              <a:t>or about </a:t>
            </a:r>
            <a:r>
              <a:rPr lang="en-US" sz="2000" dirty="0">
                <a:solidFill>
                  <a:srgbClr val="FF0000"/>
                </a:solidFill>
              </a:rPr>
              <a:t>4.2875 meters</a:t>
            </a:r>
            <a:r>
              <a:rPr lang="en-US" sz="2000" dirty="0"/>
              <a:t>.</a:t>
            </a:r>
          </a:p>
        </p:txBody>
      </p:sp>
      <p:sp>
        <p:nvSpPr>
          <p:cNvPr id="7" name="AutoShape 4" descr="An ultrasonic sensor emits sound waves toward an object and determines its distance by detecting reflected wav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1768699" y="2336292"/>
            <a:ext cx="7315200" cy="3752850"/>
          </a:xfrm>
          <a:prstGeom prst="rect">
            <a:avLst/>
          </a:prstGeom>
        </p:spPr>
      </p:pic>
    </p:spTree>
    <p:extLst>
      <p:ext uri="{BB962C8B-B14F-4D97-AF65-F5344CB8AC3E}">
        <p14:creationId xmlns:p14="http://schemas.microsoft.com/office/powerpoint/2010/main" val="2625411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256024"/>
            <a:ext cx="11402096" cy="6863417"/>
          </a:xfrm>
          <a:prstGeom prst="rect">
            <a:avLst/>
          </a:prstGeom>
        </p:spPr>
        <p:txBody>
          <a:bodyPr wrap="square">
            <a:spAutoFit/>
          </a:bodyPr>
          <a:lstStyle/>
          <a:p>
            <a:pPr algn="just">
              <a:lnSpc>
                <a:spcPct val="150000"/>
              </a:lnSpc>
            </a:pPr>
            <a:r>
              <a:rPr lang="en-US" sz="2000" dirty="0" smtClean="0"/>
              <a:t>Ultrasonic </a:t>
            </a:r>
            <a:r>
              <a:rPr lang="en-US" sz="2000" dirty="0"/>
              <a:t>sensors are used primarily as </a:t>
            </a:r>
            <a:r>
              <a:rPr lang="en-US" sz="2000" b="1" dirty="0">
                <a:solidFill>
                  <a:srgbClr val="FF0000"/>
                </a:solidFill>
              </a:rPr>
              <a:t>proximity sensors</a:t>
            </a:r>
            <a:r>
              <a:rPr lang="en-US" sz="2000" dirty="0"/>
              <a:t>. They can be found in automobile self-parking technology and anti-collision safety systems. Ultrasonic sensors are also used in robotic obstacle detection systems, as well as manufacturing technology. </a:t>
            </a:r>
            <a:r>
              <a:rPr lang="en-US" sz="2000" b="1" dirty="0">
                <a:solidFill>
                  <a:srgbClr val="FF0000"/>
                </a:solidFill>
              </a:rPr>
              <a:t>In comparison to infrared (IR) sensors</a:t>
            </a:r>
            <a:r>
              <a:rPr lang="en-US" sz="2000" b="1" dirty="0"/>
              <a:t> </a:t>
            </a:r>
            <a:r>
              <a:rPr lang="en-US" sz="2000" dirty="0"/>
              <a:t>in proximity sensing applications, ultrasonic sensors are not as susceptible to interference of smoke, gas, and other airborne particles (though the physical components are still affected by variables such as heat). </a:t>
            </a:r>
            <a:endParaRPr lang="tr-TR" sz="2000" dirty="0" smtClean="0"/>
          </a:p>
          <a:p>
            <a:pPr algn="just">
              <a:lnSpc>
                <a:spcPct val="150000"/>
              </a:lnSpc>
            </a:pPr>
            <a:endParaRPr lang="tr-TR" sz="2000" dirty="0" smtClean="0"/>
          </a:p>
          <a:p>
            <a:pPr algn="just">
              <a:lnSpc>
                <a:spcPct val="150000"/>
              </a:lnSpc>
            </a:pPr>
            <a:r>
              <a:rPr lang="en-US" sz="2000" dirty="0" smtClean="0"/>
              <a:t>Ultrasonic </a:t>
            </a:r>
            <a:r>
              <a:rPr lang="en-US" sz="2000" dirty="0"/>
              <a:t>sensors are also used as</a:t>
            </a:r>
            <a:r>
              <a:rPr lang="en-US" sz="2000" dirty="0">
                <a:solidFill>
                  <a:srgbClr val="FF0000"/>
                </a:solidFill>
              </a:rPr>
              <a:t> </a:t>
            </a:r>
            <a:r>
              <a:rPr lang="en-US" sz="2000" b="1" dirty="0">
                <a:solidFill>
                  <a:srgbClr val="FF0000"/>
                </a:solidFill>
                <a:hlinkClick r:id="rId2"/>
              </a:rPr>
              <a:t>level sensors</a:t>
            </a:r>
            <a:r>
              <a:rPr lang="en-US" sz="2000" b="1" dirty="0">
                <a:solidFill>
                  <a:srgbClr val="FF0000"/>
                </a:solidFill>
              </a:rPr>
              <a:t> </a:t>
            </a:r>
            <a:r>
              <a:rPr lang="en-US" sz="2000" dirty="0"/>
              <a:t>to detect, monitor, and regulate liquid levels in closed containers (such as vats in chemical factories). Most notably, ultrasonic technology has enabled the medical industry to produce images of internal organs, identify tumors, and ensure the health of babies in the womb</a:t>
            </a:r>
            <a:r>
              <a:rPr lang="en-US" sz="2000" dirty="0" smtClean="0"/>
              <a:t>.</a:t>
            </a:r>
            <a:endParaRPr lang="tr-TR" sz="2000" dirty="0" smtClean="0"/>
          </a:p>
          <a:p>
            <a:pPr algn="just">
              <a:lnSpc>
                <a:spcPct val="150000"/>
              </a:lnSpc>
            </a:pPr>
            <a:endParaRPr lang="tr-TR" sz="2000" dirty="0"/>
          </a:p>
          <a:p>
            <a:r>
              <a:rPr lang="en-US" sz="2000" b="1" dirty="0">
                <a:solidFill>
                  <a:srgbClr val="FF0000"/>
                </a:solidFill>
              </a:rPr>
              <a:t>When Not To Use an Ultrasonic Sensor</a:t>
            </a:r>
            <a:endParaRPr lang="en-US" sz="2000" dirty="0">
              <a:solidFill>
                <a:srgbClr val="FF0000"/>
              </a:solidFill>
            </a:endParaRPr>
          </a:p>
          <a:p>
            <a:pPr>
              <a:lnSpc>
                <a:spcPct val="150000"/>
              </a:lnSpc>
            </a:pPr>
            <a:r>
              <a:rPr lang="en-US" sz="2000" dirty="0"/>
              <a:t>In some cases, </a:t>
            </a:r>
            <a:r>
              <a:rPr lang="en-US" sz="2000" b="1" i="1" dirty="0">
                <a:solidFill>
                  <a:srgbClr val="FF0000"/>
                </a:solidFill>
              </a:rPr>
              <a:t>the target object is so small </a:t>
            </a:r>
            <a:r>
              <a:rPr lang="en-US" sz="2000" dirty="0"/>
              <a:t>that the reflected ultrasonic signal is insufficient for detection, and the distance cannot be measured correctly.</a:t>
            </a:r>
          </a:p>
          <a:p>
            <a:pPr algn="just">
              <a:lnSpc>
                <a:spcPct val="150000"/>
              </a:lnSpc>
            </a:pPr>
            <a:endParaRPr lang="tr-TR" sz="2000" dirty="0" smtClean="0"/>
          </a:p>
          <a:p>
            <a:pPr algn="just">
              <a:lnSpc>
                <a:spcPct val="150000"/>
              </a:lnSpc>
            </a:pPr>
            <a:endParaRPr lang="en-US" sz="2000" dirty="0"/>
          </a:p>
        </p:txBody>
      </p:sp>
    </p:spTree>
    <p:extLst>
      <p:ext uri="{BB962C8B-B14F-4D97-AF65-F5344CB8AC3E}">
        <p14:creationId xmlns:p14="http://schemas.microsoft.com/office/powerpoint/2010/main" val="2919195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02445"/>
            <a:ext cx="8281115" cy="4910309"/>
          </a:xfrm>
          <a:prstGeom prst="rect">
            <a:avLst/>
          </a:prstGeom>
        </p:spPr>
      </p:pic>
      <p:pic>
        <p:nvPicPr>
          <p:cNvPr id="3" name="Picture 2" descr="https://www.microcontrollertips.com/wp-content/uploads/2019/08/Figur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115" y="-1949"/>
            <a:ext cx="3696237" cy="29567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5516819"/>
            <a:ext cx="6096000" cy="1200329"/>
          </a:xfrm>
          <a:prstGeom prst="rect">
            <a:avLst/>
          </a:prstGeom>
        </p:spPr>
        <p:txBody>
          <a:bodyPr>
            <a:spAutoFit/>
          </a:bodyPr>
          <a:lstStyle/>
          <a:p>
            <a:pPr algn="just"/>
            <a:r>
              <a:rPr lang="en-US" dirty="0"/>
              <a:t>The HC-SR04 ultrasonic sensor uses SONAR to determine the distance of an object just like the bats do. It offers excellent non-contact range detection with high accuracy and stable readings in an easy-to-use package from </a:t>
            </a:r>
            <a:r>
              <a:rPr lang="en-US" b="1" dirty="0">
                <a:solidFill>
                  <a:srgbClr val="FF0000"/>
                </a:solidFill>
              </a:rPr>
              <a:t>2 cm to </a:t>
            </a:r>
            <a:r>
              <a:rPr lang="en-US" b="1" dirty="0" smtClean="0">
                <a:solidFill>
                  <a:srgbClr val="FF0000"/>
                </a:solidFill>
              </a:rPr>
              <a:t>400</a:t>
            </a:r>
            <a:r>
              <a:rPr lang="tr-TR" b="1" dirty="0" smtClean="0">
                <a:solidFill>
                  <a:srgbClr val="FF0000"/>
                </a:solidFill>
              </a:rPr>
              <a:t> cm</a:t>
            </a:r>
            <a:endParaRPr lang="en-US" b="1" dirty="0">
              <a:solidFill>
                <a:srgbClr val="FF0000"/>
              </a:solidFill>
            </a:endParaRPr>
          </a:p>
        </p:txBody>
      </p:sp>
    </p:spTree>
    <p:extLst>
      <p:ext uri="{BB962C8B-B14F-4D97-AF65-F5344CB8AC3E}">
        <p14:creationId xmlns:p14="http://schemas.microsoft.com/office/powerpoint/2010/main" val="4168048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28" y="713593"/>
            <a:ext cx="10844013" cy="4247317"/>
          </a:xfrm>
          <a:prstGeom prst="rect">
            <a:avLst/>
          </a:prstGeom>
        </p:spPr>
        <p:txBody>
          <a:bodyPr wrap="square">
            <a:spAutoFit/>
          </a:bodyPr>
          <a:lstStyle/>
          <a:p>
            <a:pPr algn="just">
              <a:lnSpc>
                <a:spcPct val="150000"/>
              </a:lnSpc>
            </a:pPr>
            <a:r>
              <a:rPr lang="en-US" sz="2000" dirty="0"/>
              <a:t>The ultrasonic sensor (or transducer) works on the same principles as a radar system. An ultrasonic sensor can convert electrical energy into acoustic waves and vice versa. The acoustic wave signal is an ultrasonic wave traveling at a frequency above 18kHz. The famous HC SR04 ultrasonic sensor generates ultrasonic waves at 40kHz frequency</a:t>
            </a:r>
            <a:r>
              <a:rPr lang="en-US" sz="2000" dirty="0" smtClean="0"/>
              <a:t>.</a:t>
            </a:r>
            <a:endParaRPr lang="tr-TR" sz="2000" dirty="0" smtClean="0"/>
          </a:p>
          <a:p>
            <a:pPr algn="just">
              <a:lnSpc>
                <a:spcPct val="150000"/>
              </a:lnSpc>
            </a:pPr>
            <a:r>
              <a:rPr lang="tr-TR" sz="2000" dirty="0" smtClean="0"/>
              <a:t>T</a:t>
            </a:r>
            <a:r>
              <a:rPr lang="en-US" sz="2000" dirty="0" smtClean="0"/>
              <a:t>he </a:t>
            </a:r>
            <a:r>
              <a:rPr lang="en-US" sz="2000" dirty="0"/>
              <a:t>microcontroller sends a trigger signal to the ultrasonic sensor. The duty cycle of this trigger signal is 10µS for the HC-SR04 ultrasonic sensor. When triggered, the ultrasonic sensor generates eight acoustic (ultrasonic) wave bursts and initiates a time counter. As soon as the reflected (echo) signal is received, the timer stops. The output of the ultrasonic sensor is a high pulse with the same duration as the time difference between transmitted ultrasonic bursts and the received echo signal.</a:t>
            </a:r>
          </a:p>
        </p:txBody>
      </p:sp>
    </p:spTree>
    <p:extLst>
      <p:ext uri="{BB962C8B-B14F-4D97-AF65-F5344CB8AC3E}">
        <p14:creationId xmlns:p14="http://schemas.microsoft.com/office/powerpoint/2010/main" val="2875838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howtomechatronics.com/wp-content/uploads/2022/01/How-Ultrasonic-Sensor-calculates-distance-from-object.jpg?ezimgfmt=rs:675x470/rscb2/ng:webp/ngcb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549758" y="491047"/>
            <a:ext cx="8392732" cy="5846500"/>
          </a:xfrm>
          <a:prstGeom prst="rect">
            <a:avLst/>
          </a:prstGeom>
        </p:spPr>
      </p:pic>
    </p:spTree>
    <p:extLst>
      <p:ext uri="{BB962C8B-B14F-4D97-AF65-F5344CB8AC3E}">
        <p14:creationId xmlns:p14="http://schemas.microsoft.com/office/powerpoint/2010/main" val="3341925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1071"/>
            <a:ext cx="5117806" cy="2840101"/>
          </a:xfrm>
          <a:prstGeom prst="rect">
            <a:avLst/>
          </a:prstGeom>
        </p:spPr>
      </p:pic>
      <p:sp>
        <p:nvSpPr>
          <p:cNvPr id="3" name="Rectangle 2"/>
          <p:cNvSpPr/>
          <p:nvPr/>
        </p:nvSpPr>
        <p:spPr>
          <a:xfrm>
            <a:off x="5233716" y="0"/>
            <a:ext cx="6370149" cy="7008072"/>
          </a:xfrm>
          <a:prstGeom prst="rect">
            <a:avLst/>
          </a:prstGeom>
        </p:spPr>
        <p:txBody>
          <a:bodyPr wrap="square">
            <a:spAutoFit/>
          </a:bodyPr>
          <a:lstStyle/>
          <a:p>
            <a:pPr>
              <a:lnSpc>
                <a:spcPct val="107000"/>
              </a:lnSpc>
            </a:pPr>
            <a:r>
              <a:rPr lang="tr-TR" sz="1500" i="1" dirty="0" smtClean="0">
                <a:solidFill>
                  <a:srgbClr val="40808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b="1" i="1" dirty="0" smtClean="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b="1"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defines pins numbers</a:t>
            </a:r>
            <a:endParaRPr lang="en-US" sz="15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err="1">
                <a:solidFill>
                  <a:srgbClr val="954121"/>
                </a:solidFill>
                <a:latin typeface="Segoe UI" panose="020B0502040204020203" pitchFamily="34" charset="0"/>
                <a:ea typeface="Times New Roman" panose="02020603050405020304" pitchFamily="18" charset="0"/>
                <a:cs typeface="Times New Roman" panose="02020603050405020304" pitchFamily="18" charset="0"/>
              </a:rPr>
              <a:t>const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954121"/>
                </a:solidFill>
                <a:latin typeface="Segoe UI" panose="020B0502040204020203" pitchFamily="34" charset="0"/>
                <a:ea typeface="Times New Roman" panose="02020603050405020304" pitchFamily="18" charset="0"/>
                <a:cs typeface="Times New Roman" panose="02020603050405020304" pitchFamily="18" charset="0"/>
              </a:rPr>
              <a:t>int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trigPin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 </a:t>
            </a:r>
            <a:r>
              <a:rPr lang="en-US" sz="1500" dirty="0">
                <a:solidFill>
                  <a:srgbClr val="40A070"/>
                </a:solidFill>
                <a:latin typeface="Segoe UI" panose="020B0502040204020203" pitchFamily="34" charset="0"/>
                <a:ea typeface="Times New Roman" panose="02020603050405020304" pitchFamily="18" charset="0"/>
                <a:cs typeface="Times New Roman" panose="02020603050405020304" pitchFamily="18" charset="0"/>
              </a:rPr>
              <a:t>9</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err="1">
                <a:solidFill>
                  <a:srgbClr val="954121"/>
                </a:solidFill>
                <a:latin typeface="Segoe UI" panose="020B0502040204020203" pitchFamily="34" charset="0"/>
                <a:ea typeface="Times New Roman" panose="02020603050405020304" pitchFamily="18" charset="0"/>
                <a:cs typeface="Times New Roman" panose="02020603050405020304" pitchFamily="18" charset="0"/>
              </a:rPr>
              <a:t>const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954121"/>
                </a:solidFill>
                <a:latin typeface="Segoe UI" panose="020B0502040204020203" pitchFamily="34" charset="0"/>
                <a:ea typeface="Times New Roman" panose="02020603050405020304" pitchFamily="18" charset="0"/>
                <a:cs typeface="Times New Roman" panose="02020603050405020304" pitchFamily="18" charset="0"/>
              </a:rPr>
              <a:t>int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echoPin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 </a:t>
            </a:r>
            <a:r>
              <a:rPr lang="en-US" sz="1500" dirty="0">
                <a:solidFill>
                  <a:srgbClr val="40A070"/>
                </a:solidFill>
                <a:latin typeface="Segoe UI" panose="020B0502040204020203" pitchFamily="34" charset="0"/>
                <a:ea typeface="Times New Roman" panose="02020603050405020304" pitchFamily="18" charset="0"/>
                <a:cs typeface="Times New Roman" panose="02020603050405020304" pitchFamily="18" charset="0"/>
              </a:rPr>
              <a:t>10</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b="1"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defines variables</a:t>
            </a:r>
            <a:endParaRPr lang="en-US" sz="15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long</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duration;</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err="1">
                <a:solidFill>
                  <a:srgbClr val="954121"/>
                </a:solidFill>
                <a:latin typeface="Segoe UI" panose="020B0502040204020203" pitchFamily="34" charset="0"/>
                <a:ea typeface="Times New Roman" panose="02020603050405020304" pitchFamily="18" charset="0"/>
                <a:cs typeface="Times New Roman" panose="02020603050405020304" pitchFamily="18" charset="0"/>
              </a:rPr>
              <a:t>int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distance;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void</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b="1" dirty="0">
                <a:solidFill>
                  <a:srgbClr val="445588"/>
                </a:solidFill>
                <a:latin typeface="Segoe UI" panose="020B0502040204020203" pitchFamily="34" charset="0"/>
                <a:ea typeface="Times New Roman" panose="02020603050405020304" pitchFamily="18" charset="0"/>
                <a:cs typeface="Times New Roman" panose="02020603050405020304" pitchFamily="18" charset="0"/>
              </a:rPr>
              <a:t>setup</a:t>
            </a:r>
            <a:r>
              <a:rPr lang="en-US" sz="1500" dirty="0">
                <a:solidFill>
                  <a:srgbClr val="0000FF"/>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pinMode</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trigPin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OUTPUT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i="1" dirty="0">
                <a:solidFill>
                  <a:srgbClr val="408080"/>
                </a:solidFill>
                <a:latin typeface="Segoe UI" panose="020B0502040204020203" pitchFamily="34" charset="0"/>
                <a:ea typeface="Times New Roman" panose="02020603050405020304" pitchFamily="18" charset="0"/>
                <a:cs typeface="Times New Roman" panose="02020603050405020304" pitchFamily="18" charset="0"/>
              </a:rPr>
              <a:t>// Sets the </a:t>
            </a:r>
            <a:r>
              <a:rPr lang="en-US" sz="1500" i="1" dirty="0" err="1">
                <a:solidFill>
                  <a:srgbClr val="408080"/>
                </a:solidFill>
                <a:latin typeface="Segoe UI" panose="020B0502040204020203" pitchFamily="34" charset="0"/>
                <a:ea typeface="Times New Roman" panose="02020603050405020304" pitchFamily="18" charset="0"/>
                <a:cs typeface="Times New Roman" panose="02020603050405020304" pitchFamily="18" charset="0"/>
              </a:rPr>
              <a:t>trigPin</a:t>
            </a:r>
            <a:r>
              <a:rPr lang="en-US" sz="1500" i="1" dirty="0">
                <a:solidFill>
                  <a:srgbClr val="408080"/>
                </a:solidFill>
                <a:latin typeface="Segoe UI" panose="020B0502040204020203" pitchFamily="34" charset="0"/>
                <a:ea typeface="Times New Roman" panose="02020603050405020304" pitchFamily="18" charset="0"/>
                <a:cs typeface="Times New Roman" panose="02020603050405020304" pitchFamily="18" charset="0"/>
              </a:rPr>
              <a:t> as an Output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pinMode</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echoPin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INPUT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i="1" dirty="0">
                <a:solidFill>
                  <a:srgbClr val="408080"/>
                </a:solidFill>
                <a:latin typeface="Segoe UI" panose="020B0502040204020203" pitchFamily="34" charset="0"/>
                <a:ea typeface="Times New Roman" panose="02020603050405020304" pitchFamily="18" charset="0"/>
                <a:cs typeface="Times New Roman" panose="02020603050405020304" pitchFamily="18" charset="0"/>
              </a:rPr>
              <a:t>// Sets the </a:t>
            </a:r>
            <a:r>
              <a:rPr lang="en-US" sz="1500" i="1" dirty="0" err="1">
                <a:solidFill>
                  <a:srgbClr val="408080"/>
                </a:solidFill>
                <a:latin typeface="Segoe UI" panose="020B0502040204020203" pitchFamily="34" charset="0"/>
                <a:ea typeface="Times New Roman" panose="02020603050405020304" pitchFamily="18" charset="0"/>
                <a:cs typeface="Times New Roman" panose="02020603050405020304" pitchFamily="18" charset="0"/>
              </a:rPr>
              <a:t>echoPin</a:t>
            </a:r>
            <a:r>
              <a:rPr lang="en-US" sz="1500" i="1" dirty="0">
                <a:solidFill>
                  <a:srgbClr val="408080"/>
                </a:solidFill>
                <a:latin typeface="Segoe UI" panose="020B0502040204020203" pitchFamily="34" charset="0"/>
                <a:ea typeface="Times New Roman" panose="02020603050405020304" pitchFamily="18" charset="0"/>
                <a:cs typeface="Times New Roman" panose="02020603050405020304" pitchFamily="18" charset="0"/>
              </a:rPr>
              <a:t> as an Input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Serial</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begin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a:solidFill>
                  <a:srgbClr val="40A070"/>
                </a:solidFill>
                <a:latin typeface="Segoe UI" panose="020B0502040204020203" pitchFamily="34" charset="0"/>
                <a:ea typeface="Times New Roman" panose="02020603050405020304" pitchFamily="18" charset="0"/>
                <a:cs typeface="Times New Roman" panose="02020603050405020304" pitchFamily="18" charset="0"/>
              </a:rPr>
              <a:t>9600</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i="1" dirty="0">
                <a:solidFill>
                  <a:srgbClr val="408080"/>
                </a:solidFill>
                <a:latin typeface="Segoe UI" panose="020B0502040204020203" pitchFamily="34" charset="0"/>
                <a:ea typeface="Times New Roman" panose="02020603050405020304" pitchFamily="18" charset="0"/>
                <a:cs typeface="Times New Roman" panose="02020603050405020304" pitchFamily="18" charset="0"/>
              </a:rPr>
              <a:t>// Starts the serial communication</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void</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b="1" dirty="0">
                <a:solidFill>
                  <a:srgbClr val="445588"/>
                </a:solidFill>
                <a:latin typeface="Segoe UI" panose="020B0502040204020203" pitchFamily="34" charset="0"/>
                <a:ea typeface="Times New Roman" panose="02020603050405020304" pitchFamily="18" charset="0"/>
                <a:cs typeface="Times New Roman" panose="02020603050405020304" pitchFamily="18" charset="0"/>
              </a:rPr>
              <a:t>loop</a:t>
            </a:r>
            <a:r>
              <a:rPr lang="en-US" sz="1500" dirty="0">
                <a:solidFill>
                  <a:srgbClr val="0000FF"/>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b="1"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Clears the </a:t>
            </a:r>
            <a:r>
              <a:rPr lang="en-US" sz="1500" b="1" i="1" dirty="0" err="1">
                <a:solidFill>
                  <a:srgbClr val="C00000"/>
                </a:solidFill>
                <a:latin typeface="Segoe UI" panose="020B0502040204020203" pitchFamily="34" charset="0"/>
                <a:ea typeface="Times New Roman" panose="02020603050405020304" pitchFamily="18" charset="0"/>
                <a:cs typeface="Times New Roman" panose="02020603050405020304" pitchFamily="18" charset="0"/>
              </a:rPr>
              <a:t>trigPin</a:t>
            </a:r>
            <a:endParaRPr lang="en-US" sz="15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digitalWrite</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trigPin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LOW</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delayMicroseconds</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a:solidFill>
                  <a:srgbClr val="40A070"/>
                </a:solidFill>
                <a:latin typeface="Segoe UI" panose="020B0502040204020203"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b="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b="1"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Sets the </a:t>
            </a:r>
            <a:r>
              <a:rPr lang="en-US" sz="1500" b="1" i="1" dirty="0" err="1">
                <a:solidFill>
                  <a:srgbClr val="C00000"/>
                </a:solidFill>
                <a:latin typeface="Segoe UI" panose="020B0502040204020203" pitchFamily="34" charset="0"/>
                <a:ea typeface="Times New Roman" panose="02020603050405020304" pitchFamily="18" charset="0"/>
                <a:cs typeface="Times New Roman" panose="02020603050405020304" pitchFamily="18" charset="0"/>
              </a:rPr>
              <a:t>trigPin</a:t>
            </a:r>
            <a:r>
              <a:rPr lang="en-US" sz="1500" b="1"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on HIGH state for 10 micro seconds</a:t>
            </a:r>
            <a:endParaRPr lang="en-US" sz="15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digitalWrite</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trigPin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HIGH</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delayMicroseconds</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a:solidFill>
                  <a:srgbClr val="40A070"/>
                </a:solidFill>
                <a:latin typeface="Segoe UI" panose="020B0502040204020203" pitchFamily="34" charset="0"/>
                <a:ea typeface="Times New Roman" panose="02020603050405020304" pitchFamily="18" charset="0"/>
                <a:cs typeface="Times New Roman" panose="02020603050405020304" pitchFamily="18" charset="0"/>
              </a:rPr>
              <a:t>10</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digitalWrite</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trigPin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LOW</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Reads the </a:t>
            </a:r>
            <a:r>
              <a:rPr lang="en-US" sz="1500" i="1" dirty="0" err="1">
                <a:solidFill>
                  <a:srgbClr val="C00000"/>
                </a:solidFill>
                <a:latin typeface="Segoe UI" panose="020B0502040204020203" pitchFamily="34" charset="0"/>
                <a:ea typeface="Times New Roman" panose="02020603050405020304" pitchFamily="18" charset="0"/>
                <a:cs typeface="Times New Roman" panose="02020603050405020304" pitchFamily="18" charset="0"/>
              </a:rPr>
              <a:t>echoPin</a:t>
            </a:r>
            <a:r>
              <a:rPr lang="en-US" sz="1500"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returns the sound wave travel time in microseconds</a:t>
            </a:r>
            <a:endParaRPr lang="en-US" sz="15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duration =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pulseIn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echoPin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a:solidFill>
                  <a:srgbClr val="954121"/>
                </a:solidFill>
                <a:latin typeface="Segoe UI" panose="020B0502040204020203" pitchFamily="34" charset="0"/>
                <a:ea typeface="Times New Roman" panose="02020603050405020304" pitchFamily="18" charset="0"/>
                <a:cs typeface="Times New Roman" panose="02020603050405020304" pitchFamily="18" charset="0"/>
              </a:rPr>
              <a:t>HIGH</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b="1"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Calculating the distance</a:t>
            </a:r>
            <a:endParaRPr lang="en-US" sz="15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distance = duration * </a:t>
            </a:r>
            <a:r>
              <a:rPr lang="en-US" sz="1500" dirty="0">
                <a:solidFill>
                  <a:srgbClr val="40A070"/>
                </a:solidFill>
                <a:latin typeface="Segoe UI" panose="020B0502040204020203" pitchFamily="34" charset="0"/>
                <a:ea typeface="Times New Roman" panose="02020603050405020304" pitchFamily="18" charset="0"/>
                <a:cs typeface="Times New Roman" panose="02020603050405020304" pitchFamily="18" charset="0"/>
              </a:rPr>
              <a:t>0.034</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 </a:t>
            </a:r>
            <a:r>
              <a:rPr lang="en-US" sz="1500" dirty="0">
                <a:solidFill>
                  <a:srgbClr val="40A070"/>
                </a:solidFill>
                <a:latin typeface="Segoe UI" panose="020B0502040204020203" pitchFamily="34" charset="0"/>
                <a:ea typeface="Times New Roman" panose="02020603050405020304" pitchFamily="18" charset="0"/>
                <a:cs typeface="Times New Roman" panose="02020603050405020304" pitchFamily="18" charset="0"/>
              </a:rPr>
              <a:t>2</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b="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b="1" i="1" dirty="0">
                <a:solidFill>
                  <a:srgbClr val="C00000"/>
                </a:solidFill>
                <a:latin typeface="Segoe UI" panose="020B0502040204020203" pitchFamily="34" charset="0"/>
                <a:ea typeface="Times New Roman" panose="02020603050405020304" pitchFamily="18" charset="0"/>
                <a:cs typeface="Times New Roman" panose="02020603050405020304" pitchFamily="18" charset="0"/>
              </a:rPr>
              <a:t>// Prints the distance on the Serial Monitor</a:t>
            </a:r>
            <a:endParaRPr lang="en-US" sz="15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Serial</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print</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a:solidFill>
                  <a:srgbClr val="219161"/>
                </a:solidFill>
                <a:latin typeface="Segoe UI" panose="020B0502040204020203" pitchFamily="34" charset="0"/>
                <a:ea typeface="Times New Roman" panose="02020603050405020304" pitchFamily="18" charset="0"/>
                <a:cs typeface="Times New Roman" panose="02020603050405020304" pitchFamily="18" charset="0"/>
              </a:rPr>
              <a:t>"Distance: "</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Serial</a:t>
            </a:r>
            <a:r>
              <a:rPr lang="en-US" sz="1500"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r>
              <a:rPr lang="en-US" sz="1500" dirty="0" err="1">
                <a:solidFill>
                  <a:srgbClr val="0086B3"/>
                </a:solidFill>
                <a:latin typeface="Segoe UI" panose="020B0502040204020203" pitchFamily="34" charset="0"/>
                <a:ea typeface="Times New Roman" panose="02020603050405020304" pitchFamily="18" charset="0"/>
                <a:cs typeface="Times New Roman" panose="02020603050405020304" pitchFamily="18" charset="0"/>
              </a:rPr>
              <a:t>println</a:t>
            </a: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(distance);</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50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344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90" y="192041"/>
            <a:ext cx="3865802" cy="523220"/>
          </a:xfrm>
          <a:prstGeom prst="rect">
            <a:avLst/>
          </a:prstGeom>
        </p:spPr>
        <p:txBody>
          <a:bodyPr wrap="none">
            <a:spAutoFit/>
          </a:bodyPr>
          <a:lstStyle/>
          <a:p>
            <a:r>
              <a:rPr lang="tr-TR" sz="2800" b="1" dirty="0" smtClean="0">
                <a:solidFill>
                  <a:srgbClr val="0070C0"/>
                </a:solidFill>
              </a:rPr>
              <a:t>5.3</a:t>
            </a:r>
            <a:r>
              <a:rPr lang="tr-TR" sz="2800" b="1" dirty="0" smtClean="0">
                <a:solidFill>
                  <a:srgbClr val="FF0000"/>
                </a:solidFill>
              </a:rPr>
              <a:t> Temperature</a:t>
            </a:r>
            <a:r>
              <a:rPr lang="en-US" sz="2800" b="1" dirty="0" smtClean="0">
                <a:solidFill>
                  <a:srgbClr val="FF0000"/>
                </a:solidFill>
              </a:rPr>
              <a:t> </a:t>
            </a:r>
            <a:r>
              <a:rPr lang="en-US" sz="2800" b="1" dirty="0">
                <a:solidFill>
                  <a:srgbClr val="FF0000"/>
                </a:solidFill>
              </a:rPr>
              <a:t>Sensors</a:t>
            </a:r>
          </a:p>
        </p:txBody>
      </p:sp>
      <p:sp>
        <p:nvSpPr>
          <p:cNvPr id="3" name="Rectangle 2"/>
          <p:cNvSpPr/>
          <p:nvPr/>
        </p:nvSpPr>
        <p:spPr>
          <a:xfrm>
            <a:off x="149290" y="747942"/>
            <a:ext cx="11789425" cy="5632311"/>
          </a:xfrm>
          <a:prstGeom prst="rect">
            <a:avLst/>
          </a:prstGeom>
        </p:spPr>
        <p:txBody>
          <a:bodyPr wrap="square">
            <a:spAutoFit/>
          </a:bodyPr>
          <a:lstStyle/>
          <a:p>
            <a:pPr algn="just">
              <a:lnSpc>
                <a:spcPct val="150000"/>
              </a:lnSpc>
            </a:pPr>
            <a:r>
              <a:rPr lang="en-US" sz="2000" dirty="0"/>
              <a:t>A temperature sensor is used to measure the </a:t>
            </a:r>
            <a:r>
              <a:rPr lang="en-US" sz="2000" b="1" dirty="0">
                <a:solidFill>
                  <a:srgbClr val="FF0000"/>
                </a:solidFill>
              </a:rPr>
              <a:t>amount of energy in the form of heat and cold </a:t>
            </a:r>
            <a:r>
              <a:rPr lang="en-US" sz="2000" dirty="0"/>
              <a:t>produced by an object and system. It allows one to sense or detect any physical change to that energy and gives the </a:t>
            </a:r>
            <a:r>
              <a:rPr lang="en-US" sz="2000" b="1" dirty="0">
                <a:solidFill>
                  <a:srgbClr val="FF0000"/>
                </a:solidFill>
              </a:rPr>
              <a:t>output as analog or digital</a:t>
            </a:r>
            <a:r>
              <a:rPr lang="en-US" sz="2000" b="1" dirty="0" smtClean="0">
                <a:solidFill>
                  <a:srgbClr val="FF0000"/>
                </a:solidFill>
              </a:rPr>
              <a:t>.</a:t>
            </a:r>
            <a:endParaRPr lang="tr-TR" sz="2000" b="1" dirty="0" smtClean="0">
              <a:solidFill>
                <a:srgbClr val="FF0000"/>
              </a:solidFill>
            </a:endParaRPr>
          </a:p>
          <a:p>
            <a:pPr algn="just">
              <a:lnSpc>
                <a:spcPct val="150000"/>
              </a:lnSpc>
            </a:pPr>
            <a:r>
              <a:rPr lang="en-US" sz="2000" dirty="0"/>
              <a:t>Temperature sensors are used in various applications such as notification of environmental temperature, medical instruments, automobiles etc. According to application and its characteristics, many different types of temperature sensors are available. There are basically </a:t>
            </a:r>
            <a:r>
              <a:rPr lang="en-US" sz="2000" b="1" dirty="0">
                <a:solidFill>
                  <a:srgbClr val="FF0000"/>
                </a:solidFill>
              </a:rPr>
              <a:t>two types of temperature sensors</a:t>
            </a:r>
            <a:r>
              <a:rPr lang="en-US" sz="2000" dirty="0"/>
              <a:t>, </a:t>
            </a:r>
            <a:r>
              <a:rPr lang="en-US" sz="2000" b="1" dirty="0">
                <a:solidFill>
                  <a:srgbClr val="FF0000"/>
                </a:solidFill>
              </a:rPr>
              <a:t>contact temperature sensor and non-contact temperature sensor</a:t>
            </a:r>
            <a:r>
              <a:rPr lang="en-US" sz="2000" b="1" dirty="0" smtClean="0">
                <a:solidFill>
                  <a:srgbClr val="FF0000"/>
                </a:solidFill>
              </a:rPr>
              <a:t>.</a:t>
            </a:r>
            <a:endParaRPr lang="tr-TR" sz="2000" b="1" dirty="0" smtClean="0">
              <a:solidFill>
                <a:srgbClr val="FF0000"/>
              </a:solidFill>
            </a:endParaRPr>
          </a:p>
          <a:p>
            <a:pPr algn="just">
              <a:lnSpc>
                <a:spcPct val="150000"/>
              </a:lnSpc>
            </a:pPr>
            <a:r>
              <a:rPr lang="en-US" sz="2000" dirty="0">
                <a:solidFill>
                  <a:srgbClr val="FF0000"/>
                </a:solidFill>
              </a:rPr>
              <a:t>In contact temperature sensor</a:t>
            </a:r>
            <a:r>
              <a:rPr lang="en-US" sz="2000" dirty="0"/>
              <a:t>, there is </a:t>
            </a:r>
            <a:r>
              <a:rPr lang="tr-TR" sz="2000" b="1" i="1" dirty="0" smtClean="0">
                <a:solidFill>
                  <a:srgbClr val="00B0F0"/>
                </a:solidFill>
              </a:rPr>
              <a:t>a </a:t>
            </a:r>
            <a:r>
              <a:rPr lang="en-US" sz="2000" b="1" i="1" dirty="0" smtClean="0">
                <a:solidFill>
                  <a:srgbClr val="00B0F0"/>
                </a:solidFill>
              </a:rPr>
              <a:t>physical </a:t>
            </a:r>
            <a:r>
              <a:rPr lang="en-US" sz="2000" b="1" i="1" dirty="0">
                <a:solidFill>
                  <a:srgbClr val="00B0F0"/>
                </a:solidFill>
              </a:rPr>
              <a:t>contact with the object </a:t>
            </a:r>
            <a:r>
              <a:rPr lang="en-US" sz="2000" dirty="0"/>
              <a:t>being sensed and to monitor the change in temperature, conduction is used. It is used to sense </a:t>
            </a:r>
            <a:r>
              <a:rPr lang="en-US" sz="2000" b="1" dirty="0">
                <a:solidFill>
                  <a:srgbClr val="00B050"/>
                </a:solidFill>
              </a:rPr>
              <a:t>solids, liquids or gases over a wide range of temperatures</a:t>
            </a:r>
            <a:r>
              <a:rPr lang="en-US" sz="2000" dirty="0" smtClean="0"/>
              <a:t>.</a:t>
            </a:r>
            <a:endParaRPr lang="tr-TR" sz="2000" dirty="0" smtClean="0"/>
          </a:p>
          <a:p>
            <a:pPr algn="just">
              <a:lnSpc>
                <a:spcPct val="150000"/>
              </a:lnSpc>
            </a:pPr>
            <a:r>
              <a:rPr lang="en-US" sz="2000" dirty="0"/>
              <a:t>In a non-contact temperature sensor, we </a:t>
            </a:r>
            <a:r>
              <a:rPr lang="en-US" sz="2000" b="1" dirty="0">
                <a:solidFill>
                  <a:srgbClr val="00B050"/>
                </a:solidFill>
              </a:rPr>
              <a:t>use convection and radiation properties to measure the changes in temperature</a:t>
            </a:r>
            <a:r>
              <a:rPr lang="en-US" sz="2000" dirty="0"/>
              <a:t>. It uses radiant energy in the form of heat and cold.</a:t>
            </a:r>
            <a:endParaRPr lang="en-US" sz="2000" b="1" dirty="0">
              <a:solidFill>
                <a:srgbClr val="FF0000"/>
              </a:solidFill>
            </a:endParaRPr>
          </a:p>
        </p:txBody>
      </p:sp>
    </p:spTree>
    <p:extLst>
      <p:ext uri="{BB962C8B-B14F-4D97-AF65-F5344CB8AC3E}">
        <p14:creationId xmlns:p14="http://schemas.microsoft.com/office/powerpoint/2010/main" val="1522666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1" y="720790"/>
            <a:ext cx="10848304" cy="1938992"/>
          </a:xfrm>
          <a:prstGeom prst="rect">
            <a:avLst/>
          </a:prstGeom>
        </p:spPr>
        <p:txBody>
          <a:bodyPr wrap="square">
            <a:spAutoFit/>
          </a:bodyPr>
          <a:lstStyle/>
          <a:p>
            <a:pPr algn="just">
              <a:lnSpc>
                <a:spcPct val="150000"/>
              </a:lnSpc>
            </a:pPr>
            <a:r>
              <a:rPr lang="en-US" sz="2000" b="1" dirty="0"/>
              <a:t>LM35 </a:t>
            </a:r>
            <a:r>
              <a:rPr lang="en-US" sz="2000" dirty="0">
                <a:solidFill>
                  <a:srgbClr val="313131"/>
                </a:solidFill>
              </a:rPr>
              <a:t>is a temperature sensor that </a:t>
            </a:r>
            <a:r>
              <a:rPr lang="en-US" sz="2000" b="1" dirty="0">
                <a:solidFill>
                  <a:srgbClr val="FF0000"/>
                </a:solidFill>
              </a:rPr>
              <a:t>outputs an analog signal </a:t>
            </a:r>
            <a:r>
              <a:rPr lang="en-US" sz="2000" dirty="0">
                <a:solidFill>
                  <a:srgbClr val="313131"/>
                </a:solidFill>
              </a:rPr>
              <a:t>which is proportional to the instantaneous temperature. The output voltage can easily be interpreted to obtain a temperature reading in Celsius. The advantage of </a:t>
            </a:r>
            <a:r>
              <a:rPr lang="tr-TR" sz="2000" dirty="0" smtClean="0">
                <a:solidFill>
                  <a:srgbClr val="313131"/>
                </a:solidFill>
              </a:rPr>
              <a:t>LM</a:t>
            </a:r>
            <a:r>
              <a:rPr lang="en-US" sz="2000" dirty="0" smtClean="0">
                <a:solidFill>
                  <a:srgbClr val="313131"/>
                </a:solidFill>
              </a:rPr>
              <a:t>35 </a:t>
            </a:r>
            <a:r>
              <a:rPr lang="en-US" sz="2000" dirty="0">
                <a:solidFill>
                  <a:srgbClr val="313131"/>
                </a:solidFill>
              </a:rPr>
              <a:t>over thermistor is </a:t>
            </a:r>
            <a:r>
              <a:rPr lang="en-US" sz="2000" dirty="0">
                <a:solidFill>
                  <a:srgbClr val="FF0000"/>
                </a:solidFill>
              </a:rPr>
              <a:t>it does not require any external calibration</a:t>
            </a:r>
            <a:r>
              <a:rPr lang="en-US" sz="2000" dirty="0">
                <a:solidFill>
                  <a:srgbClr val="313131"/>
                </a:solidFill>
              </a:rPr>
              <a:t>. The coating also protects it from self-heating. </a:t>
            </a:r>
            <a:endParaRPr lang="en-US" sz="2000" dirty="0"/>
          </a:p>
        </p:txBody>
      </p:sp>
      <p:pic>
        <p:nvPicPr>
          <p:cNvPr id="3" name="Picture 2"/>
          <p:cNvPicPr>
            <a:picLocks noChangeAspect="1"/>
          </p:cNvPicPr>
          <p:nvPr/>
        </p:nvPicPr>
        <p:blipFill>
          <a:blip r:embed="rId2"/>
          <a:stretch>
            <a:fillRect/>
          </a:stretch>
        </p:blipFill>
        <p:spPr>
          <a:xfrm>
            <a:off x="6603776" y="2998789"/>
            <a:ext cx="4536449" cy="3309377"/>
          </a:xfrm>
          <a:prstGeom prst="rect">
            <a:avLst/>
          </a:prstGeom>
        </p:spPr>
      </p:pic>
      <p:sp>
        <p:nvSpPr>
          <p:cNvPr id="4" name="Rectangle 3"/>
          <p:cNvSpPr/>
          <p:nvPr/>
        </p:nvSpPr>
        <p:spPr>
          <a:xfrm>
            <a:off x="291921" y="3127578"/>
            <a:ext cx="6096000" cy="3416320"/>
          </a:xfrm>
          <a:prstGeom prst="rect">
            <a:avLst/>
          </a:prstGeom>
        </p:spPr>
        <p:txBody>
          <a:bodyPr>
            <a:spAutoFit/>
          </a:bodyPr>
          <a:lstStyle/>
          <a:p>
            <a:r>
              <a:rPr lang="en-US" b="1" dirty="0">
                <a:solidFill>
                  <a:srgbClr val="313131"/>
                </a:solidFill>
                <a:latin typeface="-apple-system"/>
              </a:rPr>
              <a:t>LM35 Temperature sensor </a:t>
            </a:r>
            <a:r>
              <a:rPr lang="en-US" b="1" dirty="0" smtClean="0">
                <a:solidFill>
                  <a:srgbClr val="313131"/>
                </a:solidFill>
                <a:latin typeface="-apple-system"/>
              </a:rPr>
              <a:t>Features</a:t>
            </a:r>
            <a:endParaRPr lang="tr-TR" b="1" dirty="0" smtClean="0">
              <a:solidFill>
                <a:srgbClr val="313131"/>
              </a:solidFill>
              <a:latin typeface="-apple-system"/>
            </a:endParaRPr>
          </a:p>
          <a:p>
            <a:endParaRPr lang="en-US" b="1" dirty="0">
              <a:solidFill>
                <a:srgbClr val="313131"/>
              </a:solidFill>
              <a:latin typeface="-apple-system"/>
            </a:endParaRPr>
          </a:p>
          <a:p>
            <a:pPr algn="just">
              <a:buFont typeface="Arial" panose="020B0604020202020204" pitchFamily="34" charset="0"/>
              <a:buChar char="•"/>
            </a:pPr>
            <a:r>
              <a:rPr lang="en-US" dirty="0">
                <a:solidFill>
                  <a:srgbClr val="313131"/>
                </a:solidFill>
                <a:latin typeface="-apple-system"/>
              </a:rPr>
              <a:t>Calibrated Directly in Celsius (Centigrade)</a:t>
            </a:r>
          </a:p>
          <a:p>
            <a:pPr algn="just">
              <a:buFont typeface="Arial" panose="020B0604020202020204" pitchFamily="34" charset="0"/>
              <a:buChar char="•"/>
            </a:pPr>
            <a:r>
              <a:rPr lang="en-US" dirty="0">
                <a:solidFill>
                  <a:srgbClr val="313131"/>
                </a:solidFill>
                <a:latin typeface="-apple-system"/>
              </a:rPr>
              <a:t>Linear + 10-mV/°C Scale Factor</a:t>
            </a:r>
          </a:p>
          <a:p>
            <a:pPr algn="just">
              <a:buFont typeface="Arial" panose="020B0604020202020204" pitchFamily="34" charset="0"/>
              <a:buChar char="•"/>
            </a:pPr>
            <a:r>
              <a:rPr lang="en-US" dirty="0">
                <a:solidFill>
                  <a:srgbClr val="313131"/>
                </a:solidFill>
                <a:latin typeface="-apple-system"/>
              </a:rPr>
              <a:t>0.5°C Ensured Accuracy (at 25°C)</a:t>
            </a:r>
          </a:p>
          <a:p>
            <a:pPr algn="just">
              <a:buFont typeface="Arial" panose="020B0604020202020204" pitchFamily="34" charset="0"/>
              <a:buChar char="•"/>
            </a:pPr>
            <a:r>
              <a:rPr lang="en-US" dirty="0">
                <a:solidFill>
                  <a:srgbClr val="313131"/>
                </a:solidFill>
                <a:latin typeface="-apple-system"/>
              </a:rPr>
              <a:t>Rated for Full −55°C to 150°C Range</a:t>
            </a:r>
          </a:p>
          <a:p>
            <a:pPr algn="just">
              <a:buFont typeface="Arial" panose="020B0604020202020204" pitchFamily="34" charset="0"/>
              <a:buChar char="•"/>
            </a:pPr>
            <a:r>
              <a:rPr lang="en-US" dirty="0">
                <a:solidFill>
                  <a:srgbClr val="313131"/>
                </a:solidFill>
                <a:latin typeface="-apple-system"/>
              </a:rPr>
              <a:t>Suitable for Remote Applications</a:t>
            </a:r>
          </a:p>
          <a:p>
            <a:pPr algn="just">
              <a:buFont typeface="Arial" panose="020B0604020202020204" pitchFamily="34" charset="0"/>
              <a:buChar char="•"/>
            </a:pPr>
            <a:r>
              <a:rPr lang="en-US" dirty="0">
                <a:solidFill>
                  <a:srgbClr val="313131"/>
                </a:solidFill>
                <a:latin typeface="-apple-system"/>
              </a:rPr>
              <a:t>Operates from 4 V to 30 V</a:t>
            </a:r>
          </a:p>
          <a:p>
            <a:pPr algn="just">
              <a:buFont typeface="Arial" panose="020B0604020202020204" pitchFamily="34" charset="0"/>
              <a:buChar char="•"/>
            </a:pPr>
            <a:r>
              <a:rPr lang="en-US" dirty="0">
                <a:solidFill>
                  <a:srgbClr val="313131"/>
                </a:solidFill>
                <a:latin typeface="-apple-system"/>
              </a:rPr>
              <a:t>Less than 60-µA Current Drain</a:t>
            </a:r>
          </a:p>
          <a:p>
            <a:pPr algn="just">
              <a:buFont typeface="Arial" panose="020B0604020202020204" pitchFamily="34" charset="0"/>
              <a:buChar char="•"/>
            </a:pPr>
            <a:r>
              <a:rPr lang="en-US" dirty="0">
                <a:solidFill>
                  <a:srgbClr val="313131"/>
                </a:solidFill>
                <a:latin typeface="-apple-system"/>
              </a:rPr>
              <a:t>Low Self-Heating, 0.08°C in Still Air</a:t>
            </a:r>
          </a:p>
          <a:p>
            <a:pPr algn="just">
              <a:buFont typeface="Arial" panose="020B0604020202020204" pitchFamily="34" charset="0"/>
              <a:buChar char="•"/>
            </a:pPr>
            <a:r>
              <a:rPr lang="en-US" dirty="0">
                <a:solidFill>
                  <a:srgbClr val="313131"/>
                </a:solidFill>
                <a:latin typeface="-apple-system"/>
              </a:rPr>
              <a:t>Non-Linearity Only ±¼°C Typical</a:t>
            </a:r>
          </a:p>
          <a:p>
            <a:pPr algn="just">
              <a:buFont typeface="Arial" panose="020B0604020202020204" pitchFamily="34" charset="0"/>
              <a:buChar char="•"/>
            </a:pPr>
            <a:r>
              <a:rPr lang="en-US" dirty="0">
                <a:solidFill>
                  <a:srgbClr val="313131"/>
                </a:solidFill>
                <a:latin typeface="-apple-system"/>
              </a:rPr>
              <a:t>Low-Impedance Output, 0.1 Ω for 1-mA Load</a:t>
            </a:r>
            <a:endParaRPr lang="en-US" b="0" i="0" dirty="0">
              <a:solidFill>
                <a:srgbClr val="313131"/>
              </a:solidFill>
              <a:effectLst/>
              <a:latin typeface="-apple-system"/>
            </a:endParaRPr>
          </a:p>
        </p:txBody>
      </p:sp>
      <p:sp>
        <p:nvSpPr>
          <p:cNvPr id="5" name="TextBox 4"/>
          <p:cNvSpPr txBox="1"/>
          <p:nvPr/>
        </p:nvSpPr>
        <p:spPr>
          <a:xfrm>
            <a:off x="291921" y="180304"/>
            <a:ext cx="4653566" cy="369332"/>
          </a:xfrm>
          <a:prstGeom prst="rect">
            <a:avLst/>
          </a:prstGeom>
          <a:noFill/>
        </p:spPr>
        <p:txBody>
          <a:bodyPr wrap="square" rtlCol="0">
            <a:spAutoFit/>
          </a:bodyPr>
          <a:lstStyle/>
          <a:p>
            <a:r>
              <a:rPr lang="tr-TR" b="1" dirty="0" smtClean="0">
                <a:solidFill>
                  <a:srgbClr val="FF0000"/>
                </a:solidFill>
              </a:rPr>
              <a:t>LM35 Semiconductor Temperature Sensor</a:t>
            </a:r>
            <a:endParaRPr lang="en-US" b="1" dirty="0">
              <a:solidFill>
                <a:srgbClr val="FF0000"/>
              </a:solidFill>
            </a:endParaRPr>
          </a:p>
        </p:txBody>
      </p:sp>
    </p:spTree>
    <p:extLst>
      <p:ext uri="{BB962C8B-B14F-4D97-AF65-F5344CB8AC3E}">
        <p14:creationId xmlns:p14="http://schemas.microsoft.com/office/powerpoint/2010/main" val="78806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2" y="819319"/>
            <a:ext cx="10947041" cy="5016758"/>
          </a:xfrm>
          <a:prstGeom prst="rect">
            <a:avLst/>
          </a:prstGeom>
        </p:spPr>
        <p:txBody>
          <a:bodyPr wrap="square">
            <a:spAutoFit/>
          </a:bodyPr>
          <a:lstStyle/>
          <a:p>
            <a:pPr algn="just">
              <a:lnSpc>
                <a:spcPct val="200000"/>
              </a:lnSpc>
            </a:pPr>
            <a:r>
              <a:rPr lang="en-US" sz="2000" dirty="0" smtClean="0"/>
              <a:t>The other types of sensors are based on their </a:t>
            </a:r>
            <a:r>
              <a:rPr lang="en-US" sz="2000" b="1" i="1" dirty="0" smtClean="0">
                <a:solidFill>
                  <a:srgbClr val="FF0000"/>
                </a:solidFill>
              </a:rPr>
              <a:t>detection properties </a:t>
            </a:r>
            <a:r>
              <a:rPr lang="en-US" sz="2000" dirty="0" smtClean="0"/>
              <a:t>such as variation mechanism, analog and digital. The detection properties of sensors include electric, magnetic, physical, chemical </a:t>
            </a:r>
            <a:r>
              <a:rPr lang="en-US" sz="2000" dirty="0" err="1" smtClean="0"/>
              <a:t>etc</a:t>
            </a:r>
            <a:r>
              <a:rPr lang="en-US" sz="2000" dirty="0" smtClean="0"/>
              <a:t>, and variation </a:t>
            </a:r>
            <a:r>
              <a:rPr lang="en-US" sz="2000" b="1" i="1" dirty="0" smtClean="0">
                <a:solidFill>
                  <a:srgbClr val="00B050"/>
                </a:solidFill>
              </a:rPr>
              <a:t>mechanism includes conversion of the input signal to output signal</a:t>
            </a:r>
            <a:r>
              <a:rPr lang="en-US" sz="2000" dirty="0" smtClean="0"/>
              <a:t>, whose examples are photoelectric, thermoelectric, electrochemical, electromagnetic etc. </a:t>
            </a:r>
            <a:endParaRPr lang="tr-TR" sz="2000" dirty="0" smtClean="0"/>
          </a:p>
          <a:p>
            <a:pPr algn="just">
              <a:lnSpc>
                <a:spcPct val="200000"/>
              </a:lnSpc>
            </a:pPr>
            <a:r>
              <a:rPr lang="en-US" sz="2000" b="1" i="1" dirty="0" smtClean="0">
                <a:solidFill>
                  <a:srgbClr val="FF0000"/>
                </a:solidFill>
              </a:rPr>
              <a:t>Analog sensors</a:t>
            </a:r>
            <a:r>
              <a:rPr lang="en-US" sz="2000" dirty="0" smtClean="0"/>
              <a:t> produce an analog output, i.e. continuous output signals are produced with respect to the measured quantity, but a </a:t>
            </a:r>
            <a:r>
              <a:rPr lang="en-US" sz="2000" b="1" dirty="0" smtClean="0">
                <a:solidFill>
                  <a:srgbClr val="FF0000"/>
                </a:solidFill>
              </a:rPr>
              <a:t>digital sensor </a:t>
            </a:r>
            <a:r>
              <a:rPr lang="en-US" sz="2000" dirty="0" smtClean="0"/>
              <a:t>is the opposite of analog sensors, with discrete characteristics and digital output in nature. </a:t>
            </a:r>
            <a:endParaRPr lang="tr-TR" sz="2000" dirty="0" smtClean="0"/>
          </a:p>
          <a:p>
            <a:pPr algn="just">
              <a:lnSpc>
                <a:spcPct val="200000"/>
              </a:lnSpc>
            </a:pPr>
            <a:r>
              <a:rPr lang="en-US" sz="2000" dirty="0" smtClean="0"/>
              <a:t>Sensors are also divided by their detection properties, given in </a:t>
            </a:r>
            <a:r>
              <a:rPr lang="tr-TR" sz="2000" dirty="0" smtClean="0"/>
              <a:t>T</a:t>
            </a:r>
            <a:r>
              <a:rPr lang="en-US" sz="2000" dirty="0" smtClean="0"/>
              <a:t>able </a:t>
            </a:r>
            <a:r>
              <a:rPr lang="tr-TR" sz="2000" dirty="0" smtClean="0"/>
              <a:t>5</a:t>
            </a:r>
            <a:r>
              <a:rPr lang="en-US" sz="2000" dirty="0" smtClean="0"/>
              <a:t>.</a:t>
            </a:r>
            <a:r>
              <a:rPr lang="tr-TR" sz="2000" dirty="0" smtClean="0"/>
              <a:t>1</a:t>
            </a:r>
            <a:endParaRPr lang="en-US" sz="2000" dirty="0"/>
          </a:p>
        </p:txBody>
      </p:sp>
    </p:spTree>
    <p:extLst>
      <p:ext uri="{BB962C8B-B14F-4D97-AF65-F5344CB8AC3E}">
        <p14:creationId xmlns:p14="http://schemas.microsoft.com/office/powerpoint/2010/main" val="407463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 y="275445"/>
            <a:ext cx="11088710" cy="1938992"/>
          </a:xfrm>
          <a:prstGeom prst="rect">
            <a:avLst/>
          </a:prstGeom>
        </p:spPr>
        <p:txBody>
          <a:bodyPr wrap="square">
            <a:spAutoFit/>
          </a:bodyPr>
          <a:lstStyle/>
          <a:p>
            <a:pPr algn="just">
              <a:lnSpc>
                <a:spcPct val="150000"/>
              </a:lnSpc>
            </a:pPr>
            <a:r>
              <a:rPr lang="en-US" sz="2000" dirty="0">
                <a:solidFill>
                  <a:srgbClr val="2A2A2A"/>
                </a:solidFill>
              </a:rPr>
              <a:t>LM35 can measure from </a:t>
            </a:r>
            <a:r>
              <a:rPr lang="en-US" sz="2000" dirty="0">
                <a:solidFill>
                  <a:srgbClr val="00B0F0"/>
                </a:solidFill>
              </a:rPr>
              <a:t>-55 degrees centigrade to 150-degree centigrade</a:t>
            </a:r>
            <a:r>
              <a:rPr lang="en-US" sz="2000" dirty="0">
                <a:solidFill>
                  <a:srgbClr val="2A2A2A"/>
                </a:solidFill>
              </a:rPr>
              <a:t>. The accuracy level is very high if operated at optimal temperature and humidity levels. </a:t>
            </a:r>
            <a:endParaRPr lang="tr-TR" sz="2000" dirty="0" smtClean="0">
              <a:solidFill>
                <a:srgbClr val="2A2A2A"/>
              </a:solidFill>
            </a:endParaRPr>
          </a:p>
          <a:p>
            <a:pPr>
              <a:lnSpc>
                <a:spcPct val="150000"/>
              </a:lnSpc>
            </a:pPr>
            <a:r>
              <a:rPr lang="en-US" sz="2000" dirty="0" smtClean="0">
                <a:solidFill>
                  <a:srgbClr val="2A2A2A"/>
                </a:solidFill>
              </a:rPr>
              <a:t>The </a:t>
            </a:r>
            <a:r>
              <a:rPr lang="en-US" sz="2000" dirty="0">
                <a:solidFill>
                  <a:srgbClr val="2A2A2A"/>
                </a:solidFill>
              </a:rPr>
              <a:t>conversion of the output voltage to centigrade is also easy and straight </a:t>
            </a:r>
            <a:r>
              <a:rPr lang="en-US" sz="2000" dirty="0" smtClean="0">
                <a:solidFill>
                  <a:srgbClr val="2A2A2A"/>
                </a:solidFill>
              </a:rPr>
              <a:t>forward.</a:t>
            </a:r>
            <a:r>
              <a:rPr lang="tr-TR" sz="2000" dirty="0" smtClean="0">
                <a:solidFill>
                  <a:srgbClr val="2A2A2A"/>
                </a:solidFill>
              </a:rPr>
              <a:t> </a:t>
            </a:r>
            <a:r>
              <a:rPr lang="en-US" sz="2000" dirty="0" smtClean="0">
                <a:solidFill>
                  <a:srgbClr val="2A2A2A"/>
                </a:solidFill>
              </a:rPr>
              <a:t>The </a:t>
            </a:r>
            <a:r>
              <a:rPr lang="en-US" sz="2000" dirty="0">
                <a:solidFill>
                  <a:srgbClr val="2A2A2A"/>
                </a:solidFill>
              </a:rPr>
              <a:t>input</a:t>
            </a:r>
            <a:r>
              <a:rPr lang="en-US" sz="2000" dirty="0">
                <a:solidFill>
                  <a:srgbClr val="313131"/>
                </a:solidFill>
              </a:rPr>
              <a:t> voltage to LM35 can be from +4 volts to 30 volts. It consumes about 60 microamperes of current.</a:t>
            </a:r>
            <a:endParaRPr lang="en-US" sz="2000" dirty="0"/>
          </a:p>
        </p:txBody>
      </p:sp>
      <p:pic>
        <p:nvPicPr>
          <p:cNvPr id="2050" name="Picture 2" descr="Lm35 scale f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993" y="2456458"/>
            <a:ext cx="3114675" cy="371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6061" y="3069954"/>
            <a:ext cx="10908405" cy="2862322"/>
          </a:xfrm>
          <a:prstGeom prst="rect">
            <a:avLst/>
          </a:prstGeom>
        </p:spPr>
        <p:txBody>
          <a:bodyPr wrap="square">
            <a:spAutoFit/>
          </a:bodyPr>
          <a:lstStyle/>
          <a:p>
            <a:pPr algn="just">
              <a:lnSpc>
                <a:spcPct val="150000"/>
              </a:lnSpc>
            </a:pPr>
            <a:r>
              <a:rPr lang="tr-TR" dirty="0" smtClean="0">
                <a:solidFill>
                  <a:srgbClr val="313131"/>
                </a:solidFill>
                <a:latin typeface="-apple-system"/>
              </a:rPr>
              <a:t>I</a:t>
            </a:r>
            <a:r>
              <a:rPr lang="en-US" sz="2000" dirty="0" smtClean="0">
                <a:solidFill>
                  <a:srgbClr val="313131"/>
                </a:solidFill>
              </a:rPr>
              <a:t>n </a:t>
            </a:r>
            <a:r>
              <a:rPr lang="en-US" sz="2000" dirty="0">
                <a:solidFill>
                  <a:srgbClr val="313131"/>
                </a:solidFill>
              </a:rPr>
              <a:t>order to understand the working principle of LM35 temperature sensor we have to understand the </a:t>
            </a:r>
            <a:r>
              <a:rPr lang="en-US" sz="2000" b="1" i="1" dirty="0">
                <a:solidFill>
                  <a:srgbClr val="FF0000"/>
                </a:solidFill>
              </a:rPr>
              <a:t>linear scale factor</a:t>
            </a:r>
            <a:r>
              <a:rPr lang="en-US" sz="2000" dirty="0">
                <a:solidFill>
                  <a:srgbClr val="313131"/>
                </a:solidFill>
              </a:rPr>
              <a:t>. In the features of LM35 it is given to be </a:t>
            </a:r>
            <a:r>
              <a:rPr lang="en-US" sz="2000" b="1" dirty="0">
                <a:solidFill>
                  <a:srgbClr val="FF0000"/>
                </a:solidFill>
              </a:rPr>
              <a:t>+10 </a:t>
            </a:r>
            <a:r>
              <a:rPr lang="en-US" sz="2000" b="1" dirty="0" smtClean="0">
                <a:solidFill>
                  <a:srgbClr val="FF0000"/>
                </a:solidFill>
              </a:rPr>
              <a:t>mill</a:t>
            </a:r>
            <a:r>
              <a:rPr lang="tr-TR" sz="2000" b="1" dirty="0" smtClean="0">
                <a:solidFill>
                  <a:srgbClr val="FF0000"/>
                </a:solidFill>
              </a:rPr>
              <a:t>i</a:t>
            </a:r>
            <a:r>
              <a:rPr lang="en-US" sz="2000" b="1" dirty="0" smtClean="0">
                <a:solidFill>
                  <a:srgbClr val="FF0000"/>
                </a:solidFill>
              </a:rPr>
              <a:t> </a:t>
            </a:r>
            <a:r>
              <a:rPr lang="en-US" sz="2000" b="1" dirty="0">
                <a:solidFill>
                  <a:srgbClr val="FF0000"/>
                </a:solidFill>
              </a:rPr>
              <a:t>volt per degree centigrade</a:t>
            </a:r>
            <a:r>
              <a:rPr lang="en-US" sz="2000" dirty="0">
                <a:solidFill>
                  <a:srgbClr val="313131"/>
                </a:solidFill>
              </a:rPr>
              <a:t>. It means that with increase in output of 10 </a:t>
            </a:r>
            <a:r>
              <a:rPr lang="en-US" sz="2000" dirty="0" smtClean="0">
                <a:solidFill>
                  <a:srgbClr val="313131"/>
                </a:solidFill>
              </a:rPr>
              <a:t>mil</a:t>
            </a:r>
            <a:r>
              <a:rPr lang="tr-TR" sz="2000" dirty="0" smtClean="0">
                <a:solidFill>
                  <a:srgbClr val="313131"/>
                </a:solidFill>
              </a:rPr>
              <a:t>li</a:t>
            </a:r>
            <a:r>
              <a:rPr lang="en-US" sz="2000" dirty="0" smtClean="0">
                <a:solidFill>
                  <a:srgbClr val="313131"/>
                </a:solidFill>
              </a:rPr>
              <a:t>volt </a:t>
            </a:r>
            <a:r>
              <a:rPr lang="en-US" sz="2000" dirty="0">
                <a:solidFill>
                  <a:srgbClr val="313131"/>
                </a:solidFill>
              </a:rPr>
              <a:t>by the sensor </a:t>
            </a:r>
            <a:r>
              <a:rPr lang="tr-TR" sz="2000" dirty="0" smtClean="0">
                <a:solidFill>
                  <a:srgbClr val="313131"/>
                </a:solidFill>
              </a:rPr>
              <a:t>V</a:t>
            </a:r>
            <a:r>
              <a:rPr lang="en-US" sz="2000" dirty="0" smtClean="0">
                <a:solidFill>
                  <a:srgbClr val="313131"/>
                </a:solidFill>
              </a:rPr>
              <a:t>out </a:t>
            </a:r>
            <a:r>
              <a:rPr lang="en-US" sz="2000" dirty="0">
                <a:solidFill>
                  <a:srgbClr val="313131"/>
                </a:solidFill>
              </a:rPr>
              <a:t>pin the temperature value increases by one. For example, if the sensor is </a:t>
            </a:r>
            <a:r>
              <a:rPr lang="en-US" sz="2000" dirty="0" smtClean="0">
                <a:solidFill>
                  <a:srgbClr val="313131"/>
                </a:solidFill>
              </a:rPr>
              <a:t>output </a:t>
            </a:r>
            <a:r>
              <a:rPr lang="en-US" sz="2000" dirty="0">
                <a:solidFill>
                  <a:srgbClr val="313131"/>
                </a:solidFill>
              </a:rPr>
              <a:t>100 </a:t>
            </a:r>
            <a:r>
              <a:rPr lang="en-US" sz="2000" dirty="0" smtClean="0">
                <a:solidFill>
                  <a:srgbClr val="313131"/>
                </a:solidFill>
              </a:rPr>
              <a:t>m</a:t>
            </a:r>
            <a:r>
              <a:rPr lang="tr-TR" sz="2000" dirty="0" smtClean="0">
                <a:solidFill>
                  <a:srgbClr val="313131"/>
                </a:solidFill>
              </a:rPr>
              <a:t>V</a:t>
            </a:r>
            <a:r>
              <a:rPr lang="en-US" sz="2000" dirty="0" smtClean="0">
                <a:solidFill>
                  <a:srgbClr val="313131"/>
                </a:solidFill>
              </a:rPr>
              <a:t> </a:t>
            </a:r>
            <a:r>
              <a:rPr lang="en-US" sz="2000" dirty="0">
                <a:solidFill>
                  <a:srgbClr val="313131"/>
                </a:solidFill>
              </a:rPr>
              <a:t>at </a:t>
            </a:r>
            <a:r>
              <a:rPr lang="tr-TR" sz="2000" dirty="0" smtClean="0">
                <a:solidFill>
                  <a:srgbClr val="313131"/>
                </a:solidFill>
              </a:rPr>
              <a:t>V</a:t>
            </a:r>
            <a:r>
              <a:rPr lang="en-US" sz="2000" dirty="0" smtClean="0">
                <a:solidFill>
                  <a:srgbClr val="313131"/>
                </a:solidFill>
              </a:rPr>
              <a:t>out </a:t>
            </a:r>
            <a:r>
              <a:rPr lang="en-US" sz="2000" dirty="0">
                <a:solidFill>
                  <a:srgbClr val="313131"/>
                </a:solidFill>
              </a:rPr>
              <a:t>pin the temperature in centigrade will be 10-degree centigrade. The same goes for the negative temperature reading. If the sensor is outputting -100 mills volt the temperature will be -10 degrees </a:t>
            </a:r>
            <a:r>
              <a:rPr lang="en-US" sz="2000" dirty="0" err="1" smtClean="0">
                <a:solidFill>
                  <a:srgbClr val="313131"/>
                </a:solidFill>
              </a:rPr>
              <a:t>Celsiu</a:t>
            </a:r>
            <a:r>
              <a:rPr lang="tr-TR" sz="2000" dirty="0" smtClean="0">
                <a:solidFill>
                  <a:srgbClr val="313131"/>
                </a:solidFill>
              </a:rPr>
              <a:t>s.</a:t>
            </a:r>
            <a:endParaRPr lang="en-US" sz="2000" dirty="0"/>
          </a:p>
        </p:txBody>
      </p:sp>
    </p:spTree>
    <p:extLst>
      <p:ext uri="{BB962C8B-B14F-4D97-AF65-F5344CB8AC3E}">
        <p14:creationId xmlns:p14="http://schemas.microsoft.com/office/powerpoint/2010/main" val="3893888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0317" y="166284"/>
            <a:ext cx="5851282" cy="400110"/>
          </a:xfrm>
          <a:prstGeom prst="rect">
            <a:avLst/>
          </a:prstGeom>
        </p:spPr>
        <p:txBody>
          <a:bodyPr wrap="none">
            <a:spAutoFit/>
          </a:bodyPr>
          <a:lstStyle/>
          <a:p>
            <a:r>
              <a:rPr lang="en-US" sz="2000" b="1" dirty="0">
                <a:solidFill>
                  <a:srgbClr val="FF0000"/>
                </a:solidFill>
                <a:latin typeface="-apple-system"/>
              </a:rPr>
              <a:t>LM35 temperature sensor circuit configuration</a:t>
            </a:r>
            <a:endParaRPr lang="en-US" sz="2000" b="1" i="0" dirty="0">
              <a:solidFill>
                <a:srgbClr val="FF0000"/>
              </a:solidFill>
              <a:effectLst/>
              <a:latin typeface="-apple-system"/>
            </a:endParaRPr>
          </a:p>
        </p:txBody>
      </p:sp>
      <p:pic>
        <p:nvPicPr>
          <p:cNvPr id="3" name="Picture 2"/>
          <p:cNvPicPr>
            <a:picLocks noChangeAspect="1"/>
          </p:cNvPicPr>
          <p:nvPr/>
        </p:nvPicPr>
        <p:blipFill>
          <a:blip r:embed="rId2"/>
          <a:stretch>
            <a:fillRect/>
          </a:stretch>
        </p:blipFill>
        <p:spPr>
          <a:xfrm>
            <a:off x="1619383" y="650479"/>
            <a:ext cx="8515350" cy="3362325"/>
          </a:xfrm>
          <a:prstGeom prst="rect">
            <a:avLst/>
          </a:prstGeom>
        </p:spPr>
      </p:pic>
      <p:sp>
        <p:nvSpPr>
          <p:cNvPr id="4" name="Rectangle 3"/>
          <p:cNvSpPr/>
          <p:nvPr/>
        </p:nvSpPr>
        <p:spPr>
          <a:xfrm>
            <a:off x="382212" y="4096889"/>
            <a:ext cx="10367492" cy="2554545"/>
          </a:xfrm>
          <a:prstGeom prst="rect">
            <a:avLst/>
          </a:prstGeom>
        </p:spPr>
        <p:txBody>
          <a:bodyPr wrap="square">
            <a:spAutoFit/>
          </a:bodyPr>
          <a:lstStyle/>
          <a:p>
            <a:pPr algn="just"/>
            <a:r>
              <a:rPr lang="en-US" sz="2000" dirty="0">
                <a:solidFill>
                  <a:srgbClr val="313131"/>
                </a:solidFill>
              </a:rPr>
              <a:t>LM35 can be used in </a:t>
            </a:r>
            <a:r>
              <a:rPr lang="en-US" sz="2000" dirty="0">
                <a:solidFill>
                  <a:srgbClr val="FF0000"/>
                </a:solidFill>
              </a:rPr>
              <a:t>two circuit configurations</a:t>
            </a:r>
            <a:r>
              <a:rPr lang="en-US" sz="2000" dirty="0">
                <a:solidFill>
                  <a:srgbClr val="313131"/>
                </a:solidFill>
              </a:rPr>
              <a:t>. Both yield different results. In the first </a:t>
            </a:r>
            <a:r>
              <a:rPr lang="en-US" sz="2000" dirty="0" smtClean="0">
                <a:solidFill>
                  <a:srgbClr val="313131"/>
                </a:solidFill>
              </a:rPr>
              <a:t>configuration</a:t>
            </a:r>
            <a:r>
              <a:rPr lang="tr-TR" sz="2000" dirty="0" smtClean="0">
                <a:solidFill>
                  <a:srgbClr val="313131"/>
                </a:solidFill>
              </a:rPr>
              <a:t> (a)</a:t>
            </a:r>
            <a:r>
              <a:rPr lang="en-US" sz="2000" dirty="0" smtClean="0">
                <a:solidFill>
                  <a:srgbClr val="313131"/>
                </a:solidFill>
              </a:rPr>
              <a:t>, </a:t>
            </a:r>
            <a:r>
              <a:rPr lang="en-US" sz="2000" dirty="0">
                <a:solidFill>
                  <a:srgbClr val="313131"/>
                </a:solidFill>
              </a:rPr>
              <a:t>you can only measure the positive temperature from </a:t>
            </a:r>
            <a:r>
              <a:rPr lang="en-US" sz="2000" b="1" i="1" dirty="0">
                <a:solidFill>
                  <a:srgbClr val="FF0000"/>
                </a:solidFill>
              </a:rPr>
              <a:t>2 degrees Celsius to 150 degrees Celsius.</a:t>
            </a:r>
            <a:r>
              <a:rPr lang="en-US" sz="2000" dirty="0">
                <a:solidFill>
                  <a:srgbClr val="313131"/>
                </a:solidFill>
              </a:rPr>
              <a:t> In this first configuration, we simply power </a:t>
            </a:r>
            <a:r>
              <a:rPr lang="tr-TR" sz="2000" dirty="0" smtClean="0">
                <a:solidFill>
                  <a:srgbClr val="313131"/>
                </a:solidFill>
              </a:rPr>
              <a:t>LM</a:t>
            </a:r>
            <a:r>
              <a:rPr lang="en-US" sz="2000" dirty="0" smtClean="0">
                <a:solidFill>
                  <a:srgbClr val="313131"/>
                </a:solidFill>
              </a:rPr>
              <a:t>35 </a:t>
            </a:r>
            <a:r>
              <a:rPr lang="en-US" sz="2000" dirty="0">
                <a:solidFill>
                  <a:srgbClr val="313131"/>
                </a:solidFill>
              </a:rPr>
              <a:t>and connect the output directly to analog to digital converters. In the second </a:t>
            </a:r>
            <a:r>
              <a:rPr lang="en-US" sz="2000" dirty="0" smtClean="0">
                <a:solidFill>
                  <a:srgbClr val="313131"/>
                </a:solidFill>
              </a:rPr>
              <a:t>configuration</a:t>
            </a:r>
            <a:r>
              <a:rPr lang="tr-TR" sz="2000" dirty="0" smtClean="0">
                <a:solidFill>
                  <a:srgbClr val="313131"/>
                </a:solidFill>
              </a:rPr>
              <a:t> (b)</a:t>
            </a:r>
            <a:r>
              <a:rPr lang="en-US" sz="2000" dirty="0" smtClean="0">
                <a:solidFill>
                  <a:srgbClr val="313131"/>
                </a:solidFill>
              </a:rPr>
              <a:t>, </a:t>
            </a:r>
            <a:r>
              <a:rPr lang="en-US" sz="2000" dirty="0">
                <a:solidFill>
                  <a:srgbClr val="313131"/>
                </a:solidFill>
              </a:rPr>
              <a:t>we can utilize all the sensor resources and can measure the full range temperature from -55 degree centigrade to 150-degree centigrade. This configuration is a little complex but yields high results. We have to connect an external resistor, in this case, to switch the level of negative voltage upwards. The external resistor value can be calculated from the formula given below the configuration circuit. </a:t>
            </a:r>
            <a:endParaRPr lang="en-US" sz="2000" dirty="0"/>
          </a:p>
        </p:txBody>
      </p:sp>
    </p:spTree>
    <p:extLst>
      <p:ext uri="{BB962C8B-B14F-4D97-AF65-F5344CB8AC3E}">
        <p14:creationId xmlns:p14="http://schemas.microsoft.com/office/powerpoint/2010/main" val="3879902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ild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96" y="266291"/>
            <a:ext cx="5553075" cy="3981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85923" y="266291"/>
            <a:ext cx="6096000" cy="4708981"/>
          </a:xfrm>
          <a:prstGeom prst="rect">
            <a:avLst/>
          </a:prstGeom>
        </p:spPr>
        <p:txBody>
          <a:bodyPr>
            <a:spAutoFit/>
          </a:bodyPr>
          <a:lstStyle/>
          <a:p>
            <a:r>
              <a:rPr lang="en-US" sz="2000" b="1" dirty="0" err="1"/>
              <a:t>int</a:t>
            </a:r>
            <a:r>
              <a:rPr lang="en-US" sz="2000" b="1" dirty="0"/>
              <a:t> </a:t>
            </a:r>
            <a:r>
              <a:rPr lang="en-US" sz="2000" b="1" dirty="0" err="1"/>
              <a:t>pinTemp</a:t>
            </a:r>
            <a:r>
              <a:rPr lang="en-US" sz="2000" b="1" dirty="0"/>
              <a:t> = A1;   //This is where our Output data goes</a:t>
            </a:r>
          </a:p>
          <a:p>
            <a:endParaRPr lang="en-US" sz="2000" b="1" dirty="0"/>
          </a:p>
          <a:p>
            <a:r>
              <a:rPr lang="en-US" sz="2000" b="1" dirty="0"/>
              <a:t>void setup() {</a:t>
            </a:r>
          </a:p>
          <a:p>
            <a:r>
              <a:rPr lang="en-US" sz="2000" b="1" dirty="0"/>
              <a:t>  </a:t>
            </a:r>
            <a:r>
              <a:rPr lang="en-US" sz="2000" b="1" dirty="0" err="1"/>
              <a:t>Serial.begin</a:t>
            </a:r>
            <a:r>
              <a:rPr lang="en-US" sz="2000" b="1" dirty="0"/>
              <a:t>(9600);     </a:t>
            </a:r>
          </a:p>
          <a:p>
            <a:r>
              <a:rPr lang="en-US" sz="2000" b="1" dirty="0"/>
              <a:t>}</a:t>
            </a:r>
          </a:p>
          <a:p>
            <a:r>
              <a:rPr lang="en-US" sz="2000" b="1" dirty="0"/>
              <a:t>void loop() {</a:t>
            </a:r>
          </a:p>
          <a:p>
            <a:r>
              <a:rPr lang="en-US" sz="2000" b="1" dirty="0"/>
              <a:t>  </a:t>
            </a:r>
            <a:r>
              <a:rPr lang="en-US" sz="2000" b="1" dirty="0" err="1"/>
              <a:t>int</a:t>
            </a:r>
            <a:r>
              <a:rPr lang="en-US" sz="2000" b="1" dirty="0"/>
              <a:t> temp = </a:t>
            </a:r>
            <a:r>
              <a:rPr lang="en-US" sz="2000" b="1" dirty="0" err="1"/>
              <a:t>analogRead</a:t>
            </a:r>
            <a:r>
              <a:rPr lang="en-US" sz="2000" b="1" dirty="0"/>
              <a:t>(</a:t>
            </a:r>
            <a:r>
              <a:rPr lang="en-US" sz="2000" b="1" dirty="0" err="1"/>
              <a:t>pinTemp</a:t>
            </a:r>
            <a:r>
              <a:rPr lang="en-US" sz="2000" b="1" dirty="0"/>
              <a:t>);    //Read the analog pin</a:t>
            </a:r>
          </a:p>
          <a:p>
            <a:r>
              <a:rPr lang="en-US" sz="2000" b="1" dirty="0"/>
              <a:t>  temp = temp * 0.48828125;   // convert output (</a:t>
            </a:r>
            <a:r>
              <a:rPr lang="en-US" sz="2000" b="1" dirty="0" smtClean="0"/>
              <a:t>m</a:t>
            </a:r>
            <a:r>
              <a:rPr lang="tr-TR" sz="2000" b="1" dirty="0" smtClean="0"/>
              <a:t>V</a:t>
            </a:r>
            <a:r>
              <a:rPr lang="en-US" sz="2000" b="1" dirty="0" smtClean="0"/>
              <a:t>) </a:t>
            </a:r>
            <a:r>
              <a:rPr lang="en-US" sz="2000" b="1" dirty="0"/>
              <a:t>to readable </a:t>
            </a:r>
            <a:r>
              <a:rPr lang="en-US" sz="2000" b="1" dirty="0" err="1"/>
              <a:t>celcius</a:t>
            </a:r>
            <a:endParaRPr lang="en-US" sz="2000" b="1" dirty="0"/>
          </a:p>
          <a:p>
            <a:r>
              <a:rPr lang="en-US" sz="2000" b="1" dirty="0"/>
              <a:t>  </a:t>
            </a:r>
            <a:r>
              <a:rPr lang="en-US" sz="2000" b="1" dirty="0" err="1"/>
              <a:t>Serial.print</a:t>
            </a:r>
            <a:r>
              <a:rPr lang="en-US" sz="2000" b="1" dirty="0"/>
              <a:t>("Temperature: ");</a:t>
            </a:r>
          </a:p>
          <a:p>
            <a:r>
              <a:rPr lang="en-US" sz="2000" b="1" dirty="0"/>
              <a:t>  </a:t>
            </a:r>
            <a:r>
              <a:rPr lang="en-US" sz="2000" b="1" dirty="0" err="1"/>
              <a:t>Serial.print</a:t>
            </a:r>
            <a:r>
              <a:rPr lang="en-US" sz="2000" b="1" dirty="0"/>
              <a:t>(temp);</a:t>
            </a:r>
          </a:p>
          <a:p>
            <a:r>
              <a:rPr lang="en-US" sz="2000" b="1" dirty="0"/>
              <a:t>  </a:t>
            </a:r>
            <a:r>
              <a:rPr lang="en-US" sz="2000" b="1" dirty="0" err="1"/>
              <a:t>Serial.println</a:t>
            </a:r>
            <a:r>
              <a:rPr lang="en-US" sz="2000" b="1" dirty="0"/>
              <a:t>("C");  //print the temperature status</a:t>
            </a:r>
          </a:p>
          <a:p>
            <a:r>
              <a:rPr lang="en-US" sz="2000" b="1" dirty="0"/>
              <a:t>  delay(1000);  </a:t>
            </a:r>
          </a:p>
          <a:p>
            <a:r>
              <a:rPr lang="en-US" sz="2000" b="1" dirty="0"/>
              <a:t>}</a:t>
            </a:r>
          </a:p>
        </p:txBody>
      </p:sp>
      <p:sp>
        <p:nvSpPr>
          <p:cNvPr id="3" name="Rectangle 2"/>
          <p:cNvSpPr/>
          <p:nvPr/>
        </p:nvSpPr>
        <p:spPr>
          <a:xfrm>
            <a:off x="142696" y="4691936"/>
            <a:ext cx="6096000" cy="1754326"/>
          </a:xfrm>
          <a:prstGeom prst="rect">
            <a:avLst/>
          </a:prstGeom>
        </p:spPr>
        <p:txBody>
          <a:bodyPr>
            <a:spAutoFit/>
          </a:bodyPr>
          <a:lstStyle/>
          <a:p>
            <a:r>
              <a:rPr lang="en-US" b="1" dirty="0"/>
              <a:t>Once uploaded you will see the temperature status like this</a:t>
            </a:r>
          </a:p>
          <a:p>
            <a:endParaRPr lang="en-US" dirty="0"/>
          </a:p>
          <a:p>
            <a:r>
              <a:rPr lang="en-US" dirty="0"/>
              <a:t>Temperature: 29C</a:t>
            </a:r>
          </a:p>
          <a:p>
            <a:r>
              <a:rPr lang="en-US" dirty="0"/>
              <a:t>Temperature: 28C</a:t>
            </a:r>
          </a:p>
          <a:p>
            <a:r>
              <a:rPr lang="en-US" dirty="0"/>
              <a:t>Temperature: 29C</a:t>
            </a:r>
          </a:p>
          <a:p>
            <a:r>
              <a:rPr lang="en-US" dirty="0"/>
              <a:t>Temperature: 27.8C</a:t>
            </a:r>
          </a:p>
        </p:txBody>
      </p:sp>
    </p:spTree>
    <p:extLst>
      <p:ext uri="{BB962C8B-B14F-4D97-AF65-F5344CB8AC3E}">
        <p14:creationId xmlns:p14="http://schemas.microsoft.com/office/powerpoint/2010/main" val="3263575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760" y="347730"/>
            <a:ext cx="11088710" cy="6093976"/>
          </a:xfrm>
          <a:prstGeom prst="rect">
            <a:avLst/>
          </a:prstGeom>
        </p:spPr>
        <p:txBody>
          <a:bodyPr wrap="square">
            <a:spAutoFit/>
          </a:bodyPr>
          <a:lstStyle/>
          <a:p>
            <a:pPr algn="just">
              <a:lnSpc>
                <a:spcPct val="150000"/>
              </a:lnSpc>
            </a:pPr>
            <a:r>
              <a:rPr lang="tr-TR" sz="2000" dirty="0" smtClean="0"/>
              <a:t>A</a:t>
            </a:r>
            <a:r>
              <a:rPr lang="en-US" sz="2000" dirty="0" smtClean="0"/>
              <a:t>s </a:t>
            </a:r>
            <a:r>
              <a:rPr lang="en-US" sz="2000" dirty="0"/>
              <a:t>you can see in the wiring diagram above, the output of the LM35 is connected to one of the analog inputs of the Arduino. The value of this analog input can be read with the </a:t>
            </a:r>
            <a:r>
              <a:rPr lang="en-US" sz="2000" b="1" dirty="0" err="1">
                <a:solidFill>
                  <a:srgbClr val="FF0000"/>
                </a:solidFill>
              </a:rPr>
              <a:t>analogRead</a:t>
            </a:r>
            <a:r>
              <a:rPr lang="en-US" sz="2000" b="1" dirty="0">
                <a:solidFill>
                  <a:srgbClr val="FF0000"/>
                </a:solidFill>
              </a:rPr>
              <a:t>() </a:t>
            </a:r>
            <a:r>
              <a:rPr lang="en-US" sz="2000" dirty="0"/>
              <a:t>function.</a:t>
            </a:r>
          </a:p>
          <a:p>
            <a:pPr algn="just">
              <a:lnSpc>
                <a:spcPct val="150000"/>
              </a:lnSpc>
            </a:pPr>
            <a:endParaRPr lang="en-US" sz="2000" dirty="0"/>
          </a:p>
          <a:p>
            <a:pPr algn="just">
              <a:lnSpc>
                <a:spcPct val="150000"/>
              </a:lnSpc>
            </a:pPr>
            <a:r>
              <a:rPr lang="en-US" sz="2000" dirty="0"/>
              <a:t>However, the </a:t>
            </a:r>
            <a:r>
              <a:rPr lang="en-US" sz="2000" b="1" dirty="0" err="1">
                <a:solidFill>
                  <a:srgbClr val="FF0000"/>
                </a:solidFill>
              </a:rPr>
              <a:t>analogRead</a:t>
            </a:r>
            <a:r>
              <a:rPr lang="en-US" sz="2000" b="1" dirty="0">
                <a:solidFill>
                  <a:srgbClr val="FF0000"/>
                </a:solidFill>
              </a:rPr>
              <a:t>() </a:t>
            </a:r>
            <a:r>
              <a:rPr lang="en-US" sz="2000" dirty="0"/>
              <a:t>function does not actually return the output voltage of the sensor. Instead it maps the input voltage between 0 and the ADC reference voltage (technically it is the operating voltage i.e. 5V or 3.3V unless you change it) to </a:t>
            </a:r>
            <a:r>
              <a:rPr lang="en-US" sz="2000" b="1" dirty="0">
                <a:solidFill>
                  <a:srgbClr val="FF0000"/>
                </a:solidFill>
              </a:rPr>
              <a:t>10-bit integer values ​​ranging from 0 to 1023. </a:t>
            </a:r>
            <a:r>
              <a:rPr lang="en-US" sz="2000" dirty="0"/>
              <a:t>To convert this value back to the sensor’s output voltage, use this formula</a:t>
            </a:r>
            <a:r>
              <a:rPr lang="en-US" sz="2000" dirty="0" smtClean="0"/>
              <a:t>:</a:t>
            </a:r>
            <a:endParaRPr lang="tr-TR" sz="2000" dirty="0" smtClean="0"/>
          </a:p>
          <a:p>
            <a:pPr algn="just">
              <a:lnSpc>
                <a:spcPct val="150000"/>
              </a:lnSpc>
            </a:pPr>
            <a:endParaRPr lang="en-US" sz="2000" dirty="0"/>
          </a:p>
          <a:p>
            <a:pPr algn="ctr">
              <a:lnSpc>
                <a:spcPct val="150000"/>
              </a:lnSpc>
            </a:pPr>
            <a:r>
              <a:rPr lang="en-US" sz="2000" b="1" dirty="0" err="1" smtClean="0">
                <a:solidFill>
                  <a:srgbClr val="FF0000"/>
                </a:solidFill>
              </a:rPr>
              <a:t>Vout</a:t>
            </a:r>
            <a:r>
              <a:rPr lang="en-US" sz="2000" b="1" dirty="0" smtClean="0">
                <a:solidFill>
                  <a:srgbClr val="FF0000"/>
                </a:solidFill>
              </a:rPr>
              <a:t> </a:t>
            </a:r>
            <a:r>
              <a:rPr lang="en-US" sz="2000" b="1" dirty="0">
                <a:solidFill>
                  <a:srgbClr val="FF0000"/>
                </a:solidFill>
              </a:rPr>
              <a:t>= (reading from ADC) * (5 / 1024)</a:t>
            </a:r>
          </a:p>
          <a:p>
            <a:pPr algn="just">
              <a:lnSpc>
                <a:spcPct val="150000"/>
              </a:lnSpc>
            </a:pPr>
            <a:endParaRPr lang="tr-TR" sz="2000" dirty="0" smtClean="0"/>
          </a:p>
          <a:p>
            <a:pPr algn="just">
              <a:lnSpc>
                <a:spcPct val="150000"/>
              </a:lnSpc>
            </a:pPr>
            <a:r>
              <a:rPr lang="en-US" sz="2000" dirty="0" smtClean="0"/>
              <a:t>This </a:t>
            </a:r>
            <a:r>
              <a:rPr lang="en-US" sz="2000" dirty="0"/>
              <a:t>formula converts the number 0-1023 from the ADC into 0-5V</a:t>
            </a:r>
          </a:p>
          <a:p>
            <a:pPr algn="just">
              <a:lnSpc>
                <a:spcPct val="150000"/>
              </a:lnSpc>
            </a:pPr>
            <a:r>
              <a:rPr lang="en-US" sz="2000" dirty="0" smtClean="0"/>
              <a:t>Then</a:t>
            </a:r>
            <a:r>
              <a:rPr lang="en-US" sz="2000" dirty="0"/>
              <a:t>, to convert volts into temperature, use this formula:</a:t>
            </a:r>
          </a:p>
          <a:p>
            <a:pPr algn="ctr">
              <a:lnSpc>
                <a:spcPct val="150000"/>
              </a:lnSpc>
            </a:pPr>
            <a:r>
              <a:rPr lang="en-US" sz="2000" b="1" dirty="0" smtClean="0">
                <a:solidFill>
                  <a:srgbClr val="FF0000"/>
                </a:solidFill>
              </a:rPr>
              <a:t>Temperature </a:t>
            </a:r>
            <a:r>
              <a:rPr lang="en-US" sz="2000" b="1" dirty="0">
                <a:solidFill>
                  <a:srgbClr val="FF0000"/>
                </a:solidFill>
              </a:rPr>
              <a:t>(°C) = </a:t>
            </a:r>
            <a:r>
              <a:rPr lang="en-US" sz="2000" b="1" dirty="0" err="1">
                <a:solidFill>
                  <a:srgbClr val="FF0000"/>
                </a:solidFill>
              </a:rPr>
              <a:t>Vout</a:t>
            </a:r>
            <a:r>
              <a:rPr lang="en-US" sz="2000" b="1" dirty="0">
                <a:solidFill>
                  <a:srgbClr val="FF0000"/>
                </a:solidFill>
              </a:rPr>
              <a:t> * </a:t>
            </a:r>
            <a:r>
              <a:rPr lang="en-US" sz="2000" b="1" dirty="0" smtClean="0">
                <a:solidFill>
                  <a:srgbClr val="FF0000"/>
                </a:solidFill>
              </a:rPr>
              <a:t>10</a:t>
            </a:r>
            <a:r>
              <a:rPr lang="tr-TR" sz="2000" b="1" dirty="0" smtClean="0">
                <a:solidFill>
                  <a:srgbClr val="FF0000"/>
                </a:solidFill>
              </a:rPr>
              <a:t>0</a:t>
            </a:r>
            <a:endParaRPr lang="en-US" sz="2000" b="1" dirty="0">
              <a:solidFill>
                <a:srgbClr val="FF0000"/>
              </a:solidFill>
            </a:endParaRPr>
          </a:p>
        </p:txBody>
      </p:sp>
    </p:spTree>
    <p:extLst>
      <p:ext uri="{BB962C8B-B14F-4D97-AF65-F5344CB8AC3E}">
        <p14:creationId xmlns:p14="http://schemas.microsoft.com/office/powerpoint/2010/main" val="375129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184" y="870259"/>
            <a:ext cx="10745274" cy="4708981"/>
          </a:xfrm>
          <a:prstGeom prst="rect">
            <a:avLst/>
          </a:prstGeom>
        </p:spPr>
        <p:txBody>
          <a:bodyPr wrap="square">
            <a:spAutoFit/>
          </a:bodyPr>
          <a:lstStyle/>
          <a:p>
            <a:pPr algn="just">
              <a:lnSpc>
                <a:spcPct val="150000"/>
              </a:lnSpc>
            </a:pPr>
            <a:r>
              <a:rPr lang="en-US" sz="2000" dirty="0"/>
              <a:t>The thermistor is another type of temperature sensitive device or </a:t>
            </a:r>
            <a:r>
              <a:rPr lang="en-US" sz="2000" dirty="0">
                <a:solidFill>
                  <a:srgbClr val="FF0000"/>
                </a:solidFill>
              </a:rPr>
              <a:t>resistance whose electrical resistance changes as the object </a:t>
            </a:r>
            <a:r>
              <a:rPr lang="en-US" sz="2000" dirty="0" smtClean="0">
                <a:solidFill>
                  <a:srgbClr val="FF0000"/>
                </a:solidFill>
              </a:rPr>
              <a:t>temperature</a:t>
            </a:r>
            <a:r>
              <a:rPr lang="tr-TR" sz="2000" dirty="0">
                <a:solidFill>
                  <a:srgbClr val="FF0000"/>
                </a:solidFill>
              </a:rPr>
              <a:t> </a:t>
            </a:r>
            <a:r>
              <a:rPr lang="en-US" sz="2000" dirty="0">
                <a:solidFill>
                  <a:srgbClr val="FF0000"/>
                </a:solidFill>
              </a:rPr>
              <a:t>changes</a:t>
            </a:r>
            <a:r>
              <a:rPr lang="en-US" sz="2000" dirty="0"/>
              <a:t>. This is made up of semiconductor materials. When temperature of the object or surroundings increases or decreases, resistance will also increase or decrease. How much the resistance will increase or decrease depends on the properties of the semiconductor material. The thermistor is of </a:t>
            </a:r>
            <a:r>
              <a:rPr lang="en-US" sz="2000" dirty="0">
                <a:solidFill>
                  <a:srgbClr val="FF0000"/>
                </a:solidFill>
              </a:rPr>
              <a:t>two types</a:t>
            </a:r>
            <a:r>
              <a:rPr lang="en-US" sz="2000" dirty="0"/>
              <a:t>: positive temperature coefficient, (</a:t>
            </a:r>
            <a:r>
              <a:rPr lang="en-US" sz="2000" dirty="0">
                <a:solidFill>
                  <a:srgbClr val="FF0000"/>
                </a:solidFill>
              </a:rPr>
              <a:t>PTC</a:t>
            </a:r>
            <a:r>
              <a:rPr lang="en-US" sz="2000" dirty="0"/>
              <a:t>) and negative temperature coefficient, (</a:t>
            </a:r>
            <a:r>
              <a:rPr lang="en-US" sz="2000" dirty="0">
                <a:solidFill>
                  <a:srgbClr val="FF0000"/>
                </a:solidFill>
              </a:rPr>
              <a:t>NTC</a:t>
            </a:r>
            <a:r>
              <a:rPr lang="en-US" sz="2000" dirty="0"/>
              <a:t>). In PTC, resistance value increases with an increase in the temperature and in NTC, its resistance value goes down with an increase in the </a:t>
            </a:r>
            <a:r>
              <a:rPr lang="en-US" sz="2000" dirty="0" smtClean="0"/>
              <a:t>temperature</a:t>
            </a:r>
            <a:r>
              <a:rPr lang="en-US" sz="2000" dirty="0"/>
              <a:t>. Thermistors are used for precise temperature measurement, control and compensation. Thermistors are highly sensitive and exhibit </a:t>
            </a:r>
            <a:r>
              <a:rPr lang="en-US" sz="2000" i="1" dirty="0">
                <a:solidFill>
                  <a:srgbClr val="00B0F0"/>
                </a:solidFill>
              </a:rPr>
              <a:t>non-linear characteristics of resistance versus temperature</a:t>
            </a:r>
            <a:r>
              <a:rPr lang="en-US" sz="2000" dirty="0"/>
              <a:t>. </a:t>
            </a:r>
            <a:r>
              <a:rPr lang="en-US" sz="2000" dirty="0" smtClean="0"/>
              <a:t>Generally, these are made up of </a:t>
            </a:r>
            <a:r>
              <a:rPr lang="en-US" sz="2000" b="1" dirty="0" smtClean="0"/>
              <a:t>manganese, nickel, cobalt, copper and iron</a:t>
            </a:r>
            <a:r>
              <a:rPr lang="en-US" sz="2000" dirty="0" smtClean="0"/>
              <a:t>.</a:t>
            </a:r>
            <a:endParaRPr lang="en-US" sz="2000" dirty="0"/>
          </a:p>
        </p:txBody>
      </p:sp>
      <p:sp>
        <p:nvSpPr>
          <p:cNvPr id="3" name="Rectangle 2"/>
          <p:cNvSpPr/>
          <p:nvPr/>
        </p:nvSpPr>
        <p:spPr>
          <a:xfrm>
            <a:off x="266394" y="125259"/>
            <a:ext cx="2412411" cy="523220"/>
          </a:xfrm>
          <a:prstGeom prst="rect">
            <a:avLst/>
          </a:prstGeom>
        </p:spPr>
        <p:txBody>
          <a:bodyPr wrap="square">
            <a:spAutoFit/>
          </a:bodyPr>
          <a:lstStyle/>
          <a:p>
            <a:r>
              <a:rPr lang="tr-TR" sz="2800" b="1" dirty="0" smtClean="0">
                <a:solidFill>
                  <a:srgbClr val="FF0000"/>
                </a:solidFill>
              </a:rPr>
              <a:t>T</a:t>
            </a:r>
            <a:r>
              <a:rPr lang="en-US" sz="2800" b="1" dirty="0" err="1" smtClean="0">
                <a:solidFill>
                  <a:srgbClr val="FF0000"/>
                </a:solidFill>
              </a:rPr>
              <a:t>hermistor</a:t>
            </a:r>
            <a:r>
              <a:rPr lang="en-US" sz="2800" b="1" dirty="0" smtClean="0">
                <a:solidFill>
                  <a:srgbClr val="FF0000"/>
                </a:solidFill>
              </a:rPr>
              <a:t> </a:t>
            </a:r>
            <a:endParaRPr lang="en-US" sz="2800" b="1" dirty="0">
              <a:solidFill>
                <a:srgbClr val="FF0000"/>
              </a:solidFill>
            </a:endParaRPr>
          </a:p>
        </p:txBody>
      </p:sp>
    </p:spTree>
    <p:extLst>
      <p:ext uri="{BB962C8B-B14F-4D97-AF65-F5344CB8AC3E}">
        <p14:creationId xmlns:p14="http://schemas.microsoft.com/office/powerpoint/2010/main" val="1431730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aracterstic graph of NTC thermi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91" y="120203"/>
            <a:ext cx="27336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TC thermistor 10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848" y="487848"/>
            <a:ext cx="1119433" cy="18078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4050" y="2871988"/>
            <a:ext cx="4899611" cy="369332"/>
          </a:xfrm>
          <a:prstGeom prst="rect">
            <a:avLst/>
          </a:prstGeom>
        </p:spPr>
        <p:txBody>
          <a:bodyPr wrap="none">
            <a:spAutoFit/>
          </a:bodyPr>
          <a:lstStyle/>
          <a:p>
            <a:pPr algn="just"/>
            <a:r>
              <a:rPr lang="en-US" b="1" dirty="0">
                <a:solidFill>
                  <a:srgbClr val="0E3D79"/>
                </a:solidFill>
                <a:latin typeface="Lato"/>
              </a:rPr>
              <a:t>Calculating Temperature using Thermistor:</a:t>
            </a:r>
            <a:endParaRPr lang="en-US" b="0" i="0" dirty="0">
              <a:solidFill>
                <a:srgbClr val="0E3D79"/>
              </a:solidFill>
              <a:effectLst/>
              <a:latin typeface="Lato"/>
            </a:endParaRPr>
          </a:p>
        </p:txBody>
      </p:sp>
      <p:sp>
        <p:nvSpPr>
          <p:cNvPr id="3" name="Rectangle 2"/>
          <p:cNvSpPr/>
          <p:nvPr/>
        </p:nvSpPr>
        <p:spPr>
          <a:xfrm>
            <a:off x="439354" y="3572074"/>
            <a:ext cx="4797211" cy="369332"/>
          </a:xfrm>
          <a:prstGeom prst="rect">
            <a:avLst/>
          </a:prstGeom>
        </p:spPr>
        <p:txBody>
          <a:bodyPr wrap="none">
            <a:spAutoFit/>
          </a:bodyPr>
          <a:lstStyle/>
          <a:p>
            <a:r>
              <a:rPr lang="en-US" dirty="0">
                <a:solidFill>
                  <a:srgbClr val="121212"/>
                </a:solidFill>
                <a:latin typeface="Lato"/>
              </a:rPr>
              <a:t>We know from the Voltage divider circuit that:</a:t>
            </a:r>
            <a:endParaRPr lang="en-US" dirty="0"/>
          </a:p>
        </p:txBody>
      </p:sp>
      <p:pic>
        <p:nvPicPr>
          <p:cNvPr id="5126" name="Picture 6" descr="Formation of voltage divider circuit by thermistor and resi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826" y="2871988"/>
            <a:ext cx="29622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39354" y="4093981"/>
            <a:ext cx="4081726" cy="1106601"/>
          </a:xfrm>
          <a:prstGeom prst="rect">
            <a:avLst/>
          </a:prstGeom>
        </p:spPr>
      </p:pic>
      <p:pic>
        <p:nvPicPr>
          <p:cNvPr id="5" name="Picture 4"/>
          <p:cNvPicPr>
            <a:picLocks noChangeAspect="1"/>
          </p:cNvPicPr>
          <p:nvPr/>
        </p:nvPicPr>
        <p:blipFill>
          <a:blip r:embed="rId6"/>
          <a:stretch>
            <a:fillRect/>
          </a:stretch>
        </p:blipFill>
        <p:spPr>
          <a:xfrm>
            <a:off x="439354" y="5200582"/>
            <a:ext cx="3119076" cy="626950"/>
          </a:xfrm>
          <a:prstGeom prst="rect">
            <a:avLst/>
          </a:prstGeom>
        </p:spPr>
      </p:pic>
      <p:pic>
        <p:nvPicPr>
          <p:cNvPr id="7" name="Picture 6"/>
          <p:cNvPicPr>
            <a:picLocks noChangeAspect="1"/>
          </p:cNvPicPr>
          <p:nvPr/>
        </p:nvPicPr>
        <p:blipFill>
          <a:blip r:embed="rId7"/>
          <a:stretch>
            <a:fillRect/>
          </a:stretch>
        </p:blipFill>
        <p:spPr>
          <a:xfrm>
            <a:off x="634499" y="5647228"/>
            <a:ext cx="3813169" cy="854456"/>
          </a:xfrm>
          <a:prstGeom prst="rect">
            <a:avLst/>
          </a:prstGeom>
        </p:spPr>
      </p:pic>
    </p:spTree>
    <p:extLst>
      <p:ext uri="{BB962C8B-B14F-4D97-AF65-F5344CB8AC3E}">
        <p14:creationId xmlns:p14="http://schemas.microsoft.com/office/powerpoint/2010/main" val="216268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254" y="233846"/>
            <a:ext cx="6096000" cy="646331"/>
          </a:xfrm>
          <a:prstGeom prst="rect">
            <a:avLst/>
          </a:prstGeom>
        </p:spPr>
        <p:txBody>
          <a:bodyPr>
            <a:spAutoFit/>
          </a:bodyPr>
          <a:lstStyle/>
          <a:p>
            <a:r>
              <a:rPr lang="en-US" dirty="0">
                <a:solidFill>
                  <a:srgbClr val="121212"/>
                </a:solidFill>
                <a:latin typeface="Lato"/>
              </a:rPr>
              <a:t>Mathematically the thermistor resistance can only be compute with the help of the </a:t>
            </a:r>
            <a:r>
              <a:rPr lang="en-US" u="sng" dirty="0">
                <a:solidFill>
                  <a:srgbClr val="0E3D79"/>
                </a:solidFill>
                <a:latin typeface="Lato"/>
                <a:hlinkClick r:id="rId2"/>
              </a:rPr>
              <a:t>Stein-Hart equation</a:t>
            </a:r>
            <a:r>
              <a:rPr lang="en-US" dirty="0">
                <a:solidFill>
                  <a:srgbClr val="121212"/>
                </a:solidFill>
                <a:latin typeface="Lato"/>
              </a:rPr>
              <a:t>.</a:t>
            </a:r>
            <a:endParaRPr lang="en-US" dirty="0"/>
          </a:p>
        </p:txBody>
      </p:sp>
      <p:pic>
        <p:nvPicPr>
          <p:cNvPr id="4" name="Picture 3"/>
          <p:cNvPicPr>
            <a:picLocks noChangeAspect="1"/>
          </p:cNvPicPr>
          <p:nvPr/>
        </p:nvPicPr>
        <p:blipFill>
          <a:blip r:embed="rId3"/>
          <a:stretch>
            <a:fillRect/>
          </a:stretch>
        </p:blipFill>
        <p:spPr>
          <a:xfrm>
            <a:off x="5405370" y="557010"/>
            <a:ext cx="6270598" cy="1163861"/>
          </a:xfrm>
          <a:prstGeom prst="rect">
            <a:avLst/>
          </a:prstGeom>
        </p:spPr>
      </p:pic>
      <p:sp>
        <p:nvSpPr>
          <p:cNvPr id="5" name="Rectangle 4"/>
          <p:cNvSpPr/>
          <p:nvPr/>
        </p:nvSpPr>
        <p:spPr>
          <a:xfrm>
            <a:off x="150254" y="1720871"/>
            <a:ext cx="6096000" cy="646331"/>
          </a:xfrm>
          <a:prstGeom prst="rect">
            <a:avLst/>
          </a:prstGeom>
        </p:spPr>
        <p:txBody>
          <a:bodyPr>
            <a:spAutoFit/>
          </a:bodyPr>
          <a:lstStyle/>
          <a:p>
            <a:r>
              <a:rPr lang="en-US" dirty="0">
                <a:solidFill>
                  <a:srgbClr val="121212"/>
                </a:solidFill>
                <a:latin typeface="Lato"/>
              </a:rPr>
              <a:t>Where, A, B and C are the constants, </a:t>
            </a:r>
            <a:r>
              <a:rPr lang="en-US" dirty="0" err="1">
                <a:solidFill>
                  <a:srgbClr val="121212"/>
                </a:solidFill>
                <a:latin typeface="Lato"/>
              </a:rPr>
              <a:t>Rt</a:t>
            </a:r>
            <a:r>
              <a:rPr lang="en-US" dirty="0">
                <a:solidFill>
                  <a:srgbClr val="121212"/>
                </a:solidFill>
                <a:latin typeface="Lato"/>
              </a:rPr>
              <a:t> is the thermistor resistance</a:t>
            </a:r>
            <a:endParaRPr lang="en-US" dirty="0"/>
          </a:p>
        </p:txBody>
      </p:sp>
      <p:pic>
        <p:nvPicPr>
          <p:cNvPr id="6" name="Picture 5"/>
          <p:cNvPicPr>
            <a:picLocks noChangeAspect="1"/>
          </p:cNvPicPr>
          <p:nvPr/>
        </p:nvPicPr>
        <p:blipFill>
          <a:blip r:embed="rId4"/>
          <a:stretch>
            <a:fillRect/>
          </a:stretch>
        </p:blipFill>
        <p:spPr>
          <a:xfrm>
            <a:off x="150254" y="2367202"/>
            <a:ext cx="2638048" cy="1438935"/>
          </a:xfrm>
          <a:prstGeom prst="rect">
            <a:avLst/>
          </a:prstGeom>
        </p:spPr>
      </p:pic>
      <p:pic>
        <p:nvPicPr>
          <p:cNvPr id="7170" name="Picture 2" descr="Calculating Temperature using Thermistor resist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949" y="2702053"/>
            <a:ext cx="5744701" cy="373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2557" y="310877"/>
            <a:ext cx="6096000" cy="6186309"/>
          </a:xfrm>
          <a:prstGeom prst="rect">
            <a:avLst/>
          </a:prstGeom>
        </p:spPr>
        <p:txBody>
          <a:bodyPr>
            <a:spAutoFit/>
          </a:bodyPr>
          <a:lstStyle/>
          <a:p>
            <a:r>
              <a:rPr lang="en-US" dirty="0" err="1"/>
              <a:t>int</a:t>
            </a:r>
            <a:r>
              <a:rPr lang="en-US" dirty="0"/>
              <a:t> </a:t>
            </a:r>
            <a:r>
              <a:rPr lang="en-US" dirty="0" err="1"/>
              <a:t>ThermistorPin</a:t>
            </a:r>
            <a:r>
              <a:rPr lang="en-US" dirty="0"/>
              <a:t> = 0;</a:t>
            </a:r>
          </a:p>
          <a:p>
            <a:r>
              <a:rPr lang="en-US" dirty="0" err="1"/>
              <a:t>int</a:t>
            </a:r>
            <a:r>
              <a:rPr lang="en-US" dirty="0"/>
              <a:t> Vo;</a:t>
            </a:r>
          </a:p>
          <a:p>
            <a:r>
              <a:rPr lang="en-US" dirty="0"/>
              <a:t>float R1 = 10000;</a:t>
            </a:r>
          </a:p>
          <a:p>
            <a:r>
              <a:rPr lang="en-US" dirty="0"/>
              <a:t>float logR2, R2, T, Tc, </a:t>
            </a:r>
            <a:r>
              <a:rPr lang="en-US" dirty="0" err="1"/>
              <a:t>Tf</a:t>
            </a:r>
            <a:r>
              <a:rPr lang="en-US" dirty="0"/>
              <a:t>;</a:t>
            </a:r>
          </a:p>
          <a:p>
            <a:r>
              <a:rPr lang="en-US" dirty="0"/>
              <a:t>float c1 = 1.009249522e-03, c2 = 2.378405444e-04, c3 = 2.019202697e-07;</a:t>
            </a:r>
          </a:p>
          <a:p>
            <a:endParaRPr lang="en-US" dirty="0"/>
          </a:p>
          <a:p>
            <a:r>
              <a:rPr lang="en-US" dirty="0"/>
              <a:t>void setup() {</a:t>
            </a:r>
          </a:p>
          <a:p>
            <a:r>
              <a:rPr lang="en-US" dirty="0" err="1"/>
              <a:t>Serial.begin</a:t>
            </a:r>
            <a:r>
              <a:rPr lang="en-US" dirty="0"/>
              <a:t>(9600);</a:t>
            </a:r>
          </a:p>
          <a:p>
            <a:r>
              <a:rPr lang="en-US" dirty="0"/>
              <a:t>}</a:t>
            </a:r>
          </a:p>
          <a:p>
            <a:endParaRPr lang="en-US" dirty="0"/>
          </a:p>
          <a:p>
            <a:r>
              <a:rPr lang="en-US" dirty="0"/>
              <a:t>void loop() {</a:t>
            </a:r>
          </a:p>
          <a:p>
            <a:r>
              <a:rPr lang="en-US" dirty="0" smtClean="0"/>
              <a:t>  </a:t>
            </a:r>
            <a:r>
              <a:rPr lang="en-US" dirty="0"/>
              <a:t>Vo = </a:t>
            </a:r>
            <a:r>
              <a:rPr lang="en-US" dirty="0" err="1"/>
              <a:t>analogRead</a:t>
            </a:r>
            <a:r>
              <a:rPr lang="en-US" dirty="0"/>
              <a:t>(</a:t>
            </a:r>
            <a:r>
              <a:rPr lang="en-US" dirty="0" err="1"/>
              <a:t>ThermistorPin</a:t>
            </a:r>
            <a:r>
              <a:rPr lang="en-US" dirty="0"/>
              <a:t>);</a:t>
            </a:r>
          </a:p>
          <a:p>
            <a:r>
              <a:rPr lang="en-US" dirty="0"/>
              <a:t>  R2 = R1 * (1023.0 / (float)Vo - 1.0);</a:t>
            </a:r>
          </a:p>
          <a:p>
            <a:r>
              <a:rPr lang="en-US" dirty="0"/>
              <a:t>  logR2 = log(R2);</a:t>
            </a:r>
          </a:p>
          <a:p>
            <a:r>
              <a:rPr lang="en-US" dirty="0"/>
              <a:t>  T = (1.0 / (c1 + c2*logR2 + c3*logR2*logR2*logR2));</a:t>
            </a:r>
          </a:p>
          <a:p>
            <a:r>
              <a:rPr lang="en-US" dirty="0"/>
              <a:t>  Tc = T - 273.15;</a:t>
            </a:r>
          </a:p>
          <a:p>
            <a:r>
              <a:rPr lang="en-US" dirty="0"/>
              <a:t>  </a:t>
            </a:r>
            <a:r>
              <a:rPr lang="en-US" dirty="0" err="1" smtClean="0"/>
              <a:t>Serial.print</a:t>
            </a:r>
            <a:r>
              <a:rPr lang="en-US" dirty="0"/>
              <a:t>("Temperature: "); </a:t>
            </a:r>
          </a:p>
          <a:p>
            <a:r>
              <a:rPr lang="en-US" dirty="0" err="1" smtClean="0"/>
              <a:t>Serial.print</a:t>
            </a:r>
            <a:r>
              <a:rPr lang="en-US" dirty="0" smtClean="0"/>
              <a:t>(Tc</a:t>
            </a:r>
            <a:r>
              <a:rPr lang="en-US" dirty="0"/>
              <a:t>);</a:t>
            </a:r>
          </a:p>
          <a:p>
            <a:r>
              <a:rPr lang="en-US" dirty="0"/>
              <a:t>  </a:t>
            </a:r>
            <a:r>
              <a:rPr lang="en-US" dirty="0" err="1"/>
              <a:t>Serial.println</a:t>
            </a:r>
            <a:r>
              <a:rPr lang="en-US" dirty="0"/>
              <a:t>(" C");   </a:t>
            </a:r>
          </a:p>
          <a:p>
            <a:r>
              <a:rPr lang="en-US" dirty="0" smtClean="0"/>
              <a:t>  </a:t>
            </a:r>
            <a:r>
              <a:rPr lang="en-US" dirty="0"/>
              <a:t>delay(500);</a:t>
            </a:r>
          </a:p>
          <a:p>
            <a:r>
              <a:rPr lang="en-US" dirty="0"/>
              <a:t>}</a:t>
            </a:r>
          </a:p>
        </p:txBody>
      </p:sp>
      <p:pic>
        <p:nvPicPr>
          <p:cNvPr id="3" name="Picture 2"/>
          <p:cNvPicPr>
            <a:picLocks noChangeAspect="1"/>
          </p:cNvPicPr>
          <p:nvPr/>
        </p:nvPicPr>
        <p:blipFill>
          <a:blip r:embed="rId2"/>
          <a:stretch>
            <a:fillRect/>
          </a:stretch>
        </p:blipFill>
        <p:spPr>
          <a:xfrm rot="16200000">
            <a:off x="-808019" y="1964720"/>
            <a:ext cx="6132342" cy="3133752"/>
          </a:xfrm>
          <a:prstGeom prst="rect">
            <a:avLst/>
          </a:prstGeom>
        </p:spPr>
      </p:pic>
    </p:spTree>
    <p:extLst>
      <p:ext uri="{BB962C8B-B14F-4D97-AF65-F5344CB8AC3E}">
        <p14:creationId xmlns:p14="http://schemas.microsoft.com/office/powerpoint/2010/main" val="1225132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661" y="924163"/>
            <a:ext cx="10564897" cy="5122941"/>
          </a:xfrm>
          <a:prstGeom prst="rect">
            <a:avLst/>
          </a:prstGeom>
        </p:spPr>
        <p:txBody>
          <a:bodyPr wrap="square">
            <a:spAutoFit/>
          </a:bodyPr>
          <a:lstStyle/>
          <a:p>
            <a:pPr algn="just">
              <a:lnSpc>
                <a:spcPct val="150000"/>
              </a:lnSpc>
            </a:pPr>
            <a:r>
              <a:rPr lang="en-US" sz="2000" dirty="0" smtClean="0"/>
              <a:t>The </a:t>
            </a:r>
            <a:r>
              <a:rPr lang="en-US" sz="2000" dirty="0"/>
              <a:t>thermocouple is a device which is used for the measurement of the temperature variation in a measurement of sensors. The thermocouples are </a:t>
            </a:r>
            <a:r>
              <a:rPr lang="en-US" sz="2000" b="1" dirty="0">
                <a:solidFill>
                  <a:srgbClr val="FF0000"/>
                </a:solidFill>
              </a:rPr>
              <a:t>coupled with two metals j</a:t>
            </a:r>
            <a:r>
              <a:rPr lang="en-US" sz="2000" dirty="0"/>
              <a:t>oined together forming a junction. Thus, there are two junctions in the metals, </a:t>
            </a:r>
            <a:r>
              <a:rPr lang="en-US" sz="2000" b="1" dirty="0">
                <a:solidFill>
                  <a:srgbClr val="FF0000"/>
                </a:solidFill>
              </a:rPr>
              <a:t>one is called hot junction </a:t>
            </a:r>
            <a:r>
              <a:rPr lang="en-US" sz="2000" dirty="0"/>
              <a:t>and other is called </a:t>
            </a:r>
            <a:r>
              <a:rPr lang="en-US" sz="2000" b="1" i="1" dirty="0">
                <a:solidFill>
                  <a:srgbClr val="00B0F0"/>
                </a:solidFill>
              </a:rPr>
              <a:t>cold junction</a:t>
            </a:r>
            <a:r>
              <a:rPr lang="en-US" sz="2000" dirty="0"/>
              <a:t>, also referred as </a:t>
            </a:r>
            <a:r>
              <a:rPr lang="en-US" sz="2000" dirty="0">
                <a:solidFill>
                  <a:srgbClr val="00B0F0"/>
                </a:solidFill>
              </a:rPr>
              <a:t>measuring junction </a:t>
            </a:r>
            <a:r>
              <a:rPr lang="en-US" sz="2000" dirty="0"/>
              <a:t>and </a:t>
            </a:r>
            <a:r>
              <a:rPr lang="en-US" sz="2000" dirty="0">
                <a:solidFill>
                  <a:srgbClr val="00B0F0"/>
                </a:solidFill>
              </a:rPr>
              <a:t>reference junction</a:t>
            </a:r>
            <a:r>
              <a:rPr lang="en-US" sz="2000" dirty="0"/>
              <a:t>, respectively. These junctions are kept at different temperatures due to the change of EMF (electromotive force) induced in a thermocouple and output voltage obtained with the help of the relationship between the voltage and temperature. </a:t>
            </a:r>
            <a:endParaRPr lang="tr-TR" sz="2000" dirty="0" smtClean="0"/>
          </a:p>
          <a:p>
            <a:pPr algn="just">
              <a:lnSpc>
                <a:spcPct val="150000"/>
              </a:lnSpc>
            </a:pPr>
            <a:r>
              <a:rPr lang="en-US" sz="2000" dirty="0" smtClean="0"/>
              <a:t>When </a:t>
            </a:r>
            <a:r>
              <a:rPr lang="en-US" sz="2000" dirty="0"/>
              <a:t>the two junctions are at different </a:t>
            </a:r>
            <a:r>
              <a:rPr lang="en-US" sz="2000" dirty="0" smtClean="0"/>
              <a:t>temperatures</a:t>
            </a:r>
            <a:r>
              <a:rPr lang="en-US" sz="2000" dirty="0"/>
              <a:t>, a voltage is developed across the junction which is used to measure the temperature sensor. The thermocouple is based on three main effects: Thomson effect, </a:t>
            </a:r>
            <a:r>
              <a:rPr lang="en-US" sz="2000" dirty="0" err="1"/>
              <a:t>Seebeck</a:t>
            </a:r>
            <a:r>
              <a:rPr lang="en-US" sz="2000" dirty="0"/>
              <a:t> and Peltier effect. It has broadest range of temperatures of all the temperature sensors, covering from </a:t>
            </a:r>
            <a:r>
              <a:rPr lang="en-US" sz="2000" b="1" dirty="0">
                <a:solidFill>
                  <a:srgbClr val="FF0000"/>
                </a:solidFill>
              </a:rPr>
              <a:t>−200 °C to 2000 °C</a:t>
            </a:r>
            <a:r>
              <a:rPr lang="en-US" sz="2000" dirty="0"/>
              <a:t>.</a:t>
            </a:r>
          </a:p>
        </p:txBody>
      </p:sp>
      <p:sp>
        <p:nvSpPr>
          <p:cNvPr id="3" name="Rectangle 2"/>
          <p:cNvSpPr/>
          <p:nvPr/>
        </p:nvSpPr>
        <p:spPr>
          <a:xfrm>
            <a:off x="433661" y="256436"/>
            <a:ext cx="2188548" cy="461665"/>
          </a:xfrm>
          <a:prstGeom prst="rect">
            <a:avLst/>
          </a:prstGeom>
        </p:spPr>
        <p:txBody>
          <a:bodyPr wrap="none">
            <a:spAutoFit/>
          </a:bodyPr>
          <a:lstStyle/>
          <a:p>
            <a:r>
              <a:rPr lang="en-US" sz="2400" b="1" dirty="0">
                <a:solidFill>
                  <a:srgbClr val="FF0000"/>
                </a:solidFill>
              </a:rPr>
              <a:t>Thermocouple: </a:t>
            </a:r>
          </a:p>
        </p:txBody>
      </p:sp>
    </p:spTree>
    <p:extLst>
      <p:ext uri="{BB962C8B-B14F-4D97-AF65-F5344CB8AC3E}">
        <p14:creationId xmlns:p14="http://schemas.microsoft.com/office/powerpoint/2010/main" val="1843173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rmocouple Sen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363"/>
            <a:ext cx="3810000" cy="2733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3617" y="408622"/>
            <a:ext cx="6096000" cy="1477328"/>
          </a:xfrm>
          <a:prstGeom prst="rect">
            <a:avLst/>
          </a:prstGeom>
        </p:spPr>
        <p:txBody>
          <a:bodyPr>
            <a:spAutoFit/>
          </a:bodyPr>
          <a:lstStyle/>
          <a:p>
            <a:pPr algn="just">
              <a:buFont typeface="Arial" panose="020B0604020202020204" pitchFamily="34" charset="0"/>
              <a:buChar char="•"/>
            </a:pPr>
            <a:r>
              <a:rPr lang="en-US" dirty="0">
                <a:solidFill>
                  <a:srgbClr val="000000"/>
                </a:solidFill>
                <a:latin typeface="Roboto"/>
              </a:rPr>
              <a:t>Thermocouple is made by two different metal wires (</a:t>
            </a:r>
            <a:r>
              <a:rPr lang="en-US" dirty="0" err="1">
                <a:solidFill>
                  <a:srgbClr val="000000"/>
                </a:solidFill>
                <a:latin typeface="Roboto"/>
              </a:rPr>
              <a:t>thermoelements</a:t>
            </a:r>
            <a:r>
              <a:rPr lang="en-US" dirty="0">
                <a:solidFill>
                  <a:srgbClr val="000000"/>
                </a:solidFill>
                <a:latin typeface="Roboto"/>
              </a:rPr>
              <a:t>) joined at one end called measuring end (also called as junction end). Another end is either joined or not joined, called as reference end of which temperature is known.</a:t>
            </a:r>
            <a:endParaRPr lang="en-US" b="0" i="0" dirty="0">
              <a:solidFill>
                <a:srgbClr val="000000"/>
              </a:solidFill>
              <a:effectLst/>
              <a:latin typeface="Roboto"/>
            </a:endParaRPr>
          </a:p>
        </p:txBody>
      </p:sp>
      <p:pic>
        <p:nvPicPr>
          <p:cNvPr id="1028" name="Picture 4" descr="Thermocouple Bas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092" y="2017201"/>
            <a:ext cx="7620000" cy="31242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0861" y="5272653"/>
            <a:ext cx="6096000" cy="923330"/>
          </a:xfrm>
          <a:prstGeom prst="rect">
            <a:avLst/>
          </a:prstGeom>
        </p:spPr>
        <p:txBody>
          <a:bodyPr>
            <a:spAutoFit/>
          </a:bodyPr>
          <a:lstStyle/>
          <a:p>
            <a:pPr algn="just">
              <a:buFont typeface="Arial" panose="020B0604020202020204" pitchFamily="34" charset="0"/>
              <a:buChar char="•"/>
            </a:pPr>
            <a:r>
              <a:rPr lang="en-US" dirty="0">
                <a:solidFill>
                  <a:srgbClr val="000000"/>
                </a:solidFill>
                <a:latin typeface="Roboto"/>
              </a:rPr>
              <a:t>The temperature difference between these two ends produce voltage difference and this voltage is used to measure the temperature.</a:t>
            </a:r>
            <a:endParaRPr lang="en-US" b="0" i="0" dirty="0">
              <a:solidFill>
                <a:srgbClr val="000000"/>
              </a:solidFill>
              <a:effectLst/>
              <a:latin typeface="Roboto"/>
            </a:endParaRPr>
          </a:p>
        </p:txBody>
      </p:sp>
    </p:spTree>
    <p:extLst>
      <p:ext uri="{BB962C8B-B14F-4D97-AF65-F5344CB8AC3E}">
        <p14:creationId xmlns:p14="http://schemas.microsoft.com/office/powerpoint/2010/main" val="407819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8606" y="669701"/>
            <a:ext cx="9728879" cy="5465069"/>
          </a:xfrm>
          <a:prstGeom prst="rect">
            <a:avLst/>
          </a:prstGeom>
        </p:spPr>
      </p:pic>
    </p:spTree>
    <p:extLst>
      <p:ext uri="{BB962C8B-B14F-4D97-AF65-F5344CB8AC3E}">
        <p14:creationId xmlns:p14="http://schemas.microsoft.com/office/powerpoint/2010/main" val="4078069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rmocouple Working Princi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449" y="2970444"/>
            <a:ext cx="5158801" cy="35904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085" y="241478"/>
            <a:ext cx="11036165" cy="2585323"/>
          </a:xfrm>
          <a:prstGeom prst="rect">
            <a:avLst/>
          </a:prstGeom>
        </p:spPr>
        <p:txBody>
          <a:bodyPr wrap="square">
            <a:spAutoFit/>
          </a:bodyPr>
          <a:lstStyle/>
          <a:p>
            <a:pPr algn="just">
              <a:buFont typeface="Arial" panose="020B0604020202020204" pitchFamily="34" charset="0"/>
              <a:buChar char="•"/>
            </a:pPr>
            <a:r>
              <a:rPr lang="en-US" dirty="0">
                <a:solidFill>
                  <a:srgbClr val="000000"/>
                </a:solidFill>
                <a:latin typeface="Roboto"/>
              </a:rPr>
              <a:t>Thermocouples consist of two dissimilar metals (wires), metal A and metal B. These metals are joined at an end called as measuring junction, while the other end is called as reference point as shown in above figure.</a:t>
            </a:r>
          </a:p>
          <a:p>
            <a:pPr algn="just">
              <a:buFont typeface="Arial" panose="020B0604020202020204" pitchFamily="34" charset="0"/>
              <a:buChar char="•"/>
            </a:pPr>
            <a:r>
              <a:rPr lang="en-US" dirty="0">
                <a:solidFill>
                  <a:srgbClr val="000000"/>
                </a:solidFill>
                <a:latin typeface="Roboto"/>
              </a:rPr>
              <a:t>Note that measuring Junction point is used to measure the temperature. The reference point in figure is a known temperature.</a:t>
            </a:r>
          </a:p>
          <a:p>
            <a:pPr algn="just">
              <a:buFont typeface="Arial" panose="020B0604020202020204" pitchFamily="34" charset="0"/>
              <a:buChar char="•"/>
            </a:pPr>
            <a:r>
              <a:rPr lang="en-US" dirty="0">
                <a:solidFill>
                  <a:srgbClr val="000000"/>
                </a:solidFill>
                <a:latin typeface="Roboto"/>
              </a:rPr>
              <a:t>As per </a:t>
            </a:r>
            <a:r>
              <a:rPr lang="en-US" dirty="0" err="1">
                <a:solidFill>
                  <a:srgbClr val="337AB7"/>
                </a:solidFill>
                <a:latin typeface="Roboto"/>
                <a:hlinkClick r:id="rId3"/>
              </a:rPr>
              <a:t>Seebeck</a:t>
            </a:r>
            <a:r>
              <a:rPr lang="en-US" dirty="0">
                <a:solidFill>
                  <a:srgbClr val="337AB7"/>
                </a:solidFill>
                <a:latin typeface="Roboto"/>
                <a:hlinkClick r:id="rId3"/>
              </a:rPr>
              <a:t> effect</a:t>
            </a:r>
            <a:r>
              <a:rPr lang="en-US" dirty="0">
                <a:solidFill>
                  <a:srgbClr val="000000"/>
                </a:solidFill>
                <a:latin typeface="Roboto"/>
              </a:rPr>
              <a:t>, thermoelectric voltage is generated which is proportional to the temperature difference between two junctions. This voltage can be measured at reference point.</a:t>
            </a:r>
          </a:p>
          <a:p>
            <a:pPr algn="just">
              <a:buFont typeface="Arial" panose="020B0604020202020204" pitchFamily="34" charset="0"/>
              <a:buChar char="•"/>
            </a:pPr>
            <a:r>
              <a:rPr lang="en-US" dirty="0">
                <a:solidFill>
                  <a:srgbClr val="000000"/>
                </a:solidFill>
                <a:latin typeface="Roboto"/>
              </a:rPr>
              <a:t>The </a:t>
            </a:r>
            <a:r>
              <a:rPr lang="en-US" dirty="0" err="1">
                <a:solidFill>
                  <a:srgbClr val="000000"/>
                </a:solidFill>
                <a:latin typeface="Roboto"/>
              </a:rPr>
              <a:t>Seebeck</a:t>
            </a:r>
            <a:r>
              <a:rPr lang="en-US" dirty="0">
                <a:solidFill>
                  <a:srgbClr val="000000"/>
                </a:solidFill>
                <a:latin typeface="Roboto"/>
              </a:rPr>
              <a:t> effect states that when two different or unlike metals are joined together at two junctions, an electromotive force (EMF) is generated at the two junctions.</a:t>
            </a:r>
            <a:endParaRPr lang="en-US" b="0" i="0" dirty="0">
              <a:solidFill>
                <a:srgbClr val="000000"/>
              </a:solidFill>
              <a:effectLst/>
              <a:latin typeface="Roboto"/>
            </a:endParaRPr>
          </a:p>
        </p:txBody>
      </p:sp>
    </p:spTree>
    <p:extLst>
      <p:ext uri="{BB962C8B-B14F-4D97-AF65-F5344CB8AC3E}">
        <p14:creationId xmlns:p14="http://schemas.microsoft.com/office/powerpoint/2010/main" val="3543874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rfacing Thermocouple With Arduino U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699" y="360609"/>
            <a:ext cx="5460018" cy="30390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04717" y="546107"/>
            <a:ext cx="6096000" cy="3277820"/>
          </a:xfrm>
          <a:prstGeom prst="rect">
            <a:avLst/>
          </a:prstGeom>
        </p:spPr>
        <p:txBody>
          <a:bodyPr>
            <a:spAutoFit/>
          </a:bodyPr>
          <a:lstStyle/>
          <a:p>
            <a:pPr algn="just">
              <a:lnSpc>
                <a:spcPct val="150000"/>
              </a:lnSpc>
            </a:pPr>
            <a:r>
              <a:rPr lang="en-US" dirty="0">
                <a:solidFill>
                  <a:srgbClr val="000000"/>
                </a:solidFill>
                <a:latin typeface="Roboto"/>
              </a:rPr>
              <a:t>Here, AD595 is used to connect thermocouple to UNO board. The output voltage from AD595 is given to ADC of UNO board</a:t>
            </a:r>
            <a:r>
              <a:rPr lang="en-US" dirty="0" smtClean="0">
                <a:solidFill>
                  <a:srgbClr val="000000"/>
                </a:solidFill>
                <a:latin typeface="Roboto"/>
              </a:rPr>
              <a:t>.</a:t>
            </a:r>
            <a:endParaRPr lang="tr-TR" dirty="0" smtClean="0">
              <a:solidFill>
                <a:srgbClr val="000000"/>
              </a:solidFill>
              <a:latin typeface="Roboto"/>
            </a:endParaRPr>
          </a:p>
          <a:p>
            <a:pPr algn="just">
              <a:lnSpc>
                <a:spcPct val="150000"/>
              </a:lnSpc>
            </a:pPr>
            <a:r>
              <a:rPr lang="en-US" dirty="0">
                <a:latin typeface="Roboto"/>
              </a:rPr>
              <a:t>Here, AD595 is used to connect thermocouple to UNO board. The output voltage from AD595 is given to ADC of UNO </a:t>
            </a:r>
            <a:r>
              <a:rPr lang="en-US" dirty="0" err="1" smtClean="0">
                <a:latin typeface="Roboto"/>
              </a:rPr>
              <a:t>board.The</a:t>
            </a:r>
            <a:r>
              <a:rPr lang="en-US" dirty="0" smtClean="0">
                <a:latin typeface="Roboto"/>
              </a:rPr>
              <a:t> </a:t>
            </a:r>
            <a:r>
              <a:rPr lang="en-US" dirty="0">
                <a:latin typeface="Roboto"/>
              </a:rPr>
              <a:t>ADC value is then converted into ºC using the formula given below.</a:t>
            </a:r>
          </a:p>
          <a:p>
            <a:pPr algn="just"/>
            <a:endParaRPr lang="en-US" dirty="0"/>
          </a:p>
        </p:txBody>
      </p:sp>
      <p:pic>
        <p:nvPicPr>
          <p:cNvPr id="3076" name="Picture 4" descr="C = \frac{((ADC Value)* 4.88)-0.002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704" y="3802264"/>
            <a:ext cx="4397486" cy="6125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4422" y="4619206"/>
            <a:ext cx="3672800" cy="369332"/>
          </a:xfrm>
          <a:prstGeom prst="rect">
            <a:avLst/>
          </a:prstGeom>
        </p:spPr>
        <p:txBody>
          <a:bodyPr wrap="none">
            <a:spAutoFit/>
          </a:bodyPr>
          <a:lstStyle/>
          <a:p>
            <a:r>
              <a:rPr lang="en-US" dirty="0">
                <a:solidFill>
                  <a:srgbClr val="000000"/>
                </a:solidFill>
                <a:latin typeface="Roboto"/>
              </a:rPr>
              <a:t>AD595 provides output as follows,</a:t>
            </a:r>
            <a:endParaRPr lang="en-US" dirty="0"/>
          </a:p>
        </p:txBody>
      </p:sp>
      <p:sp>
        <p:nvSpPr>
          <p:cNvPr id="4" name="Rectangle 3"/>
          <p:cNvSpPr/>
          <p:nvPr/>
        </p:nvSpPr>
        <p:spPr>
          <a:xfrm>
            <a:off x="3411285" y="5126770"/>
            <a:ext cx="5472460" cy="369332"/>
          </a:xfrm>
          <a:prstGeom prst="rect">
            <a:avLst/>
          </a:prstGeom>
        </p:spPr>
        <p:txBody>
          <a:bodyPr wrap="none">
            <a:spAutoFit/>
          </a:bodyPr>
          <a:lstStyle/>
          <a:p>
            <a:r>
              <a:rPr lang="en-US" b="1" dirty="0">
                <a:solidFill>
                  <a:srgbClr val="000000"/>
                </a:solidFill>
                <a:latin typeface="Roboto"/>
              </a:rPr>
              <a:t>AD595 Output = (Type K Voltage + 11 </a:t>
            </a:r>
            <a:r>
              <a:rPr lang="en-US" b="1" dirty="0" err="1">
                <a:solidFill>
                  <a:srgbClr val="000000"/>
                </a:solidFill>
                <a:latin typeface="Roboto"/>
              </a:rPr>
              <a:t>uV</a:t>
            </a:r>
            <a:r>
              <a:rPr lang="en-US" b="1" dirty="0">
                <a:solidFill>
                  <a:srgbClr val="000000"/>
                </a:solidFill>
                <a:latin typeface="Roboto"/>
              </a:rPr>
              <a:t>) x 247.3</a:t>
            </a:r>
            <a:endParaRPr lang="en-US" dirty="0"/>
          </a:p>
        </p:txBody>
      </p:sp>
      <p:sp>
        <p:nvSpPr>
          <p:cNvPr id="5" name="Rectangle 4"/>
          <p:cNvSpPr/>
          <p:nvPr/>
        </p:nvSpPr>
        <p:spPr>
          <a:xfrm>
            <a:off x="601014" y="5634334"/>
            <a:ext cx="10449060" cy="872034"/>
          </a:xfrm>
          <a:prstGeom prst="rect">
            <a:avLst/>
          </a:prstGeom>
        </p:spPr>
        <p:txBody>
          <a:bodyPr wrap="square">
            <a:spAutoFit/>
          </a:bodyPr>
          <a:lstStyle/>
          <a:p>
            <a:pPr algn="just">
              <a:lnSpc>
                <a:spcPct val="150000"/>
              </a:lnSpc>
              <a:buFont typeface="Arial" panose="020B0604020202020204" pitchFamily="34" charset="0"/>
              <a:buChar char="•"/>
            </a:pPr>
            <a:r>
              <a:rPr lang="en-US" dirty="0">
                <a:solidFill>
                  <a:srgbClr val="000000"/>
                </a:solidFill>
                <a:latin typeface="Roboto"/>
              </a:rPr>
              <a:t>The above formula shows AD595 provides output with amplified offset voltage. So, we have to eliminate total offset voltage (11 </a:t>
            </a:r>
            <a:r>
              <a:rPr lang="en-US" dirty="0" err="1">
                <a:solidFill>
                  <a:srgbClr val="000000"/>
                </a:solidFill>
                <a:latin typeface="Roboto"/>
              </a:rPr>
              <a:t>uV</a:t>
            </a:r>
            <a:r>
              <a:rPr lang="en-US" dirty="0">
                <a:solidFill>
                  <a:srgbClr val="000000"/>
                </a:solidFill>
                <a:latin typeface="Roboto"/>
              </a:rPr>
              <a:t> * 247.3) to get accurate temperature value.</a:t>
            </a:r>
            <a:endParaRPr lang="en-US" b="0" i="0" dirty="0">
              <a:solidFill>
                <a:srgbClr val="000000"/>
              </a:solidFill>
              <a:effectLst/>
              <a:latin typeface="Roboto"/>
            </a:endParaRPr>
          </a:p>
        </p:txBody>
      </p:sp>
    </p:spTree>
    <p:extLst>
      <p:ext uri="{BB962C8B-B14F-4D97-AF65-F5344CB8AC3E}">
        <p14:creationId xmlns:p14="http://schemas.microsoft.com/office/powerpoint/2010/main" val="281097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343" y="448794"/>
            <a:ext cx="8358389" cy="4524315"/>
          </a:xfrm>
          <a:prstGeom prst="rect">
            <a:avLst/>
          </a:prstGeom>
        </p:spPr>
        <p:txBody>
          <a:bodyPr wrap="square">
            <a:spAutoFit/>
          </a:bodyPr>
          <a:lstStyle/>
          <a:p>
            <a:r>
              <a:rPr lang="en-US" dirty="0" err="1">
                <a:solidFill>
                  <a:srgbClr val="00B050"/>
                </a:solidFill>
              </a:rPr>
              <a:t>const</a:t>
            </a:r>
            <a:r>
              <a:rPr lang="en-US" dirty="0">
                <a:solidFill>
                  <a:srgbClr val="00B050"/>
                </a:solidFill>
              </a:rPr>
              <a:t> </a:t>
            </a:r>
            <a:r>
              <a:rPr lang="en-US" dirty="0" err="1">
                <a:solidFill>
                  <a:srgbClr val="00B050"/>
                </a:solidFill>
              </a:rPr>
              <a:t>int</a:t>
            </a:r>
            <a:r>
              <a:rPr lang="en-US" dirty="0">
                <a:solidFill>
                  <a:srgbClr val="00B050"/>
                </a:solidFill>
              </a:rPr>
              <a:t> </a:t>
            </a:r>
            <a:r>
              <a:rPr lang="en-US" dirty="0" err="1">
                <a:solidFill>
                  <a:srgbClr val="00B050"/>
                </a:solidFill>
              </a:rPr>
              <a:t>thermocouple_input</a:t>
            </a:r>
            <a:r>
              <a:rPr lang="en-US" dirty="0">
                <a:solidFill>
                  <a:srgbClr val="00B050"/>
                </a:solidFill>
              </a:rPr>
              <a:t> = A1</a:t>
            </a:r>
            <a:r>
              <a:rPr lang="en-US" dirty="0"/>
              <a:t>;	/* AD595 O/P pin */</a:t>
            </a:r>
          </a:p>
          <a:p>
            <a:endParaRPr lang="en-US" dirty="0"/>
          </a:p>
          <a:p>
            <a:r>
              <a:rPr lang="en-US" dirty="0">
                <a:solidFill>
                  <a:srgbClr val="FF0000"/>
                </a:solidFill>
              </a:rPr>
              <a:t>void setup()</a:t>
            </a:r>
            <a:r>
              <a:rPr lang="en-US" dirty="0"/>
              <a:t> {</a:t>
            </a:r>
          </a:p>
          <a:p>
            <a:r>
              <a:rPr lang="en-US" dirty="0"/>
              <a:t>  </a:t>
            </a:r>
            <a:r>
              <a:rPr lang="en-US" dirty="0" err="1"/>
              <a:t>Serial.begin</a:t>
            </a:r>
            <a:r>
              <a:rPr lang="en-US" dirty="0"/>
              <a:t>(9600);	/* Define baud rate for serial communication */</a:t>
            </a:r>
          </a:p>
          <a:p>
            <a:r>
              <a:rPr lang="en-US" dirty="0"/>
              <a:t>}</a:t>
            </a:r>
          </a:p>
          <a:p>
            <a:endParaRPr lang="en-US" dirty="0"/>
          </a:p>
          <a:p>
            <a:r>
              <a:rPr lang="en-US" dirty="0">
                <a:solidFill>
                  <a:srgbClr val="FF0000"/>
                </a:solidFill>
              </a:rPr>
              <a:t>void loop() </a:t>
            </a:r>
            <a:r>
              <a:rPr lang="en-US" dirty="0"/>
              <a:t>{</a:t>
            </a:r>
          </a:p>
          <a:p>
            <a:r>
              <a:rPr lang="en-US" dirty="0"/>
              <a:t>  </a:t>
            </a:r>
            <a:r>
              <a:rPr lang="en-US" dirty="0" err="1"/>
              <a:t>int</a:t>
            </a:r>
            <a:r>
              <a:rPr lang="en-US" dirty="0"/>
              <a:t> </a:t>
            </a:r>
            <a:r>
              <a:rPr lang="en-US" dirty="0" err="1"/>
              <a:t>adc_val</a:t>
            </a:r>
            <a:r>
              <a:rPr lang="en-US" dirty="0"/>
              <a:t>;</a:t>
            </a:r>
          </a:p>
          <a:p>
            <a:r>
              <a:rPr lang="en-US" dirty="0"/>
              <a:t>  float temperature;</a:t>
            </a:r>
          </a:p>
          <a:p>
            <a:r>
              <a:rPr lang="en-US" dirty="0"/>
              <a:t>  </a:t>
            </a:r>
            <a:r>
              <a:rPr lang="en-US" dirty="0" err="1"/>
              <a:t>adc_val</a:t>
            </a:r>
            <a:r>
              <a:rPr lang="en-US" dirty="0"/>
              <a:t> = </a:t>
            </a:r>
            <a:r>
              <a:rPr lang="en-US" dirty="0" err="1"/>
              <a:t>analogRead</a:t>
            </a:r>
            <a:r>
              <a:rPr lang="en-US" dirty="0"/>
              <a:t>(</a:t>
            </a:r>
            <a:r>
              <a:rPr lang="en-US" dirty="0" err="1"/>
              <a:t>thermocouple_input</a:t>
            </a:r>
            <a:r>
              <a:rPr lang="en-US" dirty="0"/>
              <a:t>);</a:t>
            </a:r>
          </a:p>
          <a:p>
            <a:r>
              <a:rPr lang="en-US" dirty="0"/>
              <a:t>  temperature = ( ((</a:t>
            </a:r>
            <a:r>
              <a:rPr lang="en-US" dirty="0" err="1"/>
              <a:t>adc_val</a:t>
            </a:r>
            <a:r>
              <a:rPr lang="en-US" dirty="0"/>
              <a:t> * 4.88) - 0.0027 ) / 10.0 );</a:t>
            </a:r>
          </a:p>
          <a:p>
            <a:r>
              <a:rPr lang="en-US" dirty="0"/>
              <a:t>  </a:t>
            </a:r>
            <a:r>
              <a:rPr lang="en-US" dirty="0" err="1"/>
              <a:t>Serial.print</a:t>
            </a:r>
            <a:r>
              <a:rPr lang="en-US" dirty="0"/>
              <a:t>("Temperature = ");</a:t>
            </a:r>
          </a:p>
          <a:p>
            <a:r>
              <a:rPr lang="en-US" dirty="0"/>
              <a:t>  </a:t>
            </a:r>
            <a:r>
              <a:rPr lang="en-US" dirty="0" err="1"/>
              <a:t>Serial.print</a:t>
            </a:r>
            <a:r>
              <a:rPr lang="en-US" dirty="0"/>
              <a:t>(temperature);</a:t>
            </a:r>
          </a:p>
          <a:p>
            <a:r>
              <a:rPr lang="en-US" dirty="0"/>
              <a:t>  </a:t>
            </a:r>
            <a:r>
              <a:rPr lang="en-US" dirty="0" err="1"/>
              <a:t>Serial.print</a:t>
            </a:r>
            <a:r>
              <a:rPr lang="en-US" dirty="0"/>
              <a:t>("\n\n");</a:t>
            </a:r>
          </a:p>
          <a:p>
            <a:r>
              <a:rPr lang="en-US" dirty="0"/>
              <a:t>  delay(1000);</a:t>
            </a:r>
          </a:p>
          <a:p>
            <a:r>
              <a:rPr lang="en-US" dirty="0"/>
              <a:t>}</a:t>
            </a:r>
          </a:p>
        </p:txBody>
      </p:sp>
    </p:spTree>
    <p:extLst>
      <p:ext uri="{BB962C8B-B14F-4D97-AF65-F5344CB8AC3E}">
        <p14:creationId xmlns:p14="http://schemas.microsoft.com/office/powerpoint/2010/main" val="3092638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90" y="192041"/>
            <a:ext cx="3007233" cy="523220"/>
          </a:xfrm>
          <a:prstGeom prst="rect">
            <a:avLst/>
          </a:prstGeom>
        </p:spPr>
        <p:txBody>
          <a:bodyPr wrap="none">
            <a:spAutoFit/>
          </a:bodyPr>
          <a:lstStyle/>
          <a:p>
            <a:r>
              <a:rPr lang="tr-TR" sz="2800" b="1" dirty="0" smtClean="0">
                <a:solidFill>
                  <a:srgbClr val="0070C0"/>
                </a:solidFill>
              </a:rPr>
              <a:t>5.4 </a:t>
            </a:r>
            <a:r>
              <a:rPr lang="tr-TR" sz="2800" b="1" dirty="0" smtClean="0">
                <a:solidFill>
                  <a:srgbClr val="FF0000"/>
                </a:solidFill>
              </a:rPr>
              <a:t>Rotary Encoder</a:t>
            </a:r>
            <a:endParaRPr lang="en-US" sz="2800" b="1" dirty="0">
              <a:solidFill>
                <a:srgbClr val="FF0000"/>
              </a:solidFill>
            </a:endParaRPr>
          </a:p>
        </p:txBody>
      </p:sp>
      <p:sp>
        <p:nvSpPr>
          <p:cNvPr id="3" name="Rectangle 2"/>
          <p:cNvSpPr/>
          <p:nvPr/>
        </p:nvSpPr>
        <p:spPr>
          <a:xfrm>
            <a:off x="317678" y="1217537"/>
            <a:ext cx="11234671" cy="3323987"/>
          </a:xfrm>
          <a:prstGeom prst="rect">
            <a:avLst/>
          </a:prstGeom>
        </p:spPr>
        <p:txBody>
          <a:bodyPr wrap="square">
            <a:spAutoFit/>
          </a:bodyPr>
          <a:lstStyle/>
          <a:p>
            <a:pPr algn="just">
              <a:lnSpc>
                <a:spcPct val="150000"/>
              </a:lnSpc>
            </a:pPr>
            <a:r>
              <a:rPr lang="en-US" sz="2000" dirty="0">
                <a:solidFill>
                  <a:srgbClr val="191919"/>
                </a:solidFill>
              </a:rPr>
              <a:t>A rotary encoder is a type of </a:t>
            </a:r>
            <a:r>
              <a:rPr lang="en-US" sz="2000" b="1" dirty="0">
                <a:solidFill>
                  <a:srgbClr val="FF0000"/>
                </a:solidFill>
              </a:rPr>
              <a:t>position sensor </a:t>
            </a:r>
            <a:r>
              <a:rPr lang="en-US" sz="2000" dirty="0">
                <a:solidFill>
                  <a:srgbClr val="191919"/>
                </a:solidFill>
              </a:rPr>
              <a:t>that converts the angular position (rotation) of a knob into an output signal that is used to determine </a:t>
            </a:r>
            <a:r>
              <a:rPr lang="en-US" sz="2000" b="1" i="1" dirty="0">
                <a:solidFill>
                  <a:srgbClr val="FF0000"/>
                </a:solidFill>
              </a:rPr>
              <a:t>which direction the knob is being turned</a:t>
            </a:r>
            <a:r>
              <a:rPr lang="en-US" sz="2000" dirty="0">
                <a:solidFill>
                  <a:srgbClr val="191919"/>
                </a:solidFill>
              </a:rPr>
              <a:t>.</a:t>
            </a:r>
          </a:p>
          <a:p>
            <a:pPr algn="just">
              <a:lnSpc>
                <a:spcPct val="150000"/>
              </a:lnSpc>
            </a:pPr>
            <a:r>
              <a:rPr lang="en-US" sz="2000" dirty="0">
                <a:solidFill>
                  <a:srgbClr val="191919"/>
                </a:solidFill>
              </a:rPr>
              <a:t>There are </a:t>
            </a:r>
            <a:r>
              <a:rPr lang="en-US" sz="2000" dirty="0">
                <a:solidFill>
                  <a:srgbClr val="FF0000"/>
                </a:solidFill>
              </a:rPr>
              <a:t>two types of rotary encoders </a:t>
            </a:r>
            <a:r>
              <a:rPr lang="en-US" sz="2000" dirty="0">
                <a:solidFill>
                  <a:srgbClr val="191919"/>
                </a:solidFill>
              </a:rPr>
              <a:t>– </a:t>
            </a:r>
            <a:r>
              <a:rPr lang="en-US" sz="2000" b="1" u="sng" dirty="0">
                <a:solidFill>
                  <a:srgbClr val="FF0000"/>
                </a:solidFill>
              </a:rPr>
              <a:t>absolute</a:t>
            </a:r>
            <a:r>
              <a:rPr lang="en-US" sz="2000" dirty="0">
                <a:solidFill>
                  <a:srgbClr val="191919"/>
                </a:solidFill>
              </a:rPr>
              <a:t> and </a:t>
            </a:r>
            <a:r>
              <a:rPr lang="en-US" sz="2000" b="1" u="sng" dirty="0">
                <a:solidFill>
                  <a:srgbClr val="FF0000"/>
                </a:solidFill>
              </a:rPr>
              <a:t>incremental</a:t>
            </a:r>
            <a:r>
              <a:rPr lang="en-US" sz="2000" dirty="0">
                <a:solidFill>
                  <a:srgbClr val="191919"/>
                </a:solidFill>
              </a:rPr>
              <a:t>. The absolute encoder reports the exact position of the knob in degrees while the </a:t>
            </a:r>
            <a:r>
              <a:rPr lang="en-US" sz="2000" dirty="0">
                <a:solidFill>
                  <a:srgbClr val="FF0000"/>
                </a:solidFill>
              </a:rPr>
              <a:t>incremental encoder reports how many increments the shaft has </a:t>
            </a:r>
            <a:r>
              <a:rPr lang="en-US" sz="2000" dirty="0" smtClean="0">
                <a:solidFill>
                  <a:srgbClr val="FF0000"/>
                </a:solidFill>
              </a:rPr>
              <a:t>moved.</a:t>
            </a:r>
            <a:r>
              <a:rPr lang="tr-TR" sz="2000" dirty="0" smtClean="0">
                <a:solidFill>
                  <a:srgbClr val="191919"/>
                </a:solidFill>
              </a:rPr>
              <a:t> </a:t>
            </a:r>
            <a:r>
              <a:rPr lang="en-US" sz="2000" dirty="0" smtClean="0">
                <a:solidFill>
                  <a:srgbClr val="191919"/>
                </a:solidFill>
              </a:rPr>
              <a:t>The </a:t>
            </a:r>
            <a:r>
              <a:rPr lang="en-US" sz="2000" dirty="0">
                <a:solidFill>
                  <a:srgbClr val="191919"/>
                </a:solidFill>
              </a:rPr>
              <a:t>rotary encoder used in this </a:t>
            </a:r>
            <a:r>
              <a:rPr lang="en-US" sz="2000" dirty="0" smtClean="0">
                <a:solidFill>
                  <a:srgbClr val="191919"/>
                </a:solidFill>
              </a:rPr>
              <a:t>l</a:t>
            </a:r>
            <a:r>
              <a:rPr lang="tr-TR" sz="2000" dirty="0" smtClean="0">
                <a:solidFill>
                  <a:srgbClr val="191919"/>
                </a:solidFill>
              </a:rPr>
              <a:t>ecture</a:t>
            </a:r>
            <a:r>
              <a:rPr lang="en-US" sz="2000" dirty="0" smtClean="0">
                <a:solidFill>
                  <a:srgbClr val="191919"/>
                </a:solidFill>
              </a:rPr>
              <a:t> </a:t>
            </a:r>
            <a:r>
              <a:rPr lang="en-US" sz="2000" dirty="0">
                <a:solidFill>
                  <a:srgbClr val="191919"/>
                </a:solidFill>
              </a:rPr>
              <a:t>is of the incremental </a:t>
            </a:r>
            <a:r>
              <a:rPr lang="en-US" sz="2000" dirty="0" smtClean="0">
                <a:solidFill>
                  <a:srgbClr val="191919"/>
                </a:solidFill>
              </a:rPr>
              <a:t>type</a:t>
            </a:r>
            <a:r>
              <a:rPr lang="tr-TR" sz="2000" dirty="0" smtClean="0">
                <a:solidFill>
                  <a:srgbClr val="191919"/>
                </a:solidFill>
              </a:rPr>
              <a:t>.</a:t>
            </a:r>
          </a:p>
          <a:p>
            <a:pPr>
              <a:lnSpc>
                <a:spcPct val="150000"/>
              </a:lnSpc>
            </a:pPr>
            <a:r>
              <a:rPr lang="en-US" sz="2000" dirty="0"/>
              <a:t>Rotary encoders are </a:t>
            </a:r>
            <a:r>
              <a:rPr lang="en-US" sz="2000" dirty="0">
                <a:solidFill>
                  <a:srgbClr val="FF0000"/>
                </a:solidFill>
              </a:rPr>
              <a:t>the modern digital equivalent of potentiometers </a:t>
            </a:r>
            <a:r>
              <a:rPr lang="en-US" sz="2000" dirty="0"/>
              <a:t>and are more versatile than them.</a:t>
            </a:r>
          </a:p>
          <a:p>
            <a:pPr>
              <a:lnSpc>
                <a:spcPct val="150000"/>
              </a:lnSpc>
            </a:pPr>
            <a:r>
              <a:rPr lang="en-US" sz="2000" dirty="0"/>
              <a:t>They can rotate 360° without </a:t>
            </a:r>
            <a:r>
              <a:rPr lang="en-US" sz="2000" dirty="0" smtClean="0"/>
              <a:t>stopping</a:t>
            </a:r>
            <a:r>
              <a:rPr lang="tr-TR" sz="2000" dirty="0" smtClean="0"/>
              <a:t>.</a:t>
            </a:r>
            <a:endParaRPr lang="en-US" sz="2000" b="0" i="0" dirty="0">
              <a:solidFill>
                <a:srgbClr val="191919"/>
              </a:solidFill>
              <a:effectLst/>
            </a:endParaRPr>
          </a:p>
        </p:txBody>
      </p:sp>
      <p:sp>
        <p:nvSpPr>
          <p:cNvPr id="4" name="Rectangle 3"/>
          <p:cNvSpPr/>
          <p:nvPr/>
        </p:nvSpPr>
        <p:spPr>
          <a:xfrm>
            <a:off x="317678" y="5043800"/>
            <a:ext cx="9277081" cy="369332"/>
          </a:xfrm>
          <a:prstGeom prst="rect">
            <a:avLst/>
          </a:prstGeom>
        </p:spPr>
        <p:txBody>
          <a:bodyPr wrap="square">
            <a:spAutoFit/>
          </a:bodyPr>
          <a:lstStyle/>
          <a:p>
            <a:r>
              <a:rPr lang="en-US" dirty="0">
                <a:hlinkClick r:id="rId2"/>
              </a:rPr>
              <a:t>https://lastminuteengineers.com/rotary-encoder-arduino-tutorial/</a:t>
            </a:r>
            <a:endParaRPr lang="en-US" dirty="0"/>
          </a:p>
        </p:txBody>
      </p:sp>
    </p:spTree>
    <p:extLst>
      <p:ext uri="{BB962C8B-B14F-4D97-AF65-F5344CB8AC3E}">
        <p14:creationId xmlns:p14="http://schemas.microsoft.com/office/powerpoint/2010/main" val="697104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929" y="230678"/>
            <a:ext cx="3070328" cy="369332"/>
          </a:xfrm>
          <a:prstGeom prst="rect">
            <a:avLst/>
          </a:prstGeom>
        </p:spPr>
        <p:txBody>
          <a:bodyPr wrap="none">
            <a:spAutoFit/>
          </a:bodyPr>
          <a:lstStyle/>
          <a:p>
            <a:r>
              <a:rPr lang="en-US" dirty="0">
                <a:solidFill>
                  <a:srgbClr val="FF0000"/>
                </a:solidFill>
                <a:latin typeface="Segoe UI" panose="020B0502040204020203" pitchFamily="34" charset="0"/>
              </a:rPr>
              <a:t>How Rotary Encoders Work?</a:t>
            </a:r>
            <a:endParaRPr lang="en-US" b="0" i="0" dirty="0">
              <a:solidFill>
                <a:srgbClr val="FF0000"/>
              </a:solidFill>
              <a:effectLst/>
              <a:latin typeface="Segoe UI" panose="020B0502040204020203" pitchFamily="34" charset="0"/>
            </a:endParaRPr>
          </a:p>
        </p:txBody>
      </p:sp>
      <p:sp>
        <p:nvSpPr>
          <p:cNvPr id="3" name="Rectangle 2"/>
          <p:cNvSpPr/>
          <p:nvPr/>
        </p:nvSpPr>
        <p:spPr>
          <a:xfrm>
            <a:off x="320257" y="829442"/>
            <a:ext cx="11515428" cy="1015663"/>
          </a:xfrm>
          <a:prstGeom prst="rect">
            <a:avLst/>
          </a:prstGeom>
        </p:spPr>
        <p:txBody>
          <a:bodyPr wrap="square">
            <a:spAutoFit/>
          </a:bodyPr>
          <a:lstStyle/>
          <a:p>
            <a:pPr algn="just">
              <a:lnSpc>
                <a:spcPct val="150000"/>
              </a:lnSpc>
            </a:pPr>
            <a:r>
              <a:rPr lang="en-US" sz="2000" dirty="0">
                <a:solidFill>
                  <a:srgbClr val="191919"/>
                </a:solidFill>
              </a:rPr>
              <a:t>Inside the encoder is a slotted disc that is connected to the common ground pin C. It also contains two contact pins A and B, as shown below.</a:t>
            </a:r>
            <a:endParaRPr lang="en-US" sz="2000" dirty="0"/>
          </a:p>
        </p:txBody>
      </p:sp>
      <p:pic>
        <p:nvPicPr>
          <p:cNvPr id="1026" name="Picture 2" descr="rotary encoder internal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07" y="2147214"/>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77555" y="2074537"/>
            <a:ext cx="7164946" cy="1477328"/>
          </a:xfrm>
          <a:prstGeom prst="rect">
            <a:avLst/>
          </a:prstGeom>
        </p:spPr>
        <p:txBody>
          <a:bodyPr wrap="square">
            <a:spAutoFit/>
          </a:bodyPr>
          <a:lstStyle/>
          <a:p>
            <a:pPr algn="just">
              <a:lnSpc>
                <a:spcPct val="150000"/>
              </a:lnSpc>
            </a:pPr>
            <a:r>
              <a:rPr lang="en-US" sz="2000" dirty="0">
                <a:solidFill>
                  <a:srgbClr val="191919"/>
                </a:solidFill>
              </a:rPr>
              <a:t>When you turn the knob, A and B come into contact with the common ground pin C in a particular order according to the direction in which you are turning the knob.</a:t>
            </a:r>
            <a:endParaRPr lang="en-US" sz="2000" dirty="0"/>
          </a:p>
        </p:txBody>
      </p:sp>
      <p:sp>
        <p:nvSpPr>
          <p:cNvPr id="5" name="Rectangle 4"/>
          <p:cNvSpPr/>
          <p:nvPr/>
        </p:nvSpPr>
        <p:spPr>
          <a:xfrm>
            <a:off x="928307" y="4506256"/>
            <a:ext cx="10024057" cy="1477328"/>
          </a:xfrm>
          <a:prstGeom prst="rect">
            <a:avLst/>
          </a:prstGeom>
        </p:spPr>
        <p:txBody>
          <a:bodyPr wrap="square">
            <a:spAutoFit/>
          </a:bodyPr>
          <a:lstStyle/>
          <a:p>
            <a:pPr algn="just">
              <a:lnSpc>
                <a:spcPct val="150000"/>
              </a:lnSpc>
            </a:pPr>
            <a:r>
              <a:rPr lang="en-US" sz="2000" dirty="0">
                <a:solidFill>
                  <a:srgbClr val="191919"/>
                </a:solidFill>
              </a:rPr>
              <a:t>When they come into contact with common ground, signals are generated. These signals are </a:t>
            </a:r>
            <a:r>
              <a:rPr lang="en-US" sz="2000" b="1" dirty="0">
                <a:solidFill>
                  <a:srgbClr val="FF0000"/>
                </a:solidFill>
              </a:rPr>
              <a:t>90° out of phase with each other</a:t>
            </a:r>
            <a:r>
              <a:rPr lang="en-US" sz="2000" dirty="0">
                <a:solidFill>
                  <a:srgbClr val="191919"/>
                </a:solidFill>
              </a:rPr>
              <a:t> as one pin comes into contact with the common ground before the other pin. This is called </a:t>
            </a:r>
            <a:r>
              <a:rPr lang="en-US" sz="2000" b="1" i="1" dirty="0">
                <a:solidFill>
                  <a:srgbClr val="FF0000"/>
                </a:solidFill>
              </a:rPr>
              <a:t>quadrature encoding</a:t>
            </a:r>
            <a:r>
              <a:rPr lang="en-US" sz="2000" dirty="0">
                <a:solidFill>
                  <a:srgbClr val="191919"/>
                </a:solidFill>
              </a:rPr>
              <a:t>.</a:t>
            </a:r>
            <a:endParaRPr lang="en-US" sz="2000" dirty="0"/>
          </a:p>
        </p:txBody>
      </p:sp>
    </p:spTree>
    <p:extLst>
      <p:ext uri="{BB962C8B-B14F-4D97-AF65-F5344CB8AC3E}">
        <p14:creationId xmlns:p14="http://schemas.microsoft.com/office/powerpoint/2010/main" val="2609051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3275" y="342798"/>
            <a:ext cx="6289224" cy="2295727"/>
          </a:xfrm>
          <a:prstGeom prst="rect">
            <a:avLst/>
          </a:prstGeom>
        </p:spPr>
      </p:pic>
      <p:sp>
        <p:nvSpPr>
          <p:cNvPr id="3" name="Rectangle 2"/>
          <p:cNvSpPr/>
          <p:nvPr/>
        </p:nvSpPr>
        <p:spPr>
          <a:xfrm>
            <a:off x="433589" y="2432463"/>
            <a:ext cx="10719516" cy="1015663"/>
          </a:xfrm>
          <a:prstGeom prst="rect">
            <a:avLst/>
          </a:prstGeom>
        </p:spPr>
        <p:txBody>
          <a:bodyPr wrap="square">
            <a:spAutoFit/>
          </a:bodyPr>
          <a:lstStyle/>
          <a:p>
            <a:pPr algn="just">
              <a:lnSpc>
                <a:spcPct val="150000"/>
              </a:lnSpc>
            </a:pPr>
            <a:r>
              <a:rPr lang="en-US" sz="2000" dirty="0">
                <a:solidFill>
                  <a:srgbClr val="191919"/>
                </a:solidFill>
              </a:rPr>
              <a:t>When you turn the knob </a:t>
            </a:r>
            <a:r>
              <a:rPr lang="en-US" sz="2000" dirty="0">
                <a:solidFill>
                  <a:srgbClr val="FF0000"/>
                </a:solidFill>
              </a:rPr>
              <a:t>clockwise</a:t>
            </a:r>
            <a:r>
              <a:rPr lang="en-US" sz="2000" dirty="0">
                <a:solidFill>
                  <a:srgbClr val="191919"/>
                </a:solidFill>
              </a:rPr>
              <a:t> the A pin connects to the ground before the B pin. And when you turn the knob counterclockwise, the B pin connects to the ground before the A pin.</a:t>
            </a:r>
            <a:endParaRPr lang="en-US" sz="2000" dirty="0"/>
          </a:p>
        </p:txBody>
      </p:sp>
      <p:sp>
        <p:nvSpPr>
          <p:cNvPr id="6" name="Rectangle 5"/>
          <p:cNvSpPr/>
          <p:nvPr/>
        </p:nvSpPr>
        <p:spPr>
          <a:xfrm>
            <a:off x="433589" y="3653083"/>
            <a:ext cx="11556642" cy="878510"/>
          </a:xfrm>
          <a:prstGeom prst="rect">
            <a:avLst/>
          </a:prstGeom>
        </p:spPr>
        <p:txBody>
          <a:bodyPr wrap="square">
            <a:spAutoFit/>
          </a:bodyPr>
          <a:lstStyle/>
          <a:p>
            <a:pPr algn="just">
              <a:lnSpc>
                <a:spcPct val="150000"/>
              </a:lnSpc>
            </a:pPr>
            <a:r>
              <a:rPr lang="en-US" dirty="0">
                <a:solidFill>
                  <a:srgbClr val="191919"/>
                </a:solidFill>
                <a:latin typeface="Segoe UI" panose="020B0502040204020203" pitchFamily="34" charset="0"/>
              </a:rPr>
              <a:t>By monitoring when each pin connects or disconnects from ground, we can determine the direction in which the knob is being rotated. This can be accomplished </a:t>
            </a:r>
            <a:r>
              <a:rPr lang="en-US" dirty="0">
                <a:solidFill>
                  <a:srgbClr val="FF0000"/>
                </a:solidFill>
                <a:latin typeface="Segoe UI" panose="020B0502040204020203" pitchFamily="34" charset="0"/>
              </a:rPr>
              <a:t>by simply observing the state of B when A’s state changes.</a:t>
            </a:r>
            <a:endParaRPr lang="en-US" dirty="0">
              <a:solidFill>
                <a:srgbClr val="FF0000"/>
              </a:solidFill>
            </a:endParaRPr>
          </a:p>
        </p:txBody>
      </p:sp>
      <p:pic>
        <p:nvPicPr>
          <p:cNvPr id="7" name="Picture 6"/>
          <p:cNvPicPr>
            <a:picLocks noChangeAspect="1"/>
          </p:cNvPicPr>
          <p:nvPr/>
        </p:nvPicPr>
        <p:blipFill>
          <a:blip r:embed="rId3"/>
          <a:stretch>
            <a:fillRect/>
          </a:stretch>
        </p:blipFill>
        <p:spPr>
          <a:xfrm>
            <a:off x="1563777" y="4531593"/>
            <a:ext cx="6390834" cy="1763376"/>
          </a:xfrm>
          <a:prstGeom prst="rect">
            <a:avLst/>
          </a:prstGeom>
        </p:spPr>
      </p:pic>
      <p:sp>
        <p:nvSpPr>
          <p:cNvPr id="8" name="TextBox 7"/>
          <p:cNvSpPr txBox="1"/>
          <p:nvPr/>
        </p:nvSpPr>
        <p:spPr>
          <a:xfrm>
            <a:off x="7688688" y="5168459"/>
            <a:ext cx="3129566" cy="369332"/>
          </a:xfrm>
          <a:prstGeom prst="rect">
            <a:avLst/>
          </a:prstGeom>
          <a:noFill/>
        </p:spPr>
        <p:txBody>
          <a:bodyPr wrap="square" rtlCol="0">
            <a:spAutoFit/>
          </a:bodyPr>
          <a:lstStyle/>
          <a:p>
            <a:r>
              <a:rPr lang="tr-TR" dirty="0" smtClean="0"/>
              <a:t>Counterclockwise rotation</a:t>
            </a:r>
            <a:endParaRPr lang="en-US" dirty="0"/>
          </a:p>
        </p:txBody>
      </p:sp>
    </p:spTree>
    <p:extLst>
      <p:ext uri="{BB962C8B-B14F-4D97-AF65-F5344CB8AC3E}">
        <p14:creationId xmlns:p14="http://schemas.microsoft.com/office/powerpoint/2010/main" val="2565117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59366" y="0"/>
            <a:ext cx="8418731" cy="6445591"/>
          </a:xfrm>
          <a:prstGeom prst="rect">
            <a:avLst/>
          </a:prstGeom>
        </p:spPr>
      </p:pic>
    </p:spTree>
    <p:extLst>
      <p:ext uri="{BB962C8B-B14F-4D97-AF65-F5344CB8AC3E}">
        <p14:creationId xmlns:p14="http://schemas.microsoft.com/office/powerpoint/2010/main" val="2924463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390"/>
            <a:ext cx="4970501" cy="2788075"/>
          </a:xfrm>
          <a:prstGeom prst="rect">
            <a:avLst/>
          </a:prstGeom>
        </p:spPr>
      </p:pic>
      <p:pic>
        <p:nvPicPr>
          <p:cNvPr id="3" name="Picture 2"/>
          <p:cNvPicPr>
            <a:picLocks noChangeAspect="1"/>
          </p:cNvPicPr>
          <p:nvPr/>
        </p:nvPicPr>
        <p:blipFill>
          <a:blip r:embed="rId3"/>
          <a:stretch>
            <a:fillRect/>
          </a:stretch>
        </p:blipFill>
        <p:spPr>
          <a:xfrm>
            <a:off x="2906492" y="1931831"/>
            <a:ext cx="8122117" cy="4621569"/>
          </a:xfrm>
          <a:prstGeom prst="rect">
            <a:avLst/>
          </a:prstGeom>
        </p:spPr>
      </p:pic>
    </p:spTree>
    <p:extLst>
      <p:ext uri="{BB962C8B-B14F-4D97-AF65-F5344CB8AC3E}">
        <p14:creationId xmlns:p14="http://schemas.microsoft.com/office/powerpoint/2010/main" val="2648143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1111" y="846518"/>
            <a:ext cx="6172200" cy="3619500"/>
          </a:xfrm>
          <a:prstGeom prst="rect">
            <a:avLst/>
          </a:prstGeom>
        </p:spPr>
      </p:pic>
    </p:spTree>
    <p:extLst>
      <p:ext uri="{BB962C8B-B14F-4D97-AF65-F5344CB8AC3E}">
        <p14:creationId xmlns:p14="http://schemas.microsoft.com/office/powerpoint/2010/main" val="1402419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117693"/>
            <a:ext cx="5327560" cy="6740307"/>
          </a:xfrm>
          <a:prstGeom prst="rect">
            <a:avLst/>
          </a:prstGeom>
        </p:spPr>
        <p:txBody>
          <a:bodyPr wrap="square">
            <a:spAutoFit/>
          </a:bodyPr>
          <a:lstStyle/>
          <a:p>
            <a:r>
              <a:rPr lang="en-US" dirty="0">
                <a:solidFill>
                  <a:srgbClr val="FF0000"/>
                </a:solidFill>
              </a:rPr>
              <a:t>// Rotary Encoder Inputs</a:t>
            </a:r>
          </a:p>
          <a:p>
            <a:r>
              <a:rPr lang="en-US" dirty="0"/>
              <a:t>#define CLK 2</a:t>
            </a:r>
          </a:p>
          <a:p>
            <a:r>
              <a:rPr lang="en-US" dirty="0"/>
              <a:t>#define DT 3</a:t>
            </a:r>
          </a:p>
          <a:p>
            <a:r>
              <a:rPr lang="en-US" dirty="0"/>
              <a:t>#define SW 4</a:t>
            </a:r>
          </a:p>
          <a:p>
            <a:r>
              <a:rPr lang="en-US" dirty="0" err="1" smtClean="0"/>
              <a:t>int</a:t>
            </a:r>
            <a:r>
              <a:rPr lang="en-US" dirty="0" smtClean="0"/>
              <a:t> </a:t>
            </a:r>
            <a:r>
              <a:rPr lang="en-US" dirty="0"/>
              <a:t>counter = 0;</a:t>
            </a:r>
          </a:p>
          <a:p>
            <a:r>
              <a:rPr lang="en-US" dirty="0" err="1"/>
              <a:t>int</a:t>
            </a:r>
            <a:r>
              <a:rPr lang="en-US" dirty="0"/>
              <a:t> </a:t>
            </a:r>
            <a:r>
              <a:rPr lang="en-US" dirty="0" err="1"/>
              <a:t>currentStateCLK</a:t>
            </a:r>
            <a:r>
              <a:rPr lang="en-US" dirty="0"/>
              <a:t>;</a:t>
            </a:r>
          </a:p>
          <a:p>
            <a:r>
              <a:rPr lang="en-US" dirty="0" err="1"/>
              <a:t>int</a:t>
            </a:r>
            <a:r>
              <a:rPr lang="en-US" dirty="0"/>
              <a:t> </a:t>
            </a:r>
            <a:r>
              <a:rPr lang="en-US" dirty="0" err="1"/>
              <a:t>lastStateCLK</a:t>
            </a:r>
            <a:r>
              <a:rPr lang="en-US" dirty="0"/>
              <a:t>;</a:t>
            </a:r>
          </a:p>
          <a:p>
            <a:r>
              <a:rPr lang="en-US" dirty="0"/>
              <a:t>String </a:t>
            </a:r>
            <a:r>
              <a:rPr lang="en-US" dirty="0" err="1"/>
              <a:t>currentDir</a:t>
            </a:r>
            <a:r>
              <a:rPr lang="en-US" dirty="0"/>
              <a:t> ="";</a:t>
            </a:r>
          </a:p>
          <a:p>
            <a:r>
              <a:rPr lang="en-US" dirty="0"/>
              <a:t>unsigned long </a:t>
            </a:r>
            <a:r>
              <a:rPr lang="en-US" dirty="0" err="1"/>
              <a:t>lastButtonPress</a:t>
            </a:r>
            <a:r>
              <a:rPr lang="en-US" dirty="0"/>
              <a:t> = 0;</a:t>
            </a:r>
          </a:p>
          <a:p>
            <a:endParaRPr lang="en-US" dirty="0"/>
          </a:p>
          <a:p>
            <a:r>
              <a:rPr lang="en-US" dirty="0"/>
              <a:t>void setup() {</a:t>
            </a:r>
          </a:p>
          <a:p>
            <a:r>
              <a:rPr lang="en-US" dirty="0"/>
              <a:t> </a:t>
            </a:r>
            <a:r>
              <a:rPr lang="en-US" dirty="0" smtClean="0"/>
              <a:t>   </a:t>
            </a:r>
            <a:endParaRPr lang="en-US" dirty="0"/>
          </a:p>
          <a:p>
            <a:r>
              <a:rPr lang="en-US" dirty="0"/>
              <a:t>  </a:t>
            </a:r>
            <a:r>
              <a:rPr lang="en-US" dirty="0">
                <a:solidFill>
                  <a:srgbClr val="FF0000"/>
                </a:solidFill>
              </a:rPr>
              <a:t>// Set encoder pins as inputs</a:t>
            </a:r>
          </a:p>
          <a:p>
            <a:r>
              <a:rPr lang="en-US" dirty="0"/>
              <a:t>  </a:t>
            </a:r>
            <a:r>
              <a:rPr lang="en-US" dirty="0" err="1"/>
              <a:t>pinMode</a:t>
            </a:r>
            <a:r>
              <a:rPr lang="en-US" dirty="0"/>
              <a:t>(CLK,INPUT);</a:t>
            </a:r>
          </a:p>
          <a:p>
            <a:r>
              <a:rPr lang="en-US" dirty="0"/>
              <a:t>  </a:t>
            </a:r>
            <a:r>
              <a:rPr lang="en-US" dirty="0" err="1"/>
              <a:t>pinMode</a:t>
            </a:r>
            <a:r>
              <a:rPr lang="en-US" dirty="0"/>
              <a:t>(DT,INPUT);</a:t>
            </a:r>
          </a:p>
          <a:p>
            <a:r>
              <a:rPr lang="en-US" dirty="0"/>
              <a:t>  </a:t>
            </a:r>
            <a:r>
              <a:rPr lang="en-US" dirty="0" err="1"/>
              <a:t>pinMode</a:t>
            </a:r>
            <a:r>
              <a:rPr lang="en-US" dirty="0"/>
              <a:t>(SW, INPUT_PULLUP);</a:t>
            </a:r>
          </a:p>
          <a:p>
            <a:endParaRPr lang="en-US" dirty="0"/>
          </a:p>
          <a:p>
            <a:r>
              <a:rPr lang="en-US" dirty="0"/>
              <a:t>  </a:t>
            </a:r>
            <a:r>
              <a:rPr lang="en-US" dirty="0">
                <a:solidFill>
                  <a:srgbClr val="FF0000"/>
                </a:solidFill>
              </a:rPr>
              <a:t>// Setup Serial Monitor</a:t>
            </a:r>
          </a:p>
          <a:p>
            <a:r>
              <a:rPr lang="en-US" dirty="0"/>
              <a:t>  </a:t>
            </a:r>
            <a:r>
              <a:rPr lang="en-US" dirty="0" err="1"/>
              <a:t>Serial.begin</a:t>
            </a:r>
            <a:r>
              <a:rPr lang="en-US" dirty="0"/>
              <a:t>(9600);</a:t>
            </a:r>
          </a:p>
          <a:p>
            <a:endParaRPr lang="en-US" dirty="0"/>
          </a:p>
          <a:p>
            <a:r>
              <a:rPr lang="en-US" dirty="0">
                <a:solidFill>
                  <a:srgbClr val="FF0000"/>
                </a:solidFill>
              </a:rPr>
              <a:t>  // Read the initial state of CLK</a:t>
            </a:r>
          </a:p>
          <a:p>
            <a:r>
              <a:rPr lang="en-US" dirty="0"/>
              <a:t>  </a:t>
            </a:r>
            <a:r>
              <a:rPr lang="en-US" dirty="0" err="1"/>
              <a:t>lastStateCLK</a:t>
            </a:r>
            <a:r>
              <a:rPr lang="en-US" dirty="0"/>
              <a:t> = </a:t>
            </a:r>
            <a:r>
              <a:rPr lang="en-US" dirty="0" err="1"/>
              <a:t>digitalRead</a:t>
            </a:r>
            <a:r>
              <a:rPr lang="en-US" dirty="0"/>
              <a:t>(CLK);</a:t>
            </a:r>
          </a:p>
          <a:p>
            <a:r>
              <a:rPr lang="en-US" dirty="0"/>
              <a:t>}</a:t>
            </a:r>
          </a:p>
          <a:p>
            <a:endParaRPr lang="en-US" dirty="0"/>
          </a:p>
        </p:txBody>
      </p:sp>
      <p:sp>
        <p:nvSpPr>
          <p:cNvPr id="4" name="Rectangle 3"/>
          <p:cNvSpPr/>
          <p:nvPr/>
        </p:nvSpPr>
        <p:spPr>
          <a:xfrm>
            <a:off x="5533621" y="375475"/>
            <a:ext cx="6096000" cy="5632311"/>
          </a:xfrm>
          <a:prstGeom prst="rect">
            <a:avLst/>
          </a:prstGeom>
        </p:spPr>
        <p:txBody>
          <a:bodyPr>
            <a:spAutoFit/>
          </a:bodyPr>
          <a:lstStyle/>
          <a:p>
            <a:r>
              <a:rPr lang="en-US" dirty="0"/>
              <a:t>void loop() {</a:t>
            </a:r>
          </a:p>
          <a:p>
            <a:r>
              <a:rPr lang="en-US" dirty="0"/>
              <a:t>        </a:t>
            </a:r>
          </a:p>
          <a:p>
            <a:r>
              <a:rPr lang="en-US" dirty="0">
                <a:solidFill>
                  <a:srgbClr val="FF0000"/>
                </a:solidFill>
              </a:rPr>
              <a:t>  </a:t>
            </a:r>
            <a:r>
              <a:rPr lang="en-US" b="1" dirty="0">
                <a:solidFill>
                  <a:srgbClr val="FF0000"/>
                </a:solidFill>
              </a:rPr>
              <a:t>// Read the current state of CLK</a:t>
            </a:r>
          </a:p>
          <a:p>
            <a:r>
              <a:rPr lang="en-US" dirty="0"/>
              <a:t>  </a:t>
            </a:r>
            <a:r>
              <a:rPr lang="en-US" dirty="0" err="1"/>
              <a:t>currentStateCLK</a:t>
            </a:r>
            <a:r>
              <a:rPr lang="en-US" dirty="0"/>
              <a:t> = </a:t>
            </a:r>
            <a:r>
              <a:rPr lang="en-US" dirty="0" err="1"/>
              <a:t>digitalRead</a:t>
            </a:r>
            <a:r>
              <a:rPr lang="en-US" dirty="0"/>
              <a:t>(CLK);</a:t>
            </a:r>
          </a:p>
          <a:p>
            <a:endParaRPr lang="en-US" dirty="0"/>
          </a:p>
          <a:p>
            <a:r>
              <a:rPr lang="en-US" b="1" dirty="0">
                <a:solidFill>
                  <a:srgbClr val="FF0000"/>
                </a:solidFill>
              </a:rPr>
              <a:t>  // If last and current state of CLK are different, then pulse occurred</a:t>
            </a:r>
          </a:p>
          <a:p>
            <a:r>
              <a:rPr lang="en-US" dirty="0"/>
              <a:t>  </a:t>
            </a:r>
            <a:r>
              <a:rPr lang="en-US" b="1" dirty="0">
                <a:solidFill>
                  <a:srgbClr val="FF0000"/>
                </a:solidFill>
              </a:rPr>
              <a:t>// React to only 1 state change to avoid double count</a:t>
            </a:r>
          </a:p>
          <a:p>
            <a:r>
              <a:rPr lang="en-US" dirty="0"/>
              <a:t>  if (</a:t>
            </a:r>
            <a:r>
              <a:rPr lang="en-US" dirty="0" err="1"/>
              <a:t>currentStateCLK</a:t>
            </a:r>
            <a:r>
              <a:rPr lang="en-US" dirty="0"/>
              <a:t> != </a:t>
            </a:r>
            <a:r>
              <a:rPr lang="en-US" dirty="0" err="1"/>
              <a:t>lastStateCLK</a:t>
            </a:r>
            <a:r>
              <a:rPr lang="en-US" dirty="0"/>
              <a:t>  &amp;&amp; </a:t>
            </a:r>
            <a:r>
              <a:rPr lang="en-US" dirty="0" err="1"/>
              <a:t>currentStateCLK</a:t>
            </a:r>
            <a:r>
              <a:rPr lang="en-US" dirty="0"/>
              <a:t> == 1){</a:t>
            </a:r>
          </a:p>
          <a:p>
            <a:endParaRPr lang="en-US" dirty="0"/>
          </a:p>
          <a:p>
            <a:r>
              <a:rPr lang="en-US" b="1" dirty="0"/>
              <a:t>    </a:t>
            </a:r>
            <a:r>
              <a:rPr lang="en-US" b="1" dirty="0">
                <a:solidFill>
                  <a:srgbClr val="FF0000"/>
                </a:solidFill>
              </a:rPr>
              <a:t>// If the DT state is different than the CLK state then</a:t>
            </a:r>
          </a:p>
          <a:p>
            <a:r>
              <a:rPr lang="en-US" b="1" dirty="0">
                <a:solidFill>
                  <a:srgbClr val="FF0000"/>
                </a:solidFill>
              </a:rPr>
              <a:t>    // the encoder is rotating CCW so decrement</a:t>
            </a:r>
          </a:p>
          <a:p>
            <a:r>
              <a:rPr lang="en-US" dirty="0"/>
              <a:t>    if (</a:t>
            </a:r>
            <a:r>
              <a:rPr lang="en-US" dirty="0" err="1"/>
              <a:t>digitalRead</a:t>
            </a:r>
            <a:r>
              <a:rPr lang="en-US" dirty="0"/>
              <a:t>(DT) != </a:t>
            </a:r>
            <a:r>
              <a:rPr lang="en-US" dirty="0" err="1"/>
              <a:t>currentStateCLK</a:t>
            </a:r>
            <a:r>
              <a:rPr lang="en-US" dirty="0"/>
              <a:t>) {</a:t>
            </a:r>
          </a:p>
          <a:p>
            <a:r>
              <a:rPr lang="en-US" dirty="0"/>
              <a:t>      counter </a:t>
            </a:r>
            <a:r>
              <a:rPr lang="en-US" b="1" dirty="0" smtClean="0"/>
              <a:t>-</a:t>
            </a:r>
            <a:r>
              <a:rPr lang="tr-TR" b="1" dirty="0" smtClean="0"/>
              <a:t> </a:t>
            </a:r>
            <a:r>
              <a:rPr lang="en-US" b="1" dirty="0" smtClean="0"/>
              <a:t>-</a:t>
            </a:r>
            <a:r>
              <a:rPr lang="en-US" dirty="0" smtClean="0"/>
              <a:t>;</a:t>
            </a:r>
            <a:endParaRPr lang="en-US" dirty="0"/>
          </a:p>
          <a:p>
            <a:r>
              <a:rPr lang="en-US" dirty="0"/>
              <a:t>      </a:t>
            </a:r>
            <a:r>
              <a:rPr lang="en-US" dirty="0" err="1"/>
              <a:t>currentDir</a:t>
            </a:r>
            <a:r>
              <a:rPr lang="en-US" dirty="0"/>
              <a:t> ="CCW";</a:t>
            </a:r>
          </a:p>
          <a:p>
            <a:r>
              <a:rPr lang="en-US" dirty="0"/>
              <a:t>    } else {</a:t>
            </a:r>
          </a:p>
          <a:p>
            <a:r>
              <a:rPr lang="en-US" dirty="0"/>
              <a:t>      </a:t>
            </a:r>
            <a:r>
              <a:rPr lang="en-US" b="1" dirty="0">
                <a:solidFill>
                  <a:srgbClr val="FF0000"/>
                </a:solidFill>
              </a:rPr>
              <a:t>// Encoder is rotating CW so increment</a:t>
            </a:r>
          </a:p>
          <a:p>
            <a:r>
              <a:rPr lang="en-US" dirty="0"/>
              <a:t>      counter ++;</a:t>
            </a:r>
          </a:p>
          <a:p>
            <a:r>
              <a:rPr lang="en-US" dirty="0"/>
              <a:t>      </a:t>
            </a:r>
            <a:r>
              <a:rPr lang="en-US" dirty="0" err="1"/>
              <a:t>currentDir</a:t>
            </a:r>
            <a:r>
              <a:rPr lang="en-US" dirty="0"/>
              <a:t> ="CW";</a:t>
            </a:r>
          </a:p>
          <a:p>
            <a:r>
              <a:rPr lang="en-US" dirty="0"/>
              <a:t>    </a:t>
            </a:r>
            <a:r>
              <a:rPr lang="en-US" dirty="0" smtClean="0"/>
              <a:t>}</a:t>
            </a:r>
            <a:endParaRPr lang="en-US" dirty="0"/>
          </a:p>
        </p:txBody>
      </p:sp>
    </p:spTree>
    <p:extLst>
      <p:ext uri="{BB962C8B-B14F-4D97-AF65-F5344CB8AC3E}">
        <p14:creationId xmlns:p14="http://schemas.microsoft.com/office/powerpoint/2010/main" val="36865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07" y="166284"/>
            <a:ext cx="3382786" cy="523220"/>
          </a:xfrm>
          <a:prstGeom prst="rect">
            <a:avLst/>
          </a:prstGeom>
        </p:spPr>
        <p:txBody>
          <a:bodyPr wrap="none">
            <a:spAutoFit/>
          </a:bodyPr>
          <a:lstStyle/>
          <a:p>
            <a:r>
              <a:rPr lang="tr-TR" sz="2800" b="1" dirty="0" smtClean="0">
                <a:solidFill>
                  <a:srgbClr val="0070C0"/>
                </a:solidFill>
              </a:rPr>
              <a:t>5.2</a:t>
            </a:r>
            <a:r>
              <a:rPr lang="tr-TR" sz="2800" b="1" dirty="0" smtClean="0">
                <a:solidFill>
                  <a:srgbClr val="FF0000"/>
                </a:solidFill>
              </a:rPr>
              <a:t> </a:t>
            </a:r>
            <a:r>
              <a:rPr lang="en-US" sz="2800" b="1" dirty="0" smtClean="0">
                <a:solidFill>
                  <a:srgbClr val="FF0000"/>
                </a:solidFill>
              </a:rPr>
              <a:t>Proximity Sensors</a:t>
            </a:r>
            <a:endParaRPr lang="en-US" sz="2800" b="1" dirty="0">
              <a:solidFill>
                <a:srgbClr val="FF0000"/>
              </a:solidFill>
            </a:endParaRPr>
          </a:p>
        </p:txBody>
      </p:sp>
      <p:sp>
        <p:nvSpPr>
          <p:cNvPr id="3" name="Rectangle 2"/>
          <p:cNvSpPr/>
          <p:nvPr/>
        </p:nvSpPr>
        <p:spPr>
          <a:xfrm>
            <a:off x="137374" y="831172"/>
            <a:ext cx="11569521" cy="4708981"/>
          </a:xfrm>
          <a:prstGeom prst="rect">
            <a:avLst/>
          </a:prstGeom>
        </p:spPr>
        <p:txBody>
          <a:bodyPr wrap="square">
            <a:spAutoFit/>
          </a:bodyPr>
          <a:lstStyle/>
          <a:p>
            <a:pPr algn="just">
              <a:lnSpc>
                <a:spcPct val="150000"/>
              </a:lnSpc>
            </a:pPr>
            <a:r>
              <a:rPr lang="en-US" sz="2000" dirty="0" smtClean="0"/>
              <a:t>A </a:t>
            </a:r>
            <a:r>
              <a:rPr lang="en-US" sz="2000" b="1" i="1" dirty="0" smtClean="0">
                <a:solidFill>
                  <a:srgbClr val="FF0000"/>
                </a:solidFill>
              </a:rPr>
              <a:t>proximity sensor </a:t>
            </a:r>
            <a:r>
              <a:rPr lang="en-US" sz="2000" dirty="0" smtClean="0"/>
              <a:t>consists of an element that changes either </a:t>
            </a:r>
            <a:r>
              <a:rPr lang="en-US" sz="2000" dirty="0" smtClean="0">
                <a:solidFill>
                  <a:srgbClr val="FF0000"/>
                </a:solidFill>
              </a:rPr>
              <a:t>its state or an analog </a:t>
            </a:r>
            <a:r>
              <a:rPr lang="en-US" sz="2000" dirty="0" smtClean="0"/>
              <a:t>signal when it is close to, but often not actually touching, an object. Magnetic, electrical capacitance, inductance, and eddy current methods are particularly suited to the design of a proximity sensor</a:t>
            </a:r>
            <a:r>
              <a:rPr lang="tr-TR" sz="2000" dirty="0" smtClean="0"/>
              <a:t>.</a:t>
            </a:r>
          </a:p>
          <a:p>
            <a:pPr>
              <a:lnSpc>
                <a:spcPct val="150000"/>
              </a:lnSpc>
            </a:pPr>
            <a:r>
              <a:rPr lang="en-US" sz="2000" dirty="0"/>
              <a:t>Typically, </a:t>
            </a:r>
            <a:r>
              <a:rPr lang="en-US" sz="2000" b="1" i="1" dirty="0">
                <a:solidFill>
                  <a:srgbClr val="00B050"/>
                </a:solidFill>
              </a:rPr>
              <a:t>proximity sensors are classified based on their detection targets</a:t>
            </a:r>
            <a:r>
              <a:rPr lang="en-US" sz="2000" dirty="0"/>
              <a:t>, such as a type of material or sense for something in the environment. </a:t>
            </a:r>
            <a:r>
              <a:rPr lang="tr-TR" sz="2000" dirty="0" smtClean="0"/>
              <a:t> </a:t>
            </a:r>
            <a:r>
              <a:rPr lang="en-US" sz="2000" dirty="0" smtClean="0"/>
              <a:t>According </a:t>
            </a:r>
            <a:r>
              <a:rPr lang="en-US" sz="2000" dirty="0"/>
              <a:t>to the method of detection, </a:t>
            </a:r>
            <a:r>
              <a:rPr lang="en-US" sz="2000" b="1" u="sng" dirty="0">
                <a:solidFill>
                  <a:srgbClr val="FF0000"/>
                </a:solidFill>
              </a:rPr>
              <a:t>proximity sensors are classified into </a:t>
            </a:r>
            <a:r>
              <a:rPr lang="tr-TR" sz="2000" b="1" i="1" dirty="0" smtClean="0">
                <a:solidFill>
                  <a:srgbClr val="FF0000"/>
                </a:solidFill>
              </a:rPr>
              <a:t>four</a:t>
            </a:r>
            <a:r>
              <a:rPr lang="en-US" sz="2000" b="1" i="1" dirty="0" smtClean="0">
                <a:solidFill>
                  <a:srgbClr val="FF0000"/>
                </a:solidFill>
              </a:rPr>
              <a:t> </a:t>
            </a:r>
            <a:r>
              <a:rPr lang="en-US" sz="2000" b="1" i="1" dirty="0">
                <a:solidFill>
                  <a:srgbClr val="FF0000"/>
                </a:solidFill>
              </a:rPr>
              <a:t>categories</a:t>
            </a:r>
            <a:r>
              <a:rPr lang="en-US" sz="2000" dirty="0" smtClean="0"/>
              <a:t>:</a:t>
            </a:r>
            <a:endParaRPr lang="tr-TR" sz="2000" dirty="0" smtClean="0"/>
          </a:p>
          <a:p>
            <a:pPr>
              <a:lnSpc>
                <a:spcPct val="150000"/>
              </a:lnSpc>
            </a:pPr>
            <a:r>
              <a:rPr lang="en-US" sz="2000" b="1" dirty="0"/>
              <a:t>1.</a:t>
            </a:r>
            <a:r>
              <a:rPr lang="en-US" sz="2000" dirty="0"/>
              <a:t>  Inductive</a:t>
            </a:r>
            <a:br>
              <a:rPr lang="en-US" sz="2000" dirty="0"/>
            </a:br>
            <a:r>
              <a:rPr lang="en-US" sz="2000" b="1" dirty="0"/>
              <a:t>2.</a:t>
            </a:r>
            <a:r>
              <a:rPr lang="en-US" sz="2000" dirty="0"/>
              <a:t>  Capacitive</a:t>
            </a:r>
            <a:br>
              <a:rPr lang="en-US" sz="2000" dirty="0"/>
            </a:br>
            <a:r>
              <a:rPr lang="en-US" sz="2000" b="1" dirty="0"/>
              <a:t>3.</a:t>
            </a:r>
            <a:r>
              <a:rPr lang="en-US" sz="2000" dirty="0"/>
              <a:t>  Optical</a:t>
            </a:r>
            <a:br>
              <a:rPr lang="en-US" sz="2000" dirty="0"/>
            </a:br>
            <a:r>
              <a:rPr lang="en-US" sz="2000" b="1" dirty="0"/>
              <a:t>4.</a:t>
            </a:r>
            <a:r>
              <a:rPr lang="en-US" sz="2000" dirty="0"/>
              <a:t> </a:t>
            </a:r>
            <a:r>
              <a:rPr lang="en-US" sz="2000" dirty="0" smtClean="0"/>
              <a:t>Ultrasonic</a:t>
            </a:r>
            <a:endParaRPr lang="en-US" sz="2000" dirty="0"/>
          </a:p>
        </p:txBody>
      </p:sp>
    </p:spTree>
    <p:extLst>
      <p:ext uri="{BB962C8B-B14F-4D97-AF65-F5344CB8AC3E}">
        <p14:creationId xmlns:p14="http://schemas.microsoft.com/office/powerpoint/2010/main" val="40045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107" y="483644"/>
            <a:ext cx="4061138" cy="4247317"/>
          </a:xfrm>
          <a:prstGeom prst="rect">
            <a:avLst/>
          </a:prstGeom>
        </p:spPr>
        <p:txBody>
          <a:bodyPr wrap="square">
            <a:spAutoFit/>
          </a:bodyPr>
          <a:lstStyle/>
          <a:p>
            <a:endParaRPr lang="en-US" dirty="0"/>
          </a:p>
          <a:p>
            <a:r>
              <a:rPr lang="en-US" dirty="0"/>
              <a:t>    </a:t>
            </a:r>
            <a:r>
              <a:rPr lang="en-US" dirty="0" err="1"/>
              <a:t>Serial.print</a:t>
            </a:r>
            <a:r>
              <a:rPr lang="en-US" dirty="0"/>
              <a:t>("Direction: ");</a:t>
            </a:r>
          </a:p>
          <a:p>
            <a:r>
              <a:rPr lang="en-US" dirty="0"/>
              <a:t>    </a:t>
            </a:r>
            <a:r>
              <a:rPr lang="en-US" dirty="0" err="1"/>
              <a:t>Serial.print</a:t>
            </a:r>
            <a:r>
              <a:rPr lang="en-US" dirty="0"/>
              <a:t>(</a:t>
            </a:r>
            <a:r>
              <a:rPr lang="en-US" dirty="0" err="1"/>
              <a:t>currentDir</a:t>
            </a:r>
            <a:r>
              <a:rPr lang="en-US" dirty="0"/>
              <a:t>);</a:t>
            </a:r>
          </a:p>
          <a:p>
            <a:r>
              <a:rPr lang="en-US" dirty="0"/>
              <a:t>    </a:t>
            </a:r>
            <a:r>
              <a:rPr lang="en-US" dirty="0" err="1"/>
              <a:t>Serial.print</a:t>
            </a:r>
            <a:r>
              <a:rPr lang="en-US" dirty="0"/>
              <a:t>(" | Counter: ");</a:t>
            </a:r>
          </a:p>
          <a:p>
            <a:r>
              <a:rPr lang="en-US" dirty="0"/>
              <a:t>    </a:t>
            </a:r>
            <a:r>
              <a:rPr lang="en-US" dirty="0" err="1"/>
              <a:t>Serial.println</a:t>
            </a:r>
            <a:r>
              <a:rPr lang="en-US" dirty="0"/>
              <a:t>(counter);</a:t>
            </a:r>
          </a:p>
          <a:p>
            <a:r>
              <a:rPr lang="en-US" dirty="0"/>
              <a:t>  }</a:t>
            </a:r>
          </a:p>
          <a:p>
            <a:r>
              <a:rPr lang="en-US" dirty="0" smtClean="0"/>
              <a:t>  </a:t>
            </a:r>
            <a:r>
              <a:rPr lang="en-US" b="1" dirty="0">
                <a:solidFill>
                  <a:srgbClr val="FF0000"/>
                </a:solidFill>
              </a:rPr>
              <a:t>// Remember last CLK state</a:t>
            </a:r>
          </a:p>
          <a:p>
            <a:r>
              <a:rPr lang="en-US" dirty="0"/>
              <a:t>  </a:t>
            </a:r>
            <a:r>
              <a:rPr lang="en-US" dirty="0" err="1"/>
              <a:t>lastStateCLK</a:t>
            </a:r>
            <a:r>
              <a:rPr lang="en-US" dirty="0"/>
              <a:t> = </a:t>
            </a:r>
            <a:r>
              <a:rPr lang="en-US" dirty="0" err="1"/>
              <a:t>currentStateCLK</a:t>
            </a:r>
            <a:r>
              <a:rPr lang="en-US" dirty="0"/>
              <a:t>;</a:t>
            </a:r>
          </a:p>
          <a:p>
            <a:endParaRPr lang="en-US" dirty="0"/>
          </a:p>
          <a:p>
            <a:r>
              <a:rPr lang="en-US" dirty="0"/>
              <a:t>  </a:t>
            </a:r>
            <a:r>
              <a:rPr lang="en-US" b="1" dirty="0">
                <a:solidFill>
                  <a:srgbClr val="FF0000"/>
                </a:solidFill>
              </a:rPr>
              <a:t>// Read the button state</a:t>
            </a:r>
          </a:p>
          <a:p>
            <a:r>
              <a:rPr lang="en-US" dirty="0"/>
              <a:t>  </a:t>
            </a:r>
            <a:r>
              <a:rPr lang="en-US" dirty="0" err="1"/>
              <a:t>int</a:t>
            </a:r>
            <a:r>
              <a:rPr lang="en-US" dirty="0"/>
              <a:t> </a:t>
            </a:r>
            <a:r>
              <a:rPr lang="en-US" dirty="0" err="1"/>
              <a:t>btnState</a:t>
            </a:r>
            <a:r>
              <a:rPr lang="en-US" dirty="0"/>
              <a:t> = </a:t>
            </a:r>
            <a:r>
              <a:rPr lang="en-US" dirty="0" err="1"/>
              <a:t>digitalRead</a:t>
            </a:r>
            <a:r>
              <a:rPr lang="en-US" dirty="0"/>
              <a:t>(SW);</a:t>
            </a:r>
          </a:p>
          <a:p>
            <a:endParaRPr lang="en-US" dirty="0"/>
          </a:p>
          <a:p>
            <a:r>
              <a:rPr lang="en-US" dirty="0"/>
              <a:t>  </a:t>
            </a:r>
            <a:r>
              <a:rPr lang="en-US" b="1" dirty="0">
                <a:solidFill>
                  <a:srgbClr val="FF0000"/>
                </a:solidFill>
              </a:rPr>
              <a:t>//If we detect LOW signal, button is pressed</a:t>
            </a:r>
          </a:p>
          <a:p>
            <a:r>
              <a:rPr lang="en-US" dirty="0"/>
              <a:t>  </a:t>
            </a:r>
          </a:p>
        </p:txBody>
      </p:sp>
      <p:sp>
        <p:nvSpPr>
          <p:cNvPr id="3" name="Rectangle 2"/>
          <p:cNvSpPr/>
          <p:nvPr/>
        </p:nvSpPr>
        <p:spPr>
          <a:xfrm>
            <a:off x="5726806" y="622143"/>
            <a:ext cx="6096000" cy="4247317"/>
          </a:xfrm>
          <a:prstGeom prst="rect">
            <a:avLst/>
          </a:prstGeom>
        </p:spPr>
        <p:txBody>
          <a:bodyPr>
            <a:spAutoFit/>
          </a:bodyPr>
          <a:lstStyle/>
          <a:p>
            <a:r>
              <a:rPr lang="en-US" dirty="0"/>
              <a:t>if (</a:t>
            </a:r>
            <a:r>
              <a:rPr lang="en-US" dirty="0" err="1"/>
              <a:t>btnState</a:t>
            </a:r>
            <a:r>
              <a:rPr lang="en-US" dirty="0"/>
              <a:t> == LOW) {</a:t>
            </a:r>
          </a:p>
          <a:p>
            <a:r>
              <a:rPr lang="en-US" dirty="0"/>
              <a:t>    </a:t>
            </a:r>
            <a:r>
              <a:rPr lang="en-US" b="1" dirty="0">
                <a:solidFill>
                  <a:srgbClr val="FF0000"/>
                </a:solidFill>
              </a:rPr>
              <a:t>//if 50ms have passed since last LOW pulse, it means that the</a:t>
            </a:r>
          </a:p>
          <a:p>
            <a:r>
              <a:rPr lang="en-US" b="1" dirty="0">
                <a:solidFill>
                  <a:srgbClr val="FF0000"/>
                </a:solidFill>
              </a:rPr>
              <a:t>    //button has been pressed, released and pressed again</a:t>
            </a:r>
          </a:p>
          <a:p>
            <a:r>
              <a:rPr lang="en-US" dirty="0"/>
              <a:t>    if (</a:t>
            </a:r>
            <a:r>
              <a:rPr lang="en-US" dirty="0" err="1"/>
              <a:t>millis</a:t>
            </a:r>
            <a:r>
              <a:rPr lang="en-US" dirty="0"/>
              <a:t>() - </a:t>
            </a:r>
            <a:r>
              <a:rPr lang="en-US" dirty="0" err="1"/>
              <a:t>lastButtonPress</a:t>
            </a:r>
            <a:r>
              <a:rPr lang="en-US" dirty="0"/>
              <a:t> &gt; 50) {</a:t>
            </a:r>
          </a:p>
          <a:p>
            <a:r>
              <a:rPr lang="en-US" dirty="0"/>
              <a:t>      </a:t>
            </a:r>
            <a:r>
              <a:rPr lang="en-US" dirty="0" err="1"/>
              <a:t>Serial.println</a:t>
            </a:r>
            <a:r>
              <a:rPr lang="en-US" dirty="0"/>
              <a:t>("Button pressed!");</a:t>
            </a:r>
          </a:p>
          <a:p>
            <a:r>
              <a:rPr lang="en-US" dirty="0"/>
              <a:t>    }</a:t>
            </a:r>
          </a:p>
          <a:p>
            <a:r>
              <a:rPr lang="en-US" dirty="0"/>
              <a:t>  </a:t>
            </a:r>
            <a:endParaRPr lang="tr-TR" dirty="0"/>
          </a:p>
          <a:p>
            <a:r>
              <a:rPr lang="en-US" dirty="0"/>
              <a:t>  </a:t>
            </a:r>
            <a:r>
              <a:rPr lang="en-US" b="1" dirty="0">
                <a:solidFill>
                  <a:srgbClr val="FF0000"/>
                </a:solidFill>
              </a:rPr>
              <a:t>// Remember last button press event</a:t>
            </a:r>
          </a:p>
          <a:p>
            <a:r>
              <a:rPr lang="en-US" dirty="0"/>
              <a:t>    </a:t>
            </a:r>
            <a:r>
              <a:rPr lang="en-US" dirty="0" err="1"/>
              <a:t>lastButtonPress</a:t>
            </a:r>
            <a:r>
              <a:rPr lang="en-US" dirty="0"/>
              <a:t> = </a:t>
            </a:r>
            <a:r>
              <a:rPr lang="en-US" dirty="0" err="1"/>
              <a:t>millis</a:t>
            </a:r>
            <a:r>
              <a:rPr lang="en-US" dirty="0"/>
              <a:t>();</a:t>
            </a:r>
          </a:p>
          <a:p>
            <a:r>
              <a:rPr lang="en-US" dirty="0"/>
              <a:t>  }</a:t>
            </a:r>
          </a:p>
          <a:p>
            <a:endParaRPr lang="en-US" dirty="0"/>
          </a:p>
          <a:p>
            <a:r>
              <a:rPr lang="en-US" dirty="0"/>
              <a:t>  </a:t>
            </a:r>
            <a:r>
              <a:rPr lang="en-US" b="1" dirty="0">
                <a:solidFill>
                  <a:srgbClr val="FF0000"/>
                </a:solidFill>
              </a:rPr>
              <a:t>// Put in a slight delay to help </a:t>
            </a:r>
            <a:r>
              <a:rPr lang="en-US" b="1" dirty="0" err="1">
                <a:solidFill>
                  <a:srgbClr val="FF0000"/>
                </a:solidFill>
              </a:rPr>
              <a:t>debounce</a:t>
            </a:r>
            <a:r>
              <a:rPr lang="en-US" b="1" dirty="0">
                <a:solidFill>
                  <a:srgbClr val="FF0000"/>
                </a:solidFill>
              </a:rPr>
              <a:t> the reading</a:t>
            </a:r>
          </a:p>
          <a:p>
            <a:r>
              <a:rPr lang="en-US" dirty="0"/>
              <a:t>  delay(1);</a:t>
            </a:r>
          </a:p>
          <a:p>
            <a:r>
              <a:rPr lang="en-US" dirty="0"/>
              <a:t>}</a:t>
            </a:r>
          </a:p>
        </p:txBody>
      </p:sp>
    </p:spTree>
    <p:extLst>
      <p:ext uri="{BB962C8B-B14F-4D97-AF65-F5344CB8AC3E}">
        <p14:creationId xmlns:p14="http://schemas.microsoft.com/office/powerpoint/2010/main" val="2727555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6798" y="2466977"/>
            <a:ext cx="5817360" cy="3984159"/>
          </a:xfrm>
          <a:prstGeom prst="rect">
            <a:avLst/>
          </a:prstGeom>
        </p:spPr>
      </p:pic>
      <p:sp>
        <p:nvSpPr>
          <p:cNvPr id="3" name="Rectangle 2"/>
          <p:cNvSpPr/>
          <p:nvPr/>
        </p:nvSpPr>
        <p:spPr>
          <a:xfrm>
            <a:off x="342301" y="256435"/>
            <a:ext cx="6310830" cy="461665"/>
          </a:xfrm>
          <a:prstGeom prst="rect">
            <a:avLst/>
          </a:prstGeom>
        </p:spPr>
        <p:txBody>
          <a:bodyPr wrap="none">
            <a:spAutoFit/>
          </a:bodyPr>
          <a:lstStyle/>
          <a:p>
            <a:r>
              <a:rPr lang="en-US" sz="2400" dirty="0">
                <a:solidFill>
                  <a:srgbClr val="191919"/>
                </a:solidFill>
                <a:latin typeface="Segoe UI" panose="020B0502040204020203" pitchFamily="34" charset="0"/>
              </a:rPr>
              <a:t>Controlling Servo Motor with Rotary Encoder</a:t>
            </a:r>
            <a:endParaRPr lang="en-US" sz="2400" b="0" i="0" dirty="0">
              <a:solidFill>
                <a:srgbClr val="191919"/>
              </a:solidFill>
              <a:effectLst/>
              <a:latin typeface="Segoe UI" panose="020B0502040204020203" pitchFamily="34" charset="0"/>
            </a:endParaRPr>
          </a:p>
        </p:txBody>
      </p:sp>
      <p:sp>
        <p:nvSpPr>
          <p:cNvPr id="4" name="Rectangle 3"/>
          <p:cNvSpPr/>
          <p:nvPr/>
        </p:nvSpPr>
        <p:spPr>
          <a:xfrm>
            <a:off x="342301" y="718100"/>
            <a:ext cx="11076876" cy="1287212"/>
          </a:xfrm>
          <a:prstGeom prst="rect">
            <a:avLst/>
          </a:prstGeom>
        </p:spPr>
        <p:txBody>
          <a:bodyPr wrap="square">
            <a:spAutoFit/>
          </a:bodyPr>
          <a:lstStyle/>
          <a:p>
            <a:pPr algn="just">
              <a:lnSpc>
                <a:spcPct val="150000"/>
              </a:lnSpc>
            </a:pPr>
            <a:r>
              <a:rPr lang="en-US" dirty="0">
                <a:solidFill>
                  <a:srgbClr val="191919"/>
                </a:solidFill>
                <a:latin typeface="Segoe UI" panose="020B0502040204020203" pitchFamily="34" charset="0"/>
              </a:rPr>
              <a:t>In the following example, we will use a rotary encoder to control the position of a servo motor.</a:t>
            </a:r>
          </a:p>
          <a:p>
            <a:pPr algn="just">
              <a:lnSpc>
                <a:spcPct val="150000"/>
              </a:lnSpc>
            </a:pPr>
            <a:r>
              <a:rPr lang="en-US" dirty="0">
                <a:solidFill>
                  <a:srgbClr val="191919"/>
                </a:solidFill>
                <a:latin typeface="Segoe UI" panose="020B0502040204020203" pitchFamily="34" charset="0"/>
              </a:rPr>
              <a:t>This project can be very useful in a variety of situations. For example, if you want to operate a robotic arm, it can help you position the arm and its grip accurately.</a:t>
            </a:r>
            <a:endParaRPr lang="en-US" b="0" i="0" dirty="0">
              <a:solidFill>
                <a:srgbClr val="191919"/>
              </a:solidFill>
              <a:effectLst/>
              <a:latin typeface="Segoe UI" panose="020B0502040204020203" pitchFamily="34" charset="0"/>
            </a:endParaRPr>
          </a:p>
        </p:txBody>
      </p:sp>
    </p:spTree>
    <p:extLst>
      <p:ext uri="{BB962C8B-B14F-4D97-AF65-F5344CB8AC3E}">
        <p14:creationId xmlns:p14="http://schemas.microsoft.com/office/powerpoint/2010/main" val="1123821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527" y="277581"/>
            <a:ext cx="6096000" cy="5909310"/>
          </a:xfrm>
          <a:prstGeom prst="rect">
            <a:avLst/>
          </a:prstGeom>
        </p:spPr>
        <p:txBody>
          <a:bodyPr>
            <a:spAutoFit/>
          </a:bodyPr>
          <a:lstStyle/>
          <a:p>
            <a:r>
              <a:rPr lang="en-US" b="1" dirty="0">
                <a:solidFill>
                  <a:srgbClr val="FF0000"/>
                </a:solidFill>
              </a:rPr>
              <a:t>// Include the Servo Library</a:t>
            </a:r>
          </a:p>
          <a:p>
            <a:r>
              <a:rPr lang="en-US" dirty="0"/>
              <a:t>#include &lt;</a:t>
            </a:r>
            <a:r>
              <a:rPr lang="en-US" dirty="0" err="1"/>
              <a:t>Servo.h</a:t>
            </a:r>
            <a:r>
              <a:rPr lang="en-US" dirty="0"/>
              <a:t>&gt;</a:t>
            </a:r>
          </a:p>
          <a:p>
            <a:r>
              <a:rPr lang="en-US" b="1" dirty="0" smtClean="0">
                <a:solidFill>
                  <a:srgbClr val="FF0000"/>
                </a:solidFill>
              </a:rPr>
              <a:t>// </a:t>
            </a:r>
            <a:r>
              <a:rPr lang="en-US" b="1" dirty="0">
                <a:solidFill>
                  <a:srgbClr val="FF0000"/>
                </a:solidFill>
              </a:rPr>
              <a:t>Rotary Encoder Inputs</a:t>
            </a:r>
          </a:p>
          <a:p>
            <a:r>
              <a:rPr lang="en-US" dirty="0"/>
              <a:t>#define CLK 2</a:t>
            </a:r>
          </a:p>
          <a:p>
            <a:r>
              <a:rPr lang="en-US" dirty="0"/>
              <a:t>#define DT 3</a:t>
            </a:r>
          </a:p>
          <a:p>
            <a:r>
              <a:rPr lang="en-US" dirty="0" smtClean="0"/>
              <a:t>Servo </a:t>
            </a:r>
            <a:r>
              <a:rPr lang="en-US" dirty="0" err="1">
                <a:solidFill>
                  <a:srgbClr val="FF0000"/>
                </a:solidFill>
              </a:rPr>
              <a:t>servo</a:t>
            </a:r>
            <a:r>
              <a:rPr lang="en-US" dirty="0"/>
              <a:t>;</a:t>
            </a:r>
          </a:p>
          <a:p>
            <a:r>
              <a:rPr lang="en-US" dirty="0" err="1"/>
              <a:t>int</a:t>
            </a:r>
            <a:r>
              <a:rPr lang="en-US" dirty="0"/>
              <a:t> counter = 0;</a:t>
            </a:r>
          </a:p>
          <a:p>
            <a:r>
              <a:rPr lang="en-US" dirty="0" err="1"/>
              <a:t>int</a:t>
            </a:r>
            <a:r>
              <a:rPr lang="en-US" dirty="0"/>
              <a:t> </a:t>
            </a:r>
            <a:r>
              <a:rPr lang="en-US" dirty="0" err="1"/>
              <a:t>currentStateCLK</a:t>
            </a:r>
            <a:r>
              <a:rPr lang="en-US" dirty="0"/>
              <a:t>;</a:t>
            </a:r>
          </a:p>
          <a:p>
            <a:r>
              <a:rPr lang="en-US" dirty="0" err="1"/>
              <a:t>int</a:t>
            </a:r>
            <a:r>
              <a:rPr lang="en-US" dirty="0"/>
              <a:t> </a:t>
            </a:r>
            <a:r>
              <a:rPr lang="en-US" dirty="0" err="1"/>
              <a:t>lastStateCLK</a:t>
            </a:r>
            <a:r>
              <a:rPr lang="en-US" dirty="0"/>
              <a:t>;</a:t>
            </a:r>
          </a:p>
          <a:p>
            <a:r>
              <a:rPr lang="en-US" b="1" dirty="0" smtClean="0">
                <a:solidFill>
                  <a:srgbClr val="0070C0"/>
                </a:solidFill>
              </a:rPr>
              <a:t>void </a:t>
            </a:r>
            <a:r>
              <a:rPr lang="en-US" b="1" dirty="0">
                <a:solidFill>
                  <a:srgbClr val="0070C0"/>
                </a:solidFill>
              </a:rPr>
              <a:t>setup() </a:t>
            </a:r>
            <a:r>
              <a:rPr lang="en-US" dirty="0"/>
              <a:t>{</a:t>
            </a:r>
          </a:p>
          <a:p>
            <a:r>
              <a:rPr lang="en-US" dirty="0"/>
              <a:t>	</a:t>
            </a:r>
            <a:r>
              <a:rPr lang="en-US" b="1" dirty="0">
                <a:solidFill>
                  <a:srgbClr val="FF0000"/>
                </a:solidFill>
              </a:rPr>
              <a:t>// Set encoder pins as inputs</a:t>
            </a:r>
          </a:p>
          <a:p>
            <a:r>
              <a:rPr lang="en-US" dirty="0"/>
              <a:t>	</a:t>
            </a:r>
            <a:r>
              <a:rPr lang="en-US" dirty="0" err="1"/>
              <a:t>pinMode</a:t>
            </a:r>
            <a:r>
              <a:rPr lang="en-US" dirty="0"/>
              <a:t>(CLK,INPUT);</a:t>
            </a:r>
          </a:p>
          <a:p>
            <a:r>
              <a:rPr lang="en-US" dirty="0"/>
              <a:t>	</a:t>
            </a:r>
            <a:r>
              <a:rPr lang="en-US" dirty="0" err="1"/>
              <a:t>pinMode</a:t>
            </a:r>
            <a:r>
              <a:rPr lang="en-US" dirty="0"/>
              <a:t>(DT,INPUT);</a:t>
            </a:r>
          </a:p>
          <a:p>
            <a:r>
              <a:rPr lang="en-US" dirty="0"/>
              <a:t>	</a:t>
            </a:r>
            <a:r>
              <a:rPr lang="tr-TR" b="1" dirty="0" smtClean="0">
                <a:solidFill>
                  <a:srgbClr val="FF0000"/>
                </a:solidFill>
              </a:rPr>
              <a:t>/</a:t>
            </a:r>
            <a:r>
              <a:rPr lang="en-US" b="1" dirty="0" smtClean="0">
                <a:solidFill>
                  <a:srgbClr val="FF0000"/>
                </a:solidFill>
              </a:rPr>
              <a:t>/ </a:t>
            </a:r>
            <a:r>
              <a:rPr lang="en-US" b="1" dirty="0">
                <a:solidFill>
                  <a:srgbClr val="FF0000"/>
                </a:solidFill>
              </a:rPr>
              <a:t>Setup Serial Monitor</a:t>
            </a:r>
          </a:p>
          <a:p>
            <a:r>
              <a:rPr lang="en-US" dirty="0"/>
              <a:t>	</a:t>
            </a:r>
            <a:r>
              <a:rPr lang="en-US" dirty="0" err="1"/>
              <a:t>Serial.begin</a:t>
            </a:r>
            <a:r>
              <a:rPr lang="en-US" dirty="0"/>
              <a:t>(9600);</a:t>
            </a:r>
          </a:p>
          <a:p>
            <a:r>
              <a:rPr lang="en-US" dirty="0"/>
              <a:t>	</a:t>
            </a:r>
            <a:r>
              <a:rPr lang="tr-TR" b="1" dirty="0" smtClean="0">
                <a:solidFill>
                  <a:srgbClr val="FF0000"/>
                </a:solidFill>
              </a:rPr>
              <a:t>/</a:t>
            </a:r>
            <a:r>
              <a:rPr lang="en-US" b="1" dirty="0" smtClean="0">
                <a:solidFill>
                  <a:srgbClr val="FF0000"/>
                </a:solidFill>
              </a:rPr>
              <a:t>/ </a:t>
            </a:r>
            <a:r>
              <a:rPr lang="en-US" b="1" dirty="0">
                <a:solidFill>
                  <a:srgbClr val="FF0000"/>
                </a:solidFill>
              </a:rPr>
              <a:t>Attach servo on pin 9 to the servo object</a:t>
            </a:r>
          </a:p>
          <a:p>
            <a:r>
              <a:rPr lang="en-US" dirty="0"/>
              <a:t>	</a:t>
            </a:r>
            <a:r>
              <a:rPr lang="en-US" dirty="0" err="1"/>
              <a:t>servo.attach</a:t>
            </a:r>
            <a:r>
              <a:rPr lang="en-US" dirty="0"/>
              <a:t>(9);</a:t>
            </a:r>
          </a:p>
          <a:p>
            <a:r>
              <a:rPr lang="en-US" dirty="0"/>
              <a:t>	</a:t>
            </a:r>
            <a:r>
              <a:rPr lang="en-US" dirty="0" err="1"/>
              <a:t>servo.write</a:t>
            </a:r>
            <a:r>
              <a:rPr lang="en-US" dirty="0"/>
              <a:t>(counter);</a:t>
            </a:r>
          </a:p>
          <a:p>
            <a:r>
              <a:rPr lang="en-US" dirty="0"/>
              <a:t>	</a:t>
            </a:r>
            <a:r>
              <a:rPr lang="en-US" b="1" dirty="0" smtClean="0">
                <a:solidFill>
                  <a:srgbClr val="FF0000"/>
                </a:solidFill>
              </a:rPr>
              <a:t>/</a:t>
            </a:r>
            <a:r>
              <a:rPr lang="tr-TR" b="1" dirty="0" smtClean="0">
                <a:solidFill>
                  <a:srgbClr val="FF0000"/>
                </a:solidFill>
              </a:rPr>
              <a:t>/</a:t>
            </a:r>
            <a:r>
              <a:rPr lang="en-US" b="1" dirty="0" smtClean="0">
                <a:solidFill>
                  <a:srgbClr val="FF0000"/>
                </a:solidFill>
              </a:rPr>
              <a:t> </a:t>
            </a:r>
            <a:r>
              <a:rPr lang="en-US" b="1" dirty="0">
                <a:solidFill>
                  <a:srgbClr val="FF0000"/>
                </a:solidFill>
              </a:rPr>
              <a:t>Read the initial state of CLK</a:t>
            </a:r>
          </a:p>
          <a:p>
            <a:r>
              <a:rPr lang="en-US" dirty="0"/>
              <a:t>	</a:t>
            </a:r>
            <a:r>
              <a:rPr lang="en-US" dirty="0" err="1"/>
              <a:t>lastStateCLK</a:t>
            </a:r>
            <a:r>
              <a:rPr lang="en-US" dirty="0"/>
              <a:t> = </a:t>
            </a:r>
            <a:r>
              <a:rPr lang="en-US" dirty="0" err="1"/>
              <a:t>digitalRead</a:t>
            </a:r>
            <a:r>
              <a:rPr lang="en-US" dirty="0"/>
              <a:t>(CLK);</a:t>
            </a:r>
          </a:p>
          <a:p>
            <a:r>
              <a:rPr lang="en-US" dirty="0"/>
              <a:t>}</a:t>
            </a:r>
          </a:p>
        </p:txBody>
      </p:sp>
      <p:sp>
        <p:nvSpPr>
          <p:cNvPr id="3" name="Rectangle 2"/>
          <p:cNvSpPr/>
          <p:nvPr/>
        </p:nvSpPr>
        <p:spPr>
          <a:xfrm>
            <a:off x="3807854" y="154547"/>
            <a:ext cx="8384146" cy="4247317"/>
          </a:xfrm>
          <a:prstGeom prst="rect">
            <a:avLst/>
          </a:prstGeom>
        </p:spPr>
        <p:txBody>
          <a:bodyPr wrap="square">
            <a:spAutoFit/>
          </a:bodyPr>
          <a:lstStyle/>
          <a:p>
            <a:r>
              <a:rPr lang="en-US" b="1" dirty="0">
                <a:solidFill>
                  <a:srgbClr val="0070C0"/>
                </a:solidFill>
              </a:rPr>
              <a:t>void loop() {</a:t>
            </a:r>
          </a:p>
          <a:p>
            <a:r>
              <a:rPr lang="en-US" dirty="0"/>
              <a:t>        	</a:t>
            </a:r>
            <a:r>
              <a:rPr lang="en-US" b="1" dirty="0">
                <a:solidFill>
                  <a:srgbClr val="FF0000"/>
                </a:solidFill>
              </a:rPr>
              <a:t>// Read the current state of CLK</a:t>
            </a:r>
          </a:p>
          <a:p>
            <a:r>
              <a:rPr lang="en-US" dirty="0"/>
              <a:t>	</a:t>
            </a:r>
            <a:r>
              <a:rPr lang="en-US" dirty="0" err="1"/>
              <a:t>currentStateCLK</a:t>
            </a:r>
            <a:r>
              <a:rPr lang="en-US" dirty="0"/>
              <a:t> = </a:t>
            </a:r>
            <a:r>
              <a:rPr lang="en-US" dirty="0" err="1"/>
              <a:t>digitalRead</a:t>
            </a:r>
            <a:r>
              <a:rPr lang="en-US" dirty="0"/>
              <a:t>(CLK);</a:t>
            </a:r>
          </a:p>
          <a:p>
            <a:r>
              <a:rPr lang="en-US" dirty="0"/>
              <a:t>	</a:t>
            </a:r>
            <a:r>
              <a:rPr lang="en-US" b="1" dirty="0" smtClean="0">
                <a:solidFill>
                  <a:srgbClr val="FF0000"/>
                </a:solidFill>
              </a:rPr>
              <a:t>// </a:t>
            </a:r>
            <a:r>
              <a:rPr lang="en-US" b="1" dirty="0">
                <a:solidFill>
                  <a:srgbClr val="FF0000"/>
                </a:solidFill>
              </a:rPr>
              <a:t>If last and current state of CLK are different, then pulse occurred</a:t>
            </a:r>
          </a:p>
          <a:p>
            <a:r>
              <a:rPr lang="en-US" b="1" dirty="0"/>
              <a:t>	</a:t>
            </a:r>
            <a:r>
              <a:rPr lang="en-US" b="1" dirty="0">
                <a:solidFill>
                  <a:srgbClr val="FF0000"/>
                </a:solidFill>
              </a:rPr>
              <a:t>// React to only 1 state change to avoid double count</a:t>
            </a:r>
          </a:p>
          <a:p>
            <a:r>
              <a:rPr lang="en-US" dirty="0"/>
              <a:t>	if (</a:t>
            </a:r>
            <a:r>
              <a:rPr lang="en-US" dirty="0" err="1"/>
              <a:t>currentStateCLK</a:t>
            </a:r>
            <a:r>
              <a:rPr lang="en-US" dirty="0"/>
              <a:t> != </a:t>
            </a:r>
            <a:r>
              <a:rPr lang="en-US" dirty="0" err="1"/>
              <a:t>lastStateCLK</a:t>
            </a:r>
            <a:r>
              <a:rPr lang="en-US" dirty="0"/>
              <a:t>  &amp;&amp; </a:t>
            </a:r>
            <a:r>
              <a:rPr lang="en-US" dirty="0" err="1"/>
              <a:t>currentStateCLK</a:t>
            </a:r>
            <a:r>
              <a:rPr lang="en-US" dirty="0"/>
              <a:t> == 1){</a:t>
            </a:r>
          </a:p>
          <a:p>
            <a:r>
              <a:rPr lang="en-US" dirty="0"/>
              <a:t>	</a:t>
            </a:r>
            <a:r>
              <a:rPr lang="en-US" dirty="0" smtClean="0">
                <a:solidFill>
                  <a:srgbClr val="FF0000"/>
                </a:solidFill>
              </a:rPr>
              <a:t>// </a:t>
            </a:r>
            <a:r>
              <a:rPr lang="en-US" dirty="0">
                <a:solidFill>
                  <a:srgbClr val="FF0000"/>
                </a:solidFill>
              </a:rPr>
              <a:t>If the DT state is different than the CLK state then</a:t>
            </a:r>
          </a:p>
          <a:p>
            <a:r>
              <a:rPr lang="en-US" dirty="0">
                <a:solidFill>
                  <a:srgbClr val="FF0000"/>
                </a:solidFill>
              </a:rPr>
              <a:t>	</a:t>
            </a:r>
            <a:r>
              <a:rPr lang="en-US" dirty="0" smtClean="0">
                <a:solidFill>
                  <a:srgbClr val="FF0000"/>
                </a:solidFill>
              </a:rPr>
              <a:t>// </a:t>
            </a:r>
            <a:r>
              <a:rPr lang="en-US" dirty="0">
                <a:solidFill>
                  <a:srgbClr val="FF0000"/>
                </a:solidFill>
              </a:rPr>
              <a:t>the encoder is rotating CCW so decrement</a:t>
            </a:r>
          </a:p>
          <a:p>
            <a:r>
              <a:rPr lang="en-US" dirty="0"/>
              <a:t>		if (</a:t>
            </a:r>
            <a:r>
              <a:rPr lang="en-US" dirty="0" err="1"/>
              <a:t>digitalRead</a:t>
            </a:r>
            <a:r>
              <a:rPr lang="en-US" dirty="0"/>
              <a:t>(DT) != </a:t>
            </a:r>
            <a:r>
              <a:rPr lang="en-US" dirty="0" err="1"/>
              <a:t>currentStateCLK</a:t>
            </a:r>
            <a:r>
              <a:rPr lang="en-US" dirty="0"/>
              <a:t>) {</a:t>
            </a:r>
          </a:p>
          <a:p>
            <a:r>
              <a:rPr lang="en-US" dirty="0"/>
              <a:t>			counter --;</a:t>
            </a:r>
          </a:p>
          <a:p>
            <a:r>
              <a:rPr lang="en-US" dirty="0"/>
              <a:t>			if (counter&lt;0)</a:t>
            </a:r>
          </a:p>
          <a:p>
            <a:r>
              <a:rPr lang="en-US" dirty="0"/>
              <a:t>				counter=0;</a:t>
            </a:r>
          </a:p>
          <a:p>
            <a:r>
              <a:rPr lang="en-US" dirty="0"/>
              <a:t>		</a:t>
            </a:r>
            <a:r>
              <a:rPr lang="en-US" b="1" dirty="0" smtClean="0"/>
              <a:t>}</a:t>
            </a:r>
            <a:endParaRPr lang="en-US" b="1" dirty="0"/>
          </a:p>
          <a:p>
            <a:r>
              <a:rPr lang="en-US" dirty="0"/>
              <a:t>	</a:t>
            </a:r>
            <a:r>
              <a:rPr lang="en-US" dirty="0"/>
              <a:t>}</a:t>
            </a:r>
          </a:p>
          <a:p>
            <a:endParaRPr lang="en-US" dirty="0"/>
          </a:p>
        </p:txBody>
      </p:sp>
    </p:spTree>
    <p:extLst>
      <p:ext uri="{BB962C8B-B14F-4D97-AF65-F5344CB8AC3E}">
        <p14:creationId xmlns:p14="http://schemas.microsoft.com/office/powerpoint/2010/main" val="1153384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014" y="152786"/>
            <a:ext cx="6096000" cy="3970318"/>
          </a:xfrm>
          <a:prstGeom prst="rect">
            <a:avLst/>
          </a:prstGeom>
        </p:spPr>
        <p:txBody>
          <a:bodyPr>
            <a:spAutoFit/>
          </a:bodyPr>
          <a:lstStyle/>
          <a:p>
            <a:r>
              <a:rPr lang="en-US" dirty="0"/>
              <a:t>else {</a:t>
            </a:r>
            <a:endParaRPr lang="tr-TR" dirty="0" smtClean="0"/>
          </a:p>
          <a:p>
            <a:r>
              <a:rPr lang="en-US" b="1" dirty="0" smtClean="0">
                <a:solidFill>
                  <a:srgbClr val="FF0000"/>
                </a:solidFill>
              </a:rPr>
              <a:t>// </a:t>
            </a:r>
            <a:r>
              <a:rPr lang="en-US" b="1" dirty="0">
                <a:solidFill>
                  <a:srgbClr val="FF0000"/>
                </a:solidFill>
              </a:rPr>
              <a:t>Encoder is rotating CW so increment</a:t>
            </a:r>
          </a:p>
          <a:p>
            <a:r>
              <a:rPr lang="en-US" dirty="0"/>
              <a:t>			counter ++;</a:t>
            </a:r>
          </a:p>
          <a:p>
            <a:r>
              <a:rPr lang="en-US" dirty="0"/>
              <a:t>			if (counter&gt;179)</a:t>
            </a:r>
          </a:p>
          <a:p>
            <a:r>
              <a:rPr lang="en-US" dirty="0"/>
              <a:t>				counter=179;</a:t>
            </a:r>
          </a:p>
          <a:p>
            <a:r>
              <a:rPr lang="en-US" dirty="0"/>
              <a:t>		}</a:t>
            </a:r>
          </a:p>
          <a:p>
            <a:r>
              <a:rPr lang="en-US" b="1" dirty="0" smtClean="0">
                <a:solidFill>
                  <a:srgbClr val="FF0000"/>
                </a:solidFill>
              </a:rPr>
              <a:t>// </a:t>
            </a:r>
            <a:r>
              <a:rPr lang="en-US" b="1" dirty="0">
                <a:solidFill>
                  <a:srgbClr val="FF0000"/>
                </a:solidFill>
              </a:rPr>
              <a:t>Move the servo</a:t>
            </a:r>
          </a:p>
          <a:p>
            <a:r>
              <a:rPr lang="en-US" dirty="0"/>
              <a:t>		</a:t>
            </a:r>
            <a:r>
              <a:rPr lang="en-US" dirty="0" err="1"/>
              <a:t>servo.write</a:t>
            </a:r>
            <a:r>
              <a:rPr lang="en-US" dirty="0"/>
              <a:t>(counter);</a:t>
            </a:r>
          </a:p>
          <a:p>
            <a:r>
              <a:rPr lang="en-US" dirty="0"/>
              <a:t>		</a:t>
            </a:r>
            <a:r>
              <a:rPr lang="en-US" dirty="0" err="1"/>
              <a:t>Serial.print</a:t>
            </a:r>
            <a:r>
              <a:rPr lang="en-US" dirty="0"/>
              <a:t>("Position: ");</a:t>
            </a:r>
          </a:p>
          <a:p>
            <a:r>
              <a:rPr lang="en-US" dirty="0"/>
              <a:t>		</a:t>
            </a:r>
            <a:r>
              <a:rPr lang="en-US" dirty="0" err="1"/>
              <a:t>Serial.println</a:t>
            </a:r>
            <a:r>
              <a:rPr lang="en-US" dirty="0"/>
              <a:t>(counter);</a:t>
            </a:r>
          </a:p>
          <a:p>
            <a:r>
              <a:rPr lang="en-US" dirty="0"/>
              <a:t>	}</a:t>
            </a:r>
          </a:p>
          <a:p>
            <a:r>
              <a:rPr lang="en-US" b="1" dirty="0" smtClean="0">
                <a:solidFill>
                  <a:srgbClr val="FF0000"/>
                </a:solidFill>
              </a:rPr>
              <a:t>// </a:t>
            </a:r>
            <a:r>
              <a:rPr lang="en-US" b="1" dirty="0">
                <a:solidFill>
                  <a:srgbClr val="FF0000"/>
                </a:solidFill>
              </a:rPr>
              <a:t>Remember last CLK state</a:t>
            </a:r>
          </a:p>
          <a:p>
            <a:r>
              <a:rPr lang="en-US" dirty="0"/>
              <a:t>	</a:t>
            </a:r>
            <a:r>
              <a:rPr lang="en-US" dirty="0" err="1"/>
              <a:t>lastStateCLK</a:t>
            </a:r>
            <a:r>
              <a:rPr lang="en-US" dirty="0"/>
              <a:t> = </a:t>
            </a:r>
            <a:r>
              <a:rPr lang="en-US" dirty="0" err="1"/>
              <a:t>currentStateCLK</a:t>
            </a:r>
            <a:r>
              <a:rPr lang="en-US" dirty="0"/>
              <a:t>;</a:t>
            </a:r>
          </a:p>
          <a:p>
            <a:r>
              <a:rPr lang="en-US" dirty="0"/>
              <a:t>}</a:t>
            </a:r>
          </a:p>
        </p:txBody>
      </p:sp>
    </p:spTree>
    <p:extLst>
      <p:ext uri="{BB962C8B-B14F-4D97-AF65-F5344CB8AC3E}">
        <p14:creationId xmlns:p14="http://schemas.microsoft.com/office/powerpoint/2010/main" val="3719117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671" y="307951"/>
            <a:ext cx="4711033" cy="461665"/>
          </a:xfrm>
          <a:prstGeom prst="rect">
            <a:avLst/>
          </a:prstGeom>
        </p:spPr>
        <p:txBody>
          <a:bodyPr wrap="none">
            <a:spAutoFit/>
          </a:bodyPr>
          <a:lstStyle/>
          <a:p>
            <a:r>
              <a:rPr lang="tr-TR" sz="2400" b="1" dirty="0" smtClean="0">
                <a:solidFill>
                  <a:srgbClr val="0070C0"/>
                </a:solidFill>
              </a:rPr>
              <a:t>5.5 </a:t>
            </a:r>
            <a:r>
              <a:rPr lang="en-US" sz="2400" b="1" dirty="0" smtClean="0">
                <a:solidFill>
                  <a:srgbClr val="FF0000"/>
                </a:solidFill>
              </a:rPr>
              <a:t>Stress </a:t>
            </a:r>
            <a:r>
              <a:rPr lang="en-US" sz="2400" b="1" dirty="0">
                <a:solidFill>
                  <a:srgbClr val="FF0000"/>
                </a:solidFill>
              </a:rPr>
              <a:t>and Strain Measurement </a:t>
            </a:r>
          </a:p>
        </p:txBody>
      </p:sp>
      <p:sp>
        <p:nvSpPr>
          <p:cNvPr id="3" name="Rectangle 2"/>
          <p:cNvSpPr/>
          <p:nvPr/>
        </p:nvSpPr>
        <p:spPr>
          <a:xfrm>
            <a:off x="259671" y="971110"/>
            <a:ext cx="10880553" cy="1015663"/>
          </a:xfrm>
          <a:prstGeom prst="rect">
            <a:avLst/>
          </a:prstGeom>
        </p:spPr>
        <p:txBody>
          <a:bodyPr wrap="square">
            <a:spAutoFit/>
          </a:bodyPr>
          <a:lstStyle/>
          <a:p>
            <a:pPr algn="just">
              <a:lnSpc>
                <a:spcPct val="150000"/>
              </a:lnSpc>
            </a:pPr>
            <a:r>
              <a:rPr lang="en-US" sz="2000" dirty="0"/>
              <a:t>Stress and strain can be measured in many ways, typically based in some fashion upon the fact that a structure is </a:t>
            </a:r>
            <a:r>
              <a:rPr lang="en-US" sz="2000" dirty="0">
                <a:solidFill>
                  <a:srgbClr val="FF0000"/>
                </a:solidFill>
              </a:rPr>
              <a:t>deformed</a:t>
            </a:r>
            <a:r>
              <a:rPr lang="en-US" sz="2000" dirty="0"/>
              <a:t>, or </a:t>
            </a:r>
            <a:r>
              <a:rPr lang="en-US" sz="2000" dirty="0">
                <a:solidFill>
                  <a:srgbClr val="FF0000"/>
                </a:solidFill>
              </a:rPr>
              <a:t>strained,</a:t>
            </a:r>
            <a:r>
              <a:rPr lang="en-US" sz="2000" dirty="0"/>
              <a:t> when it experiences stress. </a:t>
            </a:r>
          </a:p>
        </p:txBody>
      </p:sp>
      <p:sp>
        <p:nvSpPr>
          <p:cNvPr id="4" name="Rectangle 3"/>
          <p:cNvSpPr/>
          <p:nvPr/>
        </p:nvSpPr>
        <p:spPr>
          <a:xfrm>
            <a:off x="259671" y="3038967"/>
            <a:ext cx="6334312" cy="1477328"/>
          </a:xfrm>
          <a:prstGeom prst="rect">
            <a:avLst/>
          </a:prstGeom>
        </p:spPr>
        <p:txBody>
          <a:bodyPr wrap="square">
            <a:spAutoFit/>
          </a:bodyPr>
          <a:lstStyle/>
          <a:p>
            <a:pPr algn="just">
              <a:lnSpc>
                <a:spcPct val="150000"/>
              </a:lnSpc>
            </a:pPr>
            <a:r>
              <a:rPr lang="en-US" sz="2000" dirty="0"/>
              <a:t>Metallic </a:t>
            </a:r>
            <a:r>
              <a:rPr lang="en-US" sz="2000" dirty="0" smtClean="0"/>
              <a:t>strain </a:t>
            </a:r>
            <a:r>
              <a:rPr lang="en-US" sz="2000" dirty="0"/>
              <a:t>gages use the fact that a metal is deformed, or is strained, when it experiences stress. </a:t>
            </a:r>
            <a:endParaRPr lang="tr-TR" sz="2000" dirty="0" smtClean="0"/>
          </a:p>
          <a:p>
            <a:pPr algn="just">
              <a:lnSpc>
                <a:spcPct val="150000"/>
              </a:lnSpc>
            </a:pPr>
            <a:r>
              <a:rPr lang="en-US" sz="2000" dirty="0" smtClean="0"/>
              <a:t>The </a:t>
            </a:r>
            <a:r>
              <a:rPr lang="en-US" sz="2000" dirty="0"/>
              <a:t>strain results in a change in its resistance. </a:t>
            </a:r>
          </a:p>
        </p:txBody>
      </p:sp>
      <p:pic>
        <p:nvPicPr>
          <p:cNvPr id="5" name="Picture 4"/>
          <p:cNvPicPr>
            <a:picLocks noChangeAspect="1"/>
          </p:cNvPicPr>
          <p:nvPr/>
        </p:nvPicPr>
        <p:blipFill>
          <a:blip r:embed="rId2"/>
          <a:stretch>
            <a:fillRect/>
          </a:stretch>
        </p:blipFill>
        <p:spPr>
          <a:xfrm>
            <a:off x="7160117" y="1832226"/>
            <a:ext cx="3980107" cy="3890810"/>
          </a:xfrm>
          <a:prstGeom prst="rect">
            <a:avLst/>
          </a:prstGeom>
        </p:spPr>
      </p:pic>
    </p:spTree>
    <p:extLst>
      <p:ext uri="{BB962C8B-B14F-4D97-AF65-F5344CB8AC3E}">
        <p14:creationId xmlns:p14="http://schemas.microsoft.com/office/powerpoint/2010/main" val="1446296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3" y="362635"/>
            <a:ext cx="11286187" cy="2862322"/>
          </a:xfrm>
          <a:prstGeom prst="rect">
            <a:avLst/>
          </a:prstGeom>
        </p:spPr>
        <p:txBody>
          <a:bodyPr wrap="square">
            <a:spAutoFit/>
          </a:bodyPr>
          <a:lstStyle/>
          <a:p>
            <a:pPr algn="just">
              <a:lnSpc>
                <a:spcPct val="150000"/>
              </a:lnSpc>
            </a:pPr>
            <a:r>
              <a:rPr lang="en-US" sz="2000" dirty="0"/>
              <a:t>The most common form for metallic strain gages is for the wire </a:t>
            </a:r>
            <a:r>
              <a:rPr lang="en-US" sz="2000" dirty="0" smtClean="0"/>
              <a:t>grid</a:t>
            </a:r>
            <a:r>
              <a:rPr lang="tr-TR" sz="2000" dirty="0" smtClean="0"/>
              <a:t>. </a:t>
            </a:r>
            <a:r>
              <a:rPr lang="en-US" sz="2000" dirty="0"/>
              <a:t>This metal foil is bonded to the element to be strained so that it will experience the same strain as that of the element. While this one type is most common, metallic-foil strain gages are manufactured from a variety of different metals and alloys, with a range of resistance values, a range of sensitivity of resistance to strain, and varying resistance-to-temperature characteristics. Common nominal resistance values (the resistance of the unstrained strain gage) are 120 </a:t>
            </a:r>
            <a:r>
              <a:rPr lang="el-GR" sz="2000" dirty="0" smtClean="0"/>
              <a:t>Ω</a:t>
            </a:r>
            <a:r>
              <a:rPr lang="en-US" sz="2000" dirty="0" smtClean="0"/>
              <a:t>, </a:t>
            </a:r>
            <a:r>
              <a:rPr lang="en-US" sz="2000" dirty="0"/>
              <a:t>350 </a:t>
            </a:r>
            <a:r>
              <a:rPr lang="el-GR" sz="2000" dirty="0"/>
              <a:t>Ω</a:t>
            </a:r>
            <a:r>
              <a:rPr lang="en-US" sz="2000" dirty="0" smtClean="0"/>
              <a:t>, </a:t>
            </a:r>
            <a:r>
              <a:rPr lang="en-US" sz="2000" dirty="0"/>
              <a:t>and 1000 </a:t>
            </a:r>
            <a:r>
              <a:rPr lang="el-GR" sz="2000" dirty="0"/>
              <a:t>Ω</a:t>
            </a:r>
            <a:r>
              <a:rPr lang="en-US" sz="2000" dirty="0" smtClean="0"/>
              <a:t>. </a:t>
            </a:r>
            <a:endParaRPr lang="en-US" sz="2000" dirty="0"/>
          </a:p>
        </p:txBody>
      </p:sp>
      <p:pic>
        <p:nvPicPr>
          <p:cNvPr id="3" name="Picture 2"/>
          <p:cNvPicPr>
            <a:picLocks noChangeAspect="1"/>
          </p:cNvPicPr>
          <p:nvPr/>
        </p:nvPicPr>
        <p:blipFill>
          <a:blip r:embed="rId2"/>
          <a:stretch>
            <a:fillRect/>
          </a:stretch>
        </p:blipFill>
        <p:spPr>
          <a:xfrm>
            <a:off x="2323561" y="3405262"/>
            <a:ext cx="6274597" cy="2681884"/>
          </a:xfrm>
          <a:prstGeom prst="rect">
            <a:avLst/>
          </a:prstGeom>
        </p:spPr>
      </p:pic>
    </p:spTree>
    <p:extLst>
      <p:ext uri="{BB962C8B-B14F-4D97-AF65-F5344CB8AC3E}">
        <p14:creationId xmlns:p14="http://schemas.microsoft.com/office/powerpoint/2010/main" val="3948500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439" y="600378"/>
            <a:ext cx="9006626" cy="5478423"/>
          </a:xfrm>
          <a:prstGeom prst="rect">
            <a:avLst/>
          </a:prstGeom>
        </p:spPr>
        <p:txBody>
          <a:bodyPr wrap="square">
            <a:spAutoFit/>
          </a:bodyPr>
          <a:lstStyle/>
          <a:p>
            <a:r>
              <a:rPr lang="en-US" sz="2000" b="1" dirty="0">
                <a:solidFill>
                  <a:srgbClr val="FF0000"/>
                </a:solidFill>
              </a:rPr>
              <a:t>Applications </a:t>
            </a:r>
            <a:endParaRPr lang="tr-TR" sz="2000" b="1" dirty="0" smtClean="0">
              <a:solidFill>
                <a:srgbClr val="FF0000"/>
              </a:solidFill>
            </a:endParaRPr>
          </a:p>
          <a:p>
            <a:pPr algn="just">
              <a:lnSpc>
                <a:spcPct val="150000"/>
              </a:lnSpc>
            </a:pPr>
            <a:r>
              <a:rPr lang="en-US" sz="2000" dirty="0" smtClean="0"/>
              <a:t>Strain </a:t>
            </a:r>
            <a:r>
              <a:rPr lang="en-US" sz="2000" dirty="0"/>
              <a:t>gages can be related directly to stress through the elastic modulus (Young's modulus, E). Other typical measurements are force, torque, and pressure. </a:t>
            </a:r>
            <a:endParaRPr lang="tr-TR" sz="2000" dirty="0" smtClean="0"/>
          </a:p>
          <a:p>
            <a:pPr algn="just">
              <a:lnSpc>
                <a:spcPct val="150000"/>
              </a:lnSpc>
            </a:pPr>
            <a:r>
              <a:rPr lang="tr-TR" sz="2000" dirty="0" smtClean="0"/>
              <a:t>1.</a:t>
            </a:r>
            <a:r>
              <a:rPr lang="en-US" sz="2000" dirty="0" smtClean="0"/>
              <a:t>If </a:t>
            </a:r>
            <a:r>
              <a:rPr lang="en-US" sz="2000" dirty="0"/>
              <a:t>the relationship between applied force and strain can be determined for a given structure, then strain gages can be used to measure the force. </a:t>
            </a:r>
            <a:endParaRPr lang="tr-TR" sz="2000" dirty="0" smtClean="0"/>
          </a:p>
          <a:p>
            <a:pPr algn="just">
              <a:lnSpc>
                <a:spcPct val="150000"/>
              </a:lnSpc>
            </a:pPr>
            <a:endParaRPr lang="tr-TR" sz="2000" dirty="0" smtClean="0"/>
          </a:p>
          <a:p>
            <a:pPr algn="just">
              <a:lnSpc>
                <a:spcPct val="150000"/>
              </a:lnSpc>
            </a:pPr>
            <a:r>
              <a:rPr lang="en-US" sz="2000" dirty="0" smtClean="0"/>
              <a:t>2</a:t>
            </a:r>
            <a:r>
              <a:rPr lang="en-US" sz="2000" dirty="0"/>
              <a:t>. If the relationship between applied torque and strain can be determined for a given structure, then strain gages can be used to measure the torque. </a:t>
            </a:r>
            <a:endParaRPr lang="tr-TR" sz="2000" dirty="0" smtClean="0"/>
          </a:p>
          <a:p>
            <a:pPr algn="just">
              <a:lnSpc>
                <a:spcPct val="150000"/>
              </a:lnSpc>
            </a:pPr>
            <a:endParaRPr lang="tr-TR" sz="2000" dirty="0" smtClean="0"/>
          </a:p>
          <a:p>
            <a:pPr algn="just">
              <a:lnSpc>
                <a:spcPct val="150000"/>
              </a:lnSpc>
            </a:pPr>
            <a:r>
              <a:rPr lang="en-US" sz="2000" dirty="0" smtClean="0"/>
              <a:t>3</a:t>
            </a:r>
            <a:r>
              <a:rPr lang="en-US" sz="2000" dirty="0"/>
              <a:t>. If the relationship between applied pressure and strain (examples include a container or a membrane) can be determined for a give structure, then strain gages can be used to measure the pressure.</a:t>
            </a:r>
          </a:p>
        </p:txBody>
      </p:sp>
    </p:spTree>
    <p:extLst>
      <p:ext uri="{BB962C8B-B14F-4D97-AF65-F5344CB8AC3E}">
        <p14:creationId xmlns:p14="http://schemas.microsoft.com/office/powerpoint/2010/main" val="2327080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8" y="336878"/>
            <a:ext cx="10346028" cy="400110"/>
          </a:xfrm>
          <a:prstGeom prst="rect">
            <a:avLst/>
          </a:prstGeom>
        </p:spPr>
        <p:txBody>
          <a:bodyPr wrap="square">
            <a:spAutoFit/>
          </a:bodyPr>
          <a:lstStyle/>
          <a:p>
            <a:r>
              <a:rPr lang="en-US" sz="2000" dirty="0"/>
              <a:t>The Wheatstone Bridge is used to convert a change of resistance into a change of voltage</a:t>
            </a:r>
          </a:p>
        </p:txBody>
      </p:sp>
      <p:pic>
        <p:nvPicPr>
          <p:cNvPr id="3" name="Picture 2"/>
          <p:cNvPicPr>
            <a:picLocks noChangeAspect="1"/>
          </p:cNvPicPr>
          <p:nvPr/>
        </p:nvPicPr>
        <p:blipFill>
          <a:blip r:embed="rId2"/>
          <a:stretch>
            <a:fillRect/>
          </a:stretch>
        </p:blipFill>
        <p:spPr>
          <a:xfrm>
            <a:off x="214648" y="964435"/>
            <a:ext cx="5001162" cy="2855693"/>
          </a:xfrm>
          <a:prstGeom prst="rect">
            <a:avLst/>
          </a:prstGeom>
        </p:spPr>
      </p:pic>
      <p:pic>
        <p:nvPicPr>
          <p:cNvPr id="4" name="Picture 3"/>
          <p:cNvPicPr>
            <a:picLocks noChangeAspect="1"/>
          </p:cNvPicPr>
          <p:nvPr/>
        </p:nvPicPr>
        <p:blipFill>
          <a:blip r:embed="rId3"/>
          <a:stretch>
            <a:fillRect/>
          </a:stretch>
        </p:blipFill>
        <p:spPr>
          <a:xfrm>
            <a:off x="5088831" y="814789"/>
            <a:ext cx="6550987" cy="1978197"/>
          </a:xfrm>
          <a:prstGeom prst="rect">
            <a:avLst/>
          </a:prstGeom>
        </p:spPr>
      </p:pic>
      <p:pic>
        <p:nvPicPr>
          <p:cNvPr id="5" name="Picture 4"/>
          <p:cNvPicPr>
            <a:picLocks noChangeAspect="1"/>
          </p:cNvPicPr>
          <p:nvPr/>
        </p:nvPicPr>
        <p:blipFill>
          <a:blip r:embed="rId4"/>
          <a:stretch>
            <a:fillRect/>
          </a:stretch>
        </p:blipFill>
        <p:spPr>
          <a:xfrm>
            <a:off x="5088831" y="2934621"/>
            <a:ext cx="5794899" cy="2139655"/>
          </a:xfrm>
          <a:prstGeom prst="rect">
            <a:avLst/>
          </a:prstGeom>
        </p:spPr>
      </p:pic>
      <p:sp>
        <p:nvSpPr>
          <p:cNvPr id="6" name="Rectangle 5"/>
          <p:cNvSpPr/>
          <p:nvPr/>
        </p:nvSpPr>
        <p:spPr>
          <a:xfrm>
            <a:off x="317678" y="5074276"/>
            <a:ext cx="11221791" cy="1477328"/>
          </a:xfrm>
          <a:prstGeom prst="rect">
            <a:avLst/>
          </a:prstGeom>
        </p:spPr>
        <p:txBody>
          <a:bodyPr wrap="square">
            <a:spAutoFit/>
          </a:bodyPr>
          <a:lstStyle/>
          <a:p>
            <a:pPr algn="just">
              <a:lnSpc>
                <a:spcPct val="150000"/>
              </a:lnSpc>
            </a:pPr>
            <a:r>
              <a:rPr lang="en-US" sz="2000" dirty="0"/>
              <a:t>Now, let's replace one of the resistances on the bridge with a strain gage resistor and make the other three resistances the resistance of the strain gage's nominal resistance. Note that, when the strain gage experiences no strain, </a:t>
            </a:r>
            <a:r>
              <a:rPr lang="en-US" sz="2000" dirty="0">
                <a:solidFill>
                  <a:srgbClr val="FF0000"/>
                </a:solidFill>
              </a:rPr>
              <a:t>all four resistances in the bridge will have the same value</a:t>
            </a:r>
            <a:r>
              <a:rPr lang="en-US" sz="2000" dirty="0"/>
              <a:t>. </a:t>
            </a:r>
          </a:p>
        </p:txBody>
      </p:sp>
    </p:spTree>
    <p:extLst>
      <p:ext uri="{BB962C8B-B14F-4D97-AF65-F5344CB8AC3E}">
        <p14:creationId xmlns:p14="http://schemas.microsoft.com/office/powerpoint/2010/main" val="3551073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674" y="0"/>
            <a:ext cx="3338380" cy="645098"/>
          </a:xfrm>
          <a:prstGeom prst="rect">
            <a:avLst/>
          </a:prstGeom>
        </p:spPr>
      </p:pic>
      <p:pic>
        <p:nvPicPr>
          <p:cNvPr id="3" name="Picture 2"/>
          <p:cNvPicPr>
            <a:picLocks noChangeAspect="1"/>
          </p:cNvPicPr>
          <p:nvPr/>
        </p:nvPicPr>
        <p:blipFill>
          <a:blip r:embed="rId3"/>
          <a:stretch>
            <a:fillRect/>
          </a:stretch>
        </p:blipFill>
        <p:spPr>
          <a:xfrm>
            <a:off x="164674" y="645098"/>
            <a:ext cx="5306768" cy="2173578"/>
          </a:xfrm>
          <a:prstGeom prst="rect">
            <a:avLst/>
          </a:prstGeom>
        </p:spPr>
      </p:pic>
      <p:pic>
        <p:nvPicPr>
          <p:cNvPr id="4" name="Picture 3"/>
          <p:cNvPicPr>
            <a:picLocks noChangeAspect="1"/>
          </p:cNvPicPr>
          <p:nvPr/>
        </p:nvPicPr>
        <p:blipFill>
          <a:blip r:embed="rId4"/>
          <a:stretch>
            <a:fillRect/>
          </a:stretch>
        </p:blipFill>
        <p:spPr>
          <a:xfrm>
            <a:off x="327405" y="2843791"/>
            <a:ext cx="7977477" cy="2507207"/>
          </a:xfrm>
          <a:prstGeom prst="rect">
            <a:avLst/>
          </a:prstGeom>
        </p:spPr>
      </p:pic>
      <p:pic>
        <p:nvPicPr>
          <p:cNvPr id="5" name="Picture 4"/>
          <p:cNvPicPr>
            <a:picLocks noChangeAspect="1"/>
          </p:cNvPicPr>
          <p:nvPr/>
        </p:nvPicPr>
        <p:blipFill>
          <a:blip r:embed="rId5"/>
          <a:stretch>
            <a:fillRect/>
          </a:stretch>
        </p:blipFill>
        <p:spPr>
          <a:xfrm>
            <a:off x="4573610" y="875763"/>
            <a:ext cx="6651406" cy="694923"/>
          </a:xfrm>
          <a:prstGeom prst="rect">
            <a:avLst/>
          </a:prstGeom>
        </p:spPr>
      </p:pic>
      <p:pic>
        <p:nvPicPr>
          <p:cNvPr id="6" name="Picture 5"/>
          <p:cNvPicPr>
            <a:picLocks noChangeAspect="1"/>
          </p:cNvPicPr>
          <p:nvPr/>
        </p:nvPicPr>
        <p:blipFill>
          <a:blip r:embed="rId6"/>
          <a:stretch>
            <a:fillRect/>
          </a:stretch>
        </p:blipFill>
        <p:spPr>
          <a:xfrm>
            <a:off x="4817103" y="4829578"/>
            <a:ext cx="6407913" cy="1375357"/>
          </a:xfrm>
          <a:prstGeom prst="rect">
            <a:avLst/>
          </a:prstGeom>
        </p:spPr>
      </p:pic>
    </p:spTree>
    <p:extLst>
      <p:ext uri="{BB962C8B-B14F-4D97-AF65-F5344CB8AC3E}">
        <p14:creationId xmlns:p14="http://schemas.microsoft.com/office/powerpoint/2010/main" val="140678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30" y="358818"/>
            <a:ext cx="5883342" cy="400110"/>
          </a:xfrm>
          <a:prstGeom prst="rect">
            <a:avLst/>
          </a:prstGeom>
        </p:spPr>
        <p:txBody>
          <a:bodyPr wrap="none">
            <a:spAutoFit/>
          </a:bodyPr>
          <a:lstStyle/>
          <a:p>
            <a:r>
              <a:rPr lang="tr-TR" sz="2000" b="1" i="0" dirty="0" smtClean="0">
                <a:solidFill>
                  <a:srgbClr val="FF0000"/>
                </a:solidFill>
                <a:effectLst/>
                <a:latin typeface="Arial" panose="020B0604020202020204" pitchFamily="34" charset="0"/>
              </a:rPr>
              <a:t>A) </a:t>
            </a:r>
            <a:r>
              <a:rPr lang="en-US" sz="2000" b="1" i="0" dirty="0" smtClean="0">
                <a:solidFill>
                  <a:srgbClr val="2C2F34"/>
                </a:solidFill>
                <a:effectLst/>
                <a:latin typeface="Arial" panose="020B0604020202020204" pitchFamily="34" charset="0"/>
              </a:rPr>
              <a:t> </a:t>
            </a:r>
            <a:r>
              <a:rPr lang="en-US" sz="2000" b="1" i="0" dirty="0" smtClean="0">
                <a:solidFill>
                  <a:srgbClr val="FF0000"/>
                </a:solidFill>
                <a:effectLst/>
                <a:latin typeface="Arial" panose="020B0604020202020204" pitchFamily="34" charset="0"/>
              </a:rPr>
              <a:t>Inductive and Capacitive Proximity Sensors</a:t>
            </a:r>
            <a:endParaRPr lang="en-US" sz="2000" b="1" i="0" dirty="0">
              <a:solidFill>
                <a:srgbClr val="FF0000"/>
              </a:solidFill>
              <a:effectLst/>
              <a:latin typeface="Arial" panose="020B0604020202020204" pitchFamily="34" charset="0"/>
            </a:endParaRPr>
          </a:p>
        </p:txBody>
      </p:sp>
      <p:sp>
        <p:nvSpPr>
          <p:cNvPr id="3" name="Text Box 3"/>
          <p:cNvSpPr txBox="1">
            <a:spLocks noChangeArrowheads="1"/>
          </p:cNvSpPr>
          <p:nvPr/>
        </p:nvSpPr>
        <p:spPr bwMode="auto">
          <a:xfrm>
            <a:off x="407830" y="1758948"/>
            <a:ext cx="104642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000" dirty="0">
                <a:solidFill>
                  <a:srgbClr val="CC3300"/>
                </a:solidFill>
                <a:latin typeface="+mn-lt"/>
              </a:rPr>
              <a:t>Inductive</a:t>
            </a:r>
            <a:r>
              <a:rPr lang="en-US" altLang="en-US" sz="2000" b="0" dirty="0">
                <a:solidFill>
                  <a:srgbClr val="CC3300"/>
                </a:solidFill>
                <a:latin typeface="+mn-lt"/>
              </a:rPr>
              <a:t> </a:t>
            </a:r>
            <a:r>
              <a:rPr lang="en-US" altLang="en-US" sz="2000" b="0" dirty="0">
                <a:latin typeface="+mn-lt"/>
              </a:rPr>
              <a:t>proximity sensors are used to detect both ferrous metals (containing iron) and nonferrous metals (such as copper, aluminum, and brass).</a:t>
            </a:r>
          </a:p>
        </p:txBody>
      </p:sp>
      <p:pic>
        <p:nvPicPr>
          <p:cNvPr id="4" name="Picture 4" descr="Illustration of inductive proximity sensor with metal t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773" y="3270455"/>
            <a:ext cx="5100637"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7"/>
          <p:cNvSpPr txBox="1">
            <a:spLocks noChangeArrowheads="1"/>
          </p:cNvSpPr>
          <p:nvPr/>
        </p:nvSpPr>
        <p:spPr bwMode="auto">
          <a:xfrm>
            <a:off x="407830" y="4866985"/>
            <a:ext cx="107839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r>
              <a:rPr lang="en-US" altLang="en-US" sz="2000" b="0" dirty="0">
                <a:latin typeface="+mn-lt"/>
              </a:rPr>
              <a:t>Inductive proximity sensors operate with </a:t>
            </a:r>
            <a:r>
              <a:rPr lang="en-US" altLang="en-US" sz="2000" b="0" dirty="0">
                <a:solidFill>
                  <a:srgbClr val="CC3300"/>
                </a:solidFill>
                <a:latin typeface="+mn-lt"/>
              </a:rPr>
              <a:t>electromagnetic</a:t>
            </a:r>
            <a:r>
              <a:rPr lang="en-US" altLang="en-US" sz="2000" b="0" dirty="0">
                <a:latin typeface="+mn-lt"/>
              </a:rPr>
              <a:t> field which varies in strength relative to a target.</a:t>
            </a:r>
          </a:p>
        </p:txBody>
      </p:sp>
    </p:spTree>
    <p:extLst>
      <p:ext uri="{BB962C8B-B14F-4D97-AF65-F5344CB8AC3E}">
        <p14:creationId xmlns:p14="http://schemas.microsoft.com/office/powerpoint/2010/main" val="3728942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3" y="526273"/>
            <a:ext cx="10998556" cy="4930581"/>
          </a:xfrm>
          <a:prstGeom prst="rect">
            <a:avLst/>
          </a:prstGeom>
        </p:spPr>
        <p:txBody>
          <a:bodyPr wrap="square">
            <a:spAutoFit/>
          </a:bodyPr>
          <a:lstStyle/>
          <a:p>
            <a:pPr algn="just">
              <a:lnSpc>
                <a:spcPct val="200000"/>
              </a:lnSpc>
            </a:pPr>
            <a:r>
              <a:rPr lang="en-US" sz="2000" dirty="0" smtClean="0"/>
              <a:t>The working principle of the </a:t>
            </a:r>
            <a:r>
              <a:rPr lang="en-US" sz="2000" b="1" i="1" dirty="0" smtClean="0">
                <a:solidFill>
                  <a:srgbClr val="FF0000"/>
                </a:solidFill>
              </a:rPr>
              <a:t>inductive proximity sensor </a:t>
            </a:r>
            <a:r>
              <a:rPr lang="en-US" sz="2000" dirty="0" smtClean="0"/>
              <a:t>is based on the electromagnetic induction. The coil will generate high frequency oscillation field.  Electrical currents known as eddy currents are induced on the metal surface when a ferrous metal material enters the magnetic field. These eddy current induce power loss within the oscillator circuit and in turned caused a reduction in the amplitude of the oscillations this is known as </a:t>
            </a:r>
            <a:r>
              <a:rPr lang="en-US" sz="2000" b="1" i="1" dirty="0" smtClean="0">
                <a:solidFill>
                  <a:srgbClr val="FF0000"/>
                </a:solidFill>
              </a:rPr>
              <a:t>echo</a:t>
            </a:r>
            <a:r>
              <a:rPr lang="en-US" sz="2000" dirty="0" smtClean="0"/>
              <a:t> or eddy currents kill oscillator principle. This change in amplitude sends a signal to the switch changing it to its normally open or normally closed configuration respectively. When the metal target is removed from the proximity inductive sensor range the oscillator will return to its normal state and the switch will return to its normally closed or open output.</a:t>
            </a:r>
            <a:endParaRPr lang="en-US" sz="2000" dirty="0"/>
          </a:p>
        </p:txBody>
      </p:sp>
    </p:spTree>
    <p:extLst>
      <p:ext uri="{BB962C8B-B14F-4D97-AF65-F5344CB8AC3E}">
        <p14:creationId xmlns:p14="http://schemas.microsoft.com/office/powerpoint/2010/main" val="2008976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216" y="98308"/>
            <a:ext cx="10161431" cy="2400657"/>
          </a:xfrm>
          <a:prstGeom prst="rect">
            <a:avLst/>
          </a:prstGeom>
        </p:spPr>
        <p:txBody>
          <a:bodyPr wrap="square">
            <a:spAutoFit/>
          </a:bodyPr>
          <a:lstStyle/>
          <a:p>
            <a:pPr algn="just">
              <a:lnSpc>
                <a:spcPct val="150000"/>
              </a:lnSpc>
            </a:pPr>
            <a:r>
              <a:rPr lang="en-US" sz="2000" b="0" i="0" dirty="0" smtClean="0">
                <a:solidFill>
                  <a:srgbClr val="2C2F34"/>
                </a:solidFill>
                <a:effectLst/>
              </a:rPr>
              <a:t>The inductive proximity sensors are available in two different types </a:t>
            </a:r>
            <a:r>
              <a:rPr lang="en-US" sz="2000" b="0" i="0" dirty="0" smtClean="0">
                <a:solidFill>
                  <a:srgbClr val="FF0000"/>
                </a:solidFill>
                <a:effectLst/>
              </a:rPr>
              <a:t>NPN</a:t>
            </a:r>
            <a:r>
              <a:rPr lang="en-US" sz="2000" b="0" i="0" dirty="0" smtClean="0">
                <a:solidFill>
                  <a:srgbClr val="2C2F34"/>
                </a:solidFill>
                <a:effectLst/>
              </a:rPr>
              <a:t> and </a:t>
            </a:r>
            <a:r>
              <a:rPr lang="en-US" sz="2000" b="0" i="0" dirty="0" smtClean="0">
                <a:solidFill>
                  <a:srgbClr val="FF0000"/>
                </a:solidFill>
                <a:effectLst/>
              </a:rPr>
              <a:t>PNP.</a:t>
            </a:r>
            <a:r>
              <a:rPr lang="en-US" sz="2000" b="0" i="0" dirty="0" smtClean="0">
                <a:solidFill>
                  <a:srgbClr val="2C2F34"/>
                </a:solidFill>
                <a:effectLst/>
              </a:rPr>
              <a:t> Both types are used for the same purpose; the only difference is in the wiring. The PNP type inductive proximity sensor will give </a:t>
            </a:r>
            <a:r>
              <a:rPr lang="en-US" sz="2000" b="0" i="0" dirty="0" smtClean="0">
                <a:solidFill>
                  <a:srgbClr val="FF0000"/>
                </a:solidFill>
                <a:effectLst/>
              </a:rPr>
              <a:t>positive voltage as the output</a:t>
            </a:r>
            <a:r>
              <a:rPr lang="en-US" sz="2000" b="0" i="0" dirty="0" smtClean="0">
                <a:solidFill>
                  <a:srgbClr val="2C2F34"/>
                </a:solidFill>
                <a:effectLst/>
              </a:rPr>
              <a:t>, while the NPN type inductive sensor will give GND </a:t>
            </a:r>
            <a:r>
              <a:rPr lang="en-US" sz="2000" b="0" i="0" dirty="0" smtClean="0">
                <a:solidFill>
                  <a:srgbClr val="FF0000"/>
                </a:solidFill>
                <a:effectLst/>
              </a:rPr>
              <a:t>or 0 as the output signal</a:t>
            </a:r>
            <a:r>
              <a:rPr lang="en-US" sz="2000" b="0" i="0" dirty="0" smtClean="0">
                <a:solidFill>
                  <a:srgbClr val="2C2F34"/>
                </a:solidFill>
                <a:effectLst/>
              </a:rPr>
              <a:t>. So, basically PNP type inductive proximity sensor is opposite of the NPN type proximity sensor.</a:t>
            </a:r>
            <a:endParaRPr lang="en-US" sz="2000" dirty="0"/>
          </a:p>
        </p:txBody>
      </p:sp>
      <p:pic>
        <p:nvPicPr>
          <p:cNvPr id="3" name="Picture 2"/>
          <p:cNvPicPr>
            <a:picLocks noChangeAspect="1"/>
          </p:cNvPicPr>
          <p:nvPr/>
        </p:nvPicPr>
        <p:blipFill>
          <a:blip r:embed="rId2"/>
          <a:stretch>
            <a:fillRect/>
          </a:stretch>
        </p:blipFill>
        <p:spPr>
          <a:xfrm>
            <a:off x="4016397" y="1975368"/>
            <a:ext cx="7638983" cy="4620824"/>
          </a:xfrm>
          <a:prstGeom prst="rect">
            <a:avLst/>
          </a:prstGeom>
        </p:spPr>
      </p:pic>
    </p:spTree>
    <p:extLst>
      <p:ext uri="{BB962C8B-B14F-4D97-AF65-F5344CB8AC3E}">
        <p14:creationId xmlns:p14="http://schemas.microsoft.com/office/powerpoint/2010/main" val="2488842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4" y="760643"/>
            <a:ext cx="9569002" cy="5078313"/>
          </a:xfrm>
          <a:prstGeom prst="rect">
            <a:avLst/>
          </a:prstGeom>
        </p:spPr>
        <p:txBody>
          <a:bodyPr wrap="square">
            <a:spAutoFit/>
          </a:bodyPr>
          <a:lstStyle/>
          <a:p>
            <a:r>
              <a:rPr lang="en-US" b="1" i="0" dirty="0" err="1" smtClean="0">
                <a:solidFill>
                  <a:srgbClr val="800080"/>
                </a:solidFill>
                <a:effectLst/>
                <a:latin typeface="inherit"/>
              </a:rPr>
              <a:t>int</a:t>
            </a:r>
            <a:r>
              <a:rPr lang="en-US" b="0" i="0" dirty="0" smtClean="0">
                <a:solidFill>
                  <a:srgbClr val="006FE0"/>
                </a:solidFill>
                <a:effectLst/>
                <a:latin typeface="inherit"/>
              </a:rPr>
              <a:t> </a:t>
            </a:r>
            <a:r>
              <a:rPr lang="en-US" b="0" i="0" dirty="0" err="1" smtClean="0">
                <a:solidFill>
                  <a:srgbClr val="002D7A"/>
                </a:solidFill>
                <a:effectLst/>
                <a:latin typeface="inherit"/>
              </a:rPr>
              <a:t>limitswitch</a:t>
            </a:r>
            <a:r>
              <a:rPr lang="en-US" b="0" i="0" dirty="0" smtClean="0">
                <a:solidFill>
                  <a:srgbClr val="006FE0"/>
                </a:solidFill>
                <a:effectLst/>
                <a:latin typeface="inherit"/>
              </a:rPr>
              <a:t>=</a:t>
            </a:r>
            <a:r>
              <a:rPr lang="en-US" b="0" i="0" dirty="0" smtClean="0">
                <a:solidFill>
                  <a:srgbClr val="009999"/>
                </a:solidFill>
                <a:effectLst/>
                <a:latin typeface="inherit"/>
              </a:rPr>
              <a:t>13</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1" i="0" dirty="0" err="1" smtClean="0">
                <a:solidFill>
                  <a:srgbClr val="800080"/>
                </a:solidFill>
                <a:effectLst/>
                <a:latin typeface="inherit"/>
              </a:rPr>
              <a:t>int</a:t>
            </a:r>
            <a:r>
              <a:rPr lang="en-US" b="0" i="0" dirty="0" smtClean="0">
                <a:solidFill>
                  <a:srgbClr val="006FE0"/>
                </a:solidFill>
                <a:effectLst/>
                <a:latin typeface="inherit"/>
              </a:rPr>
              <a:t> </a:t>
            </a:r>
            <a:r>
              <a:rPr lang="en-US" b="0" i="0" dirty="0" smtClean="0">
                <a:solidFill>
                  <a:srgbClr val="002D7A"/>
                </a:solidFill>
                <a:effectLst/>
                <a:latin typeface="inherit"/>
              </a:rPr>
              <a:t>state</a:t>
            </a:r>
            <a:r>
              <a:rPr lang="en-US" b="0" i="0" dirty="0" smtClean="0">
                <a:solidFill>
                  <a:srgbClr val="006FE0"/>
                </a:solidFill>
                <a:effectLst/>
                <a:latin typeface="inherit"/>
              </a:rPr>
              <a:t>= </a:t>
            </a:r>
            <a:r>
              <a:rPr lang="en-US" b="0" i="0" dirty="0" smtClean="0">
                <a:solidFill>
                  <a:srgbClr val="002D7A"/>
                </a:solidFill>
                <a:effectLst/>
                <a:latin typeface="inherit"/>
              </a:rPr>
              <a:t>LOW</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1" i="0" dirty="0" err="1" smtClean="0">
                <a:solidFill>
                  <a:srgbClr val="800080"/>
                </a:solidFill>
                <a:effectLst/>
                <a:latin typeface="inherit"/>
              </a:rPr>
              <a:t>int</a:t>
            </a:r>
            <a:r>
              <a:rPr lang="en-US" b="0" i="0" dirty="0" smtClean="0">
                <a:solidFill>
                  <a:srgbClr val="006FE0"/>
                </a:solidFill>
                <a:effectLst/>
                <a:latin typeface="inherit"/>
              </a:rPr>
              <a:t> </a:t>
            </a:r>
            <a:r>
              <a:rPr lang="en-US" b="0" i="0" dirty="0" smtClean="0">
                <a:solidFill>
                  <a:srgbClr val="002D7A"/>
                </a:solidFill>
                <a:effectLst/>
                <a:latin typeface="inherit"/>
              </a:rPr>
              <a:t>value</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1" i="0" dirty="0" smtClean="0">
                <a:solidFill>
                  <a:srgbClr val="800080"/>
                </a:solidFill>
                <a:effectLst/>
                <a:latin typeface="inherit"/>
              </a:rPr>
              <a:t>void</a:t>
            </a:r>
            <a:r>
              <a:rPr lang="en-US" b="0" i="0" dirty="0" smtClean="0">
                <a:solidFill>
                  <a:srgbClr val="006FE0"/>
                </a:solidFill>
                <a:effectLst/>
                <a:latin typeface="inherit"/>
              </a:rPr>
              <a:t> </a:t>
            </a:r>
            <a:r>
              <a:rPr lang="en-US" b="0" i="0" dirty="0" smtClean="0">
                <a:solidFill>
                  <a:srgbClr val="008080"/>
                </a:solidFill>
                <a:effectLst/>
                <a:latin typeface="inherit"/>
              </a:rPr>
              <a:t>setup</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333333"/>
                </a:solidFill>
                <a:effectLst/>
                <a:latin typeface="inherit"/>
              </a:rPr>
              <a:t>{</a:t>
            </a:r>
            <a:r>
              <a:rPr lang="en-US" b="0" i="0" dirty="0" err="1" smtClean="0">
                <a:solidFill>
                  <a:srgbClr val="002D7A"/>
                </a:solidFill>
                <a:effectLst/>
                <a:latin typeface="inherit"/>
              </a:rPr>
              <a:t>Serial</a:t>
            </a:r>
            <a:r>
              <a:rPr lang="en-US" b="0" i="0" dirty="0" err="1" smtClean="0">
                <a:solidFill>
                  <a:srgbClr val="333333"/>
                </a:solidFill>
                <a:effectLst/>
                <a:latin typeface="inherit"/>
              </a:rPr>
              <a:t>.</a:t>
            </a:r>
            <a:r>
              <a:rPr lang="en-US" b="0" i="0" dirty="0" err="1" smtClean="0">
                <a:solidFill>
                  <a:srgbClr val="008080"/>
                </a:solidFill>
                <a:effectLst/>
                <a:latin typeface="inherit"/>
              </a:rPr>
              <a:t>begin</a:t>
            </a:r>
            <a:r>
              <a:rPr lang="en-US" b="0" i="0" dirty="0" smtClean="0">
                <a:solidFill>
                  <a:srgbClr val="333333"/>
                </a:solidFill>
                <a:effectLst/>
                <a:latin typeface="inherit"/>
              </a:rPr>
              <a:t>(</a:t>
            </a:r>
            <a:r>
              <a:rPr lang="en-US" b="0" i="0" dirty="0" smtClean="0">
                <a:solidFill>
                  <a:srgbClr val="009999"/>
                </a:solidFill>
                <a:effectLst/>
                <a:latin typeface="inherit"/>
              </a:rPr>
              <a:t>9600</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err="1" smtClean="0">
                <a:solidFill>
                  <a:srgbClr val="008080"/>
                </a:solidFill>
                <a:effectLst/>
                <a:latin typeface="inherit"/>
              </a:rPr>
              <a:t>pinMode</a:t>
            </a:r>
            <a:r>
              <a:rPr lang="en-US" b="0" i="0" dirty="0" smtClean="0">
                <a:solidFill>
                  <a:srgbClr val="333333"/>
                </a:solidFill>
                <a:effectLst/>
                <a:latin typeface="inherit"/>
              </a:rPr>
              <a:t>(</a:t>
            </a:r>
            <a:r>
              <a:rPr lang="en-US" b="0" i="0" dirty="0" err="1" smtClean="0">
                <a:solidFill>
                  <a:srgbClr val="002D7A"/>
                </a:solidFill>
                <a:effectLst/>
                <a:latin typeface="inherit"/>
              </a:rPr>
              <a:t>limitswitch</a:t>
            </a:r>
            <a:r>
              <a:rPr lang="en-US" b="0" i="0" dirty="0" err="1" smtClean="0">
                <a:solidFill>
                  <a:srgbClr val="333333"/>
                </a:solidFill>
                <a:effectLst/>
                <a:latin typeface="inherit"/>
              </a:rPr>
              <a:t>,</a:t>
            </a:r>
            <a:r>
              <a:rPr lang="en-US" b="0" i="0" dirty="0" err="1" smtClean="0">
                <a:solidFill>
                  <a:srgbClr val="002D7A"/>
                </a:solidFill>
                <a:effectLst/>
                <a:latin typeface="inherit"/>
              </a:rPr>
              <a:t>INPUT</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1" i="0" dirty="0" smtClean="0">
                <a:solidFill>
                  <a:srgbClr val="800080"/>
                </a:solidFill>
                <a:effectLst/>
                <a:latin typeface="inherit"/>
              </a:rPr>
              <a:t>void</a:t>
            </a:r>
            <a:r>
              <a:rPr lang="en-US" b="0" i="0" dirty="0" smtClean="0">
                <a:solidFill>
                  <a:srgbClr val="006FE0"/>
                </a:solidFill>
                <a:effectLst/>
                <a:latin typeface="inherit"/>
              </a:rPr>
              <a:t> </a:t>
            </a:r>
            <a:r>
              <a:rPr lang="en-US" b="0" i="0" dirty="0" smtClean="0">
                <a:solidFill>
                  <a:srgbClr val="008080"/>
                </a:solidFill>
                <a:effectLst/>
                <a:latin typeface="inherit"/>
              </a:rPr>
              <a:t>loop</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002D7A"/>
                </a:solidFill>
                <a:effectLst/>
                <a:latin typeface="inherit"/>
              </a:rPr>
              <a:t>Value</a:t>
            </a:r>
            <a:r>
              <a:rPr lang="en-US" b="0" i="0" dirty="0" smtClean="0">
                <a:solidFill>
                  <a:srgbClr val="006FE0"/>
                </a:solidFill>
                <a:effectLst/>
                <a:latin typeface="inherit"/>
              </a:rPr>
              <a:t> = </a:t>
            </a:r>
            <a:r>
              <a:rPr lang="en-US" b="0" i="0" dirty="0" err="1" smtClean="0">
                <a:solidFill>
                  <a:srgbClr val="008080"/>
                </a:solidFill>
                <a:effectLst/>
                <a:latin typeface="inherit"/>
              </a:rPr>
              <a:t>digitalRead</a:t>
            </a:r>
            <a:r>
              <a:rPr lang="en-US" b="0" i="0" dirty="0" smtClean="0">
                <a:solidFill>
                  <a:srgbClr val="333333"/>
                </a:solidFill>
                <a:effectLst/>
                <a:latin typeface="inherit"/>
              </a:rPr>
              <a:t>(</a:t>
            </a:r>
            <a:r>
              <a:rPr lang="en-US" b="0" i="0" dirty="0" err="1" smtClean="0">
                <a:solidFill>
                  <a:srgbClr val="002D7A"/>
                </a:solidFill>
                <a:effectLst/>
                <a:latin typeface="inherit"/>
              </a:rPr>
              <a:t>limitswitch</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1" i="0" dirty="0" smtClean="0">
                <a:solidFill>
                  <a:srgbClr val="000000"/>
                </a:solidFill>
                <a:effectLst/>
                <a:latin typeface="inherit"/>
              </a:rPr>
              <a:t>if</a:t>
            </a:r>
            <a:r>
              <a:rPr lang="en-US" b="0" i="0" dirty="0" smtClean="0">
                <a:solidFill>
                  <a:srgbClr val="333333"/>
                </a:solidFill>
                <a:effectLst/>
                <a:latin typeface="inherit"/>
              </a:rPr>
              <a:t>(</a:t>
            </a:r>
            <a:r>
              <a:rPr lang="en-US" b="0" i="0" dirty="0" smtClean="0">
                <a:solidFill>
                  <a:srgbClr val="002D7A"/>
                </a:solidFill>
                <a:effectLst/>
                <a:latin typeface="inherit"/>
              </a:rPr>
              <a:t>value</a:t>
            </a:r>
            <a:r>
              <a:rPr lang="en-US" b="0" i="0" dirty="0" smtClean="0">
                <a:solidFill>
                  <a:srgbClr val="006FE0"/>
                </a:solidFill>
                <a:effectLst/>
                <a:latin typeface="inherit"/>
              </a:rPr>
              <a:t>!=</a:t>
            </a:r>
            <a:r>
              <a:rPr lang="en-US" b="0" i="0" dirty="0" smtClean="0">
                <a:solidFill>
                  <a:srgbClr val="002D7A"/>
                </a:solidFill>
                <a:effectLst/>
                <a:latin typeface="inherit"/>
              </a:rPr>
              <a:t>state</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333333"/>
                </a:solidFill>
                <a:effectLst/>
                <a:latin typeface="inherit"/>
              </a:rPr>
              <a:t>{</a:t>
            </a:r>
            <a:r>
              <a:rPr lang="en-US" b="0" i="0" dirty="0" smtClean="0">
                <a:solidFill>
                  <a:srgbClr val="002D7A"/>
                </a:solidFill>
                <a:effectLst/>
                <a:latin typeface="inherit"/>
              </a:rPr>
              <a:t>state</a:t>
            </a:r>
            <a:r>
              <a:rPr lang="en-US" b="0" i="0" dirty="0" smtClean="0">
                <a:solidFill>
                  <a:srgbClr val="006FE0"/>
                </a:solidFill>
                <a:effectLst/>
                <a:latin typeface="inherit"/>
              </a:rPr>
              <a:t>=</a:t>
            </a:r>
            <a:r>
              <a:rPr lang="en-US" b="0" i="0" dirty="0" smtClean="0">
                <a:solidFill>
                  <a:srgbClr val="002D7A"/>
                </a:solidFill>
                <a:effectLst/>
                <a:latin typeface="inherit"/>
              </a:rPr>
              <a:t>value</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006FE0"/>
                </a:solidFill>
                <a:effectLst/>
                <a:latin typeface="inherit"/>
              </a:rPr>
              <a:t>  </a:t>
            </a:r>
            <a:r>
              <a:rPr lang="en-US" b="0" i="0" dirty="0" err="1" smtClean="0">
                <a:solidFill>
                  <a:srgbClr val="002D7A"/>
                </a:solidFill>
                <a:effectLst/>
                <a:latin typeface="inherit"/>
              </a:rPr>
              <a:t>Serial</a:t>
            </a:r>
            <a:r>
              <a:rPr lang="en-US" b="0" i="0" dirty="0" err="1" smtClean="0">
                <a:solidFill>
                  <a:srgbClr val="333333"/>
                </a:solidFill>
                <a:effectLst/>
                <a:latin typeface="inherit"/>
              </a:rPr>
              <a:t>.</a:t>
            </a:r>
            <a:r>
              <a:rPr lang="en-US" b="0" i="0" dirty="0" err="1" smtClean="0">
                <a:solidFill>
                  <a:srgbClr val="008080"/>
                </a:solidFill>
                <a:effectLst/>
                <a:latin typeface="inherit"/>
              </a:rPr>
              <a:t>println</a:t>
            </a:r>
            <a:r>
              <a:rPr lang="en-US" b="0" i="0" dirty="0" smtClean="0">
                <a:solidFill>
                  <a:srgbClr val="333333"/>
                </a:solidFill>
                <a:effectLst/>
                <a:latin typeface="inherit"/>
              </a:rPr>
              <a:t>(</a:t>
            </a:r>
            <a:r>
              <a:rPr lang="en-US" b="0" i="0" dirty="0" smtClean="0">
                <a:solidFill>
                  <a:srgbClr val="DD1144"/>
                </a:solidFill>
                <a:effectLst/>
                <a:latin typeface="inherit"/>
              </a:rPr>
              <a:t>"sensor value ="</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006FE0"/>
                </a:solidFill>
                <a:effectLst/>
                <a:latin typeface="inherit"/>
              </a:rPr>
              <a:t>  </a:t>
            </a:r>
            <a:r>
              <a:rPr lang="en-US" b="1" i="0" dirty="0" smtClean="0">
                <a:solidFill>
                  <a:srgbClr val="000000"/>
                </a:solidFill>
                <a:effectLst/>
                <a:latin typeface="inherit"/>
              </a:rPr>
              <a:t>if</a:t>
            </a:r>
            <a:r>
              <a:rPr lang="en-US" b="0" i="0" dirty="0" smtClean="0">
                <a:solidFill>
                  <a:srgbClr val="006FE0"/>
                </a:solidFill>
                <a:effectLst/>
                <a:latin typeface="inherit"/>
              </a:rPr>
              <a:t> </a:t>
            </a:r>
            <a:r>
              <a:rPr lang="en-US" b="0" i="0" dirty="0" smtClean="0">
                <a:solidFill>
                  <a:srgbClr val="333333"/>
                </a:solidFill>
                <a:effectLst/>
                <a:latin typeface="inherit"/>
              </a:rPr>
              <a:t>(</a:t>
            </a:r>
            <a:r>
              <a:rPr lang="en-US" b="0" i="0" dirty="0" smtClean="0">
                <a:solidFill>
                  <a:srgbClr val="002D7A"/>
                </a:solidFill>
                <a:effectLst/>
                <a:latin typeface="inherit"/>
              </a:rPr>
              <a:t>state</a:t>
            </a:r>
            <a:r>
              <a:rPr lang="en-US" b="0" i="0" dirty="0" smtClean="0">
                <a:solidFill>
                  <a:srgbClr val="006FE0"/>
                </a:solidFill>
                <a:effectLst/>
                <a:latin typeface="inherit"/>
              </a:rPr>
              <a:t>==</a:t>
            </a:r>
            <a:r>
              <a:rPr lang="en-US" b="0" i="0" dirty="0" smtClean="0">
                <a:solidFill>
                  <a:srgbClr val="009999"/>
                </a:solidFill>
                <a:effectLst/>
                <a:latin typeface="inherit"/>
              </a:rPr>
              <a:t>0</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006FE0"/>
                </a:solidFill>
                <a:effectLst/>
                <a:latin typeface="inherit"/>
              </a:rPr>
              <a:t>  </a:t>
            </a:r>
            <a:r>
              <a:rPr lang="en-US" b="0" i="0" dirty="0" smtClean="0">
                <a:solidFill>
                  <a:srgbClr val="333333"/>
                </a:solidFill>
                <a:effectLst/>
                <a:latin typeface="inherit"/>
              </a:rPr>
              <a:t>{</a:t>
            </a:r>
            <a:r>
              <a:rPr lang="en-US" b="0" i="0" dirty="0" err="1" smtClean="0">
                <a:solidFill>
                  <a:srgbClr val="002D7A"/>
                </a:solidFill>
                <a:effectLst/>
                <a:latin typeface="inherit"/>
              </a:rPr>
              <a:t>Serial</a:t>
            </a:r>
            <a:r>
              <a:rPr lang="en-US" b="0" i="0" dirty="0" err="1" smtClean="0">
                <a:solidFill>
                  <a:srgbClr val="333333"/>
                </a:solidFill>
                <a:effectLst/>
                <a:latin typeface="inherit"/>
              </a:rPr>
              <a:t>.</a:t>
            </a:r>
            <a:r>
              <a:rPr lang="en-US" b="0" i="0" dirty="0" err="1" smtClean="0">
                <a:solidFill>
                  <a:srgbClr val="008080"/>
                </a:solidFill>
                <a:effectLst/>
                <a:latin typeface="inherit"/>
              </a:rPr>
              <a:t>println</a:t>
            </a:r>
            <a:r>
              <a:rPr lang="en-US" b="0" i="0" dirty="0" smtClean="0">
                <a:solidFill>
                  <a:srgbClr val="333333"/>
                </a:solidFill>
                <a:effectLst/>
                <a:latin typeface="inherit"/>
              </a:rPr>
              <a:t>(</a:t>
            </a:r>
            <a:r>
              <a:rPr lang="en-US" b="0" i="0" dirty="0" smtClean="0">
                <a:solidFill>
                  <a:srgbClr val="DD1144"/>
                </a:solidFill>
                <a:effectLst/>
                <a:latin typeface="inherit"/>
              </a:rPr>
              <a:t>"target detected"</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006FE0"/>
                </a:solidFill>
                <a:effectLst/>
                <a:latin typeface="inherit"/>
              </a:rPr>
              <a:t>  </a:t>
            </a:r>
            <a:r>
              <a:rPr lang="en-US" b="1" i="0" dirty="0" smtClean="0">
                <a:solidFill>
                  <a:srgbClr val="000000"/>
                </a:solidFill>
                <a:effectLst/>
                <a:latin typeface="inherit"/>
              </a:rPr>
              <a:t>else</a:t>
            </a:r>
            <a:endParaRPr lang="tr-TR" b="1" i="0" dirty="0" smtClean="0">
              <a:solidFill>
                <a:srgbClr val="000000"/>
              </a:solidFill>
              <a:effectLst/>
              <a:latin typeface="inherit"/>
            </a:endParaRPr>
          </a:p>
          <a:p>
            <a:r>
              <a:rPr lang="en-US" b="0" i="0" dirty="0" smtClean="0">
                <a:solidFill>
                  <a:srgbClr val="333333"/>
                </a:solidFill>
                <a:effectLst/>
                <a:latin typeface="inherit"/>
              </a:rPr>
              <a:t>{</a:t>
            </a:r>
            <a:r>
              <a:rPr lang="en-US" b="0" i="0" dirty="0" err="1" smtClean="0">
                <a:solidFill>
                  <a:srgbClr val="002D7A"/>
                </a:solidFill>
                <a:effectLst/>
                <a:latin typeface="inherit"/>
              </a:rPr>
              <a:t>Serial</a:t>
            </a:r>
            <a:r>
              <a:rPr lang="en-US" b="0" i="0" dirty="0" err="1" smtClean="0">
                <a:solidFill>
                  <a:srgbClr val="333333"/>
                </a:solidFill>
                <a:effectLst/>
                <a:latin typeface="inherit"/>
              </a:rPr>
              <a:t>.</a:t>
            </a:r>
            <a:r>
              <a:rPr lang="en-US" b="0" i="0" dirty="0" err="1" smtClean="0">
                <a:solidFill>
                  <a:srgbClr val="008080"/>
                </a:solidFill>
                <a:effectLst/>
                <a:latin typeface="inherit"/>
              </a:rPr>
              <a:t>println</a:t>
            </a:r>
            <a:r>
              <a:rPr lang="en-US" b="0" i="0" dirty="0" smtClean="0">
                <a:solidFill>
                  <a:srgbClr val="333333"/>
                </a:solidFill>
                <a:effectLst/>
                <a:latin typeface="inherit"/>
              </a:rPr>
              <a:t>(</a:t>
            </a:r>
            <a:r>
              <a:rPr lang="en-US" b="0" i="0" dirty="0" smtClean="0">
                <a:solidFill>
                  <a:srgbClr val="DD1144"/>
                </a:solidFill>
                <a:effectLst/>
                <a:latin typeface="inherit"/>
              </a:rPr>
              <a:t>"No target detected"</a:t>
            </a:r>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333333"/>
                </a:solidFill>
                <a:effectLst/>
                <a:latin typeface="inherit"/>
              </a:rPr>
              <a:t>}</a:t>
            </a:r>
            <a:endParaRPr lang="en-US" b="0" i="0" dirty="0" smtClean="0">
              <a:solidFill>
                <a:srgbClr val="000000"/>
              </a:solidFill>
              <a:effectLst/>
              <a:latin typeface="Monaco"/>
            </a:endParaRPr>
          </a:p>
          <a:p>
            <a:r>
              <a:rPr lang="en-US" b="0" i="0" dirty="0" smtClean="0">
                <a:solidFill>
                  <a:srgbClr val="333333"/>
                </a:solidFill>
                <a:effectLst/>
                <a:latin typeface="inherit"/>
              </a:rPr>
              <a:t>}</a:t>
            </a:r>
            <a:endParaRPr lang="en-US" b="0" i="0" dirty="0">
              <a:solidFill>
                <a:srgbClr val="000000"/>
              </a:solidFill>
              <a:effectLst/>
              <a:latin typeface="Monaco"/>
            </a:endParaRPr>
          </a:p>
        </p:txBody>
      </p:sp>
      <p:pic>
        <p:nvPicPr>
          <p:cNvPr id="3" name="Picture 2" descr="https://i0.wp.com/www.electroniclinic.com/wp-content/uploads/2020/10/proximity-sensor-with-optocoupler-copy.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50" y="1287887"/>
            <a:ext cx="6593384" cy="37087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4167" y="115741"/>
            <a:ext cx="3561616" cy="369332"/>
          </a:xfrm>
          <a:prstGeom prst="rect">
            <a:avLst/>
          </a:prstGeom>
        </p:spPr>
        <p:txBody>
          <a:bodyPr wrap="none">
            <a:spAutoFit/>
          </a:bodyPr>
          <a:lstStyle/>
          <a:p>
            <a:r>
              <a:rPr lang="en-US" b="1" i="0" dirty="0" smtClean="0">
                <a:solidFill>
                  <a:srgbClr val="2C2F34"/>
                </a:solidFill>
                <a:effectLst/>
                <a:latin typeface="Arial" panose="020B0604020202020204" pitchFamily="34" charset="0"/>
              </a:rPr>
              <a:t>Inductive sensor with Arduino:</a:t>
            </a:r>
            <a:endParaRPr lang="en-US" b="1" i="0" dirty="0">
              <a:solidFill>
                <a:srgbClr val="2C2F34"/>
              </a:solidFill>
              <a:effectLst/>
              <a:latin typeface="Arial" panose="020B0604020202020204" pitchFamily="34" charset="0"/>
            </a:endParaRPr>
          </a:p>
        </p:txBody>
      </p:sp>
    </p:spTree>
    <p:extLst>
      <p:ext uri="{BB962C8B-B14F-4D97-AF65-F5344CB8AC3E}">
        <p14:creationId xmlns:p14="http://schemas.microsoft.com/office/powerpoint/2010/main" val="4000807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95E181FA316E4CB223777B08F96716" ma:contentTypeVersion="" ma:contentTypeDescription="Create a new document." ma:contentTypeScope="" ma:versionID="694fdbe7b87007c796a30bd9aae62a7f">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2C48057-415C-4661-901A-2FB1B6F792E7}"/>
</file>

<file path=customXml/itemProps2.xml><?xml version="1.0" encoding="utf-8"?>
<ds:datastoreItem xmlns:ds="http://schemas.openxmlformats.org/officeDocument/2006/customXml" ds:itemID="{C9D3E260-7102-4BFF-AF9B-F8C494C017FE}"/>
</file>

<file path=customXml/itemProps3.xml><?xml version="1.0" encoding="utf-8"?>
<ds:datastoreItem xmlns:ds="http://schemas.openxmlformats.org/officeDocument/2006/customXml" ds:itemID="{903FC2ED-B2D6-41A7-956E-9B9A3307B1E8}"/>
</file>

<file path=docProps/app.xml><?xml version="1.0" encoding="utf-8"?>
<Properties xmlns="http://schemas.openxmlformats.org/officeDocument/2006/extended-properties" xmlns:vt="http://schemas.openxmlformats.org/officeDocument/2006/docPropsVTypes">
  <TotalTime>910</TotalTime>
  <Words>4886</Words>
  <Application>Microsoft Office PowerPoint</Application>
  <PresentationFormat>Widescreen</PresentationFormat>
  <Paragraphs>420</Paragraphs>
  <Slides>58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58</vt:i4>
      </vt:variant>
    </vt:vector>
  </HeadingPairs>
  <TitlesOfParts>
    <vt:vector size="74" baseType="lpstr">
      <vt:lpstr>-apple-system</vt:lpstr>
      <vt:lpstr>Arial</vt:lpstr>
      <vt:lpstr>Calibri</vt:lpstr>
      <vt:lpstr>Calibri Light</vt:lpstr>
      <vt:lpstr>Cambria Math</vt:lpstr>
      <vt:lpstr>Consolas</vt:lpstr>
      <vt:lpstr>Courier New</vt:lpstr>
      <vt:lpstr>inherit</vt:lpstr>
      <vt:lpstr>Lato</vt:lpstr>
      <vt:lpstr>Monaco</vt:lpstr>
      <vt:lpstr>PT Serif</vt:lpstr>
      <vt:lpstr>Roboto</vt:lpstr>
      <vt:lpstr>Segoe UI</vt:lpstr>
      <vt:lpstr>Times New Roman</vt:lpstr>
      <vt:lpstr>Wingdings</vt:lpstr>
      <vt:lpstr>Office Theme</vt:lpstr>
      <vt:lpstr>Sensors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Sensors</dc:title>
  <dc:creator>Alper DOGANALP</dc:creator>
  <cp:lastModifiedBy>Alper DOGANALP</cp:lastModifiedBy>
  <cp:revision>83</cp:revision>
  <dcterms:created xsi:type="dcterms:W3CDTF">2022-08-12T08:20:08Z</dcterms:created>
  <dcterms:modified xsi:type="dcterms:W3CDTF">2023-05-28T14:08:55Z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0x010100E595E181FA316E4CB223777B08F96716</vt:lpwstr>
  </property>
</Properties>
</file>