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40.xml" ContentType="application/vnd.openxmlformats-officedocument.presentationml.slide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38.xml" ContentType="application/vnd.openxmlformats-officedocument.presentationml.slide+xml"/>
  <Override PartName="/ppt/slides/slide37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69.xml" ContentType="application/vnd.openxmlformats-officedocument.presentationml.slide+xml"/>
  <Override PartName="/ppt/slides/slide68.xml" ContentType="application/vnd.openxmlformats-officedocument.presentationml.slide+xml"/>
  <Override PartName="/ppt/slides/slide6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47.xml" ContentType="application/vnd.openxmlformats-officedocument.presentationml.slide+xml"/>
  <Override PartName="/ppt/slides/slide46.xml" ContentType="application/vnd.openxmlformats-officedocument.presentationml.slide+xml"/>
  <Override PartName="/ppt/slides/slide45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2.xml" ContentType="application/vnd.openxmlformats-officedocument.presentationml.slide+xml"/>
  <Override PartName="/ppt/slides/slide61.xml" ContentType="application/vnd.openxmlformats-officedocument.presentationml.slide+xml"/>
  <Override PartName="/ppt/slides/slide60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39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1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2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2.xml" ContentType="application/vnd.openxmlformats-officedocument.presentationml.notesSlide+xml"/>
  <Override PartName="/ppt/slideLayouts/slideLayout13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14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28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22.xml" ContentType="application/vnd.openxmlformats-officedocument.presentationml.notesSlide+xml"/>
  <Override PartName="/ppt/slideLayouts/slideLayout7.xml" ContentType="application/vnd.openxmlformats-officedocument.presentationml.slideLayout+xml"/>
  <Override PartName="/ppt/notesSlides/notesSlide23.xml" ContentType="application/vnd.openxmlformats-officedocument.presentationml.notesSlide+xml"/>
  <Override PartName="/ppt/slideLayouts/slideLayout6.xml" ContentType="application/vnd.openxmlformats-officedocument.presentationml.slideLayout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slideLayouts/slideLayout5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1" r:id="rId1"/>
  </p:sldMasterIdLst>
  <p:notesMasterIdLst>
    <p:notesMasterId r:id="rId73"/>
  </p:notesMasterIdLst>
  <p:handoutMasterIdLst>
    <p:handoutMasterId r:id="rId74"/>
  </p:handoutMasterIdLst>
  <p:sldIdLst>
    <p:sldId id="286" r:id="rId2"/>
    <p:sldId id="387" r:id="rId3"/>
    <p:sldId id="288" r:id="rId4"/>
    <p:sldId id="339" r:id="rId5"/>
    <p:sldId id="290" r:id="rId6"/>
    <p:sldId id="341" r:id="rId7"/>
    <p:sldId id="342" r:id="rId8"/>
    <p:sldId id="343" r:id="rId9"/>
    <p:sldId id="291" r:id="rId10"/>
    <p:sldId id="361" r:id="rId11"/>
    <p:sldId id="388" r:id="rId12"/>
    <p:sldId id="362" r:id="rId13"/>
    <p:sldId id="394" r:id="rId14"/>
    <p:sldId id="293" r:id="rId15"/>
    <p:sldId id="294" r:id="rId16"/>
    <p:sldId id="389" r:id="rId17"/>
    <p:sldId id="364" r:id="rId18"/>
    <p:sldId id="390" r:id="rId19"/>
    <p:sldId id="365" r:id="rId20"/>
    <p:sldId id="391" r:id="rId21"/>
    <p:sldId id="345" r:id="rId22"/>
    <p:sldId id="392" r:id="rId23"/>
    <p:sldId id="297" r:id="rId24"/>
    <p:sldId id="298" r:id="rId25"/>
    <p:sldId id="393" r:id="rId26"/>
    <p:sldId id="366" r:id="rId27"/>
    <p:sldId id="367" r:id="rId28"/>
    <p:sldId id="398" r:id="rId29"/>
    <p:sldId id="368" r:id="rId30"/>
    <p:sldId id="369" r:id="rId31"/>
    <p:sldId id="395" r:id="rId32"/>
    <p:sldId id="370" r:id="rId33"/>
    <p:sldId id="371" r:id="rId34"/>
    <p:sldId id="301" r:id="rId35"/>
    <p:sldId id="399" r:id="rId36"/>
    <p:sldId id="346" r:id="rId37"/>
    <p:sldId id="400" r:id="rId38"/>
    <p:sldId id="347" r:id="rId39"/>
    <p:sldId id="348" r:id="rId40"/>
    <p:sldId id="349" r:id="rId41"/>
    <p:sldId id="303" r:id="rId42"/>
    <p:sldId id="305" r:id="rId43"/>
    <p:sldId id="396" r:id="rId44"/>
    <p:sldId id="304" r:id="rId45"/>
    <p:sldId id="397" r:id="rId46"/>
    <p:sldId id="372" r:id="rId47"/>
    <p:sldId id="373" r:id="rId48"/>
    <p:sldId id="316" r:id="rId49"/>
    <p:sldId id="379" r:id="rId50"/>
    <p:sldId id="380" r:id="rId51"/>
    <p:sldId id="403" r:id="rId52"/>
    <p:sldId id="321" r:id="rId53"/>
    <p:sldId id="353" r:id="rId54"/>
    <p:sldId id="323" r:id="rId55"/>
    <p:sldId id="354" r:id="rId56"/>
    <p:sldId id="355" r:id="rId57"/>
    <p:sldId id="401" r:id="rId58"/>
    <p:sldId id="402" r:id="rId59"/>
    <p:sldId id="381" r:id="rId60"/>
    <p:sldId id="382" r:id="rId61"/>
    <p:sldId id="383" r:id="rId62"/>
    <p:sldId id="384" r:id="rId63"/>
    <p:sldId id="385" r:id="rId64"/>
    <p:sldId id="326" r:id="rId65"/>
    <p:sldId id="327" r:id="rId66"/>
    <p:sldId id="358" r:id="rId67"/>
    <p:sldId id="359" r:id="rId68"/>
    <p:sldId id="404" r:id="rId69"/>
    <p:sldId id="357" r:id="rId70"/>
    <p:sldId id="360" r:id="rId71"/>
    <p:sldId id="386" r:id="rId72"/>
  </p:sldIdLst>
  <p:sldSz cx="9144000" cy="6858000" type="screen4x3"/>
  <p:notesSz cx="6797675" cy="9926638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1" autoAdjust="0"/>
    <p:restoredTop sz="92740" autoAdjust="0"/>
  </p:normalViewPr>
  <p:slideViewPr>
    <p:cSldViewPr>
      <p:cViewPr varScale="1">
        <p:scale>
          <a:sx n="69" d="100"/>
          <a:sy n="69" d="100"/>
        </p:scale>
        <p:origin x="161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handoutMaster" Target="handoutMasters/handoutMaster1.xml"/><Relationship Id="rId79" Type="http://schemas.openxmlformats.org/officeDocument/2006/relationships/customXml" Target="../customXml/item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customXml" Target="../customXml/item2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notesMaster" Target="notesMasters/notesMaster1.xml"/><Relationship Id="rId78" Type="http://schemas.openxmlformats.org/officeDocument/2006/relationships/tableStyles" Target="tableStyles.xml"/><Relationship Id="rId81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13" Type="http://schemas.openxmlformats.org/officeDocument/2006/relationships/slide" Target="slides/slide42.xml"/><Relationship Id="rId18" Type="http://schemas.openxmlformats.org/officeDocument/2006/relationships/slide" Target="slides/slide55.xml"/><Relationship Id="rId3" Type="http://schemas.openxmlformats.org/officeDocument/2006/relationships/slide" Target="slides/slide4.xml"/><Relationship Id="rId21" Type="http://schemas.openxmlformats.org/officeDocument/2006/relationships/slide" Target="slides/slide66.xml"/><Relationship Id="rId7" Type="http://schemas.openxmlformats.org/officeDocument/2006/relationships/slide" Target="slides/slide8.xml"/><Relationship Id="rId12" Type="http://schemas.openxmlformats.org/officeDocument/2006/relationships/slide" Target="slides/slide41.xml"/><Relationship Id="rId17" Type="http://schemas.openxmlformats.org/officeDocument/2006/relationships/slide" Target="slides/slide54.xml"/><Relationship Id="rId2" Type="http://schemas.openxmlformats.org/officeDocument/2006/relationships/slide" Target="slides/slide3.xml"/><Relationship Id="rId16" Type="http://schemas.openxmlformats.org/officeDocument/2006/relationships/slide" Target="slides/slide53.xml"/><Relationship Id="rId20" Type="http://schemas.openxmlformats.org/officeDocument/2006/relationships/slide" Target="slides/slide65.xml"/><Relationship Id="rId1" Type="http://schemas.openxmlformats.org/officeDocument/2006/relationships/slide" Target="slides/slide1.xml"/><Relationship Id="rId6" Type="http://schemas.openxmlformats.org/officeDocument/2006/relationships/slide" Target="slides/slide7.xml"/><Relationship Id="rId11" Type="http://schemas.openxmlformats.org/officeDocument/2006/relationships/slide" Target="slides/slide24.xml"/><Relationship Id="rId24" Type="http://schemas.openxmlformats.org/officeDocument/2006/relationships/slide" Target="slides/slide70.xml"/><Relationship Id="rId5" Type="http://schemas.openxmlformats.org/officeDocument/2006/relationships/slide" Target="slides/slide6.xml"/><Relationship Id="rId15" Type="http://schemas.openxmlformats.org/officeDocument/2006/relationships/slide" Target="slides/slide48.xml"/><Relationship Id="rId23" Type="http://schemas.openxmlformats.org/officeDocument/2006/relationships/slide" Target="slides/slide69.xml"/><Relationship Id="rId10" Type="http://schemas.openxmlformats.org/officeDocument/2006/relationships/slide" Target="slides/slide23.xml"/><Relationship Id="rId19" Type="http://schemas.openxmlformats.org/officeDocument/2006/relationships/slide" Target="slides/slide56.xml"/><Relationship Id="rId4" Type="http://schemas.openxmlformats.org/officeDocument/2006/relationships/slide" Target="slides/slide5.xml"/><Relationship Id="rId9" Type="http://schemas.openxmlformats.org/officeDocument/2006/relationships/slide" Target="slides/slide14.xml"/><Relationship Id="rId14" Type="http://schemas.openxmlformats.org/officeDocument/2006/relationships/slide" Target="slides/slide44.xml"/><Relationship Id="rId22" Type="http://schemas.openxmlformats.org/officeDocument/2006/relationships/slide" Target="slides/slide6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7A89D6-E6EC-B646-93C4-2C7E1B11F5E2}" type="doc">
      <dgm:prSet loTypeId="urn:microsoft.com/office/officeart/2005/8/layout/hList3" loCatId="list" qsTypeId="urn:microsoft.com/office/officeart/2005/8/quickstyle/simple4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6C770FCF-1ECA-5A4F-8625-CA9B37A73CC3}">
      <dgm:prSet/>
      <dgm:spPr/>
      <dgm:t>
        <a:bodyPr/>
        <a:lstStyle/>
        <a:p>
          <a:pPr rtl="0"/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 stand alone computer with the following characteristics: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72DA581-745B-9B49-9A84-D0E3AF5580EC}" type="parTrans" cxnId="{6028A16E-F4E7-F148-A72B-424495606CB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1839494-3B23-9348-9825-C2615B761592}" type="sibTrans" cxnId="{6028A16E-F4E7-F148-A72B-424495606CB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B9330BD-54F8-DA46-86B0-EE2BC3A1FB96}">
      <dgm:prSet custT="1"/>
      <dgm:spPr>
        <a:solidFill>
          <a:schemeClr val="bg1">
            <a:lumMod val="95000"/>
          </a:schemeClr>
        </a:solidFill>
      </dgm:spPr>
      <dgm:t>
        <a:bodyPr/>
        <a:lstStyle/>
        <a:p>
          <a:pPr rtl="0"/>
          <a:r>
            <a:rPr lang="tr-TR" sz="1800" dirty="0" smtClean="0">
              <a:solidFill>
                <a:srgbClr val="FF0000"/>
              </a:solidFill>
              <a:effectLst/>
            </a:rPr>
            <a:t>There are t</a:t>
          </a:r>
          <a:r>
            <a:rPr lang="en-US" sz="1800" dirty="0" smtClean="0">
              <a:solidFill>
                <a:srgbClr val="FF0000"/>
              </a:solidFill>
              <a:effectLst/>
            </a:rPr>
            <a:t>wo or more similar processors </a:t>
          </a:r>
          <a:r>
            <a:rPr lang="en-US" sz="1800" dirty="0" smtClean="0">
              <a:effectLst/>
            </a:rPr>
            <a:t>of comparable capacity</a:t>
          </a:r>
          <a:endParaRPr lang="en-US" sz="1800" dirty="0">
            <a:effectLst/>
          </a:endParaRPr>
        </a:p>
      </dgm:t>
    </dgm:pt>
    <dgm:pt modelId="{74226390-665D-A943-9168-841DA8DEC734}" type="parTrans" cxnId="{467CF177-9098-584B-823A-85D0F16849D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B90A032-38FD-E441-9729-DEF8B755252F}" type="sibTrans" cxnId="{467CF177-9098-584B-823A-85D0F16849D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99874BF-BF6C-E143-96EE-EE847C85F08E}">
      <dgm:prSet custT="1"/>
      <dgm:spPr>
        <a:solidFill>
          <a:schemeClr val="bg1">
            <a:lumMod val="95000"/>
          </a:schemeClr>
        </a:solidFill>
      </dgm:spPr>
      <dgm:t>
        <a:bodyPr/>
        <a:lstStyle/>
        <a:p>
          <a:pPr rtl="0"/>
          <a:r>
            <a:rPr lang="tr-TR" sz="1600" dirty="0" smtClean="0">
              <a:effectLst/>
            </a:rPr>
            <a:t>These p</a:t>
          </a:r>
          <a:r>
            <a:rPr lang="en-US" sz="1600" dirty="0" err="1" smtClean="0">
              <a:effectLst/>
            </a:rPr>
            <a:t>rocessors</a:t>
          </a:r>
          <a:r>
            <a:rPr lang="en-US" sz="1600" dirty="0" smtClean="0">
              <a:effectLst/>
            </a:rPr>
            <a:t> </a:t>
          </a:r>
          <a:r>
            <a:rPr lang="en-US" sz="1600" dirty="0" smtClean="0">
              <a:solidFill>
                <a:srgbClr val="FF0000"/>
              </a:solidFill>
              <a:effectLst/>
            </a:rPr>
            <a:t>share same memory and I/O facilities that are </a:t>
          </a:r>
          <a:r>
            <a:rPr lang="en-US" sz="1600" dirty="0" smtClean="0">
              <a:effectLst/>
            </a:rPr>
            <a:t>interconnected by a bus</a:t>
          </a:r>
          <a:endParaRPr lang="en-US" sz="1600" dirty="0">
            <a:effectLst/>
          </a:endParaRPr>
        </a:p>
      </dgm:t>
    </dgm:pt>
    <dgm:pt modelId="{631F49C2-4F54-A547-BF69-890AE0467976}" type="parTrans" cxnId="{AB97734C-9C12-4549-B14D-EE0A802D390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94D30EA-2322-F54E-8D0B-C18B81FE8CBF}" type="sibTrans" cxnId="{AB97734C-9C12-4549-B14D-EE0A802D390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2EE9D11-D2B5-DC46-97A6-341FB149213D}">
      <dgm:prSet custT="1"/>
      <dgm:spPr>
        <a:solidFill>
          <a:schemeClr val="bg1">
            <a:lumMod val="95000"/>
          </a:schemeClr>
        </a:solidFill>
      </dgm:spPr>
      <dgm:t>
        <a:bodyPr/>
        <a:lstStyle/>
        <a:p>
          <a:pPr rtl="0"/>
          <a:r>
            <a:rPr lang="en-US" sz="1800" dirty="0" smtClean="0">
              <a:effectLst/>
            </a:rPr>
            <a:t>All processors </a:t>
          </a:r>
          <a:r>
            <a:rPr lang="en-US" sz="1800" dirty="0" smtClean="0">
              <a:solidFill>
                <a:srgbClr val="FF0000"/>
              </a:solidFill>
              <a:effectLst/>
            </a:rPr>
            <a:t>share access to I/O devices</a:t>
          </a:r>
          <a:endParaRPr lang="en-US" sz="1800" dirty="0">
            <a:solidFill>
              <a:srgbClr val="FF0000"/>
            </a:solidFill>
            <a:effectLst/>
          </a:endParaRPr>
        </a:p>
      </dgm:t>
    </dgm:pt>
    <dgm:pt modelId="{EDC3568B-AC72-644B-9CF6-5C6308A1CCE6}" type="parTrans" cxnId="{04D2DD8C-B8FB-4149-A588-28B5DBE65EC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B14C79E-F6E6-5845-9890-58BF9A708B0E}" type="sibTrans" cxnId="{04D2DD8C-B8FB-4149-A588-28B5DBE65EC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0ACA566-0DA6-4749-A4DD-1982351D6210}">
      <dgm:prSet custT="1"/>
      <dgm:spPr>
        <a:solidFill>
          <a:schemeClr val="bg1">
            <a:lumMod val="95000"/>
          </a:schemeClr>
        </a:solidFill>
      </dgm:spPr>
      <dgm:t>
        <a:bodyPr/>
        <a:lstStyle/>
        <a:p>
          <a:pPr rtl="0"/>
          <a:r>
            <a:rPr lang="en-US" sz="1600" dirty="0" smtClean="0">
              <a:effectLst/>
            </a:rPr>
            <a:t>All processors </a:t>
          </a:r>
          <a:r>
            <a:rPr lang="en-US" sz="1600" dirty="0" smtClean="0">
              <a:solidFill>
                <a:srgbClr val="FF0000"/>
              </a:solidFill>
              <a:effectLst/>
            </a:rPr>
            <a:t>can perform the same functions </a:t>
          </a:r>
          <a:r>
            <a:rPr lang="en-US" sz="1600" dirty="0" smtClean="0">
              <a:effectLst/>
            </a:rPr>
            <a:t>(hence the term </a:t>
          </a:r>
          <a:r>
            <a:rPr lang="en-US" sz="1600" i="1" dirty="0" smtClean="0">
              <a:solidFill>
                <a:srgbClr val="FF0000"/>
              </a:solidFill>
              <a:effectLst/>
            </a:rPr>
            <a:t>symmetric</a:t>
          </a:r>
          <a:r>
            <a:rPr lang="en-US" sz="1600" dirty="0" smtClean="0">
              <a:effectLst/>
            </a:rPr>
            <a:t>)</a:t>
          </a:r>
          <a:endParaRPr lang="en-US" sz="1600" dirty="0">
            <a:effectLst/>
          </a:endParaRPr>
        </a:p>
      </dgm:t>
    </dgm:pt>
    <dgm:pt modelId="{9FFDA474-3CCE-B64C-BABA-5C2B3156BC52}" type="parTrans" cxnId="{3BBA5D47-A161-C549-A241-47C47BD49BD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C8ABFA7-AE42-D749-9AA2-9225901C5111}" type="sibTrans" cxnId="{3BBA5D47-A161-C549-A241-47C47BD49BD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E28C6A9-026B-F149-9C1F-53950889BEB3}">
      <dgm:prSet custT="1"/>
      <dgm:spPr>
        <a:solidFill>
          <a:schemeClr val="bg1">
            <a:lumMod val="95000"/>
          </a:schemeClr>
        </a:solidFill>
      </dgm:spPr>
      <dgm:t>
        <a:bodyPr/>
        <a:lstStyle/>
        <a:p>
          <a:pPr rtl="0"/>
          <a:r>
            <a:rPr lang="tr-TR" sz="1800" dirty="0" smtClean="0">
              <a:effectLst/>
            </a:rPr>
            <a:t>The s</a:t>
          </a:r>
          <a:r>
            <a:rPr lang="en-US" sz="1800" dirty="0" err="1" smtClean="0">
              <a:effectLst/>
            </a:rPr>
            <a:t>ystem</a:t>
          </a:r>
          <a:r>
            <a:rPr lang="en-US" sz="1800" dirty="0" smtClean="0">
              <a:effectLst/>
            </a:rPr>
            <a:t> controlled by </a:t>
          </a:r>
          <a:r>
            <a:rPr lang="en-US" sz="1800" dirty="0" smtClean="0">
              <a:solidFill>
                <a:srgbClr val="FF0000"/>
              </a:solidFill>
              <a:effectLst/>
            </a:rPr>
            <a:t>integrated operating system</a:t>
          </a:r>
          <a:endParaRPr lang="en-US" sz="1800" dirty="0">
            <a:solidFill>
              <a:srgbClr val="FF0000"/>
            </a:solidFill>
            <a:effectLst/>
          </a:endParaRPr>
        </a:p>
      </dgm:t>
    </dgm:pt>
    <dgm:pt modelId="{6006138C-479E-5748-9A8D-7C62B76FC96F}" type="parTrans" cxnId="{681419F7-D37D-7644-9016-6302C82E07D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1C9127D-685E-3244-A9D9-F0B87B4200EB}" type="sibTrans" cxnId="{681419F7-D37D-7644-9016-6302C82E07D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0E4EE1F-A66D-2D41-90DB-96A1BAFD6245}" type="pres">
      <dgm:prSet presAssocID="{BE7A89D6-E6EC-B646-93C4-2C7E1B11F5E2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866012-06F6-8D4F-A83F-6546A19A45B1}" type="pres">
      <dgm:prSet presAssocID="{6C770FCF-1ECA-5A4F-8625-CA9B37A73CC3}" presName="roof" presStyleLbl="dkBgShp" presStyleIdx="0" presStyleCnt="2" custLinFactNeighborX="-308" custLinFactNeighborY="-30277"/>
      <dgm:spPr/>
      <dgm:t>
        <a:bodyPr/>
        <a:lstStyle/>
        <a:p>
          <a:endParaRPr lang="en-US"/>
        </a:p>
      </dgm:t>
    </dgm:pt>
    <dgm:pt modelId="{AB353683-A0E2-0147-B109-091283B4045C}" type="pres">
      <dgm:prSet presAssocID="{6C770FCF-1ECA-5A4F-8625-CA9B37A73CC3}" presName="pillars" presStyleCnt="0"/>
      <dgm:spPr/>
      <dgm:t>
        <a:bodyPr/>
        <a:lstStyle/>
        <a:p>
          <a:endParaRPr lang="en-US"/>
        </a:p>
      </dgm:t>
    </dgm:pt>
    <dgm:pt modelId="{86DF4C76-BCCB-BA44-8FE5-EB23379760BB}" type="pres">
      <dgm:prSet presAssocID="{6C770FCF-1ECA-5A4F-8625-CA9B37A73CC3}" presName="pillar1" presStyleLbl="node1" presStyleIdx="0" presStyleCnt="5" custLinFactNeighborX="4944" custLinFactNeighborY="10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D00569-9559-8C4A-A8BC-FB0B407D404F}" type="pres">
      <dgm:prSet presAssocID="{D99874BF-BF6C-E143-96EE-EE847C85F08E}" presName="pillarX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2DEF00-3D69-4840-B97B-E3D70D594065}" type="pres">
      <dgm:prSet presAssocID="{92EE9D11-D2B5-DC46-97A6-341FB149213D}" presName="pillarX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336DFF-2A25-B547-A8A1-E3F9D552A6EF}" type="pres">
      <dgm:prSet presAssocID="{E0ACA566-0DA6-4749-A4DD-1982351D6210}" presName="pillarX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37C7E7-DB81-0244-84D3-7DFA7F0CDB62}" type="pres">
      <dgm:prSet presAssocID="{5E28C6A9-026B-F149-9C1F-53950889BEB3}" presName="pillarX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7401E4-7A7C-0149-B128-15CC58F7B178}" type="pres">
      <dgm:prSet presAssocID="{6C770FCF-1ECA-5A4F-8625-CA9B37A73CC3}" presName="base" presStyleLbl="dkBgShp" presStyleIdx="1" presStyleCnt="2"/>
      <dgm:spPr/>
      <dgm:t>
        <a:bodyPr/>
        <a:lstStyle/>
        <a:p>
          <a:endParaRPr lang="en-US"/>
        </a:p>
      </dgm:t>
    </dgm:pt>
  </dgm:ptLst>
  <dgm:cxnLst>
    <dgm:cxn modelId="{467CF177-9098-584B-823A-85D0F16849DC}" srcId="{6C770FCF-1ECA-5A4F-8625-CA9B37A73CC3}" destId="{FB9330BD-54F8-DA46-86B0-EE2BC3A1FB96}" srcOrd="0" destOrd="0" parTransId="{74226390-665D-A943-9168-841DA8DEC734}" sibTransId="{AB90A032-38FD-E441-9729-DEF8B755252F}"/>
    <dgm:cxn modelId="{681419F7-D37D-7644-9016-6302C82E07DB}" srcId="{6C770FCF-1ECA-5A4F-8625-CA9B37A73CC3}" destId="{5E28C6A9-026B-F149-9C1F-53950889BEB3}" srcOrd="4" destOrd="0" parTransId="{6006138C-479E-5748-9A8D-7C62B76FC96F}" sibTransId="{C1C9127D-685E-3244-A9D9-F0B87B4200EB}"/>
    <dgm:cxn modelId="{5AD01F5B-8A6A-4B1F-B443-C5DD8436C2C1}" type="presOf" srcId="{92EE9D11-D2B5-DC46-97A6-341FB149213D}" destId="{AC2DEF00-3D69-4840-B97B-E3D70D594065}" srcOrd="0" destOrd="0" presId="urn:microsoft.com/office/officeart/2005/8/layout/hList3"/>
    <dgm:cxn modelId="{F724F971-84D2-4BF7-8587-E79AF2B5E57F}" type="presOf" srcId="{D99874BF-BF6C-E143-96EE-EE847C85F08E}" destId="{BBD00569-9559-8C4A-A8BC-FB0B407D404F}" srcOrd="0" destOrd="0" presId="urn:microsoft.com/office/officeart/2005/8/layout/hList3"/>
    <dgm:cxn modelId="{B5DBF2DE-002D-4F2E-A2F0-BB09218596BE}" type="presOf" srcId="{6C770FCF-1ECA-5A4F-8625-CA9B37A73CC3}" destId="{E5866012-06F6-8D4F-A83F-6546A19A45B1}" srcOrd="0" destOrd="0" presId="urn:microsoft.com/office/officeart/2005/8/layout/hList3"/>
    <dgm:cxn modelId="{3BBA5D47-A161-C549-A241-47C47BD49BD0}" srcId="{6C770FCF-1ECA-5A4F-8625-CA9B37A73CC3}" destId="{E0ACA566-0DA6-4749-A4DD-1982351D6210}" srcOrd="3" destOrd="0" parTransId="{9FFDA474-3CCE-B64C-BABA-5C2B3156BC52}" sibTransId="{BC8ABFA7-AE42-D749-9AA2-9225901C5111}"/>
    <dgm:cxn modelId="{AB97734C-9C12-4549-B14D-EE0A802D3909}" srcId="{6C770FCF-1ECA-5A4F-8625-CA9B37A73CC3}" destId="{D99874BF-BF6C-E143-96EE-EE847C85F08E}" srcOrd="1" destOrd="0" parTransId="{631F49C2-4F54-A547-BF69-890AE0467976}" sibTransId="{694D30EA-2322-F54E-8D0B-C18B81FE8CBF}"/>
    <dgm:cxn modelId="{FC5F3D70-968B-4C3E-AB0A-C7E9639C3AC5}" type="presOf" srcId="{FB9330BD-54F8-DA46-86B0-EE2BC3A1FB96}" destId="{86DF4C76-BCCB-BA44-8FE5-EB23379760BB}" srcOrd="0" destOrd="0" presId="urn:microsoft.com/office/officeart/2005/8/layout/hList3"/>
    <dgm:cxn modelId="{A13C88EA-51BF-4732-9CC2-ABD13ADD2D26}" type="presOf" srcId="{5E28C6A9-026B-F149-9C1F-53950889BEB3}" destId="{B637C7E7-DB81-0244-84D3-7DFA7F0CDB62}" srcOrd="0" destOrd="0" presId="urn:microsoft.com/office/officeart/2005/8/layout/hList3"/>
    <dgm:cxn modelId="{04D2DD8C-B8FB-4149-A588-28B5DBE65ECF}" srcId="{6C770FCF-1ECA-5A4F-8625-CA9B37A73CC3}" destId="{92EE9D11-D2B5-DC46-97A6-341FB149213D}" srcOrd="2" destOrd="0" parTransId="{EDC3568B-AC72-644B-9CF6-5C6308A1CCE6}" sibTransId="{FB14C79E-F6E6-5845-9890-58BF9A708B0E}"/>
    <dgm:cxn modelId="{6028A16E-F4E7-F148-A72B-424495606CB8}" srcId="{BE7A89D6-E6EC-B646-93C4-2C7E1B11F5E2}" destId="{6C770FCF-1ECA-5A4F-8625-CA9B37A73CC3}" srcOrd="0" destOrd="0" parTransId="{C72DA581-745B-9B49-9A84-D0E3AF5580EC}" sibTransId="{C1839494-3B23-9348-9825-C2615B761592}"/>
    <dgm:cxn modelId="{13335850-940D-4EFD-BA77-9774BC0EC9D3}" type="presOf" srcId="{BE7A89D6-E6EC-B646-93C4-2C7E1B11F5E2}" destId="{C0E4EE1F-A66D-2D41-90DB-96A1BAFD6245}" srcOrd="0" destOrd="0" presId="urn:microsoft.com/office/officeart/2005/8/layout/hList3"/>
    <dgm:cxn modelId="{56452A41-82DA-4F18-8A08-FC307434D8C4}" type="presOf" srcId="{E0ACA566-0DA6-4749-A4DD-1982351D6210}" destId="{B4336DFF-2A25-B547-A8A1-E3F9D552A6EF}" srcOrd="0" destOrd="0" presId="urn:microsoft.com/office/officeart/2005/8/layout/hList3"/>
    <dgm:cxn modelId="{5E3179FF-B5BC-4F49-AAC9-260B3A65E51A}" type="presParOf" srcId="{C0E4EE1F-A66D-2D41-90DB-96A1BAFD6245}" destId="{E5866012-06F6-8D4F-A83F-6546A19A45B1}" srcOrd="0" destOrd="0" presId="urn:microsoft.com/office/officeart/2005/8/layout/hList3"/>
    <dgm:cxn modelId="{A389CF7C-182A-4EBF-A971-1AD012222950}" type="presParOf" srcId="{C0E4EE1F-A66D-2D41-90DB-96A1BAFD6245}" destId="{AB353683-A0E2-0147-B109-091283B4045C}" srcOrd="1" destOrd="0" presId="urn:microsoft.com/office/officeart/2005/8/layout/hList3"/>
    <dgm:cxn modelId="{63EC310D-F5CB-4F4A-85DE-1C7467BC55E3}" type="presParOf" srcId="{AB353683-A0E2-0147-B109-091283B4045C}" destId="{86DF4C76-BCCB-BA44-8FE5-EB23379760BB}" srcOrd="0" destOrd="0" presId="urn:microsoft.com/office/officeart/2005/8/layout/hList3"/>
    <dgm:cxn modelId="{A667B4FC-C6D6-4EAF-A54B-22DC35019C69}" type="presParOf" srcId="{AB353683-A0E2-0147-B109-091283B4045C}" destId="{BBD00569-9559-8C4A-A8BC-FB0B407D404F}" srcOrd="1" destOrd="0" presId="urn:microsoft.com/office/officeart/2005/8/layout/hList3"/>
    <dgm:cxn modelId="{9E9EE831-9FCF-4526-8670-24D291527BE3}" type="presParOf" srcId="{AB353683-A0E2-0147-B109-091283B4045C}" destId="{AC2DEF00-3D69-4840-B97B-E3D70D594065}" srcOrd="2" destOrd="0" presId="urn:microsoft.com/office/officeart/2005/8/layout/hList3"/>
    <dgm:cxn modelId="{07E0CB8E-1CA1-4B9D-98D3-36A401D078C5}" type="presParOf" srcId="{AB353683-A0E2-0147-B109-091283B4045C}" destId="{B4336DFF-2A25-B547-A8A1-E3F9D552A6EF}" srcOrd="3" destOrd="0" presId="urn:microsoft.com/office/officeart/2005/8/layout/hList3"/>
    <dgm:cxn modelId="{D1FC98CD-12D5-475D-A9CB-626ABC0724EB}" type="presParOf" srcId="{AB353683-A0E2-0147-B109-091283B4045C}" destId="{B637C7E7-DB81-0244-84D3-7DFA7F0CDB62}" srcOrd="4" destOrd="0" presId="urn:microsoft.com/office/officeart/2005/8/layout/hList3"/>
    <dgm:cxn modelId="{14F3F95A-33DA-4C8F-9D6E-AF13B79CEA6F}" type="presParOf" srcId="{C0E4EE1F-A66D-2D41-90DB-96A1BAFD6245}" destId="{C27401E4-7A7C-0149-B128-15CC58F7B178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1412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50888"/>
            <a:ext cx="4946650" cy="37099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153"/>
            <a:ext cx="4984962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521449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50888"/>
            <a:ext cx="4946650" cy="3709987"/>
          </a:xfrm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78318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5513" y="750888"/>
            <a:ext cx="4946650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/>
          <a:lstStyle/>
          <a:p>
            <a:fld id="{2B10C813-7C32-934C-A3A3-B1F00F8B1FA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5543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5513" y="750888"/>
            <a:ext cx="4946650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/>
          <a:lstStyle/>
          <a:p>
            <a:fld id="{2B10C813-7C32-934C-A3A3-B1F00F8B1FA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8517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  <a:ln/>
        </p:spPr>
        <p:txBody>
          <a:bodyPr/>
          <a:lstStyle/>
          <a:p>
            <a:fld id="{E7360537-4FE7-BC4E-8FD4-7F695739F68F}" type="slidenum">
              <a:rPr lang="en-US"/>
              <a:pPr/>
              <a:t>23</a:t>
            </a:fld>
            <a:endParaRPr lang="en-US" dirty="0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50888"/>
            <a:ext cx="4946650" cy="3709987"/>
          </a:xfrm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44441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  <a:ln/>
        </p:spPr>
        <p:txBody>
          <a:bodyPr/>
          <a:lstStyle/>
          <a:p>
            <a:fld id="{87752B3B-E596-C044-AF78-79B82A9781C6}" type="slidenum">
              <a:rPr lang="en-US"/>
              <a:pPr/>
              <a:t>24</a:t>
            </a:fld>
            <a:endParaRPr lang="en-US" dirty="0"/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50888"/>
            <a:ext cx="4946650" cy="3709987"/>
          </a:xfrm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62144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5513" y="750888"/>
            <a:ext cx="4946650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/>
          <a:lstStyle/>
          <a:p>
            <a:fld id="{2B10C813-7C32-934C-A3A3-B1F00F8B1FA5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6469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5513" y="750888"/>
            <a:ext cx="4946650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/>
          <a:lstStyle/>
          <a:p>
            <a:fld id="{2B10C813-7C32-934C-A3A3-B1F00F8B1FA5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7625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5513" y="750888"/>
            <a:ext cx="4946650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/>
          <a:lstStyle/>
          <a:p>
            <a:fld id="{2B10C813-7C32-934C-A3A3-B1F00F8B1FA5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1192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5513" y="750888"/>
            <a:ext cx="4946650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/>
          <a:lstStyle/>
          <a:p>
            <a:fld id="{2B10C813-7C32-934C-A3A3-B1F00F8B1FA5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6546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5513" y="750888"/>
            <a:ext cx="4946650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/>
          <a:lstStyle/>
          <a:p>
            <a:fld id="{2B10C813-7C32-934C-A3A3-B1F00F8B1FA5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7235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  <a:ln/>
        </p:spPr>
        <p:txBody>
          <a:bodyPr/>
          <a:lstStyle/>
          <a:p>
            <a:fld id="{1C561E2D-909D-1444-80C5-9B20BFF5EA47}" type="slidenum">
              <a:rPr lang="en-US"/>
              <a:pPr/>
              <a:t>41</a:t>
            </a:fld>
            <a:endParaRPr lang="en-US" dirty="0"/>
          </a:p>
        </p:txBody>
      </p:sp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50888"/>
            <a:ext cx="4946650" cy="3709987"/>
          </a:xfrm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66355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>
            <a:prstTxWarp prst="textNoShape">
              <a:avLst/>
            </a:prstTxWarp>
          </a:bodyPr>
          <a:lstStyle/>
          <a:p>
            <a:pPr algn="r"/>
            <a:r>
              <a:rPr lang="en-US" sz="1200" dirty="0"/>
              <a:t>22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813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50888"/>
            <a:ext cx="4946650" cy="3709987"/>
          </a:xfrm>
          <a:ln cap="flat"/>
        </p:spPr>
      </p:sp>
      <p:sp>
        <p:nvSpPr>
          <p:cNvPr id="48135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01294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  <a:ln/>
        </p:spPr>
        <p:txBody>
          <a:bodyPr/>
          <a:lstStyle/>
          <a:p>
            <a:fld id="{533BF524-94BD-DE4B-8826-242AD11F2F6A}" type="slidenum">
              <a:rPr lang="en-US"/>
              <a:pPr/>
              <a:t>42</a:t>
            </a:fld>
            <a:endParaRPr lang="en-US" dirty="0"/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50888"/>
            <a:ext cx="4946650" cy="3709987"/>
          </a:xfrm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72021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  <a:ln/>
        </p:spPr>
        <p:txBody>
          <a:bodyPr/>
          <a:lstStyle/>
          <a:p>
            <a:fld id="{034CAEA8-7AFD-4346-A868-972B3CA2C2B9}" type="slidenum">
              <a:rPr lang="en-US"/>
              <a:pPr/>
              <a:t>44</a:t>
            </a:fld>
            <a:endParaRPr lang="en-US" dirty="0"/>
          </a:p>
        </p:txBody>
      </p:sp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50888"/>
            <a:ext cx="4946650" cy="3709987"/>
          </a:xfrm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702027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  <a:ln/>
        </p:spPr>
        <p:txBody>
          <a:bodyPr/>
          <a:lstStyle/>
          <a:p>
            <a:fld id="{4A4305C5-CC4E-144B-8C39-1D99888A01FE}" type="slidenum">
              <a:rPr lang="en-US"/>
              <a:pPr/>
              <a:t>48</a:t>
            </a:fld>
            <a:endParaRPr lang="en-US" dirty="0"/>
          </a:p>
        </p:txBody>
      </p:sp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50888"/>
            <a:ext cx="4946650" cy="3709987"/>
          </a:xfrm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062626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5513" y="750888"/>
            <a:ext cx="4946650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/>
          <a:lstStyle/>
          <a:p>
            <a:fld id="{2B10C813-7C32-934C-A3A3-B1F00F8B1FA5}" type="slidenum">
              <a:rPr lang="en-US" smtClean="0"/>
              <a:pPr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22310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  <a:ln/>
        </p:spPr>
        <p:txBody>
          <a:bodyPr/>
          <a:lstStyle/>
          <a:p>
            <a:fld id="{4A4305C5-CC4E-144B-8C39-1D99888A01FE}" type="slidenum">
              <a:rPr lang="en-US"/>
              <a:pPr/>
              <a:t>53</a:t>
            </a:fld>
            <a:endParaRPr lang="en-US" dirty="0"/>
          </a:p>
        </p:txBody>
      </p:sp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50888"/>
            <a:ext cx="4946650" cy="3709987"/>
          </a:xfrm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340335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5513" y="750888"/>
            <a:ext cx="4946650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/>
          <a:lstStyle/>
          <a:p>
            <a:fld id="{2B10C813-7C32-934C-A3A3-B1F00F8B1FA5}" type="slidenum">
              <a:rPr lang="en-US" smtClean="0"/>
              <a:pPr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72491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5513" y="750888"/>
            <a:ext cx="4946650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/>
          <a:lstStyle/>
          <a:p>
            <a:fld id="{2B10C813-7C32-934C-A3A3-B1F00F8B1FA5}" type="slidenum">
              <a:rPr lang="en-US" smtClean="0"/>
              <a:pPr/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37091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5513" y="750888"/>
            <a:ext cx="4946650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/>
          <a:lstStyle/>
          <a:p>
            <a:fld id="{2B10C813-7C32-934C-A3A3-B1F00F8B1FA5}" type="slidenum">
              <a:rPr lang="en-US" smtClean="0"/>
              <a:pPr/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25973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5513" y="750888"/>
            <a:ext cx="4946650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/>
          <a:lstStyle/>
          <a:p>
            <a:fld id="{2B10C813-7C32-934C-A3A3-B1F00F8B1FA5}" type="slidenum">
              <a:rPr lang="en-US" smtClean="0"/>
              <a:pPr/>
              <a:t>64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506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5513" y="750888"/>
            <a:ext cx="4946650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/>
          <a:lstStyle/>
          <a:p>
            <a:fld id="{2B10C813-7C32-934C-A3A3-B1F00F8B1FA5}" type="slidenum">
              <a:rPr lang="en-US" smtClean="0"/>
              <a:pPr/>
              <a:t>65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8274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>
            <a:prstTxWarp prst="textNoShape">
              <a:avLst/>
            </a:prstTxWarp>
          </a:bodyPr>
          <a:lstStyle/>
          <a:p>
            <a:pPr algn="r"/>
            <a:r>
              <a:rPr lang="en-US" sz="1200" dirty="0"/>
              <a:t>22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813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50888"/>
            <a:ext cx="4946650" cy="3709987"/>
          </a:xfrm>
          <a:ln cap="flat"/>
        </p:spPr>
      </p:sp>
      <p:sp>
        <p:nvSpPr>
          <p:cNvPr id="48135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666051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5513" y="750888"/>
            <a:ext cx="4946650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/>
          <a:lstStyle/>
          <a:p>
            <a:fld id="{2B10C813-7C32-934C-A3A3-B1F00F8B1FA5}" type="slidenum">
              <a:rPr lang="en-US" smtClean="0"/>
              <a:pPr/>
              <a:t>66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75765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5513" y="750888"/>
            <a:ext cx="4946650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/>
          <a:lstStyle/>
          <a:p>
            <a:fld id="{2B10C813-7C32-934C-A3A3-B1F00F8B1FA5}" type="slidenum">
              <a:rPr lang="en-US" smtClean="0"/>
              <a:pPr/>
              <a:t>67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42993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5513" y="750888"/>
            <a:ext cx="4946650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/>
          <a:lstStyle/>
          <a:p>
            <a:fld id="{2B10C813-7C32-934C-A3A3-B1F00F8B1FA5}" type="slidenum">
              <a:rPr lang="en-US" smtClean="0"/>
              <a:pPr/>
              <a:t>69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24993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5513" y="750888"/>
            <a:ext cx="4946650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/>
          <a:lstStyle/>
          <a:p>
            <a:fld id="{2B10C813-7C32-934C-A3A3-B1F00F8B1FA5}" type="slidenum">
              <a:rPr lang="en-US" smtClean="0"/>
              <a:pPr/>
              <a:t>70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1830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  <a:ln/>
        </p:spPr>
        <p:txBody>
          <a:bodyPr/>
          <a:lstStyle/>
          <a:p>
            <a:fld id="{2C81649D-000B-3648-B34F-8BD3B0121636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50888"/>
            <a:ext cx="4946650" cy="3709987"/>
          </a:xfrm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46607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  <a:ln/>
        </p:spPr>
        <p:txBody>
          <a:bodyPr/>
          <a:lstStyle/>
          <a:p>
            <a:fld id="{2C81649D-000B-3648-B34F-8BD3B0121636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50888"/>
            <a:ext cx="4946650" cy="3709987"/>
          </a:xfrm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05134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  <a:ln/>
        </p:spPr>
        <p:txBody>
          <a:bodyPr/>
          <a:lstStyle/>
          <a:p>
            <a:fld id="{2C81649D-000B-3648-B34F-8BD3B0121636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50888"/>
            <a:ext cx="4946650" cy="3709987"/>
          </a:xfrm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05217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  <a:ln/>
        </p:spPr>
        <p:txBody>
          <a:bodyPr/>
          <a:lstStyle/>
          <a:p>
            <a:fld id="{2C81649D-000B-3648-B34F-8BD3B0121636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50888"/>
            <a:ext cx="4946650" cy="3709987"/>
          </a:xfrm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40241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  <a:ln/>
        </p:spPr>
        <p:txBody>
          <a:bodyPr/>
          <a:lstStyle/>
          <a:p>
            <a:fld id="{4107ED49-E8F0-E941-B511-59C845D00833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50888"/>
            <a:ext cx="4946650" cy="3709987"/>
          </a:xfrm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53800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  <a:ln/>
        </p:spPr>
        <p:txBody>
          <a:bodyPr/>
          <a:lstStyle/>
          <a:p>
            <a:fld id="{DC7472DF-D950-3046-B4F9-79464FABBB39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50888"/>
            <a:ext cx="4946650" cy="3709987"/>
          </a:xfrm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1384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4DC8043-EBBC-4BBC-AA40-2A23CCB587CF}" type="datetime1">
              <a:rPr lang="en-US" smtClean="0"/>
              <a:t>4/21/2022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7195EAB-24FB-45D8-9A26-81B7057CA52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9C49EA24-2378-4EFF-9C40-43E55F7E6222}" type="datetime1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BCB605BD-CF80-4679-8585-0104227776B7}" type="datetime1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67AA8-9D9E-47C9-AFC7-A699B5FA9975}" type="datetime1">
              <a:rPr lang="en-US" smtClean="0"/>
              <a:t>4/21/2022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57512558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392D-A668-438B-9C61-46BF65A01330}" type="datetime1">
              <a:rPr lang="en-US" smtClean="0"/>
              <a:t>4/21/2022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11480289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B7EFA-2087-46F1-98D3-924D4CEE8285}" type="datetime1">
              <a:rPr lang="en-US" smtClean="0"/>
              <a:t>4/21/2022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955637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C5580A76-E93E-4B0F-8E1F-44FD7C0EC975}" type="datetime1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67544" y="1340768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823DDE1D-C880-4D8B-BB13-36403D46116A}" type="datetime1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BD64BFC1-3398-4F2B-8E7E-C98541C9C2C9}" type="datetime1">
              <a:rPr lang="en-US" smtClean="0"/>
              <a:t>4/21/2022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FFB440FC-6B59-4B45-8DBE-414FC851EA02}" type="datetime1">
              <a:rPr lang="en-US" smtClean="0"/>
              <a:t>4/21/2022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67545027-F648-41F9-AD3C-85AF03C8282B}" type="datetime1">
              <a:rPr lang="en-US" smtClean="0"/>
              <a:t>4/21/2022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F9A29DE-3205-4D59-9653-8C6D810C1407}" type="datetime1">
              <a:rPr lang="en-US" smtClean="0"/>
              <a:t>4/21/2022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 eaLnBrk="1" latinLnBrk="0" hangingPunct="1"/>
            <a:fld id="{16C6DDEF-0B7E-46EC-8699-5A117CE3FBC2}" type="datetime1">
              <a:rPr lang="en-US" smtClean="0"/>
              <a:t>4/21/2022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E687C502-B4F8-4E2E-8E2A-3EB3931EFFAD}" type="datetime1">
              <a:rPr lang="en-US" smtClean="0"/>
              <a:t>4/21/2022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6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5AEB9EB1-1870-4586-8A25-9B925ADBD066}" type="datetime1">
              <a:rPr lang="en-US" smtClean="0"/>
              <a:t>4/21/2022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</p:sldLayoutIdLst>
  <p:transition spd="slow"/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2"/>
          <p:cNvSpPr>
            <a:spLocks noGrp="1"/>
          </p:cNvSpPr>
          <p:nvPr>
            <p:ph type="ctrTitle"/>
          </p:nvPr>
        </p:nvSpPr>
        <p:spPr>
          <a:xfrm>
            <a:off x="36512" y="1628800"/>
            <a:ext cx="9071992" cy="648072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Architecture and Hardware (</a:t>
            </a:r>
            <a:r>
              <a:rPr lang="tr-TR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ITEC5</a:t>
            </a:r>
            <a:r>
              <a:rPr lang="en-US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82</a:t>
            </a:r>
            <a:r>
              <a:rPr lang="tr-TR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)</a:t>
            </a:r>
            <a:endParaRPr lang="tr-TR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Subtitle 1"/>
          <p:cNvSpPr txBox="1">
            <a:spLocks/>
          </p:cNvSpPr>
          <p:nvPr/>
        </p:nvSpPr>
        <p:spPr>
          <a:xfrm>
            <a:off x="0" y="4293096"/>
            <a:ext cx="9144000" cy="792088"/>
          </a:xfrm>
          <a:prstGeom prst="rect">
            <a:avLst/>
          </a:prstGeom>
        </p:spPr>
        <p:txBody>
          <a:bodyPr vert="horz" lIns="45720" rIns="45720">
            <a:no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en-US" sz="2400" b="1" dirty="0">
                <a:solidFill>
                  <a:srgbClr val="FF0000"/>
                </a:solidFill>
              </a:rPr>
              <a:t>Chapter </a:t>
            </a:r>
            <a:r>
              <a:rPr lang="en-US" sz="2400" b="1" dirty="0" smtClean="0">
                <a:solidFill>
                  <a:srgbClr val="FF0000"/>
                </a:solidFill>
              </a:rPr>
              <a:t>1</a:t>
            </a:r>
            <a:r>
              <a:rPr lang="en-US" sz="2400" b="1" dirty="0">
                <a:solidFill>
                  <a:srgbClr val="FF0000"/>
                </a:solidFill>
              </a:rPr>
              <a:t>7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Parallel Processing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1560" y="332656"/>
            <a:ext cx="84604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Eastern Mediterranean University</a:t>
            </a:r>
          </a:p>
          <a:p>
            <a:pPr algn="ctr"/>
            <a:r>
              <a:rPr lang="tr-TR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School of Computing and Technology</a:t>
            </a:r>
          </a:p>
          <a:p>
            <a:pPr algn="ctr"/>
            <a:r>
              <a:rPr lang="tr-TR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Master of  Technology</a:t>
            </a:r>
            <a:endParaRPr lang="tr-TR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pic>
        <p:nvPicPr>
          <p:cNvPr id="10" name="Picture 9" descr="emu_3d_300x293_72dpi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58378" y="332656"/>
            <a:ext cx="1253382" cy="1224136"/>
          </a:xfrm>
          <a:prstGeom prst="rect">
            <a:avLst/>
          </a:prstGeom>
        </p:spPr>
      </p:pic>
      <p:pic>
        <p:nvPicPr>
          <p:cNvPr id="2050" name="Picture 2" descr="http://sct.emu.edu.tr/courses/mtit/itec582/userfiles/images/hardwar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3281" y="2287375"/>
            <a:ext cx="1861705" cy="1861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10</a:t>
            </a:fld>
            <a:endParaRPr kumimoji="0" lang="en-US"/>
          </a:p>
        </p:txBody>
      </p:sp>
      <p:sp>
        <p:nvSpPr>
          <p:cNvPr id="3" name="Rectangle 2"/>
          <p:cNvSpPr/>
          <p:nvPr/>
        </p:nvSpPr>
        <p:spPr>
          <a:xfrm>
            <a:off x="467544" y="332656"/>
            <a:ext cx="29186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Parallel Organizations</a:t>
            </a:r>
          </a:p>
        </p:txBody>
      </p:sp>
      <p:sp>
        <p:nvSpPr>
          <p:cNvPr id="4" name="Rectangle 3"/>
          <p:cNvSpPr/>
          <p:nvPr/>
        </p:nvSpPr>
        <p:spPr>
          <a:xfrm>
            <a:off x="465165" y="1124744"/>
            <a:ext cx="8617496" cy="1421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000" dirty="0" smtClean="0"/>
              <a:t>The following figure </a:t>
            </a:r>
            <a:r>
              <a:rPr lang="en-US" sz="2000" dirty="0" smtClean="0"/>
              <a:t>shows </a:t>
            </a:r>
            <a:r>
              <a:rPr lang="en-US" sz="2000" dirty="0"/>
              <a:t>the structure of an SISD. There is some sort of</a:t>
            </a:r>
            <a:r>
              <a:rPr lang="en-US" sz="2000" dirty="0">
                <a:solidFill>
                  <a:srgbClr val="FF0000"/>
                </a:solidFill>
              </a:rPr>
              <a:t> control unit (CU) </a:t>
            </a:r>
            <a:r>
              <a:rPr lang="en-US" sz="2000" dirty="0"/>
              <a:t>that provides an </a:t>
            </a:r>
            <a:r>
              <a:rPr lang="en-US" sz="2000" dirty="0">
                <a:solidFill>
                  <a:srgbClr val="FF0000"/>
                </a:solidFill>
              </a:rPr>
              <a:t>instruction stream (IS) </a:t>
            </a:r>
            <a:r>
              <a:rPr lang="en-US" sz="2000" dirty="0"/>
              <a:t>to a </a:t>
            </a:r>
            <a:r>
              <a:rPr lang="en-US" sz="2000" dirty="0">
                <a:solidFill>
                  <a:srgbClr val="FF0000"/>
                </a:solidFill>
              </a:rPr>
              <a:t>processing unit (PU). </a:t>
            </a:r>
            <a:r>
              <a:rPr lang="en-US" sz="2000" dirty="0"/>
              <a:t>The </a:t>
            </a:r>
            <a:r>
              <a:rPr lang="en-US" sz="2000" dirty="0" smtClean="0"/>
              <a:t>processing</a:t>
            </a:r>
            <a:r>
              <a:rPr lang="tr-TR" sz="2000" dirty="0" smtClean="0"/>
              <a:t> </a:t>
            </a:r>
            <a:r>
              <a:rPr lang="en-US" sz="2000" dirty="0"/>
              <a:t>unit </a:t>
            </a:r>
            <a:r>
              <a:rPr lang="en-US" sz="2000" dirty="0">
                <a:solidFill>
                  <a:srgbClr val="FF0000"/>
                </a:solidFill>
              </a:rPr>
              <a:t>operates on a single data stream (DS) </a:t>
            </a:r>
            <a:r>
              <a:rPr lang="en-US" sz="2000" dirty="0"/>
              <a:t>from </a:t>
            </a:r>
            <a:r>
              <a:rPr lang="en-US" sz="2000" dirty="0">
                <a:solidFill>
                  <a:srgbClr val="FF0000"/>
                </a:solidFill>
              </a:rPr>
              <a:t>a memory unit (MU</a:t>
            </a:r>
            <a:r>
              <a:rPr lang="en-US" sz="2000" dirty="0"/>
              <a:t>).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2771271"/>
            <a:ext cx="5616624" cy="151743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1903" y="4255916"/>
            <a:ext cx="3729691" cy="2006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88417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11</a:t>
            </a:fld>
            <a:endParaRPr kumimoji="0"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2348880"/>
            <a:ext cx="6255700" cy="386763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51520" y="188640"/>
            <a:ext cx="8568952" cy="2241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With an </a:t>
            </a:r>
            <a:r>
              <a:rPr lang="en-US" dirty="0">
                <a:solidFill>
                  <a:srgbClr val="FF0000"/>
                </a:solidFill>
              </a:rPr>
              <a:t>SIMD</a:t>
            </a:r>
            <a:r>
              <a:rPr lang="en-US" dirty="0"/>
              <a:t>, </a:t>
            </a:r>
            <a:r>
              <a:rPr lang="en-US" dirty="0" smtClean="0"/>
              <a:t>there </a:t>
            </a:r>
            <a:r>
              <a:rPr lang="en-US" dirty="0"/>
              <a:t>is still a single control unit, now feeding a single instruction stream to </a:t>
            </a:r>
            <a:r>
              <a:rPr lang="en-US" dirty="0">
                <a:solidFill>
                  <a:srgbClr val="FF0000"/>
                </a:solidFill>
              </a:rPr>
              <a:t>multiple </a:t>
            </a:r>
            <a:r>
              <a:rPr lang="en-US" dirty="0" smtClean="0">
                <a:solidFill>
                  <a:srgbClr val="FF0000"/>
                </a:solidFill>
              </a:rPr>
              <a:t>PUs</a:t>
            </a:r>
            <a:r>
              <a:rPr lang="en-US" dirty="0"/>
              <a:t>. Each PU may have its </a:t>
            </a:r>
            <a:r>
              <a:rPr lang="en-US" dirty="0">
                <a:solidFill>
                  <a:srgbClr val="FF0000"/>
                </a:solidFill>
              </a:rPr>
              <a:t>own dedicated memory </a:t>
            </a:r>
            <a:r>
              <a:rPr lang="en-US" dirty="0"/>
              <a:t>(illustrated in </a:t>
            </a:r>
            <a:r>
              <a:rPr lang="en-US" dirty="0" smtClean="0"/>
              <a:t>figure </a:t>
            </a:r>
            <a:r>
              <a:rPr lang="tr-TR" dirty="0" smtClean="0"/>
              <a:t>b</a:t>
            </a:r>
            <a:r>
              <a:rPr lang="en-US" dirty="0" smtClean="0"/>
              <a:t>), </a:t>
            </a:r>
            <a:r>
              <a:rPr lang="en-US" dirty="0"/>
              <a:t>or </a:t>
            </a:r>
            <a:r>
              <a:rPr lang="tr-TR" dirty="0" smtClean="0"/>
              <a:t> </a:t>
            </a:r>
            <a:r>
              <a:rPr lang="en-US" dirty="0" smtClean="0"/>
              <a:t>there </a:t>
            </a:r>
            <a:r>
              <a:rPr lang="en-US" dirty="0"/>
              <a:t>may be a shared memory</a:t>
            </a:r>
          </a:p>
        </p:txBody>
      </p:sp>
    </p:spTree>
    <p:extLst>
      <p:ext uri="{BB962C8B-B14F-4D97-AF65-F5344CB8AC3E}">
        <p14:creationId xmlns:p14="http://schemas.microsoft.com/office/powerpoint/2010/main" val="339643204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12</a:t>
            </a:fld>
            <a:endParaRPr kumimoji="0"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7824" y="2192515"/>
            <a:ext cx="4431754" cy="333626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1880" y="5517232"/>
            <a:ext cx="4070634" cy="76557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23528" y="188640"/>
            <a:ext cx="81369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Finally, with the MIMD, there are multiple control </a:t>
            </a:r>
            <a:r>
              <a:rPr lang="en-US" dirty="0" smtClean="0"/>
              <a:t>units</a:t>
            </a:r>
            <a:r>
              <a:rPr lang="en-US" dirty="0"/>
              <a:t>, each feeding a separate instruction stream to its own PU. The MIMD may be </a:t>
            </a:r>
            <a:r>
              <a:rPr lang="en-US" dirty="0" smtClean="0"/>
              <a:t>a </a:t>
            </a:r>
            <a:r>
              <a:rPr lang="en-US" dirty="0"/>
              <a:t>shared-memory multiprocessor </a:t>
            </a:r>
            <a:r>
              <a:rPr lang="en-US" dirty="0" smtClean="0"/>
              <a:t>(figure </a:t>
            </a:r>
            <a:r>
              <a:rPr lang="tr-TR" dirty="0" smtClean="0"/>
              <a:t> below</a:t>
            </a:r>
            <a:r>
              <a:rPr lang="en-US" dirty="0" smtClean="0"/>
              <a:t>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61565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13</a:t>
            </a:fld>
            <a:endParaRPr kumimoji="0" lang="en-US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fontAlgn="auto">
              <a:spcAft>
                <a:spcPts val="0"/>
              </a:spcAft>
            </a:pPr>
            <a:r>
              <a:rPr lang="tr-TR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Symmetric Multiprocessors</a:t>
            </a:r>
            <a:endParaRPr lang="en-US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5760" y="1052736"/>
            <a:ext cx="88924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Until fairly recently, virtually all single-user personal computers and most </a:t>
            </a:r>
            <a:r>
              <a:rPr lang="en-US" dirty="0" smtClean="0"/>
              <a:t>workstations </a:t>
            </a:r>
            <a:r>
              <a:rPr lang="en-US" dirty="0"/>
              <a:t>contained a single general-purpose microprocessor. As demands for </a:t>
            </a:r>
            <a:r>
              <a:rPr lang="en-US" dirty="0" smtClean="0"/>
              <a:t>performance </a:t>
            </a:r>
            <a:r>
              <a:rPr lang="en-US" dirty="0"/>
              <a:t>increase and as the cost of microprocessors continues to drop, vendors have </a:t>
            </a:r>
            <a:r>
              <a:rPr lang="en-US" dirty="0" smtClean="0"/>
              <a:t>introduced </a:t>
            </a:r>
            <a:r>
              <a:rPr lang="en-US" dirty="0"/>
              <a:t>systems with an SMP organization. 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The </a:t>
            </a:r>
            <a:r>
              <a:rPr lang="en-US" dirty="0"/>
              <a:t>term SMP refers to a </a:t>
            </a:r>
            <a:r>
              <a:rPr lang="en-US" dirty="0">
                <a:solidFill>
                  <a:srgbClr val="FF0000"/>
                </a:solidFill>
              </a:rPr>
              <a:t>computer </a:t>
            </a:r>
            <a:r>
              <a:rPr lang="en-US" dirty="0" smtClean="0">
                <a:solidFill>
                  <a:srgbClr val="FF0000"/>
                </a:solidFill>
              </a:rPr>
              <a:t>hardware </a:t>
            </a:r>
            <a:r>
              <a:rPr lang="en-US" dirty="0">
                <a:solidFill>
                  <a:srgbClr val="FF0000"/>
                </a:solidFill>
              </a:rPr>
              <a:t>architecture </a:t>
            </a:r>
            <a:r>
              <a:rPr lang="en-US" dirty="0"/>
              <a:t>and also to </a:t>
            </a:r>
            <a:r>
              <a:rPr lang="en-US" dirty="0">
                <a:solidFill>
                  <a:srgbClr val="FF0000"/>
                </a:solidFill>
              </a:rPr>
              <a:t>the operating system behavior </a:t>
            </a:r>
            <a:r>
              <a:rPr lang="en-US" dirty="0"/>
              <a:t>that reflects that </a:t>
            </a:r>
            <a:r>
              <a:rPr lang="en-US" dirty="0" smtClean="0"/>
              <a:t>architecture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68707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5268087"/>
              </p:ext>
            </p:extLst>
          </p:nvPr>
        </p:nvGraphicFramePr>
        <p:xfrm>
          <a:off x="323528" y="1417638"/>
          <a:ext cx="8424936" cy="51482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499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the chief characteristics of an SMP?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14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03500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operating </a:t>
            </a:r>
            <a:r>
              <a:rPr lang="en-US" dirty="0" smtClean="0"/>
              <a:t>system</a:t>
            </a:r>
            <a:r>
              <a:rPr lang="tr-TR" dirty="0" smtClean="0"/>
              <a:t> (OS)</a:t>
            </a:r>
            <a:r>
              <a:rPr lang="en-US" dirty="0" smtClean="0"/>
              <a:t> </a:t>
            </a:r>
            <a:r>
              <a:rPr lang="en-US" dirty="0"/>
              <a:t>of an SMP schedules processes or threads across all </a:t>
            </a:r>
            <a:r>
              <a:rPr lang="en-US" dirty="0" smtClean="0"/>
              <a:t>of the </a:t>
            </a:r>
            <a:r>
              <a:rPr lang="en-US" dirty="0"/>
              <a:t>processors.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An </a:t>
            </a:r>
            <a:r>
              <a:rPr lang="en-US" dirty="0"/>
              <a:t>SMP organization </a:t>
            </a:r>
            <a:r>
              <a:rPr lang="en-US" dirty="0">
                <a:solidFill>
                  <a:srgbClr val="FF0000"/>
                </a:solidFill>
              </a:rPr>
              <a:t>has a number of potential advantages </a:t>
            </a:r>
            <a:r>
              <a:rPr lang="en-US" dirty="0"/>
              <a:t>over </a:t>
            </a:r>
            <a:r>
              <a:rPr lang="en-US" dirty="0" smtClean="0"/>
              <a:t>a uniprocessor organization</a:t>
            </a:r>
            <a:r>
              <a:rPr lang="en-US" dirty="0"/>
              <a:t>.</a:t>
            </a:r>
          </a:p>
        </p:txBody>
      </p:sp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Symmetric Multiprocessor (SMP)</a:t>
            </a:r>
            <a:endParaRPr lang="en-GB" sz="3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15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3707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16</a:t>
            </a:fld>
            <a:endParaRPr kumimoji="0" lang="en-US"/>
          </a:p>
        </p:txBody>
      </p:sp>
      <p:sp>
        <p:nvSpPr>
          <p:cNvPr id="3" name="Rectangle 2"/>
          <p:cNvSpPr/>
          <p:nvPr/>
        </p:nvSpPr>
        <p:spPr>
          <a:xfrm>
            <a:off x="97173" y="260648"/>
            <a:ext cx="85324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srgbClr val="00B050"/>
                </a:solidFill>
              </a:rPr>
              <a:t>What are some of the potential advantages of an SMP compared with a </a:t>
            </a:r>
            <a:r>
              <a:rPr lang="en-US" b="1" dirty="0" smtClean="0">
                <a:solidFill>
                  <a:srgbClr val="00B050"/>
                </a:solidFill>
              </a:rPr>
              <a:t>uniprocessor</a:t>
            </a:r>
            <a:r>
              <a:rPr lang="tr-TR" b="1" dirty="0" smtClean="0">
                <a:solidFill>
                  <a:srgbClr val="00B050"/>
                </a:solidFill>
              </a:rPr>
              <a:t>?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96903" y="1516799"/>
            <a:ext cx="22974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Performance:</a:t>
            </a:r>
          </a:p>
        </p:txBody>
      </p:sp>
      <p:sp>
        <p:nvSpPr>
          <p:cNvPr id="5" name="Rectangle 4"/>
          <p:cNvSpPr/>
          <p:nvPr/>
        </p:nvSpPr>
        <p:spPr>
          <a:xfrm>
            <a:off x="1725802" y="2262327"/>
            <a:ext cx="19533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Availability</a:t>
            </a:r>
          </a:p>
        </p:txBody>
      </p:sp>
      <p:sp>
        <p:nvSpPr>
          <p:cNvPr id="6" name="Rectangle 5"/>
          <p:cNvSpPr/>
          <p:nvPr/>
        </p:nvSpPr>
        <p:spPr>
          <a:xfrm>
            <a:off x="2411760" y="3237727"/>
            <a:ext cx="33536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Incremental growth:</a:t>
            </a:r>
          </a:p>
        </p:txBody>
      </p:sp>
      <p:sp>
        <p:nvSpPr>
          <p:cNvPr id="7" name="Rectangle 6"/>
          <p:cNvSpPr/>
          <p:nvPr/>
        </p:nvSpPr>
        <p:spPr>
          <a:xfrm>
            <a:off x="5054343" y="3951517"/>
            <a:ext cx="14221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Scaling</a:t>
            </a:r>
            <a:r>
              <a:rPr lang="en-US" sz="2800" b="1" dirty="0">
                <a:solidFill>
                  <a:srgbClr val="FF0000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370248331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17</a:t>
            </a:fld>
            <a:endParaRPr kumimoji="0" lang="en-US"/>
          </a:p>
        </p:txBody>
      </p:sp>
      <p:sp>
        <p:nvSpPr>
          <p:cNvPr id="3" name="Rectangle 2"/>
          <p:cNvSpPr/>
          <p:nvPr/>
        </p:nvSpPr>
        <p:spPr>
          <a:xfrm>
            <a:off x="395536" y="1340768"/>
            <a:ext cx="20714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Performance: </a:t>
            </a:r>
          </a:p>
        </p:txBody>
      </p:sp>
      <p:sp>
        <p:nvSpPr>
          <p:cNvPr id="4" name="Rectangle 3"/>
          <p:cNvSpPr/>
          <p:nvPr/>
        </p:nvSpPr>
        <p:spPr>
          <a:xfrm>
            <a:off x="395536" y="2204864"/>
            <a:ext cx="840147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/>
              <a:t>If the work to be done by a computer can be organized so </a:t>
            </a:r>
            <a:r>
              <a:rPr lang="en-US" sz="2200" b="1" dirty="0">
                <a:solidFill>
                  <a:srgbClr val="FF0000"/>
                </a:solidFill>
              </a:rPr>
              <a:t>that some portions of the work can be done in parallel, then a system with multiple processors will </a:t>
            </a:r>
            <a:r>
              <a:rPr lang="en-US" sz="2200" b="1" dirty="0">
                <a:solidFill>
                  <a:srgbClr val="00B050"/>
                </a:solidFill>
              </a:rPr>
              <a:t>yield greater performance </a:t>
            </a:r>
            <a:r>
              <a:rPr lang="en-US" sz="2200" dirty="0"/>
              <a:t>than one with a single processor of the same </a:t>
            </a:r>
            <a:r>
              <a:rPr lang="en-US" sz="2200" dirty="0" smtClean="0"/>
              <a:t>type</a:t>
            </a:r>
            <a:r>
              <a:rPr lang="tr-TR" sz="2200" dirty="0" smtClean="0"/>
              <a:t>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7854423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18</a:t>
            </a:fld>
            <a:endParaRPr kumimoji="0" lang="en-US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6" y="188640"/>
            <a:ext cx="8387356" cy="605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5868144" y="2636912"/>
            <a:ext cx="936104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004048" y="5301208"/>
            <a:ext cx="2520280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043608" y="2814349"/>
            <a:ext cx="6840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dirty="0" smtClean="0">
                <a:solidFill>
                  <a:srgbClr val="FF0000"/>
                </a:solidFill>
              </a:rPr>
              <a:t>Multiprogramming and Multiprocessing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76049"/>
      </p:ext>
    </p:extLst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19</a:t>
            </a:fld>
            <a:endParaRPr kumimoji="0" lang="en-US"/>
          </a:p>
        </p:txBody>
      </p:sp>
      <p:sp>
        <p:nvSpPr>
          <p:cNvPr id="3" name="Rectangle 2"/>
          <p:cNvSpPr/>
          <p:nvPr/>
        </p:nvSpPr>
        <p:spPr>
          <a:xfrm>
            <a:off x="326833" y="127605"/>
            <a:ext cx="846776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Availability: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tr-TR" dirty="0" smtClean="0">
              <a:solidFill>
                <a:srgbClr val="FF00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dirty="0" smtClean="0"/>
              <a:t>In a symmetric multiprocessor, because </a:t>
            </a:r>
            <a:r>
              <a:rPr lang="en-US" dirty="0" smtClean="0">
                <a:solidFill>
                  <a:srgbClr val="00B050"/>
                </a:solidFill>
              </a:rPr>
              <a:t>all processors can perform the same functions,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the failure of a single processor does not halt the machine</a:t>
            </a:r>
            <a:r>
              <a:rPr lang="en-US" dirty="0" smtClean="0"/>
              <a:t>. Instead, the system can continue to function at reduced performance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10976" y="2712522"/>
            <a:ext cx="81077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Incremental growth: </a:t>
            </a:r>
            <a:endParaRPr lang="tr-TR" b="1" u="sng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A </a:t>
            </a:r>
            <a:r>
              <a:rPr lang="en-US" dirty="0"/>
              <a:t>user can </a:t>
            </a:r>
            <a:r>
              <a:rPr lang="en-US" dirty="0">
                <a:solidFill>
                  <a:srgbClr val="FF0000"/>
                </a:solidFill>
              </a:rPr>
              <a:t>enhance the performance of a system by </a:t>
            </a:r>
            <a:r>
              <a:rPr lang="en-US" dirty="0" smtClean="0">
                <a:solidFill>
                  <a:srgbClr val="FF0000"/>
                </a:solidFill>
              </a:rPr>
              <a:t>adding </a:t>
            </a:r>
            <a:r>
              <a:rPr lang="en-US" dirty="0">
                <a:solidFill>
                  <a:srgbClr val="FF0000"/>
                </a:solidFill>
              </a:rPr>
              <a:t>an additional processor.</a:t>
            </a:r>
          </a:p>
        </p:txBody>
      </p:sp>
      <p:sp>
        <p:nvSpPr>
          <p:cNvPr id="5" name="Rectangle 4"/>
          <p:cNvSpPr/>
          <p:nvPr/>
        </p:nvSpPr>
        <p:spPr>
          <a:xfrm>
            <a:off x="1010976" y="4036663"/>
            <a:ext cx="763284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Scaling:</a:t>
            </a:r>
            <a:r>
              <a:rPr lang="en-US" b="1" u="sng" dirty="0"/>
              <a:t> </a:t>
            </a:r>
            <a:endParaRPr lang="tr-TR" b="1" u="sng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Vendors </a:t>
            </a:r>
            <a:r>
              <a:rPr lang="en-US" dirty="0"/>
              <a:t>can offer a range of products with different price and </a:t>
            </a:r>
            <a:r>
              <a:rPr lang="en-US" dirty="0" smtClean="0"/>
              <a:t>performance </a:t>
            </a:r>
            <a:r>
              <a:rPr lang="en-US" dirty="0"/>
              <a:t>characteristics based on the number of processors configured in the system</a:t>
            </a:r>
          </a:p>
        </p:txBody>
      </p:sp>
    </p:spTree>
    <p:extLst>
      <p:ext uri="{BB962C8B-B14F-4D97-AF65-F5344CB8AC3E}">
        <p14:creationId xmlns:p14="http://schemas.microsoft.com/office/powerpoint/2010/main" val="3881659422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2</a:t>
            </a:fld>
            <a:endParaRPr kumimoji="0" lang="en-US"/>
          </a:p>
        </p:txBody>
      </p:sp>
      <p:sp>
        <p:nvSpPr>
          <p:cNvPr id="3" name="Rectangle 2"/>
          <p:cNvSpPr/>
          <p:nvPr/>
        </p:nvSpPr>
        <p:spPr>
          <a:xfrm>
            <a:off x="130968" y="332656"/>
            <a:ext cx="9013032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After studying this chapter, you should be able to</a:t>
            </a:r>
            <a:r>
              <a:rPr lang="en-US" dirty="0"/>
              <a:t>: </a:t>
            </a:r>
            <a:endParaRPr lang="tr-TR" dirty="0" smtClean="0"/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 smtClean="0"/>
              <a:t>Summarize </a:t>
            </a:r>
            <a:r>
              <a:rPr lang="en-US" dirty="0"/>
              <a:t>the types of parallel processor organizations. </a:t>
            </a:r>
            <a:endParaRPr lang="tr-TR" dirty="0" smtClean="0"/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 smtClean="0"/>
              <a:t>Present </a:t>
            </a:r>
            <a:r>
              <a:rPr lang="en-US" dirty="0"/>
              <a:t>an overview of design features of symmetric multiprocessors. </a:t>
            </a:r>
            <a:endParaRPr lang="tr-TR" dirty="0" smtClean="0"/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 smtClean="0"/>
              <a:t>Understand </a:t>
            </a:r>
            <a:r>
              <a:rPr lang="en-US" dirty="0"/>
              <a:t>the issue of cache coherence in a multiple processor system. </a:t>
            </a:r>
            <a:endParaRPr lang="tr-TR" dirty="0" smtClean="0"/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 smtClean="0"/>
              <a:t>Explain </a:t>
            </a:r>
            <a:r>
              <a:rPr lang="en-US" dirty="0"/>
              <a:t>the key features of the MESI protocol</a:t>
            </a:r>
            <a:r>
              <a:rPr lang="en-US" dirty="0" smtClean="0"/>
              <a:t>. </a:t>
            </a:r>
            <a:endParaRPr lang="tr-TR" dirty="0" smtClean="0"/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 smtClean="0"/>
              <a:t>Summarize </a:t>
            </a:r>
            <a:r>
              <a:rPr lang="en-US" dirty="0"/>
              <a:t>key design issues for clusters</a:t>
            </a:r>
            <a:r>
              <a:rPr lang="en-US" dirty="0" smtClean="0"/>
              <a:t>.</a:t>
            </a:r>
            <a:endParaRPr lang="tr-TR" dirty="0" smtClean="0"/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 smtClean="0"/>
              <a:t>Explain </a:t>
            </a:r>
            <a:r>
              <a:rPr lang="en-US" dirty="0"/>
              <a:t>the concept of </a:t>
            </a:r>
            <a:r>
              <a:rPr lang="en-US" dirty="0" err="1"/>
              <a:t>nonuniform</a:t>
            </a:r>
            <a:r>
              <a:rPr lang="en-US" dirty="0"/>
              <a:t> memory </a:t>
            </a:r>
            <a:r>
              <a:rPr lang="en-US" dirty="0" smtClean="0"/>
              <a:t>access</a:t>
            </a:r>
            <a:r>
              <a:rPr lang="tr-TR" dirty="0" smtClean="0"/>
              <a:t> (NUMA)</a:t>
            </a:r>
            <a:r>
              <a:rPr lang="en-US" dirty="0" smtClean="0"/>
              <a:t>.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53354306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20</a:t>
            </a:fld>
            <a:endParaRPr kumimoji="0" lang="en-US"/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435928" y="283304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fontAlgn="auto">
              <a:spcAft>
                <a:spcPts val="0"/>
              </a:spcAft>
            </a:pPr>
            <a:r>
              <a:rPr lang="en-GB" sz="3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Symmetric Multiprocessor </a:t>
            </a:r>
            <a:r>
              <a:rPr lang="en-GB" sz="3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Organization</a:t>
            </a:r>
            <a:endParaRPr lang="en-GB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 descr="f5.pdf"/>
          <p:cNvPicPr>
            <a:picLocks noChangeAspect="1"/>
          </p:cNvPicPr>
          <p:nvPr/>
        </p:nvPicPr>
        <p:blipFill rotWithShape="1">
          <a:blip r:embed="rId2"/>
          <a:srcRect l="7273" t="17054" r="19091" b="14484"/>
          <a:stretch/>
        </p:blipFill>
        <p:spPr>
          <a:xfrm>
            <a:off x="829197" y="1425794"/>
            <a:ext cx="7443062" cy="534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047749"/>
      </p:ext>
    </p:extLst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417638"/>
            <a:ext cx="8363272" cy="458965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There are two or more processors. Each processor is self-contained, including a </a:t>
            </a:r>
            <a:r>
              <a:rPr lang="en-US" dirty="0" smtClean="0">
                <a:solidFill>
                  <a:srgbClr val="FF0000"/>
                </a:solidFill>
              </a:rPr>
              <a:t>control unit, ALU</a:t>
            </a:r>
            <a:r>
              <a:rPr lang="en-US" dirty="0">
                <a:solidFill>
                  <a:srgbClr val="FF0000"/>
                </a:solidFill>
              </a:rPr>
              <a:t>, registers, and, typically, one or more levels of cache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algn="just"/>
            <a:r>
              <a:rPr lang="en-US" dirty="0" smtClean="0"/>
              <a:t>Each processor has access to a shared main memory and the </a:t>
            </a:r>
            <a:r>
              <a:rPr lang="en-US" dirty="0"/>
              <a:t>I/O devices through </a:t>
            </a:r>
            <a:r>
              <a:rPr lang="tr-TR" dirty="0" smtClean="0"/>
              <a:t>the shared bus</a:t>
            </a:r>
            <a:r>
              <a:rPr lang="en-US" dirty="0" smtClean="0"/>
              <a:t>.</a:t>
            </a:r>
            <a:endParaRPr lang="en-US" dirty="0"/>
          </a:p>
          <a:p>
            <a:pPr algn="just"/>
            <a:r>
              <a:rPr lang="en-US" dirty="0"/>
              <a:t>The processors can communicate with each </a:t>
            </a:r>
            <a:r>
              <a:rPr lang="en-US" dirty="0" smtClean="0"/>
              <a:t>other through memory.</a:t>
            </a:r>
          </a:p>
          <a:p>
            <a:pPr algn="just"/>
            <a:r>
              <a:rPr lang="en-US" dirty="0"/>
              <a:t>The most common organization for personal computers, workstations, </a:t>
            </a:r>
            <a:r>
              <a:rPr lang="en-US" dirty="0" smtClean="0"/>
              <a:t>and servers </a:t>
            </a:r>
            <a:r>
              <a:rPr lang="en-US" dirty="0"/>
              <a:t>is the </a:t>
            </a:r>
            <a:r>
              <a:rPr lang="en-US" b="1" i="1" dirty="0">
                <a:solidFill>
                  <a:srgbClr val="FF0000"/>
                </a:solidFill>
              </a:rPr>
              <a:t>time-shared bus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Symmetric Multiprocessor </a:t>
            </a:r>
            <a:r>
              <a:rPr lang="en-GB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21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49443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22</a:t>
            </a:fld>
            <a:endParaRPr kumimoji="0"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318" y="0"/>
            <a:ext cx="8333954" cy="1005927"/>
          </a:xfrm>
          <a:prstGeom prst="rect">
            <a:avLst/>
          </a:prstGeom>
        </p:spPr>
      </p:pic>
      <p:sp>
        <p:nvSpPr>
          <p:cNvPr id="4" name="Rectangle 5"/>
          <p:cNvSpPr txBox="1">
            <a:spLocks noChangeArrowheads="1"/>
          </p:cNvSpPr>
          <p:nvPr/>
        </p:nvSpPr>
        <p:spPr>
          <a:xfrm>
            <a:off x="457200" y="1066800"/>
            <a:ext cx="8178800" cy="5638800"/>
          </a:xfrm>
          <a:prstGeom prst="rect">
            <a:avLst/>
          </a:prstGeom>
        </p:spPr>
        <p:txBody>
          <a:bodyPr/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fontAlgn="auto"/>
            <a:r>
              <a:rPr lang="en-US" altLang="en-US" dirty="0" smtClean="0"/>
              <a:t>Simplest </a:t>
            </a:r>
            <a:r>
              <a:rPr lang="tr-TR" altLang="en-US" dirty="0" smtClean="0"/>
              <a:t>mechanism </a:t>
            </a:r>
            <a:r>
              <a:rPr lang="en-US" altLang="en-US" dirty="0" smtClean="0"/>
              <a:t>for</a:t>
            </a:r>
            <a:r>
              <a:rPr lang="tr-TR" altLang="en-US" dirty="0" smtClean="0"/>
              <a:t> constructing </a:t>
            </a:r>
            <a:r>
              <a:rPr lang="en-US" altLang="en-US" dirty="0" smtClean="0"/>
              <a:t>m</a:t>
            </a:r>
            <a:r>
              <a:rPr lang="tr-TR" altLang="en-US" dirty="0" smtClean="0"/>
              <a:t>ultiprocessor system</a:t>
            </a:r>
            <a:endParaRPr lang="en-US" altLang="en-US" dirty="0" smtClean="0"/>
          </a:p>
          <a:p>
            <a:pPr fontAlgn="auto"/>
            <a:r>
              <a:rPr lang="en-US" altLang="en-US" dirty="0" smtClean="0"/>
              <a:t>Structure and interface similar to single processor system</a:t>
            </a:r>
          </a:p>
          <a:p>
            <a:pPr fontAlgn="auto"/>
            <a:r>
              <a:rPr lang="en-US" altLang="en-US" dirty="0" smtClean="0"/>
              <a:t>Following features provided</a:t>
            </a:r>
          </a:p>
          <a:p>
            <a:pPr lvl="1" fontAlgn="auto">
              <a:spcAft>
                <a:spcPts val="0"/>
              </a:spcAft>
            </a:pPr>
            <a:r>
              <a:rPr lang="en-US" altLang="en-US" dirty="0" smtClean="0">
                <a:solidFill>
                  <a:srgbClr val="FF0000"/>
                </a:solidFill>
              </a:rPr>
              <a:t>Addressing</a:t>
            </a:r>
            <a:r>
              <a:rPr lang="en-US" altLang="en-US" dirty="0" smtClean="0"/>
              <a:t> - distinguish modules on bus </a:t>
            </a:r>
          </a:p>
          <a:p>
            <a:pPr lvl="1" fontAlgn="auto">
              <a:spcAft>
                <a:spcPts val="0"/>
              </a:spcAft>
            </a:pPr>
            <a:r>
              <a:rPr lang="en-US" altLang="en-US" dirty="0" smtClean="0">
                <a:solidFill>
                  <a:srgbClr val="FF0000"/>
                </a:solidFill>
              </a:rPr>
              <a:t>Arbitration</a:t>
            </a:r>
            <a:r>
              <a:rPr lang="en-US" altLang="en-US" dirty="0" smtClean="0"/>
              <a:t> - any module can be temporary master</a:t>
            </a:r>
          </a:p>
          <a:p>
            <a:pPr lvl="1" fontAlgn="auto">
              <a:spcAft>
                <a:spcPts val="0"/>
              </a:spcAft>
            </a:pPr>
            <a:r>
              <a:rPr lang="en-US" altLang="en-US" dirty="0" smtClean="0">
                <a:solidFill>
                  <a:srgbClr val="FF0000"/>
                </a:solidFill>
              </a:rPr>
              <a:t>Time sharing </a:t>
            </a:r>
            <a:r>
              <a:rPr lang="en-US" altLang="en-US" dirty="0" smtClean="0"/>
              <a:t>- if one module has the bus, others must wait and may have to suspend</a:t>
            </a:r>
          </a:p>
          <a:p>
            <a:pPr fontAlgn="auto"/>
            <a:r>
              <a:rPr lang="en-US" altLang="en-US" dirty="0" smtClean="0"/>
              <a:t>Now have multiple processors as well as multiple I/O modules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33470984"/>
      </p:ext>
    </p:extLst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400" dirty="0"/>
              <a:t>The bus organization has several </a:t>
            </a:r>
            <a:r>
              <a:rPr lang="en-US" sz="2400" dirty="0" smtClean="0"/>
              <a:t> </a:t>
            </a:r>
            <a:r>
              <a:rPr lang="tr-TR" sz="2400" b="1" dirty="0" smtClean="0">
                <a:solidFill>
                  <a:srgbClr val="FF0000"/>
                </a:solidFill>
              </a:rPr>
              <a:t>advantages</a:t>
            </a:r>
            <a:r>
              <a:rPr lang="en-US" sz="2400" b="1" dirty="0" smtClean="0">
                <a:solidFill>
                  <a:srgbClr val="FF0000"/>
                </a:solidFill>
              </a:rPr>
              <a:t>:</a:t>
            </a:r>
            <a:endParaRPr lang="en-US" sz="2400" b="1" dirty="0">
              <a:solidFill>
                <a:srgbClr val="FF0000"/>
              </a:solidFill>
            </a:endParaRPr>
          </a:p>
          <a:p>
            <a:pPr lvl="1"/>
            <a:r>
              <a:rPr lang="en-US" sz="2200" b="1" dirty="0" smtClean="0">
                <a:solidFill>
                  <a:srgbClr val="FF0000"/>
                </a:solidFill>
              </a:rPr>
              <a:t>Simplicity</a:t>
            </a:r>
          </a:p>
          <a:p>
            <a:pPr lvl="2"/>
            <a:r>
              <a:rPr lang="en-US" sz="2000" dirty="0" smtClean="0"/>
              <a:t>Simplest approach to multiprocessor organization</a:t>
            </a:r>
          </a:p>
          <a:p>
            <a:pPr lvl="1"/>
            <a:r>
              <a:rPr lang="en-US" sz="2200" b="1" dirty="0" smtClean="0">
                <a:solidFill>
                  <a:srgbClr val="FF0000"/>
                </a:solidFill>
              </a:rPr>
              <a:t>Flexibility</a:t>
            </a:r>
          </a:p>
          <a:p>
            <a:pPr lvl="2"/>
            <a:r>
              <a:rPr lang="en-US" sz="2000" dirty="0" smtClean="0"/>
              <a:t>Generally easy to expand the system by attaching more processors to the bus</a:t>
            </a:r>
          </a:p>
          <a:p>
            <a:pPr lvl="1"/>
            <a:r>
              <a:rPr lang="en-US" sz="2200" dirty="0" smtClean="0">
                <a:solidFill>
                  <a:srgbClr val="FF0000"/>
                </a:solidFill>
              </a:rPr>
              <a:t>Reliability</a:t>
            </a:r>
          </a:p>
          <a:p>
            <a:pPr lvl="2"/>
            <a:r>
              <a:rPr lang="en-US" sz="2000" dirty="0" smtClean="0"/>
              <a:t>The bus is essentially a passive medium and the failure of any attached device should not cause failure of the whole system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23</a:t>
            </a:fld>
            <a:endParaRPr kumimoji="0" lang="en-US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the beneficial features and the limitations of a bus organization?</a:t>
            </a:r>
            <a:endParaRPr lang="en-GB" sz="24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80170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776"/>
            <a:ext cx="8435280" cy="4525963"/>
          </a:xfrm>
        </p:spPr>
        <p:txBody>
          <a:bodyPr>
            <a:noAutofit/>
          </a:bodyPr>
          <a:lstStyle/>
          <a:p>
            <a:r>
              <a:rPr lang="en-US" sz="2400" b="1" u="sng" dirty="0">
                <a:solidFill>
                  <a:srgbClr val="0070C0"/>
                </a:solidFill>
              </a:rPr>
              <a:t>Disadvantages </a:t>
            </a:r>
            <a:r>
              <a:rPr lang="en-US" sz="2400" dirty="0">
                <a:solidFill>
                  <a:srgbClr val="FF0000"/>
                </a:solidFill>
              </a:rPr>
              <a:t>of the bus organization</a:t>
            </a:r>
            <a:r>
              <a:rPr lang="en-US" sz="2400" dirty="0"/>
              <a:t>:</a:t>
            </a:r>
          </a:p>
          <a:p>
            <a:pPr lvl="1"/>
            <a:r>
              <a:rPr lang="en-US" sz="2200" b="1" dirty="0" smtClean="0">
                <a:solidFill>
                  <a:srgbClr val="FF0000"/>
                </a:solidFill>
              </a:rPr>
              <a:t>Low Performance</a:t>
            </a:r>
          </a:p>
          <a:p>
            <a:pPr lvl="2"/>
            <a:r>
              <a:rPr lang="en-US" sz="2000" dirty="0" smtClean="0"/>
              <a:t>All memory references pass through the common bus</a:t>
            </a:r>
          </a:p>
          <a:p>
            <a:pPr lvl="2"/>
            <a:r>
              <a:rPr lang="en-US" sz="2000" dirty="0" smtClean="0"/>
              <a:t>Performance is limited </a:t>
            </a:r>
            <a:r>
              <a:rPr lang="en-US" sz="2000" dirty="0"/>
              <a:t>by bus cycle time</a:t>
            </a:r>
            <a:endParaRPr lang="en-US" sz="2200" dirty="0"/>
          </a:p>
          <a:p>
            <a:pPr lvl="1"/>
            <a:r>
              <a:rPr lang="en-US" sz="2200" b="1" dirty="0">
                <a:solidFill>
                  <a:srgbClr val="FF0000"/>
                </a:solidFill>
              </a:rPr>
              <a:t>Each processor should have</a:t>
            </a:r>
            <a:r>
              <a:rPr lang="en-US" sz="2200" b="1" dirty="0" smtClean="0">
                <a:solidFill>
                  <a:srgbClr val="FF0000"/>
                </a:solidFill>
              </a:rPr>
              <a:t> cache memory</a:t>
            </a:r>
          </a:p>
          <a:p>
            <a:pPr lvl="2"/>
            <a:r>
              <a:rPr lang="en-US" sz="2000" dirty="0" smtClean="0"/>
              <a:t>Reduces the </a:t>
            </a:r>
            <a:r>
              <a:rPr lang="en-US" sz="2000" dirty="0"/>
              <a:t>number of bus accesses</a:t>
            </a:r>
          </a:p>
          <a:p>
            <a:pPr lvl="1"/>
            <a:r>
              <a:rPr lang="en-US" sz="2200" b="1" dirty="0">
                <a:solidFill>
                  <a:srgbClr val="FF0000"/>
                </a:solidFill>
              </a:rPr>
              <a:t>Leads to problems with </a:t>
            </a:r>
            <a:r>
              <a:rPr lang="en-US" sz="2200" b="1" i="1" dirty="0">
                <a:solidFill>
                  <a:srgbClr val="FF0000"/>
                </a:solidFill>
              </a:rPr>
              <a:t>cache coherence</a:t>
            </a:r>
            <a:endParaRPr lang="en-US" sz="2200" b="1" i="1" dirty="0" smtClean="0">
              <a:solidFill>
                <a:srgbClr val="FF0000"/>
              </a:solidFill>
            </a:endParaRPr>
          </a:p>
          <a:p>
            <a:pPr lvl="2"/>
            <a:r>
              <a:rPr lang="en-US" sz="2000" dirty="0" smtClean="0"/>
              <a:t>If a word is altered in one cache it could conceivably invalidate a word in another cache</a:t>
            </a:r>
          </a:p>
          <a:p>
            <a:pPr lvl="2"/>
            <a:r>
              <a:rPr lang="en-US" sz="2000" dirty="0" smtClean="0"/>
              <a:t>To prevent this the other processors must be alerted that an update has taken place</a:t>
            </a:r>
          </a:p>
          <a:p>
            <a:pPr lvl="2"/>
            <a:r>
              <a:rPr lang="en-US" sz="2000" dirty="0" smtClean="0"/>
              <a:t>Typically addressed </a:t>
            </a:r>
            <a:r>
              <a:rPr lang="en-US" sz="2000" dirty="0"/>
              <a:t>in </a:t>
            </a:r>
            <a:r>
              <a:rPr lang="en-US" sz="2000" dirty="0" smtClean="0"/>
              <a:t>hardware rather than the operating system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24</a:t>
            </a:fld>
            <a:endParaRPr kumimoji="0" lang="en-US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GB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Symmetric Multiprocessor </a:t>
            </a:r>
            <a:r>
              <a:rPr lang="en-GB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Organization</a:t>
            </a:r>
            <a:endParaRPr lang="en-GB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07373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25</a:t>
            </a:fld>
            <a:endParaRPr kumimoji="0" lang="en-US"/>
          </a:p>
        </p:txBody>
      </p:sp>
      <p:sp>
        <p:nvSpPr>
          <p:cNvPr id="3" name="Rectangle 2"/>
          <p:cNvSpPr/>
          <p:nvPr/>
        </p:nvSpPr>
        <p:spPr>
          <a:xfrm>
            <a:off x="323528" y="260648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800" b="1" dirty="0">
                <a:solidFill>
                  <a:srgbClr val="00B050"/>
                </a:solidFill>
              </a:rPr>
              <a:t>What are some of the key OS design issues for an </a:t>
            </a:r>
            <a:r>
              <a:rPr lang="en-US" sz="2800" b="1" dirty="0" smtClean="0">
                <a:solidFill>
                  <a:srgbClr val="00B050"/>
                </a:solidFill>
              </a:rPr>
              <a:t>SMP</a:t>
            </a:r>
            <a:r>
              <a:rPr lang="tr-TR" sz="2800" b="1" dirty="0" smtClean="0">
                <a:solidFill>
                  <a:srgbClr val="00B050"/>
                </a:solidFill>
              </a:rPr>
              <a:t> ?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1704" y="1412776"/>
            <a:ext cx="8178800" cy="4018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—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+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o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SzTx/>
              <a:buFontTx/>
              <a:buChar char="•"/>
              <a:tabLst/>
              <a:defRPr/>
            </a:pPr>
            <a:r>
              <a:rPr kumimoji="1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Simultaneous concurrent processes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SzTx/>
              <a:buFontTx/>
              <a:buChar char="•"/>
              <a:tabLst/>
              <a:defRPr/>
            </a:pPr>
            <a:r>
              <a:rPr kumimoji="1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Scheduling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SzTx/>
              <a:buFontTx/>
              <a:buChar char="•"/>
              <a:tabLst/>
              <a:defRPr/>
            </a:pPr>
            <a:r>
              <a:rPr kumimoji="1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Synchronization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SzTx/>
              <a:buFontTx/>
              <a:buChar char="•"/>
              <a:tabLst/>
              <a:defRPr/>
            </a:pPr>
            <a:r>
              <a:rPr kumimoji="1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Memory management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SzTx/>
              <a:buFontTx/>
              <a:buChar char="•"/>
              <a:tabLst/>
              <a:defRPr/>
            </a:pPr>
            <a:r>
              <a:rPr kumimoji="1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Reliability and fault tolerance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SzTx/>
              <a:buFontTx/>
              <a:buChar char="•"/>
              <a:tabLst/>
              <a:defRPr/>
            </a:pPr>
            <a:endParaRPr kumimoji="1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3575342"/>
      </p:ext>
    </p:extLst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26</a:t>
            </a:fld>
            <a:endParaRPr kumimoji="0" lang="en-US"/>
          </a:p>
        </p:txBody>
      </p:sp>
      <p:sp>
        <p:nvSpPr>
          <p:cNvPr id="4" name="Rectangle 3"/>
          <p:cNvSpPr/>
          <p:nvPr/>
        </p:nvSpPr>
        <p:spPr>
          <a:xfrm>
            <a:off x="251520" y="116632"/>
            <a:ext cx="8229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rgbClr val="FF0000"/>
                </a:solidFill>
              </a:rPr>
              <a:t>■ Simultaneous concurrent processes</a:t>
            </a:r>
            <a:r>
              <a:rPr lang="en-US" dirty="0" smtClean="0"/>
              <a:t>:</a:t>
            </a:r>
            <a:endParaRPr lang="tr-TR" dirty="0" smtClean="0"/>
          </a:p>
          <a:p>
            <a:pPr algn="just">
              <a:lnSpc>
                <a:spcPct val="150000"/>
              </a:lnSpc>
            </a:pPr>
            <a:r>
              <a:rPr lang="en-US" dirty="0"/>
              <a:t>OS routines need to be reentrant to allow </a:t>
            </a:r>
            <a:r>
              <a:rPr lang="en-US" dirty="0" smtClean="0"/>
              <a:t>several </a:t>
            </a:r>
            <a:r>
              <a:rPr lang="en-US" dirty="0"/>
              <a:t>processors to execute the same IS code simultaneously. With multiple </a:t>
            </a:r>
            <a:r>
              <a:rPr lang="en-US" dirty="0" smtClean="0"/>
              <a:t>processors </a:t>
            </a:r>
            <a:r>
              <a:rPr lang="en-US" dirty="0"/>
              <a:t>executing the same or different parts of the OS, OS tables and </a:t>
            </a:r>
            <a:r>
              <a:rPr lang="en-US" dirty="0" smtClean="0"/>
              <a:t>management </a:t>
            </a:r>
            <a:r>
              <a:rPr lang="en-US" dirty="0"/>
              <a:t>structures must be managed properly to avoid deadlock or invalid </a:t>
            </a:r>
            <a:r>
              <a:rPr lang="en-US" dirty="0" smtClean="0"/>
              <a:t>operations</a:t>
            </a:r>
            <a:r>
              <a:rPr lang="en-US" dirty="0"/>
              <a:t>. </a:t>
            </a:r>
            <a:endParaRPr lang="tr-TR" dirty="0" smtClean="0"/>
          </a:p>
          <a:p>
            <a:pPr>
              <a:lnSpc>
                <a:spcPct val="150000"/>
              </a:lnSpc>
            </a:pPr>
            <a:endParaRPr lang="tr-TR" dirty="0" smtClean="0"/>
          </a:p>
        </p:txBody>
      </p:sp>
      <p:sp>
        <p:nvSpPr>
          <p:cNvPr id="5" name="Rectangle 4"/>
          <p:cNvSpPr/>
          <p:nvPr/>
        </p:nvSpPr>
        <p:spPr>
          <a:xfrm>
            <a:off x="397082" y="3645024"/>
            <a:ext cx="79384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rgbClr val="FF0000"/>
                </a:solidFill>
              </a:rPr>
              <a:t>■ Scheduling</a:t>
            </a:r>
            <a:r>
              <a:rPr lang="en-US" dirty="0"/>
              <a:t>: 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en-US" dirty="0"/>
              <a:t>Any processor may perform scheduling, so conflicts must </a:t>
            </a:r>
          </a:p>
          <a:p>
            <a:pPr>
              <a:lnSpc>
                <a:spcPct val="150000"/>
              </a:lnSpc>
            </a:pPr>
            <a:r>
              <a:rPr lang="en-US" dirty="0"/>
              <a:t>be avoided. The scheduler must assign ready processes to available processors.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459892176"/>
      </p:ext>
    </p:extLst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27</a:t>
            </a:fld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524058" y="881077"/>
            <a:ext cx="84789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■ Synchronization</a:t>
            </a:r>
            <a:r>
              <a:rPr lang="en-US" dirty="0"/>
              <a:t>: </a:t>
            </a:r>
            <a:endParaRPr lang="tr-TR" dirty="0" smtClean="0"/>
          </a:p>
          <a:p>
            <a:endParaRPr lang="tr-TR" dirty="0" smtClean="0"/>
          </a:p>
        </p:txBody>
      </p:sp>
      <p:sp>
        <p:nvSpPr>
          <p:cNvPr id="9" name="Rectangle 8"/>
          <p:cNvSpPr/>
          <p:nvPr/>
        </p:nvSpPr>
        <p:spPr>
          <a:xfrm>
            <a:off x="287742" y="1700808"/>
            <a:ext cx="8448836" cy="2241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With multiple active processes having potential access to shared </a:t>
            </a:r>
            <a:r>
              <a:rPr lang="en-US" dirty="0" smtClean="0"/>
              <a:t>address </a:t>
            </a:r>
            <a:r>
              <a:rPr lang="en-US" dirty="0"/>
              <a:t>spaces or shared I/O resources, care must be taken to provide effective </a:t>
            </a:r>
            <a:r>
              <a:rPr lang="en-US" dirty="0" smtClean="0"/>
              <a:t>synchronization</a:t>
            </a:r>
            <a:r>
              <a:rPr lang="en-US" dirty="0"/>
              <a:t>. Synchronization is a facility that enforces mutual exclusion and event </a:t>
            </a:r>
            <a:r>
              <a:rPr lang="en-US" dirty="0" smtClean="0"/>
              <a:t>ordering</a:t>
            </a:r>
            <a:r>
              <a:rPr lang="tr-T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46719"/>
      </p:ext>
    </p:extLst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28</a:t>
            </a:fld>
            <a:endParaRPr kumimoji="0" lang="en-US"/>
          </a:p>
        </p:txBody>
      </p:sp>
      <p:sp>
        <p:nvSpPr>
          <p:cNvPr id="4" name="Rectangle 3"/>
          <p:cNvSpPr/>
          <p:nvPr/>
        </p:nvSpPr>
        <p:spPr>
          <a:xfrm>
            <a:off x="390729" y="3356992"/>
            <a:ext cx="88496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■ Reliability and fault tolerance</a:t>
            </a:r>
            <a:r>
              <a:rPr lang="en-US" dirty="0"/>
              <a:t>: 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en-US" dirty="0"/>
              <a:t>Scheduler and other portions of the operating system must recognize the loss of a processor and restructure accordingly</a:t>
            </a:r>
          </a:p>
          <a:p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294344" y="404664"/>
            <a:ext cx="8352928" cy="2111362"/>
            <a:chOff x="282093" y="2308130"/>
            <a:chExt cx="8352928" cy="2111362"/>
          </a:xfrm>
        </p:grpSpPr>
        <p:sp>
          <p:nvSpPr>
            <p:cNvPr id="6" name="Rectangle 5"/>
            <p:cNvSpPr/>
            <p:nvPr/>
          </p:nvSpPr>
          <p:spPr>
            <a:xfrm>
              <a:off x="351901" y="2308130"/>
              <a:ext cx="323838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■ Memory management</a:t>
              </a:r>
              <a:r>
                <a:rPr lang="en-US" dirty="0"/>
                <a:t>: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282093" y="2665166"/>
              <a:ext cx="8352928" cy="17543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dirty="0"/>
                <a:t>The paging mechanisms on different processors must be </a:t>
              </a:r>
              <a:r>
                <a:rPr lang="en-US" dirty="0" smtClean="0"/>
                <a:t>coordinated </a:t>
              </a:r>
              <a:r>
                <a:rPr lang="en-US" dirty="0">
                  <a:solidFill>
                    <a:srgbClr val="00B050"/>
                  </a:solidFill>
                </a:rPr>
                <a:t>to enforce consistency when several processors share a page or segment</a:t>
              </a:r>
              <a:r>
                <a:rPr lang="en-US" dirty="0"/>
                <a:t> and </a:t>
              </a:r>
              <a:r>
                <a:rPr lang="en-US" dirty="0">
                  <a:solidFill>
                    <a:srgbClr val="00B050"/>
                  </a:solidFill>
                </a:rPr>
                <a:t>to decide on page replacement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140939"/>
      </p:ext>
    </p:extLst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29</a:t>
            </a:fld>
            <a:endParaRPr kumimoji="0" lang="en-US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fontAlgn="auto">
              <a:spcAft>
                <a:spcPts val="0"/>
              </a:spcAft>
            </a:pPr>
            <a:r>
              <a:rPr lang="tr-TR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Cache Coherence</a:t>
            </a:r>
            <a:endParaRPr lang="en-US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520" y="1124744"/>
            <a:ext cx="84352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 contemporary multiprocessor systems, it is customary to have one or two levels of </a:t>
            </a:r>
            <a:r>
              <a:rPr lang="en-US" dirty="0" smtClean="0"/>
              <a:t>cache </a:t>
            </a:r>
            <a:r>
              <a:rPr lang="en-US" dirty="0"/>
              <a:t>associated with each processor. </a:t>
            </a:r>
            <a:endParaRPr lang="tr-T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This </a:t>
            </a:r>
            <a:r>
              <a:rPr lang="en-US" dirty="0"/>
              <a:t>organization is essential to achieve </a:t>
            </a:r>
            <a:r>
              <a:rPr lang="en-US" dirty="0" smtClean="0"/>
              <a:t>reasonable </a:t>
            </a:r>
            <a:r>
              <a:rPr lang="en-US" dirty="0"/>
              <a:t>performance. It does, however, create a problem known as the </a:t>
            </a:r>
            <a:r>
              <a:rPr lang="en-US" b="1" i="1" dirty="0">
                <a:solidFill>
                  <a:srgbClr val="FF0000"/>
                </a:solidFill>
              </a:rPr>
              <a:t>cache coherence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3284984"/>
            <a:ext cx="84352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The essence of the problem is this</a:t>
            </a:r>
            <a:r>
              <a:rPr lang="en-US" dirty="0"/>
              <a:t>: </a:t>
            </a:r>
            <a:endParaRPr lang="tr-TR" dirty="0" smtClean="0"/>
          </a:p>
          <a:p>
            <a:endParaRPr lang="tr-TR" dirty="0" smtClean="0"/>
          </a:p>
          <a:p>
            <a:r>
              <a:rPr lang="en-US" dirty="0" smtClean="0"/>
              <a:t>Multiple </a:t>
            </a:r>
            <a:r>
              <a:rPr lang="en-US" dirty="0"/>
              <a:t>copies of the same data can exist in different caches simultaneously, and if processors are allowed to update their own copies freely, </a:t>
            </a:r>
            <a:r>
              <a:rPr lang="en-US" b="1" dirty="0">
                <a:solidFill>
                  <a:srgbClr val="FF0000"/>
                </a:solidFill>
              </a:rPr>
              <a:t>an inconsistent view of memory can </a:t>
            </a:r>
            <a:r>
              <a:rPr lang="en-US" b="1" dirty="0" smtClean="0">
                <a:solidFill>
                  <a:srgbClr val="FF0000"/>
                </a:solidFill>
              </a:rPr>
              <a:t>result</a:t>
            </a:r>
            <a:r>
              <a:rPr lang="tr-T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7166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481328"/>
            <a:ext cx="8435280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400" dirty="0"/>
              <a:t>Traditionally, the computer has been viewed as a sequential machine. Each instruction is executed in a sequence of operations.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/>
              <a:t>This view of the computer has never been entirely true. At the micro-operation level, </a:t>
            </a:r>
            <a:r>
              <a:rPr lang="en-US" sz="2400" dirty="0">
                <a:solidFill>
                  <a:srgbClr val="FF0000"/>
                </a:solidFill>
              </a:rPr>
              <a:t>multiple control signals are generated at the same time. 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/>
              <a:t>Instruction pipelining that overlaps fetch and execute operations, superscalar organization which exploits instruction-level parallelism </a:t>
            </a:r>
            <a:r>
              <a:rPr lang="en-US" sz="2400" dirty="0">
                <a:solidFill>
                  <a:srgbClr val="FF0000"/>
                </a:solidFill>
              </a:rPr>
              <a:t>are examples of performing functions in parallel.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5609935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30</a:t>
            </a:fld>
            <a:endParaRPr kumimoji="0" lang="en-US"/>
          </a:p>
        </p:txBody>
      </p:sp>
      <p:sp>
        <p:nvSpPr>
          <p:cNvPr id="3" name="Rectangle 2"/>
          <p:cNvSpPr/>
          <p:nvPr/>
        </p:nvSpPr>
        <p:spPr>
          <a:xfrm>
            <a:off x="179512" y="116632"/>
            <a:ext cx="5526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i="1" u="sng" dirty="0" smtClean="0">
                <a:solidFill>
                  <a:srgbClr val="FF0000"/>
                </a:solidFill>
              </a:rPr>
              <a:t>T</a:t>
            </a:r>
            <a:r>
              <a:rPr lang="en-US" b="1" i="1" u="sng" dirty="0" smtClean="0">
                <a:solidFill>
                  <a:srgbClr val="FF0000"/>
                </a:solidFill>
              </a:rPr>
              <a:t>wo </a:t>
            </a:r>
            <a:r>
              <a:rPr lang="en-US" b="1" i="1" u="sng" dirty="0">
                <a:solidFill>
                  <a:srgbClr val="FF0000"/>
                </a:solidFill>
              </a:rPr>
              <a:t>common write </a:t>
            </a:r>
            <a:r>
              <a:rPr lang="en-US" b="1" i="1" u="sng" dirty="0" smtClean="0">
                <a:solidFill>
                  <a:srgbClr val="FF0000"/>
                </a:solidFill>
              </a:rPr>
              <a:t>policies</a:t>
            </a:r>
            <a:r>
              <a:rPr lang="tr-TR" b="1" i="1" u="sng" dirty="0" smtClean="0">
                <a:solidFill>
                  <a:srgbClr val="FF0000"/>
                </a:solidFill>
              </a:rPr>
              <a:t> are defined</a:t>
            </a:r>
            <a:r>
              <a:rPr lang="tr-TR" dirty="0" smtClean="0"/>
              <a:t>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9512" y="600326"/>
            <a:ext cx="796942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■ Write back: </a:t>
            </a:r>
            <a:endParaRPr lang="tr-TR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Write </a:t>
            </a:r>
            <a:r>
              <a:rPr lang="en-US" dirty="0"/>
              <a:t>operations are usually made only to the cache. Main </a:t>
            </a:r>
            <a:r>
              <a:rPr lang="en-US" dirty="0" smtClean="0"/>
              <a:t>memory </a:t>
            </a:r>
            <a:r>
              <a:rPr lang="en-US" dirty="0"/>
              <a:t>is only updated when the corresponding cache line is evicted from the cache. </a:t>
            </a:r>
            <a:endParaRPr lang="tr-TR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■ </a:t>
            </a:r>
            <a:r>
              <a:rPr lang="en-US" dirty="0">
                <a:solidFill>
                  <a:srgbClr val="FF0000"/>
                </a:solidFill>
              </a:rPr>
              <a:t>Write through: </a:t>
            </a:r>
            <a:endParaRPr lang="tr-TR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All </a:t>
            </a:r>
            <a:r>
              <a:rPr lang="en-US" dirty="0"/>
              <a:t>write operations are made to main memory as well as to the cache, ensuring that main memory is always valid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3423869"/>
            <a:ext cx="7131711" cy="334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51947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31</a:t>
            </a:fld>
            <a:endParaRPr kumimoji="0" lang="en-US"/>
          </a:p>
        </p:txBody>
      </p:sp>
      <p:sp>
        <p:nvSpPr>
          <p:cNvPr id="5" name="Rectangle 4"/>
          <p:cNvSpPr/>
          <p:nvPr/>
        </p:nvSpPr>
        <p:spPr>
          <a:xfrm>
            <a:off x="755576" y="3212976"/>
            <a:ext cx="6235512" cy="113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Cache coherence approaches have generally been divided into </a:t>
            </a:r>
            <a:r>
              <a:rPr lang="en-US" b="1" i="1" dirty="0">
                <a:solidFill>
                  <a:srgbClr val="00B050"/>
                </a:solidFill>
              </a:rPr>
              <a:t>software </a:t>
            </a:r>
            <a:r>
              <a:rPr lang="en-US" dirty="0"/>
              <a:t>and </a:t>
            </a:r>
            <a:r>
              <a:rPr lang="en-US" b="1" i="1" dirty="0">
                <a:solidFill>
                  <a:srgbClr val="00B050"/>
                </a:solidFill>
              </a:rPr>
              <a:t>hardware</a:t>
            </a:r>
            <a:r>
              <a:rPr lang="en-US" dirty="0"/>
              <a:t> approaches. </a:t>
            </a:r>
          </a:p>
        </p:txBody>
      </p:sp>
      <p:sp>
        <p:nvSpPr>
          <p:cNvPr id="8" name="Rectangle 7"/>
          <p:cNvSpPr/>
          <p:nvPr/>
        </p:nvSpPr>
        <p:spPr>
          <a:xfrm>
            <a:off x="477224" y="404664"/>
            <a:ext cx="8352928" cy="2241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In this section, we will briefly survey various approaches to the cache </a:t>
            </a:r>
            <a:r>
              <a:rPr lang="en-US" dirty="0" smtClean="0"/>
              <a:t>coherence </a:t>
            </a:r>
            <a:r>
              <a:rPr lang="en-US" dirty="0"/>
              <a:t>problem and then focus on the approach that is most widely used: the </a:t>
            </a:r>
            <a:r>
              <a:rPr lang="en-US" b="1" i="1" dirty="0">
                <a:solidFill>
                  <a:srgbClr val="00B050"/>
                </a:solidFill>
              </a:rPr>
              <a:t>MESI </a:t>
            </a:r>
            <a:r>
              <a:rPr lang="en-US" dirty="0"/>
              <a:t>(modified/exclusive/shared/invalid) </a:t>
            </a:r>
            <a:r>
              <a:rPr lang="en-US" b="1" i="1" dirty="0">
                <a:solidFill>
                  <a:srgbClr val="00B050"/>
                </a:solidFill>
              </a:rPr>
              <a:t>protocol.</a:t>
            </a:r>
          </a:p>
        </p:txBody>
      </p:sp>
    </p:spTree>
    <p:extLst>
      <p:ext uri="{BB962C8B-B14F-4D97-AF65-F5344CB8AC3E}">
        <p14:creationId xmlns:p14="http://schemas.microsoft.com/office/powerpoint/2010/main" val="36296181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32</a:t>
            </a:fld>
            <a:endParaRPr kumimoji="0" lang="en-US"/>
          </a:p>
        </p:txBody>
      </p:sp>
      <p:sp>
        <p:nvSpPr>
          <p:cNvPr id="3" name="Content Placeholder 4"/>
          <p:cNvSpPr txBox="1">
            <a:spLocks/>
          </p:cNvSpPr>
          <p:nvPr/>
        </p:nvSpPr>
        <p:spPr>
          <a:xfrm>
            <a:off x="179512" y="260648"/>
            <a:ext cx="8229600" cy="6147296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fontAlgn="auto"/>
            <a:r>
              <a:rPr lang="en-US" sz="2400" b="1" dirty="0" smtClean="0">
                <a:solidFill>
                  <a:srgbClr val="FF0000"/>
                </a:solidFill>
              </a:rPr>
              <a:t>Software Solutions</a:t>
            </a:r>
            <a:endParaRPr lang="tr-TR" sz="2400" b="1" dirty="0" smtClean="0">
              <a:solidFill>
                <a:srgbClr val="FF0000"/>
              </a:solidFill>
            </a:endParaRPr>
          </a:p>
          <a:p>
            <a:pPr lvl="1" algn="just" fontAlgn="auto">
              <a:lnSpc>
                <a:spcPct val="150000"/>
              </a:lnSpc>
              <a:spcAft>
                <a:spcPts val="0"/>
              </a:spcAft>
            </a:pPr>
            <a:r>
              <a:rPr lang="en-US" dirty="0" smtClean="0"/>
              <a:t>Attempt to avoid the need for additional hardware circuitry and logic </a:t>
            </a:r>
            <a:r>
              <a:rPr lang="en-US" dirty="0" smtClean="0">
                <a:solidFill>
                  <a:srgbClr val="FF0000"/>
                </a:solidFill>
              </a:rPr>
              <a:t>by relying on the compiler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operating system </a:t>
            </a:r>
            <a:r>
              <a:rPr lang="en-US" dirty="0" smtClean="0"/>
              <a:t>to deal with the problem</a:t>
            </a:r>
            <a:r>
              <a:rPr lang="tr-TR" dirty="0" smtClean="0"/>
              <a:t>.</a:t>
            </a:r>
          </a:p>
          <a:p>
            <a:pPr lvl="1" algn="just" fontAlgn="auto">
              <a:lnSpc>
                <a:spcPct val="150000"/>
              </a:lnSpc>
              <a:spcAft>
                <a:spcPts val="0"/>
              </a:spcAft>
            </a:pPr>
            <a:r>
              <a:rPr lang="en-US" dirty="0"/>
              <a:t>Compiler- based coherence mechanisms </a:t>
            </a:r>
            <a:r>
              <a:rPr lang="en-US" dirty="0">
                <a:solidFill>
                  <a:srgbClr val="FF0000"/>
                </a:solidFill>
              </a:rPr>
              <a:t>perform an analysis on the code to determine which data items may become unsafe for caching</a:t>
            </a:r>
            <a:r>
              <a:rPr lang="en-US" dirty="0"/>
              <a:t>, and they </a:t>
            </a:r>
            <a:r>
              <a:rPr lang="en-US" dirty="0">
                <a:solidFill>
                  <a:srgbClr val="FF0000"/>
                </a:solidFill>
              </a:rPr>
              <a:t>mark those items accordingly</a:t>
            </a:r>
            <a:r>
              <a:rPr lang="en-US" dirty="0"/>
              <a:t>. </a:t>
            </a:r>
            <a:r>
              <a:rPr lang="en-US" dirty="0">
                <a:solidFill>
                  <a:srgbClr val="00B050"/>
                </a:solidFill>
              </a:rPr>
              <a:t>The operating system or hardware then prevents </a:t>
            </a:r>
            <a:r>
              <a:rPr lang="en-US" dirty="0" smtClean="0">
                <a:solidFill>
                  <a:srgbClr val="00B050"/>
                </a:solidFill>
              </a:rPr>
              <a:t>non-cacheable </a:t>
            </a:r>
            <a:r>
              <a:rPr lang="en-US" dirty="0">
                <a:solidFill>
                  <a:srgbClr val="00B050"/>
                </a:solidFill>
              </a:rPr>
              <a:t>items from being cached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endParaRPr lang="tr-TR" dirty="0" smtClean="0">
              <a:solidFill>
                <a:srgbClr val="00B050"/>
              </a:solidFill>
            </a:endParaRPr>
          </a:p>
          <a:p>
            <a:pPr lvl="1" fontAlgn="auto">
              <a:spcAft>
                <a:spcPts val="0"/>
              </a:spcAft>
            </a:pPr>
            <a:endParaRPr lang="tr-TR" dirty="0"/>
          </a:p>
          <a:p>
            <a:pPr lvl="1" fontAlgn="auto">
              <a:spcAft>
                <a:spcPts val="0"/>
              </a:spcAft>
            </a:pPr>
            <a:endParaRPr lang="tr-TR" dirty="0" smtClean="0"/>
          </a:p>
          <a:p>
            <a:pPr lvl="1" fontAlgn="auto">
              <a:spcAft>
                <a:spcPts val="0"/>
              </a:spcAft>
            </a:pPr>
            <a:endParaRPr lang="tr-TR" dirty="0" smtClean="0"/>
          </a:p>
          <a:p>
            <a:pPr lvl="1" fontAlgn="auto">
              <a:spcAft>
                <a:spcPts val="0"/>
              </a:spcAft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9772214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33</a:t>
            </a:fld>
            <a:endParaRPr kumimoji="0" lang="en-US"/>
          </a:p>
        </p:txBody>
      </p:sp>
      <p:sp>
        <p:nvSpPr>
          <p:cNvPr id="3" name="Rectangle 2"/>
          <p:cNvSpPr/>
          <p:nvPr/>
        </p:nvSpPr>
        <p:spPr>
          <a:xfrm>
            <a:off x="431540" y="2348880"/>
            <a:ext cx="8208912" cy="2241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More efficient approaches analyze the code to determine </a:t>
            </a:r>
            <a:r>
              <a:rPr lang="en-US" dirty="0">
                <a:solidFill>
                  <a:srgbClr val="FF0000"/>
                </a:solidFill>
              </a:rPr>
              <a:t>safe periods for shared variables</a:t>
            </a:r>
            <a:r>
              <a:rPr lang="en-US" dirty="0"/>
              <a:t>. </a:t>
            </a:r>
            <a:endParaRPr lang="tr-TR" dirty="0" smtClean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compiler then inserts instructions into the generated code to enforce cache coherence during the critical periods.</a:t>
            </a:r>
          </a:p>
        </p:txBody>
      </p:sp>
      <p:sp>
        <p:nvSpPr>
          <p:cNvPr id="4" name="Rectangle 3"/>
          <p:cNvSpPr/>
          <p:nvPr/>
        </p:nvSpPr>
        <p:spPr>
          <a:xfrm>
            <a:off x="251520" y="1052736"/>
            <a:ext cx="8568952" cy="113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 fontAlgn="auto">
              <a:lnSpc>
                <a:spcPct val="150000"/>
              </a:lnSpc>
              <a:spcAft>
                <a:spcPts val="0"/>
              </a:spcAft>
            </a:pPr>
            <a:r>
              <a:rPr lang="en-US" dirty="0"/>
              <a:t>The simplest approach is to prevent any shared data variables from being cached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48793995"/>
      </p:ext>
    </p:extLst>
  </p:cSld>
  <p:clrMapOvr>
    <a:masterClrMapping/>
  </p:clrMapOvr>
  <p:transition spd="slow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b="1" dirty="0">
                <a:solidFill>
                  <a:srgbClr val="FF0000"/>
                </a:solidFill>
              </a:rPr>
              <a:t>Hardware-Based Solutions</a:t>
            </a:r>
          </a:p>
          <a:p>
            <a:pPr marL="393192" lvl="1" indent="0">
              <a:lnSpc>
                <a:spcPct val="150000"/>
              </a:lnSpc>
              <a:buNone/>
            </a:pPr>
            <a:r>
              <a:rPr lang="en-US" dirty="0" smtClean="0"/>
              <a:t>Generally referred to as </a:t>
            </a:r>
            <a:r>
              <a:rPr lang="en-US" dirty="0" smtClean="0">
                <a:solidFill>
                  <a:srgbClr val="FF0000"/>
                </a:solidFill>
              </a:rPr>
              <a:t>cache coherence protocols</a:t>
            </a:r>
            <a:r>
              <a:rPr lang="tr-TR" dirty="0" smtClean="0"/>
              <a:t>.</a:t>
            </a:r>
            <a:endParaRPr lang="en-US" dirty="0" smtClean="0"/>
          </a:p>
          <a:p>
            <a:pPr marL="393192" lvl="1" indent="0">
              <a:lnSpc>
                <a:spcPct val="150000"/>
              </a:lnSpc>
              <a:buNone/>
            </a:pPr>
            <a:r>
              <a:rPr lang="en-US" dirty="0" smtClean="0"/>
              <a:t>These solutions provide dynamic recognition at run time of potential inconsistency conditions</a:t>
            </a:r>
            <a:r>
              <a:rPr lang="tr-TR" dirty="0" smtClean="0"/>
              <a:t>.</a:t>
            </a:r>
            <a:endParaRPr lang="en-US" dirty="0" smtClean="0"/>
          </a:p>
          <a:p>
            <a:pPr marL="393192" lvl="1" indent="0">
              <a:lnSpc>
                <a:spcPct val="150000"/>
              </a:lnSpc>
              <a:buNone/>
            </a:pPr>
            <a:r>
              <a:rPr lang="en-US" dirty="0" smtClean="0"/>
              <a:t>Because the problem is only dealt with when it actually arises there is more effective use of caches, leading to improved performance over a software approach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Cache Coherence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34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7899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35</a:t>
            </a:fld>
            <a:endParaRPr kumimoji="0" lang="en-US"/>
          </a:p>
        </p:txBody>
      </p:sp>
      <p:sp>
        <p:nvSpPr>
          <p:cNvPr id="3" name="Rectangle 2"/>
          <p:cNvSpPr/>
          <p:nvPr/>
        </p:nvSpPr>
        <p:spPr>
          <a:xfrm>
            <a:off x="242958" y="188640"/>
            <a:ext cx="87615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200000"/>
              </a:lnSpc>
            </a:pPr>
            <a:r>
              <a:rPr lang="en-US" dirty="0"/>
              <a:t>Approaches are transparent to the programmer and the compiler, reducing the software development burden</a:t>
            </a:r>
          </a:p>
          <a:p>
            <a:pPr lvl="1">
              <a:lnSpc>
                <a:spcPct val="200000"/>
              </a:lnSpc>
            </a:pPr>
            <a:r>
              <a:rPr lang="en-US" dirty="0"/>
              <a:t>Can be </a:t>
            </a:r>
            <a:r>
              <a:rPr lang="en-US" dirty="0">
                <a:solidFill>
                  <a:srgbClr val="FF0000"/>
                </a:solidFill>
              </a:rPr>
              <a:t>divided into two </a:t>
            </a:r>
            <a:r>
              <a:rPr lang="en-US" dirty="0" smtClean="0">
                <a:solidFill>
                  <a:srgbClr val="FF0000"/>
                </a:solidFill>
              </a:rPr>
              <a:t>categories</a:t>
            </a:r>
            <a:r>
              <a:rPr lang="en-US" dirty="0" smtClean="0"/>
              <a:t>:</a:t>
            </a:r>
            <a:endParaRPr lang="tr-TR" dirty="0" smtClean="0"/>
          </a:p>
          <a:p>
            <a:pPr marL="800100" lvl="1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b="1" dirty="0" smtClean="0"/>
              <a:t>Directory </a:t>
            </a:r>
            <a:r>
              <a:rPr lang="en-US" b="1" dirty="0"/>
              <a:t>protocols</a:t>
            </a:r>
          </a:p>
          <a:p>
            <a:pPr marL="1257300" lvl="2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b="1" dirty="0" smtClean="0"/>
              <a:t>     </a:t>
            </a:r>
            <a:r>
              <a:rPr lang="en-US" b="1" dirty="0" smtClean="0"/>
              <a:t>Snoopy </a:t>
            </a:r>
            <a:r>
              <a:rPr lang="en-US" b="1" dirty="0"/>
              <a:t>protocols</a:t>
            </a:r>
          </a:p>
        </p:txBody>
      </p:sp>
    </p:spTree>
    <p:extLst>
      <p:ext uri="{BB962C8B-B14F-4D97-AF65-F5344CB8AC3E}">
        <p14:creationId xmlns:p14="http://schemas.microsoft.com/office/powerpoint/2010/main" val="3283821614"/>
      </p:ext>
    </p:extLst>
  </p:cSld>
  <p:clrMapOvr>
    <a:masterClrMapping/>
  </p:clrMapOvr>
  <p:transition spd="slow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600" dirty="0"/>
              <a:t>Directory protocols </a:t>
            </a:r>
            <a:r>
              <a:rPr lang="en-US" sz="2600" dirty="0">
                <a:solidFill>
                  <a:srgbClr val="FF0000"/>
                </a:solidFill>
              </a:rPr>
              <a:t>collect and maintain information about where copies of lines reside</a:t>
            </a:r>
            <a:r>
              <a:rPr lang="en-US" sz="2600" dirty="0"/>
              <a:t>.</a:t>
            </a:r>
          </a:p>
          <a:p>
            <a:pPr algn="just"/>
            <a:endParaRPr lang="en-US" sz="2600" dirty="0" smtClean="0"/>
          </a:p>
          <a:p>
            <a:pPr algn="just"/>
            <a:r>
              <a:rPr lang="en-US" sz="2600" dirty="0" smtClean="0"/>
              <a:t>Typically</a:t>
            </a:r>
            <a:r>
              <a:rPr lang="en-US" sz="2600" dirty="0"/>
              <a:t>, </a:t>
            </a:r>
            <a:r>
              <a:rPr lang="en-US" sz="2600" dirty="0">
                <a:solidFill>
                  <a:srgbClr val="FF0000"/>
                </a:solidFill>
              </a:rPr>
              <a:t>there is a centralized controller that is part of the main memory controller and a directory that is stored in main memory</a:t>
            </a:r>
            <a:r>
              <a:rPr lang="en-US" sz="2600" dirty="0"/>
              <a:t>.</a:t>
            </a:r>
          </a:p>
          <a:p>
            <a:pPr algn="just"/>
            <a:endParaRPr lang="en-US" sz="2600" dirty="0" smtClean="0"/>
          </a:p>
          <a:p>
            <a:pPr algn="just"/>
            <a:r>
              <a:rPr lang="en-US" sz="2600" dirty="0" smtClean="0"/>
              <a:t>The </a:t>
            </a:r>
            <a:r>
              <a:rPr lang="en-US" sz="2600" dirty="0"/>
              <a:t>directory </a:t>
            </a:r>
            <a:r>
              <a:rPr lang="en-US" sz="2600" dirty="0">
                <a:solidFill>
                  <a:srgbClr val="FF0000"/>
                </a:solidFill>
              </a:rPr>
              <a:t>contains global state information about the contents of the various local caches</a:t>
            </a:r>
            <a:r>
              <a:rPr lang="en-US" sz="2600" dirty="0"/>
              <a:t>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Directory Protocols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36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85847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37</a:t>
            </a:fld>
            <a:endParaRPr kumimoji="0"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298" y="836712"/>
            <a:ext cx="8762877" cy="432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524829"/>
      </p:ext>
    </p:extLst>
  </p:cSld>
  <p:clrMapOvr>
    <a:masterClrMapping/>
  </p:clrMapOvr>
  <p:transition spd="slow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b="1" dirty="0">
                <a:solidFill>
                  <a:srgbClr val="00B050"/>
                </a:solidFill>
              </a:rPr>
              <a:t>When an individual cache controller makes a request</a:t>
            </a:r>
            <a:r>
              <a:rPr lang="en-US" sz="2600" dirty="0"/>
              <a:t>, </a:t>
            </a:r>
            <a:r>
              <a:rPr lang="en-US" sz="2600" dirty="0">
                <a:solidFill>
                  <a:srgbClr val="FF0000"/>
                </a:solidFill>
              </a:rPr>
              <a:t>the centralized controller checks and issues necessary commands for data transfer between memory and caches or between caches.</a:t>
            </a:r>
          </a:p>
          <a:p>
            <a:endParaRPr lang="en-US" sz="2600" dirty="0" smtClean="0"/>
          </a:p>
          <a:p>
            <a:r>
              <a:rPr lang="en-US" sz="2600" dirty="0" smtClean="0"/>
              <a:t>Typically, the controller maintains information about </a:t>
            </a:r>
            <a:r>
              <a:rPr lang="en-US" sz="2600" dirty="0" smtClean="0">
                <a:solidFill>
                  <a:srgbClr val="FF0000"/>
                </a:solidFill>
              </a:rPr>
              <a:t>which processors have a copy of which lines. </a:t>
            </a:r>
            <a:endParaRPr lang="en-US" sz="2600" dirty="0">
              <a:solidFill>
                <a:srgbClr val="FF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Directory Protocols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38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87827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Before a processor can write to a local copy of a line, </a:t>
            </a:r>
            <a:r>
              <a:rPr lang="en-US" sz="2600" dirty="0">
                <a:solidFill>
                  <a:srgbClr val="FF0000"/>
                </a:solidFill>
              </a:rPr>
              <a:t>it must request exclusive access to the line from the controller</a:t>
            </a:r>
            <a:r>
              <a:rPr lang="en-US" sz="2600" dirty="0"/>
              <a:t>.</a:t>
            </a:r>
          </a:p>
          <a:p>
            <a:endParaRPr lang="en-US" sz="2600" dirty="0" smtClean="0"/>
          </a:p>
          <a:p>
            <a:r>
              <a:rPr lang="en-US" sz="2600" dirty="0" smtClean="0"/>
              <a:t>Before </a:t>
            </a:r>
            <a:r>
              <a:rPr lang="en-US" sz="2600" dirty="0"/>
              <a:t>granting this exclusive access, the controller </a:t>
            </a:r>
            <a:r>
              <a:rPr lang="en-US" sz="2600" dirty="0">
                <a:solidFill>
                  <a:srgbClr val="FF0000"/>
                </a:solidFill>
              </a:rPr>
              <a:t>sends a message to all processors with a cached copy of this line</a:t>
            </a:r>
            <a:r>
              <a:rPr lang="en-US" sz="2600" dirty="0"/>
              <a:t>, </a:t>
            </a:r>
            <a:r>
              <a:rPr lang="en-US" sz="2600" b="1" dirty="0">
                <a:solidFill>
                  <a:srgbClr val="00B050"/>
                </a:solidFill>
              </a:rPr>
              <a:t>forcing each processor to invalidate its copy.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Directory Protocols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39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86559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481328"/>
            <a:ext cx="8435280" cy="4525963"/>
          </a:xfrm>
        </p:spPr>
        <p:txBody>
          <a:bodyPr>
            <a:normAutofit/>
          </a:bodyPr>
          <a:lstStyle/>
          <a:p>
            <a:pPr algn="just"/>
            <a:r>
              <a:rPr lang="en-US" sz="2400" dirty="0"/>
              <a:t>As computer technology has evolved and the cost of computer hardware </a:t>
            </a:r>
            <a:r>
              <a:rPr lang="en-US" sz="2400" dirty="0" smtClean="0"/>
              <a:t>has dropped</a:t>
            </a:r>
            <a:r>
              <a:rPr lang="en-US" sz="2400" dirty="0"/>
              <a:t>, more opportunities for parallelism become available.</a:t>
            </a:r>
          </a:p>
          <a:p>
            <a:endParaRPr lang="en-US" sz="2400" dirty="0"/>
          </a:p>
          <a:p>
            <a:r>
              <a:rPr lang="en-US" sz="2400" b="1" dirty="0">
                <a:solidFill>
                  <a:srgbClr val="FF0000"/>
                </a:solidFill>
              </a:rPr>
              <a:t>Symmetric multiprocessors (SMPs</a:t>
            </a:r>
            <a:r>
              <a:rPr lang="en-US" sz="2400" b="1" dirty="0"/>
              <a:t>)</a:t>
            </a:r>
            <a:r>
              <a:rPr lang="en-US" sz="2400" dirty="0"/>
              <a:t> is one of the earliest and still the most common </a:t>
            </a:r>
            <a:r>
              <a:rPr lang="en-US" sz="2400" b="1" i="1" dirty="0">
                <a:solidFill>
                  <a:srgbClr val="FF0000"/>
                </a:solidFill>
              </a:rPr>
              <a:t>example of parallel organization</a:t>
            </a:r>
            <a:r>
              <a:rPr lang="en-US" sz="2400" dirty="0"/>
              <a:t>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/>
              <a:t>In an </a:t>
            </a:r>
            <a:r>
              <a:rPr lang="en-US" sz="2400" dirty="0">
                <a:solidFill>
                  <a:srgbClr val="FF0000"/>
                </a:solidFill>
              </a:rPr>
              <a:t>SMP organization</a:t>
            </a:r>
            <a:r>
              <a:rPr lang="en-US" sz="2400" dirty="0"/>
              <a:t>, multiple processors </a:t>
            </a:r>
            <a:r>
              <a:rPr lang="en-US" sz="2400" dirty="0">
                <a:solidFill>
                  <a:srgbClr val="FF0000"/>
                </a:solidFill>
              </a:rPr>
              <a:t>share a common memory</a:t>
            </a:r>
            <a:r>
              <a:rPr lang="en-US" sz="2400" dirty="0"/>
              <a:t>. This organization raises the issue of cache coherence.</a:t>
            </a:r>
            <a:endParaRPr lang="en-US" b="1" dirty="0" smtClean="0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5097592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Directory </a:t>
            </a:r>
            <a:r>
              <a:rPr lang="en-US" sz="2400" dirty="0"/>
              <a:t>schemes </a:t>
            </a:r>
            <a:r>
              <a:rPr lang="en-US" sz="2400" dirty="0">
                <a:solidFill>
                  <a:srgbClr val="FF0000"/>
                </a:solidFill>
              </a:rPr>
              <a:t>suffer from the drawbacks of a central bottleneck and </a:t>
            </a:r>
            <a:r>
              <a:rPr lang="en-US" sz="2400" dirty="0" smtClean="0">
                <a:solidFill>
                  <a:srgbClr val="FF0000"/>
                </a:solidFill>
              </a:rPr>
              <a:t>the overhead </a:t>
            </a:r>
            <a:r>
              <a:rPr lang="en-US" sz="2400" dirty="0">
                <a:solidFill>
                  <a:srgbClr val="FF0000"/>
                </a:solidFill>
              </a:rPr>
              <a:t>of communication between the various cache controllers and the </a:t>
            </a:r>
            <a:r>
              <a:rPr lang="en-US" sz="2400" dirty="0" smtClean="0">
                <a:solidFill>
                  <a:srgbClr val="FF0000"/>
                </a:solidFill>
              </a:rPr>
              <a:t>central controller</a:t>
            </a:r>
            <a:r>
              <a:rPr lang="en-US" sz="2400" dirty="0">
                <a:solidFill>
                  <a:srgbClr val="FF0000"/>
                </a:solidFill>
              </a:rPr>
              <a:t>. </a:t>
            </a:r>
            <a:endParaRPr lang="en-US" sz="2400" dirty="0" smtClean="0">
              <a:solidFill>
                <a:srgbClr val="FF0000"/>
              </a:solidFill>
            </a:endParaRPr>
          </a:p>
          <a:p>
            <a:endParaRPr lang="en-US" sz="2400" dirty="0"/>
          </a:p>
          <a:p>
            <a:r>
              <a:rPr lang="en-US" sz="2400" dirty="0" smtClean="0"/>
              <a:t>However</a:t>
            </a:r>
            <a:r>
              <a:rPr lang="en-US" sz="2400" dirty="0"/>
              <a:t>, they are effective in large-scale systems that involve </a:t>
            </a:r>
            <a:r>
              <a:rPr lang="en-US" sz="2400" dirty="0" smtClean="0"/>
              <a:t>multiple buses </a:t>
            </a:r>
            <a:r>
              <a:rPr lang="en-US" sz="2400" dirty="0"/>
              <a:t>or some other complex interconnection scheme.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Directory Protocols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40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20545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Distribute</a:t>
            </a:r>
            <a:r>
              <a:rPr lang="en-US" sz="2400" dirty="0" smtClean="0"/>
              <a:t> the responsibility for maintaining cache coherence among all of the cache controllers in a multiprocessor.</a:t>
            </a:r>
            <a:endParaRPr lang="en-US" sz="2400" dirty="0"/>
          </a:p>
          <a:p>
            <a:r>
              <a:rPr lang="en-US" sz="2400" dirty="0" smtClean="0"/>
              <a:t>Each cache controller is able to “snoop” on the network to observe these broadcast notifications and react accordingly.</a:t>
            </a:r>
          </a:p>
          <a:p>
            <a:r>
              <a:rPr lang="en-US" sz="2400" dirty="0" smtClean="0"/>
              <a:t>Suited </a:t>
            </a:r>
            <a:r>
              <a:rPr lang="en-US" sz="2400" dirty="0"/>
              <a:t>to </a:t>
            </a:r>
            <a:r>
              <a:rPr lang="en-US" sz="2400" dirty="0" smtClean="0"/>
              <a:t>bus-based multiprocessor because the shared bus provides a simple means for broadcasting and snooping.</a:t>
            </a:r>
          </a:p>
          <a:p>
            <a:r>
              <a:rPr lang="en-US" sz="2400" dirty="0"/>
              <a:t>Two basic approaches to the snoopy protocol have been explored: </a:t>
            </a:r>
            <a:r>
              <a:rPr lang="en-US" sz="2400" b="1" dirty="0">
                <a:solidFill>
                  <a:srgbClr val="FF0000"/>
                </a:solidFill>
              </a:rPr>
              <a:t>write </a:t>
            </a:r>
            <a:r>
              <a:rPr lang="en-US" sz="2400" b="1" dirty="0" smtClean="0">
                <a:solidFill>
                  <a:srgbClr val="FF0000"/>
                </a:solidFill>
              </a:rPr>
              <a:t>invalidate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and </a:t>
            </a:r>
            <a:r>
              <a:rPr lang="en-US" sz="2400" b="1" dirty="0">
                <a:solidFill>
                  <a:srgbClr val="FF0000"/>
                </a:solidFill>
              </a:rPr>
              <a:t>write </a:t>
            </a:r>
            <a:r>
              <a:rPr lang="en-US" sz="2400" b="1" dirty="0" smtClean="0">
                <a:solidFill>
                  <a:srgbClr val="FF0000"/>
                </a:solidFill>
              </a:rPr>
              <a:t>update</a:t>
            </a:r>
            <a:r>
              <a:rPr lang="en-US" sz="2400" dirty="0" smtClean="0"/>
              <a:t>.</a:t>
            </a:r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Snoopy Protocols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41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9389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There can be </a:t>
            </a:r>
            <a:r>
              <a:rPr lang="en-US" dirty="0" smtClean="0">
                <a:solidFill>
                  <a:srgbClr val="FF0000"/>
                </a:solidFill>
              </a:rPr>
              <a:t>multiple </a:t>
            </a:r>
            <a:r>
              <a:rPr lang="en-US" dirty="0">
                <a:solidFill>
                  <a:srgbClr val="FF0000"/>
                </a:solidFill>
              </a:rPr>
              <a:t>readers and </a:t>
            </a:r>
            <a:r>
              <a:rPr lang="en-US" dirty="0" smtClean="0">
                <a:solidFill>
                  <a:srgbClr val="FF0000"/>
                </a:solidFill>
              </a:rPr>
              <a:t>writers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When a processor wishes to update a shared line, the word to be updated is </a:t>
            </a:r>
            <a:r>
              <a:rPr lang="en-US" dirty="0" smtClean="0">
                <a:solidFill>
                  <a:srgbClr val="FF0000"/>
                </a:solidFill>
              </a:rPr>
              <a:t>distributed to all others and caches containing that line can update it.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Update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42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02180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43</a:t>
            </a:fld>
            <a:endParaRPr kumimoji="0"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052"/>
            <a:ext cx="4355976" cy="322836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50931" y="2636912"/>
            <a:ext cx="4579221" cy="3290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84029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There can be m</a:t>
            </a:r>
            <a:r>
              <a:rPr lang="en-US" dirty="0" err="1" smtClean="0"/>
              <a:t>ultiple</a:t>
            </a:r>
            <a:r>
              <a:rPr lang="en-US" dirty="0" smtClean="0"/>
              <a:t> </a:t>
            </a:r>
            <a:r>
              <a:rPr lang="en-US" dirty="0"/>
              <a:t>readers,</a:t>
            </a:r>
            <a:r>
              <a:rPr lang="en-US" dirty="0" smtClean="0"/>
              <a:t> but only one writer at a time.</a:t>
            </a:r>
          </a:p>
          <a:p>
            <a:r>
              <a:rPr lang="en-US" dirty="0"/>
              <a:t>When a write is required, </a:t>
            </a:r>
            <a:r>
              <a:rPr lang="en-US" dirty="0">
                <a:solidFill>
                  <a:srgbClr val="FF0000"/>
                </a:solidFill>
              </a:rPr>
              <a:t>all other caches of the line are </a:t>
            </a:r>
            <a:r>
              <a:rPr lang="en-US" dirty="0" smtClean="0">
                <a:solidFill>
                  <a:srgbClr val="FF0000"/>
                </a:solidFill>
              </a:rPr>
              <a:t>invalidated.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Writing processor then has exclusive (cheap) access until line</a:t>
            </a:r>
            <a:r>
              <a:rPr lang="en-US" dirty="0" smtClean="0"/>
              <a:t> is required </a:t>
            </a:r>
            <a:r>
              <a:rPr lang="en-US" dirty="0"/>
              <a:t>by another </a:t>
            </a:r>
            <a:r>
              <a:rPr lang="en-US" dirty="0" smtClean="0"/>
              <a:t>processor.</a:t>
            </a:r>
          </a:p>
          <a:p>
            <a:r>
              <a:rPr lang="en-US" dirty="0" smtClean="0"/>
              <a:t>Most widely used in commercial multiprocessor systems such as the Pentium 4 </a:t>
            </a:r>
            <a:r>
              <a:rPr lang="en-US" dirty="0"/>
              <a:t>and </a:t>
            </a:r>
            <a:r>
              <a:rPr lang="en-US" dirty="0" smtClean="0"/>
              <a:t>PowerPC.</a:t>
            </a:r>
          </a:p>
          <a:p>
            <a:r>
              <a:rPr lang="en-US" dirty="0">
                <a:solidFill>
                  <a:srgbClr val="0070C0"/>
                </a:solidFill>
              </a:rPr>
              <a:t>State of every line is marked </a:t>
            </a:r>
            <a:r>
              <a:rPr lang="en-US" dirty="0"/>
              <a:t>as </a:t>
            </a:r>
            <a:r>
              <a:rPr lang="en-US" dirty="0">
                <a:solidFill>
                  <a:srgbClr val="FF0000"/>
                </a:solidFill>
              </a:rPr>
              <a:t>modified</a:t>
            </a:r>
            <a:r>
              <a:rPr lang="en-US" dirty="0"/>
              <a:t>, </a:t>
            </a:r>
            <a:r>
              <a:rPr lang="en-US" dirty="0">
                <a:solidFill>
                  <a:srgbClr val="FFC000"/>
                </a:solidFill>
              </a:rPr>
              <a:t>exclusive</a:t>
            </a:r>
            <a:r>
              <a:rPr lang="en-US" dirty="0"/>
              <a:t>, </a:t>
            </a:r>
            <a:r>
              <a:rPr lang="en-US" dirty="0">
                <a:solidFill>
                  <a:srgbClr val="92D050"/>
                </a:solidFill>
              </a:rPr>
              <a:t>shared</a:t>
            </a:r>
            <a:r>
              <a:rPr lang="en-US" dirty="0"/>
              <a:t> or </a:t>
            </a:r>
            <a:r>
              <a:rPr lang="en-US" dirty="0" smtClean="0">
                <a:solidFill>
                  <a:srgbClr val="C00000"/>
                </a:solidFill>
              </a:rPr>
              <a:t>invalid</a:t>
            </a:r>
            <a:r>
              <a:rPr lang="en-US" dirty="0" smtClean="0"/>
              <a:t>. For this reason the write-invalidate protocol is called </a:t>
            </a:r>
            <a:r>
              <a:rPr lang="en-US" b="1" dirty="0" smtClean="0">
                <a:solidFill>
                  <a:srgbClr val="FF0000"/>
                </a:solidFill>
              </a:rPr>
              <a:t>MESI</a:t>
            </a:r>
            <a:r>
              <a:rPr lang="en-US" b="1" i="1" dirty="0" smtClean="0">
                <a:solidFill>
                  <a:srgbClr val="FF0000"/>
                </a:solidFill>
              </a:rPr>
              <a:t>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Invalidate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44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68292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45</a:t>
            </a:fld>
            <a:endParaRPr kumimoji="0"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052"/>
            <a:ext cx="4355976" cy="322836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0907" y="2996952"/>
            <a:ext cx="5023169" cy="3600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80624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46</a:t>
            </a:fld>
            <a:endParaRPr kumimoji="0" lang="en-US"/>
          </a:p>
        </p:txBody>
      </p:sp>
      <p:sp>
        <p:nvSpPr>
          <p:cNvPr id="3" name="Rectangle 2"/>
          <p:cNvSpPr/>
          <p:nvPr/>
        </p:nvSpPr>
        <p:spPr>
          <a:xfrm>
            <a:off x="3131840" y="866127"/>
            <a:ext cx="25939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The MESI Protocol</a:t>
            </a:r>
          </a:p>
        </p:txBody>
      </p:sp>
      <p:sp>
        <p:nvSpPr>
          <p:cNvPr id="4" name="Rectangle 3"/>
          <p:cNvSpPr/>
          <p:nvPr/>
        </p:nvSpPr>
        <p:spPr>
          <a:xfrm>
            <a:off x="332980" y="1412776"/>
            <a:ext cx="848749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MESI protocol makes it possible to maintain the coherence in cached systems. It </a:t>
            </a:r>
            <a:r>
              <a:rPr lang="en-US" dirty="0" smtClean="0"/>
              <a:t>is </a:t>
            </a:r>
            <a:r>
              <a:rPr lang="en-US" dirty="0" smtClean="0">
                <a:solidFill>
                  <a:srgbClr val="FF0000"/>
                </a:solidFill>
              </a:rPr>
              <a:t>based on the four states </a:t>
            </a:r>
            <a:r>
              <a:rPr lang="en-US" dirty="0" smtClean="0"/>
              <a:t>that </a:t>
            </a:r>
            <a:r>
              <a:rPr lang="en-US" dirty="0">
                <a:solidFill>
                  <a:srgbClr val="FF0000"/>
                </a:solidFill>
              </a:rPr>
              <a:t>a block in the cache memory can have</a:t>
            </a:r>
            <a:r>
              <a:rPr lang="en-US" dirty="0"/>
              <a:t>. These four states </a:t>
            </a:r>
            <a:r>
              <a:rPr lang="en-US" dirty="0" smtClean="0"/>
              <a:t>are </a:t>
            </a:r>
            <a:r>
              <a:rPr lang="en-US" dirty="0"/>
              <a:t>the abbreviations for MESI: </a:t>
            </a:r>
            <a:r>
              <a:rPr lang="en-US" dirty="0" smtClean="0">
                <a:solidFill>
                  <a:srgbClr val="FF0000"/>
                </a:solidFill>
              </a:rPr>
              <a:t>modified</a:t>
            </a:r>
            <a:r>
              <a:rPr lang="en-US" dirty="0" smtClean="0"/>
              <a:t>, </a:t>
            </a:r>
            <a:r>
              <a:rPr lang="en-US" dirty="0">
                <a:solidFill>
                  <a:srgbClr val="FF0000"/>
                </a:solidFill>
              </a:rPr>
              <a:t>exclusive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shared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invalid</a:t>
            </a:r>
            <a:r>
              <a:rPr lang="en-US" dirty="0"/>
              <a:t>. States are explained below: </a:t>
            </a:r>
          </a:p>
        </p:txBody>
      </p:sp>
      <p:sp>
        <p:nvSpPr>
          <p:cNvPr id="5" name="Rectangle 4"/>
          <p:cNvSpPr/>
          <p:nvPr/>
        </p:nvSpPr>
        <p:spPr>
          <a:xfrm>
            <a:off x="332980" y="3513619"/>
            <a:ext cx="85397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u="sng" dirty="0">
                <a:solidFill>
                  <a:srgbClr val="FF0000"/>
                </a:solidFill>
              </a:rPr>
              <a:t>Invalid</a:t>
            </a:r>
            <a:r>
              <a:rPr lang="en-US" dirty="0" smtClean="0"/>
              <a:t>:</a:t>
            </a:r>
            <a:endParaRPr lang="tr-TR" dirty="0" smtClean="0"/>
          </a:p>
          <a:p>
            <a:r>
              <a:rPr lang="en-US" dirty="0" smtClean="0"/>
              <a:t> </a:t>
            </a:r>
            <a:endParaRPr lang="tr-TR" dirty="0" smtClean="0"/>
          </a:p>
          <a:p>
            <a:r>
              <a:rPr lang="en-US" dirty="0" smtClean="0"/>
              <a:t>It </a:t>
            </a:r>
            <a:r>
              <a:rPr lang="en-US" dirty="0"/>
              <a:t>is a non-valid state. The data you are looking for are </a:t>
            </a:r>
            <a:r>
              <a:rPr lang="en-US" dirty="0">
                <a:solidFill>
                  <a:srgbClr val="FF0000"/>
                </a:solidFill>
              </a:rPr>
              <a:t>not in the cache,</a:t>
            </a:r>
            <a:r>
              <a:rPr lang="en-US" dirty="0"/>
              <a:t> or the local </a:t>
            </a:r>
            <a:r>
              <a:rPr lang="en-US" dirty="0" smtClean="0"/>
              <a:t>copy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these data </a:t>
            </a:r>
            <a:r>
              <a:rPr lang="en-US" dirty="0">
                <a:solidFill>
                  <a:srgbClr val="FF0000"/>
                </a:solidFill>
              </a:rPr>
              <a:t>is not correct </a:t>
            </a:r>
            <a:r>
              <a:rPr lang="en-US" dirty="0"/>
              <a:t>because another processor has updated the corresponding </a:t>
            </a:r>
            <a:r>
              <a:rPr lang="en-US" dirty="0" smtClean="0"/>
              <a:t>memory</a:t>
            </a:r>
            <a:r>
              <a:rPr lang="tr-TR" dirty="0" smtClean="0"/>
              <a:t> </a:t>
            </a:r>
            <a:r>
              <a:rPr lang="en-US" dirty="0" smtClean="0"/>
              <a:t>position</a:t>
            </a:r>
            <a:r>
              <a:rPr lang="en-US" dirty="0"/>
              <a:t>. </a:t>
            </a:r>
          </a:p>
        </p:txBody>
      </p:sp>
      <p:sp>
        <p:nvSpPr>
          <p:cNvPr id="6" name="Rectangle 5"/>
          <p:cNvSpPr/>
          <p:nvPr/>
        </p:nvSpPr>
        <p:spPr>
          <a:xfrm>
            <a:off x="170478" y="104112"/>
            <a:ext cx="88647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00B050"/>
                </a:solidFill>
              </a:rPr>
              <a:t>What is the meaning of each of the four states in the MESI protocol?</a:t>
            </a:r>
          </a:p>
        </p:txBody>
      </p:sp>
    </p:spTree>
    <p:extLst>
      <p:ext uri="{BB962C8B-B14F-4D97-AF65-F5344CB8AC3E}">
        <p14:creationId xmlns:p14="http://schemas.microsoft.com/office/powerpoint/2010/main" val="144675017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47</a:t>
            </a:fld>
            <a:endParaRPr kumimoji="0" lang="en-US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87484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u="sng" dirty="0" smtClean="0">
                <a:solidFill>
                  <a:srgbClr val="FF0000"/>
                </a:solidFill>
              </a:rPr>
              <a:t>Shared:</a:t>
            </a:r>
            <a:endParaRPr lang="tr-TR" b="1" i="1" u="sng" dirty="0" smtClean="0">
              <a:solidFill>
                <a:srgbClr val="FF0000"/>
              </a:solidFill>
            </a:endParaRPr>
          </a:p>
          <a:p>
            <a:endParaRPr lang="tr-TR" dirty="0" smtClean="0"/>
          </a:p>
          <a:p>
            <a:r>
              <a:rPr lang="en-US" dirty="0" smtClean="0"/>
              <a:t>The </a:t>
            </a:r>
            <a:r>
              <a:rPr lang="en-US" dirty="0"/>
              <a:t>line in the cache is the same as that in main memory and may be present in another cache.</a:t>
            </a:r>
            <a:endParaRPr lang="tr-TR" dirty="0" smtClean="0"/>
          </a:p>
        </p:txBody>
      </p:sp>
      <p:sp>
        <p:nvSpPr>
          <p:cNvPr id="4" name="Rectangle 3"/>
          <p:cNvSpPr/>
          <p:nvPr/>
        </p:nvSpPr>
        <p:spPr>
          <a:xfrm>
            <a:off x="12188" y="2060848"/>
            <a:ext cx="88802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u="sng" dirty="0">
                <a:solidFill>
                  <a:srgbClr val="FF0000"/>
                </a:solidFill>
              </a:rPr>
              <a:t>Exclusive</a:t>
            </a:r>
            <a:r>
              <a:rPr lang="en-US" dirty="0"/>
              <a:t>: </a:t>
            </a:r>
            <a:endParaRPr lang="tr-TR" dirty="0" smtClean="0"/>
          </a:p>
          <a:p>
            <a:endParaRPr lang="tr-TR" dirty="0" smtClean="0"/>
          </a:p>
          <a:p>
            <a:r>
              <a:rPr lang="en-US" dirty="0" smtClean="0"/>
              <a:t>The </a:t>
            </a:r>
            <a:r>
              <a:rPr lang="en-US" dirty="0"/>
              <a:t>line in the cache is the </a:t>
            </a:r>
            <a:r>
              <a:rPr lang="en-US" dirty="0">
                <a:solidFill>
                  <a:srgbClr val="FF0000"/>
                </a:solidFill>
              </a:rPr>
              <a:t>same </a:t>
            </a:r>
            <a:r>
              <a:rPr lang="en-US" dirty="0"/>
              <a:t>as that in </a:t>
            </a:r>
            <a:r>
              <a:rPr lang="en-US" dirty="0">
                <a:solidFill>
                  <a:srgbClr val="FF0000"/>
                </a:solidFill>
              </a:rPr>
              <a:t>main memory </a:t>
            </a:r>
            <a:r>
              <a:rPr lang="en-US" dirty="0"/>
              <a:t>and may be present in </a:t>
            </a:r>
            <a:r>
              <a:rPr lang="en-US" dirty="0">
                <a:solidFill>
                  <a:srgbClr val="FF0000"/>
                </a:solidFill>
              </a:rPr>
              <a:t>another cache</a:t>
            </a:r>
            <a:r>
              <a:rPr lang="en-US" dirty="0"/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212335" y="4149080"/>
            <a:ext cx="88335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u="sng" dirty="0">
                <a:solidFill>
                  <a:srgbClr val="FF0000"/>
                </a:solidFill>
              </a:rPr>
              <a:t>Modified</a:t>
            </a:r>
            <a:r>
              <a:rPr lang="en-US" dirty="0"/>
              <a:t>: </a:t>
            </a:r>
            <a:endParaRPr lang="tr-TR" dirty="0" smtClean="0"/>
          </a:p>
          <a:p>
            <a:endParaRPr lang="tr-TR" dirty="0" smtClean="0"/>
          </a:p>
          <a:p>
            <a:r>
              <a:rPr lang="en-US" dirty="0" smtClean="0"/>
              <a:t>Actually</a:t>
            </a:r>
            <a:r>
              <a:rPr lang="en-US" dirty="0"/>
              <a:t>, it is an exclusive-modified state. </a:t>
            </a:r>
            <a:r>
              <a:rPr lang="en-US" b="1" dirty="0">
                <a:solidFill>
                  <a:srgbClr val="C00000"/>
                </a:solidFill>
              </a:rPr>
              <a:t>It means that the cache has the only </a:t>
            </a:r>
            <a:r>
              <a:rPr lang="en-US" b="1" dirty="0" smtClean="0">
                <a:solidFill>
                  <a:srgbClr val="C00000"/>
                </a:solidFill>
              </a:rPr>
              <a:t>copy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that </a:t>
            </a:r>
            <a:r>
              <a:rPr lang="en-US" b="1" dirty="0">
                <a:solidFill>
                  <a:srgbClr val="C00000"/>
                </a:solidFill>
              </a:rPr>
              <a:t>is correct in the whole system</a:t>
            </a:r>
            <a:r>
              <a:rPr lang="en-US" dirty="0"/>
              <a:t>. The data which are in the main memory are wrong. </a:t>
            </a:r>
          </a:p>
        </p:txBody>
      </p:sp>
    </p:spTree>
    <p:extLst>
      <p:ext uri="{BB962C8B-B14F-4D97-AF65-F5344CB8AC3E}">
        <p14:creationId xmlns:p14="http://schemas.microsoft.com/office/powerpoint/2010/main" val="112673952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Clusters</a:t>
            </a:r>
            <a:endParaRPr lang="en-US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 useBgFill="1">
        <p:nvSpPr>
          <p:cNvPr id="5" name="TextBox 4"/>
          <p:cNvSpPr txBox="1"/>
          <p:nvPr/>
        </p:nvSpPr>
        <p:spPr>
          <a:xfrm>
            <a:off x="172720" y="4648200"/>
            <a:ext cx="360680" cy="51754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48</a:t>
            </a:fld>
            <a:endParaRPr kumimoji="0" lang="en-US"/>
          </a:p>
        </p:txBody>
      </p:sp>
      <p:sp>
        <p:nvSpPr>
          <p:cNvPr id="6" name="Rectangle 9"/>
          <p:cNvSpPr txBox="1">
            <a:spLocks noChangeArrowheads="1"/>
          </p:cNvSpPr>
          <p:nvPr/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>
              <a:lnSpc>
                <a:spcPct val="90000"/>
              </a:lnSpc>
            </a:pPr>
            <a:r>
              <a:rPr lang="en-GB" sz="2600" b="1" dirty="0" smtClean="0">
                <a:solidFill>
                  <a:srgbClr val="FF0000"/>
                </a:solidFill>
              </a:rPr>
              <a:t>Clustering</a:t>
            </a:r>
            <a:r>
              <a:rPr lang="en-GB" sz="2600" dirty="0" smtClean="0"/>
              <a:t> is an a</a:t>
            </a:r>
            <a:r>
              <a:rPr lang="en-US" sz="2600" dirty="0" err="1" smtClean="0"/>
              <a:t>lternative</a:t>
            </a:r>
            <a:r>
              <a:rPr lang="en-US" sz="2600" dirty="0" smtClean="0"/>
              <a:t> </a:t>
            </a:r>
            <a:r>
              <a:rPr lang="en-US" sz="2600" dirty="0"/>
              <a:t>to SMP as an approach to </a:t>
            </a:r>
            <a:r>
              <a:rPr lang="en-US" sz="2600" dirty="0">
                <a:solidFill>
                  <a:srgbClr val="FF0000"/>
                </a:solidFill>
              </a:rPr>
              <a:t>providing high performance and high </a:t>
            </a:r>
            <a:r>
              <a:rPr lang="en-US" sz="2600" dirty="0" smtClean="0">
                <a:solidFill>
                  <a:srgbClr val="FF0000"/>
                </a:solidFill>
              </a:rPr>
              <a:t>availability.</a:t>
            </a:r>
          </a:p>
          <a:p>
            <a:pPr algn="just">
              <a:lnSpc>
                <a:spcPct val="90000"/>
              </a:lnSpc>
            </a:pPr>
            <a:endParaRPr lang="en-US" sz="2600" dirty="0" smtClean="0"/>
          </a:p>
          <a:p>
            <a:pPr algn="just">
              <a:lnSpc>
                <a:spcPct val="90000"/>
              </a:lnSpc>
            </a:pPr>
            <a:r>
              <a:rPr lang="en-US" sz="2600" dirty="0" smtClean="0"/>
              <a:t>Defined </a:t>
            </a:r>
            <a:r>
              <a:rPr lang="en-US" sz="2600" dirty="0">
                <a:solidFill>
                  <a:srgbClr val="00B050"/>
                </a:solidFill>
              </a:rPr>
              <a:t>as a group of interconnected whole computers working together </a:t>
            </a:r>
            <a:r>
              <a:rPr lang="en-US" sz="2600" dirty="0">
                <a:solidFill>
                  <a:srgbClr val="FF0000"/>
                </a:solidFill>
              </a:rPr>
              <a:t>as a unified computing resource </a:t>
            </a:r>
            <a:r>
              <a:rPr lang="en-US" sz="2600" dirty="0"/>
              <a:t>that can </a:t>
            </a:r>
            <a:r>
              <a:rPr lang="en-US" sz="2600" dirty="0">
                <a:solidFill>
                  <a:srgbClr val="00B0F0"/>
                </a:solidFill>
              </a:rPr>
              <a:t>create the illusion of being one </a:t>
            </a:r>
            <a:r>
              <a:rPr lang="en-US" sz="2600" dirty="0" smtClean="0">
                <a:solidFill>
                  <a:srgbClr val="00B0F0"/>
                </a:solidFill>
              </a:rPr>
              <a:t>machine.</a:t>
            </a:r>
          </a:p>
          <a:p>
            <a:pPr>
              <a:lnSpc>
                <a:spcPct val="90000"/>
              </a:lnSpc>
            </a:pPr>
            <a:endParaRPr lang="en-US" sz="2600" dirty="0" smtClean="0"/>
          </a:p>
          <a:p>
            <a:pPr>
              <a:lnSpc>
                <a:spcPct val="90000"/>
              </a:lnSpc>
            </a:pPr>
            <a:r>
              <a:rPr lang="en-US" sz="2600" dirty="0" smtClean="0"/>
              <a:t>Each </a:t>
            </a:r>
            <a:r>
              <a:rPr lang="en-US" sz="2600" dirty="0"/>
              <a:t>computer in a cluster is called a </a:t>
            </a:r>
            <a:r>
              <a:rPr lang="en-US" sz="2600" b="1" dirty="0">
                <a:solidFill>
                  <a:srgbClr val="FF0000"/>
                </a:solidFill>
              </a:rPr>
              <a:t>node</a:t>
            </a:r>
            <a:r>
              <a:rPr lang="en-US" sz="2600" dirty="0"/>
              <a:t>.</a:t>
            </a:r>
          </a:p>
          <a:p>
            <a:pPr>
              <a:lnSpc>
                <a:spcPct val="90000"/>
              </a:lnSpc>
            </a:pPr>
            <a:endParaRPr lang="en-GB" sz="2600" dirty="0" smtClean="0"/>
          </a:p>
        </p:txBody>
      </p:sp>
    </p:spTree>
    <p:extLst>
      <p:ext uri="{BB962C8B-B14F-4D97-AF65-F5344CB8AC3E}">
        <p14:creationId xmlns:p14="http://schemas.microsoft.com/office/powerpoint/2010/main" val="2832471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49</a:t>
            </a:fld>
            <a:endParaRPr kumimoji="0" lang="en-US"/>
          </a:p>
        </p:txBody>
      </p:sp>
      <p:pic>
        <p:nvPicPr>
          <p:cNvPr id="3" name="Picture 2" descr="f9.pdf"/>
          <p:cNvPicPr>
            <a:picLocks noChangeAspect="1"/>
          </p:cNvPicPr>
          <p:nvPr/>
        </p:nvPicPr>
        <p:blipFill rotWithShape="1">
          <a:blip r:embed="rId2"/>
          <a:srcRect l="7059" t="8044" r="9412" b="61035"/>
          <a:stretch/>
        </p:blipFill>
        <p:spPr>
          <a:xfrm>
            <a:off x="2010914" y="160109"/>
            <a:ext cx="5410203" cy="259179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07504" y="3013502"/>
            <a:ext cx="92170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 smtClean="0"/>
              <a:t>The above figure </a:t>
            </a:r>
            <a:r>
              <a:rPr lang="en-US" sz="2000" dirty="0" smtClean="0"/>
              <a:t>shows </a:t>
            </a:r>
            <a:r>
              <a:rPr lang="en-US" sz="2000" dirty="0">
                <a:solidFill>
                  <a:srgbClr val="FF0000"/>
                </a:solidFill>
              </a:rPr>
              <a:t>a two-node cluster </a:t>
            </a:r>
            <a:r>
              <a:rPr lang="en-US" sz="2000" dirty="0"/>
              <a:t>in which the only </a:t>
            </a:r>
            <a:r>
              <a:rPr lang="en-US" sz="2000" dirty="0" smtClean="0"/>
              <a:t>interconnection</a:t>
            </a:r>
            <a:r>
              <a:rPr lang="tr-TR" sz="2000" dirty="0" smtClean="0"/>
              <a:t> </a:t>
            </a:r>
            <a:r>
              <a:rPr lang="en-US" sz="2000" dirty="0"/>
              <a:t>is by means of </a:t>
            </a:r>
            <a:r>
              <a:rPr lang="en-US" sz="2000" dirty="0">
                <a:solidFill>
                  <a:srgbClr val="00B0F0"/>
                </a:solidFill>
              </a:rPr>
              <a:t>a high-speed link </a:t>
            </a:r>
            <a:r>
              <a:rPr lang="en-US" sz="2000" dirty="0"/>
              <a:t>that can be </a:t>
            </a:r>
            <a:r>
              <a:rPr lang="en-US" sz="2000" dirty="0">
                <a:solidFill>
                  <a:srgbClr val="00B0F0"/>
                </a:solidFill>
              </a:rPr>
              <a:t>used for message exchange to coordinate cluster activity.</a:t>
            </a:r>
            <a:r>
              <a:rPr lang="tr-TR" sz="2000" dirty="0" smtClean="0">
                <a:solidFill>
                  <a:srgbClr val="00B0F0"/>
                </a:solidFill>
              </a:rPr>
              <a:t> </a:t>
            </a:r>
            <a:r>
              <a:rPr lang="en-US" sz="2000" dirty="0" smtClean="0">
                <a:solidFill>
                  <a:srgbClr val="00B0F0"/>
                </a:solidFill>
              </a:rPr>
              <a:t> </a:t>
            </a:r>
            <a:endParaRPr lang="en-US" sz="2000" dirty="0">
              <a:solidFill>
                <a:srgbClr val="00B0F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7504" y="4066441"/>
            <a:ext cx="89055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/>
              <a:t>The </a:t>
            </a:r>
            <a:r>
              <a:rPr lang="en-US" sz="2000" dirty="0"/>
              <a:t>link can be a </a:t>
            </a:r>
            <a:r>
              <a:rPr lang="en-US" sz="2000" dirty="0">
                <a:solidFill>
                  <a:srgbClr val="FF0000"/>
                </a:solidFill>
              </a:rPr>
              <a:t>LAN</a:t>
            </a:r>
            <a:r>
              <a:rPr lang="en-US" sz="2000" dirty="0"/>
              <a:t> that is shared with other computers </a:t>
            </a:r>
            <a:r>
              <a:rPr lang="en-US" sz="2000" dirty="0">
                <a:solidFill>
                  <a:srgbClr val="FF0000"/>
                </a:solidFill>
              </a:rPr>
              <a:t>that </a:t>
            </a:r>
            <a:r>
              <a:rPr lang="en-US" sz="2000" dirty="0" smtClean="0">
                <a:solidFill>
                  <a:srgbClr val="FF0000"/>
                </a:solidFill>
              </a:rPr>
              <a:t>are </a:t>
            </a:r>
            <a:r>
              <a:rPr lang="en-US" sz="2000" dirty="0">
                <a:solidFill>
                  <a:srgbClr val="FF0000"/>
                </a:solidFill>
              </a:rPr>
              <a:t>not part of the cluster </a:t>
            </a:r>
            <a:r>
              <a:rPr lang="en-US" sz="2000" dirty="0"/>
              <a:t>or the link can be a dedicated interconnection facility. In </a:t>
            </a:r>
            <a:r>
              <a:rPr lang="en-US" sz="2000" dirty="0" smtClean="0"/>
              <a:t>the </a:t>
            </a:r>
            <a:r>
              <a:rPr lang="en-US" sz="2000" dirty="0"/>
              <a:t>latter case, one or more of the computers in the cluster will have a link to </a:t>
            </a:r>
            <a:r>
              <a:rPr lang="en-US" sz="2000" dirty="0">
                <a:solidFill>
                  <a:srgbClr val="FF0000"/>
                </a:solidFill>
              </a:rPr>
              <a:t>a LAN </a:t>
            </a:r>
            <a:r>
              <a:rPr lang="en-US" sz="2000" dirty="0" smtClean="0">
                <a:solidFill>
                  <a:srgbClr val="FF0000"/>
                </a:solidFill>
              </a:rPr>
              <a:t>or </a:t>
            </a:r>
            <a:r>
              <a:rPr lang="en-US" sz="2000" dirty="0">
                <a:solidFill>
                  <a:srgbClr val="FF0000"/>
                </a:solidFill>
              </a:rPr>
              <a:t>WAN </a:t>
            </a:r>
            <a:r>
              <a:rPr lang="en-US" sz="2000" dirty="0"/>
              <a:t>so that </a:t>
            </a:r>
            <a:r>
              <a:rPr lang="en-US" sz="2000" dirty="0">
                <a:solidFill>
                  <a:srgbClr val="FF0000"/>
                </a:solidFill>
              </a:rPr>
              <a:t>there is a connection between the server cluster and remote client </a:t>
            </a:r>
            <a:r>
              <a:rPr lang="en-US" sz="2000" dirty="0" smtClean="0">
                <a:solidFill>
                  <a:srgbClr val="FF0000"/>
                </a:solidFill>
              </a:rPr>
              <a:t>systems</a:t>
            </a:r>
            <a:r>
              <a:rPr lang="en-US" sz="2000" dirty="0">
                <a:solidFill>
                  <a:srgbClr val="FF0000"/>
                </a:solidFill>
              </a:rPr>
              <a:t>. </a:t>
            </a:r>
            <a:r>
              <a:rPr lang="en-US" sz="2000" dirty="0"/>
              <a:t>Note that in the figure, each computer is depicted as being a multiprocessor. </a:t>
            </a:r>
            <a:r>
              <a:rPr lang="en-US" sz="2000" dirty="0" smtClean="0"/>
              <a:t>This </a:t>
            </a:r>
            <a:r>
              <a:rPr lang="en-US" sz="2000" dirty="0"/>
              <a:t>is not necessary but does enhance both performance and availability.</a:t>
            </a:r>
          </a:p>
        </p:txBody>
      </p:sp>
    </p:spTree>
    <p:extLst>
      <p:ext uri="{BB962C8B-B14F-4D97-AF65-F5344CB8AC3E}">
        <p14:creationId xmlns:p14="http://schemas.microsoft.com/office/powerpoint/2010/main" val="74701651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87838" y="2114781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b="1" u="sng" dirty="0" smtClean="0">
                <a:solidFill>
                  <a:srgbClr val="00B0F0"/>
                </a:solidFill>
              </a:rPr>
              <a:t>Types of  parallel processor systems </a:t>
            </a:r>
            <a:r>
              <a:rPr lang="en-US" sz="2400" dirty="0" smtClean="0"/>
              <a:t>are:</a:t>
            </a:r>
          </a:p>
          <a:p>
            <a:pPr lvl="1"/>
            <a:r>
              <a:rPr lang="en-US" sz="2400" b="1" dirty="0" smtClean="0">
                <a:solidFill>
                  <a:srgbClr val="FF0000"/>
                </a:solidFill>
              </a:rPr>
              <a:t>Single </a:t>
            </a:r>
            <a:r>
              <a:rPr lang="en-US" sz="2400" b="1" dirty="0">
                <a:solidFill>
                  <a:srgbClr val="FF0000"/>
                </a:solidFill>
              </a:rPr>
              <a:t>instruction, single data (SISD) stream</a:t>
            </a:r>
          </a:p>
          <a:p>
            <a:pPr lvl="2"/>
            <a:r>
              <a:rPr lang="en-US" sz="2200" dirty="0"/>
              <a:t>Single processor executes a single instruction stream to operate on data stored in a single memory</a:t>
            </a:r>
          </a:p>
          <a:p>
            <a:pPr lvl="2"/>
            <a:r>
              <a:rPr lang="en-US" sz="2200" dirty="0">
                <a:solidFill>
                  <a:srgbClr val="FF0000"/>
                </a:solidFill>
              </a:rPr>
              <a:t>Uniprocessors</a:t>
            </a:r>
            <a:r>
              <a:rPr lang="en-US" sz="2200" dirty="0"/>
              <a:t> fall into this category</a:t>
            </a:r>
          </a:p>
          <a:p>
            <a:pPr lvl="2"/>
            <a:endParaRPr lang="en-US" sz="2200" dirty="0"/>
          </a:p>
          <a:p>
            <a:pPr lvl="1"/>
            <a:r>
              <a:rPr lang="en-US" sz="2400" b="1" dirty="0">
                <a:solidFill>
                  <a:srgbClr val="FF0000"/>
                </a:solidFill>
              </a:rPr>
              <a:t>Single instruction, multiple data (SIMD) stream</a:t>
            </a:r>
          </a:p>
          <a:p>
            <a:pPr lvl="2"/>
            <a:r>
              <a:rPr lang="en-US" sz="2200" dirty="0"/>
              <a:t>A single machine instruction controls the simultaneous execution of a number of processing elements on a lockstep basis</a:t>
            </a:r>
          </a:p>
          <a:p>
            <a:pPr lvl="2"/>
            <a:r>
              <a:rPr lang="en-US" sz="2200" dirty="0">
                <a:solidFill>
                  <a:srgbClr val="FF0000"/>
                </a:solidFill>
              </a:rPr>
              <a:t>Vector</a:t>
            </a:r>
            <a:r>
              <a:rPr lang="en-US" sz="2200" dirty="0"/>
              <a:t> and </a:t>
            </a:r>
            <a:r>
              <a:rPr lang="en-US" sz="2200" dirty="0">
                <a:solidFill>
                  <a:srgbClr val="FF0000"/>
                </a:solidFill>
              </a:rPr>
              <a:t>array processors </a:t>
            </a:r>
            <a:r>
              <a:rPr lang="en-US" sz="2200" dirty="0"/>
              <a:t>fall into this category</a:t>
            </a: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</a:t>
            </a: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Multiple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Processor </a:t>
            </a: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Organizations</a:t>
            </a:r>
            <a:endParaRPr lang="en-US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5</a:t>
            </a:fld>
            <a:endParaRPr kumimoji="0" lang="en-US"/>
          </a:p>
        </p:txBody>
      </p:sp>
      <p:sp>
        <p:nvSpPr>
          <p:cNvPr id="5" name="Rectangle 4"/>
          <p:cNvSpPr/>
          <p:nvPr/>
        </p:nvSpPr>
        <p:spPr>
          <a:xfrm>
            <a:off x="294975" y="1307048"/>
            <a:ext cx="85540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srgbClr val="00B050"/>
                </a:solidFill>
              </a:rPr>
              <a:t>List and briefly define three types of computer system organization.</a:t>
            </a:r>
          </a:p>
        </p:txBody>
      </p:sp>
    </p:spTree>
    <p:extLst>
      <p:ext uri="{BB962C8B-B14F-4D97-AF65-F5344CB8AC3E}">
        <p14:creationId xmlns:p14="http://schemas.microsoft.com/office/powerpoint/2010/main" val="612137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50</a:t>
            </a:fld>
            <a:endParaRPr kumimoji="0" lang="en-US"/>
          </a:p>
        </p:txBody>
      </p:sp>
      <p:pic>
        <p:nvPicPr>
          <p:cNvPr id="3" name="Picture 2" descr="f9.pdf"/>
          <p:cNvPicPr>
            <a:picLocks noChangeAspect="1"/>
          </p:cNvPicPr>
          <p:nvPr/>
        </p:nvPicPr>
        <p:blipFill rotWithShape="1">
          <a:blip r:embed="rId2"/>
          <a:srcRect l="7059" t="49060" r="9412" b="19706"/>
          <a:stretch/>
        </p:blipFill>
        <p:spPr>
          <a:xfrm>
            <a:off x="1845143" y="548680"/>
            <a:ext cx="5410203" cy="261802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41497" y="3645024"/>
            <a:ext cx="86174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/>
              <a:t>In this case, there generally is still </a:t>
            </a:r>
            <a:r>
              <a:rPr lang="en-US" sz="2000" dirty="0">
                <a:solidFill>
                  <a:srgbClr val="FF0000"/>
                </a:solidFill>
              </a:rPr>
              <a:t>a message link between </a:t>
            </a:r>
            <a:r>
              <a:rPr lang="en-US" sz="2000" dirty="0" smtClean="0">
                <a:solidFill>
                  <a:srgbClr val="FF0000"/>
                </a:solidFill>
              </a:rPr>
              <a:t>nodes</a:t>
            </a:r>
            <a:r>
              <a:rPr lang="en-US" sz="2000" dirty="0"/>
              <a:t>. In addition, there is </a:t>
            </a:r>
            <a:r>
              <a:rPr lang="en-US" sz="2000" dirty="0">
                <a:solidFill>
                  <a:srgbClr val="FF0000"/>
                </a:solidFill>
              </a:rPr>
              <a:t>a disk subsystem that is directly linked to multiple </a:t>
            </a:r>
            <a:r>
              <a:rPr lang="en-US" sz="2000" dirty="0" smtClean="0">
                <a:solidFill>
                  <a:srgbClr val="FF0000"/>
                </a:solidFill>
              </a:rPr>
              <a:t>computers </a:t>
            </a:r>
            <a:r>
              <a:rPr lang="en-US" sz="2000" dirty="0">
                <a:solidFill>
                  <a:srgbClr val="FF0000"/>
                </a:solidFill>
              </a:rPr>
              <a:t>within the cluster</a:t>
            </a:r>
            <a:r>
              <a:rPr lang="en-US" sz="2000" dirty="0"/>
              <a:t>. In this figure, the common disk subsystem is a </a:t>
            </a:r>
            <a:r>
              <a:rPr lang="en-US" sz="2000" dirty="0">
                <a:solidFill>
                  <a:srgbClr val="FF0000"/>
                </a:solidFill>
              </a:rPr>
              <a:t>RAID </a:t>
            </a:r>
            <a:r>
              <a:rPr lang="en-US" sz="2000" dirty="0" smtClean="0">
                <a:solidFill>
                  <a:srgbClr val="FF0000"/>
                </a:solidFill>
              </a:rPr>
              <a:t>system</a:t>
            </a:r>
            <a:r>
              <a:rPr lang="en-US" sz="2000" dirty="0"/>
              <a:t>. The use of RAID or some similar redundant disk technology is common in </a:t>
            </a:r>
            <a:r>
              <a:rPr lang="en-US" sz="2000" dirty="0" smtClean="0"/>
              <a:t>clusters </a:t>
            </a:r>
            <a:r>
              <a:rPr lang="en-US" sz="2000" dirty="0"/>
              <a:t>so that the high availability achieved by the presence of multiple computers </a:t>
            </a:r>
            <a:r>
              <a:rPr lang="en-US" sz="2000" dirty="0" smtClean="0"/>
              <a:t>is </a:t>
            </a:r>
            <a:r>
              <a:rPr lang="en-US" sz="2000" dirty="0"/>
              <a:t>not compromised by a shared disk that is a single point of failure</a:t>
            </a:r>
          </a:p>
        </p:txBody>
      </p:sp>
    </p:spTree>
    <p:extLst>
      <p:ext uri="{BB962C8B-B14F-4D97-AF65-F5344CB8AC3E}">
        <p14:creationId xmlns:p14="http://schemas.microsoft.com/office/powerpoint/2010/main" val="73405166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51</a:t>
            </a:fld>
            <a:endParaRPr kumimoji="0" lang="en-US"/>
          </a:p>
        </p:txBody>
      </p:sp>
      <p:sp>
        <p:nvSpPr>
          <p:cNvPr id="3" name="Rectangle 2"/>
          <p:cNvSpPr/>
          <p:nvPr/>
        </p:nvSpPr>
        <p:spPr>
          <a:xfrm>
            <a:off x="395536" y="692696"/>
            <a:ext cx="810772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What is RAID?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RAID (redundant array of independent disks) is a way </a:t>
            </a:r>
            <a:r>
              <a:rPr lang="en-US" dirty="0">
                <a:solidFill>
                  <a:srgbClr val="FF0000"/>
                </a:solidFill>
              </a:rPr>
              <a:t>of storing the same data in different places on multiple hard disks or solid-state drives (SSDs) to protect data in the case of a drive failure</a:t>
            </a:r>
            <a:r>
              <a:rPr lang="en-US" dirty="0"/>
              <a:t>. There are </a:t>
            </a:r>
            <a:r>
              <a:rPr lang="en-US" dirty="0">
                <a:solidFill>
                  <a:srgbClr val="FF0000"/>
                </a:solidFill>
              </a:rPr>
              <a:t>different RAID levels</a:t>
            </a:r>
            <a:r>
              <a:rPr lang="en-US" dirty="0"/>
              <a:t>, however, and not all have the goal of providing redundancy.</a:t>
            </a:r>
          </a:p>
        </p:txBody>
      </p:sp>
    </p:spTree>
    <p:extLst>
      <p:ext uri="{BB962C8B-B14F-4D97-AF65-F5344CB8AC3E}">
        <p14:creationId xmlns:p14="http://schemas.microsoft.com/office/powerpoint/2010/main" val="93964413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Cluster Computer Architecture</a:t>
            </a:r>
          </a:p>
        </p:txBody>
      </p:sp>
      <p:pic>
        <p:nvPicPr>
          <p:cNvPr id="4" name="Picture 3" descr="f10.pdf"/>
          <p:cNvPicPr>
            <a:picLocks noChangeAspect="1"/>
          </p:cNvPicPr>
          <p:nvPr/>
        </p:nvPicPr>
        <p:blipFill rotWithShape="1">
          <a:blip r:embed="rId3"/>
          <a:srcRect l="9091" t="24706" r="7273" b="22617"/>
          <a:stretch/>
        </p:blipFill>
        <p:spPr>
          <a:xfrm>
            <a:off x="-29582" y="1438622"/>
            <a:ext cx="9173582" cy="443865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52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49866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Cluster Computer Architecture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 useBgFill="1">
        <p:nvSpPr>
          <p:cNvPr id="5" name="TextBox 4"/>
          <p:cNvSpPr txBox="1"/>
          <p:nvPr/>
        </p:nvSpPr>
        <p:spPr>
          <a:xfrm>
            <a:off x="172720" y="4648200"/>
            <a:ext cx="360680" cy="51754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53</a:t>
            </a:fld>
            <a:endParaRPr kumimoji="0" lang="en-US"/>
          </a:p>
        </p:txBody>
      </p:sp>
      <p:sp>
        <p:nvSpPr>
          <p:cNvPr id="6" name="Rectangle 9"/>
          <p:cNvSpPr txBox="1">
            <a:spLocks noChangeArrowheads="1"/>
          </p:cNvSpPr>
          <p:nvPr/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2400" dirty="0"/>
              <a:t>The individual computers are </a:t>
            </a:r>
            <a:r>
              <a:rPr lang="en-US" sz="2400" dirty="0" smtClean="0"/>
              <a:t>connected by </a:t>
            </a:r>
            <a:r>
              <a:rPr lang="en-US" sz="2400" dirty="0"/>
              <a:t>some high-speed LAN or switch hardware.</a:t>
            </a:r>
          </a:p>
          <a:p>
            <a:pPr algn="just"/>
            <a:r>
              <a:rPr lang="en-US" sz="2400" dirty="0"/>
              <a:t>Each computer is capable </a:t>
            </a:r>
            <a:r>
              <a:rPr lang="en-US" sz="2400" dirty="0" smtClean="0"/>
              <a:t>of operating </a:t>
            </a:r>
            <a:r>
              <a:rPr lang="en-US" sz="2400" dirty="0"/>
              <a:t>independently. In addition, a </a:t>
            </a:r>
            <a:r>
              <a:rPr lang="en-US" sz="2400" dirty="0">
                <a:solidFill>
                  <a:srgbClr val="FF0000"/>
                </a:solidFill>
              </a:rPr>
              <a:t>middleware layer of software</a:t>
            </a:r>
            <a:r>
              <a:rPr lang="en-US" sz="2400" dirty="0"/>
              <a:t> is installed </a:t>
            </a:r>
            <a:r>
              <a:rPr lang="en-US" sz="2400" dirty="0" smtClean="0"/>
              <a:t>in each </a:t>
            </a:r>
            <a:r>
              <a:rPr lang="en-US" sz="2400" dirty="0"/>
              <a:t>computer </a:t>
            </a:r>
            <a:r>
              <a:rPr lang="en-US" sz="2400" dirty="0">
                <a:solidFill>
                  <a:srgbClr val="FF0000"/>
                </a:solidFill>
              </a:rPr>
              <a:t>to enable cluster operation. </a:t>
            </a: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/>
              <a:t>The </a:t>
            </a:r>
            <a:r>
              <a:rPr lang="en-US" sz="2400" dirty="0"/>
              <a:t>cluster middleware provides a </a:t>
            </a:r>
            <a:r>
              <a:rPr lang="en-US" sz="2400" dirty="0" smtClean="0"/>
              <a:t>unified system </a:t>
            </a:r>
            <a:r>
              <a:rPr lang="en-US" sz="2400" dirty="0"/>
              <a:t>image to the user</a:t>
            </a:r>
            <a:r>
              <a:rPr lang="en-US" sz="2400" dirty="0" smtClean="0"/>
              <a:t>, known </a:t>
            </a:r>
            <a:r>
              <a:rPr lang="en-US" sz="2400" dirty="0"/>
              <a:t>as a </a:t>
            </a:r>
            <a:r>
              <a:rPr lang="en-US" sz="2400" b="1" dirty="0">
                <a:solidFill>
                  <a:srgbClr val="FF0000"/>
                </a:solidFill>
              </a:rPr>
              <a:t>single-system image</a:t>
            </a:r>
            <a:r>
              <a:rPr lang="en-US" sz="2400" dirty="0">
                <a:solidFill>
                  <a:srgbClr val="FF0000"/>
                </a:solidFill>
              </a:rPr>
              <a:t>. </a:t>
            </a: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/>
              <a:t>The </a:t>
            </a:r>
            <a:r>
              <a:rPr lang="en-US" sz="2400" dirty="0">
                <a:solidFill>
                  <a:srgbClr val="FF0000"/>
                </a:solidFill>
              </a:rPr>
              <a:t>middleware </a:t>
            </a:r>
            <a:r>
              <a:rPr lang="en-US" sz="2400" dirty="0" smtClean="0">
                <a:solidFill>
                  <a:srgbClr val="FF0000"/>
                </a:solidFill>
              </a:rPr>
              <a:t>is also </a:t>
            </a:r>
            <a:r>
              <a:rPr lang="en-US" sz="2400" dirty="0">
                <a:solidFill>
                  <a:srgbClr val="FF0000"/>
                </a:solidFill>
              </a:rPr>
              <a:t>responsible for providing high availability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B050"/>
                </a:solidFill>
              </a:rPr>
              <a:t>by means of load balancing and </a:t>
            </a:r>
            <a:r>
              <a:rPr lang="en-US" sz="2400" dirty="0" smtClean="0">
                <a:solidFill>
                  <a:srgbClr val="00B050"/>
                </a:solidFill>
              </a:rPr>
              <a:t>responding to </a:t>
            </a:r>
            <a:r>
              <a:rPr lang="en-US" sz="2400" dirty="0">
                <a:solidFill>
                  <a:srgbClr val="00B050"/>
                </a:solidFill>
              </a:rPr>
              <a:t>failures in individual components.</a:t>
            </a:r>
          </a:p>
        </p:txBody>
      </p:sp>
    </p:spTree>
    <p:extLst>
      <p:ext uri="{BB962C8B-B14F-4D97-AF65-F5344CB8AC3E}">
        <p14:creationId xmlns:p14="http://schemas.microsoft.com/office/powerpoint/2010/main" val="2190244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>
                <a:solidFill>
                  <a:srgbClr val="FF0000"/>
                </a:solidFill>
              </a:rPr>
              <a:t>Both clusters and</a:t>
            </a:r>
            <a:r>
              <a:rPr lang="en-US" dirty="0"/>
              <a:t> symmetric multiprocessors </a:t>
            </a:r>
            <a:r>
              <a:rPr lang="en-US" dirty="0" smtClean="0"/>
              <a:t>provide</a:t>
            </a:r>
            <a:r>
              <a:rPr lang="tr-TR" dirty="0" smtClean="0"/>
              <a:t> (</a:t>
            </a:r>
            <a:r>
              <a:rPr lang="tr-TR" dirty="0" smtClean="0">
                <a:solidFill>
                  <a:srgbClr val="FF0000"/>
                </a:solidFill>
              </a:rPr>
              <a:t>SMP</a:t>
            </a:r>
            <a:r>
              <a:rPr lang="tr-TR" dirty="0" smtClean="0"/>
              <a:t>)</a:t>
            </a:r>
            <a:r>
              <a:rPr lang="en-US" dirty="0" smtClean="0"/>
              <a:t> </a:t>
            </a:r>
            <a:r>
              <a:rPr lang="en-US" dirty="0"/>
              <a:t>a configuration with </a:t>
            </a:r>
            <a:r>
              <a:rPr lang="en-US" dirty="0" smtClean="0"/>
              <a:t>multiple processors </a:t>
            </a:r>
            <a:r>
              <a:rPr lang="en-US" dirty="0"/>
              <a:t>to </a:t>
            </a:r>
            <a:r>
              <a:rPr lang="en-US" dirty="0">
                <a:solidFill>
                  <a:srgbClr val="FF0000"/>
                </a:solidFill>
              </a:rPr>
              <a:t>support high-demand applications. </a:t>
            </a:r>
            <a:endParaRPr lang="en-US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 smtClean="0"/>
              <a:t>Both </a:t>
            </a:r>
            <a:r>
              <a:rPr lang="en-US" dirty="0"/>
              <a:t>solutions are </a:t>
            </a:r>
            <a:r>
              <a:rPr lang="en-US" dirty="0" smtClean="0"/>
              <a:t>commercially available</a:t>
            </a:r>
            <a:r>
              <a:rPr lang="en-US" dirty="0"/>
              <a:t>, although SMP schemes have been around far longer.</a:t>
            </a:r>
          </a:p>
          <a:p>
            <a:pPr algn="just"/>
            <a:r>
              <a:rPr lang="en-US" dirty="0"/>
              <a:t>The main strength of the SMP approach is that an </a:t>
            </a:r>
            <a:r>
              <a:rPr lang="en-US" dirty="0">
                <a:solidFill>
                  <a:srgbClr val="FF0000"/>
                </a:solidFill>
              </a:rPr>
              <a:t>SMP is easier to </a:t>
            </a:r>
            <a:r>
              <a:rPr lang="en-US" dirty="0" smtClean="0">
                <a:solidFill>
                  <a:srgbClr val="FF0000"/>
                </a:solidFill>
              </a:rPr>
              <a:t>manage and </a:t>
            </a:r>
            <a:r>
              <a:rPr lang="en-US" dirty="0">
                <a:solidFill>
                  <a:srgbClr val="FF0000"/>
                </a:solidFill>
              </a:rPr>
              <a:t>configure than a </a:t>
            </a:r>
            <a:r>
              <a:rPr lang="en-US" dirty="0" smtClean="0">
                <a:solidFill>
                  <a:srgbClr val="FF0000"/>
                </a:solidFill>
              </a:rPr>
              <a:t>cluster.</a:t>
            </a:r>
            <a:endParaRPr lang="en-GB" dirty="0" smtClean="0">
              <a:solidFill>
                <a:srgbClr val="FF0000"/>
              </a:solidFill>
            </a:endParaRPr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Clusters Compared to SMP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54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12226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en-US" dirty="0"/>
              <a:t>SMP is much closer to the original </a:t>
            </a:r>
            <a:r>
              <a:rPr lang="en-US" dirty="0" smtClean="0"/>
              <a:t>single-processor model </a:t>
            </a:r>
            <a:r>
              <a:rPr lang="en-US" dirty="0"/>
              <a:t>for which nearly all applications are written.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principal change required </a:t>
            </a:r>
            <a:r>
              <a:rPr lang="en-US" dirty="0" smtClean="0"/>
              <a:t>in going </a:t>
            </a:r>
            <a:r>
              <a:rPr lang="en-US" dirty="0"/>
              <a:t>from a uniprocessor to an SMP is to the </a:t>
            </a:r>
            <a:r>
              <a:rPr lang="en-US" b="1" dirty="0">
                <a:solidFill>
                  <a:srgbClr val="FF0000"/>
                </a:solidFill>
              </a:rPr>
              <a:t>scheduler function</a:t>
            </a:r>
            <a:r>
              <a:rPr lang="en-US" dirty="0">
                <a:solidFill>
                  <a:srgbClr val="FF0000"/>
                </a:solidFill>
              </a:rPr>
              <a:t>.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Another benefit of </a:t>
            </a:r>
            <a:r>
              <a:rPr lang="en-US" dirty="0"/>
              <a:t>the SMP is that it usually takes up </a:t>
            </a:r>
            <a:r>
              <a:rPr lang="en-US" dirty="0">
                <a:solidFill>
                  <a:srgbClr val="FF0000"/>
                </a:solidFill>
              </a:rPr>
              <a:t>less physical space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draws less power</a:t>
            </a:r>
            <a:r>
              <a:rPr lang="en-US" dirty="0"/>
              <a:t> </a:t>
            </a:r>
            <a:r>
              <a:rPr lang="en-US" dirty="0" smtClean="0"/>
              <a:t>than a </a:t>
            </a:r>
            <a:r>
              <a:rPr lang="en-US" dirty="0"/>
              <a:t>comparable cluster.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final important benefit is that the </a:t>
            </a:r>
            <a:r>
              <a:rPr lang="en-US" dirty="0">
                <a:solidFill>
                  <a:srgbClr val="FF0000"/>
                </a:solidFill>
              </a:rPr>
              <a:t>SMP products are well </a:t>
            </a:r>
            <a:r>
              <a:rPr lang="en-US" dirty="0" smtClean="0">
                <a:solidFill>
                  <a:srgbClr val="FF0000"/>
                </a:solidFill>
              </a:rPr>
              <a:t>established and </a:t>
            </a:r>
            <a:r>
              <a:rPr lang="en-US" dirty="0">
                <a:solidFill>
                  <a:srgbClr val="FF0000"/>
                </a:solidFill>
              </a:rPr>
              <a:t>stable.</a:t>
            </a:r>
            <a:endParaRPr lang="en-GB" dirty="0" smtClean="0">
              <a:solidFill>
                <a:srgbClr val="FF0000"/>
              </a:solidFill>
            </a:endParaRPr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Clusters Compared to SMP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55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97142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Over the long run</a:t>
            </a:r>
            <a:r>
              <a:rPr lang="en-US" dirty="0"/>
              <a:t>, however, the advantages of the cluster </a:t>
            </a:r>
            <a:r>
              <a:rPr lang="en-US" dirty="0">
                <a:solidFill>
                  <a:srgbClr val="FF0000"/>
                </a:solidFill>
              </a:rPr>
              <a:t>approach are </a:t>
            </a:r>
            <a:r>
              <a:rPr lang="en-US" dirty="0" smtClean="0">
                <a:solidFill>
                  <a:srgbClr val="FF0000"/>
                </a:solidFill>
              </a:rPr>
              <a:t>likely to </a:t>
            </a:r>
            <a:r>
              <a:rPr lang="en-US" dirty="0">
                <a:solidFill>
                  <a:srgbClr val="FF0000"/>
                </a:solidFill>
              </a:rPr>
              <a:t>result in clusters dominating the high-performance server market.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Clusters are far </a:t>
            </a:r>
            <a:r>
              <a:rPr lang="en-US" dirty="0">
                <a:solidFill>
                  <a:srgbClr val="FF0000"/>
                </a:solidFill>
              </a:rPr>
              <a:t>superio</a:t>
            </a:r>
            <a:r>
              <a:rPr lang="en-US" dirty="0"/>
              <a:t>r to SMPs </a:t>
            </a:r>
            <a:r>
              <a:rPr lang="en-US" dirty="0">
                <a:solidFill>
                  <a:srgbClr val="FF0000"/>
                </a:solidFill>
              </a:rPr>
              <a:t>in terms of incremental</a:t>
            </a:r>
            <a:r>
              <a:rPr lang="en-US" dirty="0"/>
              <a:t> and absolute </a:t>
            </a:r>
            <a:r>
              <a:rPr lang="en-US" dirty="0">
                <a:solidFill>
                  <a:srgbClr val="FF0000"/>
                </a:solidFill>
              </a:rPr>
              <a:t>scalability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Clusters are also </a:t>
            </a:r>
            <a:r>
              <a:rPr lang="en-US" dirty="0">
                <a:solidFill>
                  <a:srgbClr val="FF0000"/>
                </a:solidFill>
              </a:rPr>
              <a:t>superior </a:t>
            </a:r>
            <a:r>
              <a:rPr lang="en-US" dirty="0"/>
              <a:t>in terms of </a:t>
            </a:r>
            <a:r>
              <a:rPr lang="en-US" dirty="0">
                <a:solidFill>
                  <a:srgbClr val="FF0000"/>
                </a:solidFill>
              </a:rPr>
              <a:t>availability</a:t>
            </a:r>
            <a:r>
              <a:rPr lang="en-US" dirty="0"/>
              <a:t>, because all components of the system can </a:t>
            </a:r>
            <a:r>
              <a:rPr lang="en-US" dirty="0" smtClean="0"/>
              <a:t>readily be </a:t>
            </a:r>
            <a:r>
              <a:rPr lang="en-US" dirty="0"/>
              <a:t>made </a:t>
            </a:r>
            <a:r>
              <a:rPr lang="en-US" dirty="0">
                <a:solidFill>
                  <a:srgbClr val="FF0000"/>
                </a:solidFill>
              </a:rPr>
              <a:t>highly redundant</a:t>
            </a:r>
            <a:r>
              <a:rPr lang="en-US" dirty="0"/>
              <a:t>.</a:t>
            </a:r>
            <a:endParaRPr lang="en-GB" dirty="0" smtClean="0"/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Clusters Compared to SMP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56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89005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57</a:t>
            </a:fld>
            <a:endParaRPr kumimoji="0" lang="en-US"/>
          </a:p>
        </p:txBody>
      </p:sp>
      <p:sp>
        <p:nvSpPr>
          <p:cNvPr id="3" name="Rectangle 2"/>
          <p:cNvSpPr/>
          <p:nvPr/>
        </p:nvSpPr>
        <p:spPr>
          <a:xfrm>
            <a:off x="230916" y="95405"/>
            <a:ext cx="85454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srgbClr val="00B050"/>
                </a:solidFill>
              </a:rPr>
              <a:t>What are some of the key benefits of clustering?</a:t>
            </a:r>
          </a:p>
        </p:txBody>
      </p:sp>
      <p:sp>
        <p:nvSpPr>
          <p:cNvPr id="4" name="Rectangle 3"/>
          <p:cNvSpPr/>
          <p:nvPr/>
        </p:nvSpPr>
        <p:spPr>
          <a:xfrm>
            <a:off x="112602" y="692696"/>
            <a:ext cx="878211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rgbClr val="FF0000"/>
                </a:solidFill>
              </a:rPr>
              <a:t>Absolute scalability</a:t>
            </a:r>
            <a:r>
              <a:rPr lang="en-US" dirty="0"/>
              <a:t>: </a:t>
            </a:r>
            <a:endParaRPr lang="tr-TR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It </a:t>
            </a:r>
            <a:r>
              <a:rPr lang="en-US" dirty="0"/>
              <a:t>is possible </a:t>
            </a:r>
            <a:r>
              <a:rPr lang="en-US" dirty="0">
                <a:solidFill>
                  <a:srgbClr val="00B050"/>
                </a:solidFill>
              </a:rPr>
              <a:t>to create large clusters </a:t>
            </a:r>
            <a:r>
              <a:rPr lang="en-US" dirty="0"/>
              <a:t>that far surpass the </a:t>
            </a:r>
            <a:r>
              <a:rPr lang="en-US" dirty="0" smtClean="0"/>
              <a:t>power </a:t>
            </a:r>
            <a:r>
              <a:rPr lang="en-US" dirty="0"/>
              <a:t>of even </a:t>
            </a:r>
            <a:r>
              <a:rPr lang="en-US" dirty="0">
                <a:solidFill>
                  <a:srgbClr val="00B050"/>
                </a:solidFill>
              </a:rPr>
              <a:t>the largest standalone machines</a:t>
            </a:r>
            <a:r>
              <a:rPr lang="en-US" dirty="0"/>
              <a:t>. </a:t>
            </a:r>
            <a:endParaRPr lang="tr-TR" dirty="0" smtClean="0"/>
          </a:p>
          <a:p>
            <a:pPr algn="just">
              <a:lnSpc>
                <a:spcPct val="15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Incremental </a:t>
            </a:r>
            <a:r>
              <a:rPr lang="en-US" b="1" dirty="0">
                <a:solidFill>
                  <a:srgbClr val="FF0000"/>
                </a:solidFill>
              </a:rPr>
              <a:t>scalability</a:t>
            </a:r>
            <a:r>
              <a:rPr lang="en-US" dirty="0"/>
              <a:t>: </a:t>
            </a:r>
            <a:endParaRPr lang="tr-TR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A </a:t>
            </a:r>
            <a:r>
              <a:rPr lang="en-US" dirty="0"/>
              <a:t>cluster </a:t>
            </a:r>
            <a:r>
              <a:rPr lang="en-US" dirty="0" smtClean="0"/>
              <a:t>is </a:t>
            </a:r>
            <a:r>
              <a:rPr lang="en-US" dirty="0"/>
              <a:t>configured in such a way that it is possible </a:t>
            </a:r>
            <a:r>
              <a:rPr lang="en-US" dirty="0">
                <a:solidFill>
                  <a:srgbClr val="00B050"/>
                </a:solidFill>
              </a:rPr>
              <a:t>to add new systems to the cluster in </a:t>
            </a:r>
            <a:r>
              <a:rPr lang="en-US" dirty="0" smtClean="0">
                <a:solidFill>
                  <a:srgbClr val="00B050"/>
                </a:solidFill>
              </a:rPr>
              <a:t>small </a:t>
            </a:r>
            <a:r>
              <a:rPr lang="en-US" dirty="0">
                <a:solidFill>
                  <a:srgbClr val="00B050"/>
                </a:solidFill>
              </a:rPr>
              <a:t>increments. </a:t>
            </a:r>
            <a:r>
              <a:rPr lang="en-US" dirty="0"/>
              <a:t>Thus, a user can start out with a modest system and expand it as </a:t>
            </a:r>
            <a:r>
              <a:rPr lang="en-US" dirty="0" smtClean="0"/>
              <a:t>needs </a:t>
            </a:r>
            <a:r>
              <a:rPr lang="en-US" dirty="0"/>
              <a:t>grow, without having to go through a major upgrade in which an existing </a:t>
            </a:r>
            <a:r>
              <a:rPr lang="en-US" dirty="0" smtClean="0"/>
              <a:t>small </a:t>
            </a:r>
            <a:r>
              <a:rPr lang="en-US" dirty="0"/>
              <a:t>system is replaced with a larger system.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016916925"/>
      </p:ext>
    </p:extLst>
  </p:cSld>
  <p:clrMapOvr>
    <a:masterClrMapping/>
  </p:clrMapOvr>
  <p:transition spd="slow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58</a:t>
            </a:fld>
            <a:endParaRPr kumimoji="0" lang="en-US"/>
          </a:p>
        </p:txBody>
      </p:sp>
      <p:sp>
        <p:nvSpPr>
          <p:cNvPr id="3" name="Rectangle 2"/>
          <p:cNvSpPr/>
          <p:nvPr/>
        </p:nvSpPr>
        <p:spPr>
          <a:xfrm>
            <a:off x="323528" y="548680"/>
            <a:ext cx="825173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rgbClr val="FF0000"/>
                </a:solidFill>
              </a:rPr>
              <a:t>High availability</a:t>
            </a:r>
            <a:r>
              <a:rPr lang="en-US" dirty="0"/>
              <a:t>: </a:t>
            </a:r>
            <a:endParaRPr lang="tr-TR" dirty="0"/>
          </a:p>
          <a:p>
            <a:pPr algn="just">
              <a:lnSpc>
                <a:spcPct val="150000"/>
              </a:lnSpc>
            </a:pPr>
            <a:r>
              <a:rPr lang="en-US" dirty="0"/>
              <a:t>Because </a:t>
            </a:r>
            <a:r>
              <a:rPr lang="en-US" dirty="0">
                <a:solidFill>
                  <a:srgbClr val="00B050"/>
                </a:solidFill>
              </a:rPr>
              <a:t>each node in a cluster is a standalone computer</a:t>
            </a:r>
            <a:r>
              <a:rPr lang="en-US" dirty="0"/>
              <a:t>, the </a:t>
            </a:r>
            <a:r>
              <a:rPr lang="en-US" dirty="0">
                <a:solidFill>
                  <a:srgbClr val="00B050"/>
                </a:solidFill>
              </a:rPr>
              <a:t>failure of one node does not mean loss of service</a:t>
            </a:r>
            <a:r>
              <a:rPr lang="en-US" dirty="0"/>
              <a:t>. </a:t>
            </a:r>
            <a:endParaRPr lang="tr-TR" dirty="0"/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rgbClr val="FF0000"/>
                </a:solidFill>
              </a:rPr>
              <a:t>Superior </a:t>
            </a:r>
            <a:r>
              <a:rPr lang="en-US" b="1" dirty="0" smtClean="0">
                <a:solidFill>
                  <a:srgbClr val="FF0000"/>
                </a:solidFill>
              </a:rPr>
              <a:t>price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/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performance</a:t>
            </a:r>
            <a:r>
              <a:rPr lang="en-US" dirty="0"/>
              <a:t>: </a:t>
            </a:r>
            <a:endParaRPr lang="tr-TR" dirty="0"/>
          </a:p>
          <a:p>
            <a:pPr algn="just">
              <a:lnSpc>
                <a:spcPct val="150000"/>
              </a:lnSpc>
            </a:pPr>
            <a:r>
              <a:rPr lang="en-US" dirty="0">
                <a:solidFill>
                  <a:srgbClr val="00B050"/>
                </a:solidFill>
              </a:rPr>
              <a:t>By using commodity building blocks</a:t>
            </a:r>
            <a:r>
              <a:rPr lang="en-US" dirty="0"/>
              <a:t>, it is possible to put together a cluster with equal or greater computing power than a single large machine, at much lower cost</a:t>
            </a:r>
          </a:p>
        </p:txBody>
      </p:sp>
    </p:spTree>
    <p:extLst>
      <p:ext uri="{BB962C8B-B14F-4D97-AF65-F5344CB8AC3E}">
        <p14:creationId xmlns:p14="http://schemas.microsoft.com/office/powerpoint/2010/main" val="249715436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59</a:t>
            </a:fld>
            <a:endParaRPr kumimoji="0" lang="en-US"/>
          </a:p>
        </p:txBody>
      </p:sp>
      <p:sp>
        <p:nvSpPr>
          <p:cNvPr id="3" name="Rectangle 2"/>
          <p:cNvSpPr/>
          <p:nvPr/>
        </p:nvSpPr>
        <p:spPr>
          <a:xfrm>
            <a:off x="632680" y="976164"/>
            <a:ext cx="7992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/>
              <a:t>Before proceeding, we should define some terms often found in the NUMA </a:t>
            </a:r>
            <a:r>
              <a:rPr lang="en-US" dirty="0" smtClean="0"/>
              <a:t>literature</a:t>
            </a:r>
            <a:r>
              <a:rPr lang="en-US" dirty="0"/>
              <a:t>.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2880" y="404664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fontAlgn="auto">
              <a:spcAft>
                <a:spcPts val="0"/>
              </a:spcAft>
            </a:pPr>
            <a:r>
              <a:rPr lang="tr-TR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</a:t>
            </a:r>
            <a:r>
              <a:rPr lang="en-GB" sz="32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Nonuniform</a:t>
            </a:r>
            <a:r>
              <a:rPr lang="en-GB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Memory Access (NUMA)</a:t>
            </a:r>
            <a:endParaRPr lang="en-GB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32680" y="1761812"/>
            <a:ext cx="77048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solidFill>
                  <a:srgbClr val="FF0000"/>
                </a:solidFill>
              </a:rPr>
              <a:t>■ Uniform memory access (UMA</a:t>
            </a:r>
            <a:r>
              <a:rPr lang="en-US" dirty="0" smtClean="0"/>
              <a:t>): </a:t>
            </a:r>
            <a:r>
              <a:rPr lang="en-US" sz="2200" dirty="0" smtClean="0"/>
              <a:t>All processors have access to all parts of main memory using </a:t>
            </a:r>
            <a:r>
              <a:rPr lang="en-US" sz="2200" dirty="0" smtClean="0">
                <a:solidFill>
                  <a:srgbClr val="FF0000"/>
                </a:solidFill>
              </a:rPr>
              <a:t>loads and stores</a:t>
            </a:r>
            <a:r>
              <a:rPr lang="en-US" sz="2200" dirty="0" smtClean="0"/>
              <a:t>. The memory </a:t>
            </a:r>
            <a:r>
              <a:rPr lang="en-US" sz="2200" dirty="0" smtClean="0">
                <a:solidFill>
                  <a:srgbClr val="FF0000"/>
                </a:solidFill>
              </a:rPr>
              <a:t>access time </a:t>
            </a:r>
            <a:r>
              <a:rPr lang="en-US" sz="2200" dirty="0" smtClean="0"/>
              <a:t>of a processor to all regions of memory is the </a:t>
            </a:r>
            <a:r>
              <a:rPr lang="en-US" sz="2200" dirty="0" smtClean="0">
                <a:solidFill>
                  <a:srgbClr val="FF0000"/>
                </a:solidFill>
              </a:rPr>
              <a:t>same</a:t>
            </a:r>
            <a:r>
              <a:rPr lang="en-US" sz="2200" dirty="0" smtClean="0"/>
              <a:t>. The access times experienced by different processors are the same. </a:t>
            </a:r>
            <a:endParaRPr lang="en-US" sz="22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7944" y="3239140"/>
            <a:ext cx="3514328" cy="3542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39437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en-US" sz="2400" b="1" dirty="0" smtClean="0">
                <a:solidFill>
                  <a:srgbClr val="FF0000"/>
                </a:solidFill>
              </a:rPr>
              <a:t>Multiple </a:t>
            </a:r>
            <a:r>
              <a:rPr lang="en-US" sz="2400" b="1" dirty="0">
                <a:solidFill>
                  <a:srgbClr val="FF0000"/>
                </a:solidFill>
              </a:rPr>
              <a:t>instruction, single data (MISD) stream</a:t>
            </a:r>
          </a:p>
          <a:p>
            <a:pPr lvl="2"/>
            <a:r>
              <a:rPr lang="en-US" sz="2200" dirty="0"/>
              <a:t>A sequence of data is transmitted to a set of processors, each of which executes a different instruction sequence</a:t>
            </a:r>
          </a:p>
          <a:p>
            <a:pPr lvl="2"/>
            <a:r>
              <a:rPr lang="en-US" sz="2200" dirty="0">
                <a:solidFill>
                  <a:srgbClr val="FF0000"/>
                </a:solidFill>
              </a:rPr>
              <a:t>Not commercially </a:t>
            </a:r>
            <a:r>
              <a:rPr lang="en-US" sz="2200" dirty="0" smtClean="0">
                <a:solidFill>
                  <a:srgbClr val="FF0000"/>
                </a:solidFill>
              </a:rPr>
              <a:t>implemented</a:t>
            </a:r>
          </a:p>
          <a:p>
            <a:pPr lvl="2"/>
            <a:endParaRPr lang="en-US" sz="2200" dirty="0"/>
          </a:p>
          <a:p>
            <a:pPr lvl="1"/>
            <a:r>
              <a:rPr lang="en-US" sz="2400" b="1" dirty="0">
                <a:solidFill>
                  <a:srgbClr val="FF0000"/>
                </a:solidFill>
              </a:rPr>
              <a:t>Multiple instruction, multiple data (MIMD) stream</a:t>
            </a:r>
          </a:p>
          <a:p>
            <a:pPr lvl="2"/>
            <a:r>
              <a:rPr lang="en-US" sz="2200" dirty="0"/>
              <a:t>A set of processors simultaneously execute different instruction sequences on different data sets</a:t>
            </a:r>
          </a:p>
          <a:p>
            <a:pPr lvl="2"/>
            <a:r>
              <a:rPr lang="en-US" sz="2200" dirty="0" smtClean="0">
                <a:solidFill>
                  <a:srgbClr val="FF0000"/>
                </a:solidFill>
              </a:rPr>
              <a:t>SMPs fit into this </a:t>
            </a:r>
            <a:r>
              <a:rPr lang="en-US" sz="2200" dirty="0">
                <a:solidFill>
                  <a:srgbClr val="FF0000"/>
                </a:solidFill>
              </a:rPr>
              <a:t>category</a:t>
            </a:r>
          </a:p>
          <a:p>
            <a:pPr lvl="3"/>
            <a:endParaRPr lang="en-US" sz="2200" dirty="0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Multiple Processor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Organizations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6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62782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60</a:t>
            </a:fld>
            <a:endParaRPr kumimoji="0" lang="en-US"/>
          </a:p>
        </p:txBody>
      </p:sp>
      <p:sp>
        <p:nvSpPr>
          <p:cNvPr id="3" name="Rectangle 2"/>
          <p:cNvSpPr/>
          <p:nvPr/>
        </p:nvSpPr>
        <p:spPr>
          <a:xfrm>
            <a:off x="348871" y="260648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■ </a:t>
            </a:r>
            <a:r>
              <a:rPr lang="en-US" dirty="0" err="1">
                <a:solidFill>
                  <a:srgbClr val="FF0000"/>
                </a:solidFill>
              </a:rPr>
              <a:t>Nonuniform</a:t>
            </a:r>
            <a:r>
              <a:rPr lang="en-US" dirty="0">
                <a:solidFill>
                  <a:srgbClr val="FF0000"/>
                </a:solidFill>
              </a:rPr>
              <a:t> memory access (NUMA</a:t>
            </a:r>
            <a:r>
              <a:rPr lang="en-US" dirty="0" smtClean="0">
                <a:solidFill>
                  <a:srgbClr val="FF0000"/>
                </a:solidFill>
              </a:rPr>
              <a:t>):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3848" y="2624868"/>
            <a:ext cx="4034011" cy="396563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39662" y="722313"/>
            <a:ext cx="8664161" cy="2086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dirty="0"/>
              <a:t>All processors have </a:t>
            </a:r>
            <a:r>
              <a:rPr lang="en-GB" dirty="0" smtClean="0"/>
              <a:t>access </a:t>
            </a:r>
            <a:r>
              <a:rPr lang="en-GB" dirty="0"/>
              <a:t>to all parts of main memory using </a:t>
            </a:r>
            <a:r>
              <a:rPr lang="en-GB" dirty="0">
                <a:solidFill>
                  <a:srgbClr val="FF0000"/>
                </a:solidFill>
              </a:rPr>
              <a:t>loads and </a:t>
            </a:r>
            <a:r>
              <a:rPr lang="en-GB" dirty="0" smtClean="0">
                <a:solidFill>
                  <a:srgbClr val="FF0000"/>
                </a:solidFill>
              </a:rPr>
              <a:t>stores</a:t>
            </a:r>
            <a:endParaRPr lang="en-GB" dirty="0">
              <a:solidFill>
                <a:srgbClr val="FF0000"/>
              </a:solidFill>
            </a:endParaRPr>
          </a:p>
          <a:p>
            <a:pPr marL="800100" lvl="1" indent="-3429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dirty="0"/>
              <a:t>Access time of processor </a:t>
            </a:r>
            <a:r>
              <a:rPr lang="en-GB" dirty="0">
                <a:solidFill>
                  <a:srgbClr val="FF0000"/>
                </a:solidFill>
              </a:rPr>
              <a:t>differs depending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on which region of main memory is being accessed</a:t>
            </a:r>
          </a:p>
          <a:p>
            <a:pPr marL="800100" lvl="1" indent="-3429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dirty="0"/>
              <a:t>Different processors access different regions of memory at different speeds</a:t>
            </a:r>
          </a:p>
        </p:txBody>
      </p:sp>
    </p:spTree>
    <p:extLst>
      <p:ext uri="{BB962C8B-B14F-4D97-AF65-F5344CB8AC3E}">
        <p14:creationId xmlns:p14="http://schemas.microsoft.com/office/powerpoint/2010/main" val="238060301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61</a:t>
            </a:fld>
            <a:endParaRPr kumimoji="0" lang="en-US"/>
          </a:p>
        </p:txBody>
      </p:sp>
      <p:sp>
        <p:nvSpPr>
          <p:cNvPr id="3" name="Rectangle 2"/>
          <p:cNvSpPr/>
          <p:nvPr/>
        </p:nvSpPr>
        <p:spPr>
          <a:xfrm>
            <a:off x="428737" y="260648"/>
            <a:ext cx="8568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>
                <a:solidFill>
                  <a:srgbClr val="FF0000"/>
                </a:solidFill>
              </a:rPr>
              <a:t>■ Cache- coherent NUMA (CC- NUMA</a:t>
            </a:r>
            <a:r>
              <a:rPr lang="en-US" dirty="0" smtClean="0">
                <a:solidFill>
                  <a:srgbClr val="FF0000"/>
                </a:solidFill>
              </a:rPr>
              <a:t>):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33442" y="1062239"/>
            <a:ext cx="839575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/>
              <a:t>A NUMA system in which cache coherence is maintained among the caches of the various processors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A NUMA system </a:t>
            </a:r>
            <a:r>
              <a:rPr lang="en-US" dirty="0">
                <a:solidFill>
                  <a:srgbClr val="FF0000"/>
                </a:solidFill>
              </a:rPr>
              <a:t>without cache coherence </a:t>
            </a:r>
            <a:r>
              <a:rPr lang="en-US" dirty="0"/>
              <a:t>is more or less </a:t>
            </a:r>
            <a:r>
              <a:rPr lang="en-US" dirty="0">
                <a:solidFill>
                  <a:srgbClr val="FF0000"/>
                </a:solidFill>
              </a:rPr>
              <a:t>equivalent to a cluster</a:t>
            </a:r>
          </a:p>
          <a:p>
            <a:pPr lvl="1">
              <a:lnSpc>
                <a:spcPct val="90000"/>
              </a:lnSpc>
            </a:pPr>
            <a:endParaRPr lang="en-GB" sz="2000" dirty="0"/>
          </a:p>
        </p:txBody>
      </p:sp>
      <p:sp>
        <p:nvSpPr>
          <p:cNvPr id="5" name="Rectangle 4"/>
          <p:cNvSpPr/>
          <p:nvPr/>
        </p:nvSpPr>
        <p:spPr>
          <a:xfrm>
            <a:off x="767365" y="3629872"/>
            <a:ext cx="789169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The commercial products that have received much attention recently are </a:t>
            </a:r>
            <a:r>
              <a:rPr lang="en-US" dirty="0" smtClean="0"/>
              <a:t>CC</a:t>
            </a:r>
            <a:r>
              <a:rPr lang="tr-TR" dirty="0" smtClean="0"/>
              <a:t>-</a:t>
            </a:r>
            <a:r>
              <a:rPr lang="en-US" dirty="0" smtClean="0"/>
              <a:t>NUMA </a:t>
            </a:r>
            <a:r>
              <a:rPr lang="en-US" dirty="0"/>
              <a:t>systems, </a:t>
            </a:r>
            <a:r>
              <a:rPr lang="en-US" dirty="0" smtClean="0"/>
              <a:t>which </a:t>
            </a:r>
            <a:r>
              <a:rPr lang="en-US" dirty="0"/>
              <a:t>are quite distinct from both SMPs and clusters. </a:t>
            </a:r>
          </a:p>
        </p:txBody>
      </p:sp>
    </p:spTree>
    <p:extLst>
      <p:ext uri="{BB962C8B-B14F-4D97-AF65-F5344CB8AC3E}">
        <p14:creationId xmlns:p14="http://schemas.microsoft.com/office/powerpoint/2010/main" val="164860803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62</a:t>
            </a:fld>
            <a:endParaRPr kumimoji="0" lang="en-US"/>
          </a:p>
        </p:txBody>
      </p:sp>
      <p:sp>
        <p:nvSpPr>
          <p:cNvPr id="3" name="Rectangle 2"/>
          <p:cNvSpPr/>
          <p:nvPr/>
        </p:nvSpPr>
        <p:spPr>
          <a:xfrm>
            <a:off x="457200" y="1002139"/>
            <a:ext cx="85558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u="sng" dirty="0">
                <a:solidFill>
                  <a:srgbClr val="00B050"/>
                </a:solidFill>
              </a:rPr>
              <a:t>With an SMP system</a:t>
            </a:r>
            <a:r>
              <a:rPr lang="en-US" dirty="0"/>
              <a:t>, </a:t>
            </a:r>
            <a:endParaRPr lang="tr-TR" dirty="0" smtClean="0"/>
          </a:p>
          <a:p>
            <a:pPr algn="just">
              <a:lnSpc>
                <a:spcPct val="150000"/>
              </a:lnSpc>
            </a:pPr>
            <a:r>
              <a:rPr lang="tr-TR" dirty="0" smtClean="0"/>
              <a:t>T</a:t>
            </a:r>
            <a:r>
              <a:rPr lang="en-US" dirty="0" smtClean="0"/>
              <a:t>here </a:t>
            </a:r>
            <a:r>
              <a:rPr lang="en-US" dirty="0"/>
              <a:t>is a </a:t>
            </a:r>
            <a:r>
              <a:rPr lang="en-US" dirty="0">
                <a:solidFill>
                  <a:srgbClr val="FF0000"/>
                </a:solidFill>
              </a:rPr>
              <a:t>practical limit </a:t>
            </a:r>
            <a:r>
              <a:rPr lang="en-US" dirty="0"/>
              <a:t>to the number of processors that can be </a:t>
            </a:r>
            <a:r>
              <a:rPr lang="en-US" dirty="0" smtClean="0"/>
              <a:t>used</a:t>
            </a:r>
            <a:r>
              <a:rPr lang="tr-TR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 </a:t>
            </a:r>
            <a:r>
              <a:rPr lang="tr-TR" dirty="0" smtClean="0">
                <a:solidFill>
                  <a:srgbClr val="FF0000"/>
                </a:solidFill>
              </a:rPr>
              <a:t>How?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fontAlgn="auto">
              <a:spcAft>
                <a:spcPts val="0"/>
              </a:spcAft>
            </a:pPr>
            <a:r>
              <a:rPr lang="en-GB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Motivation</a:t>
            </a:r>
            <a:endParaRPr lang="en-GB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8848" y="2998837"/>
            <a:ext cx="82445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As the number of processors increases, this bus traffic also </a:t>
            </a:r>
            <a:r>
              <a:rPr lang="en-US" dirty="0" smtClean="0"/>
              <a:t>increases.</a:t>
            </a:r>
            <a:r>
              <a:rPr lang="tr-TR" dirty="0" smtClean="0"/>
              <a:t> </a:t>
            </a:r>
            <a:r>
              <a:rPr lang="en-US" dirty="0" smtClean="0"/>
              <a:t>At </a:t>
            </a:r>
            <a:r>
              <a:rPr lang="en-US" dirty="0"/>
              <a:t>some point, the </a:t>
            </a:r>
            <a:r>
              <a:rPr lang="en-US" dirty="0">
                <a:solidFill>
                  <a:srgbClr val="FF0000"/>
                </a:solidFill>
              </a:rPr>
              <a:t>bus becomes a performance bottleneck. </a:t>
            </a:r>
            <a:r>
              <a:rPr lang="en-US" dirty="0" smtClean="0"/>
              <a:t>Performance </a:t>
            </a:r>
            <a:r>
              <a:rPr lang="en-US" dirty="0"/>
              <a:t>degradation seems to limit the number of processors </a:t>
            </a:r>
            <a:r>
              <a:rPr lang="en-US" dirty="0" smtClean="0"/>
              <a:t>between </a:t>
            </a:r>
            <a:r>
              <a:rPr lang="en-US" dirty="0"/>
              <a:t>16 and 64 processors.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61128595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63</a:t>
            </a:fld>
            <a:endParaRPr kumimoji="0" lang="en-US"/>
          </a:p>
        </p:txBody>
      </p:sp>
      <p:sp>
        <p:nvSpPr>
          <p:cNvPr id="3" name="Rectangle 2"/>
          <p:cNvSpPr/>
          <p:nvPr/>
        </p:nvSpPr>
        <p:spPr>
          <a:xfrm>
            <a:off x="251520" y="188640"/>
            <a:ext cx="8208912" cy="113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The processor limit in an SMP is one of the driving motivations behind the </a:t>
            </a:r>
            <a:r>
              <a:rPr lang="en-US" dirty="0" smtClean="0"/>
              <a:t>development </a:t>
            </a:r>
            <a:r>
              <a:rPr lang="en-US" dirty="0"/>
              <a:t>of cluster systems.</a:t>
            </a:r>
          </a:p>
        </p:txBody>
      </p:sp>
      <p:sp>
        <p:nvSpPr>
          <p:cNvPr id="4" name="Rectangle 3"/>
          <p:cNvSpPr/>
          <p:nvPr/>
        </p:nvSpPr>
        <p:spPr>
          <a:xfrm>
            <a:off x="230948" y="1556792"/>
            <a:ext cx="85689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b="1" u="sng" dirty="0" smtClean="0">
                <a:solidFill>
                  <a:srgbClr val="00B050"/>
                </a:solidFill>
              </a:rPr>
              <a:t>W</a:t>
            </a:r>
            <a:r>
              <a:rPr lang="en-US" b="1" u="sng" dirty="0" err="1" smtClean="0">
                <a:solidFill>
                  <a:srgbClr val="00B050"/>
                </a:solidFill>
              </a:rPr>
              <a:t>ith</a:t>
            </a:r>
            <a:r>
              <a:rPr lang="en-US" b="1" u="sng" dirty="0" smtClean="0">
                <a:solidFill>
                  <a:srgbClr val="00B050"/>
                </a:solidFill>
              </a:rPr>
              <a:t> </a:t>
            </a:r>
            <a:r>
              <a:rPr lang="en-US" b="1" u="sng" dirty="0">
                <a:solidFill>
                  <a:srgbClr val="00B050"/>
                </a:solidFill>
              </a:rPr>
              <a:t>a cluster</a:t>
            </a:r>
            <a:r>
              <a:rPr lang="en-US" dirty="0"/>
              <a:t>, </a:t>
            </a:r>
            <a:endParaRPr lang="tr-TR" dirty="0" smtClean="0"/>
          </a:p>
          <a:p>
            <a:pPr algn="just">
              <a:lnSpc>
                <a:spcPct val="150000"/>
              </a:lnSpc>
            </a:pPr>
            <a:r>
              <a:rPr lang="tr-TR" dirty="0" smtClean="0"/>
              <a:t>E</a:t>
            </a:r>
            <a:r>
              <a:rPr lang="en-US" dirty="0" smtClean="0"/>
              <a:t>ach </a:t>
            </a:r>
            <a:r>
              <a:rPr lang="en-US" dirty="0"/>
              <a:t>node has its own </a:t>
            </a:r>
            <a:r>
              <a:rPr lang="en-US" dirty="0" smtClean="0"/>
              <a:t>private </a:t>
            </a:r>
            <a:r>
              <a:rPr lang="en-US" dirty="0"/>
              <a:t>main </a:t>
            </a:r>
            <a:r>
              <a:rPr lang="en-US" dirty="0" smtClean="0"/>
              <a:t>memory</a:t>
            </a:r>
            <a:r>
              <a:rPr lang="tr-TR" dirty="0" smtClean="0"/>
              <a:t>.</a:t>
            </a:r>
            <a:r>
              <a:rPr lang="en-US" dirty="0" smtClean="0"/>
              <a:t> </a:t>
            </a:r>
            <a:r>
              <a:rPr lang="tr-TR" dirty="0" smtClean="0"/>
              <a:t>A</a:t>
            </a:r>
            <a:r>
              <a:rPr lang="en-US" dirty="0" err="1" smtClean="0"/>
              <a:t>pplications</a:t>
            </a:r>
            <a:r>
              <a:rPr lang="en-US" dirty="0" smtClean="0"/>
              <a:t> </a:t>
            </a:r>
            <a:r>
              <a:rPr lang="en-US" dirty="0"/>
              <a:t>do not see a large global memory. In effect, </a:t>
            </a:r>
            <a:r>
              <a:rPr lang="en-US" dirty="0" smtClean="0"/>
              <a:t>coherency </a:t>
            </a:r>
            <a:r>
              <a:rPr lang="en-US" dirty="0"/>
              <a:t>is maintained in software rather than hardware. </a:t>
            </a:r>
            <a:r>
              <a:rPr lang="en-US" dirty="0" smtClean="0"/>
              <a:t>This</a:t>
            </a:r>
            <a:r>
              <a:rPr lang="tr-TR" dirty="0" smtClean="0"/>
              <a:t> </a:t>
            </a:r>
            <a:r>
              <a:rPr lang="en-US" dirty="0" smtClean="0"/>
              <a:t>affects </a:t>
            </a:r>
            <a:r>
              <a:rPr lang="en-US" dirty="0"/>
              <a:t>performance and, to achieve maximum performance, software must be </a:t>
            </a:r>
            <a:r>
              <a:rPr lang="en-US" dirty="0" smtClean="0"/>
              <a:t>tailored </a:t>
            </a:r>
            <a:r>
              <a:rPr lang="en-US" dirty="0"/>
              <a:t>to this environment. </a:t>
            </a:r>
            <a:r>
              <a:rPr lang="en-US" dirty="0" smtClean="0"/>
              <a:t>One </a:t>
            </a:r>
            <a:r>
              <a:rPr lang="en-US" dirty="0"/>
              <a:t>approach to achieving </a:t>
            </a:r>
            <a:r>
              <a:rPr lang="en-US" dirty="0" smtClean="0"/>
              <a:t>large</a:t>
            </a:r>
            <a:r>
              <a:rPr lang="tr-TR" dirty="0" smtClean="0"/>
              <a:t> </a:t>
            </a:r>
            <a:r>
              <a:rPr lang="en-US" dirty="0" smtClean="0"/>
              <a:t>- </a:t>
            </a:r>
            <a:r>
              <a:rPr lang="en-US" dirty="0"/>
              <a:t>scale multiprocessing </a:t>
            </a:r>
            <a:r>
              <a:rPr lang="en-US" dirty="0" smtClean="0"/>
              <a:t>while </a:t>
            </a:r>
            <a:r>
              <a:rPr lang="en-US" dirty="0"/>
              <a:t>retaining the flavor of SMP is </a:t>
            </a:r>
            <a:r>
              <a:rPr lang="en-US" dirty="0">
                <a:solidFill>
                  <a:srgbClr val="FF0000"/>
                </a:solidFill>
              </a:rPr>
              <a:t>NUMA</a:t>
            </a:r>
          </a:p>
        </p:txBody>
      </p:sp>
    </p:spTree>
    <p:extLst>
      <p:ext uri="{BB962C8B-B14F-4D97-AF65-F5344CB8AC3E}">
        <p14:creationId xmlns:p14="http://schemas.microsoft.com/office/powerpoint/2010/main" val="271458506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64</a:t>
            </a:fld>
            <a:endParaRPr kumimoji="0" lang="en-US"/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8824" y="274638"/>
            <a:ext cx="8229600" cy="1143000"/>
          </a:xfrm>
        </p:spPr>
        <p:txBody>
          <a:bodyPr>
            <a:norm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CC-NUMA </a:t>
            </a:r>
            <a:br>
              <a:rPr lang="en-GB" sz="2400" dirty="0">
                <a:solidFill>
                  <a:srgbClr val="FF0000"/>
                </a:solidFill>
              </a:rPr>
            </a:br>
            <a:r>
              <a:rPr lang="en-GB" sz="2400" dirty="0" smtClean="0">
                <a:solidFill>
                  <a:srgbClr val="FF0000"/>
                </a:solidFill>
              </a:rPr>
              <a:t>Organization</a:t>
            </a:r>
            <a:endParaRPr lang="en-GB" sz="2400" dirty="0">
              <a:solidFill>
                <a:srgbClr val="FF0000"/>
              </a:solidFill>
            </a:endParaRPr>
          </a:p>
        </p:txBody>
      </p:sp>
      <p:pic>
        <p:nvPicPr>
          <p:cNvPr id="4" name="Picture 3" descr="f12.pdf"/>
          <p:cNvPicPr>
            <a:picLocks noChangeAspect="1"/>
          </p:cNvPicPr>
          <p:nvPr/>
        </p:nvPicPr>
        <p:blipFill rotWithShape="1">
          <a:blip r:embed="rId3"/>
          <a:srcRect l="4308" r="2749" b="10373"/>
          <a:stretch/>
        </p:blipFill>
        <p:spPr>
          <a:xfrm>
            <a:off x="2330560" y="-22322"/>
            <a:ext cx="6646913" cy="6761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494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There are </a:t>
            </a:r>
            <a:r>
              <a:rPr lang="en-US" sz="2400" dirty="0">
                <a:solidFill>
                  <a:srgbClr val="FF0000"/>
                </a:solidFill>
              </a:rPr>
              <a:t>multiple independent nodes, </a:t>
            </a:r>
            <a:r>
              <a:rPr lang="en-US" sz="2400" dirty="0"/>
              <a:t>each of which is, in effect, </a:t>
            </a:r>
            <a:r>
              <a:rPr lang="en-US" sz="2400" dirty="0">
                <a:solidFill>
                  <a:srgbClr val="FF0000"/>
                </a:solidFill>
              </a:rPr>
              <a:t>an SMP organization</a:t>
            </a:r>
            <a:r>
              <a:rPr lang="en-US" sz="2400" dirty="0"/>
              <a:t>. 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Thus</a:t>
            </a:r>
            <a:r>
              <a:rPr lang="en-US" sz="2400" dirty="0"/>
              <a:t>, each node contains multiple processors, </a:t>
            </a:r>
            <a:r>
              <a:rPr lang="en-US" sz="2400" dirty="0">
                <a:solidFill>
                  <a:srgbClr val="FF0000"/>
                </a:solidFill>
              </a:rPr>
              <a:t>each with its own L1 and L2 caches, plus main memory</a:t>
            </a:r>
            <a:r>
              <a:rPr lang="en-US" sz="2400" dirty="0"/>
              <a:t>.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The </a:t>
            </a:r>
            <a:r>
              <a:rPr lang="en-US" sz="2400" dirty="0"/>
              <a:t>node is the basic building block of the overall CC-NUMA organization. 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The </a:t>
            </a:r>
            <a:r>
              <a:rPr lang="en-US" sz="2400" dirty="0"/>
              <a:t>nodes are interconnected by means of some </a:t>
            </a:r>
            <a:r>
              <a:rPr lang="en-US" sz="2400" dirty="0">
                <a:solidFill>
                  <a:srgbClr val="FF0000"/>
                </a:solidFill>
              </a:rPr>
              <a:t>communications facility</a:t>
            </a:r>
            <a:r>
              <a:rPr lang="en-US" sz="2400" dirty="0"/>
              <a:t>.</a:t>
            </a:r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CC-NUMA Organization</a:t>
            </a:r>
            <a:endParaRPr lang="en-GB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65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0799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2400" dirty="0"/>
              <a:t>Each node in the CC-NUMA system includes some main memory. From the point of view of the processors, however, </a:t>
            </a:r>
            <a:r>
              <a:rPr lang="en-US" sz="2400" dirty="0">
                <a:solidFill>
                  <a:srgbClr val="FF0000"/>
                </a:solidFill>
              </a:rPr>
              <a:t>there is only a single addressable memory,</a:t>
            </a:r>
            <a:r>
              <a:rPr lang="en-US" sz="2400" dirty="0"/>
              <a:t> with </a:t>
            </a:r>
            <a:r>
              <a:rPr lang="en-US" sz="2400" dirty="0">
                <a:solidFill>
                  <a:srgbClr val="FF0000"/>
                </a:solidFill>
              </a:rPr>
              <a:t>each location having a unique </a:t>
            </a:r>
            <a:r>
              <a:rPr lang="en-US" sz="2400" dirty="0" smtClean="0">
                <a:solidFill>
                  <a:srgbClr val="FF0000"/>
                </a:solidFill>
              </a:rPr>
              <a:t>system </a:t>
            </a:r>
            <a:r>
              <a:rPr lang="en-US" sz="2400" dirty="0">
                <a:solidFill>
                  <a:srgbClr val="FF0000"/>
                </a:solidFill>
              </a:rPr>
              <a:t>wide address. 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lnSpc>
                <a:spcPct val="110000"/>
              </a:lnSpc>
            </a:pPr>
            <a:r>
              <a:rPr lang="en-US" sz="2400" dirty="0"/>
              <a:t>When a processor initiates a memory access, if the requested memory location </a:t>
            </a:r>
            <a:r>
              <a:rPr lang="en-US" sz="2400" dirty="0">
                <a:solidFill>
                  <a:srgbClr val="FF0000"/>
                </a:solidFill>
              </a:rPr>
              <a:t>is not in that processor’s cache</a:t>
            </a:r>
            <a:r>
              <a:rPr lang="en-US" sz="2400" dirty="0"/>
              <a:t>, </a:t>
            </a:r>
            <a:r>
              <a:rPr lang="en-US" sz="2400" b="1" dirty="0">
                <a:solidFill>
                  <a:srgbClr val="00B050"/>
                </a:solidFill>
              </a:rPr>
              <a:t>then the L2 cache initiates a fetch operation. </a:t>
            </a:r>
            <a:r>
              <a:rPr lang="en-US" sz="2400" dirty="0" smtClean="0"/>
              <a:t>If </a:t>
            </a:r>
            <a:r>
              <a:rPr lang="en-US" sz="2400" dirty="0"/>
              <a:t>the desired line is </a:t>
            </a:r>
            <a:r>
              <a:rPr lang="en-US" sz="2400" b="1" dirty="0">
                <a:solidFill>
                  <a:srgbClr val="00B050"/>
                </a:solidFill>
              </a:rPr>
              <a:t>in the local portion of the main memory,</a:t>
            </a:r>
            <a:r>
              <a:rPr lang="en-US" sz="2400" dirty="0"/>
              <a:t> the </a:t>
            </a:r>
            <a:r>
              <a:rPr lang="en-US" sz="2400" dirty="0">
                <a:solidFill>
                  <a:srgbClr val="FF0000"/>
                </a:solidFill>
              </a:rPr>
              <a:t>line is fetched across the local bus. </a:t>
            </a:r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CC-NUMA Organization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66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13322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2400" dirty="0"/>
              <a:t>If the desired line is </a:t>
            </a:r>
            <a:r>
              <a:rPr lang="en-US" sz="2400" dirty="0">
                <a:solidFill>
                  <a:srgbClr val="FF0000"/>
                </a:solidFill>
              </a:rPr>
              <a:t>in a remote portion of the main memory</a:t>
            </a:r>
            <a:r>
              <a:rPr lang="en-US" sz="2400" dirty="0"/>
              <a:t>, then </a:t>
            </a:r>
            <a:r>
              <a:rPr lang="en-US" sz="2400" dirty="0">
                <a:solidFill>
                  <a:srgbClr val="FF0000"/>
                </a:solidFill>
              </a:rPr>
              <a:t>an automatic request is sent out to fetch that line across the interconnection network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B050"/>
                </a:solidFill>
              </a:rPr>
              <a:t>deliver it to the local bus</a:t>
            </a:r>
            <a:r>
              <a:rPr lang="en-US" sz="2400" dirty="0"/>
              <a:t>, and </a:t>
            </a:r>
            <a:r>
              <a:rPr lang="en-US" sz="2400" b="1" dirty="0">
                <a:solidFill>
                  <a:srgbClr val="FFC000"/>
                </a:solidFill>
              </a:rPr>
              <a:t>then deliver it to the requesting cache on that bus. </a:t>
            </a:r>
          </a:p>
          <a:p>
            <a:pPr>
              <a:lnSpc>
                <a:spcPct val="110000"/>
              </a:lnSpc>
            </a:pPr>
            <a:r>
              <a:rPr lang="en-US" sz="2400" dirty="0" smtClean="0"/>
              <a:t>All </a:t>
            </a:r>
            <a:r>
              <a:rPr lang="en-US" sz="2400" dirty="0"/>
              <a:t>of this activity is automatic and transparent to the processor and its cache</a:t>
            </a:r>
            <a:r>
              <a:rPr lang="en-US" sz="2400" dirty="0" smtClean="0"/>
              <a:t>.</a:t>
            </a:r>
          </a:p>
          <a:p>
            <a:pPr>
              <a:lnSpc>
                <a:spcPct val="110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Each </a:t>
            </a:r>
            <a:r>
              <a:rPr lang="en-US" sz="2400" dirty="0">
                <a:solidFill>
                  <a:srgbClr val="FF0000"/>
                </a:solidFill>
              </a:rPr>
              <a:t>node maintains some sort of directory </a:t>
            </a:r>
            <a:r>
              <a:rPr lang="en-US" sz="2400" dirty="0"/>
              <a:t>that gives it </a:t>
            </a:r>
            <a:r>
              <a:rPr lang="en-US" sz="2400" dirty="0">
                <a:solidFill>
                  <a:srgbClr val="FF0000"/>
                </a:solidFill>
              </a:rPr>
              <a:t>an indication of the location of various portions of memory and also cache status </a:t>
            </a:r>
            <a:r>
              <a:rPr lang="en-US" sz="2400" dirty="0" smtClean="0">
                <a:solidFill>
                  <a:srgbClr val="FF0000"/>
                </a:solidFill>
              </a:rPr>
              <a:t>information for cache coherency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CC-NUMA Organization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67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44160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68</a:t>
            </a:fld>
            <a:endParaRPr kumimoji="0" lang="en-US"/>
          </a:p>
        </p:txBody>
      </p:sp>
      <p:sp>
        <p:nvSpPr>
          <p:cNvPr id="3" name="Rectangle 2"/>
          <p:cNvSpPr/>
          <p:nvPr/>
        </p:nvSpPr>
        <p:spPr>
          <a:xfrm>
            <a:off x="77380" y="332656"/>
            <a:ext cx="8761512" cy="5247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100" dirty="0"/>
              <a:t>Suppose that processor 3 on node </a:t>
            </a:r>
            <a:r>
              <a:rPr lang="en-US" sz="2100" dirty="0" smtClean="0"/>
              <a:t>2 </a:t>
            </a:r>
            <a:r>
              <a:rPr lang="en-US" sz="2100" dirty="0"/>
              <a:t>(P2-3) requests a memory location 798, which is in the memory of node 1. The </a:t>
            </a:r>
            <a:r>
              <a:rPr lang="en-US" sz="2100" dirty="0" smtClean="0"/>
              <a:t>following </a:t>
            </a:r>
            <a:r>
              <a:rPr lang="en-US" sz="2100" dirty="0"/>
              <a:t>sequence occurs</a:t>
            </a:r>
            <a:r>
              <a:rPr lang="en-US" sz="2100" dirty="0" smtClean="0"/>
              <a:t>:</a:t>
            </a:r>
            <a:endParaRPr lang="tr-TR" sz="2100" dirty="0" smtClean="0"/>
          </a:p>
          <a:p>
            <a:pPr algn="just"/>
            <a:endParaRPr lang="tr-TR" sz="2000" dirty="0" smtClean="0"/>
          </a:p>
          <a:p>
            <a:pPr algn="just"/>
            <a:r>
              <a:rPr lang="en-US" sz="2100" dirty="0">
                <a:solidFill>
                  <a:srgbClr val="FF0000"/>
                </a:solidFill>
              </a:rPr>
              <a:t>1. </a:t>
            </a:r>
            <a:r>
              <a:rPr lang="en-US" sz="2100" dirty="0"/>
              <a:t>P2-3 issues a read request on the snoopy bus of node 2 for location 798.</a:t>
            </a:r>
          </a:p>
          <a:p>
            <a:pPr algn="just"/>
            <a:r>
              <a:rPr lang="en-US" sz="2100" dirty="0">
                <a:solidFill>
                  <a:srgbClr val="FF0000"/>
                </a:solidFill>
              </a:rPr>
              <a:t>2</a:t>
            </a:r>
            <a:r>
              <a:rPr lang="en-US" sz="2100" dirty="0"/>
              <a:t>. The directory on node 2 sees the request and recognizes that the location is in </a:t>
            </a:r>
          </a:p>
          <a:p>
            <a:pPr algn="just"/>
            <a:r>
              <a:rPr lang="en-US" sz="2100" dirty="0"/>
              <a:t>node 1.</a:t>
            </a:r>
          </a:p>
          <a:p>
            <a:pPr algn="just"/>
            <a:r>
              <a:rPr lang="en-US" sz="2100" dirty="0">
                <a:solidFill>
                  <a:srgbClr val="FF0000"/>
                </a:solidFill>
              </a:rPr>
              <a:t>3. </a:t>
            </a:r>
            <a:r>
              <a:rPr lang="en-US" sz="2100" dirty="0"/>
              <a:t>Node 2’s directory sends a request to node 1, which is picked up by node 1’s </a:t>
            </a:r>
          </a:p>
          <a:p>
            <a:pPr algn="just"/>
            <a:r>
              <a:rPr lang="en-US" sz="2100" dirty="0"/>
              <a:t>directory.</a:t>
            </a:r>
          </a:p>
          <a:p>
            <a:pPr algn="just"/>
            <a:r>
              <a:rPr lang="en-US" sz="2100" dirty="0">
                <a:solidFill>
                  <a:srgbClr val="FF0000"/>
                </a:solidFill>
              </a:rPr>
              <a:t>4. </a:t>
            </a:r>
            <a:r>
              <a:rPr lang="en-US" sz="2100" dirty="0"/>
              <a:t>Node 1’s directory, acting as a surrogate of P2-3, requests the contents of 798, </a:t>
            </a:r>
            <a:r>
              <a:rPr lang="en-US" sz="2100" dirty="0" smtClean="0"/>
              <a:t>as </a:t>
            </a:r>
            <a:r>
              <a:rPr lang="en-US" sz="2100" dirty="0"/>
              <a:t>if it were a processor.</a:t>
            </a:r>
          </a:p>
          <a:p>
            <a:pPr algn="just"/>
            <a:r>
              <a:rPr lang="en-US" sz="2100" dirty="0">
                <a:solidFill>
                  <a:srgbClr val="FF0000"/>
                </a:solidFill>
              </a:rPr>
              <a:t>5. </a:t>
            </a:r>
            <a:r>
              <a:rPr lang="en-US" sz="2100" dirty="0"/>
              <a:t>Node 1’s main memory responds by putting the requested data on the bus.</a:t>
            </a:r>
          </a:p>
          <a:p>
            <a:pPr algn="just"/>
            <a:r>
              <a:rPr lang="en-US" sz="2100" dirty="0">
                <a:solidFill>
                  <a:srgbClr val="FF0000"/>
                </a:solidFill>
              </a:rPr>
              <a:t>6. </a:t>
            </a:r>
            <a:r>
              <a:rPr lang="en-US" sz="2100" dirty="0"/>
              <a:t>Node 1’s directory picks up the data from the bus.</a:t>
            </a:r>
          </a:p>
          <a:p>
            <a:pPr algn="just"/>
            <a:r>
              <a:rPr lang="en-US" sz="2100" dirty="0">
                <a:solidFill>
                  <a:srgbClr val="FF0000"/>
                </a:solidFill>
              </a:rPr>
              <a:t>7. </a:t>
            </a:r>
            <a:r>
              <a:rPr lang="en-US" sz="2100" dirty="0"/>
              <a:t>The value is transferred back to node 2’s directory.</a:t>
            </a:r>
          </a:p>
          <a:p>
            <a:pPr algn="just"/>
            <a:r>
              <a:rPr lang="en-US" sz="2100" dirty="0">
                <a:solidFill>
                  <a:srgbClr val="FF0000"/>
                </a:solidFill>
              </a:rPr>
              <a:t>8. </a:t>
            </a:r>
            <a:r>
              <a:rPr lang="en-US" sz="2100" dirty="0"/>
              <a:t>Node 2’s directory places the data back on node 2’s bus, acting as a surrogate </a:t>
            </a:r>
          </a:p>
          <a:p>
            <a:pPr algn="just"/>
            <a:r>
              <a:rPr lang="en-US" sz="2100" dirty="0"/>
              <a:t>for the memory that originally held it.</a:t>
            </a:r>
          </a:p>
          <a:p>
            <a:pPr algn="just"/>
            <a:r>
              <a:rPr lang="en-US" sz="2100" dirty="0">
                <a:solidFill>
                  <a:srgbClr val="FF0000"/>
                </a:solidFill>
              </a:rPr>
              <a:t>9</a:t>
            </a:r>
            <a:r>
              <a:rPr lang="en-US" sz="2100" dirty="0"/>
              <a:t>. The value is picked up and placed in P2-3’s cache and delivered to P2-3.</a:t>
            </a:r>
          </a:p>
        </p:txBody>
      </p:sp>
    </p:spTree>
    <p:extLst>
      <p:ext uri="{BB962C8B-B14F-4D97-AF65-F5344CB8AC3E}">
        <p14:creationId xmlns:p14="http://schemas.microsoft.com/office/powerpoint/2010/main" val="2316419396"/>
      </p:ext>
    </p:extLst>
  </p:cSld>
  <p:clrMapOvr>
    <a:masterClrMapping/>
  </p:clrMapOvr>
  <p:transition spd="slow"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10000"/>
              </a:lnSpc>
            </a:pPr>
            <a:endParaRPr lang="en-GB" dirty="0" smtClean="0"/>
          </a:p>
          <a:p>
            <a:pPr>
              <a:lnSpc>
                <a:spcPct val="110000"/>
              </a:lnSpc>
            </a:pPr>
            <a:r>
              <a:rPr lang="en-GB" dirty="0" smtClean="0"/>
              <a:t>Main </a:t>
            </a:r>
            <a:r>
              <a:rPr lang="en-GB" b="1" dirty="0" smtClean="0">
                <a:solidFill>
                  <a:srgbClr val="00B050"/>
                </a:solidFill>
              </a:rPr>
              <a:t>advantage </a:t>
            </a:r>
            <a:r>
              <a:rPr lang="en-GB" dirty="0" smtClean="0"/>
              <a:t>of a CC-NUMA system is that </a:t>
            </a:r>
            <a:r>
              <a:rPr lang="en-GB" dirty="0" smtClean="0">
                <a:solidFill>
                  <a:srgbClr val="FF0000"/>
                </a:solidFill>
              </a:rPr>
              <a:t>it can deliver effective performance at higher levels of parallelism than SMP without requiring major </a:t>
            </a:r>
            <a:r>
              <a:rPr lang="en-GB" dirty="0">
                <a:solidFill>
                  <a:srgbClr val="FF0000"/>
                </a:solidFill>
              </a:rPr>
              <a:t>software </a:t>
            </a:r>
            <a:r>
              <a:rPr lang="en-GB" dirty="0" smtClean="0">
                <a:solidFill>
                  <a:srgbClr val="FF0000"/>
                </a:solidFill>
              </a:rPr>
              <a:t>changes.</a:t>
            </a:r>
          </a:p>
          <a:p>
            <a:pPr>
              <a:lnSpc>
                <a:spcPct val="110000"/>
              </a:lnSpc>
            </a:pPr>
            <a:endParaRPr lang="en-GB" dirty="0" smtClean="0"/>
          </a:p>
          <a:p>
            <a:pPr>
              <a:lnSpc>
                <a:spcPct val="110000"/>
              </a:lnSpc>
            </a:pPr>
            <a:r>
              <a:rPr lang="en-GB" dirty="0" smtClean="0"/>
              <a:t>Bus traffic on any individual node is limited to a demand that the bus can handle.</a:t>
            </a:r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NUMA Pros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69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79503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MIMDs can be further subdivided by the means in which the </a:t>
            </a:r>
            <a:r>
              <a:rPr lang="en-US" sz="2400" dirty="0" smtClean="0"/>
              <a:t>processors communicate</a:t>
            </a:r>
            <a:r>
              <a:rPr lang="en-US" sz="2400" dirty="0"/>
              <a:t>. </a:t>
            </a:r>
          </a:p>
          <a:p>
            <a:endParaRPr lang="en-US" sz="2400" dirty="0" smtClean="0"/>
          </a:p>
          <a:p>
            <a:r>
              <a:rPr lang="en-US" sz="2400" dirty="0" smtClean="0"/>
              <a:t>If </a:t>
            </a:r>
            <a:r>
              <a:rPr lang="en-US" sz="2400" dirty="0"/>
              <a:t>the processors share a common memory, then each processor accesses programs and data stored in the shared memory, and processors communicate with each other via that memory.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/>
              <a:t>The most common form of such system is known as a </a:t>
            </a:r>
            <a:r>
              <a:rPr lang="en-US" sz="2400" b="1" dirty="0">
                <a:solidFill>
                  <a:srgbClr val="FF0000"/>
                </a:solidFill>
              </a:rPr>
              <a:t>symmetric multiprocessor (SMP)</a:t>
            </a:r>
            <a:r>
              <a:rPr lang="en-US" sz="2400" dirty="0">
                <a:solidFill>
                  <a:srgbClr val="FF0000"/>
                </a:solidFill>
              </a:rPr>
              <a:t>.</a:t>
            </a:r>
          </a:p>
          <a:p>
            <a:endParaRPr lang="en-US" sz="2400" dirty="0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Multiple Processor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Organizations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7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19781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GB" dirty="0" smtClean="0"/>
          </a:p>
          <a:p>
            <a:pPr>
              <a:lnSpc>
                <a:spcPct val="200000"/>
              </a:lnSpc>
            </a:pPr>
            <a:r>
              <a:rPr lang="en-US" dirty="0"/>
              <a:t>Even if the performance breakdown due to remote access is addressed, there are two other disadvantages for the CC- NUMA </a:t>
            </a:r>
            <a:r>
              <a:rPr lang="en-US" dirty="0" smtClean="0"/>
              <a:t>approach</a:t>
            </a:r>
            <a:r>
              <a:rPr lang="tr-TR" dirty="0" smtClean="0"/>
              <a:t>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NUMA Pros</a:t>
            </a:r>
            <a:r>
              <a:rPr lang="en-GB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n-GB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70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48468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71</a:t>
            </a:fld>
            <a:endParaRPr kumimoji="0" lang="en-US"/>
          </a:p>
        </p:txBody>
      </p:sp>
      <p:sp>
        <p:nvSpPr>
          <p:cNvPr id="3" name="Rectangle 2"/>
          <p:cNvSpPr/>
          <p:nvPr/>
        </p:nvSpPr>
        <p:spPr>
          <a:xfrm>
            <a:off x="323528" y="17216"/>
            <a:ext cx="74888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First</a:t>
            </a:r>
            <a:r>
              <a:rPr lang="en-US" dirty="0" smtClean="0"/>
              <a:t> </a:t>
            </a:r>
            <a:endParaRPr lang="tr-TR" dirty="0" smtClean="0"/>
          </a:p>
          <a:p>
            <a:pPr algn="just">
              <a:lnSpc>
                <a:spcPct val="150000"/>
              </a:lnSpc>
            </a:pPr>
            <a:r>
              <a:rPr lang="tr-TR" dirty="0" smtClean="0"/>
              <a:t>A </a:t>
            </a:r>
            <a:r>
              <a:rPr lang="en-US" dirty="0" smtClean="0"/>
              <a:t>CC</a:t>
            </a:r>
            <a:r>
              <a:rPr lang="tr-TR" dirty="0" smtClean="0"/>
              <a:t> -</a:t>
            </a:r>
            <a:r>
              <a:rPr lang="en-US" dirty="0" smtClean="0"/>
              <a:t>NUMA </a:t>
            </a:r>
            <a:r>
              <a:rPr lang="en-US" dirty="0"/>
              <a:t>does not transparently look like an SMP; software changes will be required to move an operating system and applications from an SMP to a CC-NUMA sys - tem. </a:t>
            </a:r>
            <a:r>
              <a:rPr lang="en-US" dirty="0" smtClean="0"/>
              <a:t>These </a:t>
            </a:r>
            <a:r>
              <a:rPr lang="en-US" dirty="0"/>
              <a:t>include page allocation, already mentioned, process allocation, and load balancing by the operating system</a:t>
            </a:r>
          </a:p>
        </p:txBody>
      </p:sp>
      <p:sp>
        <p:nvSpPr>
          <p:cNvPr id="4" name="Rectangle 3"/>
          <p:cNvSpPr/>
          <p:nvPr/>
        </p:nvSpPr>
        <p:spPr>
          <a:xfrm>
            <a:off x="323528" y="3785652"/>
            <a:ext cx="748883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 smtClean="0">
                <a:solidFill>
                  <a:srgbClr val="FF0000"/>
                </a:solidFill>
              </a:rPr>
              <a:t>S</a:t>
            </a:r>
            <a:r>
              <a:rPr lang="en-US" b="1" u="sng" dirty="0" err="1" smtClean="0">
                <a:solidFill>
                  <a:srgbClr val="FF0000"/>
                </a:solidFill>
              </a:rPr>
              <a:t>econd</a:t>
            </a:r>
            <a:endParaRPr lang="tr-TR" b="1" u="sng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tr-TR" dirty="0" smtClean="0"/>
              <a:t>A</a:t>
            </a:r>
            <a:r>
              <a:rPr lang="en-US" dirty="0" err="1" smtClean="0"/>
              <a:t>vailability</a:t>
            </a:r>
            <a:r>
              <a:rPr lang="en-US" dirty="0"/>
              <a:t>. 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This </a:t>
            </a:r>
            <a:r>
              <a:rPr lang="en-US" dirty="0"/>
              <a:t>is a rather complex issue and depends on the exact implementation of the CC-NUMA </a:t>
            </a:r>
            <a:r>
              <a:rPr lang="en-US" dirty="0" smtClean="0"/>
              <a:t>system</a:t>
            </a:r>
            <a:r>
              <a:rPr lang="tr-TR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49288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In an </a:t>
            </a:r>
            <a:r>
              <a:rPr lang="en-US" sz="2400" b="1" dirty="0"/>
              <a:t>SMP</a:t>
            </a:r>
            <a:r>
              <a:rPr lang="en-US" sz="2400" dirty="0"/>
              <a:t>, multiple processors </a:t>
            </a:r>
            <a:r>
              <a:rPr lang="en-US" sz="2400" dirty="0">
                <a:solidFill>
                  <a:srgbClr val="FF0000"/>
                </a:solidFill>
              </a:rPr>
              <a:t>share a single </a:t>
            </a:r>
            <a:r>
              <a:rPr lang="en-US" sz="2400" dirty="0" smtClean="0">
                <a:solidFill>
                  <a:srgbClr val="FF0000"/>
                </a:solidFill>
              </a:rPr>
              <a:t>memory. </a:t>
            </a:r>
          </a:p>
          <a:p>
            <a:pPr lvl="1"/>
            <a:r>
              <a:rPr lang="en-US" sz="2000" dirty="0" smtClean="0"/>
              <a:t>The </a:t>
            </a:r>
            <a:r>
              <a:rPr lang="en-US" sz="2000" dirty="0"/>
              <a:t>memory access time to any region of memory is approximately the same for each processor. </a:t>
            </a:r>
          </a:p>
          <a:p>
            <a:r>
              <a:rPr lang="en-US" sz="2400" dirty="0" smtClean="0"/>
              <a:t>A </a:t>
            </a:r>
            <a:r>
              <a:rPr lang="en-US" sz="2400" dirty="0"/>
              <a:t>more recent development is the </a:t>
            </a:r>
            <a:r>
              <a:rPr lang="en-US" sz="2400" b="1" dirty="0" err="1">
                <a:solidFill>
                  <a:srgbClr val="FF0000"/>
                </a:solidFill>
              </a:rPr>
              <a:t>nonuniform</a:t>
            </a:r>
            <a:r>
              <a:rPr lang="en-US" sz="2400" b="1" dirty="0">
                <a:solidFill>
                  <a:srgbClr val="FF0000"/>
                </a:solidFill>
              </a:rPr>
              <a:t> memory access (</a:t>
            </a:r>
            <a:r>
              <a:rPr lang="en-US" sz="2400" b="1" i="1" dirty="0">
                <a:solidFill>
                  <a:srgbClr val="FF0000"/>
                </a:solidFill>
              </a:rPr>
              <a:t>NUMA</a:t>
            </a:r>
            <a:r>
              <a:rPr lang="en-US" sz="2400" b="1" dirty="0">
                <a:solidFill>
                  <a:srgbClr val="FF0000"/>
                </a:solidFill>
              </a:rPr>
              <a:t>)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organization. </a:t>
            </a:r>
            <a:endParaRPr lang="en-US" sz="2400" dirty="0" smtClean="0"/>
          </a:p>
          <a:p>
            <a:pPr lvl="1"/>
            <a:r>
              <a:rPr lang="en-US" sz="2000" dirty="0" smtClean="0"/>
              <a:t>The </a:t>
            </a:r>
            <a:r>
              <a:rPr lang="en-US" sz="2000" dirty="0"/>
              <a:t>memory access time to different regions of memory may differ for a NUMA processor.</a:t>
            </a:r>
          </a:p>
          <a:p>
            <a:r>
              <a:rPr lang="en-US" sz="2400" dirty="0" smtClean="0"/>
              <a:t>A </a:t>
            </a:r>
            <a:r>
              <a:rPr lang="en-US" sz="2400" dirty="0"/>
              <a:t>collection of independent uniprocessors or SMPs may be interconnected to form a </a:t>
            </a:r>
            <a:r>
              <a:rPr lang="en-US" sz="2400" i="1" dirty="0" smtClean="0">
                <a:solidFill>
                  <a:srgbClr val="FF0000"/>
                </a:solidFill>
              </a:rPr>
              <a:t>cluster.</a:t>
            </a:r>
          </a:p>
          <a:p>
            <a:pPr lvl="1"/>
            <a:r>
              <a:rPr lang="en-US" sz="2000" dirty="0" smtClean="0"/>
              <a:t>Communication </a:t>
            </a:r>
            <a:r>
              <a:rPr lang="en-US" sz="2000" dirty="0"/>
              <a:t>among the computers is either via fixed paths or via some network facility.</a:t>
            </a: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Multiple Processor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Organizations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8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3028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1.pdf"/>
          <p:cNvPicPr>
            <a:picLocks noChangeAspect="1"/>
          </p:cNvPicPr>
          <p:nvPr/>
        </p:nvPicPr>
        <p:blipFill rotWithShape="1">
          <a:blip r:embed="rId3"/>
          <a:srcRect l="7273" t="5881" r="8182" b="17352"/>
          <a:stretch/>
        </p:blipFill>
        <p:spPr>
          <a:xfrm>
            <a:off x="755576" y="1412776"/>
            <a:ext cx="7730884" cy="54241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Multiple Processor Organizations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9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44751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95E181FA316E4CB223777B08F96716" ma:contentTypeVersion="" ma:contentTypeDescription="Create a new document." ma:contentTypeScope="" ma:versionID="694fdbe7b87007c796a30bd9aae62a7f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8201AB3-FAF6-49D5-97F5-D77412F82E88}"/>
</file>

<file path=customXml/itemProps2.xml><?xml version="1.0" encoding="utf-8"?>
<ds:datastoreItem xmlns:ds="http://schemas.openxmlformats.org/officeDocument/2006/customXml" ds:itemID="{D19E6A00-280D-492C-B384-D37A47B9FD20}"/>
</file>

<file path=customXml/itemProps3.xml><?xml version="1.0" encoding="utf-8"?>
<ds:datastoreItem xmlns:ds="http://schemas.openxmlformats.org/officeDocument/2006/customXml" ds:itemID="{41530C47-0842-4F95-B5E7-F8CD2575BD7D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3262</TotalTime>
  <Words>4246</Words>
  <Application>Microsoft Office PowerPoint</Application>
  <PresentationFormat>On-screen Show (4:3)</PresentationFormat>
  <Paragraphs>418</Paragraphs>
  <Slides>71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71</vt:i4>
      </vt:variant>
    </vt:vector>
  </HeadingPairs>
  <TitlesOfParts>
    <vt:vector size="79" baseType="lpstr">
      <vt:lpstr>Arial</vt:lpstr>
      <vt:lpstr>Lucida Sans Unicode</vt:lpstr>
      <vt:lpstr>Times New Roman</vt:lpstr>
      <vt:lpstr>Verdana</vt:lpstr>
      <vt:lpstr>Wingdings</vt:lpstr>
      <vt:lpstr>Wingdings 2</vt:lpstr>
      <vt:lpstr>Wingdings 3</vt:lpstr>
      <vt:lpstr>Concourse</vt:lpstr>
      <vt:lpstr>Architecture and Hardware (ITEC582 )</vt:lpstr>
      <vt:lpstr>PowerPoint Presentation</vt:lpstr>
      <vt:lpstr>Introduction</vt:lpstr>
      <vt:lpstr>Introduction</vt:lpstr>
      <vt:lpstr>1.Multiple Processor Organizations</vt:lpstr>
      <vt:lpstr>Multiple Processor Organizations</vt:lpstr>
      <vt:lpstr>Multiple Processor Organizations</vt:lpstr>
      <vt:lpstr>Multiple Processor Organizations</vt:lpstr>
      <vt:lpstr>Multiple Processor Organizations</vt:lpstr>
      <vt:lpstr>PowerPoint Presentation</vt:lpstr>
      <vt:lpstr>PowerPoint Presentation</vt:lpstr>
      <vt:lpstr>PowerPoint Presentation</vt:lpstr>
      <vt:lpstr>PowerPoint Presentation</vt:lpstr>
      <vt:lpstr>What are the chief characteristics of an SMP?</vt:lpstr>
      <vt:lpstr>Symmetric Multiprocessor (SMP)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Symmetric Multiprocessor Organization</vt:lpstr>
      <vt:lpstr>PowerPoint Presentation</vt:lpstr>
      <vt:lpstr>What are the beneficial features and the limitations of a bus organization?</vt:lpstr>
      <vt:lpstr>Symmetric Multiprocessor Organization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Cache Coherence</vt:lpstr>
      <vt:lpstr>PowerPoint Presentation</vt:lpstr>
      <vt:lpstr>Directory Protocols</vt:lpstr>
      <vt:lpstr>PowerPoint Presentation</vt:lpstr>
      <vt:lpstr>Directory Protocols</vt:lpstr>
      <vt:lpstr>Directory Protocols</vt:lpstr>
      <vt:lpstr>Directory Protocols</vt:lpstr>
      <vt:lpstr>Snoopy Protocols</vt:lpstr>
      <vt:lpstr>Write Update</vt:lpstr>
      <vt:lpstr>PowerPoint Presentation</vt:lpstr>
      <vt:lpstr>Write Invalidate</vt:lpstr>
      <vt:lpstr>PowerPoint Presentation</vt:lpstr>
      <vt:lpstr>PowerPoint Presentation</vt:lpstr>
      <vt:lpstr>PowerPoint Presentation</vt:lpstr>
      <vt:lpstr>4. Clusters</vt:lpstr>
      <vt:lpstr>PowerPoint Presentation</vt:lpstr>
      <vt:lpstr>PowerPoint Presentation</vt:lpstr>
      <vt:lpstr>PowerPoint Presentation</vt:lpstr>
      <vt:lpstr>Cluster Computer Architecture</vt:lpstr>
      <vt:lpstr>Cluster Computer Architecture</vt:lpstr>
      <vt:lpstr>Clusters Compared to SMP</vt:lpstr>
      <vt:lpstr>Clusters Compared to SMP</vt:lpstr>
      <vt:lpstr>Clusters Compared to SMP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CC-NUMA  Organization</vt:lpstr>
      <vt:lpstr>CC-NUMA Organization</vt:lpstr>
      <vt:lpstr>CC-NUMA Organization</vt:lpstr>
      <vt:lpstr>CC-NUMA Organization</vt:lpstr>
      <vt:lpstr>PowerPoint Presentation</vt:lpstr>
      <vt:lpstr>NUMA Pros and Cons</vt:lpstr>
      <vt:lpstr>NUMA Pros and Cons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Parallel Processing</dc:title>
  <dc:creator>Husnu Bayramoglu</dc:creator>
  <cp:lastModifiedBy>Alper DOGANALP</cp:lastModifiedBy>
  <cp:revision>314</cp:revision>
  <cp:lastPrinted>2022-04-21T06:43:22Z</cp:lastPrinted>
  <dcterms:created xsi:type="dcterms:W3CDTF">1998-10-08T12:50:13Z</dcterms:created>
  <dcterms:modified xsi:type="dcterms:W3CDTF">2022-04-21T06:44:18Z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0x010100E595E181FA316E4CB223777B08F96716</vt:lpwstr>
  </property>
</Properties>
</file>