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79" r:id="rId15"/>
    <p:sldId id="280" r:id="rId16"/>
    <p:sldId id="281" r:id="rId17"/>
    <p:sldId id="282" r:id="rId18"/>
    <p:sldId id="283" r:id="rId19"/>
    <p:sldId id="278" r:id="rId20"/>
    <p:sldId id="284" r:id="rId21"/>
    <p:sldId id="286" r:id="rId22"/>
    <p:sldId id="287" r:id="rId23"/>
    <p:sldId id="288" r:id="rId24"/>
    <p:sldId id="289" r:id="rId25"/>
    <p:sldId id="290" r:id="rId26"/>
    <p:sldId id="291" r:id="rId27"/>
    <p:sldId id="294" r:id="rId28"/>
    <p:sldId id="295" r:id="rId29"/>
    <p:sldId id="296" r:id="rId30"/>
    <p:sldId id="297" r:id="rId31"/>
    <p:sldId id="298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77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8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82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25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73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53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63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48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89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E2563-CB8B-4AA7-B52B-9DA58D09D050}" type="datetimeFigureOut">
              <a:rPr lang="tr-TR" smtClean="0"/>
              <a:t>10.08.2016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4940-1A40-4A34-BA56-0C68193F02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0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Alan Etkili Transistör </a:t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smtClean="0"/>
              <a:t>Yapısı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1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513267" y="1956515"/>
            <a:ext cx="4267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b="1" dirty="0">
                <a:latin typeface="Times" panose="02020603050405020304" pitchFamily="18" charset="0"/>
              </a:rPr>
              <a:t>Eğer </a:t>
            </a:r>
            <a:r>
              <a:rPr lang="en-US" altLang="en-US" b="1" dirty="0">
                <a:latin typeface="Times" panose="02020603050405020304" pitchFamily="18" charset="0"/>
              </a:rPr>
              <a:t>V</a:t>
            </a:r>
            <a:r>
              <a:rPr lang="en-US" altLang="en-US" b="1" baseline="-25000" dirty="0">
                <a:latin typeface="Times" panose="02020603050405020304" pitchFamily="18" charset="0"/>
              </a:rPr>
              <a:t>GS</a:t>
            </a:r>
            <a:r>
              <a:rPr lang="en-US" altLang="en-US" b="1" dirty="0">
                <a:latin typeface="Times" panose="02020603050405020304" pitchFamily="18" charset="0"/>
              </a:rPr>
              <a:t> = 0 </a:t>
            </a:r>
            <a:r>
              <a:rPr lang="tr-TR" altLang="en-US" b="1" dirty="0">
                <a:latin typeface="Times" panose="02020603050405020304" pitchFamily="18" charset="0"/>
              </a:rPr>
              <a:t>iken </a:t>
            </a:r>
            <a:r>
              <a:rPr lang="en-US" altLang="en-US" b="1" dirty="0">
                <a:latin typeface="Times" panose="02020603050405020304" pitchFamily="18" charset="0"/>
              </a:rPr>
              <a:t>V</a:t>
            </a:r>
            <a:r>
              <a:rPr lang="en-US" altLang="en-US" b="1" baseline="-25000" dirty="0">
                <a:latin typeface="Times" panose="02020603050405020304" pitchFamily="18" charset="0"/>
              </a:rPr>
              <a:t>DS</a:t>
            </a:r>
            <a:r>
              <a:rPr lang="en-US" altLang="en-US" b="1" dirty="0">
                <a:latin typeface="Times" panose="02020603050405020304" pitchFamily="18" charset="0"/>
              </a:rPr>
              <a:t> </a:t>
            </a:r>
            <a:r>
              <a:rPr lang="tr-TR" altLang="en-US" b="1" dirty="0">
                <a:latin typeface="Times" panose="02020603050405020304" pitchFamily="18" charset="0"/>
              </a:rPr>
              <a:t>hala daha pozitif bir değere artırılmaya devam ederse, fakirleşmiş bölge n-tipi kanalı kapatacak kadar genişler.</a:t>
            </a:r>
          </a:p>
          <a:p>
            <a:endParaRPr lang="en-US" altLang="en-US" b="1" dirty="0">
              <a:latin typeface="Times" panose="02020603050405020304" pitchFamily="18" charset="0"/>
            </a:endParaRPr>
          </a:p>
          <a:p>
            <a:r>
              <a:rPr lang="tr-TR" altLang="en-US" b="1" dirty="0">
                <a:latin typeface="Times" panose="02020603050405020304" pitchFamily="18" charset="0"/>
              </a:rPr>
              <a:t>Bunun sonucunda n-tipi kanaldaki </a:t>
            </a:r>
            <a:r>
              <a:rPr lang="en-US" altLang="en-US" b="1" dirty="0">
                <a:latin typeface="Times" panose="02020603050405020304" pitchFamily="18" charset="0"/>
              </a:rPr>
              <a:t>I</a:t>
            </a:r>
            <a:r>
              <a:rPr lang="en-US" altLang="en-US" b="1" baseline="-25000" dirty="0">
                <a:latin typeface="Times" panose="02020603050405020304" pitchFamily="18" charset="0"/>
              </a:rPr>
              <a:t>D </a:t>
            </a:r>
            <a:r>
              <a:rPr lang="tr-TR" altLang="en-US" b="1" dirty="0">
                <a:latin typeface="Times" panose="02020603050405020304" pitchFamily="18" charset="0"/>
              </a:rPr>
              <a:t> akışı kesilir.</a:t>
            </a:r>
            <a:r>
              <a:rPr lang="en-US" altLang="en-US" b="1" dirty="0"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360867" y="432515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dirty="0">
                <a:latin typeface="Arial" charset="0"/>
              </a:rPr>
              <a:t/>
            </a:r>
            <a:br>
              <a:rPr lang="en-US" altLang="en-US" sz="2400" dirty="0">
                <a:latin typeface="Arial" charset="0"/>
              </a:rPr>
            </a:br>
            <a:r>
              <a:rPr lang="tr-TR" altLang="en-US" sz="2400" dirty="0" smtClean="0">
                <a:latin typeface="Arial" charset="0"/>
              </a:rPr>
              <a:t>(ii) </a:t>
            </a:r>
            <a:r>
              <a:rPr lang="en-US" altLang="en-US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</a:t>
            </a:r>
            <a:r>
              <a:rPr lang="en-US" altLang="en-US" sz="2400" b="1" baseline="-25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GS</a:t>
            </a:r>
            <a:r>
              <a:rPr lang="en-US" altLang="en-US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= 0, V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DS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0’dan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pozitif değerlere doğru yükseltilirken</a:t>
            </a:r>
            <a:r>
              <a:rPr lang="en-US" altLang="en-US" sz="2400" b="1" dirty="0">
                <a:solidFill>
                  <a:schemeClr val="accent2"/>
                </a:solidFill>
                <a:latin typeface="Times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Kısılma - 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Pinch Off</a:t>
            </a:r>
            <a:r>
              <a:rPr lang="en-US" altLang="en-US" sz="2400" b="1" dirty="0">
                <a:solidFill>
                  <a:schemeClr val="accent2"/>
                </a:solidFill>
                <a:latin typeface="Times" charset="0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237667" y="1727915"/>
            <a:ext cx="3048000" cy="3505200"/>
            <a:chOff x="1968" y="1056"/>
            <a:chExt cx="1920" cy="2208"/>
          </a:xfrm>
        </p:grpSpPr>
        <p:sp>
          <p:nvSpPr>
            <p:cNvPr id="5" name="Rectangle 19"/>
            <p:cNvSpPr>
              <a:spLocks noChangeArrowheads="1"/>
            </p:cNvSpPr>
            <p:nvPr/>
          </p:nvSpPr>
          <p:spPr bwMode="auto">
            <a:xfrm>
              <a:off x="1968" y="1056"/>
              <a:ext cx="1920" cy="2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6" name="Object 20"/>
            <p:cNvGraphicFramePr>
              <a:graphicFrameLocks noChangeAspect="1"/>
            </p:cNvGraphicFramePr>
            <p:nvPr/>
          </p:nvGraphicFramePr>
          <p:xfrm>
            <a:off x="2019" y="1137"/>
            <a:ext cx="1722" cy="2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iGrafx Image Object" r:id="rId3" imgW="2733840" imgH="3247920" progId="iGrafx.Image.1">
                    <p:embed/>
                  </p:oleObj>
                </mc:Choice>
                <mc:Fallback>
                  <p:oleObj name="iGrafx Image Object" r:id="rId3" imgW="2733840" imgH="324792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9" y="1137"/>
                          <a:ext cx="1722" cy="2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8751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981200" y="1981201"/>
            <a:ext cx="4114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tr-TR" altLang="en-US" b="1" dirty="0">
                <a:latin typeface="Times" charset="0"/>
              </a:rPr>
              <a:t>Kısılma – </a:t>
            </a:r>
            <a:r>
              <a:rPr lang="tr-TR" altLang="en-US" b="1" dirty="0" err="1">
                <a:latin typeface="Times" charset="0"/>
              </a:rPr>
              <a:t>pinch</a:t>
            </a:r>
            <a:r>
              <a:rPr lang="tr-TR" altLang="en-US" b="1" dirty="0">
                <a:latin typeface="Times" charset="0"/>
              </a:rPr>
              <a:t>-</a:t>
            </a:r>
            <a:r>
              <a:rPr lang="tr-TR" altLang="en-US" b="1" dirty="0" err="1">
                <a:latin typeface="Times" charset="0"/>
              </a:rPr>
              <a:t>off</a:t>
            </a:r>
            <a:r>
              <a:rPr lang="tr-TR" altLang="en-US" b="1" dirty="0">
                <a:latin typeface="Times" charset="0"/>
              </a:rPr>
              <a:t> noktasında</a:t>
            </a:r>
            <a:r>
              <a:rPr lang="en-US" altLang="en-US" b="1" dirty="0">
                <a:latin typeface="Times" charset="0"/>
              </a:rPr>
              <a:t>:</a:t>
            </a:r>
          </a:p>
          <a:p>
            <a:pPr marL="342900" indent="-342900" eaLnBrk="0" hangingPunct="0">
              <a:defRPr/>
            </a:pP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en-US" altLang="en-US" b="1" dirty="0">
                <a:latin typeface="Times" charset="0"/>
              </a:rPr>
              <a:t>V</a:t>
            </a:r>
            <a:r>
              <a:rPr lang="en-US" altLang="en-US" b="1" baseline="-25000" dirty="0">
                <a:latin typeface="Times" charset="0"/>
              </a:rPr>
              <a:t>GS</a:t>
            </a:r>
            <a:r>
              <a:rPr lang="en-US" altLang="en-US" b="1" dirty="0">
                <a:latin typeface="Times" charset="0"/>
              </a:rPr>
              <a:t> d</a:t>
            </a:r>
            <a:r>
              <a:rPr lang="tr-TR" altLang="en-US" b="1" dirty="0">
                <a:latin typeface="Times" charset="0"/>
              </a:rPr>
              <a:t>eki herhangi bir artış I</a:t>
            </a:r>
            <a:r>
              <a:rPr lang="en-US" altLang="en-US" b="1" baseline="-25000" dirty="0">
                <a:latin typeface="Times" charset="0"/>
              </a:rPr>
              <a:t>D</a:t>
            </a:r>
            <a:r>
              <a:rPr lang="tr-TR" altLang="en-US" b="1" dirty="0">
                <a:latin typeface="Times" charset="0"/>
              </a:rPr>
              <a:t>‘</a:t>
            </a:r>
            <a:r>
              <a:rPr lang="tr-TR" altLang="en-US" b="1" dirty="0" err="1">
                <a:latin typeface="Times" charset="0"/>
              </a:rPr>
              <a:t>nin</a:t>
            </a:r>
            <a:r>
              <a:rPr lang="tr-TR" altLang="en-US" b="1" dirty="0">
                <a:latin typeface="Times" charset="0"/>
              </a:rPr>
              <a:t> değerinde bir değişikliğe neden olmaz. Kısılma noktasındaki </a:t>
            </a:r>
            <a:r>
              <a:rPr lang="en-US" altLang="en-US" b="1" dirty="0">
                <a:latin typeface="Times" charset="0"/>
              </a:rPr>
              <a:t>V</a:t>
            </a:r>
            <a:r>
              <a:rPr lang="en-US" altLang="en-US" b="1" baseline="-25000" dirty="0">
                <a:latin typeface="Times" charset="0"/>
              </a:rPr>
              <a:t>GS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</a:t>
            </a:r>
            <a:r>
              <a:rPr lang="en-US" altLang="en-US" b="1" baseline="-25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</a:t>
            </a: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olarak adlandırılır.</a:t>
            </a: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en-US" altLang="en-US" b="1" dirty="0">
                <a:latin typeface="Times" charset="0"/>
              </a:rPr>
              <a:t>I</a:t>
            </a:r>
            <a:r>
              <a:rPr lang="en-US" altLang="en-US" b="1" baseline="-25000" dirty="0">
                <a:latin typeface="Times" charset="0"/>
              </a:rPr>
              <a:t>D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doyumda yada maksimum değerindedir ve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</a:t>
            </a:r>
            <a:r>
              <a:rPr lang="en-US" altLang="en-US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DSS</a:t>
            </a: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olarak isimlendirilir.</a:t>
            </a: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latin typeface="Times" charset="0"/>
              </a:rPr>
              <a:t>Kanalın </a:t>
            </a:r>
            <a:r>
              <a:rPr lang="tr-TR" altLang="en-US" b="1" dirty="0" err="1">
                <a:latin typeface="Times" charset="0"/>
              </a:rPr>
              <a:t>omik</a:t>
            </a:r>
            <a:r>
              <a:rPr lang="tr-TR" altLang="en-US" b="1" dirty="0">
                <a:latin typeface="Times" charset="0"/>
              </a:rPr>
              <a:t> direnci maksimum düzeydedir.</a:t>
            </a:r>
            <a:endParaRPr lang="en-US" altLang="en-US" b="1" dirty="0">
              <a:latin typeface="Times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828800" y="3810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dirty="0">
                <a:latin typeface="Arial" charset="0"/>
              </a:rPr>
              <a:t/>
            </a:r>
            <a:br>
              <a:rPr lang="en-US" altLang="en-US" sz="2400" dirty="0">
                <a:latin typeface="Arial" charset="0"/>
              </a:rPr>
            </a:b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GS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= 0, V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DS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0’dan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pozitif değerlere doğru yükseltilirken</a:t>
            </a:r>
            <a:r>
              <a:rPr lang="en-US" altLang="en-US" sz="2400" b="1" dirty="0">
                <a:solidFill>
                  <a:schemeClr val="accent2"/>
                </a:solidFill>
                <a:latin typeface="Times" charset="0"/>
              </a:rPr>
              <a:t>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(Doyum-S</a:t>
            </a:r>
            <a:r>
              <a:rPr lang="en-US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atur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asyon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)</a:t>
            </a:r>
            <a:r>
              <a:rPr lang="en-US" altLang="en-US" sz="2400" b="1" dirty="0">
                <a:solidFill>
                  <a:schemeClr val="accent2"/>
                </a:solidFill>
                <a:latin typeface="Times" charset="0"/>
              </a:rPr>
              <a:t> </a:t>
            </a:r>
          </a:p>
        </p:txBody>
      </p:sp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1" y="1905001"/>
            <a:ext cx="4181475" cy="32289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7BBB536F-CC12-4206-9BE8-CA926C30757B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11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303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1524000" y="6172200"/>
            <a:ext cx="9144000" cy="685800"/>
            <a:chOff x="0" y="3888"/>
            <a:chExt cx="5760" cy="432"/>
          </a:xfrm>
        </p:grpSpPr>
        <p:sp>
          <p:nvSpPr>
            <p:cNvPr id="26632" name="Rectangle 9"/>
            <p:cNvSpPr>
              <a:spLocks noChangeArrowheads="1"/>
            </p:cNvSpPr>
            <p:nvPr/>
          </p:nvSpPr>
          <p:spPr bwMode="auto">
            <a:xfrm>
              <a:off x="0" y="3888"/>
              <a:ext cx="13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chemeClr val="tx2"/>
                  </a:solidFill>
                </a:rPr>
                <a:t>Boylestad and Nashelsky</a:t>
              </a:r>
              <a:br>
                <a:rPr lang="en-US" altLang="en-US" sz="900">
                  <a:solidFill>
                    <a:schemeClr val="tx2"/>
                  </a:solidFill>
                </a:rPr>
              </a:br>
              <a:r>
                <a:rPr lang="en-US" altLang="en-US" sz="900" i="1">
                  <a:solidFill>
                    <a:schemeClr val="tx2"/>
                  </a:solidFill>
                </a:rPr>
                <a:t>Electronic Devices and Circuit Theory</a:t>
              </a: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26633" name="Rectangle 10"/>
            <p:cNvSpPr>
              <a:spLocks noChangeArrowheads="1"/>
            </p:cNvSpPr>
            <p:nvPr/>
          </p:nvSpPr>
          <p:spPr bwMode="auto">
            <a:xfrm>
              <a:off x="4320" y="3888"/>
              <a:ext cx="14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>
                  <a:solidFill>
                    <a:schemeClr val="tx2"/>
                  </a:solidFill>
                </a:rPr>
                <a:t>Copyright ©2006 by Pearson Education, Inc.</a:t>
              </a:r>
              <a:br>
                <a:rPr lang="en-US" altLang="en-US" sz="800">
                  <a:solidFill>
                    <a:schemeClr val="tx2"/>
                  </a:solidFill>
                </a:rPr>
              </a:br>
              <a:r>
                <a:rPr lang="en-US" altLang="en-US" sz="800">
                  <a:solidFill>
                    <a:schemeClr val="tx2"/>
                  </a:solidFill>
                </a:rPr>
                <a:t>Upper Saddle River, New Jersey 07458</a:t>
              </a:r>
              <a:br>
                <a:rPr lang="en-US" altLang="en-US" sz="800">
                  <a:solidFill>
                    <a:schemeClr val="tx2"/>
                  </a:solidFill>
                </a:rPr>
              </a:br>
              <a:r>
                <a:rPr lang="en-US" altLang="en-US" sz="800">
                  <a:solidFill>
                    <a:schemeClr val="tx2"/>
                  </a:solidFill>
                </a:rPr>
                <a:t>All rights reserved.</a:t>
              </a: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0" y="4089"/>
              <a:ext cx="57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tr-TR" altLang="tr-TR" b="1"/>
            </a:p>
          </p:txBody>
        </p:sp>
      </p:grp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057400" y="304801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itchFamily="18" charset="0"/>
              </a:rPr>
              <a:t/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GS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 0, V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DS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pozitif bir değerde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2057400" y="2438401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‘in daha negatif bir değere inmesi fakirleşmiş bölgede bir artışa neden olacaktır.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5076" y="1653703"/>
            <a:ext cx="3434231" cy="368029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45351AC-4840-4898-A2E1-F1A656AF6787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12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26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1981200" y="1600201"/>
            <a:ext cx="3352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en-US" altLang="en-US" b="1">
                <a:latin typeface="Times" panose="02020603050405020304" pitchFamily="18" charset="0"/>
              </a:rPr>
              <a:t> negati</a:t>
            </a:r>
            <a:r>
              <a:rPr lang="tr-TR" altLang="en-US" b="1">
                <a:latin typeface="Times" panose="02020603050405020304" pitchFamily="18" charset="0"/>
              </a:rPr>
              <a:t>f oldukça</a:t>
            </a:r>
            <a:r>
              <a:rPr lang="en-US" altLang="en-US" b="1">
                <a:latin typeface="Times" panose="02020603050405020304" pitchFamily="18" charset="0"/>
              </a:rPr>
              <a:t>:</a:t>
            </a:r>
          </a:p>
          <a:p>
            <a:endParaRPr lang="en-US" altLang="en-US" b="1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JFET </a:t>
            </a:r>
            <a:r>
              <a:rPr lang="tr-TR" altLang="en-US" b="1">
                <a:latin typeface="Times" panose="02020603050405020304" pitchFamily="18" charset="0"/>
              </a:rPr>
              <a:t>daha düşük bir değerde kısılmaya </a:t>
            </a:r>
            <a:r>
              <a:rPr lang="en-US" altLang="en-US" b="1">
                <a:latin typeface="Times" panose="02020603050405020304" pitchFamily="18" charset="0"/>
              </a:rPr>
              <a:t> (Vp).</a:t>
            </a:r>
          </a:p>
          <a:p>
            <a:pPr>
              <a:buFontTx/>
              <a:buChar char="•"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DS</a:t>
            </a:r>
            <a:r>
              <a:rPr lang="tr-TR" altLang="en-US" b="1">
                <a:latin typeface="Times" panose="02020603050405020304" pitchFamily="18" charset="0"/>
              </a:rPr>
              <a:t> arttıkça 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azalacaktır.</a:t>
            </a:r>
          </a:p>
          <a:p>
            <a:pPr>
              <a:buFontTx/>
              <a:buChar char="•"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0A</a:t>
            </a:r>
            <a:r>
              <a:rPr lang="tr-TR" altLang="en-US" b="1">
                <a:latin typeface="Times" panose="02020603050405020304" pitchFamily="18" charset="0"/>
              </a:rPr>
              <a:t> olduğundaki </a:t>
            </a: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değeri</a:t>
            </a:r>
            <a:r>
              <a:rPr lang="en-US" altLang="en-US" b="1">
                <a:latin typeface="Times" panose="02020603050405020304" pitchFamily="18" charset="0"/>
              </a:rPr>
              <a:t> V</a:t>
            </a:r>
            <a:r>
              <a:rPr lang="en-US" altLang="en-US" b="1" baseline="-25000">
                <a:latin typeface="Times" panose="02020603050405020304" pitchFamily="18" charset="0"/>
              </a:rPr>
              <a:t>p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yada</a:t>
            </a:r>
            <a:r>
              <a:rPr lang="en-US" altLang="en-US" b="1">
                <a:latin typeface="Times" panose="02020603050405020304" pitchFamily="18" charset="0"/>
              </a:rPr>
              <a:t> V</a:t>
            </a:r>
            <a:r>
              <a:rPr lang="en-US" altLang="en-US" b="1" baseline="-25000">
                <a:latin typeface="Times" panose="02020603050405020304" pitchFamily="18" charset="0"/>
              </a:rPr>
              <a:t>GS(off)</a:t>
            </a:r>
            <a:r>
              <a:rPr lang="tr-TR" altLang="en-US" b="1">
                <a:latin typeface="Times" panose="02020603050405020304" pitchFamily="18" charset="0"/>
              </a:rPr>
              <a:t> olur.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057400" y="304801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itchFamily="18" charset="0"/>
              </a:rPr>
              <a:t/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GS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 0, V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DS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pozitif bir değerde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I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&lt; I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DSS</a:t>
            </a: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905000"/>
            <a:ext cx="4914900" cy="32385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2C9FABA-2AB5-49CB-9129-21FA8759F87D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13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15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743200" y="4906964"/>
          <a:ext cx="15240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1168200" imgH="736560" progId="Equation.3">
                  <p:embed/>
                </p:oleObj>
              </mc:Choice>
              <mc:Fallback>
                <p:oleObj name="Equation" r:id="rId3" imgW="1168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06964"/>
                        <a:ext cx="152400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1" y="1905000"/>
            <a:ext cx="5000625" cy="3200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057400" y="1752600"/>
            <a:ext cx="3352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altLang="en-US" b="1" dirty="0">
                <a:latin typeface="Times" charset="0"/>
              </a:rPr>
              <a:t>Kısılma noktasının solunda kalan bölge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omi</a:t>
            </a:r>
            <a:r>
              <a:rPr lang="tr-TR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</a:t>
            </a:r>
            <a:r>
              <a:rPr lang="en-US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bölge –</a:t>
            </a:r>
            <a:r>
              <a:rPr lang="tr-TR" altLang="en-US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triyod</a:t>
            </a:r>
            <a:r>
              <a:rPr lang="tr-TR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bölge </a:t>
            </a:r>
            <a:r>
              <a:rPr lang="tr-TR" altLang="en-US" b="1" dirty="0">
                <a:latin typeface="Times" charset="0"/>
              </a:rPr>
              <a:t>olarak adlandırılır.</a:t>
            </a:r>
            <a:endParaRPr lang="en-US" alt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eaLnBrk="0" hangingPunct="0">
              <a:defRPr/>
            </a:pPr>
            <a:endParaRPr lang="en-US" alt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eaLnBrk="0" hangingPunct="0">
              <a:defRPr/>
            </a:pPr>
            <a:r>
              <a:rPr lang="tr-TR" altLang="en-US" b="1" dirty="0">
                <a:latin typeface="Times" charset="0"/>
              </a:rPr>
              <a:t>Bu bölümde </a:t>
            </a:r>
            <a:r>
              <a:rPr lang="en-US" altLang="en-US" b="1" dirty="0">
                <a:latin typeface="Times" charset="0"/>
              </a:rPr>
              <a:t>JFET</a:t>
            </a:r>
            <a:r>
              <a:rPr lang="tr-TR" altLang="en-US" b="1" dirty="0">
                <a:latin typeface="Times" charset="0"/>
              </a:rPr>
              <a:t> değişken bir direnç gibi kullanılabilir. Burada </a:t>
            </a:r>
            <a:r>
              <a:rPr lang="en-US" altLang="en-US" b="1" dirty="0">
                <a:latin typeface="Times" charset="0"/>
              </a:rPr>
              <a:t>V</a:t>
            </a:r>
            <a:r>
              <a:rPr lang="en-US" altLang="en-US" b="1" baseline="-25000" dirty="0">
                <a:latin typeface="Times" charset="0"/>
              </a:rPr>
              <a:t>GS</a:t>
            </a:r>
            <a:r>
              <a:rPr lang="tr-TR" altLang="en-US" b="1" baseline="-25000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 akıtıcı-kaynak direnci </a:t>
            </a:r>
            <a:r>
              <a:rPr lang="en-US" altLang="en-US" b="1" dirty="0">
                <a:latin typeface="Times" charset="0"/>
              </a:rPr>
              <a:t>(r</a:t>
            </a:r>
            <a:r>
              <a:rPr lang="en-US" altLang="en-US" b="1" baseline="-25000" dirty="0">
                <a:latin typeface="Times" charset="0"/>
              </a:rPr>
              <a:t>d</a:t>
            </a:r>
            <a:r>
              <a:rPr lang="en-US" altLang="en-US" b="1" dirty="0">
                <a:latin typeface="Times" charset="0"/>
              </a:rPr>
              <a:t>)</a:t>
            </a:r>
            <a:r>
              <a:rPr lang="tr-TR" altLang="en-US" b="1" dirty="0">
                <a:latin typeface="Times" charset="0"/>
              </a:rPr>
              <a:t>’</a:t>
            </a:r>
            <a:r>
              <a:rPr lang="tr-TR" altLang="en-US" b="1" dirty="0" err="1">
                <a:latin typeface="Times" charset="0"/>
              </a:rPr>
              <a:t>yi</a:t>
            </a:r>
            <a:r>
              <a:rPr lang="tr-TR" altLang="en-US" b="1" dirty="0">
                <a:latin typeface="Times" charset="0"/>
              </a:rPr>
              <a:t> kontrol eder.</a:t>
            </a:r>
            <a:r>
              <a:rPr lang="en-US" altLang="en-US" b="1" dirty="0">
                <a:latin typeface="Times" charset="0"/>
              </a:rPr>
              <a:t> V</a:t>
            </a:r>
            <a:r>
              <a:rPr lang="en-US" altLang="en-US" b="1" baseline="-25000" dirty="0">
                <a:latin typeface="Times" charset="0"/>
              </a:rPr>
              <a:t>GS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daha negatif oldukça </a:t>
            </a:r>
            <a:r>
              <a:rPr lang="en-US" altLang="en-US" b="1" dirty="0">
                <a:latin typeface="Times New Roman" pitchFamily="18" charset="0"/>
              </a:rPr>
              <a:t>(r</a:t>
            </a:r>
            <a:r>
              <a:rPr lang="en-US" altLang="en-US" b="1" baseline="-25000" dirty="0">
                <a:latin typeface="Times" charset="0"/>
              </a:rPr>
              <a:t>d</a:t>
            </a:r>
            <a:r>
              <a:rPr lang="en-US" altLang="en-US" b="1" dirty="0">
                <a:latin typeface="Times New Roman" pitchFamily="18" charset="0"/>
              </a:rPr>
              <a:t>)</a:t>
            </a:r>
            <a:r>
              <a:rPr lang="tr-TR" altLang="en-US" b="1" dirty="0">
                <a:latin typeface="Times New Roman" pitchFamily="18" charset="0"/>
              </a:rPr>
              <a:t>’</a:t>
            </a:r>
            <a:r>
              <a:rPr lang="tr-TR" altLang="en-US" b="1" dirty="0" err="1">
                <a:latin typeface="Times New Roman" pitchFamily="18" charset="0"/>
              </a:rPr>
              <a:t>nin</a:t>
            </a:r>
            <a:r>
              <a:rPr lang="tr-TR" altLang="en-US" b="1" dirty="0">
                <a:latin typeface="Times New Roman" pitchFamily="18" charset="0"/>
              </a:rPr>
              <a:t> değeri artar.</a:t>
            </a:r>
            <a:endParaRPr lang="en-US" altLang="en-US" b="1" dirty="0">
              <a:latin typeface="Times" charset="0"/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2057400" y="381001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itchFamily="18" charset="0"/>
              </a:rPr>
              <a:t/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tr-TR" altLang="en-US" sz="2400" dirty="0" smtClean="0">
                <a:latin typeface="Times New Roman" pitchFamily="18" charset="0"/>
              </a:rPr>
              <a:t>(iii) </a:t>
            </a:r>
            <a:r>
              <a:rPr lang="tr-TR" altLang="en-US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Voltaj-Kontrollü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Direnç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42AC8C83-ADA9-4B32-86CA-2E93FEE222E4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14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68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905000" y="3048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p-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kanal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JFET</a:t>
            </a:r>
          </a:p>
        </p:txBody>
      </p:sp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2057400" y="2362200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b="1" i="1">
                <a:latin typeface="Times" panose="02020603050405020304" pitchFamily="18" charset="0"/>
              </a:rPr>
              <a:t>p</a:t>
            </a:r>
            <a:r>
              <a:rPr lang="en-US" altLang="en-US" b="1">
                <a:latin typeface="Times" panose="02020603050405020304" pitchFamily="18" charset="0"/>
              </a:rPr>
              <a:t>-</a:t>
            </a:r>
            <a:r>
              <a:rPr lang="tr-TR" altLang="en-US" b="1">
                <a:latin typeface="Times" panose="02020603050405020304" pitchFamily="18" charset="0"/>
              </a:rPr>
              <a:t>kanal</a:t>
            </a:r>
            <a:r>
              <a:rPr lang="en-US" altLang="en-US" b="1">
                <a:latin typeface="Times" panose="02020603050405020304" pitchFamily="18" charset="0"/>
              </a:rPr>
              <a:t> JFET</a:t>
            </a:r>
            <a:r>
              <a:rPr lang="tr-TR" altLang="en-US" b="1">
                <a:latin typeface="Times" panose="02020603050405020304" pitchFamily="18" charset="0"/>
              </a:rPr>
              <a:t> de aynen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en-US" altLang="en-US" b="1" i="1">
                <a:latin typeface="Times" panose="02020603050405020304" pitchFamily="18" charset="0"/>
              </a:rPr>
              <a:t>n</a:t>
            </a:r>
            <a:r>
              <a:rPr lang="en-US" altLang="en-US" b="1">
                <a:latin typeface="Times" panose="02020603050405020304" pitchFamily="18" charset="0"/>
              </a:rPr>
              <a:t>-</a:t>
            </a:r>
            <a:r>
              <a:rPr lang="tr-TR" altLang="en-US" b="1">
                <a:latin typeface="Times" panose="02020603050405020304" pitchFamily="18" charset="0"/>
              </a:rPr>
              <a:t>kanal</a:t>
            </a:r>
            <a:r>
              <a:rPr lang="en-US" altLang="en-US" b="1">
                <a:latin typeface="Times" panose="02020603050405020304" pitchFamily="18" charset="0"/>
              </a:rPr>
              <a:t> JFET</a:t>
            </a:r>
            <a:r>
              <a:rPr lang="tr-TR" altLang="en-US" b="1">
                <a:latin typeface="Times" panose="02020603050405020304" pitchFamily="18" charset="0"/>
              </a:rPr>
              <a:t> gibi davranır sadece kutuplama ve akım yönleri terstir.</a:t>
            </a: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1"/>
            <a:ext cx="3371850" cy="33432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8ED2C783-5871-40C2-AB23-61A5FF99EEA0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15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15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905000" y="381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p-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kanal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JFET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Karakteristikleri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1905000" y="48006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 New Roman" panose="02020603050405020304" pitchFamily="18" charset="0"/>
              </a:rPr>
              <a:t>D</a:t>
            </a:r>
            <a:r>
              <a:rPr lang="en-US" altLang="en-US" b="1" baseline="-25000">
                <a:latin typeface="Times" panose="02020603050405020304" pitchFamily="18" charset="0"/>
              </a:rPr>
              <a:t>S</a:t>
            </a:r>
            <a:r>
              <a:rPr lang="tr-TR" altLang="en-US" b="1" baseline="-25000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daha yüksek değerler</a:t>
            </a:r>
            <a:r>
              <a:rPr lang="en-US" altLang="en-US" b="1">
                <a:latin typeface="Times" panose="02020603050405020304" pitchFamily="18" charset="0"/>
              </a:rPr>
              <a:t>e </a:t>
            </a:r>
            <a:r>
              <a:rPr lang="tr-TR" altLang="en-US" b="1">
                <a:latin typeface="Times" panose="02020603050405020304" pitchFamily="18" charset="0"/>
              </a:rPr>
              <a:t>ulaştığında </a:t>
            </a: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DS</a:t>
            </a:r>
            <a:r>
              <a:rPr lang="en-US" altLang="en-US" b="1">
                <a:latin typeface="Times" panose="02020603050405020304" pitchFamily="18" charset="0"/>
              </a:rPr>
              <a:t> &gt; V</a:t>
            </a:r>
            <a:r>
              <a:rPr lang="en-US" altLang="en-US" b="1" baseline="-25000">
                <a:latin typeface="Times" panose="02020603050405020304" pitchFamily="18" charset="0"/>
              </a:rPr>
              <a:t>DSmax </a:t>
            </a:r>
            <a:r>
              <a:rPr lang="tr-TR" altLang="en-US" b="1">
                <a:latin typeface="Times" panose="02020603050405020304" pitchFamily="18" charset="0"/>
              </a:rPr>
              <a:t>değerine ulaştığında J</a:t>
            </a:r>
            <a:r>
              <a:rPr lang="en-US" altLang="en-US" b="1">
                <a:latin typeface="Times" panose="02020603050405020304" pitchFamily="18" charset="0"/>
              </a:rPr>
              <a:t>FET </a:t>
            </a:r>
            <a:r>
              <a:rPr lang="tr-TR" altLang="en-US" b="1">
                <a:latin typeface="Times" panose="02020603050405020304" pitchFamily="18" charset="0"/>
              </a:rPr>
              <a:t>kırıma uğrar ve </a:t>
            </a:r>
            <a:r>
              <a:rPr lang="en-US" altLang="en-US" b="1">
                <a:latin typeface="Times" panose="02020603050405020304" pitchFamily="18" charset="0"/>
              </a:rPr>
              <a:t>I</a:t>
            </a:r>
            <a:r>
              <a:rPr lang="en-US" altLang="en-US" b="1" baseline="-25000">
                <a:latin typeface="Times New Roman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kontrolsüz olarak artışına devam eder.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71601"/>
            <a:ext cx="4838700" cy="32670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702" name="Rectangle 15"/>
          <p:cNvSpPr>
            <a:spLocks noChangeArrowheads="1"/>
          </p:cNvSpPr>
          <p:nvPr/>
        </p:nvSpPr>
        <p:spPr bwMode="auto">
          <a:xfrm>
            <a:off x="1905000" y="2438401"/>
            <a:ext cx="3581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latin typeface="Times New Roman" panose="02020603050405020304" pitchFamily="18" charset="0"/>
              </a:rPr>
              <a:t>GS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tr-TR" altLang="en-US" b="1">
                <a:latin typeface="Times New Roman" panose="02020603050405020304" pitchFamily="18" charset="0"/>
              </a:rPr>
              <a:t>pozitif olarak arttıkça;</a:t>
            </a:r>
            <a:endParaRPr lang="en-US" altLang="en-US" b="1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b="1">
              <a:latin typeface="Times New Roman" panose="02020603050405020304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tr-TR" altLang="en-US" b="1">
                <a:latin typeface="Times New Roman" panose="02020603050405020304" pitchFamily="18" charset="0"/>
              </a:rPr>
              <a:t>Fakirleşmiş bölge büyür,</a:t>
            </a:r>
            <a:endParaRPr lang="en-US" altLang="en-US" b="1">
              <a:latin typeface="Times New Roman" panose="02020603050405020304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b="1">
                <a:latin typeface="Times New Roman" panose="02020603050405020304" pitchFamily="18" charset="0"/>
              </a:rPr>
              <a:t>I</a:t>
            </a:r>
            <a:r>
              <a:rPr lang="en-US" altLang="en-US" b="1" baseline="-25000">
                <a:latin typeface="Times New Roman" panose="02020603050405020304" pitchFamily="18" charset="0"/>
              </a:rPr>
              <a:t>D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tr-TR" altLang="en-US" b="1">
                <a:latin typeface="Times New Roman" panose="02020603050405020304" pitchFamily="18" charset="0"/>
              </a:rPr>
              <a:t>azalır</a:t>
            </a:r>
            <a:r>
              <a:rPr lang="en-US" altLang="en-US" b="1">
                <a:latin typeface="Times New Roman" panose="02020603050405020304" pitchFamily="18" charset="0"/>
              </a:rPr>
              <a:t> (I</a:t>
            </a:r>
            <a:r>
              <a:rPr lang="en-US" altLang="en-US" b="1" baseline="-25000">
                <a:latin typeface="Times New Roman" panose="02020603050405020304" pitchFamily="18" charset="0"/>
              </a:rPr>
              <a:t>D</a:t>
            </a:r>
            <a:r>
              <a:rPr lang="en-US" altLang="en-US" b="1">
                <a:latin typeface="Times New Roman" panose="02020603050405020304" pitchFamily="18" charset="0"/>
              </a:rPr>
              <a:t> &lt; I</a:t>
            </a:r>
            <a:r>
              <a:rPr lang="en-US" altLang="en-US" b="1" baseline="-25000">
                <a:latin typeface="Times New Roman" panose="02020603050405020304" pitchFamily="18" charset="0"/>
              </a:rPr>
              <a:t>DSS</a:t>
            </a:r>
            <a:r>
              <a:rPr lang="en-US" altLang="en-US" b="1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buFontTx/>
              <a:buChar char="•"/>
            </a:pPr>
            <a:r>
              <a:rPr lang="tr-TR" altLang="en-US" b="1">
                <a:latin typeface="Times New Roman" panose="02020603050405020304" pitchFamily="18" charset="0"/>
              </a:rPr>
              <a:t>Kısılma anında</a:t>
            </a:r>
            <a:r>
              <a:rPr lang="en-US" altLang="en-US" b="1">
                <a:latin typeface="Times New Roman" panose="02020603050405020304" pitchFamily="18" charset="0"/>
              </a:rPr>
              <a:t> I</a:t>
            </a:r>
            <a:r>
              <a:rPr lang="en-US" altLang="en-US" b="1" baseline="-25000">
                <a:latin typeface="Times New Roman" panose="02020603050405020304" pitchFamily="18" charset="0"/>
              </a:rPr>
              <a:t>D</a:t>
            </a:r>
            <a:r>
              <a:rPr lang="en-US" altLang="en-US" b="1">
                <a:latin typeface="Times New Roman" panose="02020603050405020304" pitchFamily="18" charset="0"/>
              </a:rPr>
              <a:t> = 0A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E88D8DB9-3DCD-4593-A637-D914087334FD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16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33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82378"/>
              </p:ext>
            </p:extLst>
          </p:nvPr>
        </p:nvGraphicFramePr>
        <p:xfrm>
          <a:off x="4783427" y="3894637"/>
          <a:ext cx="2660561" cy="112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1346040" imgH="571320" progId="Equation.3">
                  <p:embed/>
                </p:oleObj>
              </mc:Choice>
              <mc:Fallback>
                <p:oleObj name="Equation" r:id="rId3" imgW="134604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427" y="3894637"/>
                        <a:ext cx="2660561" cy="1129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2514600" y="1828800"/>
            <a:ext cx="7391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Times" panose="02020603050405020304" pitchFamily="18" charset="0"/>
              </a:rPr>
              <a:t>JFET</a:t>
            </a:r>
            <a:r>
              <a:rPr lang="tr-TR" altLang="en-US" b="1" dirty="0">
                <a:latin typeface="Times" panose="02020603050405020304" pitchFamily="18" charset="0"/>
              </a:rPr>
              <a:t>’in giriş-çıkış ilişkisini veren transfer karakteristikleri BJT’de olduğu gibi düzgün değildir.</a:t>
            </a:r>
            <a:r>
              <a:rPr lang="en-US" altLang="en-US" b="1" dirty="0">
                <a:latin typeface="Times" panose="02020603050405020304" pitchFamily="18" charset="0"/>
              </a:rPr>
              <a:t> </a:t>
            </a:r>
            <a:br>
              <a:rPr lang="en-US" altLang="en-US" b="1" dirty="0">
                <a:latin typeface="Times" panose="02020603050405020304" pitchFamily="18" charset="0"/>
              </a:rPr>
            </a:br>
            <a:endParaRPr lang="en-US" altLang="en-US" b="1" dirty="0">
              <a:latin typeface="Times" panose="02020603050405020304" pitchFamily="18" charset="0"/>
            </a:endParaRPr>
          </a:p>
          <a:p>
            <a:r>
              <a:rPr lang="en-US" altLang="en-US" b="1" dirty="0">
                <a:latin typeface="Times" panose="02020603050405020304" pitchFamily="18" charset="0"/>
              </a:rPr>
              <a:t/>
            </a:r>
            <a:br>
              <a:rPr lang="en-US" altLang="en-US" b="1" dirty="0">
                <a:latin typeface="Times" panose="02020603050405020304" pitchFamily="18" charset="0"/>
              </a:rPr>
            </a:br>
            <a:r>
              <a:rPr lang="en-US" altLang="en-US" b="1" dirty="0">
                <a:latin typeface="Times" panose="02020603050405020304" pitchFamily="18" charset="0"/>
              </a:rPr>
              <a:t>JFET</a:t>
            </a:r>
            <a:r>
              <a:rPr lang="tr-TR" altLang="en-US" b="1" dirty="0">
                <a:latin typeface="Times" panose="02020603050405020304" pitchFamily="18" charset="0"/>
              </a:rPr>
              <a:t>’te ise</a:t>
            </a:r>
            <a:r>
              <a:rPr lang="en-US" altLang="en-US" b="1" dirty="0">
                <a:latin typeface="Times" panose="02020603050405020304" pitchFamily="18" charset="0"/>
              </a:rPr>
              <a:t>, </a:t>
            </a:r>
            <a:r>
              <a:rPr lang="tr-TR" altLang="en-US" b="1" dirty="0">
                <a:latin typeface="Times" panose="02020603050405020304" pitchFamily="18" charset="0"/>
              </a:rPr>
              <a:t>giriş</a:t>
            </a:r>
            <a:r>
              <a:rPr lang="en-US" altLang="en-US" b="1" dirty="0">
                <a:latin typeface="Times" panose="02020603050405020304" pitchFamily="18" charset="0"/>
              </a:rPr>
              <a:t> V</a:t>
            </a:r>
            <a:r>
              <a:rPr lang="en-US" altLang="en-US" b="1" baseline="-25000" dirty="0">
                <a:latin typeface="Times" panose="02020603050405020304" pitchFamily="18" charset="0"/>
              </a:rPr>
              <a:t>GS</a:t>
            </a:r>
            <a:r>
              <a:rPr lang="en-US" altLang="en-US" b="1" dirty="0">
                <a:latin typeface="Times" panose="02020603050405020304" pitchFamily="18" charset="0"/>
              </a:rPr>
              <a:t> (input) </a:t>
            </a:r>
            <a:r>
              <a:rPr lang="tr-TR" altLang="en-US" b="1" dirty="0">
                <a:latin typeface="Times" panose="02020603050405020304" pitchFamily="18" charset="0"/>
              </a:rPr>
              <a:t>ile</a:t>
            </a:r>
            <a:r>
              <a:rPr lang="en-US" altLang="en-US" b="1" dirty="0">
                <a:latin typeface="Times" panose="02020603050405020304" pitchFamily="18" charset="0"/>
              </a:rPr>
              <a:t> </a:t>
            </a:r>
            <a:r>
              <a:rPr lang="tr-TR" altLang="en-US" b="1" dirty="0">
                <a:latin typeface="Times" panose="02020603050405020304" pitchFamily="18" charset="0"/>
              </a:rPr>
              <a:t>çıkış </a:t>
            </a:r>
            <a:r>
              <a:rPr lang="en-US" altLang="en-US" b="1" dirty="0">
                <a:latin typeface="Times" panose="02020603050405020304" pitchFamily="18" charset="0"/>
              </a:rPr>
              <a:t>I</a:t>
            </a:r>
            <a:r>
              <a:rPr lang="en-US" altLang="en-US" b="1" baseline="-25000" dirty="0">
                <a:latin typeface="Times" panose="02020603050405020304" pitchFamily="18" charset="0"/>
              </a:rPr>
              <a:t>D</a:t>
            </a:r>
            <a:r>
              <a:rPr lang="en-US" altLang="en-US" b="1" dirty="0">
                <a:latin typeface="Times" panose="02020603050405020304" pitchFamily="18" charset="0"/>
              </a:rPr>
              <a:t> (output) </a:t>
            </a:r>
            <a:r>
              <a:rPr lang="tr-TR" altLang="en-US" b="1" dirty="0">
                <a:latin typeface="Times" panose="02020603050405020304" pitchFamily="18" charset="0"/>
              </a:rPr>
              <a:t>arasındaki ilişki biraz daha komplekstir</a:t>
            </a:r>
            <a:r>
              <a:rPr lang="en-US" altLang="en-US" b="1" dirty="0">
                <a:latin typeface="Times" panose="02020603050405020304" pitchFamily="18" charset="0"/>
              </a:rPr>
              <a:t>: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8288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dirty="0">
                <a:latin typeface="Arial" charset="0"/>
              </a:rPr>
              <a:t> 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JFET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Transf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er Karakteristikleri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A768D74C-7F9E-4A1D-BCD7-09BBBA3802EA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17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21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24000" y="228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JFET </a:t>
            </a:r>
            <a:r>
              <a:rPr lang="en-US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Transf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er Eğrisi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4" name="Text Box 13"/>
          <p:cNvSpPr txBox="1">
            <a:spLocks noChangeArrowheads="1"/>
          </p:cNvSpPr>
          <p:nvPr/>
        </p:nvSpPr>
        <p:spPr bwMode="auto">
          <a:xfrm>
            <a:off x="2133600" y="2667001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b="1">
                <a:latin typeface="Times" panose="02020603050405020304" pitchFamily="18" charset="0"/>
              </a:rPr>
              <a:t>JFET’lerde transfer eğrisi</a:t>
            </a:r>
            <a:r>
              <a:rPr lang="en-US" altLang="en-US" b="1">
                <a:latin typeface="Times" panose="02020603050405020304" pitchFamily="18" charset="0"/>
              </a:rPr>
              <a:t> 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–</a:t>
            </a:r>
            <a:r>
              <a:rPr lang="en-US" altLang="en-US" b="1">
                <a:latin typeface="Times" panose="02020603050405020304" pitchFamily="18" charset="0"/>
              </a:rPr>
              <a:t> 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tr-TR" altLang="en-US" b="1">
                <a:latin typeface="Times" panose="02020603050405020304" pitchFamily="18" charset="0"/>
              </a:rPr>
              <a:t> göre belirlenir.</a:t>
            </a:r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84855"/>
            <a:ext cx="6899776" cy="347622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10B2D9EE-19B1-48E6-A11E-CDF1B7D669DA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18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34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2" y="824859"/>
            <a:ext cx="11026016" cy="52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4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1" y="348389"/>
            <a:ext cx="8228356" cy="1779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21" y="2314087"/>
            <a:ext cx="8587082" cy="35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11" y="401262"/>
            <a:ext cx="11259585" cy="5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828800" y="381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MOSFET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514600" y="2057401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tr-TR" altLang="en-US" b="1" dirty="0">
                <a:latin typeface="Times" charset="0"/>
              </a:rPr>
              <a:t>İki tip </a:t>
            </a:r>
            <a:r>
              <a:rPr lang="en-US" altLang="en-US" b="1" dirty="0">
                <a:latin typeface="Times" charset="0"/>
              </a:rPr>
              <a:t>MOSFET</a:t>
            </a:r>
            <a:r>
              <a:rPr lang="tr-TR" altLang="en-US" b="1" dirty="0">
                <a:latin typeface="Times" charset="0"/>
              </a:rPr>
              <a:t>mevcuttur:</a:t>
            </a: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defRPr/>
            </a:pPr>
            <a:endParaRPr lang="en-US" altLang="en-US" b="1" dirty="0">
              <a:latin typeface="Times" charset="0"/>
            </a:endParaRP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Azaltıcı-Tip (Kanal ayarlamalı)(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Depletion-Type</a:t>
            </a: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)</a:t>
            </a: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Çoğaltıcı-Tip (Kanal oluşturmalı)(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Enhancement-Type</a:t>
            </a: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)</a:t>
            </a: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sp>
        <p:nvSpPr>
          <p:cNvPr id="39941" name="Rectangle 12"/>
          <p:cNvSpPr>
            <a:spLocks noChangeArrowheads="1"/>
          </p:cNvSpPr>
          <p:nvPr/>
        </p:nvSpPr>
        <p:spPr bwMode="auto">
          <a:xfrm>
            <a:off x="2514601" y="1219201"/>
            <a:ext cx="780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MOSFET</a:t>
            </a:r>
            <a:r>
              <a:rPr lang="tr-TR" altLang="en-US" b="1">
                <a:latin typeface="Times New Roman" panose="02020603050405020304" pitchFamily="18" charset="0"/>
              </a:rPr>
              <a:t>’ler, </a:t>
            </a:r>
            <a:r>
              <a:rPr lang="en-US" altLang="en-US" b="1">
                <a:latin typeface="Times New Roman" panose="02020603050405020304" pitchFamily="18" charset="0"/>
              </a:rPr>
              <a:t>JFET</a:t>
            </a:r>
            <a:r>
              <a:rPr lang="tr-TR" altLang="en-US" b="1">
                <a:latin typeface="Times New Roman" panose="02020603050405020304" pitchFamily="18" charset="0"/>
              </a:rPr>
              <a:t>’lere benzer özellikler içerirler. Ayrıca başka faydalı özellikleri de mevcuttur.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079D12A-9D35-4767-A45E-8556FBD2AAFF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21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24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6477000" y="1143000"/>
            <a:ext cx="3886200" cy="3352800"/>
            <a:chOff x="1680" y="1104"/>
            <a:chExt cx="2448" cy="2112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1680" y="1104"/>
              <a:ext cx="2448" cy="2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1740" y="1167"/>
            <a:ext cx="2280" cy="19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iGrafx Image Object" r:id="rId3" imgW="3619440" imgH="3152880" progId="iGrafx.Image.1">
                    <p:embed/>
                  </p:oleObj>
                </mc:Choice>
                <mc:Fallback>
                  <p:oleObj name="iGrafx Image Object" r:id="rId3" imgW="3619440" imgH="315288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0" y="1167"/>
                          <a:ext cx="2280" cy="19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52400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Azaltıcı (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Depletion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) 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-Type MOSFET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Yapısı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057400" y="1981200"/>
            <a:ext cx="4038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tr-TR" altLang="en-US" b="1" dirty="0">
                <a:latin typeface="Times" charset="0"/>
              </a:rPr>
              <a:t>Akıtıcı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drain</a:t>
            </a:r>
            <a:r>
              <a:rPr lang="en-US" altLang="en-US" b="1" dirty="0">
                <a:latin typeface="Times" charset="0"/>
              </a:rPr>
              <a:t> (D) </a:t>
            </a:r>
            <a:r>
              <a:rPr lang="tr-TR" altLang="en-US" b="1" dirty="0">
                <a:latin typeface="Times" charset="0"/>
              </a:rPr>
              <a:t>ve kaynak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source</a:t>
            </a:r>
            <a:r>
              <a:rPr lang="en-US" altLang="en-US" b="1" dirty="0">
                <a:latin typeface="Times" charset="0"/>
              </a:rPr>
              <a:t> (S) </a:t>
            </a:r>
            <a:r>
              <a:rPr lang="en-US" altLang="en-US" b="1" i="1" dirty="0">
                <a:latin typeface="Times" charset="0"/>
              </a:rPr>
              <a:t>n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katkılandırılmış malzemeye bağlanmıştır. Bu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i="1" dirty="0">
                <a:latin typeface="Times" charset="0"/>
              </a:rPr>
              <a:t>n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bölgeler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birbirleriyle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bir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i="1" dirty="0">
                <a:latin typeface="Times" charset="0"/>
              </a:rPr>
              <a:t>n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kanal vasıtasıyla ilişkilendirilmiştir</a:t>
            </a:r>
            <a:r>
              <a:rPr lang="en-US" altLang="en-US" b="1" dirty="0">
                <a:latin typeface="Times" charset="0"/>
              </a:rPr>
              <a:t>. </a:t>
            </a:r>
            <a:r>
              <a:rPr lang="tr-TR" altLang="en-US" b="1" dirty="0">
                <a:latin typeface="Times" charset="0"/>
              </a:rPr>
              <a:t>Bu</a:t>
            </a:r>
            <a:r>
              <a:rPr lang="en-US" altLang="en-US" b="1" i="1" dirty="0">
                <a:latin typeface="Times" charset="0"/>
              </a:rPr>
              <a:t> n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kanal ince bir izolatör katman olan </a:t>
            </a:r>
            <a:r>
              <a:rPr lang="en-US" altLang="en-US" b="1" dirty="0">
                <a:latin typeface="Times" charset="0"/>
              </a:rPr>
              <a:t>SiO</a:t>
            </a:r>
            <a:r>
              <a:rPr lang="en-US" altLang="en-US" b="1" baseline="-25000" dirty="0">
                <a:latin typeface="Times" charset="0"/>
              </a:rPr>
              <a:t>2</a:t>
            </a:r>
            <a:r>
              <a:rPr lang="tr-TR" altLang="en-US" b="1" baseline="-25000" dirty="0">
                <a:latin typeface="Times" charset="0"/>
              </a:rPr>
              <a:t> 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vasıtasıyla kapı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gate </a:t>
            </a:r>
            <a:r>
              <a:rPr lang="en-US" altLang="en-US" b="1" dirty="0">
                <a:latin typeface="Times" charset="0"/>
              </a:rPr>
              <a:t>(G) </a:t>
            </a:r>
            <a:r>
              <a:rPr lang="tr-TR" altLang="en-US" b="1" dirty="0">
                <a:latin typeface="Times" charset="0"/>
              </a:rPr>
              <a:t>ucuna bağlanmıştır</a:t>
            </a:r>
            <a:r>
              <a:rPr lang="en-US" altLang="en-US" b="1" dirty="0">
                <a:latin typeface="Times" charset="0"/>
              </a:rPr>
              <a:t>. </a:t>
            </a:r>
          </a:p>
          <a:p>
            <a:pPr eaLnBrk="0" hangingPunct="0">
              <a:defRPr/>
            </a:pPr>
            <a:endParaRPr lang="en-US" altLang="en-US" b="1" dirty="0">
              <a:latin typeface="Times" charset="0"/>
            </a:endParaRPr>
          </a:p>
          <a:p>
            <a:pPr eaLnBrk="0" hangingPunct="0">
              <a:defRPr/>
            </a:pPr>
            <a:r>
              <a:rPr lang="en-US" altLang="en-US" b="1" i="1" dirty="0">
                <a:latin typeface="Times" charset="0"/>
              </a:rPr>
              <a:t>n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katkılandırılmış malzeme p-tipi katkılandırılmış malzemenin üzerine yerleştirilir. Bu p-tipi katkılandırılmış malzemenin de bir alt tabaka terminal bağlantısı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substrate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en-US" altLang="en-US" b="1" dirty="0">
                <a:latin typeface="Times" charset="0"/>
              </a:rPr>
              <a:t>(SS)</a:t>
            </a:r>
            <a:r>
              <a:rPr lang="tr-TR" altLang="en-US" b="1" dirty="0">
                <a:latin typeface="Times" charset="0"/>
              </a:rPr>
              <a:t> mevcuttur.</a:t>
            </a:r>
            <a:endParaRPr lang="en-US" altLang="en-US" b="1" dirty="0">
              <a:latin typeface="Times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EF314FA4-A516-46C0-BFF7-C86A4BA47E0A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22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4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4953000" y="2362200"/>
            <a:ext cx="5257800" cy="2895600"/>
            <a:chOff x="1248" y="1248"/>
            <a:chExt cx="3312" cy="1824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1248" y="1248"/>
              <a:ext cx="3312" cy="18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1308" y="1323"/>
            <a:ext cx="3144" cy="1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iGrafx Image Object" r:id="rId3" imgW="4991040" imgH="2657520" progId="iGrafx.Image.1">
                    <p:embed/>
                  </p:oleObj>
                </mc:Choice>
                <mc:Fallback>
                  <p:oleObj name="iGrafx Image Object" r:id="rId3" imgW="4991040" imgH="265752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1323"/>
                          <a:ext cx="3144" cy="1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9050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Temel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MOSFET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Çalışma Bölgeleri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828800" y="1524001"/>
            <a:ext cx="685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tr-TR" altLang="en-US" b="1" dirty="0">
                <a:latin typeface="Times" charset="0"/>
              </a:rPr>
              <a:t>Bir azaltıcı</a:t>
            </a:r>
            <a:r>
              <a:rPr lang="en-US" altLang="en-US" b="1" dirty="0">
                <a:latin typeface="Times" charset="0"/>
              </a:rPr>
              <a:t>-t</a:t>
            </a:r>
            <a:r>
              <a:rPr lang="tr-TR" altLang="en-US" b="1" dirty="0">
                <a:latin typeface="Times" charset="0"/>
              </a:rPr>
              <a:t>ip</a:t>
            </a:r>
            <a:r>
              <a:rPr lang="en-US" altLang="en-US" b="1" dirty="0">
                <a:latin typeface="Times" charset="0"/>
              </a:rPr>
              <a:t> MOSFET </a:t>
            </a:r>
            <a:r>
              <a:rPr lang="tr-TR" altLang="en-US" b="1" dirty="0">
                <a:latin typeface="Times" charset="0"/>
              </a:rPr>
              <a:t>iki </a:t>
            </a:r>
            <a:r>
              <a:rPr lang="tr-TR" altLang="en-US" b="1" dirty="0" err="1">
                <a:latin typeface="Times" charset="0"/>
              </a:rPr>
              <a:t>modda</a:t>
            </a:r>
            <a:r>
              <a:rPr lang="tr-TR" altLang="en-US" b="1" dirty="0">
                <a:latin typeface="Times" charset="0"/>
              </a:rPr>
              <a:t> işlem yapar</a:t>
            </a:r>
            <a:r>
              <a:rPr lang="en-US" altLang="en-US" b="1" dirty="0">
                <a:latin typeface="Times" charset="0"/>
              </a:rPr>
              <a:t>:</a:t>
            </a:r>
          </a:p>
          <a:p>
            <a:pPr marL="342900" indent="-342900" eaLnBrk="0" hangingPunct="0">
              <a:defRPr/>
            </a:pPr>
            <a:endParaRPr lang="en-US" altLang="en-US" b="1" dirty="0">
              <a:latin typeface="Times" charset="0"/>
            </a:endParaRP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Azaltıcı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mod</a:t>
            </a: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tr-TR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Çoğaltıcı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mod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BD2E786-0D43-46F7-85CB-E7F667E3B2A8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23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15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9812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Azaltıcı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ip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MOSFET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Azaltıcı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Mod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Çalışması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1524000" y="3792539"/>
            <a:ext cx="510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en-US" altLang="en-US" b="1">
                <a:latin typeface="Times" panose="02020603050405020304" pitchFamily="18" charset="0"/>
              </a:rPr>
              <a:t> = 0V</a:t>
            </a:r>
            <a:r>
              <a:rPr lang="tr-TR" altLang="en-US" b="1">
                <a:latin typeface="Times" panose="02020603050405020304" pitchFamily="18" charset="0"/>
              </a:rPr>
              <a:t> olduğunda</a:t>
            </a:r>
            <a:r>
              <a:rPr lang="en-US" altLang="en-US" b="1">
                <a:latin typeface="Times" panose="02020603050405020304" pitchFamily="18" charset="0"/>
              </a:rPr>
              <a:t> 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= I</a:t>
            </a:r>
            <a:r>
              <a:rPr lang="en-US" altLang="en-US" b="1" baseline="-25000">
                <a:latin typeface="Times" panose="02020603050405020304" pitchFamily="18" charset="0"/>
              </a:rPr>
              <a:t>DSS</a:t>
            </a:r>
            <a:endParaRPr lang="en-US" altLang="en-US" b="1">
              <a:latin typeface="Times" panose="02020603050405020304" pitchFamily="18" charset="0"/>
            </a:endParaRPr>
          </a:p>
          <a:p>
            <a:pPr lvl="1"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GS </a:t>
            </a:r>
            <a:r>
              <a:rPr lang="en-US" altLang="en-US" b="1">
                <a:latin typeface="Times" panose="02020603050405020304" pitchFamily="18" charset="0"/>
              </a:rPr>
              <a:t>&lt; 0V</a:t>
            </a:r>
            <a:r>
              <a:rPr lang="tr-TR" altLang="en-US" b="1">
                <a:latin typeface="Times" panose="02020603050405020304" pitchFamily="18" charset="0"/>
              </a:rPr>
              <a:t> olduğunda</a:t>
            </a:r>
            <a:r>
              <a:rPr lang="en-US" altLang="en-US" b="1">
                <a:latin typeface="Times" panose="02020603050405020304" pitchFamily="18" charset="0"/>
              </a:rPr>
              <a:t> 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&lt; I</a:t>
            </a:r>
            <a:r>
              <a:rPr lang="en-US" altLang="en-US" b="1" baseline="-25000">
                <a:latin typeface="Times" panose="02020603050405020304" pitchFamily="18" charset="0"/>
              </a:rPr>
              <a:t>DSS</a:t>
            </a:r>
            <a:endParaRPr lang="en-US" altLang="en-US" b="1">
              <a:latin typeface="Times" panose="02020603050405020304" pitchFamily="18" charset="0"/>
            </a:endParaRPr>
          </a:p>
          <a:p>
            <a:endParaRPr lang="en-US" altLang="en-US" b="1">
              <a:latin typeface="Times" panose="02020603050405020304" pitchFamily="18" charset="0"/>
            </a:endParaRPr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143000"/>
            <a:ext cx="4972050" cy="25717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905000" y="17526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Azaltıcı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Mod</a:t>
            </a:r>
            <a:r>
              <a:rPr lang="en-US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>
              <a:defRPr/>
            </a:pPr>
            <a:endParaRPr lang="en-US" alt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tr-TR" altLang="en-US" b="1" dirty="0">
                <a:latin typeface="Times New Roman" pitchFamily="18" charset="0"/>
              </a:rPr>
              <a:t>Karakteristikleri</a:t>
            </a:r>
            <a:r>
              <a:rPr lang="en-US" altLang="en-US" b="1" dirty="0">
                <a:latin typeface="Times New Roman" pitchFamily="18" charset="0"/>
              </a:rPr>
              <a:t> JFET</a:t>
            </a:r>
            <a:r>
              <a:rPr lang="tr-TR" altLang="en-US" b="1" dirty="0">
                <a:latin typeface="Times New Roman" pitchFamily="18" charset="0"/>
              </a:rPr>
              <a:t> ile benzerlikler gösterir</a:t>
            </a:r>
            <a:r>
              <a:rPr lang="en-US" altLang="en-US" b="1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4338" name="Object 16"/>
          <p:cNvGraphicFramePr>
            <a:graphicFrameLocks noChangeAspect="1"/>
          </p:cNvGraphicFramePr>
          <p:nvPr/>
        </p:nvGraphicFramePr>
        <p:xfrm>
          <a:off x="2819400" y="4876800"/>
          <a:ext cx="1784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4" imgW="1485720" imgH="533160" progId="Equation.3">
                  <p:embed/>
                </p:oleObj>
              </mc:Choice>
              <mc:Fallback>
                <p:oleObj name="Equation" r:id="rId4" imgW="14857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76800"/>
                        <a:ext cx="1784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9DFC1E9C-4066-4A81-9111-D9EDE14AEBB5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24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02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828800" y="457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Azaltıcı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ip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MOSFET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Çoğaltıcı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Mod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Çalışması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2057400" y="18288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en-US" altLang="en-US" b="1">
                <a:latin typeface="Times" panose="02020603050405020304" pitchFamily="18" charset="0"/>
              </a:rPr>
              <a:t> &gt; 0V</a:t>
            </a:r>
          </a:p>
          <a:p>
            <a:pPr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,</a:t>
            </a:r>
            <a:r>
              <a:rPr lang="en-US" altLang="en-US" b="1">
                <a:latin typeface="Times" panose="02020603050405020304" pitchFamily="18" charset="0"/>
              </a:rPr>
              <a:t> I</a:t>
            </a:r>
            <a:r>
              <a:rPr lang="en-US" altLang="en-US" b="1" baseline="-25000">
                <a:latin typeface="Times" panose="02020603050405020304" pitchFamily="18" charset="0"/>
              </a:rPr>
              <a:t>DSS</a:t>
            </a:r>
            <a:r>
              <a:rPr lang="tr-TR" altLang="en-US" b="1">
                <a:latin typeface="Times" panose="02020603050405020304" pitchFamily="18" charset="0"/>
              </a:rPr>
              <a:t> ‘nin üstü değerlere ulaşır. </a:t>
            </a:r>
            <a:endParaRPr lang="en-US" altLang="en-US" b="1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r>
              <a:rPr lang="tr-TR" altLang="en-US" b="1">
                <a:latin typeface="Times" panose="02020603050405020304" pitchFamily="18" charset="0"/>
              </a:rPr>
              <a:t>Transfer eğrisi</a:t>
            </a:r>
            <a:r>
              <a:rPr lang="en-US" altLang="en-US" b="1">
                <a:latin typeface="Times" panose="02020603050405020304" pitchFamily="18" charset="0"/>
              </a:rPr>
              <a:t>:</a:t>
            </a:r>
            <a:endParaRPr lang="en-US" altLang="en-US" b="1">
              <a:solidFill>
                <a:schemeClr val="accent1"/>
              </a:solidFill>
              <a:latin typeface="Times" panose="02020603050405020304" pitchFamily="18" charset="0"/>
            </a:endParaRP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4991100" cy="25717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15362" name="Object 15"/>
          <p:cNvGraphicFramePr>
            <a:graphicFrameLocks noChangeAspect="1"/>
          </p:cNvGraphicFramePr>
          <p:nvPr/>
        </p:nvGraphicFramePr>
        <p:xfrm>
          <a:off x="2514601" y="3505200"/>
          <a:ext cx="178276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1485720" imgH="533160" progId="Equation.3">
                  <p:embed/>
                </p:oleObj>
              </mc:Choice>
              <mc:Fallback>
                <p:oleObj name="Equation" r:id="rId4" imgW="14857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3505200"/>
                        <a:ext cx="1782763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057400" y="1219200"/>
            <a:ext cx="158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Çoğaltıcı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Mod</a:t>
            </a:r>
          </a:p>
        </p:txBody>
      </p:sp>
      <p:sp>
        <p:nvSpPr>
          <p:cNvPr id="15368" name="Rectangle 17"/>
          <p:cNvSpPr>
            <a:spLocks noChangeArrowheads="1"/>
          </p:cNvSpPr>
          <p:nvPr/>
        </p:nvSpPr>
        <p:spPr bwMode="auto">
          <a:xfrm>
            <a:off x="2057401" y="4648200"/>
            <a:ext cx="488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latin typeface="Times New Roman" panose="02020603050405020304" pitchFamily="18" charset="0"/>
              </a:rPr>
              <a:t>GS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tr-TR" altLang="en-US" b="1">
                <a:latin typeface="Times New Roman" panose="02020603050405020304" pitchFamily="18" charset="0"/>
              </a:rPr>
              <a:t>bu çalışma modunda pozitif değere sahiptir.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38A49C18-ECCA-4579-8AB0-33F778EF8572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25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56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2057400" y="838200"/>
            <a:ext cx="5334000" cy="2286000"/>
            <a:chOff x="1200" y="1440"/>
            <a:chExt cx="3360" cy="1440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1200" y="1440"/>
              <a:ext cx="33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16386" name="Object 2"/>
            <p:cNvGraphicFramePr>
              <a:graphicFrameLocks noChangeAspect="1"/>
            </p:cNvGraphicFramePr>
            <p:nvPr/>
          </p:nvGraphicFramePr>
          <p:xfrm>
            <a:off x="1278" y="1506"/>
            <a:ext cx="3204" cy="1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iGrafx Image Object" r:id="rId3" imgW="5086440" imgH="2076480" progId="iGrafx.Image.1">
                    <p:embed/>
                  </p:oleObj>
                </mc:Choice>
                <mc:Fallback>
                  <p:oleObj name="iGrafx Image Object" r:id="rId3" imgW="5086440" imgH="207648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8" y="1506"/>
                          <a:ext cx="3204" cy="1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52400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p-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Kanal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Azaltıcı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ip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MOSFET</a:t>
            </a:r>
          </a:p>
        </p:txBody>
      </p:sp>
      <p:grpSp>
        <p:nvGrpSpPr>
          <p:cNvPr id="16390" name="Group 14"/>
          <p:cNvGrpSpPr>
            <a:grpSpLocks/>
          </p:cNvGrpSpPr>
          <p:nvPr/>
        </p:nvGrpSpPr>
        <p:grpSpPr bwMode="auto">
          <a:xfrm>
            <a:off x="6400800" y="3200400"/>
            <a:ext cx="3352800" cy="2819400"/>
            <a:chOff x="1728" y="960"/>
            <a:chExt cx="2304" cy="2016"/>
          </a:xfrm>
        </p:grpSpPr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1728" y="960"/>
              <a:ext cx="2304" cy="20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pic>
          <p:nvPicPr>
            <p:cNvPr id="16393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56"/>
              <a:ext cx="990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104"/>
              <a:ext cx="1002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6C30D66B-F0E0-4EC6-8A11-3A532B75DAA7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26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8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524000" y="228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Çoğaltıcı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ip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MOSFET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Yapısı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057400" y="1676401"/>
            <a:ext cx="4343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latin typeface="Times" charset="0"/>
              </a:rPr>
              <a:t>Akıtıcı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drain</a:t>
            </a:r>
            <a:r>
              <a:rPr lang="en-US" altLang="en-US" b="1" dirty="0">
                <a:latin typeface="Times" charset="0"/>
              </a:rPr>
              <a:t> (D) </a:t>
            </a:r>
            <a:r>
              <a:rPr lang="tr-TR" altLang="en-US" b="1" dirty="0">
                <a:latin typeface="Times" charset="0"/>
              </a:rPr>
              <a:t>ve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kaynak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source</a:t>
            </a:r>
            <a:r>
              <a:rPr lang="en-US" altLang="en-US" b="1" dirty="0">
                <a:latin typeface="Times" charset="0"/>
              </a:rPr>
              <a:t> (S) </a:t>
            </a:r>
            <a:r>
              <a:rPr lang="en-US" altLang="en-US" b="1" i="1" dirty="0">
                <a:latin typeface="Times" charset="0"/>
              </a:rPr>
              <a:t>n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katkılandırılmış bölgeler ile bağlantılıdır.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Bu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i="1" dirty="0">
                <a:latin typeface="Times" charset="0"/>
              </a:rPr>
              <a:t>n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katkılandırılmış bölgeler birbirleriyle bir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en-US" altLang="en-US" b="1" i="1" dirty="0">
                <a:latin typeface="Times" charset="0"/>
              </a:rPr>
              <a:t>n</a:t>
            </a:r>
            <a:r>
              <a:rPr lang="tr-TR" altLang="en-US" b="1" i="1" dirty="0">
                <a:latin typeface="Times" charset="0"/>
              </a:rPr>
              <a:t>-tipi </a:t>
            </a:r>
            <a:r>
              <a:rPr lang="tr-TR" altLang="en-US" b="1" dirty="0">
                <a:latin typeface="Times" charset="0"/>
              </a:rPr>
              <a:t>kanal ile bağlantılı değildir.</a:t>
            </a: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Kapı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gate</a:t>
            </a:r>
            <a:r>
              <a:rPr lang="en-US" altLang="en-US" b="1" dirty="0">
                <a:latin typeface="Times" charset="0"/>
              </a:rPr>
              <a:t> (G) </a:t>
            </a:r>
            <a:r>
              <a:rPr lang="en-US" altLang="en-US" b="1" i="1" dirty="0">
                <a:latin typeface="Times" charset="0"/>
              </a:rPr>
              <a:t>p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bir yüzey ile </a:t>
            </a:r>
            <a:r>
              <a:rPr lang="en-US" altLang="en-US" b="1" dirty="0">
                <a:latin typeface="Times" charset="0"/>
              </a:rPr>
              <a:t>SiO</a:t>
            </a:r>
            <a:r>
              <a:rPr lang="en-US" altLang="en-US" b="1" baseline="-25000" dirty="0">
                <a:latin typeface="Times" charset="0"/>
              </a:rPr>
              <a:t>2 </a:t>
            </a:r>
            <a:r>
              <a:rPr lang="tr-TR" altLang="en-US" b="1" dirty="0">
                <a:latin typeface="Times" charset="0"/>
              </a:rPr>
              <a:t>’ten oluşan bir izolasyon katı vasıtasıyla bağlantılıdır.</a:t>
            </a:r>
          </a:p>
          <a:p>
            <a:pPr marL="342900" indent="-342900" eaLnBrk="0" hangingPunct="0">
              <a:defRPr/>
            </a:pP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i="1" dirty="0">
                <a:latin typeface="Times" charset="0"/>
              </a:rPr>
              <a:t>n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</a:t>
            </a:r>
            <a:r>
              <a:rPr lang="en-US" altLang="en-US" b="1" dirty="0">
                <a:latin typeface="Times" charset="0"/>
              </a:rPr>
              <a:t> </a:t>
            </a:r>
            <a:r>
              <a:rPr lang="tr-TR" altLang="en-US" b="1" dirty="0">
                <a:latin typeface="Times" charset="0"/>
              </a:rPr>
              <a:t>katkılandırılmış yüzey </a:t>
            </a:r>
            <a:r>
              <a:rPr lang="en-US" altLang="en-US" b="1" i="1" dirty="0">
                <a:latin typeface="Times" charset="0"/>
              </a:rPr>
              <a:t>p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katkılandırılmış alt tabaka ile bağlantılıdır.</a:t>
            </a:r>
            <a:r>
              <a:rPr lang="en-US" altLang="en-US" b="1" i="1" dirty="0">
                <a:latin typeface="Times" charset="0"/>
              </a:rPr>
              <a:t> p</a:t>
            </a:r>
            <a:r>
              <a:rPr lang="en-US" altLang="en-US" b="1" dirty="0">
                <a:latin typeface="Times" charset="0"/>
              </a:rPr>
              <a:t>-</a:t>
            </a:r>
            <a:r>
              <a:rPr lang="tr-TR" altLang="en-US" b="1" dirty="0">
                <a:latin typeface="Times" charset="0"/>
              </a:rPr>
              <a:t>tipi katkılandırılmış alt tabaka da </a:t>
            </a: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substrate</a:t>
            </a:r>
            <a:r>
              <a:rPr lang="en-US" altLang="en-US" b="1" dirty="0">
                <a:latin typeface="Times" charset="0"/>
              </a:rPr>
              <a:t> (SS)</a:t>
            </a:r>
            <a:r>
              <a:rPr lang="tr-TR" altLang="en-US" b="1" dirty="0">
                <a:latin typeface="Times" charset="0"/>
              </a:rPr>
              <a:t> terminali ile bağlantılıdır.</a:t>
            </a:r>
            <a:endParaRPr lang="en-US" altLang="en-US" b="1" dirty="0">
              <a:latin typeface="Times" charset="0"/>
            </a:endParaRPr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524000"/>
            <a:ext cx="3429000" cy="3162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BCFB60EC-3B20-4A3C-9CD3-8F4C24DEB8B5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27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76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905000" y="304801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Çoğaltıcı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ip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MOSFET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’in Temel İşlem 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Modu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43012" name="Text Box 13"/>
          <p:cNvSpPr txBox="1">
            <a:spLocks noChangeArrowheads="1"/>
          </p:cNvSpPr>
          <p:nvPr/>
        </p:nvSpPr>
        <p:spPr bwMode="auto">
          <a:xfrm>
            <a:off x="2133600" y="2209800"/>
            <a:ext cx="2971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her zaman pozitiftir.</a:t>
            </a:r>
            <a:endParaRPr lang="en-US" altLang="en-US" b="1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arttıkça</a:t>
            </a:r>
            <a:r>
              <a:rPr lang="en-US" altLang="en-US" b="1">
                <a:latin typeface="Times" panose="02020603050405020304" pitchFamily="18" charset="0"/>
              </a:rPr>
              <a:t>, 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artacaktır.</a:t>
            </a:r>
            <a:endParaRPr lang="en-US" altLang="en-US" b="1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endParaRPr lang="en-US" altLang="en-US" b="1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DS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 artarken</a:t>
            </a:r>
            <a:r>
              <a:rPr lang="en-US" altLang="en-US" b="1">
                <a:latin typeface="Times" panose="02020603050405020304" pitchFamily="18" charset="0"/>
              </a:rPr>
              <a:t> 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sabit tutulursa</a:t>
            </a:r>
            <a:r>
              <a:rPr lang="en-US" altLang="en-US" b="1">
                <a:latin typeface="Times" panose="02020603050405020304" pitchFamily="18" charset="0"/>
              </a:rPr>
              <a:t>, 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doyuma gider</a:t>
            </a:r>
            <a:r>
              <a:rPr lang="en-US" altLang="en-US" b="1">
                <a:latin typeface="Times" panose="02020603050405020304" pitchFamily="18" charset="0"/>
              </a:rPr>
              <a:t> (I</a:t>
            </a:r>
            <a:r>
              <a:rPr lang="en-US" altLang="en-US" b="1" baseline="-25000">
                <a:latin typeface="Times" panose="02020603050405020304" pitchFamily="18" charset="0"/>
              </a:rPr>
              <a:t>DSS</a:t>
            </a:r>
            <a:r>
              <a:rPr lang="en-US" altLang="en-US" b="1">
                <a:latin typeface="Times" panose="02020603050405020304" pitchFamily="18" charset="0"/>
              </a:rPr>
              <a:t>) , V</a:t>
            </a:r>
            <a:r>
              <a:rPr lang="en-US" altLang="en-US" b="1" baseline="-25000">
                <a:latin typeface="Times" panose="02020603050405020304" pitchFamily="18" charset="0"/>
              </a:rPr>
              <a:t>DSsat</a:t>
            </a:r>
            <a:r>
              <a:rPr lang="en-US" altLang="en-US" b="1">
                <a:latin typeface="Times" panose="02020603050405020304" pitchFamily="18" charset="0"/>
              </a:rPr>
              <a:t>  </a:t>
            </a:r>
            <a:r>
              <a:rPr lang="tr-TR" altLang="en-US" b="1">
                <a:latin typeface="Times" panose="02020603050405020304" pitchFamily="18" charset="0"/>
              </a:rPr>
              <a:t>noktasına doyuma ulaşır.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43013" name="Rectangle 14"/>
          <p:cNvSpPr>
            <a:spLocks noChangeArrowheads="1"/>
          </p:cNvSpPr>
          <p:nvPr/>
        </p:nvSpPr>
        <p:spPr bwMode="auto">
          <a:xfrm>
            <a:off x="1905000" y="1524000"/>
            <a:ext cx="600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b="1">
                <a:latin typeface="Times New Roman" panose="02020603050405020304" pitchFamily="18" charset="0"/>
              </a:rPr>
              <a:t>Çoğaltıcı</a:t>
            </a:r>
            <a:r>
              <a:rPr lang="en-US" altLang="en-US" b="1">
                <a:latin typeface="Times New Roman" panose="02020603050405020304" pitchFamily="18" charset="0"/>
              </a:rPr>
              <a:t>-t</a:t>
            </a:r>
            <a:r>
              <a:rPr lang="tr-TR" altLang="en-US" b="1">
                <a:latin typeface="Times New Roman" panose="02020603050405020304" pitchFamily="18" charset="0"/>
              </a:rPr>
              <a:t>ip</a:t>
            </a:r>
            <a:r>
              <a:rPr lang="en-US" altLang="en-US" b="1">
                <a:latin typeface="Times New Roman" panose="02020603050405020304" pitchFamily="18" charset="0"/>
              </a:rPr>
              <a:t> MOSFET </a:t>
            </a:r>
            <a:r>
              <a:rPr lang="tr-TR" altLang="en-US" b="1">
                <a:latin typeface="Times New Roman" panose="02020603050405020304" pitchFamily="18" charset="0"/>
              </a:rPr>
              <a:t>sadece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tr-TR" altLang="en-US" b="1">
                <a:latin typeface="Times New Roman" panose="02020603050405020304" pitchFamily="18" charset="0"/>
              </a:rPr>
              <a:t>çoğaltıcı</a:t>
            </a:r>
            <a:r>
              <a:rPr lang="en-US" altLang="en-US" b="1">
                <a:latin typeface="Times New Roman" panose="02020603050405020304" pitchFamily="18" charset="0"/>
              </a:rPr>
              <a:t> mod</a:t>
            </a:r>
            <a:r>
              <a:rPr lang="tr-TR" altLang="en-US" b="1">
                <a:latin typeface="Times New Roman" panose="02020603050405020304" pitchFamily="18" charset="0"/>
              </a:rPr>
              <a:t>da işlem yapar</a:t>
            </a:r>
            <a:r>
              <a:rPr lang="en-US" altLang="en-US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33601"/>
            <a:ext cx="5143500" cy="24669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52EBE881-5104-4BE9-97F8-A40E83AFF70C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28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71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7" name="Group 2"/>
          <p:cNvGrpSpPr>
            <a:grpSpLocks/>
          </p:cNvGrpSpPr>
          <p:nvPr/>
        </p:nvGrpSpPr>
        <p:grpSpPr bwMode="auto">
          <a:xfrm>
            <a:off x="4953000" y="1066800"/>
            <a:ext cx="5257800" cy="2667000"/>
            <a:chOff x="1200" y="1296"/>
            <a:chExt cx="3312" cy="168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1200" y="1296"/>
              <a:ext cx="33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17416" name="Object 4"/>
            <p:cNvGraphicFramePr>
              <a:graphicFrameLocks noChangeAspect="1"/>
            </p:cNvGraphicFramePr>
            <p:nvPr/>
          </p:nvGraphicFramePr>
          <p:xfrm>
            <a:off x="1263" y="1365"/>
            <a:ext cx="3234" cy="1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iGrafx Image Object" r:id="rId3" imgW="5133960" imgH="2523960" progId="iGrafx.Image.1">
                    <p:embed/>
                  </p:oleObj>
                </mc:Choice>
                <mc:Fallback>
                  <p:oleObj name="iGrafx Image Object" r:id="rId3" imgW="5133960" imgH="252396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" y="1365"/>
                          <a:ext cx="3234" cy="1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418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981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Çoğaltıcı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ip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MOSFET Transfer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Eğrisi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1905000" y="1066800"/>
            <a:ext cx="3048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b="1">
                <a:latin typeface="Times" panose="02020603050405020304" pitchFamily="18" charset="0"/>
              </a:rPr>
              <a:t>Verilen bir</a:t>
            </a:r>
            <a:r>
              <a:rPr lang="en-US" altLang="en-US" b="1">
                <a:latin typeface="Times" panose="02020603050405020304" pitchFamily="18" charset="0"/>
              </a:rPr>
              <a:t> V</a:t>
            </a:r>
            <a:r>
              <a:rPr lang="en-US" altLang="en-US" b="1" baseline="-25000">
                <a:latin typeface="Times" panose="02020603050405020304" pitchFamily="18" charset="0"/>
              </a:rPr>
              <a:t>GS</a:t>
            </a:r>
            <a:r>
              <a:rPr lang="tr-TR" altLang="en-US" b="1">
                <a:latin typeface="Times" panose="02020603050405020304" pitchFamily="18" charset="0"/>
              </a:rPr>
              <a:t> için </a:t>
            </a:r>
            <a:r>
              <a:rPr lang="en-US" altLang="en-US" b="1">
                <a:latin typeface="Times" panose="02020603050405020304" pitchFamily="18" charset="0"/>
              </a:rPr>
              <a:t>I</a:t>
            </a:r>
            <a:r>
              <a:rPr lang="en-US" altLang="en-US" b="1" baseline="-25000">
                <a:latin typeface="Times" panose="02020603050405020304" pitchFamily="18" charset="0"/>
              </a:rPr>
              <a:t>D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:</a:t>
            </a:r>
            <a:endParaRPr lang="en-US" altLang="en-US" b="1">
              <a:latin typeface="Times" panose="02020603050405020304" pitchFamily="18" charset="0"/>
            </a:endParaRPr>
          </a:p>
          <a:p>
            <a:endParaRPr lang="en-US" altLang="en-US" b="1">
              <a:latin typeface="Times" panose="02020603050405020304" pitchFamily="18" charset="0"/>
            </a:endParaRPr>
          </a:p>
          <a:p>
            <a:endParaRPr lang="en-US" altLang="en-US" b="1">
              <a:latin typeface="Times" panose="02020603050405020304" pitchFamily="18" charset="0"/>
            </a:endParaRPr>
          </a:p>
          <a:p>
            <a:endParaRPr lang="en-US" altLang="en-US" b="1">
              <a:latin typeface="Times" panose="02020603050405020304" pitchFamily="18" charset="0"/>
            </a:endParaRPr>
          </a:p>
          <a:p>
            <a:r>
              <a:rPr lang="tr-TR" altLang="en-US" b="1">
                <a:latin typeface="Times" panose="02020603050405020304" pitchFamily="18" charset="0"/>
              </a:rPr>
              <a:t>Burada</a:t>
            </a:r>
            <a:r>
              <a:rPr lang="en-US" altLang="en-US" b="1">
                <a:latin typeface="Times" panose="02020603050405020304" pitchFamily="18" charset="0"/>
              </a:rPr>
              <a:t>: </a:t>
            </a:r>
          </a:p>
          <a:p>
            <a:pPr lvl="1"/>
            <a:r>
              <a:rPr lang="en-US" altLang="en-US" b="1">
                <a:latin typeface="Times" panose="02020603050405020304" pitchFamily="18" charset="0"/>
              </a:rPr>
              <a:t>V</a:t>
            </a:r>
            <a:r>
              <a:rPr lang="en-US" altLang="en-US" b="1" baseline="-25000">
                <a:latin typeface="Times" panose="02020603050405020304" pitchFamily="18" charset="0"/>
              </a:rPr>
              <a:t>T</a:t>
            </a:r>
            <a:r>
              <a:rPr lang="en-US" altLang="en-US" b="1">
                <a:latin typeface="Times" panose="02020603050405020304" pitchFamily="18" charset="0"/>
              </a:rPr>
              <a:t> = MOSFET</a:t>
            </a:r>
            <a:r>
              <a:rPr lang="tr-TR" altLang="en-US" b="1">
                <a:latin typeface="Times" panose="02020603050405020304" pitchFamily="18" charset="0"/>
              </a:rPr>
              <a:t>’in eşik voltajı</a:t>
            </a:r>
            <a:endParaRPr lang="en-US" altLang="en-US" b="1">
              <a:latin typeface="Times" panose="02020603050405020304" pitchFamily="18" charset="0"/>
            </a:endParaRPr>
          </a:p>
          <a:p>
            <a:pPr lvl="1"/>
            <a:endParaRPr lang="en-US" altLang="en-US" b="1">
              <a:latin typeface="Times" panose="02020603050405020304" pitchFamily="18" charset="0"/>
            </a:endParaRPr>
          </a:p>
          <a:p>
            <a:pPr lvl="1"/>
            <a:endParaRPr lang="en-US" altLang="en-US" b="1">
              <a:latin typeface="Times" panose="02020603050405020304" pitchFamily="18" charset="0"/>
            </a:endParaRPr>
          </a:p>
        </p:txBody>
      </p:sp>
      <p:graphicFrame>
        <p:nvGraphicFramePr>
          <p:cNvPr id="17410" name="Object 14"/>
          <p:cNvGraphicFramePr>
            <a:graphicFrameLocks noChangeAspect="1"/>
          </p:cNvGraphicFramePr>
          <p:nvPr/>
        </p:nvGraphicFramePr>
        <p:xfrm>
          <a:off x="2849563" y="1692276"/>
          <a:ext cx="15049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enklem" r:id="rId5" imgW="1155600" imgH="253800" progId="Equation.3">
                  <p:embed/>
                </p:oleObj>
              </mc:Choice>
              <mc:Fallback>
                <p:oleObj name="Denklem" r:id="rId5" imgW="1155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1692276"/>
                        <a:ext cx="15049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16"/>
          <p:cNvGraphicFramePr>
            <a:graphicFrameLocks noChangeAspect="1"/>
          </p:cNvGraphicFramePr>
          <p:nvPr/>
        </p:nvGraphicFramePr>
        <p:xfrm>
          <a:off x="4662489" y="4457701"/>
          <a:ext cx="15382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enklem" r:id="rId7" imgW="1282680" imgH="469800" progId="Equation.3">
                  <p:embed/>
                </p:oleObj>
              </mc:Choice>
              <mc:Fallback>
                <p:oleObj name="Denklem" r:id="rId7" imgW="1282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9" y="4457701"/>
                        <a:ext cx="153828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21" name="Group 20"/>
          <p:cNvGrpSpPr>
            <a:grpSpLocks/>
          </p:cNvGrpSpPr>
          <p:nvPr/>
        </p:nvGrpSpPr>
        <p:grpSpPr bwMode="auto">
          <a:xfrm>
            <a:off x="6781800" y="4495800"/>
            <a:ext cx="3517900" cy="800100"/>
            <a:chOff x="2968" y="3072"/>
            <a:chExt cx="2216" cy="504"/>
          </a:xfrm>
        </p:grpSpPr>
        <p:sp>
          <p:nvSpPr>
            <p:cNvPr id="17426" name="Rectangle 17"/>
            <p:cNvSpPr>
              <a:spLocks noChangeArrowheads="1"/>
            </p:cNvSpPr>
            <p:nvPr/>
          </p:nvSpPr>
          <p:spPr bwMode="auto">
            <a:xfrm>
              <a:off x="2968" y="3072"/>
              <a:ext cx="2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latin typeface="Times New Roman" panose="02020603050405020304" pitchFamily="18" charset="0"/>
                </a:rPr>
                <a:t>V</a:t>
              </a:r>
              <a:r>
                <a:rPr lang="en-US" altLang="en-US" b="1" baseline="-25000">
                  <a:latin typeface="Times" panose="02020603050405020304" pitchFamily="18" charset="0"/>
                </a:rPr>
                <a:t>DSsat</a:t>
              </a:r>
              <a:r>
                <a:rPr lang="en-US" altLang="en-US" b="1">
                  <a:latin typeface="Times New Roman" panose="02020603050405020304" pitchFamily="18" charset="0"/>
                </a:rPr>
                <a:t>  </a:t>
              </a:r>
              <a:r>
                <a:rPr lang="tr-TR" altLang="en-US" b="1">
                  <a:latin typeface="Times New Roman" panose="02020603050405020304" pitchFamily="18" charset="0"/>
                </a:rPr>
                <a:t>aşağıdaki gibi bulunabilir</a:t>
              </a:r>
              <a:r>
                <a:rPr lang="en-US" altLang="en-US" b="1">
                  <a:latin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7415" name="Object 18"/>
            <p:cNvGraphicFramePr>
              <a:graphicFrameLocks noChangeAspect="1"/>
            </p:cNvGraphicFramePr>
            <p:nvPr/>
          </p:nvGraphicFramePr>
          <p:xfrm>
            <a:off x="3552" y="3408"/>
            <a:ext cx="905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Equation" r:id="rId9" imgW="1231560" imgH="228600" progId="Equation.3">
                    <p:embed/>
                  </p:oleObj>
                </mc:Choice>
                <mc:Fallback>
                  <p:oleObj name="Equation" r:id="rId9" imgW="1231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3408"/>
                          <a:ext cx="905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22" name="Rectangle 22"/>
          <p:cNvSpPr>
            <a:spLocks noChangeArrowheads="1"/>
          </p:cNvSpPr>
          <p:nvPr/>
        </p:nvSpPr>
        <p:spPr bwMode="auto">
          <a:xfrm>
            <a:off x="2590800" y="4800600"/>
            <a:ext cx="457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7423" name="Rectangle 23"/>
          <p:cNvSpPr>
            <a:spLocks noChangeArrowheads="1"/>
          </p:cNvSpPr>
          <p:nvPr/>
        </p:nvSpPr>
        <p:spPr bwMode="auto">
          <a:xfrm>
            <a:off x="7543800" y="48006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AFD0AAB8-1D9F-4DCB-9961-581534ED963D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29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25" name="23 Metin kutusu"/>
          <p:cNvSpPr txBox="1">
            <a:spLocks noChangeArrowheads="1"/>
          </p:cNvSpPr>
          <p:nvPr/>
        </p:nvSpPr>
        <p:spPr bwMode="auto">
          <a:xfrm>
            <a:off x="2362200" y="3276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k’</a:t>
            </a:r>
            <a:r>
              <a:rPr lang="tr-TR" altLang="tr-TR" baseline="-25000"/>
              <a:t>n</a:t>
            </a:r>
            <a:r>
              <a:rPr lang="tr-TR" altLang="tr-TR"/>
              <a:t>=</a:t>
            </a:r>
          </a:p>
        </p:txBody>
      </p:sp>
      <p:graphicFrame>
        <p:nvGraphicFramePr>
          <p:cNvPr id="17412" name="Object 24"/>
          <p:cNvGraphicFramePr>
            <a:graphicFrameLocks noChangeAspect="1"/>
          </p:cNvGraphicFramePr>
          <p:nvPr/>
        </p:nvGraphicFramePr>
        <p:xfrm>
          <a:off x="2286000" y="4495800"/>
          <a:ext cx="1587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enklem" r:id="rId11" imgW="1587240" imgH="914400" progId="Equation.3">
                  <p:embed/>
                </p:oleObj>
              </mc:Choice>
              <mc:Fallback>
                <p:oleObj name="Denklem" r:id="rId11" imgW="1587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1587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25"/>
          <p:cNvGraphicFramePr>
            <a:graphicFrameLocks noChangeAspect="1"/>
          </p:cNvGraphicFramePr>
          <p:nvPr/>
        </p:nvGraphicFramePr>
        <p:xfrm>
          <a:off x="2819400" y="3048000"/>
          <a:ext cx="10668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enklem" r:id="rId13" imgW="507960" imgH="393480" progId="Equation.3">
                  <p:embed/>
                </p:oleObj>
              </mc:Choice>
              <mc:Fallback>
                <p:oleObj name="Denklem" r:id="rId13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48000"/>
                        <a:ext cx="10668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6"/>
          <p:cNvGraphicFramePr>
            <a:graphicFrameLocks noChangeAspect="1"/>
          </p:cNvGraphicFramePr>
          <p:nvPr/>
        </p:nvGraphicFramePr>
        <p:xfrm>
          <a:off x="2438400" y="3657600"/>
          <a:ext cx="10668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enklem" r:id="rId15" imgW="571320" imgH="431640" progId="Equation.3">
                  <p:embed/>
                </p:oleObj>
              </mc:Choice>
              <mc:Fallback>
                <p:oleObj name="Denklem" r:id="rId15" imgW="571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57600"/>
                        <a:ext cx="10668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45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26" y="273943"/>
            <a:ext cx="11165285" cy="195061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957949" y="1288679"/>
            <a:ext cx="7816709" cy="618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75599" y="1683005"/>
            <a:ext cx="2034887" cy="51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26" y="2886063"/>
            <a:ext cx="10851213" cy="27128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5599" y="2224558"/>
            <a:ext cx="691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JFET ile BJT`lerin karşılaştırılması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4519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7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44035" name="Text Box 14"/>
          <p:cNvSpPr txBox="1">
            <a:spLocks noChangeArrowheads="1"/>
          </p:cNvSpPr>
          <p:nvPr/>
        </p:nvSpPr>
        <p:spPr bwMode="auto">
          <a:xfrm>
            <a:off x="15240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CC3300"/>
                </a:solidFill>
                <a:latin typeface="Times" panose="02020603050405020304" pitchFamily="18" charset="0"/>
              </a:rPr>
              <a:t>p</a:t>
            </a:r>
            <a:r>
              <a:rPr lang="en-US" altLang="en-US" sz="2400" b="1">
                <a:solidFill>
                  <a:srgbClr val="CC3300"/>
                </a:solidFill>
                <a:latin typeface="Times" panose="02020603050405020304" pitchFamily="18" charset="0"/>
              </a:rPr>
              <a:t>-</a:t>
            </a:r>
            <a:r>
              <a:rPr lang="tr-TR" altLang="en-US" sz="2400" b="1">
                <a:solidFill>
                  <a:srgbClr val="CC3300"/>
                </a:solidFill>
                <a:latin typeface="Times" panose="02020603050405020304" pitchFamily="18" charset="0"/>
              </a:rPr>
              <a:t>Kanal</a:t>
            </a:r>
            <a:r>
              <a:rPr lang="en-US" altLang="en-US" sz="2400" b="1">
                <a:solidFill>
                  <a:srgbClr val="CC3300"/>
                </a:solidFill>
                <a:latin typeface="Times" panose="02020603050405020304" pitchFamily="18" charset="0"/>
              </a:rPr>
              <a:t> </a:t>
            </a:r>
            <a:r>
              <a:rPr lang="tr-TR" altLang="en-US" sz="2400" b="1">
                <a:solidFill>
                  <a:srgbClr val="CC3300"/>
                </a:solidFill>
                <a:latin typeface="Times" panose="02020603050405020304" pitchFamily="18" charset="0"/>
              </a:rPr>
              <a:t>Çoğaltıcı</a:t>
            </a:r>
            <a:r>
              <a:rPr lang="en-US" altLang="en-US" sz="2400" b="1">
                <a:solidFill>
                  <a:srgbClr val="CC3300"/>
                </a:solidFill>
                <a:latin typeface="Times" panose="02020603050405020304" pitchFamily="18" charset="0"/>
              </a:rPr>
              <a:t>-T</a:t>
            </a:r>
            <a:r>
              <a:rPr lang="tr-TR" altLang="en-US" sz="2400" b="1">
                <a:solidFill>
                  <a:srgbClr val="CC3300"/>
                </a:solidFill>
                <a:latin typeface="Times" panose="02020603050405020304" pitchFamily="18" charset="0"/>
              </a:rPr>
              <a:t>ip</a:t>
            </a:r>
            <a:r>
              <a:rPr lang="en-US" altLang="en-US" sz="2400" b="1">
                <a:solidFill>
                  <a:srgbClr val="CC3300"/>
                </a:solidFill>
                <a:latin typeface="Times" panose="02020603050405020304" pitchFamily="18" charset="0"/>
              </a:rPr>
              <a:t> MOSFET</a:t>
            </a:r>
          </a:p>
        </p:txBody>
      </p:sp>
      <p:sp>
        <p:nvSpPr>
          <p:cNvPr id="44036" name="Text Box 15"/>
          <p:cNvSpPr txBox="1">
            <a:spLocks noChangeArrowheads="1"/>
          </p:cNvSpPr>
          <p:nvPr/>
        </p:nvSpPr>
        <p:spPr bwMode="auto">
          <a:xfrm>
            <a:off x="2133600" y="4267201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b="1" i="1">
                <a:latin typeface="Times" panose="02020603050405020304" pitchFamily="18" charset="0"/>
              </a:rPr>
              <a:t>p</a:t>
            </a:r>
            <a:r>
              <a:rPr lang="en-US" altLang="en-US" b="1">
                <a:latin typeface="Times" panose="02020603050405020304" pitchFamily="18" charset="0"/>
              </a:rPr>
              <a:t>-</a:t>
            </a:r>
            <a:r>
              <a:rPr lang="tr-TR" altLang="en-US" b="1">
                <a:latin typeface="Times" panose="02020603050405020304" pitchFamily="18" charset="0"/>
              </a:rPr>
              <a:t>kanal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çoğaltıcı</a:t>
            </a:r>
            <a:r>
              <a:rPr lang="en-US" altLang="en-US" b="1">
                <a:latin typeface="Times" panose="02020603050405020304" pitchFamily="18" charset="0"/>
              </a:rPr>
              <a:t>-t</a:t>
            </a:r>
            <a:r>
              <a:rPr lang="tr-TR" altLang="en-US" b="1">
                <a:latin typeface="Times" panose="02020603050405020304" pitchFamily="18" charset="0"/>
              </a:rPr>
              <a:t>ip</a:t>
            </a:r>
            <a:r>
              <a:rPr lang="en-US" altLang="en-US" b="1">
                <a:latin typeface="Times" panose="02020603050405020304" pitchFamily="18" charset="0"/>
              </a:rPr>
              <a:t> MOSFET</a:t>
            </a:r>
            <a:r>
              <a:rPr lang="tr-TR" altLang="en-US" b="1">
                <a:latin typeface="Times" panose="02020603050405020304" pitchFamily="18" charset="0"/>
              </a:rPr>
              <a:t>,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  <a:r>
              <a:rPr lang="en-US" altLang="en-US" b="1" i="1">
                <a:latin typeface="Times" panose="02020603050405020304" pitchFamily="18" charset="0"/>
              </a:rPr>
              <a:t>n</a:t>
            </a:r>
            <a:r>
              <a:rPr lang="en-US" altLang="en-US" b="1">
                <a:latin typeface="Times" panose="02020603050405020304" pitchFamily="18" charset="0"/>
              </a:rPr>
              <a:t>-</a:t>
            </a:r>
            <a:r>
              <a:rPr lang="tr-TR" altLang="en-US" b="1">
                <a:latin typeface="Times" panose="02020603050405020304" pitchFamily="18" charset="0"/>
              </a:rPr>
              <a:t>kanala benzerlikler gösterir. Akım yönleri ve kutuplamalar ters yöndedir.</a:t>
            </a:r>
            <a:r>
              <a:rPr lang="en-US" altLang="en-US" b="1">
                <a:latin typeface="Times" panose="02020603050405020304" pitchFamily="18" charset="0"/>
              </a:rPr>
              <a:t> </a:t>
            </a:r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1066800"/>
            <a:ext cx="7561263" cy="26860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A2982D68-BD16-48A6-83D3-050C3D513690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30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77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1" y="1447801"/>
            <a:ext cx="3305175" cy="32670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8288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MOSFET S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embolleri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8C103BC6-E0E6-4811-8463-0B2A4E306096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31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27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5181600" y="1676400"/>
            <a:ext cx="5257800" cy="3581400"/>
            <a:chOff x="1536" y="1008"/>
            <a:chExt cx="3312" cy="2256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1536" y="1008"/>
              <a:ext cx="3312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1584" y="1104"/>
            <a:ext cx="3234" cy="2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iGrafx Image Object" r:id="rId3" imgW="5133960" imgH="3419640" progId="iGrafx.Image.1">
                    <p:embed/>
                  </p:oleObj>
                </mc:Choice>
                <mc:Fallback>
                  <p:oleObj name="iGrafx Image Object" r:id="rId3" imgW="5133960" imgH="341964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104"/>
                          <a:ext cx="3234" cy="2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36" name="Group 7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524000" y="228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VMOS Dev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releri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(Güç 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MOSFET’leri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)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1981200" y="1295401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VMOS  (</a:t>
            </a:r>
            <a:r>
              <a:rPr lang="tr-TR" altLang="en-US" b="1">
                <a:latin typeface="Times" panose="02020603050405020304" pitchFamily="18" charset="0"/>
              </a:rPr>
              <a:t>dikey-</a:t>
            </a:r>
            <a:r>
              <a:rPr lang="en-US" altLang="en-US" b="1">
                <a:latin typeface="Times" panose="02020603050405020304" pitchFamily="18" charset="0"/>
              </a:rPr>
              <a:t>vertical MOSFET) </a:t>
            </a:r>
            <a:r>
              <a:rPr lang="tr-TR" altLang="en-US" b="1">
                <a:latin typeface="Times" panose="02020603050405020304" pitchFamily="18" charset="0"/>
              </a:rPr>
              <a:t>eleman yüzeyinin daha çok kullanılabildiği bir yapıyı sunmaktadır.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057400" y="2743201"/>
            <a:ext cx="3124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vantajları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defRPr/>
            </a:pP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en-US" b="1" dirty="0">
                <a:latin typeface="Times New Roman" pitchFamily="18" charset="0"/>
              </a:rPr>
              <a:t>VMOS </a:t>
            </a:r>
            <a:r>
              <a:rPr lang="tr-TR" altLang="en-US" b="1" dirty="0">
                <a:latin typeface="Times New Roman" pitchFamily="18" charset="0"/>
              </a:rPr>
              <a:t>ısı yalıtımı için daha fazla bir yüzeyin kullanımı sayesinde daha yüksek bir akım akışı sağlar.</a:t>
            </a:r>
            <a:endParaRPr lang="en-US" altLang="en-US" b="1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  <a:defRPr/>
            </a:pPr>
            <a:endParaRPr lang="en-US" altLang="en-US" b="1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altLang="en-US" b="1" dirty="0">
                <a:latin typeface="Times New Roman" pitchFamily="18" charset="0"/>
              </a:rPr>
              <a:t>VMOS </a:t>
            </a:r>
            <a:r>
              <a:rPr lang="tr-TR" altLang="en-US" b="1" dirty="0">
                <a:latin typeface="Times New Roman" pitchFamily="18" charset="0"/>
              </a:rPr>
              <a:t>ayrıca daha hızlı anahtarlama özelliklerine sahiptir.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49D3EDE2-593D-4259-93B5-BFFF6C917E7C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32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78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133600" y="3733801"/>
            <a:ext cx="441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A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vantajları</a:t>
            </a:r>
            <a:endParaRPr lang="en-US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342900" indent="-342900" eaLnBrk="0" hangingPunct="0">
              <a:defRPr/>
            </a:pP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latin typeface="Times" charset="0"/>
              </a:rPr>
              <a:t>Daha yüksek giriş e</a:t>
            </a:r>
            <a:r>
              <a:rPr lang="en-US" altLang="en-US" b="1" dirty="0" err="1">
                <a:latin typeface="Times" charset="0"/>
              </a:rPr>
              <a:t>mpedan</a:t>
            </a:r>
            <a:r>
              <a:rPr lang="tr-TR" altLang="en-US" b="1" dirty="0">
                <a:latin typeface="Times" charset="0"/>
              </a:rPr>
              <a:t>sı</a:t>
            </a:r>
            <a:endParaRPr lang="en-US" altLang="en-US" b="1" dirty="0">
              <a:latin typeface="Times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latin typeface="Times" charset="0"/>
              </a:rPr>
              <a:t>Daha hızlı anahtarlama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tr-TR" altLang="en-US" b="1" dirty="0">
                <a:latin typeface="Times" charset="0"/>
              </a:rPr>
              <a:t>Düşük güç tüketimi</a:t>
            </a:r>
            <a:endParaRPr lang="en-US" altLang="en-US" b="1" dirty="0">
              <a:latin typeface="Times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752600" y="228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CMOS Dev</a:t>
            </a:r>
            <a:r>
              <a:rPr lang="tr-TR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releri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47109" name="Rectangle 14"/>
          <p:cNvSpPr>
            <a:spLocks noChangeArrowheads="1"/>
          </p:cNvSpPr>
          <p:nvPr/>
        </p:nvSpPr>
        <p:spPr bwMode="auto">
          <a:xfrm>
            <a:off x="1981200" y="1752600"/>
            <a:ext cx="320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CMOS (</a:t>
            </a:r>
            <a:r>
              <a:rPr lang="tr-TR" altLang="en-US" b="1">
                <a:latin typeface="Times New Roman" panose="02020603050405020304" pitchFamily="18" charset="0"/>
              </a:rPr>
              <a:t>tümleşik-</a:t>
            </a:r>
            <a:r>
              <a:rPr lang="en-US" altLang="en-US" b="1">
                <a:latin typeface="Times New Roman" panose="02020603050405020304" pitchFamily="18" charset="0"/>
              </a:rPr>
              <a:t>complementary MOSFET) </a:t>
            </a:r>
            <a:r>
              <a:rPr lang="tr-TR" altLang="en-US" b="1">
                <a:latin typeface="Times New Roman" panose="02020603050405020304" pitchFamily="18" charset="0"/>
              </a:rPr>
              <a:t>hem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latin typeface="Times New Roman" panose="02020603050405020304" pitchFamily="18" charset="0"/>
              </a:rPr>
              <a:t>p</a:t>
            </a:r>
            <a:r>
              <a:rPr lang="en-US" altLang="en-US" b="1">
                <a:latin typeface="Times New Roman" panose="02020603050405020304" pitchFamily="18" charset="0"/>
              </a:rPr>
              <a:t>-</a:t>
            </a:r>
            <a:r>
              <a:rPr lang="tr-TR" altLang="en-US" b="1">
                <a:latin typeface="Times New Roman" panose="02020603050405020304" pitchFamily="18" charset="0"/>
              </a:rPr>
              <a:t>kanal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tr-TR" altLang="en-US" b="1">
                <a:latin typeface="Times New Roman" panose="02020603050405020304" pitchFamily="18" charset="0"/>
              </a:rPr>
              <a:t>hem de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 b="1" i="1">
                <a:latin typeface="Times New Roman" panose="02020603050405020304" pitchFamily="18" charset="0"/>
              </a:rPr>
              <a:t>n</a:t>
            </a:r>
            <a:r>
              <a:rPr lang="en-US" altLang="en-US" b="1">
                <a:latin typeface="Times New Roman" panose="02020603050405020304" pitchFamily="18" charset="0"/>
              </a:rPr>
              <a:t>-</a:t>
            </a:r>
            <a:r>
              <a:rPr lang="tr-TR" altLang="en-US" b="1">
                <a:latin typeface="Times New Roman" panose="02020603050405020304" pitchFamily="18" charset="0"/>
              </a:rPr>
              <a:t>kanal</a:t>
            </a:r>
            <a:r>
              <a:rPr lang="en-US" altLang="en-US" b="1">
                <a:latin typeface="Times New Roman" panose="02020603050405020304" pitchFamily="18" charset="0"/>
              </a:rPr>
              <a:t> MOSFET</a:t>
            </a:r>
            <a:r>
              <a:rPr lang="tr-TR" altLang="en-US" b="1">
                <a:latin typeface="Times New Roman" panose="02020603050405020304" pitchFamily="18" charset="0"/>
              </a:rPr>
              <a:t>’leri aynı alt tabaka üstünde bir arada kullanmaktadır.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1"/>
            <a:ext cx="4857750" cy="22955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F7F835C9-D86B-4347-9C43-554990DEF9C3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33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65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4069724" y="762000"/>
            <a:ext cx="4005330" cy="4800600"/>
            <a:chOff x="2016" y="816"/>
            <a:chExt cx="1776" cy="2688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2016" y="816"/>
              <a:ext cx="1776" cy="26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19458" name="Object 0"/>
            <p:cNvGraphicFramePr>
              <a:graphicFrameLocks noChangeAspect="1"/>
            </p:cNvGraphicFramePr>
            <p:nvPr/>
          </p:nvGraphicFramePr>
          <p:xfrm>
            <a:off x="2044" y="880"/>
            <a:ext cx="1672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iGrafx Image Object" r:id="rId3" imgW="5648400" imgH="8648640" progId="iGrafx.Image.1">
                    <p:embed/>
                  </p:oleObj>
                </mc:Choice>
                <mc:Fallback>
                  <p:oleObj name="iGrafx Image Object" r:id="rId3" imgW="5648400" imgH="864864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4" y="880"/>
                          <a:ext cx="1672" cy="2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524000" y="228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Özet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altLang="en-US" sz="2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Tabl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osu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7BF98C9C-593A-4591-A796-19569C4BEE1C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34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1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04" y="415236"/>
            <a:ext cx="11026016" cy="2820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5" y="3685736"/>
            <a:ext cx="10672234" cy="2518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95" y="2973720"/>
            <a:ext cx="241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JFETìn Yapısı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2772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464235"/>
            <a:ext cx="10030264" cy="1339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3" y="1778120"/>
            <a:ext cx="11788183" cy="452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3369" y="5769735"/>
            <a:ext cx="20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Şekil 8.2 (a) ve (b)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5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193183"/>
            <a:ext cx="507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JFET`in Çalışması</a:t>
            </a:r>
            <a:endParaRPr lang="tr-TR" sz="2400" b="1" dirty="0"/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457200" y="1219200"/>
            <a:ext cx="4972050" cy="4937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3"/>
              <a:buChar char=""/>
              <a:defRPr/>
            </a:pPr>
            <a:r>
              <a:rPr lang="en-US" altLang="en-US" b="1" smtClean="0">
                <a:latin typeface="Times" charset="0"/>
              </a:rPr>
              <a:t>JFET</a:t>
            </a:r>
            <a:r>
              <a:rPr lang="tr-TR" altLang="en-US" b="1" smtClean="0">
                <a:latin typeface="Times" charset="0"/>
              </a:rPr>
              <a:t>’ler kendi içerisinde ikiye ayrılırlar. </a:t>
            </a:r>
            <a:endParaRPr lang="en-US" altLang="en-US" b="1" smtClean="0">
              <a:latin typeface="Times" charset="0"/>
            </a:endParaRPr>
          </a:p>
          <a:p>
            <a:pPr marL="274320" indent="-274320">
              <a:buFont typeface="Wingdings 3"/>
              <a:buChar char=""/>
              <a:defRPr/>
            </a:pPr>
            <a:endParaRPr lang="en-US" altLang="en-US" b="1" smtClean="0">
              <a:latin typeface="Times" charset="0"/>
            </a:endParaRPr>
          </a:p>
          <a:p>
            <a:pPr marL="548640" lvl="1" indent="-274320">
              <a:buFontTx/>
              <a:buChar char="•"/>
              <a:defRPr/>
            </a:pPr>
            <a:r>
              <a:rPr lang="en-US" altLang="en-US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n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</a:t>
            </a: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kanal</a:t>
            </a:r>
            <a:endParaRPr lang="en-US" altLang="en-US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548640" lvl="1" indent="-274320">
              <a:buFontTx/>
              <a:buChar char="•"/>
              <a:defRPr/>
            </a:pPr>
            <a:r>
              <a:rPr lang="en-US" altLang="en-US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</a:t>
            </a: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kanal</a:t>
            </a:r>
            <a:endParaRPr lang="en-US" altLang="en-US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548640" lvl="1" indent="-274320">
              <a:buFontTx/>
              <a:buChar char="•"/>
              <a:defRPr/>
            </a:pPr>
            <a:endParaRPr lang="en-US" altLang="en-US" b="1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tr-TR" altLang="en-US" b="1" smtClean="0">
                <a:latin typeface="Times" charset="0"/>
              </a:rPr>
              <a:t>n</a:t>
            </a:r>
            <a:r>
              <a:rPr lang="en-US" altLang="en-US" b="1" smtClean="0">
                <a:latin typeface="Times" charset="0"/>
              </a:rPr>
              <a:t>-</a:t>
            </a:r>
            <a:r>
              <a:rPr lang="tr-TR" altLang="en-US" b="1" smtClean="0">
                <a:latin typeface="Times" charset="0"/>
              </a:rPr>
              <a:t>kanal</a:t>
            </a:r>
            <a:r>
              <a:rPr lang="en-US" altLang="en-US" b="1" smtClean="0">
                <a:latin typeface="Times" charset="0"/>
              </a:rPr>
              <a:t> </a:t>
            </a:r>
            <a:r>
              <a:rPr lang="tr-TR" altLang="en-US" b="1" smtClean="0">
                <a:latin typeface="Times" charset="0"/>
              </a:rPr>
              <a:t>en çok tercih edilen JFET tipidir. </a:t>
            </a:r>
            <a:endParaRPr lang="en-US" altLang="en-US" b="1" smtClean="0">
              <a:latin typeface="Times" charset="0"/>
            </a:endParaRPr>
          </a:p>
          <a:p>
            <a:pPr marL="274320" indent="-274320">
              <a:buFont typeface="Wingdings 3"/>
              <a:buChar char=""/>
              <a:defRPr/>
            </a:pPr>
            <a:r>
              <a:rPr lang="tr-TR" altLang="en-US" b="1" smtClean="0">
                <a:latin typeface="Times New Roman" pitchFamily="18" charset="0"/>
              </a:rPr>
              <a:t>JFET’lerin 3 adet terminalleri mevcuttur</a:t>
            </a:r>
            <a:r>
              <a:rPr lang="en-US" altLang="en-US" b="1" smtClean="0">
                <a:latin typeface="Times New Roman" pitchFamily="18" charset="0"/>
              </a:rPr>
              <a:t>.</a:t>
            </a:r>
          </a:p>
          <a:p>
            <a:pPr marL="274320" indent="-274320">
              <a:buFont typeface="Wingdings 3"/>
              <a:buChar char=""/>
              <a:defRPr/>
            </a:pPr>
            <a:endParaRPr lang="en-US" altLang="en-US" b="1" smtClean="0">
              <a:latin typeface="Times New Roman" pitchFamily="18" charset="0"/>
            </a:endParaRPr>
          </a:p>
          <a:p>
            <a:pPr marL="548640" lvl="1" indent="-274320">
              <a:buFontTx/>
              <a:buChar char="•"/>
              <a:defRPr/>
            </a:pP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Akıtıcı - 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Drain </a:t>
            </a:r>
            <a:r>
              <a:rPr lang="en-US" altLang="en-US" b="1" smtClean="0">
                <a:latin typeface="Times New Roman" pitchFamily="18" charset="0"/>
              </a:rPr>
              <a:t>(D) </a:t>
            </a:r>
            <a:r>
              <a:rPr lang="tr-TR" altLang="en-US" b="1" smtClean="0">
                <a:latin typeface="Times New Roman" pitchFamily="18" charset="0"/>
              </a:rPr>
              <a:t>ve</a:t>
            </a:r>
            <a:r>
              <a:rPr lang="en-US" altLang="en-US" b="1" smtClean="0">
                <a:latin typeface="Times New Roman" pitchFamily="18" charset="0"/>
              </a:rPr>
              <a:t> </a:t>
            </a: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Kaynak - S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ource</a:t>
            </a:r>
            <a:r>
              <a:rPr lang="en-US" altLang="en-US" b="1" smtClean="0">
                <a:latin typeface="Times New Roman" pitchFamily="18" charset="0"/>
              </a:rPr>
              <a:t> (S) </a:t>
            </a:r>
            <a:r>
              <a:rPr lang="tr-TR" altLang="en-US" b="1" i="1" smtClean="0">
                <a:latin typeface="Times New Roman" pitchFamily="18" charset="0"/>
              </a:rPr>
              <a:t>n</a:t>
            </a:r>
            <a:r>
              <a:rPr lang="tr-TR" altLang="en-US" b="1" smtClean="0">
                <a:latin typeface="Times New Roman" pitchFamily="18" charset="0"/>
              </a:rPr>
              <a:t>-kanalına bağlanırken,</a:t>
            </a:r>
            <a:endParaRPr lang="en-US" altLang="en-US" b="1" smtClean="0">
              <a:latin typeface="Times New Roman" pitchFamily="18" charset="0"/>
            </a:endParaRPr>
          </a:p>
          <a:p>
            <a:pPr marL="548640" lvl="1" indent="-274320">
              <a:buFontTx/>
              <a:buChar char="•"/>
              <a:defRPr/>
            </a:pPr>
            <a:r>
              <a:rPr lang="tr-TR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Kapı - </a:t>
            </a:r>
            <a:r>
              <a:rPr lang="en-US" alt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Gate</a:t>
            </a:r>
            <a:r>
              <a:rPr lang="en-US" altLang="en-US" b="1" smtClean="0">
                <a:latin typeface="Times New Roman" pitchFamily="18" charset="0"/>
              </a:rPr>
              <a:t> (G) </a:t>
            </a:r>
            <a:r>
              <a:rPr lang="tr-TR" altLang="en-US" b="1" smtClean="0">
                <a:latin typeface="Times New Roman" pitchFamily="18" charset="0"/>
              </a:rPr>
              <a:t>ise </a:t>
            </a:r>
            <a:r>
              <a:rPr lang="en-US" altLang="en-US" b="1" i="1" smtClean="0">
                <a:latin typeface="Times New Roman" pitchFamily="18" charset="0"/>
              </a:rPr>
              <a:t>p</a:t>
            </a:r>
            <a:r>
              <a:rPr lang="en-US" altLang="en-US" b="1" smtClean="0">
                <a:latin typeface="Times New Roman" pitchFamily="18" charset="0"/>
              </a:rPr>
              <a:t>-t</a:t>
            </a:r>
            <a:r>
              <a:rPr lang="tr-TR" altLang="en-US" b="1" smtClean="0">
                <a:latin typeface="Times New Roman" pitchFamily="18" charset="0"/>
              </a:rPr>
              <a:t>ipi malzemeye bağlanır.</a:t>
            </a:r>
            <a:endParaRPr lang="tr-TR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466" y="991673"/>
            <a:ext cx="6134971" cy="4521715"/>
            <a:chOff x="1680" y="1056"/>
            <a:chExt cx="3333" cy="2705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1680" y="1056"/>
              <a:ext cx="2496" cy="2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>
                <a:latin typeface="+mn-lt"/>
                <a:cs typeface="+mn-cs"/>
              </a:endParaRP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543678"/>
                </p:ext>
              </p:extLst>
            </p:nvPr>
          </p:nvGraphicFramePr>
          <p:xfrm>
            <a:off x="2733" y="1703"/>
            <a:ext cx="2280" cy="2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iGrafx Image Object" r:id="rId3" imgW="3619500" imgH="3267075" progId="">
                    <p:embed/>
                  </p:oleObj>
                </mc:Choice>
                <mc:Fallback>
                  <p:oleObj name="iGrafx Image Object" r:id="rId3" imgW="3619500" imgH="32670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3" y="1703"/>
                          <a:ext cx="2280" cy="20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832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1676400" y="152400"/>
            <a:ext cx="7010400" cy="5410200"/>
            <a:chOff x="144" y="96"/>
            <a:chExt cx="4416" cy="3408"/>
          </a:xfrm>
        </p:grpSpPr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44" y="96"/>
              <a:ext cx="4416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44" y="144"/>
              <a:ext cx="48" cy="33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24000" y="228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Bir 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JFET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’in Temel Çalışma Prensibi</a:t>
            </a:r>
            <a:endParaRPr lang="en-US" alt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053" name="Text Box 16"/>
          <p:cNvSpPr txBox="1">
            <a:spLocks noChangeArrowheads="1"/>
          </p:cNvSpPr>
          <p:nvPr/>
        </p:nvSpPr>
        <p:spPr bwMode="auto">
          <a:xfrm>
            <a:off x="2057400" y="1143001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JFET</a:t>
            </a:r>
            <a:r>
              <a:rPr lang="tr-TR" altLang="en-US">
                <a:latin typeface="Times" panose="02020603050405020304" pitchFamily="18" charset="0"/>
              </a:rPr>
              <a:t>’in çalışma prensibi bir musluğa benzetilebilir.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057400" y="1905000"/>
            <a:ext cx="403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Kaynak – 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Source</a:t>
            </a: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tr-TR" altLang="en-US" dirty="0">
                <a:latin typeface="Times New Roman" pitchFamily="18" charset="0"/>
              </a:rPr>
              <a:t>Basınçlı su, akıtıcı-kaynak voltajının negatif kutbundaki elektron birikmesini temsil etmektedir.</a:t>
            </a:r>
            <a:endParaRPr lang="en-US" altLang="en-US" dirty="0">
              <a:latin typeface="Times New Roman" pitchFamily="18" charset="0"/>
            </a:endParaRPr>
          </a:p>
          <a:p>
            <a:pPr>
              <a:defRPr/>
            </a:pPr>
            <a:endParaRPr lang="en-US" altLang="en-US" dirty="0">
              <a:latin typeface="Times New Roman" pitchFamily="18" charset="0"/>
            </a:endParaRPr>
          </a:p>
          <a:p>
            <a:pPr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Akıtıcı – 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Drain</a:t>
            </a:r>
            <a:r>
              <a:rPr lang="tr-TR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tr-TR" altLang="en-US" dirty="0">
                <a:latin typeface="Times New Roman" pitchFamily="18" charset="0"/>
              </a:rPr>
              <a:t>Uygulanan voltajın pozitif kutbundaki elektron (yada delik) azlığını temsil eder.</a:t>
            </a:r>
            <a:endParaRPr lang="en-US" altLang="en-US" dirty="0">
              <a:latin typeface="Times New Roman" pitchFamily="18" charset="0"/>
            </a:endParaRPr>
          </a:p>
          <a:p>
            <a:pPr>
              <a:defRPr/>
            </a:pPr>
            <a:endParaRPr lang="en-US" altLang="en-US" dirty="0">
              <a:latin typeface="Times New Roman" pitchFamily="18" charset="0"/>
            </a:endParaRPr>
          </a:p>
          <a:p>
            <a:pPr>
              <a:defRPr/>
            </a:pP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Kapı – </a:t>
            </a:r>
            <a:r>
              <a:rPr lang="tr-TR" alt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Gate</a:t>
            </a:r>
            <a:r>
              <a:rPr lang="tr-T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tr-TR" altLang="en-US" dirty="0">
                <a:latin typeface="Times New Roman" pitchFamily="18" charset="0"/>
              </a:rPr>
              <a:t>Suyun akışını kontrol eden bir vana gibi kapı terminali n-kanalının genişliğini kontrol eder. Böylece akıtıcıya geçecek olan yük kontrolü yapılmış olur.</a:t>
            </a:r>
            <a:endParaRPr lang="en-US" altLang="en-US" dirty="0">
              <a:latin typeface="Times New Roman" pitchFamily="18" charset="0"/>
            </a:endParaRPr>
          </a:p>
        </p:txBody>
      </p:sp>
      <p:grpSp>
        <p:nvGrpSpPr>
          <p:cNvPr id="2055" name="Group 18"/>
          <p:cNvGrpSpPr>
            <a:grpSpLocks/>
          </p:cNvGrpSpPr>
          <p:nvPr/>
        </p:nvGrpSpPr>
        <p:grpSpPr bwMode="auto">
          <a:xfrm>
            <a:off x="6477000" y="1905000"/>
            <a:ext cx="3429000" cy="3505200"/>
            <a:chOff x="1872" y="1056"/>
            <a:chExt cx="2160" cy="2208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1872" y="1056"/>
              <a:ext cx="2160" cy="2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2050" name="Object 20"/>
            <p:cNvGraphicFramePr>
              <a:graphicFrameLocks noChangeAspect="1"/>
            </p:cNvGraphicFramePr>
            <p:nvPr/>
          </p:nvGraphicFramePr>
          <p:xfrm>
            <a:off x="1935" y="1140"/>
            <a:ext cx="1890" cy="2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iGrafx Image Object" r:id="rId3" imgW="3000240" imgH="3238560" progId="iGrafx.Image.1">
                    <p:embed/>
                  </p:oleObj>
                </mc:Choice>
                <mc:Fallback>
                  <p:oleObj name="iGrafx Image Object" r:id="rId3" imgW="3000240" imgH="323856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5" y="1140"/>
                          <a:ext cx="1890" cy="2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410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7B0DB9BE-9BD5-4B1A-87CB-F65E09872640}" type="slidenum">
              <a:rPr lang="en-US" altLang="tr-TR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pPr algn="ctr" eaLnBrk="1" hangingPunct="1">
                <a:spcBef>
                  <a:spcPct val="50000"/>
                </a:spcBef>
              </a:pPr>
              <a:t>7</a:t>
            </a:fld>
            <a:endParaRPr lang="en-US" altLang="tr-TR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89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759854" y="427150"/>
            <a:ext cx="106508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800" b="1" dirty="0">
                <a:latin typeface="Calibri" panose="020F0502020204030204" pitchFamily="34" charset="0"/>
              </a:rPr>
              <a:t>Bir JFET’in çalışma şartlarının belirlenmesinde üç temel durum söz konusudur.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endParaRPr lang="en-US" altLang="en-US" sz="2800" b="1" dirty="0"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tr-TR" altLang="en-US" sz="2800" b="1" dirty="0" smtClean="0">
                <a:latin typeface="Calibri" panose="020F0502020204030204" pitchFamily="34" charset="0"/>
              </a:rPr>
              <a:t>(i)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V</a:t>
            </a:r>
            <a:r>
              <a:rPr lang="en-US" altLang="en-US" sz="2800" b="1" baseline="-25000" dirty="0" smtClean="0">
                <a:latin typeface="Calibri" panose="020F0502020204030204" pitchFamily="34" charset="0"/>
              </a:rPr>
              <a:t>GS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</a:rPr>
              <a:t>= 0, V</a:t>
            </a:r>
            <a:r>
              <a:rPr lang="en-US" altLang="en-US" sz="2800" b="1" baseline="-25000" dirty="0">
                <a:latin typeface="Calibri" panose="020F0502020204030204" pitchFamily="34" charset="0"/>
              </a:rPr>
              <a:t>DS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tr-TR" altLang="en-US" sz="2800" b="1" dirty="0">
                <a:latin typeface="Calibri" panose="020F0502020204030204" pitchFamily="34" charset="0"/>
              </a:rPr>
              <a:t>0’dan pozitif değerlere doğru yükseltilirken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tr-TR" altLang="en-US" sz="2800" b="1" dirty="0" smtClean="0">
                <a:latin typeface="Calibri" panose="020F0502020204030204" pitchFamily="34" charset="0"/>
              </a:rPr>
              <a:t>(ii)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V</a:t>
            </a:r>
            <a:r>
              <a:rPr lang="en-US" altLang="en-US" sz="2800" b="1" baseline="-25000" dirty="0" smtClean="0">
                <a:latin typeface="Calibri" panose="020F0502020204030204" pitchFamily="34" charset="0"/>
              </a:rPr>
              <a:t>GS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</a:rPr>
              <a:t>&lt; 0, V</a:t>
            </a:r>
            <a:r>
              <a:rPr lang="en-US" altLang="en-US" sz="2800" b="1" baseline="-25000" dirty="0">
                <a:latin typeface="Calibri" panose="020F0502020204030204" pitchFamily="34" charset="0"/>
              </a:rPr>
              <a:t>DS</a:t>
            </a:r>
            <a:r>
              <a:rPr lang="en-US" altLang="en-US" sz="2800" b="1" dirty="0">
                <a:latin typeface="Calibri" panose="020F0502020204030204" pitchFamily="34" charset="0"/>
              </a:rPr>
              <a:t> </a:t>
            </a:r>
            <a:r>
              <a:rPr lang="tr-TR" altLang="en-US" sz="2800" b="1" dirty="0">
                <a:latin typeface="Calibri" panose="020F0502020204030204" pitchFamily="34" charset="0"/>
              </a:rPr>
              <a:t>pozitif değerde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tr-TR" altLang="en-US" sz="2800" b="1" dirty="0" smtClean="0">
                <a:latin typeface="Calibri" panose="020F0502020204030204" pitchFamily="34" charset="0"/>
              </a:rPr>
              <a:t>(iii)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V</a:t>
            </a:r>
            <a:r>
              <a:rPr lang="tr-TR" altLang="en-US" sz="2800" b="1" dirty="0">
                <a:latin typeface="Calibri" panose="020F0502020204030204" pitchFamily="34" charset="0"/>
              </a:rPr>
              <a:t>oltaj kontrollü direnç.</a:t>
            </a:r>
            <a:endParaRPr lang="en-US" alt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8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altLang="en-US" sz="2400" dirty="0" smtClean="0">
                <a:latin typeface="Arial" charset="0"/>
              </a:rPr>
              <a:t>(i) </a:t>
            </a:r>
            <a:r>
              <a:rPr lang="en-US" altLang="en-US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V</a:t>
            </a:r>
            <a:r>
              <a:rPr lang="en-US" altLang="en-US" sz="2400" b="1" baseline="-25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GS</a:t>
            </a:r>
            <a:r>
              <a:rPr lang="en-US" altLang="en-US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= 0, V</a:t>
            </a:r>
            <a:r>
              <a:rPr lang="en-US" altLang="en-US" sz="24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DS</a:t>
            </a:r>
            <a:r>
              <a:rPr lang="en-US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0’dan </a:t>
            </a:r>
            <a:r>
              <a:rPr lang="tr-TR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pozitif değerlere doğru yükseltilirken</a:t>
            </a:r>
            <a:r>
              <a:rPr lang="en-US" altLang="en-US" sz="2400" b="1" dirty="0">
                <a:solidFill>
                  <a:schemeClr val="accent2"/>
                </a:solidFill>
                <a:latin typeface="Times" charset="0"/>
              </a:rPr>
              <a:t> 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34000" y="1981200"/>
            <a:ext cx="3581400" cy="3505200"/>
            <a:chOff x="1776" y="1056"/>
            <a:chExt cx="2256" cy="2208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1776" y="1056"/>
              <a:ext cx="2256" cy="2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aphicFrame>
          <p:nvGraphicFramePr>
            <p:cNvPr id="6" name="Object 16"/>
            <p:cNvGraphicFramePr>
              <a:graphicFrameLocks noChangeAspect="1"/>
            </p:cNvGraphicFramePr>
            <p:nvPr/>
          </p:nvGraphicFramePr>
          <p:xfrm>
            <a:off x="1881" y="1128"/>
            <a:ext cx="1998" cy="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iGrafx Image Object" r:id="rId3" imgW="3171960" imgH="3276720" progId="iGrafx.Image.1">
                    <p:embed/>
                  </p:oleObj>
                </mc:Choice>
                <mc:Fallback>
                  <p:oleObj name="iGrafx Image Object" r:id="rId3" imgW="3171960" imgH="3276720" progId="iGrafx.Image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1" y="1128"/>
                          <a:ext cx="1998" cy="2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200" y="1981200"/>
            <a:ext cx="4648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tr-TR" altLang="en-US" b="1">
                <a:latin typeface="Times New Roman" panose="02020603050405020304" pitchFamily="18" charset="0"/>
              </a:rPr>
              <a:t>p-tipi kapı ile n-tipi kanal arasındaki fakirleşmiş bölge (</a:t>
            </a:r>
            <a:r>
              <a:rPr lang="en-US" altLang="en-US" b="1">
                <a:latin typeface="Times New Roman" panose="02020603050405020304" pitchFamily="18" charset="0"/>
              </a:rPr>
              <a:t>depletion region</a:t>
            </a:r>
            <a:r>
              <a:rPr lang="tr-TR" altLang="en-US" b="1">
                <a:latin typeface="Times New Roman" panose="02020603050405020304" pitchFamily="18" charset="0"/>
              </a:rPr>
              <a:t>), n-kanalın içerisindeki elektronlar ile p-tipi kapı içerisindeki deliklerin birleşmesi sonucu bir artış göstermeye başlar.</a:t>
            </a:r>
            <a:endParaRPr lang="en-US" altLang="en-US" b="1">
              <a:latin typeface="Times New Roman" panose="02020603050405020304" pitchFamily="18" charset="0"/>
            </a:endParaRPr>
          </a:p>
          <a:p>
            <a:pPr lvl="1" eaLnBrk="1" hangingPunct="1">
              <a:buFontTx/>
              <a:buChar char="•"/>
            </a:pPr>
            <a:endParaRPr lang="en-US" altLang="en-US" b="1">
              <a:latin typeface="Times New Roman" panose="02020603050405020304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tr-TR" altLang="en-US" b="1">
                <a:latin typeface="Times New Roman" panose="02020603050405020304" pitchFamily="18" charset="0"/>
              </a:rPr>
              <a:t>Fakirleşmiş bölgenin büyümesi, n-tipi kanalın direncinin artmasına yani daralmasına neden olur.</a:t>
            </a:r>
          </a:p>
          <a:p>
            <a:pPr lvl="1" eaLnBrk="1" hangingPunct="1">
              <a:buFontTx/>
              <a:buChar char="•"/>
            </a:pPr>
            <a:endParaRPr lang="en-US" altLang="en-US" b="1">
              <a:latin typeface="Times New Roman" panose="02020603050405020304" pitchFamily="18" charset="0"/>
            </a:endParaRPr>
          </a:p>
          <a:p>
            <a:pPr lvl="1" eaLnBrk="1" hangingPunct="1">
              <a:buFontTx/>
              <a:buChar char="•"/>
            </a:pPr>
            <a:r>
              <a:rPr lang="tr-TR" altLang="en-US" b="1">
                <a:latin typeface="Times New Roman" panose="02020603050405020304" pitchFamily="18" charset="0"/>
              </a:rPr>
              <a:t>n-tipi kanalın direncinin artması, kaynak-akıtıcı arasındaki </a:t>
            </a:r>
            <a:r>
              <a:rPr lang="en-US" altLang="en-US" b="1">
                <a:latin typeface="Times New Roman" panose="02020603050405020304" pitchFamily="18" charset="0"/>
              </a:rPr>
              <a:t>(I</a:t>
            </a:r>
            <a:r>
              <a:rPr lang="en-US" altLang="en-US" b="1" baseline="-25000">
                <a:latin typeface="Times New Roman" panose="02020603050405020304" pitchFamily="18" charset="0"/>
              </a:rPr>
              <a:t>D</a:t>
            </a:r>
            <a:r>
              <a:rPr lang="en-US" altLang="en-US" b="1">
                <a:latin typeface="Times New Roman" panose="02020603050405020304" pitchFamily="18" charset="0"/>
              </a:rPr>
              <a:t>) </a:t>
            </a:r>
            <a:r>
              <a:rPr lang="tr-TR" altLang="en-US" b="1">
                <a:latin typeface="Times New Roman" panose="02020603050405020304" pitchFamily="18" charset="0"/>
              </a:rPr>
              <a:t>akımda da bir artışa neden olur. Çünkü </a:t>
            </a:r>
            <a:r>
              <a:rPr lang="en-US" altLang="en-US" b="1"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latin typeface="Times New Roman" panose="02020603050405020304" pitchFamily="18" charset="0"/>
              </a:rPr>
              <a:t>DS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tr-TR" altLang="en-US" b="1">
                <a:latin typeface="Times New Roman" panose="02020603050405020304" pitchFamily="18" charset="0"/>
              </a:rPr>
              <a:t>artmaktadır.</a:t>
            </a:r>
            <a:endParaRPr lang="en-US" altLang="tr-TR" b="1">
              <a:latin typeface="Times New Roman" panose="02020603050405020304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57200" y="12954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latin typeface="Times New Roman" panose="02020603050405020304" pitchFamily="18" charset="0"/>
              </a:rPr>
              <a:t>GS</a:t>
            </a:r>
            <a:r>
              <a:rPr lang="en-US" altLang="en-US" b="1">
                <a:latin typeface="Times New Roman" panose="02020603050405020304" pitchFamily="18" charset="0"/>
              </a:rPr>
              <a:t> = 0 </a:t>
            </a:r>
            <a:r>
              <a:rPr lang="tr-TR" altLang="en-US" b="1">
                <a:latin typeface="Times New Roman" panose="02020603050405020304" pitchFamily="18" charset="0"/>
              </a:rPr>
              <a:t>ve</a:t>
            </a:r>
            <a:r>
              <a:rPr lang="en-US" altLang="en-US" b="1">
                <a:latin typeface="Times New Roman" panose="02020603050405020304" pitchFamily="18" charset="0"/>
              </a:rPr>
              <a:t> V</a:t>
            </a:r>
            <a:r>
              <a:rPr lang="en-US" altLang="en-US" b="1" baseline="-25000">
                <a:latin typeface="Times New Roman" panose="02020603050405020304" pitchFamily="18" charset="0"/>
              </a:rPr>
              <a:t>DS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tr-TR" altLang="en-US" b="1">
                <a:latin typeface="Times" panose="02020603050405020304" pitchFamily="18" charset="0"/>
              </a:rPr>
              <a:t>0’dan pozitif değerlere doğru yükseltilirken üç durum söz konusudur.</a:t>
            </a:r>
            <a:r>
              <a:rPr lang="tr-TR" altLang="en-US" b="1">
                <a:latin typeface="Times New Roman" panose="02020603050405020304" pitchFamily="18" charset="0"/>
              </a:rPr>
              <a:t> </a:t>
            </a:r>
            <a:endParaRPr lang="en-US" altLang="tr-TR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7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9505CA14A24489E87077FD098F41F" ma:contentTypeVersion="" ma:contentTypeDescription="Create a new document." ma:contentTypeScope="" ma:versionID="4a473c7f47987424113ff602b623b93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91BC6E-C471-4E30-92EF-AF3800903014}"/>
</file>

<file path=customXml/itemProps2.xml><?xml version="1.0" encoding="utf-8"?>
<ds:datastoreItem xmlns:ds="http://schemas.openxmlformats.org/officeDocument/2006/customXml" ds:itemID="{2CB9592A-C675-4BE0-98FC-51836C217402}"/>
</file>

<file path=customXml/itemProps3.xml><?xml version="1.0" encoding="utf-8"?>
<ds:datastoreItem xmlns:ds="http://schemas.openxmlformats.org/officeDocument/2006/customXml" ds:itemID="{B326872E-5865-4301-91F6-D32918635EB6}"/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1063</Words>
  <Application>Microsoft Office PowerPoint</Application>
  <PresentationFormat>Widescreen</PresentationFormat>
  <Paragraphs>168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Times</vt:lpstr>
      <vt:lpstr>Times New Roman</vt:lpstr>
      <vt:lpstr>Wingdings 3</vt:lpstr>
      <vt:lpstr>Office Theme</vt:lpstr>
      <vt:lpstr>iGrafx Image Object</vt:lpstr>
      <vt:lpstr>Microsoft Equation 3.0</vt:lpstr>
      <vt:lpstr>Alan Etkili Transistör  ve  Yapısı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Diyot ve Çeşitleri</dc:title>
  <dc:creator>alper</dc:creator>
  <cp:lastModifiedBy>alper</cp:lastModifiedBy>
  <cp:revision>100</cp:revision>
  <dcterms:created xsi:type="dcterms:W3CDTF">2016-07-18T06:05:43Z</dcterms:created>
  <dcterms:modified xsi:type="dcterms:W3CDTF">2016-08-10T09:42:09Z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0x01010023A9505CA14A24489E87077FD098F41F</vt:lpwstr>
  </property>
</Properties>
</file>