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26" r:id="rId4"/>
  </p:sldMasterIdLst>
  <p:notesMasterIdLst>
    <p:notesMasterId r:id="rId48"/>
  </p:notesMasterIdLst>
  <p:handoutMasterIdLst>
    <p:handoutMasterId r:id="rId49"/>
  </p:handoutMasterIdLst>
  <p:sldIdLst>
    <p:sldId id="256" r:id="rId5"/>
    <p:sldId id="257" r:id="rId6"/>
    <p:sldId id="355" r:id="rId7"/>
    <p:sldId id="356" r:id="rId8"/>
    <p:sldId id="386" r:id="rId9"/>
    <p:sldId id="358" r:id="rId10"/>
    <p:sldId id="387" r:id="rId11"/>
    <p:sldId id="406" r:id="rId12"/>
    <p:sldId id="359" r:id="rId13"/>
    <p:sldId id="360" r:id="rId14"/>
    <p:sldId id="407" r:id="rId15"/>
    <p:sldId id="396" r:id="rId16"/>
    <p:sldId id="397" r:id="rId17"/>
    <p:sldId id="398" r:id="rId18"/>
    <p:sldId id="388" r:id="rId19"/>
    <p:sldId id="389" r:id="rId20"/>
    <p:sldId id="390" r:id="rId21"/>
    <p:sldId id="408" r:id="rId22"/>
    <p:sldId id="391" r:id="rId23"/>
    <p:sldId id="361" r:id="rId24"/>
    <p:sldId id="362" r:id="rId25"/>
    <p:sldId id="363" r:id="rId26"/>
    <p:sldId id="399" r:id="rId27"/>
    <p:sldId id="372" r:id="rId28"/>
    <p:sldId id="373" r:id="rId29"/>
    <p:sldId id="374" r:id="rId30"/>
    <p:sldId id="375" r:id="rId31"/>
    <p:sldId id="376" r:id="rId32"/>
    <p:sldId id="377" r:id="rId33"/>
    <p:sldId id="378" r:id="rId34"/>
    <p:sldId id="379" r:id="rId35"/>
    <p:sldId id="380" r:id="rId36"/>
    <p:sldId id="381" r:id="rId37"/>
    <p:sldId id="382" r:id="rId38"/>
    <p:sldId id="405" r:id="rId39"/>
    <p:sldId id="383" r:id="rId40"/>
    <p:sldId id="400" r:id="rId41"/>
    <p:sldId id="384" r:id="rId42"/>
    <p:sldId id="385" r:id="rId43"/>
    <p:sldId id="401" r:id="rId44"/>
    <p:sldId id="403" r:id="rId45"/>
    <p:sldId id="404" r:id="rId46"/>
    <p:sldId id="354" r:id="rId4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2" y="-9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24EFDD-12AE-4990-BC08-632976E66EC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104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tr-TR" smtClean="0"/>
              <a:t>BTEP205-İşletim Sistemleri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427" y="0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7528F7FD-866D-46C5-B69C-380A4CBF2E6C}" type="datetimeFigureOut">
              <a:rPr lang="tr-TR"/>
              <a:pPr>
                <a:defRPr/>
              </a:pPr>
              <a:t>26.09.2017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tr-T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194" y="4560086"/>
            <a:ext cx="5852814" cy="432031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tr-TR"/>
              <a:t>Dr.Ahmet Rizaner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DB908651-8657-42E6-9866-478A0CB9A22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32110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933307-DC71-43A9-BC72-E8FF9162ABB6}" type="slidenum">
              <a:rPr lang="tr-T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r-TR">
              <a:latin typeface="Calibri" pitchFamily="34" charset="0"/>
            </a:endParaRPr>
          </a:p>
        </p:txBody>
      </p:sp>
      <p:sp>
        <p:nvSpPr>
          <p:cNvPr id="10245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latin typeface="Calibri" pitchFamily="34" charset="0"/>
              </a:rPr>
              <a:t>BTEP205-İşletim Sistemleri</a:t>
            </a:r>
            <a:endParaRPr lang="tr-T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079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ACEE4-407E-463A-A858-5C26AE2F4BC1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84E0CFA3-B561-4CEE-9454-D4C4D86A3315}" type="slidenum">
              <a:rPr lang="en-GB" sz="1300">
                <a:cs typeface="+mn-cs"/>
              </a:rPr>
              <a:pPr algn="r">
                <a:defRPr/>
              </a:pPr>
              <a:t>3</a:t>
            </a:fld>
            <a:endParaRPr lang="en-GB" sz="13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492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ACEE4-407E-463A-A858-5C26AE2F4BC1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84E0CFA3-B561-4CEE-9454-D4C4D86A3315}" type="slidenum">
              <a:rPr lang="en-GB" sz="1300">
                <a:cs typeface="+mn-cs"/>
              </a:rPr>
              <a:pPr algn="r">
                <a:defRPr/>
              </a:pPr>
              <a:t>4</a:t>
            </a:fld>
            <a:endParaRPr lang="en-GB" sz="13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198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ACEE4-407E-463A-A858-5C26AE2F4BC1}" type="slidenum">
              <a:rPr lang="en-GB"/>
              <a:pPr>
                <a:defRPr/>
              </a:pPr>
              <a:t>5</a:t>
            </a:fld>
            <a:endParaRPr lang="en-GB"/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84E0CFA3-B561-4CEE-9454-D4C4D86A3315}" type="slidenum">
              <a:rPr lang="en-GB" sz="1300">
                <a:cs typeface="+mn-cs"/>
              </a:rPr>
              <a:pPr algn="r">
                <a:defRPr/>
              </a:pPr>
              <a:t>5</a:t>
            </a:fld>
            <a:endParaRPr lang="en-GB" sz="13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882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Rectangle 32"/>
          <p:cNvSpPr/>
          <p:nvPr userDrawn="1"/>
        </p:nvSpPr>
        <p:spPr>
          <a:xfrm>
            <a:off x="914400" y="5048250"/>
            <a:ext cx="7315200" cy="9144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31"/>
          <p:cNvSpPr/>
          <p:nvPr userDrawn="1"/>
        </p:nvSpPr>
        <p:spPr>
          <a:xfrm>
            <a:off x="914400" y="5048250"/>
            <a:ext cx="228600" cy="9144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2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44408" y="6376243"/>
            <a:ext cx="468312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684213" y="6375400"/>
            <a:ext cx="7991475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3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44408" y="6376243"/>
            <a:ext cx="468312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684213" y="6375400"/>
            <a:ext cx="7991475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57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5509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ITEC115/ITEC190</a:t>
            </a:r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CB880-5203-4EB0-BB32-17401FA3E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7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dirty="0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dirty="0" smtClean="0"/>
              <a:t>Click to edit Master text styles</a:t>
            </a:r>
          </a:p>
          <a:p>
            <a:pPr lvl="1"/>
            <a:r>
              <a:rPr lang="tr-TR" dirty="0" smtClean="0"/>
              <a:t>Second level</a:t>
            </a:r>
          </a:p>
          <a:p>
            <a:pPr lvl="2"/>
            <a:r>
              <a:rPr lang="tr-TR" dirty="0" smtClean="0"/>
              <a:t>Third level</a:t>
            </a:r>
          </a:p>
          <a:p>
            <a:pPr lvl="3"/>
            <a:r>
              <a:rPr lang="tr-TR" dirty="0" smtClean="0"/>
              <a:t>Fourth level</a:t>
            </a:r>
          </a:p>
          <a:p>
            <a:pPr lvl="4"/>
            <a:r>
              <a:rPr lang="tr-TR" dirty="0" smtClean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4213" y="6356350"/>
            <a:ext cx="79914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tr-TR" smtClean="0"/>
              <a:t>ITEC115/ITEC190</a:t>
            </a:r>
            <a:endParaRPr lang="tr-TR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75688" y="0"/>
            <a:ext cx="468312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7F573C4-6BB1-4CF7-8AA3-E208CD667B0D}" type="slidenum">
              <a:rPr lang="tr-TR" smtClean="0"/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  <a:ea typeface="+mj-ea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imes New Roman" pitchFamily="18" charset="0"/>
          <a:ea typeface="+mn-ea"/>
          <a:cs typeface="Times New Roman" pitchFamily="18" charset="0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ct.emu.edu.tr/courses/it/comp190/userfiles/images/yenibilgisay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106" y="1418856"/>
            <a:ext cx="2569680" cy="21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87624" y="5074136"/>
            <a:ext cx="6984776" cy="576064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KONU </a:t>
            </a:r>
            <a:r>
              <a:rPr lang="tr-T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1</a:t>
            </a:r>
            <a:endParaRPr lang="tr-T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KELİME </a:t>
            </a:r>
            <a:r>
              <a:rPr lang="tr-TR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</a:t>
            </a: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İŞLEMCİLER </a:t>
            </a: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(</a:t>
            </a: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1)</a:t>
            </a:r>
            <a:endParaRPr lang="tr-T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04664"/>
            <a:ext cx="835292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Doğu Akdeniz Üniversitesi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Bilgisayar </a:t>
            </a: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ve Teknoloji </a:t>
            </a: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Yüksek Okulu</a:t>
            </a:r>
            <a:endParaRPr lang="tr-T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+mj-lt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1187624" y="3789040"/>
            <a:ext cx="6984776" cy="1080120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BTEP105</a:t>
            </a: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– TEMEL OFIS UYGULAMALARI</a:t>
            </a: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/>
            </a:r>
            <a:b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</a:br>
            <a:endParaRPr lang="tr-T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3"/>
          <p:cNvSpPr>
            <a:spLocks noGrp="1"/>
          </p:cNvSpPr>
          <p:nvPr>
            <p:ph sz="quarter" idx="1"/>
          </p:nvPr>
        </p:nvSpPr>
        <p:spPr>
          <a:xfrm>
            <a:off x="323528" y="1299552"/>
            <a:ext cx="3672408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İlk </a:t>
            </a:r>
            <a:r>
              <a:rPr lang="tr-TR" sz="2400" dirty="0"/>
              <a:t>sekme </a:t>
            </a:r>
            <a:r>
              <a:rPr lang="tr-TR" sz="2400" b="1" dirty="0" smtClean="0"/>
              <a:t>Dosya (File)</a:t>
            </a:r>
            <a:r>
              <a:rPr lang="en-US" sz="2400" dirty="0" smtClean="0"/>
              <a:t> </a:t>
            </a:r>
            <a:r>
              <a:rPr lang="en-US" sz="2400" dirty="0"/>
              <a:t>men</a:t>
            </a:r>
            <a:r>
              <a:rPr lang="tr-TR" sz="2400" dirty="0"/>
              <a:t>ü</a:t>
            </a:r>
            <a:r>
              <a:rPr lang="en-US" sz="2400" dirty="0"/>
              <a:t>s</a:t>
            </a:r>
            <a:r>
              <a:rPr lang="tr-TR" sz="2400" dirty="0" smtClean="0"/>
              <a:t>üdür.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Bu sekmede yeni do</a:t>
            </a:r>
            <a:r>
              <a:rPr lang="en-US" sz="2400" dirty="0" err="1" smtClean="0"/>
              <a:t>sya</a:t>
            </a:r>
            <a:r>
              <a:rPr lang="en-US" sz="2400" dirty="0" smtClean="0"/>
              <a:t> </a:t>
            </a:r>
            <a:r>
              <a:rPr lang="en-US" sz="2400" dirty="0"/>
              <a:t>a</a:t>
            </a:r>
            <a:r>
              <a:rPr lang="tr-TR" sz="2400" dirty="0"/>
              <a:t>ç</a:t>
            </a:r>
            <a:r>
              <a:rPr lang="en-US" sz="2400" dirty="0"/>
              <a:t>ma, </a:t>
            </a:r>
            <a:r>
              <a:rPr lang="en-US" sz="2400" dirty="0" err="1" smtClean="0"/>
              <a:t>kaydetme</a:t>
            </a:r>
            <a:r>
              <a:rPr lang="tr-TR" sz="2400" dirty="0" smtClean="0"/>
              <a:t>, kapatma ve yazdırma</a:t>
            </a:r>
            <a:r>
              <a:rPr lang="en-US" sz="2400" dirty="0" smtClean="0"/>
              <a:t> </a:t>
            </a:r>
            <a:r>
              <a:rPr lang="en-US" sz="2400" dirty="0" err="1"/>
              <a:t>gibi</a:t>
            </a:r>
            <a:r>
              <a:rPr lang="en-US" sz="2400" dirty="0"/>
              <a:t> </a:t>
            </a:r>
            <a:r>
              <a:rPr lang="en-US" sz="2400" dirty="0" err="1" smtClean="0"/>
              <a:t>i</a:t>
            </a:r>
            <a:r>
              <a:rPr lang="tr-TR" sz="2400" dirty="0"/>
              <a:t>ş</a:t>
            </a:r>
            <a:r>
              <a:rPr lang="en-US" sz="2400" dirty="0" err="1"/>
              <a:t>lemler</a:t>
            </a:r>
            <a:r>
              <a:rPr lang="tr-TR" sz="2400" dirty="0"/>
              <a:t> </a:t>
            </a:r>
            <a:r>
              <a:rPr lang="tr-TR" sz="2400" dirty="0" smtClean="0"/>
              <a:t>yapılabilir.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dirty="0" smtClean="0"/>
              <a:t>Dosya </a:t>
            </a:r>
            <a:r>
              <a:rPr lang="tr-TR" sz="2400" b="1" dirty="0"/>
              <a:t>(File)</a:t>
            </a:r>
            <a:r>
              <a:rPr lang="en-US" sz="2400" dirty="0" smtClean="0"/>
              <a:t> men</a:t>
            </a:r>
            <a:r>
              <a:rPr lang="tr-TR" sz="2400" dirty="0" smtClean="0"/>
              <a:t>ü</a:t>
            </a:r>
            <a:r>
              <a:rPr lang="en-US" sz="2400" dirty="0" smtClean="0"/>
              <a:t>s</a:t>
            </a:r>
            <a:r>
              <a:rPr lang="tr-TR" sz="2400" dirty="0" smtClean="0"/>
              <a:t>ü ilk olarak açıldığında </a:t>
            </a:r>
            <a:r>
              <a:rPr lang="tr-TR" sz="2400" b="1" dirty="0" smtClean="0"/>
              <a:t>son kullanılan dosyaların (Recent)</a:t>
            </a:r>
            <a:r>
              <a:rPr lang="tr-TR" sz="2400" dirty="0" smtClean="0"/>
              <a:t> listesi ekranda görünecektir.</a:t>
            </a:r>
            <a:endParaRPr lang="en-US" sz="24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Dosya İşlemleri</a:t>
            </a: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916832"/>
            <a:ext cx="2962275" cy="138112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716016" y="2088047"/>
            <a:ext cx="853847" cy="3328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78200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16655" y="1300163"/>
            <a:ext cx="7247833" cy="493712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Dosya İşlemleri</a:t>
            </a: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 rot="10800000">
            <a:off x="1331640" y="2510172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9" name="TextBox 8"/>
          <p:cNvSpPr txBox="1"/>
          <p:nvPr/>
        </p:nvSpPr>
        <p:spPr>
          <a:xfrm>
            <a:off x="550657" y="2477244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Kaydet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69" y="2708920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Farklı Kaydet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 rot="10800000">
            <a:off x="1331639" y="2772816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3" name="Left Arrow 12"/>
          <p:cNvSpPr/>
          <p:nvPr/>
        </p:nvSpPr>
        <p:spPr>
          <a:xfrm rot="10800000">
            <a:off x="1331640" y="3029880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4" name="TextBox 13"/>
          <p:cNvSpPr txBox="1"/>
          <p:nvPr/>
        </p:nvSpPr>
        <p:spPr>
          <a:xfrm>
            <a:off x="550657" y="2996952"/>
            <a:ext cx="7134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Yazdır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 rot="10800000">
            <a:off x="1320535" y="3298167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6" name="TextBox 15"/>
          <p:cNvSpPr txBox="1"/>
          <p:nvPr/>
        </p:nvSpPr>
        <p:spPr>
          <a:xfrm>
            <a:off x="539552" y="3265239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Paylaş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7" name="Left Arrow 16"/>
          <p:cNvSpPr/>
          <p:nvPr/>
        </p:nvSpPr>
        <p:spPr>
          <a:xfrm rot="10800000">
            <a:off x="1331640" y="3586199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8" name="TextBox 17"/>
          <p:cNvSpPr txBox="1"/>
          <p:nvPr/>
        </p:nvSpPr>
        <p:spPr>
          <a:xfrm>
            <a:off x="195173" y="3553271"/>
            <a:ext cx="1064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Dışa Aktar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9" name="Left Arrow 18"/>
          <p:cNvSpPr/>
          <p:nvPr/>
        </p:nvSpPr>
        <p:spPr>
          <a:xfrm rot="10800000">
            <a:off x="1331640" y="3821968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20" name="TextBox 19"/>
          <p:cNvSpPr txBox="1"/>
          <p:nvPr/>
        </p:nvSpPr>
        <p:spPr>
          <a:xfrm>
            <a:off x="107504" y="3789040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Dosya Kapat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1" name="Left Arrow 20"/>
          <p:cNvSpPr/>
          <p:nvPr/>
        </p:nvSpPr>
        <p:spPr>
          <a:xfrm rot="10800000">
            <a:off x="1320535" y="4450295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22" name="TextBox 21"/>
          <p:cNvSpPr txBox="1"/>
          <p:nvPr/>
        </p:nvSpPr>
        <p:spPr>
          <a:xfrm>
            <a:off x="539552" y="4417367"/>
            <a:ext cx="796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Ayarlar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3" name="Left Arrow 22"/>
          <p:cNvSpPr/>
          <p:nvPr/>
        </p:nvSpPr>
        <p:spPr>
          <a:xfrm rot="10800000">
            <a:off x="1320535" y="2237792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24" name="TextBox 23"/>
          <p:cNvSpPr txBox="1"/>
          <p:nvPr/>
        </p:nvSpPr>
        <p:spPr>
          <a:xfrm>
            <a:off x="323528" y="2204864"/>
            <a:ext cx="993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Dosya Aç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5" name="Left Arrow 24"/>
          <p:cNvSpPr/>
          <p:nvPr/>
        </p:nvSpPr>
        <p:spPr>
          <a:xfrm rot="10800000">
            <a:off x="1320535" y="1949760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26" name="TextBox 25"/>
          <p:cNvSpPr txBox="1"/>
          <p:nvPr/>
        </p:nvSpPr>
        <p:spPr>
          <a:xfrm>
            <a:off x="179512" y="1916832"/>
            <a:ext cx="1139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Yeni Dosya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7" name="Left Arrow 26"/>
          <p:cNvSpPr/>
          <p:nvPr/>
        </p:nvSpPr>
        <p:spPr>
          <a:xfrm rot="10800000">
            <a:off x="1331640" y="1705868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28" name="TextBox 27"/>
          <p:cNvSpPr txBox="1"/>
          <p:nvPr/>
        </p:nvSpPr>
        <p:spPr>
          <a:xfrm>
            <a:off x="550657" y="1681063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Bilgi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9" name="Left Arrow 28"/>
          <p:cNvSpPr/>
          <p:nvPr/>
        </p:nvSpPr>
        <p:spPr>
          <a:xfrm rot="16200000">
            <a:off x="3849390" y="1847354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30" name="TextBox 29"/>
          <p:cNvSpPr txBox="1"/>
          <p:nvPr/>
        </p:nvSpPr>
        <p:spPr>
          <a:xfrm>
            <a:off x="3275856" y="1321023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Son Kullanılanlar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4107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Daha önceden k</a:t>
            </a:r>
            <a:r>
              <a:rPr lang="en-US" sz="2400" dirty="0" err="1" smtClean="0"/>
              <a:t>aydedilmi</a:t>
            </a:r>
            <a:r>
              <a:rPr lang="tr-TR" sz="2400" dirty="0" smtClean="0"/>
              <a:t>ş</a:t>
            </a:r>
            <a:r>
              <a:rPr lang="en-US" sz="2400" dirty="0" smtClean="0"/>
              <a:t> </a:t>
            </a:r>
            <a:r>
              <a:rPr lang="tr-TR" sz="2400" dirty="0" smtClean="0"/>
              <a:t>dosyaları açmak için </a:t>
            </a:r>
            <a:r>
              <a:rPr lang="tr-TR" sz="2400" b="1" dirty="0"/>
              <a:t>Dosya (File)</a:t>
            </a:r>
            <a:r>
              <a:rPr lang="tr-TR" sz="2400" dirty="0" smtClean="0"/>
              <a:t> menüsündeki </a:t>
            </a:r>
            <a:r>
              <a:rPr lang="tr-TR" sz="2400" b="1" dirty="0" smtClean="0"/>
              <a:t>Aç (Open) </a:t>
            </a:r>
            <a:r>
              <a:rPr lang="tr-TR" sz="2400" dirty="0" smtClean="0"/>
              <a:t>seçeneği kullanılmaktadır.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Bilgisayarın dizinleri içerisinde bulunan dosyanın üzerine fare ile çift tıklayarak da dosyalar açılabilir.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8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tr-TR" dirty="0"/>
              <a:t>Dosya İşlemleri</a:t>
            </a: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924944"/>
            <a:ext cx="8415606" cy="326880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23528" y="3933056"/>
            <a:ext cx="925855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12399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Dosya İşlemleri</a:t>
            </a:r>
            <a:endParaRPr lang="en-US" sz="3600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93776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Açılması istenen dosya </a:t>
            </a:r>
            <a:r>
              <a:rPr lang="en-US" sz="2400" i="1" dirty="0" smtClean="0"/>
              <a:t>“</a:t>
            </a:r>
            <a:r>
              <a:rPr lang="en-US" sz="2400" b="1" i="1" dirty="0"/>
              <a:t>s</a:t>
            </a:r>
            <a:r>
              <a:rPr lang="tr-TR" sz="2400" b="1" i="1" dirty="0" smtClean="0"/>
              <a:t>on kullanılan (Recent)</a:t>
            </a:r>
            <a:r>
              <a:rPr lang="en-US" sz="2400" i="1" dirty="0" smtClean="0"/>
              <a:t>”</a:t>
            </a:r>
            <a:r>
              <a:rPr lang="tr-TR" sz="2400" dirty="0" smtClean="0"/>
              <a:t> dosyalar</a:t>
            </a:r>
            <a:r>
              <a:rPr lang="tr-TR" sz="2400" dirty="0"/>
              <a:t> </a:t>
            </a:r>
            <a:r>
              <a:rPr lang="tr-TR" sz="2400" dirty="0" smtClean="0"/>
              <a:t>listesindeyse, dosya daha hızlı açılabilir.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924944"/>
            <a:ext cx="8415606" cy="326880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23528" y="3933056"/>
            <a:ext cx="925855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1907704" y="3861048"/>
            <a:ext cx="1512168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3851920" y="3817992"/>
            <a:ext cx="1944216" cy="4030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Left Arrow 11"/>
          <p:cNvSpPr/>
          <p:nvPr/>
        </p:nvSpPr>
        <p:spPr>
          <a:xfrm rot="16200000">
            <a:off x="3368887" y="3503802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3" name="TextBox 12"/>
          <p:cNvSpPr txBox="1"/>
          <p:nvPr/>
        </p:nvSpPr>
        <p:spPr>
          <a:xfrm>
            <a:off x="2795353" y="2977471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Son Kullanılanlar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449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Dosya İşlemleri</a:t>
            </a: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610744" cy="493776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sz="2400" dirty="0" smtClean="0"/>
              <a:t>Yeni </a:t>
            </a:r>
            <a:r>
              <a:rPr lang="tr-TR" sz="2400" dirty="0"/>
              <a:t>bir word </a:t>
            </a:r>
            <a:r>
              <a:rPr lang="tr-TR" sz="2400" dirty="0" smtClean="0"/>
              <a:t>belgesi açmak </a:t>
            </a:r>
            <a:r>
              <a:rPr lang="tr-TR" sz="2400" dirty="0"/>
              <a:t>için </a:t>
            </a:r>
            <a:r>
              <a:rPr lang="tr-TR" sz="2400" b="1" dirty="0"/>
              <a:t>Dosya (File)</a:t>
            </a:r>
            <a:r>
              <a:rPr lang="tr-TR" sz="2400" dirty="0" smtClean="0"/>
              <a:t> </a:t>
            </a:r>
            <a:r>
              <a:rPr lang="tr-TR" sz="2400" dirty="0"/>
              <a:t>menüsünden </a:t>
            </a:r>
            <a:r>
              <a:rPr lang="tr-TR" sz="2400" b="1" dirty="0" smtClean="0"/>
              <a:t>Yeni (New)</a:t>
            </a:r>
            <a:r>
              <a:rPr lang="tr-TR" sz="2400" dirty="0" smtClean="0"/>
              <a:t> </a:t>
            </a:r>
            <a:r>
              <a:rPr lang="tr-TR" sz="2400" dirty="0"/>
              <a:t>seçeneği </a:t>
            </a:r>
            <a:r>
              <a:rPr lang="tr-TR" sz="2400" dirty="0" smtClean="0"/>
              <a:t>seçilmelidir.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Burada boş döküman (</a:t>
            </a:r>
            <a:r>
              <a:rPr lang="tr-TR" sz="2400" b="1" dirty="0" smtClean="0"/>
              <a:t>Blank document) </a:t>
            </a:r>
            <a:r>
              <a:rPr lang="tr-TR" sz="2400" dirty="0" smtClean="0"/>
              <a:t>görseli seçilmelidir</a:t>
            </a:r>
            <a:r>
              <a:rPr lang="tr-TR" sz="2400" dirty="0"/>
              <a:t>.</a:t>
            </a:r>
          </a:p>
          <a:p>
            <a:pPr eaLnBrk="1" hangingPunct="1">
              <a:buFont typeface="Wingdings" pitchFamily="2" charset="2"/>
              <a:buChar char="Ø"/>
            </a:pPr>
            <a:endParaRPr lang="tr-TR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749415"/>
            <a:ext cx="5092476" cy="383982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923928" y="2492896"/>
            <a:ext cx="936104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5004048" y="3356992"/>
            <a:ext cx="2304256" cy="23903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89071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Dosya İşlemleri</a:t>
            </a: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6856" y="1299592"/>
            <a:ext cx="3851582" cy="48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tr-TR" sz="2400" dirty="0" smtClean="0"/>
              <a:t>Microsoft Word 2013’te d</a:t>
            </a:r>
            <a:r>
              <a:rPr lang="en-US" sz="2400" dirty="0" err="1" smtClean="0"/>
              <a:t>osya</a:t>
            </a:r>
            <a:r>
              <a:rPr lang="tr-TR" sz="2400" dirty="0" smtClean="0"/>
              <a:t>ları kaydetmek için </a:t>
            </a:r>
            <a:r>
              <a:rPr lang="tr-TR" sz="2400" b="1" dirty="0"/>
              <a:t>Dosya (File)</a:t>
            </a:r>
            <a:r>
              <a:rPr lang="tr-TR" sz="2400" dirty="0" smtClean="0"/>
              <a:t> </a:t>
            </a:r>
            <a:r>
              <a:rPr lang="tr-TR" sz="2400" dirty="0"/>
              <a:t>menüsü içerisindeki </a:t>
            </a:r>
            <a:r>
              <a:rPr lang="tr-TR" sz="2400" b="1" dirty="0" smtClean="0"/>
              <a:t>Kaydet (Save)</a:t>
            </a:r>
            <a:r>
              <a:rPr lang="tr-TR" sz="2400" dirty="0" smtClean="0"/>
              <a:t> seçeneği kullanılmaktadır.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/>
              <a:t>Dosya</a:t>
            </a:r>
            <a:r>
              <a:rPr lang="tr-TR" sz="2400" dirty="0"/>
              <a:t>yı f</a:t>
            </a:r>
            <a:r>
              <a:rPr lang="en-US" sz="2400" dirty="0" err="1"/>
              <a:t>arkl</a:t>
            </a:r>
            <a:r>
              <a:rPr lang="tr-TR" sz="2400" dirty="0"/>
              <a:t>ı</a:t>
            </a:r>
            <a:r>
              <a:rPr lang="en-US" sz="2400" dirty="0"/>
              <a:t> </a:t>
            </a:r>
            <a:r>
              <a:rPr lang="tr-TR" sz="2400" dirty="0" smtClean="0"/>
              <a:t>bir </a:t>
            </a:r>
            <a:r>
              <a:rPr lang="en-US" sz="2400" dirty="0" err="1" smtClean="0"/>
              <a:t>isimle</a:t>
            </a:r>
            <a:r>
              <a:rPr lang="en-US" sz="2400" dirty="0" smtClean="0"/>
              <a:t> </a:t>
            </a:r>
            <a:r>
              <a:rPr lang="tr-TR" sz="2400" dirty="0" smtClean="0"/>
              <a:t>veya </a:t>
            </a:r>
            <a:r>
              <a:rPr lang="en-US" sz="2400" dirty="0" err="1" smtClean="0"/>
              <a:t>farkl</a:t>
            </a:r>
            <a:r>
              <a:rPr lang="tr-TR" sz="2400" dirty="0"/>
              <a:t>ı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klas</a:t>
            </a:r>
            <a:r>
              <a:rPr lang="tr-TR" sz="2400" dirty="0"/>
              <a:t>ö</a:t>
            </a:r>
            <a:r>
              <a:rPr lang="en-US" sz="2400" dirty="0"/>
              <a:t>re </a:t>
            </a:r>
            <a:r>
              <a:rPr lang="en-US" sz="2400" dirty="0" err="1" smtClean="0"/>
              <a:t>kay</a:t>
            </a:r>
            <a:r>
              <a:rPr lang="tr-TR" sz="2400" dirty="0" smtClean="0"/>
              <a:t>detmek </a:t>
            </a:r>
            <a:r>
              <a:rPr lang="tr-TR" sz="2400" dirty="0"/>
              <a:t>için </a:t>
            </a:r>
            <a:r>
              <a:rPr lang="tr-TR" sz="2400" b="1" dirty="0"/>
              <a:t>Dosya (File)</a:t>
            </a:r>
            <a:r>
              <a:rPr lang="tr-TR" sz="2400" dirty="0" smtClean="0"/>
              <a:t> </a:t>
            </a:r>
            <a:r>
              <a:rPr lang="tr-TR" sz="2400" dirty="0"/>
              <a:t>menüsünden </a:t>
            </a:r>
            <a:r>
              <a:rPr lang="tr-TR" sz="2400" b="1" dirty="0"/>
              <a:t>Farklı kaydet </a:t>
            </a:r>
            <a:r>
              <a:rPr lang="tr-TR" sz="2400" b="1" dirty="0" smtClean="0"/>
              <a:t>(Save as)</a:t>
            </a:r>
            <a:r>
              <a:rPr lang="tr-TR" sz="2400" dirty="0"/>
              <a:t> </a:t>
            </a:r>
            <a:r>
              <a:rPr lang="tr-TR" sz="2400" dirty="0" smtClean="0"/>
              <a:t>seçeneğinin </a:t>
            </a:r>
            <a:r>
              <a:rPr lang="tr-TR" sz="2400" dirty="0"/>
              <a:t>seçilmesi </a:t>
            </a:r>
            <a:r>
              <a:rPr lang="tr-TR" sz="2400" dirty="0" smtClean="0"/>
              <a:t>gerekir.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2109084"/>
            <a:ext cx="4830688" cy="326413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067944" y="3068960"/>
            <a:ext cx="936104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79269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Dosya İşlemleri</a:t>
            </a:r>
            <a:endParaRPr lang="en-US" sz="3600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410677" cy="493776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Dosyalar</a:t>
            </a:r>
            <a:r>
              <a:rPr lang="tr-TR" sz="2400" dirty="0"/>
              <a:t>ı</a:t>
            </a:r>
            <a:r>
              <a:rPr lang="en-US" sz="2400" dirty="0"/>
              <a:t> </a:t>
            </a:r>
            <a:r>
              <a:rPr lang="en-US" sz="2400" dirty="0" err="1"/>
              <a:t>kaydederken</a:t>
            </a:r>
            <a:r>
              <a:rPr lang="en-US" sz="2400" dirty="0"/>
              <a:t> </a:t>
            </a:r>
            <a:r>
              <a:rPr lang="tr-TR" sz="2400" dirty="0"/>
              <a:t>dosyaya </a:t>
            </a:r>
            <a:r>
              <a:rPr lang="tr-TR" sz="2400" b="1" dirty="0"/>
              <a:t>isim vermek </a:t>
            </a:r>
            <a:r>
              <a:rPr lang="tr-TR" sz="2400" dirty="0"/>
              <a:t>ve dosyanın kaydedileceği </a:t>
            </a:r>
            <a:r>
              <a:rPr lang="tr-TR" sz="2400" b="1" dirty="0"/>
              <a:t>klasörü seçmek</a:t>
            </a:r>
            <a:r>
              <a:rPr lang="tr-TR" sz="2400" dirty="0"/>
              <a:t> önemlidir</a:t>
            </a:r>
            <a:r>
              <a:rPr lang="tr-TR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Dosya</a:t>
            </a:r>
            <a:r>
              <a:rPr lang="tr-TR" sz="2400" dirty="0"/>
              <a:t>yı</a:t>
            </a:r>
            <a:r>
              <a:rPr lang="en-US" sz="2400" dirty="0"/>
              <a:t> </a:t>
            </a:r>
            <a:r>
              <a:rPr lang="en-US" sz="2400" dirty="0" err="1"/>
              <a:t>farkl</a:t>
            </a:r>
            <a:r>
              <a:rPr lang="tr-TR" sz="2400" dirty="0"/>
              <a:t>ı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dosya</a:t>
            </a:r>
            <a:r>
              <a:rPr lang="en-US" sz="2400" dirty="0"/>
              <a:t> format</a:t>
            </a:r>
            <a:r>
              <a:rPr lang="tr-TR" sz="2400" dirty="0"/>
              <a:t>ı</a:t>
            </a:r>
            <a:r>
              <a:rPr lang="en-US" sz="2400" dirty="0" err="1"/>
              <a:t>nda</a:t>
            </a:r>
            <a:r>
              <a:rPr lang="en-US" sz="2400" dirty="0"/>
              <a:t> </a:t>
            </a:r>
            <a:r>
              <a:rPr lang="en-US" sz="2400" dirty="0" err="1"/>
              <a:t>kayd</a:t>
            </a:r>
            <a:r>
              <a:rPr lang="tr-TR" sz="2400" dirty="0"/>
              <a:t>etmek için kayıt işlemi yapılırken dosya ismi girildikten sonra </a:t>
            </a:r>
            <a:r>
              <a:rPr lang="tr-TR" sz="2400" b="1" dirty="0"/>
              <a:t>kayıt tipi </a:t>
            </a:r>
            <a:r>
              <a:rPr lang="tr-TR" sz="2400" b="1" dirty="0" smtClean="0"/>
              <a:t>(Save </a:t>
            </a:r>
            <a:r>
              <a:rPr lang="tr-TR" sz="2400" b="1" dirty="0"/>
              <a:t>as </a:t>
            </a:r>
            <a:r>
              <a:rPr lang="tr-TR" sz="2400" b="1" dirty="0" smtClean="0"/>
              <a:t>type) </a:t>
            </a:r>
            <a:r>
              <a:rPr lang="tr-TR" sz="2400" dirty="0"/>
              <a:t>seçilmelidir</a:t>
            </a:r>
            <a:r>
              <a:rPr lang="tr-TR" sz="2400" b="1" dirty="0"/>
              <a:t>.</a:t>
            </a:r>
            <a:endParaRPr lang="tr-TR" sz="2400" dirty="0"/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 eaLnBrk="1" hangingPunct="1">
              <a:buFont typeface="Wingdings" pitchFamily="2" charset="2"/>
              <a:buChar char="Ø"/>
            </a:pP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192" y="1484784"/>
            <a:ext cx="5275312" cy="39368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211960" y="4005064"/>
            <a:ext cx="648072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42468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Dosya İşlemleri</a:t>
            </a:r>
            <a:endParaRPr lang="en-US" sz="3600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MS Word 2013’te</a:t>
            </a:r>
            <a:r>
              <a:rPr lang="en-US" sz="2400" dirty="0" smtClean="0"/>
              <a:t> </a:t>
            </a:r>
            <a:r>
              <a:rPr lang="en-US" sz="2400" dirty="0" err="1" smtClean="0"/>
              <a:t>belgeyi</a:t>
            </a:r>
            <a:r>
              <a:rPr lang="en-US" sz="2400" dirty="0" smtClean="0"/>
              <a:t> </a:t>
            </a:r>
            <a:r>
              <a:rPr lang="en-US" sz="2400" dirty="0" err="1" smtClean="0"/>
              <a:t>kapatman</a:t>
            </a:r>
            <a:r>
              <a:rPr lang="tr-TR" sz="2400" dirty="0" smtClean="0"/>
              <a:t>ı</a:t>
            </a:r>
            <a:r>
              <a:rPr lang="en-US" sz="2400" dirty="0" smtClean="0"/>
              <a:t>n </a:t>
            </a:r>
            <a:r>
              <a:rPr lang="en-US" sz="2400" dirty="0" err="1" smtClean="0"/>
              <a:t>farkl</a:t>
            </a:r>
            <a:r>
              <a:rPr lang="tr-TR" sz="2400" dirty="0" smtClean="0"/>
              <a:t>ı</a:t>
            </a:r>
            <a:r>
              <a:rPr lang="en-US" sz="2400" dirty="0" smtClean="0"/>
              <a:t> </a:t>
            </a:r>
            <a:r>
              <a:rPr lang="en-US" sz="2400" dirty="0" err="1" smtClean="0"/>
              <a:t>yollar</a:t>
            </a:r>
            <a:r>
              <a:rPr lang="tr-TR" sz="2400" dirty="0" smtClean="0"/>
              <a:t>ı vardır.</a:t>
            </a:r>
          </a:p>
          <a:p>
            <a:pPr lvl="1">
              <a:buFont typeface="Courier New" pitchFamily="49" charset="0"/>
              <a:buChar char="o"/>
            </a:pPr>
            <a:r>
              <a:rPr lang="tr-TR" sz="2400" dirty="0">
                <a:solidFill>
                  <a:schemeClr val="tx1"/>
                </a:solidFill>
              </a:rPr>
              <a:t>Sadece belgeyi kapatıp, Word programının açık kalması için </a:t>
            </a:r>
            <a:r>
              <a:rPr lang="en-US" sz="2400" b="1" dirty="0" err="1" smtClean="0">
                <a:solidFill>
                  <a:schemeClr val="tx1"/>
                </a:solidFill>
              </a:rPr>
              <a:t>Dosya</a:t>
            </a:r>
            <a:r>
              <a:rPr lang="tr-TR" sz="2400" b="1" dirty="0">
                <a:solidFill>
                  <a:schemeClr val="tx1"/>
                </a:solidFill>
              </a:rPr>
              <a:t> (</a:t>
            </a:r>
            <a:r>
              <a:rPr lang="tr-TR" sz="2400" b="1" dirty="0" smtClean="0">
                <a:solidFill>
                  <a:schemeClr val="tx1"/>
                </a:solidFill>
              </a:rPr>
              <a:t>File)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men</a:t>
            </a:r>
            <a:r>
              <a:rPr lang="tr-TR" sz="2400" dirty="0">
                <a:solidFill>
                  <a:schemeClr val="tx1"/>
                </a:solidFill>
              </a:rPr>
              <a:t>ü</a:t>
            </a:r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tr-TR" sz="2400" dirty="0">
                <a:solidFill>
                  <a:schemeClr val="tx1"/>
                </a:solidFill>
              </a:rPr>
              <a:t>ü</a:t>
            </a:r>
            <a:r>
              <a:rPr lang="en-US" sz="2400" dirty="0">
                <a:solidFill>
                  <a:schemeClr val="tx1"/>
                </a:solidFill>
              </a:rPr>
              <a:t>n</a:t>
            </a:r>
            <a:r>
              <a:rPr lang="tr-TR" sz="2400" dirty="0">
                <a:solidFill>
                  <a:schemeClr val="tx1"/>
                </a:solidFill>
              </a:rPr>
              <a:t>deki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tr-TR" sz="2400" b="1" dirty="0">
                <a:solidFill>
                  <a:schemeClr val="tx1"/>
                </a:solidFill>
              </a:rPr>
              <a:t>kapat (</a:t>
            </a:r>
            <a:r>
              <a:rPr lang="tr-TR" sz="2400" b="1" dirty="0" smtClean="0">
                <a:solidFill>
                  <a:schemeClr val="tx1"/>
                </a:solidFill>
              </a:rPr>
              <a:t>Close)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>
                <a:solidFill>
                  <a:schemeClr val="tx1"/>
                </a:solidFill>
              </a:rPr>
              <a:t>seçeneği kullanılabilir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err="1" smtClean="0">
                <a:solidFill>
                  <a:schemeClr val="tx1"/>
                </a:solidFill>
              </a:rPr>
              <a:t>Ekran</a:t>
            </a:r>
            <a:r>
              <a:rPr lang="tr-TR" sz="2400" dirty="0" smtClean="0">
                <a:solidFill>
                  <a:schemeClr val="tx1"/>
                </a:solidFill>
              </a:rPr>
              <a:t>ı</a:t>
            </a:r>
            <a:r>
              <a:rPr lang="en-US" sz="2400" dirty="0" smtClean="0">
                <a:solidFill>
                  <a:schemeClr val="tx1"/>
                </a:solidFill>
              </a:rPr>
              <a:t>n </a:t>
            </a:r>
            <a:r>
              <a:rPr lang="en-US" sz="2400" dirty="0" err="1" smtClean="0">
                <a:solidFill>
                  <a:schemeClr val="tx1"/>
                </a:solidFill>
              </a:rPr>
              <a:t>sa</a:t>
            </a:r>
            <a:r>
              <a:rPr lang="tr-TR" sz="2400" dirty="0" smtClean="0">
                <a:solidFill>
                  <a:schemeClr val="tx1"/>
                </a:solidFill>
              </a:rPr>
              <a:t>ğ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ü</a:t>
            </a:r>
            <a:r>
              <a:rPr lang="en-US" sz="2400" dirty="0" err="1" smtClean="0">
                <a:solidFill>
                  <a:schemeClr val="tx1"/>
                </a:solidFill>
              </a:rPr>
              <a:t>st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taraf</a:t>
            </a:r>
            <a:r>
              <a:rPr lang="tr-TR" sz="2400" dirty="0" smtClean="0">
                <a:solidFill>
                  <a:schemeClr val="tx1"/>
                </a:solidFill>
              </a:rPr>
              <a:t>ı</a:t>
            </a:r>
            <a:r>
              <a:rPr lang="en-US" sz="2400" dirty="0" err="1" smtClean="0">
                <a:solidFill>
                  <a:schemeClr val="tx1"/>
                </a:solidFill>
              </a:rPr>
              <a:t>nda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bulunan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tr-TR" sz="2400" b="1" dirty="0" smtClean="0">
                <a:solidFill>
                  <a:schemeClr val="tx1"/>
                </a:solidFill>
              </a:rPr>
              <a:t>‘X’</a:t>
            </a:r>
            <a:r>
              <a:rPr lang="en-US" sz="2400" dirty="0" smtClean="0">
                <a:solidFill>
                  <a:schemeClr val="tx1"/>
                </a:solidFill>
              </a:rPr>
              <a:t> d</a:t>
            </a:r>
            <a:r>
              <a:rPr lang="tr-TR" sz="2400" dirty="0" smtClean="0">
                <a:solidFill>
                  <a:schemeClr val="tx1"/>
                </a:solidFill>
              </a:rPr>
              <a:t>üğ</a:t>
            </a:r>
            <a:r>
              <a:rPr lang="en-US" sz="2400" dirty="0" err="1" smtClean="0">
                <a:solidFill>
                  <a:schemeClr val="tx1"/>
                </a:solidFill>
              </a:rPr>
              <a:t>mesi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kullan</a:t>
            </a:r>
            <a:r>
              <a:rPr lang="tr-TR" sz="2400" dirty="0" smtClean="0">
                <a:solidFill>
                  <a:schemeClr val="tx1"/>
                </a:solidFill>
              </a:rPr>
              <a:t>ılarak açık olan belge ve Word programı kapatılabilir.</a:t>
            </a:r>
          </a:p>
          <a:p>
            <a:pPr lvl="1">
              <a:buFont typeface="Courier New" pitchFamily="49" charset="0"/>
              <a:buChar char="o"/>
            </a:pPr>
            <a:r>
              <a:rPr lang="tr-TR" sz="2400" dirty="0" smtClean="0">
                <a:solidFill>
                  <a:schemeClr val="tx1"/>
                </a:solidFill>
              </a:rPr>
              <a:t>Klavyeden </a:t>
            </a:r>
            <a:r>
              <a:rPr lang="tr-TR" sz="2400" b="1" dirty="0" smtClean="0">
                <a:solidFill>
                  <a:schemeClr val="tx1"/>
                </a:solidFill>
              </a:rPr>
              <a:t>ALT+F4</a:t>
            </a:r>
            <a:r>
              <a:rPr lang="tr-TR" sz="2400" dirty="0" smtClean="0">
                <a:solidFill>
                  <a:schemeClr val="tx1"/>
                </a:solidFill>
              </a:rPr>
              <a:t> tuşları kısayol olarak kullanılabilir.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604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Dosya İşlemleri</a:t>
            </a:r>
            <a:endParaRPr lang="en-US" sz="3600" dirty="0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472101"/>
            <a:ext cx="8229600" cy="443132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57200" y="3717032"/>
            <a:ext cx="648072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Oval 7"/>
          <p:cNvSpPr/>
          <p:nvPr/>
        </p:nvSpPr>
        <p:spPr>
          <a:xfrm>
            <a:off x="8352160" y="1413172"/>
            <a:ext cx="468312" cy="4316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02343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Dosya İşlemleri</a:t>
            </a:r>
            <a:endParaRPr lang="en-US" sz="3600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Eğer kapattığınız belgede değişiklikler yapılmışsa, Word programı değişikliklerin kaydedilmeden kapatılmaması için </a:t>
            </a:r>
            <a:r>
              <a:rPr lang="tr-TR" sz="2400" b="1" dirty="0" smtClean="0"/>
              <a:t>onay sorusu </a:t>
            </a:r>
            <a:r>
              <a:rPr lang="tr-TR" sz="2400" dirty="0" smtClean="0"/>
              <a:t>soracaktır.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212976"/>
            <a:ext cx="4448175" cy="1371600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 rot="5400000">
            <a:off x="3304539" y="4697535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9" name="TextBox 8"/>
          <p:cNvSpPr txBox="1"/>
          <p:nvPr/>
        </p:nvSpPr>
        <p:spPr>
          <a:xfrm>
            <a:off x="3166075" y="5085184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Kaydet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 rot="5400000">
            <a:off x="4073497" y="4707929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1" name="TextBox 10"/>
          <p:cNvSpPr txBox="1"/>
          <p:nvPr/>
        </p:nvSpPr>
        <p:spPr>
          <a:xfrm>
            <a:off x="3935033" y="5065439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Kaydetme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 rot="5400000">
            <a:off x="5009601" y="4707929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3" name="TextBox 12"/>
          <p:cNvSpPr txBox="1"/>
          <p:nvPr/>
        </p:nvSpPr>
        <p:spPr>
          <a:xfrm>
            <a:off x="4871137" y="5065439"/>
            <a:ext cx="1317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İşlemi iptal et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675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ea typeface="Ebrima" charset="0"/>
                <a:cs typeface="Ebrima" charset="0"/>
              </a:rPr>
              <a:t>Dersin Amacı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72176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spcAft>
                <a:spcPct val="20000"/>
              </a:spcAft>
              <a:buNone/>
            </a:pPr>
            <a:r>
              <a:rPr lang="tr-TR" sz="2400" dirty="0" smtClean="0"/>
              <a:t>Bu dersin amacı,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Kelime işlemciler,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Başlıca kelime işlemciler,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Microsoft Word 2013’da dosya işlemleri,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Microsoft </a:t>
            </a:r>
            <a:r>
              <a:rPr lang="tr-TR" sz="2000" dirty="0">
                <a:solidFill>
                  <a:schemeClr val="tx1"/>
                </a:solidFill>
              </a:rPr>
              <a:t>Word </a:t>
            </a:r>
            <a:r>
              <a:rPr lang="tr-TR" sz="2000" dirty="0" smtClean="0">
                <a:solidFill>
                  <a:schemeClr val="tx1"/>
                </a:solidFill>
              </a:rPr>
              <a:t>2013’da metin biçimlendirme,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chemeClr val="tx1"/>
                </a:solidFill>
              </a:rPr>
              <a:t>Microsoft Word </a:t>
            </a:r>
            <a:r>
              <a:rPr lang="tr-TR" sz="2000" dirty="0" smtClean="0">
                <a:solidFill>
                  <a:schemeClr val="tx1"/>
                </a:solidFill>
              </a:rPr>
              <a:t>2013’da </a:t>
            </a:r>
            <a:r>
              <a:rPr lang="en-US" sz="2000" dirty="0" err="1" smtClean="0">
                <a:solidFill>
                  <a:schemeClr val="tx1"/>
                </a:solidFill>
              </a:rPr>
              <a:t>paragraf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>
                <a:solidFill>
                  <a:schemeClr val="tx1"/>
                </a:solidFill>
              </a:rPr>
              <a:t>biçimlendirme,</a:t>
            </a:r>
          </a:p>
          <a:p>
            <a:pPr marL="0" indent="0" algn="just">
              <a:lnSpc>
                <a:spcPct val="90000"/>
              </a:lnSpc>
              <a:spcAft>
                <a:spcPct val="20000"/>
              </a:spcAft>
              <a:buNone/>
            </a:pPr>
            <a:r>
              <a:rPr lang="tr-TR" sz="2400" dirty="0" smtClean="0"/>
              <a:t>hakkında bilgi sahibi olmaktır.</a:t>
            </a:r>
            <a:endParaRPr lang="en-US" sz="2400" dirty="0"/>
          </a:p>
          <a:p>
            <a:pPr marL="514350" indent="-514350" algn="just">
              <a:lnSpc>
                <a:spcPct val="90000"/>
              </a:lnSpc>
              <a:spcAft>
                <a:spcPct val="20000"/>
              </a:spcAft>
              <a:buFont typeface="+mj-lt"/>
              <a:buAutoNum type="arabicPeriod"/>
            </a:pPr>
            <a:endParaRPr lang="en-US" sz="2400" dirty="0"/>
          </a:p>
          <a:p>
            <a:endParaRPr lang="tr-T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41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Metin Biçimlendirme</a:t>
            </a:r>
            <a:endParaRPr lang="en-US" dirty="0" smtClean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395536" y="1268760"/>
            <a:ext cx="8280920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tr-TR" sz="2400" b="1" dirty="0"/>
              <a:t>Giriş </a:t>
            </a:r>
            <a:r>
              <a:rPr lang="tr-TR" sz="2400" b="1" dirty="0" smtClean="0"/>
              <a:t>(Home)</a:t>
            </a:r>
            <a:r>
              <a:rPr lang="en-US" sz="2400" dirty="0" smtClean="0"/>
              <a:t> </a:t>
            </a:r>
            <a:r>
              <a:rPr lang="tr-TR" sz="2400" dirty="0" smtClean="0"/>
              <a:t>sekmesinin içerisinde yaratılan metinlerin yazı tipi ayarlarının yapılabileceği seçenekler gruplandırılmıştır.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Her sekmenin içerisi de gruplara ayrılmıştır. Örneğin </a:t>
            </a:r>
            <a:r>
              <a:rPr lang="tr-TR" sz="2400" b="1" dirty="0"/>
              <a:t>Giriş (</a:t>
            </a:r>
            <a:r>
              <a:rPr lang="tr-TR" sz="2400" b="1" dirty="0" smtClean="0"/>
              <a:t>Home)</a:t>
            </a:r>
            <a:r>
              <a:rPr lang="tr-TR" sz="2400" dirty="0" smtClean="0"/>
              <a:t> sekmesinin içerisinde </a:t>
            </a:r>
            <a:r>
              <a:rPr lang="tr-TR" sz="2400" b="1" dirty="0" smtClean="0"/>
              <a:t>yazı tipi grubu</a:t>
            </a:r>
            <a:r>
              <a:rPr lang="tr-TR" sz="2400" dirty="0" smtClean="0"/>
              <a:t>, </a:t>
            </a:r>
            <a:r>
              <a:rPr lang="tr-TR" sz="2400" b="1" dirty="0" smtClean="0"/>
              <a:t>paragraf grubu</a:t>
            </a:r>
            <a:r>
              <a:rPr lang="tr-TR" sz="2400" dirty="0" smtClean="0"/>
              <a:t> ve </a:t>
            </a:r>
            <a:r>
              <a:rPr lang="tr-TR" sz="2400" b="1" dirty="0" smtClean="0"/>
              <a:t>stiller grubu</a:t>
            </a:r>
            <a:r>
              <a:rPr lang="tr-TR" sz="2400" dirty="0" smtClean="0"/>
              <a:t> bulunmaktadır.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3356992"/>
            <a:ext cx="8963025" cy="1371600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 rot="5400000">
            <a:off x="1902152" y="4871691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9" name="TextBox 8"/>
          <p:cNvSpPr txBox="1"/>
          <p:nvPr/>
        </p:nvSpPr>
        <p:spPr>
          <a:xfrm>
            <a:off x="1763688" y="5259340"/>
            <a:ext cx="851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Yazı tipi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 rot="5400000">
            <a:off x="4289521" y="4893814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1" name="TextBox 10"/>
          <p:cNvSpPr txBox="1"/>
          <p:nvPr/>
        </p:nvSpPr>
        <p:spPr>
          <a:xfrm>
            <a:off x="4151057" y="5281463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Paragraf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 rot="5400000">
            <a:off x="8249961" y="4871690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3" name="TextBox 12"/>
          <p:cNvSpPr txBox="1"/>
          <p:nvPr/>
        </p:nvSpPr>
        <p:spPr>
          <a:xfrm>
            <a:off x="8111497" y="5281463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Stiller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 rot="5400000">
            <a:off x="5369641" y="4943698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5" name="TextBox 14"/>
          <p:cNvSpPr txBox="1"/>
          <p:nvPr/>
        </p:nvSpPr>
        <p:spPr>
          <a:xfrm>
            <a:off x="5231177" y="5281463"/>
            <a:ext cx="2729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Bu düğmelere tıklayarak</a:t>
            </a:r>
          </a:p>
          <a:p>
            <a:r>
              <a:rPr lang="tr-TR" sz="1400" b="1" dirty="0">
                <a:solidFill>
                  <a:srgbClr val="FF0000"/>
                </a:solidFill>
              </a:rPr>
              <a:t>g</a:t>
            </a:r>
            <a:r>
              <a:rPr lang="tr-TR" sz="1400" b="1" dirty="0" smtClean="0">
                <a:solidFill>
                  <a:srgbClr val="FF0000"/>
                </a:solidFill>
              </a:rPr>
              <a:t>rubun detaylarına erişilebilir.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489972" y="4509120"/>
            <a:ext cx="234156" cy="2657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val 17"/>
          <p:cNvSpPr/>
          <p:nvPr/>
        </p:nvSpPr>
        <p:spPr>
          <a:xfrm>
            <a:off x="3329732" y="4509120"/>
            <a:ext cx="234156" cy="2657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Oval 18"/>
          <p:cNvSpPr/>
          <p:nvPr/>
        </p:nvSpPr>
        <p:spPr>
          <a:xfrm>
            <a:off x="809452" y="4509120"/>
            <a:ext cx="234156" cy="2657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Oval 19"/>
          <p:cNvSpPr/>
          <p:nvPr/>
        </p:nvSpPr>
        <p:spPr>
          <a:xfrm>
            <a:off x="107504" y="3523329"/>
            <a:ext cx="593081" cy="3377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42989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Metin Biçimlendirme</a:t>
            </a:r>
            <a:endParaRPr lang="en-US" dirty="0" smtClean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395536" y="1268760"/>
            <a:ext cx="813690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Char char="Ø"/>
              <a:defRPr/>
            </a:pPr>
            <a:r>
              <a:rPr lang="tr-TR" sz="2400" dirty="0" smtClean="0"/>
              <a:t>Sekmelerin içindeki gruplarda bulunan düğmelerin yanında bulunan</a:t>
            </a:r>
            <a:r>
              <a:rPr lang="en-US" sz="2400" dirty="0" smtClean="0"/>
              <a:t> ok</a:t>
            </a:r>
            <a:r>
              <a:rPr lang="tr-TR" sz="2400" dirty="0" smtClean="0"/>
              <a:t> görünümlü seçeneğe tıklandığı zaman</a:t>
            </a:r>
            <a:r>
              <a:rPr lang="en-US" sz="2400" dirty="0" smtClean="0"/>
              <a:t>, </a:t>
            </a:r>
            <a:r>
              <a:rPr lang="tr-TR" sz="2400" dirty="0" smtClean="0"/>
              <a:t>o düğmenin detayları ekranda belirecektir.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140968"/>
            <a:ext cx="2990850" cy="2095500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 rot="11439711">
            <a:off x="1686830" y="3688138"/>
            <a:ext cx="3518714" cy="275908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9" name="TextBox 8"/>
          <p:cNvSpPr txBox="1"/>
          <p:nvPr/>
        </p:nvSpPr>
        <p:spPr>
          <a:xfrm>
            <a:off x="5200695" y="4060960"/>
            <a:ext cx="26388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Bu oka tıkladığınız zaman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sz="1400" b="1" dirty="0">
                <a:solidFill>
                  <a:srgbClr val="FF0000"/>
                </a:solidFill>
              </a:rPr>
              <a:t>s</a:t>
            </a:r>
            <a:r>
              <a:rPr lang="tr-TR" sz="1400" b="1" dirty="0" smtClean="0">
                <a:solidFill>
                  <a:srgbClr val="FF0000"/>
                </a:solidFill>
              </a:rPr>
              <a:t>eçtiğiniz menünün detayları</a:t>
            </a:r>
          </a:p>
          <a:p>
            <a:r>
              <a:rPr lang="tr-TR" sz="1400" b="1" dirty="0">
                <a:solidFill>
                  <a:srgbClr val="FF0000"/>
                </a:solidFill>
              </a:rPr>
              <a:t>a</a:t>
            </a:r>
            <a:r>
              <a:rPr lang="tr-TR" sz="1400" b="1" dirty="0" smtClean="0">
                <a:solidFill>
                  <a:srgbClr val="FF0000"/>
                </a:solidFill>
              </a:rPr>
              <a:t>çılmaktadır.</a:t>
            </a:r>
          </a:p>
        </p:txBody>
      </p:sp>
      <p:sp>
        <p:nvSpPr>
          <p:cNvPr id="10" name="Oval 9"/>
          <p:cNvSpPr/>
          <p:nvPr/>
        </p:nvSpPr>
        <p:spPr>
          <a:xfrm>
            <a:off x="1475656" y="3239256"/>
            <a:ext cx="162149" cy="2576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53320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Metin Biçimlendirme</a:t>
            </a:r>
            <a:endParaRPr 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Sekmelerin altında bulunan çalışma alanı, metinlerin oluşturulacağı alandır.</a:t>
            </a: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08" y="1988840"/>
            <a:ext cx="7287584" cy="3934762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 rot="5400000">
            <a:off x="1559594" y="5934329"/>
            <a:ext cx="189142" cy="219045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9" name="TextBox 8"/>
          <p:cNvSpPr txBox="1"/>
          <p:nvPr/>
        </p:nvSpPr>
        <p:spPr>
          <a:xfrm>
            <a:off x="971600" y="6067623"/>
            <a:ext cx="1457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Durum çubuğu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 rot="5400000">
            <a:off x="6888186" y="5934329"/>
            <a:ext cx="189142" cy="219045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1" name="TextBox 10"/>
          <p:cNvSpPr txBox="1"/>
          <p:nvPr/>
        </p:nvSpPr>
        <p:spPr>
          <a:xfrm>
            <a:off x="6131711" y="6073551"/>
            <a:ext cx="1896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Görünüm düğmeleri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 rot="16200000">
            <a:off x="7536009" y="5528910"/>
            <a:ext cx="192666" cy="216025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3" name="TextBox 12"/>
          <p:cNvSpPr txBox="1"/>
          <p:nvPr/>
        </p:nvSpPr>
        <p:spPr>
          <a:xfrm>
            <a:off x="6084168" y="5157192"/>
            <a:ext cx="2495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Yakınlaştırma/Uzaklaştırma</a:t>
            </a:r>
          </a:p>
          <a:p>
            <a:r>
              <a:rPr lang="tr-TR" sz="1400" b="1" dirty="0" smtClean="0">
                <a:solidFill>
                  <a:srgbClr val="FF0000"/>
                </a:solidFill>
              </a:rPr>
              <a:t>düğmeleri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20815" y="3501008"/>
            <a:ext cx="2302370" cy="7018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Metin yazma alanı</a:t>
            </a:r>
            <a:endParaRPr lang="tr-T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3101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Metin Biçimlendirme</a:t>
            </a:r>
            <a:endParaRPr lang="en-US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Bir word belgesi üzerinde </a:t>
            </a:r>
            <a:r>
              <a:rPr lang="tr-TR" sz="2400" b="1" dirty="0" smtClean="0"/>
              <a:t>hareket etmek </a:t>
            </a:r>
            <a:r>
              <a:rPr lang="tr-TR" sz="2400" dirty="0" smtClean="0"/>
              <a:t>için yön tuşları dışında farklı seçenekler vardır.</a:t>
            </a:r>
          </a:p>
          <a:p>
            <a:pPr lvl="1">
              <a:buFont typeface="Courier New" pitchFamily="49" charset="0"/>
              <a:buChar char="o"/>
            </a:pPr>
            <a:r>
              <a:rPr lang="tr-TR" sz="2400" dirty="0" smtClean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at</a:t>
            </a:r>
            <a:r>
              <a:rPr lang="tr-TR" sz="2400" dirty="0" smtClean="0">
                <a:solidFill>
                  <a:schemeClr val="tx1"/>
                </a:solidFill>
              </a:rPr>
              <a:t>ı</a:t>
            </a:r>
            <a:r>
              <a:rPr lang="en-US" sz="2400" dirty="0" smtClean="0">
                <a:solidFill>
                  <a:schemeClr val="tx1"/>
                </a:solidFill>
              </a:rPr>
              <a:t>r </a:t>
            </a:r>
            <a:r>
              <a:rPr lang="en-US" sz="2400" dirty="0" err="1" smtClean="0">
                <a:solidFill>
                  <a:schemeClr val="tx1"/>
                </a:solidFill>
              </a:rPr>
              <a:t>ba</a:t>
            </a:r>
            <a:r>
              <a:rPr lang="tr-TR" sz="2400" dirty="0" smtClean="0">
                <a:solidFill>
                  <a:schemeClr val="tx1"/>
                </a:solidFill>
              </a:rPr>
              <a:t>şı</a:t>
            </a:r>
            <a:r>
              <a:rPr lang="en-US" sz="2400" dirty="0" err="1" smtClean="0">
                <a:solidFill>
                  <a:schemeClr val="tx1"/>
                </a:solidFill>
              </a:rPr>
              <a:t>na</a:t>
            </a:r>
            <a:r>
              <a:rPr lang="en-US" sz="2400" dirty="0" smtClean="0">
                <a:solidFill>
                  <a:schemeClr val="tx1"/>
                </a:solidFill>
              </a:rPr>
              <a:t> g</a:t>
            </a:r>
            <a:r>
              <a:rPr lang="tr-TR" sz="2400" dirty="0" smtClean="0">
                <a:solidFill>
                  <a:schemeClr val="tx1"/>
                </a:solidFill>
              </a:rPr>
              <a:t>itmek için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HOME</a:t>
            </a:r>
            <a:r>
              <a:rPr lang="tr-TR" sz="2400" dirty="0" smtClean="0">
                <a:solidFill>
                  <a:schemeClr val="tx1"/>
                </a:solidFill>
              </a:rPr>
              <a:t>,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tr-TR" sz="2400" dirty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at</a:t>
            </a:r>
            <a:r>
              <a:rPr lang="tr-TR" sz="2400" dirty="0" smtClean="0">
                <a:solidFill>
                  <a:schemeClr val="tx1"/>
                </a:solidFill>
              </a:rPr>
              <a:t>ı</a:t>
            </a:r>
            <a:r>
              <a:rPr lang="en-US" sz="2400" dirty="0" smtClean="0">
                <a:solidFill>
                  <a:schemeClr val="tx1"/>
                </a:solidFill>
              </a:rPr>
              <a:t>r </a:t>
            </a:r>
            <a:r>
              <a:rPr lang="en-US" sz="2400" dirty="0" err="1" smtClean="0">
                <a:solidFill>
                  <a:schemeClr val="tx1"/>
                </a:solidFill>
              </a:rPr>
              <a:t>sonuna</a:t>
            </a:r>
            <a:r>
              <a:rPr lang="en-US" sz="2400" dirty="0" smtClean="0">
                <a:solidFill>
                  <a:schemeClr val="tx1"/>
                </a:solidFill>
              </a:rPr>
              <a:t> g</a:t>
            </a:r>
            <a:r>
              <a:rPr lang="tr-TR" sz="2400" dirty="0" smtClean="0">
                <a:solidFill>
                  <a:schemeClr val="tx1"/>
                </a:solidFill>
              </a:rPr>
              <a:t>itmek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sym typeface="Wingdings" pitchFamily="2" charset="2"/>
              </a:rPr>
              <a:t>için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END</a:t>
            </a:r>
            <a:r>
              <a:rPr lang="tr-TR" sz="2400" dirty="0" smtClean="0">
                <a:solidFill>
                  <a:schemeClr val="tx1"/>
                </a:solidFill>
                <a:sym typeface="Wingdings" pitchFamily="2" charset="2"/>
              </a:rPr>
              <a:t>,</a:t>
            </a:r>
            <a:endParaRPr lang="en-US" sz="2400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1">
              <a:buFont typeface="Courier New" pitchFamily="49" charset="0"/>
              <a:buChar char="o"/>
            </a:pPr>
            <a:r>
              <a:rPr lang="tr-TR" sz="2400" dirty="0" err="1">
                <a:solidFill>
                  <a:schemeClr val="tx1"/>
                </a:solidFill>
                <a:sym typeface="Wingdings" pitchFamily="2" charset="2"/>
              </a:rPr>
              <a:t>b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elgenin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ba</a:t>
            </a:r>
            <a:r>
              <a:rPr lang="tr-TR" sz="2400" dirty="0" smtClean="0">
                <a:solidFill>
                  <a:schemeClr val="tx1"/>
                </a:solidFill>
                <a:sym typeface="Wingdings" pitchFamily="2" charset="2"/>
              </a:rPr>
              <a:t>şı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na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gitmek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sym typeface="Wingdings" pitchFamily="2" charset="2"/>
              </a:rPr>
              <a:t>için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CTRL+HOME</a:t>
            </a:r>
            <a:r>
              <a:rPr lang="tr-TR" sz="2400" dirty="0" smtClean="0">
                <a:solidFill>
                  <a:schemeClr val="tx1"/>
                </a:solidFill>
                <a:sym typeface="Wingdings" pitchFamily="2" charset="2"/>
              </a:rPr>
              <a:t>,</a:t>
            </a:r>
            <a:endParaRPr lang="en-US" sz="2400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1">
              <a:buFont typeface="Courier New" pitchFamily="49" charset="0"/>
              <a:buChar char="o"/>
            </a:pPr>
            <a:r>
              <a:rPr lang="tr-TR" sz="2400" dirty="0" smtClean="0">
                <a:solidFill>
                  <a:schemeClr val="tx1"/>
                </a:solidFill>
                <a:sym typeface="Wingdings" pitchFamily="2" charset="2"/>
              </a:rPr>
              <a:t>b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elgenin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sym typeface="Wingdings" pitchFamily="2" charset="2"/>
              </a:rPr>
              <a:t>sonu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na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gitmek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sym typeface="Wingdings" pitchFamily="2" charset="2"/>
              </a:rPr>
              <a:t>için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CTRL+</a:t>
            </a:r>
            <a:r>
              <a:rPr lang="tr-TR" sz="2400" b="1" dirty="0" smtClean="0">
                <a:solidFill>
                  <a:schemeClr val="tx1"/>
                </a:solidFill>
                <a:sym typeface="Wingdings" pitchFamily="2" charset="2"/>
              </a:rPr>
              <a:t>END </a:t>
            </a:r>
            <a:r>
              <a:rPr lang="tr-TR" sz="2400" dirty="0" smtClean="0">
                <a:solidFill>
                  <a:schemeClr val="tx1"/>
                </a:solidFill>
                <a:sym typeface="Wingdings" pitchFamily="2" charset="2"/>
              </a:rPr>
              <a:t>tuşları kullanılabilir.</a:t>
            </a:r>
            <a:endParaRPr lang="en-US" sz="2400" dirty="0" smtClean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6830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Metin Biçimlendirme</a:t>
            </a:r>
            <a:endParaRPr lang="en-US" sz="3600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Bir belge içerisinde özellike kopyalama ve yapıştırma işlemleri için mutlaka </a:t>
            </a:r>
            <a:r>
              <a:rPr lang="tr-TR" sz="2400" b="1" dirty="0" smtClean="0"/>
              <a:t>seçim </a:t>
            </a:r>
            <a:r>
              <a:rPr lang="tr-TR" sz="2400" dirty="0" smtClean="0"/>
              <a:t>yapılması gerekir.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Belgedeki seçim işlemleri fare ile yapılabileceği gibi klavyedeki </a:t>
            </a:r>
            <a:r>
              <a:rPr lang="tr-TR" sz="2400" b="1" dirty="0" smtClean="0"/>
              <a:t>CTRL</a:t>
            </a:r>
            <a:r>
              <a:rPr lang="tr-TR" sz="2400" dirty="0" smtClean="0"/>
              <a:t>, </a:t>
            </a:r>
            <a:r>
              <a:rPr lang="tr-TR" sz="2400" b="1" dirty="0" smtClean="0"/>
              <a:t>SHIFT</a:t>
            </a:r>
            <a:r>
              <a:rPr lang="tr-TR" sz="2400" dirty="0" smtClean="0"/>
              <a:t> ve </a:t>
            </a:r>
            <a:r>
              <a:rPr lang="tr-TR" sz="2400" b="1" dirty="0" smtClean="0"/>
              <a:t>yön tuşları</a:t>
            </a:r>
            <a:r>
              <a:rPr lang="tr-TR" sz="2400" dirty="0" smtClean="0"/>
              <a:t> da kullanılabilir.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Seçim işlemleri için bazı kısayollar da kullanılabilir. Örneğin, bir k</a:t>
            </a:r>
            <a:r>
              <a:rPr lang="en-US" sz="2400" dirty="0" err="1" smtClean="0"/>
              <a:t>elime</a:t>
            </a:r>
            <a:r>
              <a:rPr lang="en-US" sz="2400" dirty="0" smtClean="0"/>
              <a:t> se</a:t>
            </a:r>
            <a:r>
              <a:rPr lang="tr-TR" sz="2400" dirty="0" smtClean="0"/>
              <a:t>ç</a:t>
            </a:r>
            <a:r>
              <a:rPr lang="en-US" sz="2400" dirty="0" err="1" smtClean="0"/>
              <a:t>mek</a:t>
            </a:r>
            <a:r>
              <a:rPr lang="tr-TR" sz="2400" dirty="0" smtClean="0"/>
              <a:t> için kelimenin üzerine </a:t>
            </a:r>
            <a:r>
              <a:rPr lang="tr-TR" sz="2400" b="1" dirty="0" smtClean="0"/>
              <a:t>çift tıklamak</a:t>
            </a:r>
            <a:r>
              <a:rPr lang="tr-TR" sz="2400" dirty="0" smtClean="0"/>
              <a:t>, bir p</a:t>
            </a:r>
            <a:r>
              <a:rPr lang="en-US" sz="2400" dirty="0" err="1" smtClean="0"/>
              <a:t>aragraf</a:t>
            </a:r>
            <a:r>
              <a:rPr lang="tr-TR" sz="2400" dirty="0" smtClean="0"/>
              <a:t>ı</a:t>
            </a:r>
            <a:r>
              <a:rPr lang="en-US" sz="2400" dirty="0" smtClean="0"/>
              <a:t> se</a:t>
            </a:r>
            <a:r>
              <a:rPr lang="tr-TR" sz="2400" dirty="0" smtClean="0"/>
              <a:t>ç</a:t>
            </a:r>
            <a:r>
              <a:rPr lang="en-US" sz="2400" dirty="0" err="1" smtClean="0"/>
              <a:t>mek</a:t>
            </a:r>
            <a:r>
              <a:rPr lang="tr-TR" sz="2400" dirty="0" smtClean="0"/>
              <a:t> için de paragraf içindeki herhangi bir kelimenin üzerine </a:t>
            </a:r>
            <a:r>
              <a:rPr lang="tr-TR" sz="2400" b="1" dirty="0" smtClean="0"/>
              <a:t>üç kez</a:t>
            </a:r>
            <a:r>
              <a:rPr lang="tr-TR" sz="2400" dirty="0" smtClean="0"/>
              <a:t> </a:t>
            </a:r>
            <a:r>
              <a:rPr lang="tr-TR" sz="2400" b="1" dirty="0" smtClean="0"/>
              <a:t>tıklamak </a:t>
            </a:r>
            <a:r>
              <a:rPr lang="tr-TR" sz="2400" dirty="0" smtClean="0"/>
              <a:t>gerekir.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err="1" smtClean="0"/>
              <a:t>Belgenin</a:t>
            </a:r>
            <a:r>
              <a:rPr lang="en-US" sz="2400" dirty="0" smtClean="0"/>
              <a:t> </a:t>
            </a:r>
            <a:r>
              <a:rPr lang="en-US" sz="2400" dirty="0" err="1" smtClean="0"/>
              <a:t>tamam</a:t>
            </a:r>
            <a:r>
              <a:rPr lang="tr-TR" sz="2400" dirty="0" smtClean="0"/>
              <a:t>ı</a:t>
            </a:r>
            <a:r>
              <a:rPr lang="en-US" sz="2400" dirty="0" smtClean="0"/>
              <a:t>n</a:t>
            </a:r>
            <a:r>
              <a:rPr lang="tr-TR" sz="2400" dirty="0" smtClean="0"/>
              <a:t>ı</a:t>
            </a:r>
            <a:r>
              <a:rPr lang="en-US" sz="2400" dirty="0" smtClean="0"/>
              <a:t> se</a:t>
            </a:r>
            <a:r>
              <a:rPr lang="tr-TR" sz="2400" dirty="0" smtClean="0"/>
              <a:t>ç</a:t>
            </a:r>
            <a:r>
              <a:rPr lang="en-US" sz="2400" dirty="0" err="1" smtClean="0"/>
              <a:t>mek</a:t>
            </a:r>
            <a:r>
              <a:rPr lang="tr-TR" sz="2400" dirty="0" smtClean="0"/>
              <a:t> için de klavyedeki </a:t>
            </a:r>
            <a:r>
              <a:rPr lang="en-US" sz="2400" b="1" dirty="0" smtClean="0"/>
              <a:t>CTRL+A</a:t>
            </a:r>
            <a:r>
              <a:rPr lang="en-US" sz="2400" dirty="0" smtClean="0"/>
              <a:t> </a:t>
            </a:r>
            <a:r>
              <a:rPr lang="en-US" sz="2400" dirty="0" err="1" smtClean="0"/>
              <a:t>tu</a:t>
            </a:r>
            <a:r>
              <a:rPr lang="tr-TR" sz="2400" dirty="0" smtClean="0"/>
              <a:t>şları kullanılabilir.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2176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400" dirty="0" err="1" smtClean="0"/>
              <a:t>Birbirinden</a:t>
            </a:r>
            <a:r>
              <a:rPr lang="en-US" sz="2400" dirty="0" smtClean="0"/>
              <a:t> </a:t>
            </a:r>
            <a:r>
              <a:rPr lang="en-US" sz="2400" b="1" dirty="0" err="1" smtClean="0"/>
              <a:t>ba</a:t>
            </a:r>
            <a:r>
              <a:rPr lang="tr-TR" sz="2400" b="1" dirty="0" smtClean="0"/>
              <a:t>ğı</a:t>
            </a:r>
            <a:r>
              <a:rPr lang="en-US" sz="2400" b="1" dirty="0" err="1" smtClean="0"/>
              <a:t>ms</a:t>
            </a:r>
            <a:r>
              <a:rPr lang="tr-TR" sz="2400" b="1" dirty="0" smtClean="0"/>
              <a:t>ı</a:t>
            </a:r>
            <a:r>
              <a:rPr lang="en-US" sz="2400" b="1" dirty="0" smtClean="0"/>
              <a:t>z </a:t>
            </a:r>
            <a:r>
              <a:rPr lang="tr-TR" sz="2400" dirty="0" smtClean="0"/>
              <a:t>kelime ve </a:t>
            </a:r>
            <a:r>
              <a:rPr lang="en-US" sz="2400" dirty="0" smtClean="0"/>
              <a:t>sat</a:t>
            </a:r>
            <a:r>
              <a:rPr lang="tr-TR" sz="2400" dirty="0" smtClean="0"/>
              <a:t>ı</a:t>
            </a:r>
            <a:r>
              <a:rPr lang="en-US" sz="2400" dirty="0" err="1" smtClean="0"/>
              <a:t>rlar</a:t>
            </a:r>
            <a:r>
              <a:rPr lang="tr-TR" sz="2400" dirty="0" smtClean="0"/>
              <a:t>ı</a:t>
            </a:r>
            <a:r>
              <a:rPr lang="en-US" sz="2400" dirty="0" smtClean="0"/>
              <a:t> se</a:t>
            </a:r>
            <a:r>
              <a:rPr lang="tr-TR" sz="2400" dirty="0" smtClean="0"/>
              <a:t>ç</a:t>
            </a:r>
            <a:r>
              <a:rPr lang="en-US" sz="2400" dirty="0" err="1" smtClean="0"/>
              <a:t>mek</a:t>
            </a:r>
            <a:r>
              <a:rPr lang="en-US" sz="2400" dirty="0" smtClean="0"/>
              <a:t> i</a:t>
            </a:r>
            <a:r>
              <a:rPr lang="tr-TR" sz="2400" dirty="0" smtClean="0"/>
              <a:t>ç</a:t>
            </a:r>
            <a:r>
              <a:rPr lang="en-US" sz="2400" dirty="0" smtClean="0"/>
              <a:t>in</a:t>
            </a:r>
            <a:r>
              <a:rPr lang="tr-TR" sz="2400" dirty="0"/>
              <a:t> </a:t>
            </a:r>
            <a:r>
              <a:rPr lang="en-US" sz="2400" b="1" dirty="0" smtClean="0"/>
              <a:t>CTRL</a:t>
            </a:r>
            <a:r>
              <a:rPr lang="en-US" sz="2400" dirty="0" smtClean="0"/>
              <a:t> </a:t>
            </a:r>
            <a:r>
              <a:rPr lang="en-US" sz="2400" dirty="0" err="1" smtClean="0"/>
              <a:t>tu</a:t>
            </a:r>
            <a:r>
              <a:rPr lang="tr-TR" sz="2400" dirty="0" smtClean="0"/>
              <a:t>ş</a:t>
            </a:r>
            <a:r>
              <a:rPr lang="en-US" sz="2400" dirty="0" err="1" smtClean="0"/>
              <a:t>unu</a:t>
            </a:r>
            <a:r>
              <a:rPr lang="en-US" sz="2400" dirty="0" smtClean="0"/>
              <a:t> bas</a:t>
            </a:r>
            <a:r>
              <a:rPr lang="tr-TR" sz="2400" dirty="0" smtClean="0"/>
              <a:t>ı</a:t>
            </a:r>
            <a:r>
              <a:rPr lang="en-US" sz="2400" dirty="0" smtClean="0"/>
              <a:t>l</a:t>
            </a:r>
            <a:r>
              <a:rPr lang="tr-TR" sz="2400" dirty="0" smtClean="0"/>
              <a:t>ı</a:t>
            </a:r>
            <a:r>
              <a:rPr lang="en-US" sz="2400" dirty="0" smtClean="0"/>
              <a:t> </a:t>
            </a:r>
            <a:r>
              <a:rPr lang="en-US" sz="2400" dirty="0" err="1" smtClean="0"/>
              <a:t>tutarak</a:t>
            </a:r>
            <a:r>
              <a:rPr lang="en-US" sz="2400" dirty="0" smtClean="0"/>
              <a:t> </a:t>
            </a:r>
            <a:r>
              <a:rPr lang="tr-TR" sz="2400" dirty="0" smtClean="0"/>
              <a:t>seçimler yapılmalıdır.</a:t>
            </a:r>
            <a:endParaRPr lang="en-US" sz="2400" dirty="0" smtClean="0"/>
          </a:p>
          <a:p>
            <a:pPr eaLnBrk="1" hangingPunct="1">
              <a:buFont typeface="Wingdings" pitchFamily="2" charset="2"/>
              <a:buChar char="Ø"/>
            </a:pPr>
            <a:endParaRPr lang="en-US" sz="28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tr-TR" dirty="0"/>
              <a:t>Metin Biçimlendirme</a:t>
            </a: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2790583"/>
            <a:ext cx="756285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637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Content Placeholder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212976"/>
            <a:ext cx="4958454" cy="1842485"/>
          </a:xfr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0" kern="120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r>
              <a:rPr lang="tr-TR" sz="3200" dirty="0"/>
              <a:t>Metin Biçimlendirme</a:t>
            </a:r>
            <a:endParaRPr lang="en-US" sz="28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48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tr-TR" sz="2400" dirty="0" smtClean="0"/>
              <a:t>B</a:t>
            </a:r>
            <a:r>
              <a:rPr lang="en-US" sz="2400" dirty="0" err="1"/>
              <a:t>ir</a:t>
            </a:r>
            <a:r>
              <a:rPr lang="en-US" sz="2400" dirty="0"/>
              <a:t> </a:t>
            </a:r>
            <a:r>
              <a:rPr lang="en-US" sz="2400" dirty="0" err="1" smtClean="0"/>
              <a:t>kelime</a:t>
            </a:r>
            <a:r>
              <a:rPr lang="en-US" sz="2400" dirty="0" smtClean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paragraf</a:t>
            </a:r>
            <a:r>
              <a:rPr lang="tr-TR" sz="2400" dirty="0"/>
              <a:t>ı</a:t>
            </a:r>
            <a:r>
              <a:rPr lang="en-US" sz="2400" dirty="0"/>
              <a:t> </a:t>
            </a:r>
            <a:r>
              <a:rPr lang="en-US" sz="2400" dirty="0" err="1"/>
              <a:t>silmek</a:t>
            </a:r>
            <a:r>
              <a:rPr lang="en-US" sz="2400" dirty="0"/>
              <a:t> i</a:t>
            </a:r>
            <a:r>
              <a:rPr lang="tr-TR" sz="2400" dirty="0"/>
              <a:t>ç</a:t>
            </a:r>
            <a:r>
              <a:rPr lang="en-US" sz="2400" dirty="0"/>
              <a:t>in </a:t>
            </a:r>
            <a:r>
              <a:rPr lang="tr-TR" sz="2400" dirty="0"/>
              <a:t>seçim yapıldıktan</a:t>
            </a:r>
            <a:r>
              <a:rPr lang="en-US" sz="2400" dirty="0"/>
              <a:t> </a:t>
            </a:r>
            <a:r>
              <a:rPr lang="tr-TR" sz="2400" dirty="0"/>
              <a:t>s</a:t>
            </a:r>
            <a:r>
              <a:rPr lang="en-US" sz="2400" dirty="0" err="1"/>
              <a:t>onra</a:t>
            </a:r>
            <a:r>
              <a:rPr lang="en-US" sz="2400" dirty="0"/>
              <a:t> </a:t>
            </a:r>
            <a:r>
              <a:rPr lang="en-US" sz="2400" b="1" dirty="0"/>
              <a:t>Delete </a:t>
            </a:r>
            <a:r>
              <a:rPr lang="tr-TR" sz="2400" dirty="0"/>
              <a:t>veya </a:t>
            </a:r>
            <a:r>
              <a:rPr lang="tr-TR" sz="2400" b="1" dirty="0"/>
              <a:t>Backspace </a:t>
            </a:r>
            <a:r>
              <a:rPr lang="en-US" sz="2400" dirty="0" err="1"/>
              <a:t>tu</a:t>
            </a:r>
            <a:r>
              <a:rPr lang="tr-TR" sz="2400" dirty="0"/>
              <a:t>şları kullanılabilir.</a:t>
            </a:r>
            <a:endParaRPr lang="en-US" sz="2800" dirty="0"/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Tek tek harfleri silmek için de aynı tuşlar kullanılmaktadır.</a:t>
            </a:r>
          </a:p>
          <a:p>
            <a:pPr>
              <a:buFont typeface="Wingdings" pitchFamily="2" charset="2"/>
              <a:buChar char="Ø"/>
            </a:pPr>
            <a:endParaRPr lang="tr-TR" sz="2400" b="1" dirty="0" smtClean="0"/>
          </a:p>
          <a:p>
            <a:pPr>
              <a:buFont typeface="Wingdings" pitchFamily="2" charset="2"/>
              <a:buChar char="Ø"/>
            </a:pPr>
            <a:endParaRPr lang="tr-TR" sz="2400" b="1" dirty="0"/>
          </a:p>
          <a:p>
            <a:pPr>
              <a:buFont typeface="Wingdings" pitchFamily="2" charset="2"/>
              <a:buChar char="Ø"/>
            </a:pPr>
            <a:endParaRPr lang="tr-TR" sz="2400" b="1" dirty="0" smtClean="0"/>
          </a:p>
          <a:p>
            <a:pPr>
              <a:buFont typeface="Wingdings" pitchFamily="2" charset="2"/>
              <a:buChar char="Ø"/>
            </a:pPr>
            <a:endParaRPr lang="tr-TR" sz="2400" b="1" dirty="0"/>
          </a:p>
          <a:p>
            <a:pPr>
              <a:buFont typeface="Wingdings" pitchFamily="2" charset="2"/>
              <a:buChar char="Ø"/>
            </a:pPr>
            <a:endParaRPr lang="tr-TR" sz="2400" b="1" dirty="0" smtClean="0"/>
          </a:p>
          <a:p>
            <a:pPr>
              <a:buFont typeface="Wingdings" pitchFamily="2" charset="2"/>
              <a:buChar char="Ø"/>
            </a:pPr>
            <a:endParaRPr lang="tr-TR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3813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0" kern="120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r>
              <a:rPr lang="tr-TR" sz="3200" dirty="0"/>
              <a:t>Metin Biçimlendirme</a:t>
            </a:r>
            <a:endParaRPr lang="en-US" sz="2800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3356992"/>
            <a:ext cx="836327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dirty="0" smtClean="0"/>
              <a:t>Di</a:t>
            </a:r>
            <a:r>
              <a:rPr lang="tr-TR" sz="2400" dirty="0" smtClean="0"/>
              <a:t>ğ</a:t>
            </a:r>
            <a:r>
              <a:rPr lang="en-US" sz="2400" dirty="0" err="1" smtClean="0"/>
              <a:t>er</a:t>
            </a:r>
            <a:r>
              <a:rPr lang="en-US" sz="2400" dirty="0" smtClean="0"/>
              <a:t> </a:t>
            </a: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tr-TR" sz="2400" dirty="0" smtClean="0"/>
              <a:t>seçenek ise,</a:t>
            </a:r>
            <a:r>
              <a:rPr lang="en-US" sz="2400" dirty="0" smtClean="0"/>
              <a:t> </a:t>
            </a:r>
            <a:r>
              <a:rPr lang="en-US" sz="2400" dirty="0" err="1" smtClean="0"/>
              <a:t>metni</a:t>
            </a:r>
            <a:r>
              <a:rPr lang="en-US" sz="2400" dirty="0" smtClean="0"/>
              <a:t> se</a:t>
            </a:r>
            <a:r>
              <a:rPr lang="tr-TR" sz="2400" dirty="0" smtClean="0"/>
              <a:t>ç</a:t>
            </a:r>
            <a:r>
              <a:rPr lang="en-US" sz="2400" dirty="0" err="1" smtClean="0"/>
              <a:t>tikten</a:t>
            </a:r>
            <a:r>
              <a:rPr lang="en-US" sz="2400" dirty="0" smtClean="0"/>
              <a:t> </a:t>
            </a:r>
            <a:r>
              <a:rPr lang="en-US" sz="2400" dirty="0" err="1" smtClean="0"/>
              <a:t>sonra</a:t>
            </a:r>
            <a:r>
              <a:rPr lang="en-US" sz="2400" dirty="0" smtClean="0"/>
              <a:t> fare</a:t>
            </a:r>
            <a:r>
              <a:rPr lang="tr-TR" sz="2400" dirty="0" smtClean="0"/>
              <a:t>yi sağ tıklamak ve açılan menüdeki seçenekleri kullanmaktır.</a:t>
            </a:r>
            <a:endParaRPr lang="en-US" sz="2400" dirty="0" err="1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1412776"/>
            <a:ext cx="519492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tr-TR" sz="2400" dirty="0" smtClean="0"/>
              <a:t>Metinleri k</a:t>
            </a:r>
            <a:r>
              <a:rPr lang="en-US" sz="2400" dirty="0" err="1" smtClean="0"/>
              <a:t>opyalamak</a:t>
            </a:r>
            <a:r>
              <a:rPr lang="en-US" sz="2400" dirty="0" smtClean="0"/>
              <a:t> </a:t>
            </a:r>
            <a:r>
              <a:rPr lang="en-US" sz="2400" dirty="0" err="1"/>
              <a:t>veya</a:t>
            </a:r>
            <a:r>
              <a:rPr lang="en-US" sz="2400" dirty="0"/>
              <a:t> ta</a:t>
            </a:r>
            <a:r>
              <a:rPr lang="tr-TR" sz="2400" dirty="0"/>
              <a:t>şı</a:t>
            </a:r>
            <a:r>
              <a:rPr lang="en-US" sz="2400" dirty="0" err="1"/>
              <a:t>mak</a:t>
            </a:r>
            <a:r>
              <a:rPr lang="en-US" sz="2400" dirty="0"/>
              <a:t> </a:t>
            </a:r>
            <a:r>
              <a:rPr lang="tr-TR" sz="2400" dirty="0" smtClean="0"/>
              <a:t>iç</a:t>
            </a:r>
            <a:r>
              <a:rPr lang="en-US" sz="2400" dirty="0"/>
              <a:t>in </a:t>
            </a:r>
            <a:r>
              <a:rPr lang="en-US" sz="2400" dirty="0" err="1" smtClean="0"/>
              <a:t>kullan</a:t>
            </a:r>
            <a:r>
              <a:rPr lang="tr-TR" sz="2400" dirty="0" smtClean="0"/>
              <a:t>ılan düğmeler </a:t>
            </a:r>
            <a:r>
              <a:rPr lang="tr-TR" sz="2400" b="1" dirty="0" smtClean="0"/>
              <a:t>G</a:t>
            </a:r>
            <a:r>
              <a:rPr lang="en-US" sz="2400" b="1" dirty="0" err="1" smtClean="0"/>
              <a:t>iri</a:t>
            </a:r>
            <a:r>
              <a:rPr lang="tr-TR" sz="2400" b="1" dirty="0"/>
              <a:t>ş </a:t>
            </a:r>
            <a:r>
              <a:rPr lang="tr-TR" sz="2400" b="1" dirty="0" smtClean="0"/>
              <a:t>(Home) </a:t>
            </a:r>
            <a:r>
              <a:rPr lang="tr-TR" sz="2400" dirty="0" smtClean="0"/>
              <a:t>sekmesinde </a:t>
            </a:r>
            <a:r>
              <a:rPr lang="en-US" sz="2400" dirty="0" err="1" smtClean="0"/>
              <a:t>bulunmaktad</a:t>
            </a:r>
            <a:r>
              <a:rPr lang="tr-TR" sz="2400" dirty="0"/>
              <a:t>ı</a:t>
            </a:r>
            <a:r>
              <a:rPr lang="en-US" sz="2400" dirty="0" smtClean="0"/>
              <a:t>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425104"/>
            <a:ext cx="1485900" cy="1352550"/>
          </a:xfrm>
          <a:prstGeom prst="rect">
            <a:avLst/>
          </a:prstGeom>
        </p:spPr>
      </p:pic>
      <p:sp>
        <p:nvSpPr>
          <p:cNvPr id="13" name="Left Arrow 12"/>
          <p:cNvSpPr/>
          <p:nvPr/>
        </p:nvSpPr>
        <p:spPr>
          <a:xfrm>
            <a:off x="6545224" y="1942218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4" name="TextBox 13"/>
          <p:cNvSpPr txBox="1"/>
          <p:nvPr/>
        </p:nvSpPr>
        <p:spPr>
          <a:xfrm>
            <a:off x="7082614" y="1879309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Kes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6660232" y="2176020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6" name="TextBox 15"/>
          <p:cNvSpPr txBox="1"/>
          <p:nvPr/>
        </p:nvSpPr>
        <p:spPr>
          <a:xfrm>
            <a:off x="7197622" y="2113111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Kopyala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7" name="Left Arrow 16"/>
          <p:cNvSpPr/>
          <p:nvPr/>
        </p:nvSpPr>
        <p:spPr>
          <a:xfrm rot="633484">
            <a:off x="6044861" y="2399311"/>
            <a:ext cx="1253584" cy="223441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8" name="TextBox 17"/>
          <p:cNvSpPr txBox="1"/>
          <p:nvPr/>
        </p:nvSpPr>
        <p:spPr>
          <a:xfrm>
            <a:off x="7292999" y="2500592"/>
            <a:ext cx="832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Yapıştır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912" y="4293096"/>
            <a:ext cx="597217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397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b="1" dirty="0" smtClean="0"/>
              <a:t>Metinleri biçimlendirmek </a:t>
            </a:r>
            <a:r>
              <a:rPr lang="tr-TR" sz="2400" dirty="0" smtClean="0"/>
              <a:t>için </a:t>
            </a:r>
            <a:r>
              <a:rPr lang="tr-TR" sz="2400" b="1" dirty="0"/>
              <a:t>Giriş (</a:t>
            </a:r>
            <a:r>
              <a:rPr lang="tr-TR" sz="2400" b="1" dirty="0" smtClean="0"/>
              <a:t>Home)</a:t>
            </a:r>
            <a:r>
              <a:rPr lang="tr-TR" sz="2400" dirty="0" smtClean="0"/>
              <a:t> sekmesindeki seçenekler kullanılmaktadır.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dirty="0" smtClean="0"/>
              <a:t>Y</a:t>
            </a:r>
            <a:r>
              <a:rPr lang="en-US" sz="2400" dirty="0" err="1" smtClean="0"/>
              <a:t>az</a:t>
            </a:r>
            <a:r>
              <a:rPr lang="tr-TR" sz="2400" dirty="0" smtClean="0"/>
              <a:t>ı</a:t>
            </a:r>
            <a:r>
              <a:rPr lang="en-US" sz="2400" dirty="0" smtClean="0"/>
              <a:t> </a:t>
            </a:r>
            <a:r>
              <a:rPr lang="tr-TR" sz="2400" dirty="0" err="1"/>
              <a:t>b</a:t>
            </a:r>
            <a:r>
              <a:rPr lang="en-US" sz="2400" dirty="0" err="1" smtClean="0"/>
              <a:t>oyutunu</a:t>
            </a:r>
            <a:r>
              <a:rPr lang="en-US" sz="2400" dirty="0" smtClean="0"/>
              <a:t> </a:t>
            </a:r>
            <a:r>
              <a:rPr lang="tr-TR" sz="2400" dirty="0" smtClean="0"/>
              <a:t>bü</a:t>
            </a:r>
            <a:r>
              <a:rPr lang="en-US" sz="2400" dirty="0" smtClean="0"/>
              <a:t>y</a:t>
            </a:r>
            <a:r>
              <a:rPr lang="tr-TR" sz="2400" dirty="0" smtClean="0"/>
              <a:t>ü</a:t>
            </a:r>
            <a:r>
              <a:rPr lang="en-US" sz="2400" dirty="0" err="1" smtClean="0"/>
              <a:t>tmek</a:t>
            </a:r>
            <a:r>
              <a:rPr lang="tr-TR" sz="2400" dirty="0" smtClean="0"/>
              <a:t> ve küçü</a:t>
            </a:r>
            <a:r>
              <a:rPr lang="en-US" sz="2400" dirty="0" err="1" smtClean="0"/>
              <a:t>ltmek</a:t>
            </a:r>
            <a:r>
              <a:rPr lang="tr-TR" sz="2400" dirty="0" smtClean="0"/>
              <a:t> için aşağıda gösterilen seçenekler kullanılabilir.</a:t>
            </a:r>
            <a:endParaRPr lang="en-US" sz="28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/>
              <a:t>Metin Biçimlendirme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284984"/>
            <a:ext cx="3900689" cy="1368152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 rot="7659617">
            <a:off x="3306521" y="4216992"/>
            <a:ext cx="1488927" cy="189419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0" name="TextBox 9"/>
          <p:cNvSpPr txBox="1"/>
          <p:nvPr/>
        </p:nvSpPr>
        <p:spPr>
          <a:xfrm>
            <a:off x="1942267" y="4834721"/>
            <a:ext cx="23086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Metni seçtiktan sonra</a:t>
            </a:r>
          </a:p>
          <a:p>
            <a:r>
              <a:rPr lang="tr-TR" sz="1400" b="1" dirty="0">
                <a:solidFill>
                  <a:srgbClr val="FF0000"/>
                </a:solidFill>
              </a:rPr>
              <a:t>b</a:t>
            </a:r>
            <a:r>
              <a:rPr lang="tr-TR" sz="1400" b="1" dirty="0" smtClean="0">
                <a:solidFill>
                  <a:srgbClr val="FF0000"/>
                </a:solidFill>
              </a:rPr>
              <a:t>uradaki oka tıklayarak</a:t>
            </a:r>
          </a:p>
          <a:p>
            <a:r>
              <a:rPr lang="tr-TR" sz="1400" b="1" dirty="0">
                <a:solidFill>
                  <a:srgbClr val="FF0000"/>
                </a:solidFill>
              </a:rPr>
              <a:t>i</a:t>
            </a:r>
            <a:r>
              <a:rPr lang="tr-TR" sz="1400" b="1" dirty="0" smtClean="0">
                <a:solidFill>
                  <a:srgbClr val="FF0000"/>
                </a:solidFill>
              </a:rPr>
              <a:t>stediğiniz yazı boyutunu</a:t>
            </a:r>
          </a:p>
          <a:p>
            <a:r>
              <a:rPr lang="tr-TR" sz="1400" b="1" dirty="0" smtClean="0">
                <a:solidFill>
                  <a:srgbClr val="FF0000"/>
                </a:solidFill>
              </a:rPr>
              <a:t>seçebilirsiniz.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 rot="5400000">
            <a:off x="4317243" y="4241805"/>
            <a:ext cx="1083996" cy="175547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2" name="TextBox 11"/>
          <p:cNvSpPr txBox="1"/>
          <p:nvPr/>
        </p:nvSpPr>
        <p:spPr>
          <a:xfrm>
            <a:off x="4250912" y="4918297"/>
            <a:ext cx="21641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Bu düğmeye bastığınız</a:t>
            </a:r>
          </a:p>
          <a:p>
            <a:r>
              <a:rPr lang="tr-TR" sz="1400" b="1" dirty="0">
                <a:solidFill>
                  <a:srgbClr val="FF0000"/>
                </a:solidFill>
              </a:rPr>
              <a:t>z</a:t>
            </a:r>
            <a:r>
              <a:rPr lang="tr-TR" sz="1400" b="1" dirty="0" smtClean="0">
                <a:solidFill>
                  <a:srgbClr val="FF0000"/>
                </a:solidFill>
              </a:rPr>
              <a:t>aman seçili metnin</a:t>
            </a:r>
          </a:p>
          <a:p>
            <a:r>
              <a:rPr lang="tr-TR" sz="1400" b="1" dirty="0">
                <a:solidFill>
                  <a:srgbClr val="FF0000"/>
                </a:solidFill>
              </a:rPr>
              <a:t>k</a:t>
            </a:r>
            <a:r>
              <a:rPr lang="tr-TR" sz="1400" b="1" dirty="0" smtClean="0">
                <a:solidFill>
                  <a:srgbClr val="FF0000"/>
                </a:solidFill>
              </a:rPr>
              <a:t>arakter boyutu büyür.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 rot="2043677">
            <a:off x="5060641" y="4228353"/>
            <a:ext cx="2029325" cy="183745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4" name="TextBox 13"/>
          <p:cNvSpPr txBox="1"/>
          <p:nvPr/>
        </p:nvSpPr>
        <p:spPr>
          <a:xfrm>
            <a:off x="6651277" y="4902722"/>
            <a:ext cx="22619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Bu düğmeye bastığınız</a:t>
            </a:r>
          </a:p>
          <a:p>
            <a:r>
              <a:rPr lang="tr-TR" sz="1400" b="1" dirty="0" smtClean="0">
                <a:solidFill>
                  <a:srgbClr val="FF0000"/>
                </a:solidFill>
              </a:rPr>
              <a:t>zaman seçili metnin</a:t>
            </a:r>
          </a:p>
          <a:p>
            <a:r>
              <a:rPr lang="tr-TR" sz="1400" b="1" dirty="0">
                <a:solidFill>
                  <a:srgbClr val="FF0000"/>
                </a:solidFill>
              </a:rPr>
              <a:t>k</a:t>
            </a:r>
            <a:r>
              <a:rPr lang="tr-TR" sz="1400" b="1" dirty="0" smtClean="0">
                <a:solidFill>
                  <a:srgbClr val="FF0000"/>
                </a:solidFill>
              </a:rPr>
              <a:t>arakter boyutu küçülür.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712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dirty="0" smtClean="0"/>
              <a:t>Yazıyı </a:t>
            </a:r>
            <a:r>
              <a:rPr lang="tr-TR" sz="2400" b="1" dirty="0" smtClean="0"/>
              <a:t>vurgulayarak</a:t>
            </a:r>
            <a:r>
              <a:rPr lang="tr-TR" sz="2400" dirty="0" smtClean="0"/>
              <a:t> (kalın), </a:t>
            </a:r>
            <a:r>
              <a:rPr lang="tr-TR" sz="2400" b="1" dirty="0" smtClean="0"/>
              <a:t>sağa yatık </a:t>
            </a:r>
            <a:r>
              <a:rPr lang="tr-TR" sz="2400" dirty="0" smtClean="0"/>
              <a:t>ve </a:t>
            </a:r>
            <a:r>
              <a:rPr lang="tr-TR" sz="2400" b="1" dirty="0" smtClean="0"/>
              <a:t>altı çizili </a:t>
            </a:r>
            <a:r>
              <a:rPr lang="tr-TR" sz="2400" dirty="0" smtClean="0"/>
              <a:t>yazdırmak için aşağıda gösterilen seçenekler kullanılmaktadır.</a:t>
            </a:r>
            <a:endParaRPr lang="en-US" sz="28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/>
              <a:t>Metin Biçimlendirme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708920"/>
            <a:ext cx="3900689" cy="13681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47992" y="4755818"/>
            <a:ext cx="13335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Metni vurgulayarak yazmak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 rot="5400000">
            <a:off x="2245568" y="4095372"/>
            <a:ext cx="1083996" cy="175547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2" name="TextBox 11"/>
          <p:cNvSpPr txBox="1"/>
          <p:nvPr/>
        </p:nvSpPr>
        <p:spPr>
          <a:xfrm>
            <a:off x="3601298" y="4509120"/>
            <a:ext cx="1042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Metni sağa yatık yazmak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9966" y="4540375"/>
            <a:ext cx="1245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Metnin altına çizgi çekerek yazmak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 rot="2863425">
            <a:off x="3018961" y="3949835"/>
            <a:ext cx="1083996" cy="175547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6" name="Left Arrow 15"/>
          <p:cNvSpPr/>
          <p:nvPr/>
        </p:nvSpPr>
        <p:spPr>
          <a:xfrm rot="1846454">
            <a:off x="3443472" y="4012911"/>
            <a:ext cx="2058680" cy="189669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</p:spTree>
    <p:extLst>
      <p:ext uri="{BB962C8B-B14F-4D97-AF65-F5344CB8AC3E}">
        <p14:creationId xmlns:p14="http://schemas.microsoft.com/office/powerpoint/2010/main" val="11846900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Kelime İşlemciler</a:t>
            </a:r>
            <a:endParaRPr lang="en-GB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Kelime işlemci yazılımlar kullanılarak metinler yaratılabilir, düzeltme, saklama ve yazdırma işlevleri yapılabilir.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Bu </a:t>
            </a:r>
            <a:r>
              <a:rPr lang="en-US" sz="2400" dirty="0" err="1"/>
              <a:t>programlar</a:t>
            </a:r>
            <a:r>
              <a:rPr lang="en-US" sz="2400" dirty="0"/>
              <a:t> </a:t>
            </a:r>
            <a:r>
              <a:rPr lang="en-US" sz="2400" dirty="0" err="1"/>
              <a:t>günümüzde</a:t>
            </a:r>
            <a:r>
              <a:rPr lang="en-US" sz="2400" dirty="0"/>
              <a:t>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büyük</a:t>
            </a:r>
            <a:r>
              <a:rPr lang="en-US" sz="2400" dirty="0"/>
              <a:t> </a:t>
            </a:r>
            <a:r>
              <a:rPr lang="en-US" sz="2400" dirty="0" err="1"/>
              <a:t>miktarda</a:t>
            </a:r>
            <a:r>
              <a:rPr lang="en-US" sz="2400" dirty="0"/>
              <a:t> </a:t>
            </a:r>
            <a:r>
              <a:rPr lang="en-US" sz="2400" dirty="0" err="1"/>
              <a:t>veri</a:t>
            </a:r>
            <a:r>
              <a:rPr lang="en-US" sz="2400" dirty="0"/>
              <a:t> </a:t>
            </a:r>
            <a:r>
              <a:rPr lang="en-US" sz="2400" dirty="0" err="1"/>
              <a:t>içeren</a:t>
            </a:r>
            <a:r>
              <a:rPr lang="en-US" sz="2400" dirty="0"/>
              <a:t> </a:t>
            </a:r>
            <a:r>
              <a:rPr lang="en-US" sz="2400" dirty="0" smtClean="0"/>
              <a:t>d</a:t>
            </a:r>
            <a:r>
              <a:rPr lang="tr-TR" sz="2400" dirty="0" smtClean="0"/>
              <a:t>ö</a:t>
            </a:r>
            <a:r>
              <a:rPr lang="en-US" sz="2400" dirty="0" err="1" smtClean="0"/>
              <a:t>kümanları</a:t>
            </a:r>
            <a:r>
              <a:rPr lang="en-US" sz="2400" dirty="0" smtClean="0"/>
              <a:t> </a:t>
            </a:r>
            <a:r>
              <a:rPr lang="en-US" sz="2400" dirty="0" err="1"/>
              <a:t>içerisindeki</a:t>
            </a:r>
            <a:r>
              <a:rPr lang="en-US" sz="2400" dirty="0"/>
              <a:t> </a:t>
            </a:r>
            <a:r>
              <a:rPr lang="en-US" sz="2400" dirty="0" err="1"/>
              <a:t>resimler</a:t>
            </a:r>
            <a:r>
              <a:rPr lang="en-US" sz="2400" dirty="0"/>
              <a:t>, </a:t>
            </a:r>
            <a:r>
              <a:rPr lang="en-US" sz="2400" dirty="0" err="1"/>
              <a:t>grafikler</a:t>
            </a:r>
            <a:r>
              <a:rPr lang="en-US" sz="2400" dirty="0"/>
              <a:t>, </a:t>
            </a:r>
            <a:r>
              <a:rPr lang="en-US" sz="2400" dirty="0" err="1"/>
              <a:t>tablolar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diğer</a:t>
            </a:r>
            <a:r>
              <a:rPr lang="en-US" sz="2400" dirty="0"/>
              <a:t> </a:t>
            </a:r>
            <a:r>
              <a:rPr lang="en-US" sz="2400" dirty="0" err="1"/>
              <a:t>eklentilerle</a:t>
            </a:r>
            <a:r>
              <a:rPr lang="en-US" sz="2400" dirty="0"/>
              <a:t> </a:t>
            </a:r>
            <a:r>
              <a:rPr lang="en-US" sz="2400" dirty="0" err="1"/>
              <a:t>birlikte</a:t>
            </a:r>
            <a:r>
              <a:rPr lang="en-US" sz="2400" dirty="0"/>
              <a:t> </a:t>
            </a:r>
            <a:r>
              <a:rPr lang="en-US" sz="2400" dirty="0" err="1"/>
              <a:t>tek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dosya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kaydetme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biçimlendirme</a:t>
            </a:r>
            <a:r>
              <a:rPr lang="en-US" sz="2400" dirty="0"/>
              <a:t> </a:t>
            </a:r>
            <a:r>
              <a:rPr lang="en-US" sz="2400" dirty="0" err="1"/>
              <a:t>özelliğine</a:t>
            </a:r>
            <a:r>
              <a:rPr lang="en-US" sz="2400" dirty="0"/>
              <a:t> </a:t>
            </a:r>
            <a:r>
              <a:rPr lang="en-US" sz="2400" dirty="0" err="1"/>
              <a:t>sahiptir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 smtClean="0"/>
              <a:t>Kelime</a:t>
            </a:r>
            <a:r>
              <a:rPr lang="en-US" sz="2400" dirty="0" smtClean="0"/>
              <a:t> </a:t>
            </a:r>
            <a:r>
              <a:rPr lang="en-US" sz="2400" dirty="0" err="1"/>
              <a:t>işlemcileri</a:t>
            </a:r>
            <a:r>
              <a:rPr lang="en-US" sz="2400" dirty="0"/>
              <a:t>, </a:t>
            </a:r>
            <a:r>
              <a:rPr lang="en-US" sz="2400" dirty="0" err="1"/>
              <a:t>bilgisayar</a:t>
            </a:r>
            <a:r>
              <a:rPr lang="en-US" sz="2400" dirty="0"/>
              <a:t> </a:t>
            </a:r>
            <a:r>
              <a:rPr lang="en-US" sz="2400" dirty="0" err="1"/>
              <a:t>yazılımları</a:t>
            </a:r>
            <a:r>
              <a:rPr lang="en-US" sz="2400" dirty="0"/>
              <a:t> </a:t>
            </a:r>
            <a:r>
              <a:rPr lang="en-US" sz="2400" dirty="0" err="1"/>
              <a:t>arasında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kullanılan</a:t>
            </a:r>
            <a:r>
              <a:rPr lang="en-US" sz="2400" dirty="0"/>
              <a:t> </a:t>
            </a:r>
            <a:r>
              <a:rPr lang="en-US" sz="2400" dirty="0" err="1"/>
              <a:t>araçlardandır</a:t>
            </a:r>
            <a:r>
              <a:rPr lang="en-US" sz="2400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659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b="1" dirty="0" smtClean="0"/>
              <a:t>Yazı tipini </a:t>
            </a:r>
            <a:r>
              <a:rPr lang="tr-TR" sz="2400" dirty="0" smtClean="0"/>
              <a:t>değiştirmek için </a:t>
            </a:r>
            <a:r>
              <a:rPr lang="tr-TR" sz="2400" dirty="0"/>
              <a:t>aşağıda gösterilen </a:t>
            </a:r>
            <a:r>
              <a:rPr lang="tr-TR" sz="2400" dirty="0" smtClean="0"/>
              <a:t>seçenek kullanılmaktadır.</a:t>
            </a:r>
            <a:endParaRPr lang="en-US" sz="2400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/>
              <a:t>Metin Biçimlendirme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938713"/>
            <a:ext cx="8856984" cy="229048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43608" y="3212976"/>
            <a:ext cx="72008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64220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Metin Biçimlendirme</a:t>
            </a:r>
            <a:endParaRPr lang="en-US" dirty="0" smtClean="0"/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dirty="0" smtClean="0"/>
              <a:t>Genellikle bir yazının iptal edildiği belirtilirken kullanılan, m</a:t>
            </a:r>
            <a:r>
              <a:rPr lang="en-US" sz="2400" dirty="0" err="1" smtClean="0"/>
              <a:t>etinlerin</a:t>
            </a:r>
            <a:r>
              <a:rPr lang="en-US" sz="2400" dirty="0" smtClean="0"/>
              <a:t> </a:t>
            </a:r>
            <a:r>
              <a:rPr lang="en-US" sz="2400" b="1" dirty="0" err="1" smtClean="0"/>
              <a:t>ortas</a:t>
            </a:r>
            <a:r>
              <a:rPr lang="tr-TR" sz="2400" b="1" dirty="0" smtClean="0"/>
              <a:t>ı</a:t>
            </a:r>
            <a:r>
              <a:rPr lang="en-US" sz="2400" b="1" dirty="0" err="1" smtClean="0"/>
              <a:t>na</a:t>
            </a:r>
            <a:r>
              <a:rPr lang="en-US" sz="2400" b="1" dirty="0" smtClean="0"/>
              <a:t> </a:t>
            </a:r>
            <a:r>
              <a:rPr lang="tr-TR" sz="2400" b="1" dirty="0" err="1"/>
              <a:t>ç</a:t>
            </a:r>
            <a:r>
              <a:rPr lang="en-US" sz="2400" b="1" dirty="0" err="1" smtClean="0"/>
              <a:t>izgi</a:t>
            </a:r>
            <a:r>
              <a:rPr lang="en-US" sz="2400" b="1" dirty="0" smtClean="0"/>
              <a:t> </a:t>
            </a:r>
            <a:r>
              <a:rPr lang="tr-TR" sz="2400" b="1" dirty="0"/>
              <a:t>ç</a:t>
            </a:r>
            <a:r>
              <a:rPr lang="en-US" sz="2400" b="1" dirty="0" err="1" smtClean="0"/>
              <a:t>ekmek</a:t>
            </a:r>
            <a:r>
              <a:rPr lang="tr-TR" sz="2400" b="1" dirty="0"/>
              <a:t> </a:t>
            </a:r>
            <a:r>
              <a:rPr lang="tr-TR" sz="2400" dirty="0" smtClean="0"/>
              <a:t>için aşağıda gösterilen düğme kullanılmaktadır.</a:t>
            </a: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8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73" y="2708920"/>
            <a:ext cx="7943850" cy="275272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259632" y="3068960"/>
            <a:ext cx="360040" cy="3412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37040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Metin Biçimlendirme</a:t>
            </a:r>
            <a:endParaRPr lang="en-US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dirty="0" smtClean="0"/>
              <a:t>Metinlerin içindeki yazıları </a:t>
            </a:r>
            <a:r>
              <a:rPr lang="en-US" sz="2400" b="1" dirty="0" smtClean="0"/>
              <a:t>b</a:t>
            </a:r>
            <a:r>
              <a:rPr lang="tr-TR" sz="2400" b="1" dirty="0" smtClean="0"/>
              <a:t>ü</a:t>
            </a:r>
            <a:r>
              <a:rPr lang="en-US" sz="2400" b="1" dirty="0" smtClean="0"/>
              <a:t>y</a:t>
            </a:r>
            <a:r>
              <a:rPr lang="tr-TR" sz="2400" b="1" dirty="0" smtClean="0"/>
              <a:t>ü</a:t>
            </a:r>
            <a:r>
              <a:rPr lang="en-US" sz="2400" b="1" dirty="0" smtClean="0"/>
              <a:t>k </a:t>
            </a:r>
            <a:r>
              <a:rPr lang="en-US" sz="2400" b="1" dirty="0" err="1" smtClean="0"/>
              <a:t>harf</a:t>
            </a:r>
            <a:r>
              <a:rPr lang="en-US" sz="2400" b="1" dirty="0" smtClean="0"/>
              <a:t> </a:t>
            </a:r>
            <a:r>
              <a:rPr lang="tr-TR" sz="2400" dirty="0" smtClean="0"/>
              <a:t>veya </a:t>
            </a:r>
            <a:r>
              <a:rPr lang="en-US" sz="2400" b="1" dirty="0" smtClean="0"/>
              <a:t>k</a:t>
            </a:r>
            <a:r>
              <a:rPr lang="tr-TR" sz="2400" b="1" dirty="0" smtClean="0"/>
              <a:t>üçü</a:t>
            </a:r>
            <a:r>
              <a:rPr lang="en-US" sz="2400" b="1" dirty="0" smtClean="0"/>
              <a:t>k </a:t>
            </a:r>
            <a:r>
              <a:rPr lang="en-US" sz="2400" b="1" dirty="0" err="1" smtClean="0"/>
              <a:t>harf</a:t>
            </a:r>
            <a:r>
              <a:rPr lang="en-US" sz="2400" b="1" dirty="0" smtClean="0"/>
              <a:t> </a:t>
            </a:r>
            <a:r>
              <a:rPr lang="tr-TR" sz="2400" dirty="0" smtClean="0"/>
              <a:t>olarak </a:t>
            </a:r>
            <a:r>
              <a:rPr lang="en-US" sz="2400" dirty="0" smtClean="0"/>
              <a:t>de</a:t>
            </a:r>
            <a:r>
              <a:rPr lang="tr-TR" sz="2400" dirty="0" smtClean="0"/>
              <a:t>ğ</a:t>
            </a:r>
            <a:r>
              <a:rPr lang="en-US" sz="2400" dirty="0" smtClean="0"/>
              <a:t>i</a:t>
            </a:r>
            <a:r>
              <a:rPr lang="tr-TR" sz="2400" dirty="0" smtClean="0"/>
              <a:t>ş</a:t>
            </a:r>
            <a:r>
              <a:rPr lang="en-US" sz="2400" dirty="0" err="1" smtClean="0"/>
              <a:t>tirmek</a:t>
            </a:r>
            <a:r>
              <a:rPr lang="en-US" sz="2400" dirty="0" smtClean="0"/>
              <a:t> i</a:t>
            </a:r>
            <a:r>
              <a:rPr lang="tr-TR" sz="2400" dirty="0" smtClean="0"/>
              <a:t>ç</a:t>
            </a:r>
            <a:r>
              <a:rPr lang="en-US" sz="2400" dirty="0" smtClean="0"/>
              <a:t>in </a:t>
            </a:r>
            <a:r>
              <a:rPr lang="tr-TR" sz="2400" dirty="0" smtClean="0"/>
              <a:t>aşağıda gösterilen düğme kullanılmaktadır.</a:t>
            </a: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2432987"/>
            <a:ext cx="7724775" cy="2667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483768" y="2511692"/>
            <a:ext cx="360040" cy="3412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Left Arrow 8"/>
          <p:cNvSpPr/>
          <p:nvPr/>
        </p:nvSpPr>
        <p:spPr>
          <a:xfrm>
            <a:off x="4025384" y="2771829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0" name="TextBox 9"/>
          <p:cNvSpPr txBox="1"/>
          <p:nvPr/>
        </p:nvSpPr>
        <p:spPr>
          <a:xfrm>
            <a:off x="4562774" y="2708920"/>
            <a:ext cx="1587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Tümce kullanımı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4025384" y="3002013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2" name="TextBox 11"/>
          <p:cNvSpPr txBox="1"/>
          <p:nvPr/>
        </p:nvSpPr>
        <p:spPr>
          <a:xfrm>
            <a:off x="4562774" y="2924944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Küçük harf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4013331" y="3251945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4" name="TextBox 13"/>
          <p:cNvSpPr txBox="1"/>
          <p:nvPr/>
        </p:nvSpPr>
        <p:spPr>
          <a:xfrm>
            <a:off x="4562774" y="3193231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Büyük harf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3995936" y="3501008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6" name="TextBox 15"/>
          <p:cNvSpPr txBox="1"/>
          <p:nvPr/>
        </p:nvSpPr>
        <p:spPr>
          <a:xfrm>
            <a:off x="4590766" y="3409255"/>
            <a:ext cx="2789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Her sözcüğü büyük harfe çevir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3995936" y="3760196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8" name="TextBox 17"/>
          <p:cNvSpPr txBox="1"/>
          <p:nvPr/>
        </p:nvSpPr>
        <p:spPr>
          <a:xfrm>
            <a:off x="4533326" y="3697287"/>
            <a:ext cx="2151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Büyük/Küçük dönüştür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221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Metin Biçimlendirme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600" b="1" dirty="0" smtClean="0"/>
              <a:t>Giriş (Home)</a:t>
            </a:r>
            <a:r>
              <a:rPr lang="tr-TR" sz="2600" dirty="0" smtClean="0"/>
              <a:t> sekmesinde m</a:t>
            </a:r>
            <a:r>
              <a:rPr lang="en-US" sz="2600" dirty="0" err="1" smtClean="0"/>
              <a:t>etinleri</a:t>
            </a:r>
            <a:r>
              <a:rPr lang="en-US" sz="2600" dirty="0" smtClean="0"/>
              <a:t> </a:t>
            </a:r>
            <a:r>
              <a:rPr lang="tr-TR" sz="2600" dirty="0" smtClean="0"/>
              <a:t>biçimlendirmek için kullanılan daha birçok seçenek vardır.</a:t>
            </a:r>
            <a:endParaRPr lang="en-US" sz="2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273960"/>
            <a:ext cx="3821993" cy="14028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9192" y="3948517"/>
            <a:ext cx="1333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Yazıya efekt uygulamak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 rot="8195566">
            <a:off x="3132686" y="3484039"/>
            <a:ext cx="1083996" cy="175547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0" name="TextBox 9"/>
          <p:cNvSpPr txBox="1"/>
          <p:nvPr/>
        </p:nvSpPr>
        <p:spPr>
          <a:xfrm>
            <a:off x="4304407" y="4325662"/>
            <a:ext cx="13335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Renkli kalemle işaretlemek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 rot="5400000">
            <a:off x="4189784" y="3665216"/>
            <a:ext cx="1083996" cy="175547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2" name="TextBox 11"/>
          <p:cNvSpPr txBox="1"/>
          <p:nvPr/>
        </p:nvSpPr>
        <p:spPr>
          <a:xfrm>
            <a:off x="5813646" y="4249462"/>
            <a:ext cx="13335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Metinlerin rengini değiştirmek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 rot="3094234">
            <a:off x="5095998" y="3508065"/>
            <a:ext cx="1083996" cy="175547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4" name="TextBox 13"/>
          <p:cNvSpPr txBox="1"/>
          <p:nvPr/>
        </p:nvSpPr>
        <p:spPr>
          <a:xfrm>
            <a:off x="6491577" y="3080628"/>
            <a:ext cx="17528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Tüm biçimlendirmeleri iptal etmek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 rot="2033254">
            <a:off x="5416458" y="2854440"/>
            <a:ext cx="1083996" cy="175547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</p:spTree>
    <p:extLst>
      <p:ext uri="{BB962C8B-B14F-4D97-AF65-F5344CB8AC3E}">
        <p14:creationId xmlns:p14="http://schemas.microsoft.com/office/powerpoint/2010/main" val="36956328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Metin Biçimlendirme</a:t>
            </a:r>
            <a:endParaRPr lang="en-US" dirty="0" smtClean="0"/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Metinleri biçimlendirmede kullanılan diğer seçenekleri görmek için, sekmenin içindeki yazı tipi grubunun sağ altındaki ok işareti tıklanmalıdır.</a:t>
            </a: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35" y="2420888"/>
            <a:ext cx="3134711" cy="11505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706" y="2068687"/>
            <a:ext cx="4147694" cy="4197071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541540" y="3269333"/>
            <a:ext cx="360040" cy="3412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60227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Metin </a:t>
            </a:r>
            <a:r>
              <a:rPr lang="en-US" dirty="0"/>
              <a:t>Bi</a:t>
            </a:r>
            <a:r>
              <a:rPr lang="tr-TR" dirty="0"/>
              <a:t>ç</a:t>
            </a:r>
            <a:r>
              <a:rPr lang="en-US" dirty="0" err="1"/>
              <a:t>imlendirme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Yazı tipi ve boyutunu değiştirmek için </a:t>
            </a:r>
            <a:r>
              <a:rPr lang="tr-TR" sz="2400" b="1" dirty="0" smtClean="0"/>
              <a:t>hazır stiller </a:t>
            </a:r>
            <a:r>
              <a:rPr lang="tr-TR" sz="2400" dirty="0" smtClean="0"/>
              <a:t>de kullanılabilir. Metin seçildikten sonra istenilen stil seçeneğinin üzerine tıklamak gerekir.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61" y="3501008"/>
            <a:ext cx="7594455" cy="2822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67" y="2373130"/>
            <a:ext cx="5791200" cy="88582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136870" y="3078308"/>
            <a:ext cx="244073" cy="2690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706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Paragraf</a:t>
            </a:r>
            <a:r>
              <a:rPr lang="tr-TR" dirty="0" smtClean="0"/>
              <a:t> </a:t>
            </a:r>
            <a:r>
              <a:rPr lang="en-US" dirty="0" smtClean="0"/>
              <a:t>Bi</a:t>
            </a:r>
            <a:r>
              <a:rPr lang="tr-TR" dirty="0" smtClean="0"/>
              <a:t>ç</a:t>
            </a:r>
            <a:r>
              <a:rPr lang="en-US" dirty="0" err="1" smtClean="0"/>
              <a:t>imlendirme</a:t>
            </a:r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219200"/>
            <a:ext cx="8291264" cy="206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Paragraflarla</a:t>
            </a:r>
            <a:r>
              <a:rPr lang="en-US" sz="2400" dirty="0" smtClean="0"/>
              <a:t> </a:t>
            </a:r>
            <a:r>
              <a:rPr lang="en-US" sz="2400" dirty="0" err="1"/>
              <a:t>ilgili</a:t>
            </a:r>
            <a:r>
              <a:rPr lang="en-US" sz="2400" dirty="0"/>
              <a:t> bi</a:t>
            </a:r>
            <a:r>
              <a:rPr lang="tr-TR" sz="2400" dirty="0"/>
              <a:t>ç</a:t>
            </a:r>
            <a:r>
              <a:rPr lang="en-US" sz="2400" dirty="0" err="1"/>
              <a:t>imlendirme</a:t>
            </a:r>
            <a:r>
              <a:rPr lang="en-US" sz="2400" dirty="0"/>
              <a:t> i</a:t>
            </a:r>
            <a:r>
              <a:rPr lang="tr-TR" sz="2400" dirty="0"/>
              <a:t>ş</a:t>
            </a:r>
            <a:r>
              <a:rPr lang="en-US" sz="2400" dirty="0" err="1"/>
              <a:t>lemlerini</a:t>
            </a:r>
            <a:r>
              <a:rPr lang="en-US" sz="2400" dirty="0"/>
              <a:t> </a:t>
            </a:r>
            <a:r>
              <a:rPr lang="en-US" sz="2400" dirty="0" err="1"/>
              <a:t>yapmak</a:t>
            </a:r>
            <a:r>
              <a:rPr lang="en-US" sz="2400" dirty="0"/>
              <a:t> i</a:t>
            </a:r>
            <a:r>
              <a:rPr lang="tr-TR" sz="2400" dirty="0"/>
              <a:t>ç</a:t>
            </a:r>
            <a:r>
              <a:rPr lang="en-US" sz="2400" dirty="0"/>
              <a:t>in </a:t>
            </a:r>
            <a:r>
              <a:rPr lang="tr-TR" sz="2400" b="1" dirty="0" smtClean="0"/>
              <a:t>Giriş (</a:t>
            </a:r>
            <a:r>
              <a:rPr lang="en-US" sz="2400" b="1" dirty="0" err="1" smtClean="0"/>
              <a:t>Hom</a:t>
            </a:r>
            <a:r>
              <a:rPr lang="tr-TR" sz="2400" b="1" dirty="0" smtClean="0"/>
              <a:t>e)</a:t>
            </a:r>
            <a:r>
              <a:rPr lang="tr-TR" sz="2400" dirty="0" smtClean="0"/>
              <a:t> </a:t>
            </a:r>
            <a:r>
              <a:rPr lang="en-US" sz="2400" dirty="0" err="1" smtClean="0"/>
              <a:t>sekmesindeki</a:t>
            </a:r>
            <a:r>
              <a:rPr lang="en-US" sz="2400" dirty="0" smtClean="0"/>
              <a:t> </a:t>
            </a:r>
            <a:r>
              <a:rPr lang="tr-TR" sz="2400" b="1" dirty="0"/>
              <a:t>p</a:t>
            </a:r>
            <a:r>
              <a:rPr lang="en-US" sz="2400" b="1" dirty="0" err="1" smtClean="0"/>
              <a:t>aragra</a:t>
            </a:r>
            <a:r>
              <a:rPr lang="tr-TR" sz="2400" b="1" dirty="0" smtClean="0"/>
              <a:t>f</a:t>
            </a:r>
            <a:r>
              <a:rPr lang="en-US" sz="2400" dirty="0" smtClean="0"/>
              <a:t> </a:t>
            </a:r>
            <a:r>
              <a:rPr lang="tr-TR" sz="2400" b="1" dirty="0" smtClean="0"/>
              <a:t>(Paragraph)</a:t>
            </a:r>
            <a:r>
              <a:rPr lang="tr-TR" sz="2400" dirty="0" smtClean="0"/>
              <a:t> </a:t>
            </a:r>
            <a:r>
              <a:rPr lang="en-US" sz="2400" dirty="0" err="1" smtClean="0"/>
              <a:t>grubundaki</a:t>
            </a:r>
            <a:r>
              <a:rPr lang="en-US" sz="2400" dirty="0" smtClean="0"/>
              <a:t> </a:t>
            </a:r>
            <a:r>
              <a:rPr lang="en-US" sz="2400" dirty="0"/>
              <a:t>d</a:t>
            </a:r>
            <a:r>
              <a:rPr lang="tr-TR" sz="2400" dirty="0"/>
              <a:t>üğ</a:t>
            </a:r>
            <a:r>
              <a:rPr lang="en-US" sz="2400" dirty="0" err="1"/>
              <a:t>meler</a:t>
            </a:r>
            <a:r>
              <a:rPr lang="en-US" sz="2400" dirty="0"/>
              <a:t> </a:t>
            </a:r>
            <a:r>
              <a:rPr lang="en-US" sz="2400" dirty="0" err="1"/>
              <a:t>kullan</a:t>
            </a:r>
            <a:r>
              <a:rPr lang="tr-TR" sz="2400" dirty="0"/>
              <a:t>ı</a:t>
            </a:r>
            <a:r>
              <a:rPr lang="en-US" sz="2400" dirty="0"/>
              <a:t>l</a:t>
            </a:r>
            <a:r>
              <a:rPr lang="tr-TR" sz="2400" dirty="0"/>
              <a:t>ı</a:t>
            </a:r>
            <a:r>
              <a:rPr lang="en-US" sz="2400" dirty="0"/>
              <a:t>r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Paragrafları döküman içerisinde sola, sağa, iki yana yaslamak veya ortalamak mümkündür.</a:t>
            </a: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tr-TR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005" y="3331840"/>
            <a:ext cx="3007990" cy="1208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08331" y="4972368"/>
            <a:ext cx="1333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Paragrafı sola hizalar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 rot="8195566">
            <a:off x="2251825" y="4507890"/>
            <a:ext cx="1083996" cy="175547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1" name="TextBox 10"/>
          <p:cNvSpPr txBox="1"/>
          <p:nvPr/>
        </p:nvSpPr>
        <p:spPr>
          <a:xfrm>
            <a:off x="2918770" y="5218592"/>
            <a:ext cx="1333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Paragrafı ortaya hizalar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 rot="5400000">
            <a:off x="3043568" y="4603495"/>
            <a:ext cx="1083996" cy="175547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3" name="TextBox 12"/>
          <p:cNvSpPr txBox="1"/>
          <p:nvPr/>
        </p:nvSpPr>
        <p:spPr>
          <a:xfrm>
            <a:off x="4252359" y="5218592"/>
            <a:ext cx="1333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Paragrafı sağa hizalar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 rot="3992380">
            <a:off x="3586433" y="4601505"/>
            <a:ext cx="1083996" cy="175547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5" name="TextBox 14"/>
          <p:cNvSpPr txBox="1"/>
          <p:nvPr/>
        </p:nvSpPr>
        <p:spPr>
          <a:xfrm>
            <a:off x="5152817" y="4706633"/>
            <a:ext cx="1333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Paragrafı iki yana hizalar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 rot="2102981">
            <a:off x="4204478" y="4374674"/>
            <a:ext cx="1083996" cy="175547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</p:spTree>
    <p:extLst>
      <p:ext uri="{BB962C8B-B14F-4D97-AF65-F5344CB8AC3E}">
        <p14:creationId xmlns:p14="http://schemas.microsoft.com/office/powerpoint/2010/main" val="6069682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Paragraf</a:t>
            </a:r>
            <a:r>
              <a:rPr lang="tr-TR" dirty="0" smtClean="0"/>
              <a:t> </a:t>
            </a:r>
            <a:r>
              <a:rPr lang="en-US" dirty="0" smtClean="0"/>
              <a:t>Bi</a:t>
            </a:r>
            <a:r>
              <a:rPr lang="tr-TR" dirty="0" smtClean="0"/>
              <a:t>ç</a:t>
            </a:r>
            <a:r>
              <a:rPr lang="en-US" dirty="0" err="1" smtClean="0"/>
              <a:t>imlendirme</a:t>
            </a:r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219200"/>
            <a:ext cx="8291264" cy="177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Paragraf</a:t>
            </a:r>
            <a:r>
              <a:rPr lang="tr-TR" sz="2400" dirty="0" smtClean="0"/>
              <a:t> seçildikten sonra, </a:t>
            </a:r>
            <a:r>
              <a:rPr lang="en-US" sz="2400" dirty="0" err="1" smtClean="0"/>
              <a:t>paragraf</a:t>
            </a:r>
            <a:r>
              <a:rPr lang="tr-TR" sz="2400" dirty="0" smtClean="0"/>
              <a:t>ı</a:t>
            </a:r>
            <a:r>
              <a:rPr lang="en-US" sz="2400" dirty="0"/>
              <a:t>n i</a:t>
            </a:r>
            <a:r>
              <a:rPr lang="tr-TR" sz="2400" dirty="0"/>
              <a:t>ç</a:t>
            </a:r>
            <a:r>
              <a:rPr lang="en-US" sz="2400" dirty="0" err="1"/>
              <a:t>erisindeki</a:t>
            </a:r>
            <a:r>
              <a:rPr lang="en-US" sz="2400" dirty="0"/>
              <a:t> </a:t>
            </a:r>
            <a:r>
              <a:rPr lang="tr-TR" sz="2400" dirty="0" smtClean="0"/>
              <a:t>metnin </a:t>
            </a:r>
            <a:r>
              <a:rPr lang="en-US" sz="2400" dirty="0" smtClean="0"/>
              <a:t>sat</a:t>
            </a:r>
            <a:r>
              <a:rPr lang="tr-TR" sz="2400" dirty="0"/>
              <a:t>ı</a:t>
            </a:r>
            <a:r>
              <a:rPr lang="en-US" sz="2400" dirty="0"/>
              <a:t>r </a:t>
            </a:r>
            <a:r>
              <a:rPr lang="en-US" sz="2400" dirty="0" err="1"/>
              <a:t>aral</a:t>
            </a:r>
            <a:r>
              <a:rPr lang="tr-TR" sz="2400" dirty="0"/>
              <a:t>ığı</a:t>
            </a:r>
            <a:r>
              <a:rPr lang="en-US" sz="2400" dirty="0"/>
              <a:t>n</a:t>
            </a:r>
            <a:r>
              <a:rPr lang="tr-TR" sz="2400" dirty="0"/>
              <a:t>ı</a:t>
            </a:r>
            <a:r>
              <a:rPr lang="en-US" sz="2400" dirty="0"/>
              <a:t> </a:t>
            </a:r>
            <a:r>
              <a:rPr lang="tr-TR" sz="2400" dirty="0" smtClean="0"/>
              <a:t>değiştirmek </a:t>
            </a:r>
            <a:r>
              <a:rPr lang="en-US" sz="2400" dirty="0" err="1" smtClean="0"/>
              <a:t>i</a:t>
            </a:r>
            <a:r>
              <a:rPr lang="tr-TR" sz="2400" dirty="0"/>
              <a:t>ç</a:t>
            </a:r>
            <a:r>
              <a:rPr lang="en-US" sz="2400" dirty="0"/>
              <a:t>in </a:t>
            </a:r>
            <a:r>
              <a:rPr lang="en-US" sz="2400" b="1" dirty="0" smtClean="0"/>
              <a:t>sat</a:t>
            </a:r>
            <a:r>
              <a:rPr lang="tr-TR" sz="2400" b="1" dirty="0"/>
              <a:t>ır arası boşluk (</a:t>
            </a:r>
            <a:r>
              <a:rPr lang="en-US" sz="2400" b="1" dirty="0"/>
              <a:t>Line Spacing</a:t>
            </a:r>
            <a:r>
              <a:rPr lang="tr-TR" sz="2400" b="1" dirty="0"/>
              <a:t>)</a:t>
            </a:r>
            <a:r>
              <a:rPr lang="en-US" sz="2400" dirty="0"/>
              <a:t> </a:t>
            </a:r>
            <a:r>
              <a:rPr lang="tr-TR" sz="2400" dirty="0" smtClean="0"/>
              <a:t>düğmesi kullanılmalıdır.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844" y="2993479"/>
            <a:ext cx="6657975" cy="317182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563888" y="3356992"/>
            <a:ext cx="50405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58521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Paragraf</a:t>
            </a:r>
            <a:r>
              <a:rPr lang="tr-TR" dirty="0"/>
              <a:t> </a:t>
            </a:r>
            <a:r>
              <a:rPr lang="en-US" dirty="0"/>
              <a:t>Bi</a:t>
            </a:r>
            <a:r>
              <a:rPr lang="tr-TR" dirty="0"/>
              <a:t>ç</a:t>
            </a:r>
            <a:r>
              <a:rPr lang="en-US" dirty="0" err="1"/>
              <a:t>imlendirme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79512" y="1310776"/>
            <a:ext cx="5184576" cy="492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r>
              <a:rPr lang="tr-TR" sz="2400" dirty="0"/>
              <a:t>Detaylı p</a:t>
            </a:r>
            <a:r>
              <a:rPr lang="en-US" sz="2400" dirty="0" err="1"/>
              <a:t>aragraf</a:t>
            </a:r>
            <a:r>
              <a:rPr lang="tr-TR" sz="2400" dirty="0"/>
              <a:t> ayarları için paragraf grubunun sağ altında bulunan ok tıklanarak paragraf seçenekleri açılmalıdır.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/>
              <a:t>paragraf</a:t>
            </a:r>
            <a:r>
              <a:rPr lang="tr-TR" sz="2400" dirty="0"/>
              <a:t>ı</a:t>
            </a:r>
            <a:r>
              <a:rPr lang="en-US" sz="2400" dirty="0"/>
              <a:t>n di</a:t>
            </a:r>
            <a:r>
              <a:rPr lang="tr-TR" sz="2400" dirty="0"/>
              <a:t>ğ</a:t>
            </a:r>
            <a:r>
              <a:rPr lang="en-US" sz="2400" dirty="0" err="1"/>
              <a:t>er</a:t>
            </a:r>
            <a:r>
              <a:rPr lang="en-US" sz="2400" dirty="0"/>
              <a:t> </a:t>
            </a:r>
            <a:r>
              <a:rPr lang="en-US" sz="2400" dirty="0" err="1"/>
              <a:t>paragraflarla</a:t>
            </a:r>
            <a:r>
              <a:rPr lang="en-US" sz="2400" dirty="0"/>
              <a:t> </a:t>
            </a:r>
            <a:r>
              <a:rPr lang="en-US" sz="2400" dirty="0" err="1"/>
              <a:t>aras</a:t>
            </a:r>
            <a:r>
              <a:rPr lang="tr-TR" sz="2400" dirty="0"/>
              <a:t>ı</a:t>
            </a:r>
            <a:r>
              <a:rPr lang="en-US" sz="2400" dirty="0" err="1"/>
              <a:t>ndaki</a:t>
            </a:r>
            <a:r>
              <a:rPr lang="en-US" sz="2400" dirty="0"/>
              <a:t> </a:t>
            </a:r>
            <a:r>
              <a:rPr lang="en-US" sz="2400" dirty="0" err="1"/>
              <a:t>bo</a:t>
            </a:r>
            <a:r>
              <a:rPr lang="tr-TR" sz="2400" dirty="0"/>
              <a:t>ş</a:t>
            </a:r>
            <a:r>
              <a:rPr lang="en-US" sz="2400" dirty="0" err="1"/>
              <a:t>lu</a:t>
            </a:r>
            <a:r>
              <a:rPr lang="tr-TR" sz="2400" dirty="0"/>
              <a:t>ğ</a:t>
            </a:r>
            <a:r>
              <a:rPr lang="en-US" sz="2400" dirty="0"/>
              <a:t>u </a:t>
            </a:r>
            <a:r>
              <a:rPr lang="en-US" sz="2400" dirty="0" err="1"/>
              <a:t>belirlemek</a:t>
            </a:r>
            <a:r>
              <a:rPr lang="en-US" sz="2400" dirty="0"/>
              <a:t> i</a:t>
            </a:r>
            <a:r>
              <a:rPr lang="tr-TR" sz="2400" dirty="0"/>
              <a:t>ç</a:t>
            </a:r>
            <a:r>
              <a:rPr lang="en-US" sz="2400" dirty="0"/>
              <a:t>in </a:t>
            </a:r>
            <a:r>
              <a:rPr lang="tr-TR" sz="2400" b="1" dirty="0"/>
              <a:t>boşluk (</a:t>
            </a:r>
            <a:r>
              <a:rPr lang="en-US" sz="2400" b="1" dirty="0"/>
              <a:t>Spacing</a:t>
            </a:r>
            <a:r>
              <a:rPr lang="tr-TR" sz="2400" b="1" dirty="0"/>
              <a:t>)</a:t>
            </a:r>
            <a:r>
              <a:rPr lang="en-US" sz="2400" dirty="0"/>
              <a:t> b</a:t>
            </a:r>
            <a:r>
              <a:rPr lang="tr-TR" sz="2400" dirty="0"/>
              <a:t>ö</a:t>
            </a:r>
            <a:r>
              <a:rPr lang="en-US" sz="2400" dirty="0"/>
              <a:t>l</a:t>
            </a:r>
            <a:r>
              <a:rPr lang="tr-TR" sz="2400" dirty="0"/>
              <a:t>ü</a:t>
            </a:r>
            <a:r>
              <a:rPr lang="en-US" sz="2400" dirty="0"/>
              <a:t>m</a:t>
            </a:r>
            <a:r>
              <a:rPr lang="tr-TR" sz="2400" dirty="0"/>
              <a:t>ü</a:t>
            </a:r>
            <a:r>
              <a:rPr lang="en-US" sz="2400" dirty="0" err="1"/>
              <a:t>ndeki</a:t>
            </a:r>
            <a:r>
              <a:rPr lang="en-US" sz="2400" dirty="0"/>
              <a:t> </a:t>
            </a:r>
            <a:r>
              <a:rPr lang="tr-TR" sz="2400" b="1" dirty="0"/>
              <a:t>öncesi </a:t>
            </a:r>
            <a:r>
              <a:rPr lang="tr-TR" sz="2400" dirty="0"/>
              <a:t>(</a:t>
            </a:r>
            <a:r>
              <a:rPr lang="en-US" sz="2400" b="1" dirty="0"/>
              <a:t>Before</a:t>
            </a:r>
            <a:r>
              <a:rPr lang="tr-TR" sz="2400" b="1" dirty="0"/>
              <a:t>)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tr-TR" sz="2400" b="1" dirty="0"/>
              <a:t>sonrası (</a:t>
            </a:r>
            <a:r>
              <a:rPr lang="en-US" sz="2400" b="1" dirty="0"/>
              <a:t>After</a:t>
            </a:r>
            <a:r>
              <a:rPr lang="tr-TR" sz="2400" b="1" dirty="0"/>
              <a:t>)</a:t>
            </a:r>
            <a:r>
              <a:rPr lang="en-US" sz="2400" dirty="0"/>
              <a:t> se</a:t>
            </a:r>
            <a:r>
              <a:rPr lang="tr-TR" sz="2400" dirty="0"/>
              <a:t>ç</a:t>
            </a:r>
            <a:r>
              <a:rPr lang="en-US" sz="2400" dirty="0" err="1"/>
              <a:t>enekleri</a:t>
            </a:r>
            <a:r>
              <a:rPr lang="tr-TR" sz="2400" dirty="0"/>
              <a:t> kullanılmalıdır.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tr-TR" sz="2400" dirty="0" smtClean="0"/>
              <a:t>S</a:t>
            </a:r>
            <a:r>
              <a:rPr lang="en-US" sz="2400" dirty="0" smtClean="0"/>
              <a:t>e</a:t>
            </a:r>
            <a:r>
              <a:rPr lang="tr-TR" sz="2400" dirty="0"/>
              <a:t>ç</a:t>
            </a:r>
            <a:r>
              <a:rPr lang="en-US" sz="2400" dirty="0" err="1"/>
              <a:t>ilen</a:t>
            </a:r>
            <a:r>
              <a:rPr lang="en-US" sz="2400" dirty="0"/>
              <a:t> </a:t>
            </a:r>
            <a:r>
              <a:rPr lang="en-US" sz="2400" dirty="0" err="1" smtClean="0"/>
              <a:t>paragraf</a:t>
            </a:r>
            <a:r>
              <a:rPr lang="tr-TR" sz="2400" dirty="0" smtClean="0"/>
              <a:t>ları</a:t>
            </a:r>
            <a:r>
              <a:rPr lang="en-US" sz="2400" dirty="0"/>
              <a:t>n i</a:t>
            </a:r>
            <a:r>
              <a:rPr lang="tr-TR" sz="2400" dirty="0"/>
              <a:t>ç</a:t>
            </a:r>
            <a:r>
              <a:rPr lang="en-US" sz="2400" dirty="0" err="1"/>
              <a:t>erisindeki</a:t>
            </a:r>
            <a:r>
              <a:rPr lang="en-US" sz="2400" dirty="0"/>
              <a:t> sat</a:t>
            </a:r>
            <a:r>
              <a:rPr lang="tr-TR" sz="2400" dirty="0"/>
              <a:t>ı</a:t>
            </a:r>
            <a:r>
              <a:rPr lang="en-US" sz="2400" dirty="0"/>
              <a:t>r </a:t>
            </a:r>
            <a:r>
              <a:rPr lang="en-US" sz="2400" dirty="0" err="1"/>
              <a:t>aral</a:t>
            </a:r>
            <a:r>
              <a:rPr lang="tr-TR" sz="2400" dirty="0"/>
              <a:t>ığı</a:t>
            </a:r>
            <a:r>
              <a:rPr lang="en-US" sz="2400" dirty="0"/>
              <a:t>n</a:t>
            </a:r>
            <a:r>
              <a:rPr lang="tr-TR" sz="2400" dirty="0"/>
              <a:t>ı</a:t>
            </a:r>
            <a:r>
              <a:rPr lang="en-US" sz="2400" dirty="0"/>
              <a:t> </a:t>
            </a:r>
            <a:r>
              <a:rPr lang="tr-TR" sz="2400" dirty="0"/>
              <a:t>ç</a:t>
            </a:r>
            <a:r>
              <a:rPr lang="en-US" sz="2400" dirty="0"/>
              <a:t>o</a:t>
            </a:r>
            <a:r>
              <a:rPr lang="tr-TR" sz="2400" dirty="0"/>
              <a:t>ğ</a:t>
            </a:r>
            <a:r>
              <a:rPr lang="en-US" sz="2400" dirty="0" err="1"/>
              <a:t>altmak</a:t>
            </a:r>
            <a:r>
              <a:rPr lang="en-US" sz="2400" dirty="0"/>
              <a:t> i</a:t>
            </a:r>
            <a:r>
              <a:rPr lang="tr-TR" sz="2400" dirty="0"/>
              <a:t>ç</a:t>
            </a:r>
            <a:r>
              <a:rPr lang="en-US" sz="2400" dirty="0"/>
              <a:t>in de </a:t>
            </a:r>
            <a:r>
              <a:rPr lang="en-US" sz="2400" b="1" dirty="0" smtClean="0"/>
              <a:t>sat</a:t>
            </a:r>
            <a:r>
              <a:rPr lang="tr-TR" sz="2400" b="1" dirty="0" smtClean="0"/>
              <a:t>ır arası boşluk (</a:t>
            </a:r>
            <a:r>
              <a:rPr lang="en-US" sz="2400" b="1" dirty="0"/>
              <a:t>Line </a:t>
            </a:r>
            <a:r>
              <a:rPr lang="en-US" sz="2400" b="1" dirty="0" smtClean="0"/>
              <a:t>Spacing</a:t>
            </a:r>
            <a:r>
              <a:rPr lang="tr-TR" sz="2400" b="1" dirty="0" smtClean="0"/>
              <a:t>)</a:t>
            </a:r>
            <a:r>
              <a:rPr lang="en-US" sz="2400" dirty="0" smtClean="0"/>
              <a:t> </a:t>
            </a:r>
            <a:r>
              <a:rPr lang="en-US" sz="2400" dirty="0"/>
              <a:t>se</a:t>
            </a:r>
            <a:r>
              <a:rPr lang="tr-TR" sz="2400" dirty="0"/>
              <a:t>ç</a:t>
            </a:r>
            <a:r>
              <a:rPr lang="en-US" sz="2400" dirty="0" err="1"/>
              <a:t>ene</a:t>
            </a:r>
            <a:r>
              <a:rPr lang="tr-TR" sz="2400" dirty="0"/>
              <a:t>ğ</a:t>
            </a:r>
            <a:r>
              <a:rPr lang="en-US" sz="2400" dirty="0"/>
              <a:t>i</a:t>
            </a:r>
            <a:r>
              <a:rPr lang="tr-TR" sz="2400" dirty="0"/>
              <a:t> kullanılmalıdır.</a:t>
            </a: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tr-TR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338" y="1281088"/>
            <a:ext cx="2200275" cy="89535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417677" y="1974711"/>
            <a:ext cx="252028" cy="2378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338" y="2260983"/>
            <a:ext cx="3032475" cy="4031062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434338" y="4188701"/>
            <a:ext cx="3032475" cy="8964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036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Paragraf</a:t>
            </a:r>
            <a:r>
              <a:rPr lang="tr-TR" dirty="0"/>
              <a:t> </a:t>
            </a:r>
            <a:r>
              <a:rPr lang="en-US" dirty="0"/>
              <a:t>Bi</a:t>
            </a:r>
            <a:r>
              <a:rPr lang="tr-TR" dirty="0"/>
              <a:t>ç</a:t>
            </a:r>
            <a:r>
              <a:rPr lang="en-US" dirty="0" err="1"/>
              <a:t>imlendirme</a:t>
            </a:r>
            <a:endParaRPr lang="en-US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23528" y="1196752"/>
            <a:ext cx="849694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tr-TR" sz="2400" b="1" dirty="0" smtClean="0">
                <a:ea typeface="Tahoma" pitchFamily="34" charset="0"/>
              </a:rPr>
              <a:t>N</a:t>
            </a:r>
            <a:r>
              <a:rPr lang="en-US" sz="2400" b="1" dirty="0" err="1" smtClean="0">
                <a:ea typeface="Tahoma" pitchFamily="34" charset="0"/>
              </a:rPr>
              <a:t>umaral</a:t>
            </a:r>
            <a:r>
              <a:rPr lang="tr-TR" sz="2400" b="1" dirty="0" smtClean="0">
                <a:ea typeface="Tahoma" pitchFamily="34" charset="0"/>
              </a:rPr>
              <a:t>ı</a:t>
            </a:r>
            <a:r>
              <a:rPr lang="en-US" sz="2400" dirty="0" smtClean="0">
                <a:ea typeface="Tahoma" pitchFamily="34" charset="0"/>
              </a:rPr>
              <a:t> </a:t>
            </a:r>
            <a:r>
              <a:rPr lang="tr-TR" sz="2400" dirty="0" smtClean="0">
                <a:ea typeface="Tahoma" pitchFamily="34" charset="0"/>
              </a:rPr>
              <a:t> </a:t>
            </a:r>
            <a:r>
              <a:rPr lang="tr-TR" sz="2400" dirty="0">
                <a:ea typeface="Tahoma" pitchFamily="34" charset="0"/>
              </a:rPr>
              <a:t>veya </a:t>
            </a:r>
            <a:r>
              <a:rPr lang="tr-TR" sz="2400" b="1" dirty="0" smtClean="0">
                <a:ea typeface="Tahoma" pitchFamily="34" charset="0"/>
              </a:rPr>
              <a:t>m</a:t>
            </a:r>
            <a:r>
              <a:rPr lang="en-US" sz="2400" b="1" dirty="0" err="1" smtClean="0">
                <a:ea typeface="Tahoma" pitchFamily="34" charset="0"/>
              </a:rPr>
              <a:t>addeli</a:t>
            </a:r>
            <a:r>
              <a:rPr lang="en-US" sz="2400" dirty="0" smtClean="0">
                <a:ea typeface="Tahoma" pitchFamily="34" charset="0"/>
              </a:rPr>
              <a:t> </a:t>
            </a:r>
            <a:r>
              <a:rPr lang="tr-TR" sz="2400" dirty="0" err="1" smtClean="0">
                <a:ea typeface="Tahoma" pitchFamily="34" charset="0"/>
              </a:rPr>
              <a:t>l</a:t>
            </a:r>
            <a:r>
              <a:rPr lang="en-US" sz="2400" dirty="0" err="1" smtClean="0">
                <a:ea typeface="Tahoma" pitchFamily="34" charset="0"/>
              </a:rPr>
              <a:t>iste</a:t>
            </a:r>
            <a:r>
              <a:rPr lang="en-US" sz="2400" dirty="0" smtClean="0">
                <a:ea typeface="Tahoma" pitchFamily="34" charset="0"/>
              </a:rPr>
              <a:t> </a:t>
            </a:r>
            <a:r>
              <a:rPr lang="tr-TR" sz="2400" dirty="0" err="1" smtClean="0">
                <a:ea typeface="Tahoma" pitchFamily="34" charset="0"/>
              </a:rPr>
              <a:t>o</a:t>
            </a:r>
            <a:r>
              <a:rPr lang="en-US" sz="2400" dirty="0" err="1" smtClean="0">
                <a:ea typeface="Tahoma" pitchFamily="34" charset="0"/>
              </a:rPr>
              <a:t>lu</a:t>
            </a:r>
            <a:r>
              <a:rPr lang="tr-TR" sz="2400" dirty="0">
                <a:ea typeface="Tahoma" pitchFamily="34" charset="0"/>
              </a:rPr>
              <a:t>ş</a:t>
            </a:r>
            <a:r>
              <a:rPr lang="en-US" sz="2400" dirty="0" err="1">
                <a:ea typeface="Tahoma" pitchFamily="34" charset="0"/>
              </a:rPr>
              <a:t>turma</a:t>
            </a:r>
            <a:r>
              <a:rPr lang="tr-TR" sz="2400" dirty="0">
                <a:ea typeface="Tahoma" pitchFamily="34" charset="0"/>
              </a:rPr>
              <a:t>k </a:t>
            </a:r>
            <a:r>
              <a:rPr lang="tr-TR" sz="2400" dirty="0" smtClean="0">
                <a:ea typeface="Tahoma" pitchFamily="34" charset="0"/>
              </a:rPr>
              <a:t>aşağıda gösterilen düğmeler kullanılmalıdır.</a:t>
            </a:r>
            <a:endParaRPr lang="en-US" sz="2400" dirty="0">
              <a:ea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tr-TR" sz="2400" dirty="0" smtClean="0">
              <a:ea typeface="Tahom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652598"/>
            <a:ext cx="3468003" cy="1411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935" y="4565140"/>
            <a:ext cx="1438275" cy="1466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158" y="4565140"/>
            <a:ext cx="1390650" cy="1485900"/>
          </a:xfrm>
          <a:prstGeom prst="rect">
            <a:avLst/>
          </a:prstGeom>
        </p:spPr>
      </p:pic>
      <p:sp>
        <p:nvSpPr>
          <p:cNvPr id="15" name="Left Arrow 14"/>
          <p:cNvSpPr/>
          <p:nvPr/>
        </p:nvSpPr>
        <p:spPr>
          <a:xfrm rot="14226562">
            <a:off x="3654318" y="3762148"/>
            <a:ext cx="1498679" cy="225224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7" name="Left Arrow 16"/>
          <p:cNvSpPr/>
          <p:nvPr/>
        </p:nvSpPr>
        <p:spPr>
          <a:xfrm rot="18246262">
            <a:off x="2036340" y="3711965"/>
            <a:ext cx="1498679" cy="225224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</p:spTree>
    <p:extLst>
      <p:ext uri="{BB962C8B-B14F-4D97-AF65-F5344CB8AC3E}">
        <p14:creationId xmlns:p14="http://schemas.microsoft.com/office/powerpoint/2010/main" val="2200519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Başlıca Kelime İşlemciler</a:t>
            </a:r>
            <a:endParaRPr lang="en-GB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441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Kelime işlemci programlar genellikle ofis paketi yazılımların içerisinde bulunmaktadır.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Ofis paketlerinin başlıcaları Microsoft Office, Apache OpenOffice ve LibreOffice yazılımlarıdır.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Ticari bir yazılım olan </a:t>
            </a:r>
            <a:r>
              <a:rPr lang="tr-TR" sz="2400" b="1" dirty="0" smtClean="0"/>
              <a:t>Microsoft Word </a:t>
            </a:r>
            <a:r>
              <a:rPr lang="tr-TR" sz="2400" dirty="0" smtClean="0"/>
              <a:t>programı, en sık kullanılan kelime </a:t>
            </a:r>
            <a:r>
              <a:rPr lang="tr-TR" sz="2400" dirty="0"/>
              <a:t>işlemci </a:t>
            </a:r>
            <a:r>
              <a:rPr lang="tr-TR" sz="2400" dirty="0" smtClean="0"/>
              <a:t>yazılımıdır.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Kullanımı bedava olan </a:t>
            </a:r>
            <a:r>
              <a:rPr lang="tr-TR" sz="2400" b="1" dirty="0" smtClean="0"/>
              <a:t>Apache OpenOffice Writer</a:t>
            </a:r>
            <a:r>
              <a:rPr lang="tr-TR" sz="2400" dirty="0" smtClean="0"/>
              <a:t> ve </a:t>
            </a:r>
            <a:r>
              <a:rPr lang="tr-TR" sz="2400" b="1" dirty="0" smtClean="0"/>
              <a:t>LibreOffice Writer</a:t>
            </a:r>
            <a:r>
              <a:rPr lang="tr-TR" sz="2400" dirty="0" smtClean="0"/>
              <a:t> yazılımları da başlıca kelime işlemcilerdir.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95464" y="4956020"/>
            <a:ext cx="5852275" cy="993260"/>
            <a:chOff x="1205731" y="4280630"/>
            <a:chExt cx="6437502" cy="1092586"/>
          </a:xfrm>
        </p:grpSpPr>
        <p:pic>
          <p:nvPicPr>
            <p:cNvPr id="4" name="Picture 2" descr="http://1.bp.blogspot.com/-y_tymK3EHVc/VhBhI40gaHI/AAAAAAAAC7g/L9xzt43Wbrw/s640/libre-office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0859" y="4280630"/>
              <a:ext cx="1942374" cy="1092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s://wiki.openoffice.org/w/images/a/ab/Ope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829" y="4287653"/>
              <a:ext cx="1689259" cy="1013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img1.wikia.nocookie.net/__cb20130722022504/logopedia/images/8/8d/Office0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5731" y="4452929"/>
              <a:ext cx="2229816" cy="812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651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Paragraf</a:t>
            </a:r>
            <a:r>
              <a:rPr lang="tr-TR" dirty="0"/>
              <a:t> </a:t>
            </a:r>
            <a:r>
              <a:rPr lang="en-US" dirty="0"/>
              <a:t>Bi</a:t>
            </a:r>
            <a:r>
              <a:rPr lang="tr-TR" dirty="0"/>
              <a:t>ç</a:t>
            </a:r>
            <a:r>
              <a:rPr lang="en-US"/>
              <a:t>imlendirme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D</a:t>
            </a:r>
            <a:r>
              <a:rPr lang="tr-TR" sz="2400" dirty="0" smtClean="0"/>
              <a:t>öküman içerisindeki paragrafların kenar çizgisine olan uzaklığı </a:t>
            </a:r>
            <a:r>
              <a:rPr lang="tr-TR" sz="2400" b="1" dirty="0" smtClean="0"/>
              <a:t>girinti artır </a:t>
            </a:r>
            <a:r>
              <a:rPr lang="tr-TR" sz="2400" dirty="0" smtClean="0"/>
              <a:t>ve </a:t>
            </a:r>
            <a:r>
              <a:rPr lang="tr-TR" sz="2400" b="1" dirty="0" smtClean="0"/>
              <a:t>girinti azalt </a:t>
            </a:r>
            <a:r>
              <a:rPr lang="tr-TR" sz="2400" dirty="0" smtClean="0"/>
              <a:t>düğmeleri ile değiştirilebilir.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7" y="3657166"/>
            <a:ext cx="4388388" cy="25759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871" y="3643658"/>
            <a:ext cx="4519625" cy="25514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5949" y="2253693"/>
            <a:ext cx="3066212" cy="124772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398510" y="2379382"/>
            <a:ext cx="821561" cy="401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2361022" y="3702346"/>
            <a:ext cx="338770" cy="3027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val 16"/>
          <p:cNvSpPr/>
          <p:nvPr/>
        </p:nvSpPr>
        <p:spPr>
          <a:xfrm>
            <a:off x="7020272" y="3702346"/>
            <a:ext cx="338770" cy="3027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4479055" y="3643658"/>
            <a:ext cx="0" cy="26492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75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Paragraf</a:t>
            </a:r>
            <a:r>
              <a:rPr lang="tr-TR" dirty="0"/>
              <a:t> </a:t>
            </a:r>
            <a:r>
              <a:rPr lang="en-US" dirty="0"/>
              <a:t>Bi</a:t>
            </a:r>
            <a:r>
              <a:rPr lang="tr-TR" dirty="0"/>
              <a:t>ç</a:t>
            </a:r>
            <a:r>
              <a:rPr lang="en-US"/>
              <a:t>imlendirme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Yazı veya paragrafların arkasını renklendirmek için aşağıda gösterilen düğme kullanılmaktadır.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420888"/>
            <a:ext cx="6281789" cy="315751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915816" y="2852936"/>
            <a:ext cx="504056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283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Paragraf</a:t>
            </a:r>
            <a:r>
              <a:rPr lang="tr-TR" dirty="0"/>
              <a:t> </a:t>
            </a:r>
            <a:r>
              <a:rPr lang="en-US" dirty="0"/>
              <a:t>Bi</a:t>
            </a:r>
            <a:r>
              <a:rPr lang="tr-TR" dirty="0"/>
              <a:t>ç</a:t>
            </a:r>
            <a:r>
              <a:rPr lang="en-US"/>
              <a:t>imlendirme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Yazı veya paragraflara kenar çizgisi eklemek için aşağıda gösterilen düğme kullanılmaktadır.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016957"/>
            <a:ext cx="5212680" cy="414000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491880" y="2276872"/>
            <a:ext cx="504056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505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87716"/>
            <a:ext cx="8229600" cy="4189556"/>
          </a:xfrm>
        </p:spPr>
        <p:txBody>
          <a:bodyPr/>
          <a:lstStyle/>
          <a:p>
            <a:pPr marL="0" indent="0" algn="ctr">
              <a:buNone/>
            </a:pPr>
            <a:endParaRPr lang="tr-T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marL="0" indent="0" algn="ctr">
              <a:buNone/>
            </a:pPr>
            <a:endParaRPr lang="tr-T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KONU </a:t>
            </a: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5</a:t>
            </a:r>
          </a:p>
          <a:p>
            <a:pPr marL="0" indent="0" algn="ctr">
              <a:buNone/>
            </a:pP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KELİME</a:t>
            </a:r>
            <a:r>
              <a:rPr lang="tr-T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</a:t>
            </a:r>
            <a:r>
              <a:rPr lang="tr-TR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</a:t>
            </a: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İŞLEMCİLER (1)</a:t>
            </a:r>
          </a:p>
          <a:p>
            <a:pPr marL="0" indent="0" algn="ctr">
              <a:buNone/>
            </a:pP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KONU SONU</a:t>
            </a:r>
            <a:endParaRPr lang="tr-T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Başlıca Kelime İşlemciler</a:t>
            </a:r>
            <a:endParaRPr lang="en-GB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441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Microsoft Ofis paketinin ve dolayısıyla Microsoft Word programının farklı versiyonları bulunmaktadır.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tr-TR" sz="2400" dirty="0" smtClean="0">
                <a:solidFill>
                  <a:schemeClr val="tx1"/>
                </a:solidFill>
              </a:rPr>
              <a:t>Ör: Microsoft Word 2003, Microsoft </a:t>
            </a:r>
            <a:r>
              <a:rPr lang="tr-TR" sz="2400" dirty="0">
                <a:solidFill>
                  <a:schemeClr val="tx1"/>
                </a:solidFill>
              </a:rPr>
              <a:t>Word </a:t>
            </a:r>
            <a:r>
              <a:rPr lang="tr-TR" sz="2400" dirty="0" smtClean="0">
                <a:solidFill>
                  <a:schemeClr val="tx1"/>
                </a:solidFill>
              </a:rPr>
              <a:t>2007, Microsoft </a:t>
            </a:r>
            <a:r>
              <a:rPr lang="tr-TR" sz="2400" dirty="0">
                <a:solidFill>
                  <a:schemeClr val="tx1"/>
                </a:solidFill>
              </a:rPr>
              <a:t>Word </a:t>
            </a:r>
            <a:r>
              <a:rPr lang="tr-TR" sz="2400" dirty="0" smtClean="0">
                <a:solidFill>
                  <a:schemeClr val="tx1"/>
                </a:solidFill>
              </a:rPr>
              <a:t>2010, Microsoft </a:t>
            </a:r>
            <a:r>
              <a:rPr lang="tr-TR" sz="2400" dirty="0">
                <a:solidFill>
                  <a:schemeClr val="tx1"/>
                </a:solidFill>
              </a:rPr>
              <a:t>Word </a:t>
            </a:r>
            <a:r>
              <a:rPr lang="tr-TR" sz="2400" dirty="0" smtClean="0">
                <a:solidFill>
                  <a:schemeClr val="tx1"/>
                </a:solidFill>
              </a:rPr>
              <a:t>2013, Microsoft Word 2016</a:t>
            </a:r>
            <a:endParaRPr lang="tr-TR" sz="21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Günümüzde en çok kullanılan kelime işlemci programı Microsoft Office 2013 paketi içerisinde bulunan </a:t>
            </a:r>
            <a:r>
              <a:rPr lang="tr-TR" sz="2400" b="1" dirty="0" smtClean="0"/>
              <a:t>Microsoft Word 2013</a:t>
            </a:r>
            <a:r>
              <a:rPr lang="tr-TR" sz="2400" dirty="0" smtClean="0"/>
              <a:t>’tür.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7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4127602"/>
            <a:ext cx="2004814" cy="200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859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Microsoft Word </a:t>
            </a:r>
            <a:r>
              <a:rPr lang="tr-TR" dirty="0" smtClean="0"/>
              <a:t>2013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3816424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Microsoft Word 2013 programını çalıştırmak için kullanılabilecek en kolay yöntem, arama kutusunu kullanmaktır.</a:t>
            </a:r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234424"/>
            <a:ext cx="3259410" cy="502526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76056" y="6021288"/>
            <a:ext cx="288032" cy="2791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82529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Microsoft Word </a:t>
            </a:r>
            <a:r>
              <a:rPr lang="tr-TR" dirty="0" smtClean="0"/>
              <a:t>2013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54752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Microsoft Word 2013 programı çalıştırıldığında aşağıdaki pencere açılacaktır. Açılan listeden bir şablon seçilmelidir.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36" y="2106162"/>
            <a:ext cx="7750696" cy="420019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555776" y="2505246"/>
            <a:ext cx="1728192" cy="19318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94208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Microsoft Word </a:t>
            </a:r>
            <a:r>
              <a:rPr lang="tr-TR" dirty="0" smtClean="0"/>
              <a:t>2013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54752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Örneğin; boş şablon seçildiğinde, aşağıdakine benzer bir kelime işlemeci sayfası ekranınızda görüntülenecektir.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81" y="2199306"/>
            <a:ext cx="7606680" cy="410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777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395536" y="1525488"/>
            <a:ext cx="8496944" cy="449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Tüm menü seçenekleri, araç çubukları, düğmeler ve ayarlar, işlevlerine göre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sekmeler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içerisinde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grupland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lm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ış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r.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Her sekmenin içerisinde birbiriyle ilişkili düğmeler konumlandırılmıştır.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Microsoft Word </a:t>
            </a:r>
            <a:r>
              <a:rPr lang="tr-TR" dirty="0" smtClean="0"/>
              <a:t>2013</a:t>
            </a: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3429000"/>
            <a:ext cx="7077075" cy="1533525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7257232" y="3621546"/>
            <a:ext cx="504056" cy="303684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7740352" y="3573016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Sekmeler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796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31708A7AE0B745AC6BAE5BC44BDC33" ma:contentTypeVersion="" ma:contentTypeDescription="Create a new document." ma:contentTypeScope="" ma:versionID="f50d9f13218134b32336e425e25a881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66A4F7D-551B-4682-97F5-2DCF201C2AC9}"/>
</file>

<file path=customXml/itemProps2.xml><?xml version="1.0" encoding="utf-8"?>
<ds:datastoreItem xmlns:ds="http://schemas.openxmlformats.org/officeDocument/2006/customXml" ds:itemID="{1956FF13-A6EC-4C5F-9BA9-2386CAF8B38A}"/>
</file>

<file path=customXml/itemProps3.xml><?xml version="1.0" encoding="utf-8"?>
<ds:datastoreItem xmlns:ds="http://schemas.openxmlformats.org/officeDocument/2006/customXml" ds:itemID="{F64D60FC-FA7E-47A5-A006-6A4A953C19B7}"/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2023</TotalTime>
  <Words>1673</Words>
  <Application>Microsoft Office PowerPoint</Application>
  <PresentationFormat>On-screen Show (4:3)</PresentationFormat>
  <Paragraphs>281</Paragraphs>
  <Slides>43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Origin</vt:lpstr>
      <vt:lpstr>BTEP105 – TEMEL OFIS UYGULAMALARI </vt:lpstr>
      <vt:lpstr>Dersin Amacı</vt:lpstr>
      <vt:lpstr>Kelime İşlemciler</vt:lpstr>
      <vt:lpstr>Başlıca Kelime İşlemciler</vt:lpstr>
      <vt:lpstr>Başlıca Kelime İşlemciler</vt:lpstr>
      <vt:lpstr>Microsoft Word 2013</vt:lpstr>
      <vt:lpstr>Microsoft Word 2013</vt:lpstr>
      <vt:lpstr>Microsoft Word 2013</vt:lpstr>
      <vt:lpstr>Microsoft Word 2013</vt:lpstr>
      <vt:lpstr>Dosya İşlemleri</vt:lpstr>
      <vt:lpstr>Dosya İşlemleri</vt:lpstr>
      <vt:lpstr>Dosya İşlemleri</vt:lpstr>
      <vt:lpstr>Dosya İşlemleri</vt:lpstr>
      <vt:lpstr>Dosya İşlemleri</vt:lpstr>
      <vt:lpstr>Dosya İşlemleri</vt:lpstr>
      <vt:lpstr>Dosya İşlemleri</vt:lpstr>
      <vt:lpstr>Dosya İşlemleri</vt:lpstr>
      <vt:lpstr>Dosya İşlemleri</vt:lpstr>
      <vt:lpstr>Dosya İşlemleri</vt:lpstr>
      <vt:lpstr>Metin Biçimlendirme</vt:lpstr>
      <vt:lpstr>Metin Biçimlendirme</vt:lpstr>
      <vt:lpstr>Metin Biçimlendirme</vt:lpstr>
      <vt:lpstr>Metin Biçimlendirme</vt:lpstr>
      <vt:lpstr>Metin Biçimlendirme</vt:lpstr>
      <vt:lpstr>Metin Biçimlendirme</vt:lpstr>
      <vt:lpstr>PowerPoint Presentation</vt:lpstr>
      <vt:lpstr>PowerPoint Presentation</vt:lpstr>
      <vt:lpstr>Metin Biçimlendirme</vt:lpstr>
      <vt:lpstr>Metin Biçimlendirme</vt:lpstr>
      <vt:lpstr>Metin Biçimlendirme</vt:lpstr>
      <vt:lpstr>Metin Biçimlendirme</vt:lpstr>
      <vt:lpstr>Metin Biçimlendirme</vt:lpstr>
      <vt:lpstr>Metin Biçimlendirme</vt:lpstr>
      <vt:lpstr>Metin Biçimlendirme</vt:lpstr>
      <vt:lpstr>Metin Biçimlendirme</vt:lpstr>
      <vt:lpstr>Paragraf Biçimlendirme</vt:lpstr>
      <vt:lpstr>Paragraf Biçimlendirme</vt:lpstr>
      <vt:lpstr>Paragraf Biçimlendirme</vt:lpstr>
      <vt:lpstr>Paragraf Biçimlendirme</vt:lpstr>
      <vt:lpstr>Paragraf Biçimlendirme</vt:lpstr>
      <vt:lpstr>Paragraf Biçimlendirme</vt:lpstr>
      <vt:lpstr>Paragraf Biçimlendirme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Bilgisayara Giriş</dc:title>
  <dc:creator>Cihan Unal</dc:creator>
  <cp:lastModifiedBy>staf</cp:lastModifiedBy>
  <cp:revision>256</cp:revision>
  <cp:lastPrinted>2017-09-26T08:24:27Z</cp:lastPrinted>
  <dcterms:created xsi:type="dcterms:W3CDTF">2010-08-05T14:41:53Z</dcterms:created>
  <dcterms:modified xsi:type="dcterms:W3CDTF">2017-09-26T08:37:50Z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0x010100F531708A7AE0B745AC6BAE5BC44BDC33</vt:lpwstr>
  </property>
</Properties>
</file>