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327" r:id="rId2"/>
    <p:sldId id="258" r:id="rId3"/>
    <p:sldId id="260" r:id="rId4"/>
    <p:sldId id="263" r:id="rId5"/>
    <p:sldId id="264" r:id="rId6"/>
    <p:sldId id="265" r:id="rId7"/>
    <p:sldId id="266" r:id="rId8"/>
    <p:sldId id="267" r:id="rId9"/>
    <p:sldId id="268" r:id="rId10"/>
    <p:sldId id="270" r:id="rId11"/>
    <p:sldId id="328" r:id="rId12"/>
    <p:sldId id="271" r:id="rId13"/>
    <p:sldId id="272" r:id="rId14"/>
    <p:sldId id="278" r:id="rId15"/>
    <p:sldId id="279" r:id="rId16"/>
    <p:sldId id="280" r:id="rId17"/>
    <p:sldId id="281" r:id="rId18"/>
    <p:sldId id="283" r:id="rId19"/>
    <p:sldId id="284" r:id="rId20"/>
    <p:sldId id="285" r:id="rId21"/>
    <p:sldId id="286" r:id="rId22"/>
    <p:sldId id="287" r:id="rId23"/>
    <p:sldId id="288" r:id="rId24"/>
    <p:sldId id="323" r:id="rId25"/>
    <p:sldId id="289" r:id="rId26"/>
    <p:sldId id="290" r:id="rId27"/>
    <p:sldId id="291" r:id="rId28"/>
    <p:sldId id="292"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CC00"/>
    <a:srgbClr val="00CC00"/>
    <a:srgbClr val="FF66CC"/>
    <a:srgbClr val="9900CC"/>
    <a:srgbClr val="7E225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84" autoAdjust="0"/>
  </p:normalViewPr>
  <p:slideViewPr>
    <p:cSldViewPr>
      <p:cViewPr>
        <p:scale>
          <a:sx n="70" d="100"/>
          <a:sy n="70" d="100"/>
        </p:scale>
        <p:origin x="-1386" y="-34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FC8974-D4BE-46C4-8A06-12602CD907F1}" type="datetimeFigureOut">
              <a:rPr lang="tr-TR" smtClean="0"/>
              <a:pPr/>
              <a:t>08.03.2016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E753C1-7E5D-474F-A8CA-CB590D715390}" type="slidenum">
              <a:rPr lang="tr-TR" smtClean="0"/>
              <a:pPr/>
              <a:t>‹#›</a:t>
            </a:fld>
            <a:endParaRPr lang="tr-TR"/>
          </a:p>
        </p:txBody>
      </p:sp>
    </p:spTree>
    <p:extLst>
      <p:ext uri="{BB962C8B-B14F-4D97-AF65-F5344CB8AC3E}">
        <p14:creationId xmlns:p14="http://schemas.microsoft.com/office/powerpoint/2010/main" val="3869774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EE753C1-7E5D-474F-A8CA-CB590D715390}" type="slidenum">
              <a:rPr lang="tr-TR" smtClean="0"/>
              <a:pPr/>
              <a:t>5</a:t>
            </a:fld>
            <a:endParaRPr lang="tr-TR"/>
          </a:p>
        </p:txBody>
      </p:sp>
    </p:spTree>
    <p:extLst>
      <p:ext uri="{BB962C8B-B14F-4D97-AF65-F5344CB8AC3E}">
        <p14:creationId xmlns:p14="http://schemas.microsoft.com/office/powerpoint/2010/main" val="2738225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D7AF3F02-2ED0-4AFB-9D6A-9119EAED6A04}" type="datetime1">
              <a:rPr lang="tr-TR" smtClean="0"/>
              <a:pPr/>
              <a:t>08.03.2016</a:t>
            </a:fld>
            <a:endParaRPr lang="tr-TR"/>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29CCFF4-25D9-4ED6-A9F2-CBB25273CD59}" type="slidenum">
              <a:rPr lang="tr-TR" smtClean="0"/>
              <a:pPr/>
              <a:t>‹#›</a:t>
            </a:fld>
            <a:endParaRPr lang="tr-TR"/>
          </a:p>
        </p:txBody>
      </p:sp>
    </p:spTree>
    <p:extLst>
      <p:ext uri="{BB962C8B-B14F-4D97-AF65-F5344CB8AC3E}">
        <p14:creationId xmlns:p14="http://schemas.microsoft.com/office/powerpoint/2010/main" val="395771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449888A-A768-4808-85A9-34F67DD2878B}" type="datetime1">
              <a:rPr lang="tr-TR" smtClean="0"/>
              <a:pPr/>
              <a:t>08.03.2016</a:t>
            </a:fld>
            <a:endParaRPr lang="tr-TR"/>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29CCFF4-25D9-4ED6-A9F2-CBB25273CD59}" type="slidenum">
              <a:rPr lang="tr-TR" smtClean="0"/>
              <a:pPr/>
              <a:t>‹#›</a:t>
            </a:fld>
            <a:endParaRPr lang="tr-TR"/>
          </a:p>
        </p:txBody>
      </p:sp>
    </p:spTree>
    <p:extLst>
      <p:ext uri="{BB962C8B-B14F-4D97-AF65-F5344CB8AC3E}">
        <p14:creationId xmlns:p14="http://schemas.microsoft.com/office/powerpoint/2010/main" val="398415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31F24E0-2BB4-4B79-A0F6-50C1F1B4073A}" type="datetime1">
              <a:rPr lang="tr-TR" smtClean="0"/>
              <a:pPr/>
              <a:t>08.03.2016</a:t>
            </a:fld>
            <a:endParaRPr lang="tr-TR"/>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29CCFF4-25D9-4ED6-A9F2-CBB25273CD59}" type="slidenum">
              <a:rPr lang="tr-TR" smtClean="0"/>
              <a:pPr/>
              <a:t>‹#›</a:t>
            </a:fld>
            <a:endParaRPr lang="tr-TR"/>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DF93D0F-CC4C-4D2C-B987-A701D8BA1E9F}" type="datetime1">
              <a:rPr lang="tr-TR" smtClean="0"/>
              <a:pPr/>
              <a:t>08.03.2016</a:t>
            </a:fld>
            <a:endParaRPr lang="tr-TR"/>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29CCFF4-25D9-4ED6-A9F2-CBB25273CD59}" type="slidenum">
              <a:rPr lang="tr-TR" smtClean="0"/>
              <a:pPr/>
              <a:t>‹#›</a:t>
            </a:fld>
            <a:endParaRPr lang="tr-TR"/>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5300" b="1"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83E2548-B999-464F-AA7F-83A470515A1E}" type="datetime1">
              <a:rPr lang="tr-TR" smtClean="0"/>
              <a:pPr/>
              <a:t>08.03.2016</a:t>
            </a:fld>
            <a:endParaRPr lang="tr-TR"/>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129CCFF4-25D9-4ED6-A9F2-CBB25273CD59}" type="slidenum">
              <a:rPr lang="tr-TR" smtClean="0"/>
              <a:pPr/>
              <a:t>‹#›</a:t>
            </a:fld>
            <a:endParaRPr lang="tr-TR"/>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8651ACBC-FEEC-4829-808C-668703FACFC4}" type="datetime1">
              <a:rPr lang="tr-TR" smtClean="0"/>
              <a:pPr/>
              <a:t>08.03.2016</a:t>
            </a:fld>
            <a:endParaRPr lang="tr-TR"/>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129CCFF4-25D9-4ED6-A9F2-CBB25273CD59}" type="slidenum">
              <a:rPr lang="tr-TR" smtClean="0"/>
              <a:pPr/>
              <a:t>‹#›</a:t>
            </a:fld>
            <a:endParaRPr lang="tr-TR"/>
          </a:p>
        </p:txBody>
      </p:sp>
    </p:spTree>
    <p:extLst>
      <p:ext uri="{BB962C8B-B14F-4D97-AF65-F5344CB8AC3E}">
        <p14:creationId xmlns:p14="http://schemas.microsoft.com/office/powerpoint/2010/main" val="30531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6"/>
            <a:ext cx="4040188"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7" y="1535116"/>
            <a:ext cx="4041775"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7" y="2174875"/>
            <a:ext cx="4041775"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EF62BB9-9531-4125-913A-E83A9D43242E}" type="datetime1">
              <a:rPr lang="tr-TR" smtClean="0"/>
              <a:pPr/>
              <a:t>08.03.2016</a:t>
            </a:fld>
            <a:endParaRPr lang="tr-TR"/>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129CCFF4-25D9-4ED6-A9F2-CBB25273CD59}" type="slidenum">
              <a:rPr lang="tr-TR" smtClean="0"/>
              <a:pPr/>
              <a:t>‹#›</a:t>
            </a:fld>
            <a:endParaRPr lang="tr-TR"/>
          </a:p>
        </p:txBody>
      </p:sp>
    </p:spTree>
    <p:extLst>
      <p:ext uri="{BB962C8B-B14F-4D97-AF65-F5344CB8AC3E}">
        <p14:creationId xmlns:p14="http://schemas.microsoft.com/office/powerpoint/2010/main" val="7958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5A90342E-33B3-40F6-AB4F-6D0F5A12EAB8}" type="datetime1">
              <a:rPr lang="tr-TR" smtClean="0"/>
              <a:pPr/>
              <a:t>08.03.2016</a:t>
            </a:fld>
            <a:endParaRPr lang="tr-TR"/>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129CCFF4-25D9-4ED6-A9F2-CBB25273CD59}" type="slidenum">
              <a:rPr lang="tr-TR" smtClean="0"/>
              <a:pPr/>
              <a:t>‹#›</a:t>
            </a:fld>
            <a:endParaRPr lang="tr-TR"/>
          </a:p>
        </p:txBody>
      </p:sp>
    </p:spTree>
    <p:extLst>
      <p:ext uri="{BB962C8B-B14F-4D97-AF65-F5344CB8AC3E}">
        <p14:creationId xmlns:p14="http://schemas.microsoft.com/office/powerpoint/2010/main" val="14298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8927C-A793-427A-8E0A-3CC6D7C3B09D}" type="datetime1">
              <a:rPr lang="tr-TR" smtClean="0"/>
              <a:pPr/>
              <a:t>08.03.2016</a:t>
            </a:fld>
            <a:endParaRPr lang="tr-TR"/>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129CCFF4-25D9-4ED6-A9F2-CBB25273CD59}" type="slidenum">
              <a:rPr lang="tr-TR" smtClean="0"/>
              <a:pPr/>
              <a:t>‹#›</a:t>
            </a:fld>
            <a:endParaRPr lang="tr-TR"/>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2"/>
            <a:ext cx="3008313" cy="1162051"/>
          </a:xfrm>
        </p:spPr>
        <p:txBody>
          <a:bodyPr anchor="b"/>
          <a:lstStyle>
            <a:lvl1pPr algn="l">
              <a:defRPr sz="27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5"/>
            <a:ext cx="5111750"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457203" y="1435105"/>
            <a:ext cx="3008313"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EFB6149-9CBA-433F-85A9-1F40ABD4C1BA}" type="datetime1">
              <a:rPr lang="tr-TR" smtClean="0"/>
              <a:pPr/>
              <a:t>08.03.2016</a:t>
            </a:fld>
            <a:endParaRPr lang="tr-TR"/>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129CCFF4-25D9-4ED6-A9F2-CBB25273CD59}" type="slidenum">
              <a:rPr lang="tr-TR" smtClean="0"/>
              <a:pPr/>
              <a:t>‹#›</a:t>
            </a:fld>
            <a:endParaRPr lang="tr-TR"/>
          </a:p>
        </p:txBody>
      </p:sp>
    </p:spTree>
    <p:extLst>
      <p:ext uri="{BB962C8B-B14F-4D97-AF65-F5344CB8AC3E}">
        <p14:creationId xmlns:p14="http://schemas.microsoft.com/office/powerpoint/2010/main" val="112908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27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tr-TR" smtClean="0"/>
              <a:t>Resim eklemek için simgeyi tıklatın</a:t>
            </a:r>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30FFCFC-E8B2-4D5F-BBFE-4130BAD09335}" type="datetime1">
              <a:rPr lang="tr-TR" smtClean="0"/>
              <a:pPr/>
              <a:t>08.03.2016</a:t>
            </a:fld>
            <a:endParaRPr lang="tr-TR"/>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129CCFF4-25D9-4ED6-A9F2-CBB25273CD59}" type="slidenum">
              <a:rPr lang="tr-TR" smtClean="0"/>
              <a:pPr/>
              <a:t>‹#›</a:t>
            </a:fld>
            <a:endParaRPr lang="tr-TR"/>
          </a:p>
        </p:txBody>
      </p:sp>
    </p:spTree>
    <p:extLst>
      <p:ext uri="{BB962C8B-B14F-4D97-AF65-F5344CB8AC3E}">
        <p14:creationId xmlns:p14="http://schemas.microsoft.com/office/powerpoint/2010/main" val="37538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13663"/>
            <a:ext cx="8229600" cy="711081"/>
          </a:xfrm>
          <a:prstGeom prst="rect">
            <a:avLst/>
          </a:prstGeom>
        </p:spPr>
        <p:txBody>
          <a:bodyPr vert="horz" lIns="121899" tIns="60949" rIns="121899" bIns="60949" rtlCol="0" anchor="ctr">
            <a:normAutofit/>
          </a:bodyPr>
          <a:lstStyle/>
          <a:p>
            <a:r>
              <a:rPr lang="tr-TR" smtClean="0"/>
              <a:t>Asıl başlık stili için tıklatın</a:t>
            </a:r>
            <a:endParaRPr lang="en-US"/>
          </a:p>
        </p:txBody>
      </p:sp>
      <p:sp>
        <p:nvSpPr>
          <p:cNvPr id="3" name="Text Placeholder 2"/>
          <p:cNvSpPr>
            <a:spLocks noGrp="1"/>
          </p:cNvSpPr>
          <p:nvPr>
            <p:ph type="body" idx="1"/>
          </p:nvPr>
        </p:nvSpPr>
        <p:spPr>
          <a:xfrm>
            <a:off x="457200" y="1412776"/>
            <a:ext cx="8229600" cy="4713391"/>
          </a:xfrm>
          <a:prstGeom prst="rect">
            <a:avLst/>
          </a:prstGeom>
        </p:spPr>
        <p:txBody>
          <a:bodyPr vert="horz" lIns="121899" tIns="60949" rIns="121899" bIns="60949"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457200" y="6165304"/>
            <a:ext cx="2133600"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6C5ADE7B-A8A2-4359-8ABB-ADDB6681D09D}" type="datetime1">
              <a:rPr lang="tr-TR" smtClean="0"/>
              <a:pPr/>
              <a:t>08.03.2016</a:t>
            </a:fld>
            <a:endParaRPr lang="tr-TR"/>
          </a:p>
        </p:txBody>
      </p:sp>
      <p:sp>
        <p:nvSpPr>
          <p:cNvPr id="5" name="Footer Placeholder 4"/>
          <p:cNvSpPr>
            <a:spLocks noGrp="1"/>
          </p:cNvSpPr>
          <p:nvPr>
            <p:ph type="ftr" sz="quarter" idx="3"/>
          </p:nvPr>
        </p:nvSpPr>
        <p:spPr>
          <a:xfrm>
            <a:off x="3124200" y="6165304"/>
            <a:ext cx="2895600"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tr-TR" dirty="0"/>
          </a:p>
        </p:txBody>
      </p:sp>
      <p:sp>
        <p:nvSpPr>
          <p:cNvPr id="6" name="Slide Number Placeholder 5"/>
          <p:cNvSpPr>
            <a:spLocks noGrp="1"/>
          </p:cNvSpPr>
          <p:nvPr>
            <p:ph type="sldNum" sz="quarter" idx="4"/>
          </p:nvPr>
        </p:nvSpPr>
        <p:spPr>
          <a:xfrm>
            <a:off x="6553201" y="6165304"/>
            <a:ext cx="2133600"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129CCFF4-25D9-4ED6-A9F2-CBB25273CD59}" type="slidenum">
              <a:rPr lang="tr-TR" smtClean="0"/>
              <a:pPr/>
              <a:t>‹#›</a:t>
            </a:fld>
            <a:endParaRPr lang="tr-TR"/>
          </a:p>
        </p:txBody>
      </p:sp>
      <p:pic>
        <p:nvPicPr>
          <p:cNvPr id="7" name="Picture 6" descr="E:\websites\free-power-point-templates\2012\logos.png"/>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1218987" rtl="0" eaLnBrk="1" latinLnBrk="0" hangingPunct="1">
        <a:spcBef>
          <a:spcPct val="0"/>
        </a:spcBef>
        <a:buNone/>
        <a:defRPr sz="3600" kern="1200">
          <a:solidFill>
            <a:schemeClr val="bg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bg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bg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bg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56792"/>
            <a:ext cx="7772400" cy="1470025"/>
          </a:xfrm>
        </p:spPr>
        <p:txBody>
          <a:bodyPr>
            <a:normAutofit/>
          </a:bodyPr>
          <a:lstStyle/>
          <a:p>
            <a:pPr algn="ctr"/>
            <a:r>
              <a:rPr lang="en-US" sz="4000" b="1" dirty="0" smtClean="0">
                <a:solidFill>
                  <a:schemeClr val="tx1"/>
                </a:solidFill>
                <a:latin typeface="Segoe Print" panose="02000600000000000000" pitchFamily="2" charset="0"/>
                <a:cs typeface="Arial" pitchFamily="34" charset="0"/>
              </a:rPr>
              <a:t>KONU: 1</a:t>
            </a:r>
            <a:endParaRPr lang="tr-TR" sz="4000" b="1" dirty="0">
              <a:solidFill>
                <a:schemeClr val="tx1"/>
              </a:solidFill>
              <a:latin typeface="Segoe Print" panose="02000600000000000000" pitchFamily="2" charset="0"/>
              <a:cs typeface="Arial" pitchFamily="34" charset="0"/>
            </a:endParaRPr>
          </a:p>
        </p:txBody>
      </p:sp>
      <p:sp>
        <p:nvSpPr>
          <p:cNvPr id="3" name="2 Alt Başlık"/>
          <p:cNvSpPr>
            <a:spLocks noGrp="1"/>
          </p:cNvSpPr>
          <p:nvPr>
            <p:ph type="subTitle" idx="1"/>
          </p:nvPr>
        </p:nvSpPr>
        <p:spPr>
          <a:xfrm>
            <a:off x="899592" y="3429000"/>
            <a:ext cx="7416824" cy="2808312"/>
          </a:xfrm>
        </p:spPr>
        <p:txBody>
          <a:bodyPr>
            <a:noAutofit/>
          </a:bodyPr>
          <a:lstStyle/>
          <a:p>
            <a:r>
              <a:rPr lang="tr-TR" sz="4000" b="1" dirty="0">
                <a:solidFill>
                  <a:schemeClr val="tx1"/>
                </a:solidFill>
                <a:latin typeface="Segoe Print" panose="02000600000000000000" pitchFamily="2" charset="0"/>
                <a:ea typeface="+mj-ea"/>
                <a:cs typeface="Arial" pitchFamily="34" charset="0"/>
              </a:rPr>
              <a:t>TEMEL İŞLETMECİLİĞE GİRİŞ</a:t>
            </a:r>
            <a:endParaRPr lang="tr-TR" sz="2800" b="1" dirty="0">
              <a:solidFill>
                <a:schemeClr val="tx1"/>
              </a:solidFill>
              <a:latin typeface="Segoe Print" panose="02000600000000000000" pitchFamily="2" charset="0"/>
              <a:cs typeface="Arial" pitchFamily="34" charset="0"/>
            </a:endParaRPr>
          </a:p>
        </p:txBody>
      </p:sp>
    </p:spTree>
    <p:extLst>
      <p:ext uri="{BB962C8B-B14F-4D97-AF65-F5344CB8AC3E}">
        <p14:creationId xmlns:p14="http://schemas.microsoft.com/office/powerpoint/2010/main" val="2094504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400" b="1" dirty="0" smtClean="0">
                <a:solidFill>
                  <a:schemeClr val="tx1"/>
                </a:solidFill>
                <a:latin typeface="Segoe Print" panose="02000600000000000000" pitchFamily="2" charset="0"/>
                <a:cs typeface="Arial" pitchFamily="34" charset="0"/>
              </a:rPr>
              <a:t>1.3.2. Yönetici</a:t>
            </a:r>
            <a:endParaRPr lang="tr-TR" sz="2400"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268760"/>
            <a:ext cx="8229600" cy="5112568"/>
          </a:xfrm>
        </p:spPr>
        <p:txBody>
          <a:bodyPr>
            <a:noAutofit/>
          </a:bodyPr>
          <a:lstStyle/>
          <a:p>
            <a:pPr marL="0" indent="0" algn="just">
              <a:buNone/>
            </a:pPr>
            <a:endParaRPr lang="tr-TR" sz="2400" dirty="0" smtClean="0">
              <a:solidFill>
                <a:schemeClr val="tx1"/>
              </a:solidFill>
              <a:latin typeface="Segoe Print" panose="02000600000000000000" pitchFamily="2" charset="0"/>
              <a:cs typeface="Arial" pitchFamily="34" charset="0"/>
            </a:endParaRPr>
          </a:p>
          <a:p>
            <a:pPr marL="0" indent="0" algn="just">
              <a:buNone/>
            </a:pPr>
            <a:r>
              <a:rPr lang="tr-TR" sz="2400" dirty="0" smtClean="0">
                <a:solidFill>
                  <a:schemeClr val="tx1"/>
                </a:solidFill>
                <a:latin typeface="Segoe Print" panose="02000600000000000000" pitchFamily="2" charset="0"/>
                <a:cs typeface="Arial" pitchFamily="34" charset="0"/>
              </a:rPr>
              <a:t>Yönetici</a:t>
            </a:r>
            <a:r>
              <a:rPr lang="tr-TR" sz="2400" dirty="0">
                <a:solidFill>
                  <a:schemeClr val="tx1"/>
                </a:solidFill>
                <a:latin typeface="Segoe Print" panose="02000600000000000000" pitchFamily="2" charset="0"/>
                <a:cs typeface="Arial" pitchFamily="34" charset="0"/>
              </a:rPr>
              <a:t>; kar ve riski başkasına ait olmak üzere ekonomik mal veya hizmet üretmek ve/veya pazarlamak için üretim faktörlerini ele geçirip, düzenli bir şekilde </a:t>
            </a:r>
            <a:r>
              <a:rPr lang="tr-TR" sz="2400" dirty="0" smtClean="0">
                <a:solidFill>
                  <a:schemeClr val="tx1"/>
                </a:solidFill>
                <a:latin typeface="Segoe Print" panose="02000600000000000000" pitchFamily="2" charset="0"/>
                <a:cs typeface="Arial" pitchFamily="34" charset="0"/>
              </a:rPr>
              <a:t>bir araya </a:t>
            </a:r>
            <a:r>
              <a:rPr lang="tr-TR" sz="2400" dirty="0">
                <a:solidFill>
                  <a:schemeClr val="tx1"/>
                </a:solidFill>
                <a:latin typeface="Segoe Print" panose="02000600000000000000" pitchFamily="2" charset="0"/>
                <a:cs typeface="Arial" pitchFamily="34" charset="0"/>
              </a:rPr>
              <a:t>getiren ve bu şekilde kurulan ya da çalışmakta olan işletmeyi amacına uygun çalıştırma sorumluluğu olan kişi olarak </a:t>
            </a:r>
            <a:r>
              <a:rPr lang="tr-TR" sz="2400" dirty="0" smtClean="0">
                <a:solidFill>
                  <a:schemeClr val="tx1"/>
                </a:solidFill>
                <a:latin typeface="Segoe Print" panose="02000600000000000000" pitchFamily="2" charset="0"/>
                <a:cs typeface="Arial" pitchFamily="34" charset="0"/>
              </a:rPr>
              <a:t>tanımlanabilir.</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10</a:t>
            </a:fld>
            <a:endParaRPr lang="tr-TR" dirty="0"/>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711081"/>
          </a:xfrm>
        </p:spPr>
        <p:txBody>
          <a:bodyPr>
            <a:normAutofit/>
          </a:bodyPr>
          <a:lstStyle/>
          <a:p>
            <a:pPr algn="l"/>
            <a:r>
              <a:rPr lang="tr-TR" sz="2400" b="1" dirty="0" smtClean="0">
                <a:solidFill>
                  <a:schemeClr val="tx1"/>
                </a:solidFill>
                <a:latin typeface="Segoe Print" panose="02000600000000000000" pitchFamily="2" charset="0"/>
                <a:cs typeface="Arial" pitchFamily="34" charset="0"/>
              </a:rPr>
              <a:t>1.3.2.  Yönetici</a:t>
            </a:r>
            <a:endParaRPr lang="tr-TR" sz="2400"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836712"/>
            <a:ext cx="8229600" cy="5112568"/>
          </a:xfrm>
        </p:spPr>
        <p:txBody>
          <a:bodyPr>
            <a:noAutofit/>
          </a:bodyPr>
          <a:lstStyle/>
          <a:p>
            <a:pPr marL="0" indent="0" algn="just">
              <a:buNone/>
            </a:pPr>
            <a:r>
              <a:rPr lang="tr-TR" sz="2400" dirty="0" smtClean="0">
                <a:solidFill>
                  <a:schemeClr val="tx1"/>
                </a:solidFill>
                <a:latin typeface="Segoe Print" panose="02000600000000000000" pitchFamily="2" charset="0"/>
              </a:rPr>
              <a:t>Bir </a:t>
            </a:r>
            <a:r>
              <a:rPr lang="tr-TR" sz="2400" dirty="0">
                <a:solidFill>
                  <a:schemeClr val="tx1"/>
                </a:solidFill>
                <a:latin typeface="Segoe Print" panose="02000600000000000000" pitchFamily="2" charset="0"/>
              </a:rPr>
              <a:t>işletmenin yönetim piramidinde yer alan yöneticiler farklı </a:t>
            </a:r>
            <a:r>
              <a:rPr lang="tr-TR" sz="2400" dirty="0" smtClean="0">
                <a:solidFill>
                  <a:schemeClr val="tx1"/>
                </a:solidFill>
                <a:latin typeface="Segoe Print" panose="02000600000000000000" pitchFamily="2" charset="0"/>
              </a:rPr>
              <a:t>sorumlulukların </a:t>
            </a:r>
            <a:r>
              <a:rPr lang="tr-TR" sz="2400" dirty="0">
                <a:solidFill>
                  <a:schemeClr val="tx1"/>
                </a:solidFill>
                <a:latin typeface="Segoe Print" panose="02000600000000000000" pitchFamily="2" charset="0"/>
              </a:rPr>
              <a:t>ışığında farklı işler yapmakta ve farklı düzeylerde çalışmaktadırlar. İşletme piramidinin en üst seviyesinde bulunanlar üst düzey yönetici olarak anılmaktadırlar ve bu kişiler işletmenin genel anlamda her birimindeki tüm işlerin uygun bir şekilde yönetilmesinden ve birimler arasında koordinasyondan sorumludurlar. Piramidin orta katmanında görev alan yöneticiler ise orta düzey yöneticiler olarak anılmaktadırlar. Bölüm müdürleri, kısım müdürleri veya müdür yardımcıları orta düzey yönetici örnekleridir. Piramidin en alt kısmındaki yöneticiler ise alt düzey yöneticiler olarak </a:t>
            </a:r>
            <a:r>
              <a:rPr lang="tr-TR" sz="2400" dirty="0" smtClean="0">
                <a:solidFill>
                  <a:schemeClr val="tx1"/>
                </a:solidFill>
                <a:latin typeface="Segoe Print" panose="02000600000000000000" pitchFamily="2" charset="0"/>
              </a:rPr>
              <a:t>belirtilebilir.</a:t>
            </a: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11</a:t>
            </a:fld>
            <a:endParaRPr lang="tr-TR" dirty="0"/>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extLst>
      <p:ext uri="{BB962C8B-B14F-4D97-AF65-F5344CB8AC3E}">
        <p14:creationId xmlns:p14="http://schemas.microsoft.com/office/powerpoint/2010/main" val="334428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400" b="1" dirty="0" smtClean="0">
                <a:solidFill>
                  <a:schemeClr val="tx1"/>
                </a:solidFill>
                <a:latin typeface="Segoe Print" panose="02000600000000000000" pitchFamily="2" charset="0"/>
                <a:cs typeface="Arial" pitchFamily="34" charset="0"/>
              </a:rPr>
              <a:t>1.4. İşletme Yönetimi </a:t>
            </a:r>
            <a:endParaRPr lang="tr-TR" sz="2400" b="1" dirty="0">
              <a:solidFill>
                <a:schemeClr val="tx1"/>
              </a:solidFill>
              <a:latin typeface="Segoe Print" panose="02000600000000000000" pitchFamily="2" charset="0"/>
              <a:cs typeface="Arial" pitchFamily="34" charset="0"/>
            </a:endParaRPr>
          </a:p>
        </p:txBody>
      </p:sp>
      <p:sp>
        <p:nvSpPr>
          <p:cNvPr id="3" name="2 İçerik Yer Tutucusu"/>
          <p:cNvSpPr>
            <a:spLocks noGrp="1"/>
          </p:cNvSpPr>
          <p:nvPr>
            <p:ph idx="1"/>
          </p:nvPr>
        </p:nvSpPr>
        <p:spPr>
          <a:xfrm>
            <a:off x="457200" y="1196752"/>
            <a:ext cx="8229600" cy="4713391"/>
          </a:xfrm>
        </p:spPr>
        <p:txBody>
          <a:bodyPr>
            <a:normAutofit/>
          </a:bodyPr>
          <a:lstStyle/>
          <a:p>
            <a:pPr marL="0" indent="0" algn="just">
              <a:buNone/>
            </a:pPr>
            <a:r>
              <a:rPr lang="tr-TR" sz="2400" dirty="0" smtClean="0">
                <a:solidFill>
                  <a:schemeClr val="tx1"/>
                </a:solidFill>
                <a:latin typeface="Segoe Print" panose="02000600000000000000" pitchFamily="2" charset="0"/>
                <a:cs typeface="Arial" pitchFamily="34" charset="0"/>
              </a:rPr>
              <a:t>İşletme yönetimi, belirli bir amaca ulaşmak için insanların faaliyetlerini:</a:t>
            </a:r>
          </a:p>
          <a:p>
            <a:pPr marL="0" indent="0" algn="just">
              <a:buNone/>
            </a:pPr>
            <a:endParaRPr lang="tr-TR" sz="2400" dirty="0" smtClean="0">
              <a:solidFill>
                <a:schemeClr val="tx1"/>
              </a:solidFill>
              <a:latin typeface="Segoe Print" panose="02000600000000000000" pitchFamily="2" charset="0"/>
              <a:cs typeface="Arial" pitchFamily="34" charset="0"/>
            </a:endParaRPr>
          </a:p>
          <a:p>
            <a:pPr algn="just"/>
            <a:r>
              <a:rPr lang="tr-TR" sz="2400" dirty="0" smtClean="0">
                <a:solidFill>
                  <a:schemeClr val="tx1"/>
                </a:solidFill>
                <a:latin typeface="Segoe Print" panose="02000600000000000000" pitchFamily="2" charset="0"/>
                <a:cs typeface="Arial" pitchFamily="34" charset="0"/>
              </a:rPr>
              <a:t>Planlamak, </a:t>
            </a:r>
          </a:p>
          <a:p>
            <a:pPr algn="just"/>
            <a:r>
              <a:rPr lang="tr-TR" sz="2400" dirty="0">
                <a:solidFill>
                  <a:schemeClr val="tx1"/>
                </a:solidFill>
                <a:latin typeface="Segoe Print" panose="02000600000000000000" pitchFamily="2" charset="0"/>
                <a:cs typeface="Arial" pitchFamily="34" charset="0"/>
              </a:rPr>
              <a:t>Ö</a:t>
            </a:r>
            <a:r>
              <a:rPr lang="tr-TR" sz="2400" dirty="0" smtClean="0">
                <a:solidFill>
                  <a:schemeClr val="tx1"/>
                </a:solidFill>
                <a:latin typeface="Segoe Print" panose="02000600000000000000" pitchFamily="2" charset="0"/>
                <a:cs typeface="Arial" pitchFamily="34" charset="0"/>
              </a:rPr>
              <a:t>rgütlemek, </a:t>
            </a:r>
          </a:p>
          <a:p>
            <a:pPr algn="just"/>
            <a:r>
              <a:rPr lang="tr-TR" sz="2400" dirty="0">
                <a:solidFill>
                  <a:schemeClr val="tx1"/>
                </a:solidFill>
                <a:latin typeface="Segoe Print" panose="02000600000000000000" pitchFamily="2" charset="0"/>
                <a:cs typeface="Arial" pitchFamily="34" charset="0"/>
              </a:rPr>
              <a:t>D</a:t>
            </a:r>
            <a:r>
              <a:rPr lang="tr-TR" sz="2400" dirty="0" smtClean="0">
                <a:solidFill>
                  <a:schemeClr val="tx1"/>
                </a:solidFill>
                <a:latin typeface="Segoe Print" panose="02000600000000000000" pitchFamily="2" charset="0"/>
                <a:cs typeface="Arial" pitchFamily="34" charset="0"/>
              </a:rPr>
              <a:t>üzenlemek (koordinasyon), </a:t>
            </a:r>
          </a:p>
          <a:p>
            <a:pPr algn="just"/>
            <a:r>
              <a:rPr lang="tr-TR" sz="2400" dirty="0" smtClean="0">
                <a:solidFill>
                  <a:schemeClr val="tx1"/>
                </a:solidFill>
                <a:latin typeface="Segoe Print" panose="02000600000000000000" pitchFamily="2" charset="0"/>
                <a:cs typeface="Arial" pitchFamily="34" charset="0"/>
              </a:rPr>
              <a:t>Yöneltmek,</a:t>
            </a:r>
          </a:p>
          <a:p>
            <a:pPr algn="just"/>
            <a:r>
              <a:rPr lang="tr-TR" sz="2400" dirty="0">
                <a:solidFill>
                  <a:schemeClr val="tx1"/>
                </a:solidFill>
                <a:latin typeface="Segoe Print" panose="02000600000000000000" pitchFamily="2" charset="0"/>
                <a:cs typeface="Arial" pitchFamily="34" charset="0"/>
              </a:rPr>
              <a:t>D</a:t>
            </a:r>
            <a:r>
              <a:rPr lang="tr-TR" sz="2400" dirty="0" smtClean="0">
                <a:solidFill>
                  <a:schemeClr val="tx1"/>
                </a:solidFill>
                <a:latin typeface="Segoe Print" panose="02000600000000000000" pitchFamily="2" charset="0"/>
                <a:cs typeface="Arial" pitchFamily="34" charset="0"/>
              </a:rPr>
              <a:t>enetlemek olarak tanımlanabilir. </a:t>
            </a:r>
          </a:p>
          <a:p>
            <a:pPr algn="just">
              <a:buNone/>
            </a:pPr>
            <a:endParaRPr lang="tr-TR" sz="2400" dirty="0" smtClean="0">
              <a:solidFill>
                <a:schemeClr val="tx1"/>
              </a:solidFill>
              <a:latin typeface="Segoe Print" panose="02000600000000000000" pitchFamily="2" charset="0"/>
              <a:cs typeface="Arial" pitchFamily="34" charset="0"/>
            </a:endParaRPr>
          </a:p>
          <a:p>
            <a:pPr>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12</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8229600" cy="711081"/>
          </a:xfrm>
        </p:spPr>
        <p:txBody>
          <a:bodyPr>
            <a:normAutofit/>
          </a:bodyPr>
          <a:lstStyle/>
          <a:p>
            <a:pPr algn="l"/>
            <a:r>
              <a:rPr lang="tr-TR" sz="2400" b="1" dirty="0" smtClean="0">
                <a:solidFill>
                  <a:prstClr val="white"/>
                </a:solidFill>
                <a:latin typeface="Segoe Print" panose="02000600000000000000" pitchFamily="2" charset="0"/>
                <a:cs typeface="Arial" pitchFamily="34" charset="0"/>
              </a:rPr>
              <a:t>1.4. İşletme Yönetimi </a:t>
            </a:r>
            <a:endParaRPr lang="tr-TR" sz="2400" dirty="0">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13</a:t>
            </a:fld>
            <a:endParaRPr lang="tr-TR"/>
          </a:p>
        </p:txBody>
      </p:sp>
      <p:sp>
        <p:nvSpPr>
          <p:cNvPr id="7" name="Dikdörtgen 6"/>
          <p:cNvSpPr/>
          <p:nvPr/>
        </p:nvSpPr>
        <p:spPr>
          <a:xfrm>
            <a:off x="572264" y="692696"/>
            <a:ext cx="7920880" cy="10802957"/>
          </a:xfrm>
          <a:prstGeom prst="rect">
            <a:avLst/>
          </a:prstGeom>
        </p:spPr>
        <p:txBody>
          <a:bodyPr wrap="square">
            <a:spAutoFit/>
          </a:bodyPr>
          <a:lstStyle/>
          <a:p>
            <a:pPr algn="just"/>
            <a:r>
              <a:rPr lang="tr-TR" sz="2400" dirty="0">
                <a:latin typeface="Segoe Print" panose="02000600000000000000" pitchFamily="2" charset="0"/>
                <a:ea typeface="+mj-ea"/>
                <a:cs typeface="Arial" pitchFamily="34" charset="0"/>
              </a:rPr>
              <a:t>İşletme yönetiminin belli başlı görevleri şu şekilde </a:t>
            </a:r>
            <a:r>
              <a:rPr lang="tr-TR" sz="2400" dirty="0" smtClean="0">
                <a:latin typeface="Segoe Print" panose="02000600000000000000" pitchFamily="2" charset="0"/>
                <a:ea typeface="+mj-ea"/>
                <a:cs typeface="Arial" pitchFamily="34" charset="0"/>
              </a:rPr>
              <a:t>sıralanabilir:</a:t>
            </a:r>
          </a:p>
          <a:p>
            <a:pPr marL="342900" indent="-342900" algn="just">
              <a:buFont typeface="Arial" panose="020B0604020202020204" pitchFamily="34" charset="0"/>
              <a:buChar char="•"/>
            </a:pPr>
            <a:r>
              <a:rPr lang="tr-TR" sz="2400" dirty="0">
                <a:latin typeface="Segoe Print" panose="02000600000000000000" pitchFamily="2" charset="0"/>
                <a:ea typeface="+mj-ea"/>
                <a:cs typeface="Arial" pitchFamily="34" charset="0"/>
              </a:rPr>
              <a:t>İşletme politika ve amaçlarını kararlaştırmak: Kararlaştırılan politika ve amaçlarına örgüt faaliyetlerinde yol gösterici olmaktadır. İşletme faaliyetleri bir plana </a:t>
            </a:r>
            <a:r>
              <a:rPr lang="tr-TR" sz="2400" dirty="0" smtClean="0">
                <a:latin typeface="Segoe Print" panose="02000600000000000000" pitchFamily="2" charset="0"/>
                <a:ea typeface="+mj-ea"/>
                <a:cs typeface="Arial" pitchFamily="34" charset="0"/>
              </a:rPr>
              <a:t>bağlamaktadır.</a:t>
            </a:r>
          </a:p>
          <a:p>
            <a:pPr marL="342900" indent="-342900" algn="just">
              <a:buFont typeface="Arial" panose="020B0604020202020204" pitchFamily="34" charset="0"/>
              <a:buChar char="•"/>
            </a:pPr>
            <a:r>
              <a:rPr lang="tr-TR" sz="2400" dirty="0" smtClean="0">
                <a:latin typeface="Segoe Print" panose="02000600000000000000" pitchFamily="2" charset="0"/>
                <a:ea typeface="+mj-ea"/>
                <a:cs typeface="Arial" pitchFamily="34" charset="0"/>
              </a:rPr>
              <a:t>Örgüt </a:t>
            </a:r>
            <a:r>
              <a:rPr lang="tr-TR" sz="2400" dirty="0">
                <a:latin typeface="Segoe Print" panose="02000600000000000000" pitchFamily="2" charset="0"/>
                <a:ea typeface="+mj-ea"/>
                <a:cs typeface="Arial" pitchFamily="34" charset="0"/>
              </a:rPr>
              <a:t>kurar. Planı uygulamak için yapılacak işler belirlenir ve bu işleri yapacak kişiler görevlendirilir ve yapılacak işlerle görevlendirilen kişiler arasında ilişkiler </a:t>
            </a:r>
            <a:r>
              <a:rPr lang="tr-TR" sz="2400" dirty="0" smtClean="0">
                <a:latin typeface="Segoe Print" panose="02000600000000000000" pitchFamily="2" charset="0"/>
                <a:ea typeface="+mj-ea"/>
                <a:cs typeface="Arial" pitchFamily="34" charset="0"/>
              </a:rPr>
              <a:t>kurulur.</a:t>
            </a:r>
          </a:p>
          <a:p>
            <a:pPr marL="342900" indent="-342900" algn="just">
              <a:buFont typeface="Arial" panose="020B0604020202020204" pitchFamily="34" charset="0"/>
              <a:buChar char="•"/>
            </a:pPr>
            <a:r>
              <a:rPr lang="tr-TR" sz="2400" dirty="0" smtClean="0">
                <a:latin typeface="Segoe Print" panose="02000600000000000000" pitchFamily="2" charset="0"/>
                <a:ea typeface="+mj-ea"/>
                <a:cs typeface="Arial" pitchFamily="34" charset="0"/>
              </a:rPr>
              <a:t>Kaynakları </a:t>
            </a:r>
            <a:r>
              <a:rPr lang="tr-TR" sz="2400" dirty="0">
                <a:latin typeface="Segoe Print" panose="02000600000000000000" pitchFamily="2" charset="0"/>
                <a:ea typeface="+mj-ea"/>
                <a:cs typeface="Arial" pitchFamily="34" charset="0"/>
              </a:rPr>
              <a:t>ele geçirir. Planı uygulamak için yöneticiler, </a:t>
            </a:r>
            <a:r>
              <a:rPr lang="tr-TR" sz="2400" dirty="0" err="1">
                <a:latin typeface="Segoe Print" panose="02000600000000000000" pitchFamily="2" charset="0"/>
                <a:ea typeface="+mj-ea"/>
                <a:cs typeface="Arial" pitchFamily="34" charset="0"/>
              </a:rPr>
              <a:t>işgörenler</a:t>
            </a:r>
            <a:r>
              <a:rPr lang="tr-TR" sz="2400" dirty="0">
                <a:latin typeface="Segoe Print" panose="02000600000000000000" pitchFamily="2" charset="0"/>
                <a:ea typeface="+mj-ea"/>
                <a:cs typeface="Arial" pitchFamily="34" charset="0"/>
              </a:rPr>
              <a:t>, bina, araç ve gereçler </a:t>
            </a:r>
            <a:r>
              <a:rPr lang="tr-TR" sz="2400" dirty="0" smtClean="0">
                <a:latin typeface="Segoe Print" panose="02000600000000000000" pitchFamily="2" charset="0"/>
                <a:ea typeface="+mj-ea"/>
                <a:cs typeface="Arial" pitchFamily="34" charset="0"/>
              </a:rPr>
              <a:t>sağlanır.</a:t>
            </a:r>
          </a:p>
          <a:p>
            <a:pPr marL="342900" indent="-342900" algn="just">
              <a:buFont typeface="Arial" panose="020B0604020202020204" pitchFamily="34" charset="0"/>
              <a:buChar char="•"/>
            </a:pPr>
            <a:r>
              <a:rPr lang="tr-TR" sz="2400" dirty="0" smtClean="0">
                <a:latin typeface="Segoe Print" panose="02000600000000000000" pitchFamily="2" charset="0"/>
                <a:ea typeface="+mj-ea"/>
                <a:cs typeface="Arial" pitchFamily="34" charset="0"/>
              </a:rPr>
              <a:t>Sağlanan </a:t>
            </a:r>
            <a:r>
              <a:rPr lang="tr-TR" sz="2400" dirty="0">
                <a:latin typeface="Segoe Print" panose="02000600000000000000" pitchFamily="2" charset="0"/>
                <a:ea typeface="+mj-ea"/>
                <a:cs typeface="Arial" pitchFamily="34" charset="0"/>
              </a:rPr>
              <a:t>kaynakları, hazırlanan ayrıntılı programa göre, faaliyete geçirir ve faaliyetleri denetler.</a:t>
            </a:r>
          </a:p>
          <a:p>
            <a:pPr algn="just"/>
            <a:endParaRPr lang="tr-TR" sz="2400" dirty="0" smtClean="0">
              <a:latin typeface="Segoe Print" panose="02000600000000000000" pitchFamily="2" charset="0"/>
              <a:ea typeface="+mj-ea"/>
              <a:cs typeface="Arial" pitchFamily="34" charset="0"/>
            </a:endParaRPr>
          </a:p>
          <a:p>
            <a:pPr algn="just"/>
            <a:endParaRPr lang="tr-TR" sz="2400" dirty="0">
              <a:latin typeface="Segoe Print" panose="02000600000000000000" pitchFamily="2" charset="0"/>
              <a:ea typeface="+mj-ea"/>
              <a:cs typeface="Arial" pitchFamily="34" charset="0"/>
            </a:endParaRPr>
          </a:p>
          <a:p>
            <a:pPr algn="just"/>
            <a:endParaRPr lang="tr-TR" sz="2400" dirty="0" smtClean="0">
              <a:latin typeface="Segoe Print" panose="02000600000000000000" pitchFamily="2" charset="0"/>
              <a:ea typeface="+mj-ea"/>
              <a:cs typeface="Arial" pitchFamily="34" charset="0"/>
            </a:endParaRPr>
          </a:p>
          <a:p>
            <a:pPr algn="just"/>
            <a:endParaRPr lang="tr-TR" sz="2400" dirty="0">
              <a:latin typeface="Segoe Print" panose="02000600000000000000" pitchFamily="2" charset="0"/>
              <a:ea typeface="+mj-ea"/>
              <a:cs typeface="Arial" pitchFamily="34" charset="0"/>
            </a:endParaRPr>
          </a:p>
          <a:p>
            <a:pPr algn="just"/>
            <a:endParaRPr lang="tr-TR" sz="2400" dirty="0" smtClean="0">
              <a:latin typeface="Segoe Print" panose="02000600000000000000" pitchFamily="2" charset="0"/>
              <a:ea typeface="+mj-ea"/>
              <a:cs typeface="Arial" pitchFamily="34" charset="0"/>
            </a:endParaRPr>
          </a:p>
          <a:p>
            <a:pPr algn="just"/>
            <a:endParaRPr lang="tr-TR" sz="2400" dirty="0">
              <a:latin typeface="Segoe Print" panose="02000600000000000000" pitchFamily="2" charset="0"/>
              <a:ea typeface="+mj-ea"/>
              <a:cs typeface="Arial" pitchFamily="34" charset="0"/>
            </a:endParaRPr>
          </a:p>
          <a:p>
            <a:pPr algn="just"/>
            <a:endParaRPr lang="tr-TR" sz="2400" dirty="0" smtClean="0">
              <a:latin typeface="Segoe Print" panose="02000600000000000000" pitchFamily="2" charset="0"/>
              <a:ea typeface="+mj-ea"/>
              <a:cs typeface="Arial" pitchFamily="34" charset="0"/>
            </a:endParaRPr>
          </a:p>
          <a:p>
            <a:pPr algn="just"/>
            <a:endParaRPr lang="tr-TR" sz="2400" dirty="0">
              <a:latin typeface="Segoe Print" panose="02000600000000000000" pitchFamily="2" charset="0"/>
              <a:ea typeface="+mj-ea"/>
              <a:cs typeface="Arial" pitchFamily="34" charset="0"/>
            </a:endParaRPr>
          </a:p>
          <a:p>
            <a:pPr algn="just"/>
            <a:endParaRPr lang="tr-TR" sz="2400" dirty="0" smtClean="0">
              <a:latin typeface="Segoe Print" panose="02000600000000000000" pitchFamily="2" charset="0"/>
              <a:ea typeface="+mj-ea"/>
              <a:cs typeface="Arial" pitchFamily="34" charset="0"/>
            </a:endParaRPr>
          </a:p>
          <a:p>
            <a:pPr algn="just"/>
            <a:endParaRPr lang="tr-TR" sz="2400" dirty="0">
              <a:latin typeface="Segoe Print" panose="02000600000000000000" pitchFamily="2" charset="0"/>
              <a:ea typeface="+mj-ea"/>
              <a:cs typeface="Arial" pitchFamily="34" charset="0"/>
            </a:endParaRPr>
          </a:p>
          <a:p>
            <a:pPr algn="just"/>
            <a:endParaRPr lang="tr-TR" sz="2400" dirty="0" smtClean="0">
              <a:latin typeface="Segoe Print" panose="02000600000000000000" pitchFamily="2" charset="0"/>
              <a:ea typeface="+mj-ea"/>
              <a:cs typeface="Arial" pitchFamily="34" charset="0"/>
            </a:endParaRPr>
          </a:p>
          <a:p>
            <a:pPr algn="just"/>
            <a:endParaRPr lang="tr-TR" sz="2400" dirty="0">
              <a:latin typeface="Segoe Print" panose="02000600000000000000" pitchFamily="2" charset="0"/>
              <a:ea typeface="+mj-ea"/>
              <a:cs typeface="Arial" pitchFamily="34" charset="0"/>
            </a:endParaRPr>
          </a:p>
          <a:p>
            <a:pPr algn="just"/>
            <a:endParaRPr lang="tr-TR" sz="2400" dirty="0">
              <a:latin typeface="Segoe Print" panose="02000600000000000000" pitchFamily="2" charset="0"/>
              <a:ea typeface="+mj-ea"/>
              <a:cs typeface="Arial" pitchFamily="34" charset="0"/>
            </a:endParaRPr>
          </a:p>
        </p:txBody>
      </p:sp>
      <p:sp>
        <p:nvSpPr>
          <p:cNvPr id="8"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400" b="1" dirty="0" smtClean="0">
                <a:solidFill>
                  <a:schemeClr val="tx1"/>
                </a:solidFill>
                <a:latin typeface="Segoe Print" panose="02000600000000000000" pitchFamily="2" charset="0"/>
                <a:cs typeface="Arial" pitchFamily="34" charset="0"/>
              </a:rPr>
              <a:t>1</a:t>
            </a:r>
            <a:r>
              <a:rPr lang="en-US" sz="2400" b="1" dirty="0" smtClean="0">
                <a:solidFill>
                  <a:schemeClr val="tx1"/>
                </a:solidFill>
                <a:latin typeface="Segoe Print" panose="02000600000000000000" pitchFamily="2" charset="0"/>
                <a:cs typeface="Arial" pitchFamily="34" charset="0"/>
              </a:rPr>
              <a:t>5</a:t>
            </a:r>
            <a:r>
              <a:rPr lang="tr-TR" sz="2400" b="1" dirty="0" smtClean="0">
                <a:solidFill>
                  <a:schemeClr val="tx1"/>
                </a:solidFill>
                <a:latin typeface="Segoe Print" panose="02000600000000000000" pitchFamily="2" charset="0"/>
                <a:cs typeface="Arial" pitchFamily="34" charset="0"/>
              </a:rPr>
              <a:t>.a </a:t>
            </a:r>
            <a:r>
              <a:rPr lang="tr-TR" sz="2400" b="1" dirty="0" smtClean="0">
                <a:solidFill>
                  <a:schemeClr val="tx1"/>
                </a:solidFill>
                <a:latin typeface="Segoe Print" panose="02000600000000000000" pitchFamily="2" charset="0"/>
                <a:cs typeface="Arial" pitchFamily="34" charset="0"/>
              </a:rPr>
              <a:t>İşletme ve Çevresi  </a:t>
            </a:r>
            <a:endParaRPr lang="tr-TR" sz="2400" b="1" dirty="0">
              <a:solidFill>
                <a:schemeClr val="tx1"/>
              </a:solidFill>
              <a:latin typeface="Segoe Print" panose="02000600000000000000" pitchFamily="2" charset="0"/>
              <a:cs typeface="Arial" pitchFamily="34" charset="0"/>
            </a:endParaRPr>
          </a:p>
        </p:txBody>
      </p:sp>
      <p:sp>
        <p:nvSpPr>
          <p:cNvPr id="3" name="2 İçerik Yer Tutucusu"/>
          <p:cNvSpPr>
            <a:spLocks noGrp="1"/>
          </p:cNvSpPr>
          <p:nvPr>
            <p:ph idx="1"/>
          </p:nvPr>
        </p:nvSpPr>
        <p:spPr>
          <a:xfrm>
            <a:off x="457200" y="1124744"/>
            <a:ext cx="8229600" cy="4525963"/>
          </a:xfrm>
        </p:spPr>
        <p:txBody>
          <a:bodyPr>
            <a:noAutofit/>
          </a:bodyPr>
          <a:lstStyle/>
          <a:p>
            <a:pPr marL="0" indent="0" algn="just">
              <a:buNone/>
            </a:pPr>
            <a:r>
              <a:rPr lang="tr-TR" sz="2400" dirty="0" smtClean="0">
                <a:solidFill>
                  <a:schemeClr val="tx1"/>
                </a:solidFill>
                <a:latin typeface="Segoe Print" panose="02000600000000000000" pitchFamily="2" charset="0"/>
              </a:rPr>
              <a:t>Örgütün </a:t>
            </a:r>
            <a:r>
              <a:rPr lang="tr-TR" sz="2400" dirty="0">
                <a:solidFill>
                  <a:schemeClr val="tx1"/>
                </a:solidFill>
                <a:latin typeface="Segoe Print" panose="02000600000000000000" pitchFamily="2" charset="0"/>
              </a:rPr>
              <a:t>dış çevresi, örgüt dışında meydana gelen ve örgütü etkileme kapasitesi olan bütün unsurları içermektedir. </a:t>
            </a:r>
            <a:endParaRPr lang="tr-TR" sz="2400" dirty="0" smtClean="0">
              <a:solidFill>
                <a:schemeClr val="tx1"/>
              </a:solidFill>
              <a:latin typeface="Segoe Print" panose="02000600000000000000" pitchFamily="2" charset="0"/>
            </a:endParaRPr>
          </a:p>
          <a:p>
            <a:pPr marL="0" indent="0" algn="just">
              <a:buNone/>
            </a:pPr>
            <a:endParaRPr lang="tr-TR" sz="2400" dirty="0" smtClean="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Dış </a:t>
            </a:r>
            <a:r>
              <a:rPr lang="tr-TR" sz="2400" dirty="0">
                <a:solidFill>
                  <a:schemeClr val="tx1"/>
                </a:solidFill>
                <a:latin typeface="Segoe Print" panose="02000600000000000000" pitchFamily="2" charset="0"/>
              </a:rPr>
              <a:t>çevre iki düzeyde ele alınabilir. Bunlar uzak çevre ya da makro çevre olarak da anılan “genel çevre” ve yakın çevre ya da mikro çevre olarak da anılan “görev çevresi” olarak </a:t>
            </a:r>
            <a:r>
              <a:rPr lang="tr-TR" sz="2400" dirty="0" smtClean="0">
                <a:solidFill>
                  <a:schemeClr val="tx1"/>
                </a:solidFill>
                <a:latin typeface="Segoe Print" panose="02000600000000000000" pitchFamily="2" charset="0"/>
              </a:rPr>
              <a:t>belirtilebilir.	</a:t>
            </a:r>
            <a:endParaRPr lang="tr-TR" sz="2400" dirty="0">
              <a:solidFill>
                <a:schemeClr val="tx1"/>
              </a:solidFill>
              <a:latin typeface="Segoe Print" panose="02000600000000000000" pitchFamily="2" charset="0"/>
            </a:endParaRPr>
          </a:p>
          <a:p>
            <a:pPr marL="0" indent="0" algn="just">
              <a:buNone/>
            </a:pPr>
            <a:endParaRPr lang="tr-TR" sz="2400" dirty="0" smtClean="0">
              <a:solidFill>
                <a:schemeClr val="tx1"/>
              </a:solidFill>
              <a:latin typeface="Segoe Print" panose="02000600000000000000" pitchFamily="2" charset="0"/>
            </a:endParaRPr>
          </a:p>
          <a:p>
            <a:pPr algn="just">
              <a:buNone/>
            </a:pPr>
            <a:endParaRPr lang="tr-TR" sz="2400" dirty="0" smtClean="0">
              <a:solidFill>
                <a:schemeClr val="tx1"/>
              </a:solidFill>
              <a:latin typeface="Segoe Print" panose="02000600000000000000" pitchFamily="2" charset="0"/>
            </a:endParaRPr>
          </a:p>
          <a:p>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14</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sz="2400" b="1" dirty="0" smtClean="0">
                <a:solidFill>
                  <a:schemeClr val="tx1"/>
                </a:solidFill>
                <a:latin typeface="Segoe Print" panose="02000600000000000000" pitchFamily="2" charset="0"/>
                <a:cs typeface="Arial" pitchFamily="34" charset="0"/>
              </a:rPr>
              <a:t>1</a:t>
            </a:r>
            <a:r>
              <a:rPr lang="en-US" sz="2400" b="1" dirty="0" smtClean="0">
                <a:solidFill>
                  <a:schemeClr val="tx1"/>
                </a:solidFill>
                <a:latin typeface="Segoe Print" panose="02000600000000000000" pitchFamily="2" charset="0"/>
                <a:cs typeface="Arial" pitchFamily="34" charset="0"/>
              </a:rPr>
              <a:t>5</a:t>
            </a:r>
            <a:r>
              <a:rPr lang="tr-TR" sz="2400" b="1" dirty="0" smtClean="0">
                <a:solidFill>
                  <a:schemeClr val="tx1"/>
                </a:solidFill>
                <a:latin typeface="Segoe Print" panose="02000600000000000000" pitchFamily="2" charset="0"/>
                <a:cs typeface="Arial" pitchFamily="34" charset="0"/>
              </a:rPr>
              <a:t>. İşletme ve Çevresi </a:t>
            </a:r>
            <a:endParaRPr lang="tr-TR"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67544" y="1196752"/>
            <a:ext cx="8229600" cy="4525963"/>
          </a:xfrm>
        </p:spPr>
        <p:txBody>
          <a:bodyPr>
            <a:normAutofit/>
          </a:bodyPr>
          <a:lstStyle/>
          <a:p>
            <a:pPr marL="0" indent="0" algn="just">
              <a:buNone/>
            </a:pPr>
            <a:r>
              <a:rPr lang="tr-TR" sz="2400" dirty="0" smtClean="0">
                <a:solidFill>
                  <a:schemeClr val="tx1"/>
                </a:solidFill>
                <a:latin typeface="Segoe Print" panose="02000600000000000000" pitchFamily="2" charset="0"/>
              </a:rPr>
              <a:t>Genel çevre, örgütü dolaylı olarak etkiler. Tüm örgütleri eşit olarak etkileyen sosyal, ekonomik, hukuki/siyasal, uluslararası, doğal ve teknolojik faktörler de buna dahildir. Devlet düzenlemelerinde meydana gelen değişiklikler ya da ekonomik gerileme, genel çevreyi oluşturan unsurlardır.  Bu olaylar günlük işlemleri doğrudan değiştirmez, fakat tüm örgütleri eşit bir şekilde etkiler. </a:t>
            </a: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15</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sz="2400" b="1" dirty="0" smtClean="0">
                <a:solidFill>
                  <a:schemeClr val="tx1"/>
                </a:solidFill>
                <a:latin typeface="Segoe Print" panose="02000600000000000000" pitchFamily="2" charset="0"/>
                <a:cs typeface="Arial" pitchFamily="34" charset="0"/>
              </a:rPr>
              <a:t>1.</a:t>
            </a:r>
            <a:r>
              <a:rPr lang="en-US" sz="2400" b="1" dirty="0" smtClean="0">
                <a:solidFill>
                  <a:schemeClr val="tx1"/>
                </a:solidFill>
                <a:latin typeface="Segoe Print" panose="02000600000000000000" pitchFamily="2" charset="0"/>
                <a:cs typeface="Arial" pitchFamily="34" charset="0"/>
              </a:rPr>
              <a:t>5</a:t>
            </a:r>
            <a:r>
              <a:rPr lang="tr-TR" sz="2400" b="1" dirty="0" smtClean="0">
                <a:solidFill>
                  <a:schemeClr val="tx1"/>
                </a:solidFill>
                <a:latin typeface="Segoe Print" panose="02000600000000000000" pitchFamily="2" charset="0"/>
                <a:cs typeface="Arial" pitchFamily="34" charset="0"/>
              </a:rPr>
              <a:t>.  İşletme ve Çevresi </a:t>
            </a:r>
            <a:endParaRPr lang="tr-TR"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124744"/>
            <a:ext cx="8229600" cy="4525963"/>
          </a:xfrm>
        </p:spPr>
        <p:txBody>
          <a:bodyPr>
            <a:noAutofit/>
          </a:bodyPr>
          <a:lstStyle/>
          <a:p>
            <a:pPr marL="0" indent="0" algn="just">
              <a:buNone/>
            </a:pPr>
            <a:r>
              <a:rPr lang="tr-TR" sz="2400" dirty="0" smtClean="0">
                <a:solidFill>
                  <a:schemeClr val="tx1"/>
                </a:solidFill>
                <a:latin typeface="Segoe Print" panose="02000600000000000000" pitchFamily="2" charset="0"/>
              </a:rPr>
              <a:t>İş çevresi örgüte daha yakındır ve örgütle günlük işlemler gerçekleştiren tüm sektörleri içerir, onların temel işlemlerini ve performanslarını doğrudan etkiler. Genellikle </a:t>
            </a:r>
            <a:r>
              <a:rPr lang="tr-TR" sz="2400" b="1" dirty="0" smtClean="0">
                <a:solidFill>
                  <a:schemeClr val="tx1"/>
                </a:solidFill>
                <a:latin typeface="Segoe Print" panose="02000600000000000000" pitchFamily="2" charset="0"/>
              </a:rPr>
              <a:t>rakipleri, tedarikçileri, müşterileri ve işgücü piyasasını kapsar.</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Bir de </a:t>
            </a:r>
            <a:r>
              <a:rPr lang="tr-TR" sz="2400" b="1" dirty="0" smtClean="0">
                <a:solidFill>
                  <a:schemeClr val="tx1"/>
                </a:solidFill>
                <a:latin typeface="Segoe Print" panose="02000600000000000000" pitchFamily="2" charset="0"/>
              </a:rPr>
              <a:t>örgütün sınırları içindeki unsurları kapsayan iç çevre vardır. İç çevre örgütün çalışanlarından, yönetiminden, kurumsal kültüründen oluşmaktadır</a:t>
            </a:r>
            <a:r>
              <a:rPr lang="tr-TR" sz="2400" dirty="0" smtClean="0">
                <a:solidFill>
                  <a:schemeClr val="tx1"/>
                </a:solidFill>
                <a:latin typeface="Segoe Print" panose="02000600000000000000" pitchFamily="2" charset="0"/>
              </a:rPr>
              <a:t>. Bu unsurlar iç çevredeki çalışan davranışlarını ve </a:t>
            </a:r>
            <a:r>
              <a:rPr lang="tr-TR" sz="2400" b="1" dirty="0" smtClean="0">
                <a:solidFill>
                  <a:schemeClr val="tx1"/>
                </a:solidFill>
                <a:latin typeface="Segoe Print" panose="02000600000000000000" pitchFamily="2" charset="0"/>
              </a:rPr>
              <a:t>örgütün dış çevreye ne kadar iyi adapte olacağını tanımlar</a:t>
            </a:r>
            <a:r>
              <a:rPr lang="tr-TR" sz="2400" dirty="0" smtClean="0">
                <a:solidFill>
                  <a:schemeClr val="tx1"/>
                </a:solidFill>
                <a:latin typeface="Segoe Print" panose="02000600000000000000" pitchFamily="2" charset="0"/>
              </a:rPr>
              <a:t>.</a:t>
            </a:r>
          </a:p>
          <a:p>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16</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711081"/>
          </a:xfrm>
        </p:spPr>
        <p:txBody>
          <a:bodyPr>
            <a:normAutofit/>
          </a:bodyPr>
          <a:lstStyle/>
          <a:p>
            <a:pPr algn="just"/>
            <a:r>
              <a:rPr lang="tr-TR" sz="2400" b="1" dirty="0" smtClean="0">
                <a:solidFill>
                  <a:schemeClr val="tx1"/>
                </a:solidFill>
                <a:latin typeface="Segoe Print" panose="02000600000000000000" pitchFamily="2" charset="0"/>
              </a:rPr>
              <a:t>1.</a:t>
            </a:r>
            <a:r>
              <a:rPr lang="en-US" sz="2400" b="1" dirty="0" smtClean="0">
                <a:solidFill>
                  <a:schemeClr val="tx1"/>
                </a:solidFill>
                <a:latin typeface="Segoe Print" panose="02000600000000000000" pitchFamily="2" charset="0"/>
              </a:rPr>
              <a:t>5</a:t>
            </a:r>
            <a:r>
              <a:rPr lang="tr-TR" sz="2400" b="1" dirty="0" smtClean="0">
                <a:solidFill>
                  <a:schemeClr val="tx1"/>
                </a:solidFill>
                <a:latin typeface="Segoe Print" panose="02000600000000000000" pitchFamily="2" charset="0"/>
              </a:rPr>
              <a:t>.1 Genel Çevre</a:t>
            </a:r>
            <a:endParaRPr lang="tr-TR" sz="2400" b="1"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836712"/>
            <a:ext cx="8229600" cy="4032448"/>
          </a:xfrm>
        </p:spPr>
        <p:txBody>
          <a:bodyPr>
            <a:normAutofit/>
          </a:bodyPr>
          <a:lstStyle/>
          <a:p>
            <a:pPr marL="0" indent="0" algn="just">
              <a:buNone/>
            </a:pPr>
            <a:r>
              <a:rPr lang="tr-TR" sz="2400" dirty="0" smtClean="0">
                <a:solidFill>
                  <a:schemeClr val="tx1"/>
                </a:solidFill>
                <a:latin typeface="Segoe Print" panose="02000600000000000000" pitchFamily="2" charset="0"/>
              </a:rPr>
              <a:t>Genel çevre, toplumun geniş kesimlerini, içinde yer alan sektörleri ve sektör içindeki işletmeleri dolaylı olarak etkileyerek </a:t>
            </a:r>
            <a:r>
              <a:rPr lang="tr-TR" sz="2400" b="1" dirty="0" smtClean="0">
                <a:solidFill>
                  <a:schemeClr val="tx1"/>
                </a:solidFill>
                <a:latin typeface="Segoe Print" panose="02000600000000000000" pitchFamily="2" charset="0"/>
              </a:rPr>
              <a:t>tehdit ve fırsatlar yaratacak unsurlardan oluşabilmektedir</a:t>
            </a:r>
            <a:r>
              <a:rPr lang="tr-TR" sz="2400" dirty="0" smtClean="0">
                <a:solidFill>
                  <a:schemeClr val="tx1"/>
                </a:solidFill>
                <a:latin typeface="Segoe Print" panose="02000600000000000000" pitchFamily="2" charset="0"/>
              </a:rPr>
              <a:t>.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Genel çevrenin boyutları örgütü zaman içinde etkilemekte ama genel olarak günlük işlemleri etkilememektedir.</a:t>
            </a:r>
          </a:p>
          <a:p>
            <a:pPr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17</a:t>
            </a:fld>
            <a:endParaRPr lang="tr-TR"/>
          </a:p>
        </p:txBody>
      </p:sp>
      <p:sp>
        <p:nvSpPr>
          <p:cNvPr id="7" name="6 Altbilgi Yer Tutucusu"/>
          <p:cNvSpPr>
            <a:spLocks noGrp="1"/>
          </p:cNvSpPr>
          <p:nvPr>
            <p:ph type="ftr" sz="quarter" idx="11"/>
          </p:nvPr>
        </p:nvSpPr>
        <p:spPr>
          <a:xfrm>
            <a:off x="3124200" y="6304235"/>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sz="2400" b="1" dirty="0" smtClean="0">
                <a:solidFill>
                  <a:schemeClr val="tx1"/>
                </a:solidFill>
                <a:latin typeface="Segoe Print" panose="02000600000000000000" pitchFamily="2" charset="0"/>
              </a:rPr>
              <a:t>1.</a:t>
            </a:r>
            <a:r>
              <a:rPr lang="en-US" sz="2400" b="1" dirty="0" smtClean="0">
                <a:solidFill>
                  <a:schemeClr val="tx1"/>
                </a:solidFill>
                <a:latin typeface="Segoe Print" panose="02000600000000000000" pitchFamily="2" charset="0"/>
              </a:rPr>
              <a:t>5</a:t>
            </a:r>
            <a:r>
              <a:rPr lang="tr-TR" sz="2400" b="1" dirty="0" smtClean="0">
                <a:solidFill>
                  <a:schemeClr val="tx1"/>
                </a:solidFill>
                <a:latin typeface="Segoe Print" panose="02000600000000000000" pitchFamily="2" charset="0"/>
              </a:rPr>
              <a:t>.1. Genel Çevre</a:t>
            </a:r>
            <a:endParaRPr lang="tr-TR"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836712"/>
            <a:ext cx="8229600" cy="4525963"/>
          </a:xfrm>
        </p:spPr>
        <p:txBody>
          <a:bodyPr>
            <a:normAutofit/>
          </a:bodyPr>
          <a:lstStyle/>
          <a:p>
            <a:pPr marL="0" lvl="1" indent="457200">
              <a:buNone/>
            </a:pPr>
            <a:endParaRPr lang="tr-TR" sz="2400" b="1" u="sng" dirty="0" smtClean="0">
              <a:solidFill>
                <a:schemeClr val="tx1"/>
              </a:solidFill>
              <a:latin typeface="Segoe Print" panose="02000600000000000000" pitchFamily="2" charset="0"/>
            </a:endParaRPr>
          </a:p>
          <a:p>
            <a:pPr marL="0" lvl="1" indent="0" algn="just">
              <a:buNone/>
            </a:pPr>
            <a:r>
              <a:rPr lang="tr-TR" sz="2400" b="1" dirty="0" smtClean="0">
                <a:solidFill>
                  <a:schemeClr val="tx1"/>
                </a:solidFill>
                <a:latin typeface="Segoe Print" panose="02000600000000000000" pitchFamily="2" charset="0"/>
              </a:rPr>
              <a:t>Politik ve Yasal Çevre</a:t>
            </a:r>
          </a:p>
          <a:p>
            <a:pPr marL="0" lvl="1" indent="0" algn="just">
              <a:buNone/>
            </a:pPr>
            <a:r>
              <a:rPr lang="tr-TR" sz="2400" dirty="0" smtClean="0">
                <a:solidFill>
                  <a:schemeClr val="tx1"/>
                </a:solidFill>
                <a:latin typeface="Segoe Print" panose="02000600000000000000" pitchFamily="2" charset="0"/>
              </a:rPr>
              <a:t>Yasal çevre, işletme yönetiminde etkili olan ülkedeki anayasa ve kanunlar aynı zamanda bu alandaki hukuki uygulamalar olarak tanımlanabilmektedir. </a:t>
            </a:r>
          </a:p>
          <a:p>
            <a:pPr marL="0" lvl="1" indent="0" algn="just">
              <a:buNone/>
            </a:pPr>
            <a:endParaRPr lang="tr-TR" sz="2400" dirty="0">
              <a:solidFill>
                <a:schemeClr val="tx1"/>
              </a:solidFill>
              <a:latin typeface="Segoe Print" panose="02000600000000000000" pitchFamily="2" charset="0"/>
            </a:endParaRPr>
          </a:p>
          <a:p>
            <a:pPr marL="0" lvl="1" indent="0" algn="just">
              <a:buNone/>
            </a:pPr>
            <a:r>
              <a:rPr lang="tr-TR" sz="2400" dirty="0" smtClean="0">
                <a:solidFill>
                  <a:schemeClr val="tx1"/>
                </a:solidFill>
                <a:latin typeface="Segoe Print" panose="02000600000000000000" pitchFamily="2" charset="0"/>
              </a:rPr>
              <a:t>Yasal çevre, ilgili alandaki </a:t>
            </a:r>
            <a:r>
              <a:rPr lang="tr-TR" sz="2400" b="1" dirty="0" smtClean="0">
                <a:solidFill>
                  <a:schemeClr val="tx1"/>
                </a:solidFill>
                <a:latin typeface="Segoe Print" panose="02000600000000000000" pitchFamily="2" charset="0"/>
              </a:rPr>
              <a:t>yasa ve yasal uygulamaları, antitröst, vergi ve yabancı yatırım kanunları </a:t>
            </a:r>
            <a:r>
              <a:rPr lang="tr-TR" sz="2400" dirty="0" smtClean="0">
                <a:solidFill>
                  <a:schemeClr val="tx1"/>
                </a:solidFill>
                <a:latin typeface="Segoe Print" panose="02000600000000000000" pitchFamily="2" charset="0"/>
              </a:rPr>
              <a:t>gibi konuları içermektedir.</a:t>
            </a:r>
          </a:p>
          <a:p>
            <a:pPr algn="just">
              <a:buNone/>
            </a:pPr>
            <a:endParaRPr lang="tr-TR" sz="2400" dirty="0" smtClean="0">
              <a:solidFill>
                <a:schemeClr val="tx1"/>
              </a:solidFill>
              <a:latin typeface="Segoe Print" panose="02000600000000000000" pitchFamily="2" charset="0"/>
            </a:endParaRPr>
          </a:p>
          <a:p>
            <a:pPr>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solidFill>
                  <a:schemeClr val="tx1"/>
                </a:solidFill>
              </a:rPr>
              <a:pPr/>
              <a:t>18</a:t>
            </a:fld>
            <a:endParaRPr lang="tr-TR">
              <a:solidFill>
                <a:schemeClr val="tx1"/>
              </a:solidFill>
            </a:endParaRP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tx1"/>
              </a:solidFill>
              <a:latin typeface="Segoe Print" pitchFamily="2"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711081"/>
          </a:xfrm>
        </p:spPr>
        <p:txBody>
          <a:bodyPr/>
          <a:lstStyle/>
          <a:p>
            <a:pPr algn="just"/>
            <a:r>
              <a:rPr lang="tr-TR" sz="2400" b="1" dirty="0" smtClean="0">
                <a:solidFill>
                  <a:schemeClr val="tx1"/>
                </a:solidFill>
                <a:latin typeface="Segoe Print" panose="02000600000000000000" pitchFamily="2" charset="0"/>
              </a:rPr>
              <a:t>1.</a:t>
            </a:r>
            <a:r>
              <a:rPr lang="en-US" sz="2400" b="1" dirty="0" smtClean="0">
                <a:solidFill>
                  <a:schemeClr val="tx1"/>
                </a:solidFill>
                <a:latin typeface="Segoe Print" panose="02000600000000000000" pitchFamily="2" charset="0"/>
              </a:rPr>
              <a:t>5</a:t>
            </a:r>
            <a:r>
              <a:rPr lang="tr-TR" sz="2400" b="1" dirty="0" smtClean="0">
                <a:solidFill>
                  <a:schemeClr val="tx1"/>
                </a:solidFill>
                <a:latin typeface="Segoe Print" panose="02000600000000000000" pitchFamily="2" charset="0"/>
              </a:rPr>
              <a:t>.1. Genel Çevre</a:t>
            </a:r>
            <a:endParaRPr lang="tr-TR"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836712"/>
            <a:ext cx="8229600" cy="4525963"/>
          </a:xfrm>
        </p:spPr>
        <p:txBody>
          <a:bodyPr>
            <a:noAutofit/>
          </a:bodyPr>
          <a:lstStyle/>
          <a:p>
            <a:pPr marL="0" lvl="1" indent="0" algn="just">
              <a:buNone/>
            </a:pPr>
            <a:r>
              <a:rPr lang="tr-TR" sz="2400" b="1" dirty="0" smtClean="0">
                <a:solidFill>
                  <a:schemeClr val="tx1"/>
                </a:solidFill>
                <a:latin typeface="Segoe Print" panose="02000600000000000000" pitchFamily="2" charset="0"/>
              </a:rPr>
              <a:t>Ekonomik Çevre</a:t>
            </a:r>
          </a:p>
          <a:p>
            <a:pPr marL="0" lvl="1" indent="0" algn="just">
              <a:buNone/>
            </a:pPr>
            <a:r>
              <a:rPr lang="tr-TR" sz="2400" dirty="0" smtClean="0">
                <a:solidFill>
                  <a:schemeClr val="tx1"/>
                </a:solidFill>
                <a:latin typeface="Segoe Print" panose="02000600000000000000" pitchFamily="2" charset="0"/>
              </a:rPr>
              <a:t>Ekonomik çevre işletmenin içinde faaliyette bulunduğu </a:t>
            </a:r>
            <a:r>
              <a:rPr lang="tr-TR" sz="2400" b="1" dirty="0" smtClean="0">
                <a:solidFill>
                  <a:schemeClr val="tx1"/>
                </a:solidFill>
                <a:latin typeface="Segoe Print" panose="02000600000000000000" pitchFamily="2" charset="0"/>
              </a:rPr>
              <a:t>ekonominin yapısı ve yönüyle ilgili tüm faktörleri </a:t>
            </a:r>
            <a:r>
              <a:rPr lang="tr-TR" sz="2400" dirty="0" smtClean="0">
                <a:solidFill>
                  <a:schemeClr val="tx1"/>
                </a:solidFill>
                <a:latin typeface="Segoe Print" panose="02000600000000000000" pitchFamily="2" charset="0"/>
              </a:rPr>
              <a:t>içermektedir. Bu faktörler işletmenin </a:t>
            </a:r>
            <a:r>
              <a:rPr lang="tr-TR" sz="2400" b="1" dirty="0" smtClean="0">
                <a:solidFill>
                  <a:schemeClr val="tx1"/>
                </a:solidFill>
                <a:latin typeface="Segoe Print" panose="02000600000000000000" pitchFamily="2" charset="0"/>
              </a:rPr>
              <a:t>yaşamını devam </a:t>
            </a:r>
            <a:r>
              <a:rPr lang="tr-TR" sz="2400" dirty="0" smtClean="0">
                <a:solidFill>
                  <a:schemeClr val="tx1"/>
                </a:solidFill>
                <a:latin typeface="Segoe Print" panose="02000600000000000000" pitchFamily="2" charset="0"/>
              </a:rPr>
              <a:t>ettirebilmesi için yaşamsal önem arz etmektedir. </a:t>
            </a:r>
          </a:p>
          <a:p>
            <a:pPr marL="0" lvl="1" indent="0" algn="just">
              <a:buNone/>
            </a:pPr>
            <a:endParaRPr lang="tr-TR" sz="2400" dirty="0">
              <a:solidFill>
                <a:schemeClr val="tx1"/>
              </a:solidFill>
              <a:latin typeface="Segoe Print" panose="02000600000000000000" pitchFamily="2" charset="0"/>
            </a:endParaRPr>
          </a:p>
          <a:p>
            <a:pPr marL="0" lvl="1" indent="0" algn="just">
              <a:buNone/>
            </a:pPr>
            <a:r>
              <a:rPr lang="tr-TR" sz="2400" dirty="0" smtClean="0">
                <a:solidFill>
                  <a:schemeClr val="tx1"/>
                </a:solidFill>
                <a:latin typeface="Segoe Print" panose="02000600000000000000" pitchFamily="2" charset="0"/>
              </a:rPr>
              <a:t>Ekonominin göstergeleri olan </a:t>
            </a:r>
            <a:r>
              <a:rPr lang="tr-TR" sz="2400" b="1" dirty="0" smtClean="0">
                <a:solidFill>
                  <a:schemeClr val="tx1"/>
                </a:solidFill>
                <a:latin typeface="Segoe Print" panose="02000600000000000000" pitchFamily="2" charset="0"/>
              </a:rPr>
              <a:t>faiz oranları, enflasyon oranı, para arzı, işsizlik oranları, dış ticaret, ödemeler, bütçe açık ve fazlaları, gayri safi milli hasıla, enerji kaynakları ve maliyetleri, ücretler, net gelirler, ve ülkenin alt yapı yatırım ve hizmetleri </a:t>
            </a:r>
            <a:r>
              <a:rPr lang="tr-TR" sz="2400" dirty="0" smtClean="0">
                <a:solidFill>
                  <a:schemeClr val="tx1"/>
                </a:solidFill>
                <a:latin typeface="Segoe Print" panose="02000600000000000000" pitchFamily="2" charset="0"/>
              </a:rPr>
              <a:t>gözöüne alınması gereken ekonomik unsurlar arasında sayılabilir.</a:t>
            </a:r>
          </a:p>
          <a:p>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19</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8229600" cy="1512168"/>
          </a:xfrm>
        </p:spPr>
        <p:txBody>
          <a:bodyPr>
            <a:normAutofit/>
          </a:bodyPr>
          <a:lstStyle/>
          <a:p>
            <a:pPr algn="ctr"/>
            <a:r>
              <a:rPr lang="tr-TR" sz="2400" b="1" dirty="0" smtClean="0">
                <a:latin typeface="Segoe Print" panose="02000600000000000000" pitchFamily="2" charset="0"/>
                <a:cs typeface="Arial" pitchFamily="34" charset="0"/>
              </a:rPr>
              <a:t>BİRİNCİ KISIM</a:t>
            </a:r>
            <a:r>
              <a:rPr lang="tr-TR" sz="2400" dirty="0">
                <a:latin typeface="Segoe Print" panose="02000600000000000000" pitchFamily="2" charset="0"/>
                <a:cs typeface="Arial" pitchFamily="34" charset="0"/>
              </a:rPr>
              <a:t/>
            </a:r>
            <a:br>
              <a:rPr lang="tr-TR" sz="2400" dirty="0">
                <a:latin typeface="Segoe Print" panose="02000600000000000000" pitchFamily="2" charset="0"/>
                <a:cs typeface="Arial" pitchFamily="34" charset="0"/>
              </a:rPr>
            </a:br>
            <a:r>
              <a:rPr lang="tr-TR" sz="2400" b="1" dirty="0">
                <a:latin typeface="Segoe Print" panose="02000600000000000000" pitchFamily="2" charset="0"/>
                <a:cs typeface="Arial" pitchFamily="34" charset="0"/>
              </a:rPr>
              <a:t>İŞLETME İLE İLİŞKİLİ KONULAR</a:t>
            </a:r>
            <a:r>
              <a:rPr lang="tr-TR" sz="2400" dirty="0">
                <a:latin typeface="Segoe Print" panose="02000600000000000000" pitchFamily="2" charset="0"/>
              </a:rPr>
              <a:t/>
            </a:r>
            <a:br>
              <a:rPr lang="tr-TR" sz="2400" dirty="0">
                <a:latin typeface="Segoe Print" panose="02000600000000000000" pitchFamily="2" charset="0"/>
              </a:rPr>
            </a:br>
            <a:endParaRPr lang="tr-TR" sz="2400" dirty="0">
              <a:latin typeface="Segoe Print" panose="02000600000000000000" pitchFamily="2" charset="0"/>
            </a:endParaRPr>
          </a:p>
        </p:txBody>
      </p:sp>
      <p:sp>
        <p:nvSpPr>
          <p:cNvPr id="3" name="2 İçerik Yer Tutucusu"/>
          <p:cNvSpPr>
            <a:spLocks noGrp="1"/>
          </p:cNvSpPr>
          <p:nvPr>
            <p:ph idx="1"/>
          </p:nvPr>
        </p:nvSpPr>
        <p:spPr>
          <a:xfrm>
            <a:off x="395536" y="980728"/>
            <a:ext cx="8229600" cy="5976664"/>
          </a:xfrm>
        </p:spPr>
        <p:txBody>
          <a:bodyPr>
            <a:noAutofit/>
          </a:bodyPr>
          <a:lstStyle/>
          <a:p>
            <a:pPr marL="0" indent="0" algn="ctr">
              <a:buNone/>
            </a:pPr>
            <a:r>
              <a:rPr lang="tr-TR" sz="2400" b="1" dirty="0">
                <a:solidFill>
                  <a:schemeClr val="tx1"/>
                </a:solidFill>
                <a:latin typeface="Segoe Print" panose="02000600000000000000" pitchFamily="2" charset="0"/>
                <a:cs typeface="Arial" pitchFamily="34" charset="0"/>
              </a:rPr>
              <a:t>BİRİNCİ BÖLÜM: İŞLETME BİLİMİ VE </a:t>
            </a:r>
            <a:r>
              <a:rPr lang="tr-TR" sz="2400" b="1" dirty="0" smtClean="0">
                <a:solidFill>
                  <a:schemeClr val="tx1"/>
                </a:solidFill>
                <a:latin typeface="Segoe Print" panose="02000600000000000000" pitchFamily="2" charset="0"/>
                <a:cs typeface="Arial" pitchFamily="34" charset="0"/>
              </a:rPr>
              <a:t>İŞLETMEYİ TANIYALIM</a:t>
            </a:r>
          </a:p>
          <a:p>
            <a:pPr marL="457200" indent="-457200">
              <a:buAutoNum type="arabicPeriod"/>
            </a:pPr>
            <a:r>
              <a:rPr lang="tr-TR" sz="2400" dirty="0" smtClean="0">
                <a:solidFill>
                  <a:schemeClr val="tx1"/>
                </a:solidFill>
                <a:latin typeface="Segoe Print" panose="02000600000000000000" pitchFamily="2" charset="0"/>
                <a:cs typeface="Arial" pitchFamily="34" charset="0"/>
              </a:rPr>
              <a:t>İŞLETME </a:t>
            </a:r>
            <a:r>
              <a:rPr lang="tr-TR" sz="2400" dirty="0">
                <a:solidFill>
                  <a:schemeClr val="tx1"/>
                </a:solidFill>
                <a:latin typeface="Segoe Print" panose="02000600000000000000" pitchFamily="2" charset="0"/>
                <a:cs typeface="Arial" pitchFamily="34" charset="0"/>
              </a:rPr>
              <a:t>ve İLİŞKİLİ </a:t>
            </a:r>
            <a:r>
              <a:rPr lang="tr-TR" sz="2400" dirty="0" smtClean="0">
                <a:solidFill>
                  <a:schemeClr val="tx1"/>
                </a:solidFill>
                <a:latin typeface="Segoe Print" panose="02000600000000000000" pitchFamily="2" charset="0"/>
                <a:cs typeface="Arial" pitchFamily="34" charset="0"/>
              </a:rPr>
              <a:t>KAVRAMLAR</a:t>
            </a:r>
            <a:r>
              <a:rPr lang="tr-TR" sz="2400" dirty="0">
                <a:solidFill>
                  <a:schemeClr val="tx1"/>
                </a:solidFill>
                <a:latin typeface="Segoe Print" panose="02000600000000000000" pitchFamily="2" charset="0"/>
                <a:cs typeface="Arial" pitchFamily="34" charset="0"/>
              </a:rPr>
              <a:t>	</a:t>
            </a:r>
            <a:endParaRPr lang="tr-TR" sz="2400" dirty="0" smtClean="0">
              <a:solidFill>
                <a:schemeClr val="tx1"/>
              </a:solidFill>
              <a:latin typeface="Segoe Print" panose="02000600000000000000" pitchFamily="2" charset="0"/>
              <a:cs typeface="Arial" pitchFamily="34" charset="0"/>
            </a:endParaRPr>
          </a:p>
          <a:p>
            <a:pPr marL="0" indent="0">
              <a:buNone/>
            </a:pPr>
            <a:r>
              <a:rPr lang="tr-TR" sz="2400" dirty="0" smtClean="0">
                <a:solidFill>
                  <a:schemeClr val="tx1"/>
                </a:solidFill>
                <a:latin typeface="Segoe Print" panose="02000600000000000000" pitchFamily="2" charset="0"/>
                <a:cs typeface="Arial" pitchFamily="34" charset="0"/>
              </a:rPr>
              <a:t>1.1. İşletme </a:t>
            </a:r>
            <a:r>
              <a:rPr lang="tr-TR" sz="2400" dirty="0">
                <a:solidFill>
                  <a:schemeClr val="tx1"/>
                </a:solidFill>
                <a:latin typeface="Segoe Print" panose="02000600000000000000" pitchFamily="2" charset="0"/>
                <a:cs typeface="Arial" pitchFamily="34" charset="0"/>
              </a:rPr>
              <a:t>Kavramı ve </a:t>
            </a:r>
            <a:r>
              <a:rPr lang="tr-TR" sz="2400" dirty="0" smtClean="0">
                <a:solidFill>
                  <a:schemeClr val="tx1"/>
                </a:solidFill>
                <a:latin typeface="Segoe Print" panose="02000600000000000000" pitchFamily="2" charset="0"/>
                <a:cs typeface="Arial" pitchFamily="34" charset="0"/>
              </a:rPr>
              <a:t>İşletmenin Amaçları</a:t>
            </a:r>
            <a:r>
              <a:rPr lang="tr-TR" sz="2400" dirty="0">
                <a:solidFill>
                  <a:schemeClr val="tx1"/>
                </a:solidFill>
                <a:latin typeface="Segoe Print" panose="02000600000000000000" pitchFamily="2" charset="0"/>
                <a:cs typeface="Arial" pitchFamily="34" charset="0"/>
              </a:rPr>
              <a:t>	</a:t>
            </a:r>
            <a:endParaRPr lang="tr-TR" sz="2400" dirty="0" smtClean="0">
              <a:solidFill>
                <a:schemeClr val="tx1"/>
              </a:solidFill>
              <a:latin typeface="Segoe Print" panose="02000600000000000000" pitchFamily="2" charset="0"/>
              <a:cs typeface="Arial" pitchFamily="34" charset="0"/>
            </a:endParaRPr>
          </a:p>
          <a:p>
            <a:pPr marL="0" indent="0">
              <a:buNone/>
            </a:pPr>
            <a:r>
              <a:rPr lang="tr-TR" sz="2400" dirty="0" smtClean="0">
                <a:solidFill>
                  <a:schemeClr val="tx1"/>
                </a:solidFill>
                <a:latin typeface="Segoe Print" panose="02000600000000000000" pitchFamily="2" charset="0"/>
                <a:cs typeface="Arial" pitchFamily="34" charset="0"/>
              </a:rPr>
              <a:t>1.2. Girişim Kavramı</a:t>
            </a:r>
            <a:r>
              <a:rPr lang="tr-TR" sz="2400" dirty="0">
                <a:solidFill>
                  <a:schemeClr val="tx1"/>
                </a:solidFill>
                <a:latin typeface="Segoe Print" panose="02000600000000000000" pitchFamily="2" charset="0"/>
                <a:cs typeface="Arial" pitchFamily="34" charset="0"/>
              </a:rPr>
              <a:t>	</a:t>
            </a:r>
            <a:endParaRPr lang="tr-TR" sz="2400" dirty="0" smtClean="0">
              <a:solidFill>
                <a:schemeClr val="tx1"/>
              </a:solidFill>
              <a:latin typeface="Segoe Print" panose="02000600000000000000" pitchFamily="2" charset="0"/>
              <a:cs typeface="Arial" pitchFamily="34" charset="0"/>
            </a:endParaRPr>
          </a:p>
          <a:p>
            <a:pPr marL="0" indent="0">
              <a:buNone/>
            </a:pPr>
            <a:r>
              <a:rPr lang="tr-TR" sz="2400" dirty="0" smtClean="0">
                <a:solidFill>
                  <a:schemeClr val="tx1"/>
                </a:solidFill>
                <a:latin typeface="Segoe Print" panose="02000600000000000000" pitchFamily="2" charset="0"/>
                <a:cs typeface="Arial" pitchFamily="34" charset="0"/>
              </a:rPr>
              <a:t>1.3. Girişim </a:t>
            </a:r>
            <a:r>
              <a:rPr lang="tr-TR" sz="2400" dirty="0">
                <a:solidFill>
                  <a:schemeClr val="tx1"/>
                </a:solidFill>
                <a:latin typeface="Segoe Print" panose="02000600000000000000" pitchFamily="2" charset="0"/>
                <a:cs typeface="Arial" pitchFamily="34" charset="0"/>
              </a:rPr>
              <a:t>ve Yönetici </a:t>
            </a:r>
            <a:r>
              <a:rPr lang="tr-TR" sz="2400" dirty="0" smtClean="0">
                <a:solidFill>
                  <a:schemeClr val="tx1"/>
                </a:solidFill>
                <a:latin typeface="Segoe Print" panose="02000600000000000000" pitchFamily="2" charset="0"/>
                <a:cs typeface="Arial" pitchFamily="34" charset="0"/>
              </a:rPr>
              <a:t>Kavramları</a:t>
            </a:r>
            <a:r>
              <a:rPr lang="tr-TR" sz="2400" dirty="0">
                <a:solidFill>
                  <a:schemeClr val="tx1"/>
                </a:solidFill>
                <a:latin typeface="Segoe Print" panose="02000600000000000000" pitchFamily="2" charset="0"/>
                <a:cs typeface="Arial" pitchFamily="34" charset="0"/>
              </a:rPr>
              <a:t>	</a:t>
            </a:r>
            <a:endParaRPr lang="tr-TR" sz="2400" dirty="0" smtClean="0">
              <a:solidFill>
                <a:schemeClr val="tx1"/>
              </a:solidFill>
              <a:latin typeface="Segoe Print" panose="02000600000000000000" pitchFamily="2" charset="0"/>
              <a:cs typeface="Arial" pitchFamily="34" charset="0"/>
            </a:endParaRPr>
          </a:p>
          <a:p>
            <a:pPr marL="0" indent="0">
              <a:buNone/>
            </a:pPr>
            <a:r>
              <a:rPr lang="tr-TR" sz="2400" dirty="0">
                <a:solidFill>
                  <a:schemeClr val="tx1"/>
                </a:solidFill>
                <a:latin typeface="Segoe Print" panose="02000600000000000000" pitchFamily="2" charset="0"/>
                <a:cs typeface="Arial" pitchFamily="34" charset="0"/>
              </a:rPr>
              <a:t> </a:t>
            </a:r>
            <a:r>
              <a:rPr lang="tr-TR" sz="2400" dirty="0" smtClean="0">
                <a:solidFill>
                  <a:schemeClr val="tx1"/>
                </a:solidFill>
                <a:latin typeface="Segoe Print" panose="02000600000000000000" pitchFamily="2" charset="0"/>
                <a:cs typeface="Arial" pitchFamily="34" charset="0"/>
              </a:rPr>
              <a:t>     1.3.1.Girişimci </a:t>
            </a:r>
            <a:r>
              <a:rPr lang="tr-TR" sz="2400" dirty="0">
                <a:solidFill>
                  <a:schemeClr val="tx1"/>
                </a:solidFill>
                <a:latin typeface="Segoe Print" panose="02000600000000000000" pitchFamily="2" charset="0"/>
                <a:cs typeface="Arial" pitchFamily="34" charset="0"/>
              </a:rPr>
              <a:t>		</a:t>
            </a:r>
            <a:endParaRPr lang="tr-TR" sz="2400" dirty="0" smtClean="0">
              <a:solidFill>
                <a:schemeClr val="tx1"/>
              </a:solidFill>
              <a:latin typeface="Segoe Print" panose="02000600000000000000" pitchFamily="2" charset="0"/>
              <a:cs typeface="Arial" pitchFamily="34" charset="0"/>
            </a:endParaRPr>
          </a:p>
          <a:p>
            <a:pPr marL="0" indent="0">
              <a:buNone/>
            </a:pPr>
            <a:r>
              <a:rPr lang="tr-TR" sz="2400" dirty="0">
                <a:solidFill>
                  <a:schemeClr val="tx1"/>
                </a:solidFill>
                <a:latin typeface="Segoe Print" panose="02000600000000000000" pitchFamily="2" charset="0"/>
                <a:cs typeface="Arial" pitchFamily="34" charset="0"/>
              </a:rPr>
              <a:t> </a:t>
            </a:r>
            <a:r>
              <a:rPr lang="tr-TR" sz="2400" dirty="0" smtClean="0">
                <a:solidFill>
                  <a:schemeClr val="tx1"/>
                </a:solidFill>
                <a:latin typeface="Segoe Print" panose="02000600000000000000" pitchFamily="2" charset="0"/>
                <a:cs typeface="Arial" pitchFamily="34" charset="0"/>
              </a:rPr>
              <a:t>     1.3.2. Yönetici</a:t>
            </a:r>
            <a:r>
              <a:rPr lang="tr-TR" sz="2400" dirty="0">
                <a:solidFill>
                  <a:schemeClr val="tx1"/>
                </a:solidFill>
                <a:latin typeface="Segoe Print" panose="02000600000000000000" pitchFamily="2" charset="0"/>
                <a:cs typeface="Arial" pitchFamily="34" charset="0"/>
              </a:rPr>
              <a:t>	</a:t>
            </a:r>
            <a:endParaRPr lang="tr-TR" sz="2400" dirty="0" smtClean="0">
              <a:solidFill>
                <a:schemeClr val="tx1"/>
              </a:solidFill>
              <a:latin typeface="Segoe Print" panose="02000600000000000000" pitchFamily="2" charset="0"/>
              <a:cs typeface="Arial" pitchFamily="34" charset="0"/>
            </a:endParaRPr>
          </a:p>
          <a:p>
            <a:pPr marL="0" indent="0">
              <a:buNone/>
            </a:pPr>
            <a:r>
              <a:rPr lang="tr-TR" sz="2400" dirty="0" smtClean="0">
                <a:solidFill>
                  <a:schemeClr val="tx1"/>
                </a:solidFill>
                <a:latin typeface="Segoe Print" panose="02000600000000000000" pitchFamily="2" charset="0"/>
                <a:cs typeface="Arial" pitchFamily="34" charset="0"/>
              </a:rPr>
              <a:t>1.4. İşletme Yönetimi</a:t>
            </a:r>
            <a:endParaRPr lang="tr-TR" sz="2400" dirty="0">
              <a:solidFill>
                <a:schemeClr val="tx1"/>
              </a:solidFill>
              <a:latin typeface="Segoe Print" panose="02000600000000000000" pitchFamily="2" charset="0"/>
              <a:cs typeface="Arial" pitchFamily="34" charset="0"/>
            </a:endParaRPr>
          </a:p>
          <a:p>
            <a:pPr>
              <a:buNone/>
            </a:pPr>
            <a:r>
              <a:rPr lang="tr-TR" sz="2400" dirty="0" smtClean="0">
                <a:solidFill>
                  <a:schemeClr val="tx1"/>
                </a:solidFill>
                <a:latin typeface="Segoe Print" panose="02000600000000000000" pitchFamily="2" charset="0"/>
                <a:cs typeface="Arial" pitchFamily="34" charset="0"/>
              </a:rPr>
              <a:t>1.</a:t>
            </a:r>
            <a:r>
              <a:rPr lang="en-US" sz="2400" dirty="0" smtClean="0">
                <a:solidFill>
                  <a:schemeClr val="tx1"/>
                </a:solidFill>
                <a:latin typeface="Segoe Print" panose="02000600000000000000" pitchFamily="2" charset="0"/>
                <a:cs typeface="Arial" pitchFamily="34" charset="0"/>
              </a:rPr>
              <a:t>5</a:t>
            </a:r>
            <a:r>
              <a:rPr lang="tr-TR" sz="2400" dirty="0" smtClean="0">
                <a:solidFill>
                  <a:schemeClr val="tx1"/>
                </a:solidFill>
                <a:latin typeface="Segoe Print" panose="02000600000000000000" pitchFamily="2" charset="0"/>
                <a:cs typeface="Arial" pitchFamily="34" charset="0"/>
              </a:rPr>
              <a:t>. İşletme </a:t>
            </a:r>
            <a:r>
              <a:rPr lang="tr-TR" sz="2400" dirty="0">
                <a:solidFill>
                  <a:schemeClr val="tx1"/>
                </a:solidFill>
                <a:latin typeface="Segoe Print" panose="02000600000000000000" pitchFamily="2" charset="0"/>
                <a:cs typeface="Arial" pitchFamily="34" charset="0"/>
              </a:rPr>
              <a:t>ve </a:t>
            </a:r>
            <a:r>
              <a:rPr lang="tr-TR" sz="2400" dirty="0" smtClean="0">
                <a:solidFill>
                  <a:schemeClr val="tx1"/>
                </a:solidFill>
                <a:latin typeface="Segoe Print" panose="02000600000000000000" pitchFamily="2" charset="0"/>
                <a:cs typeface="Arial" pitchFamily="34" charset="0"/>
              </a:rPr>
              <a:t>Çevresi </a:t>
            </a:r>
            <a:r>
              <a:rPr lang="tr-TR" sz="2400" dirty="0">
                <a:solidFill>
                  <a:schemeClr val="tx1"/>
                </a:solidFill>
                <a:latin typeface="Segoe Print" panose="02000600000000000000" pitchFamily="2" charset="0"/>
                <a:cs typeface="Arial" pitchFamily="34" charset="0"/>
              </a:rPr>
              <a:t>	</a:t>
            </a:r>
          </a:p>
          <a:p>
            <a:pPr>
              <a:buNone/>
            </a:pPr>
            <a:r>
              <a:rPr lang="tr-TR" sz="2400" dirty="0">
                <a:solidFill>
                  <a:schemeClr val="tx1"/>
                </a:solidFill>
                <a:latin typeface="Segoe Print" panose="02000600000000000000" pitchFamily="2" charset="0"/>
                <a:cs typeface="Arial" pitchFamily="34" charset="0"/>
              </a:rPr>
              <a:t>	</a:t>
            </a:r>
            <a:r>
              <a:rPr lang="tr-TR" sz="2400" dirty="0" smtClean="0">
                <a:solidFill>
                  <a:schemeClr val="tx1"/>
                </a:solidFill>
                <a:latin typeface="Segoe Print" panose="02000600000000000000" pitchFamily="2" charset="0"/>
                <a:cs typeface="Arial" pitchFamily="34" charset="0"/>
              </a:rPr>
              <a:t>  1.</a:t>
            </a:r>
            <a:r>
              <a:rPr lang="en-US" sz="2400" dirty="0" smtClean="0">
                <a:solidFill>
                  <a:schemeClr val="tx1"/>
                </a:solidFill>
                <a:latin typeface="Segoe Print" panose="02000600000000000000" pitchFamily="2" charset="0"/>
                <a:cs typeface="Arial" pitchFamily="34" charset="0"/>
              </a:rPr>
              <a:t>5</a:t>
            </a:r>
            <a:r>
              <a:rPr lang="tr-TR" sz="2400" dirty="0" smtClean="0">
                <a:solidFill>
                  <a:schemeClr val="tx1"/>
                </a:solidFill>
                <a:latin typeface="Segoe Print" panose="02000600000000000000" pitchFamily="2" charset="0"/>
                <a:cs typeface="Arial" pitchFamily="34" charset="0"/>
              </a:rPr>
              <a:t>.1.Genel Çevre</a:t>
            </a:r>
            <a:r>
              <a:rPr lang="tr-TR" sz="2400" dirty="0">
                <a:solidFill>
                  <a:schemeClr val="tx1"/>
                </a:solidFill>
                <a:latin typeface="Segoe Print" panose="02000600000000000000" pitchFamily="2" charset="0"/>
                <a:cs typeface="Arial" pitchFamily="34" charset="0"/>
              </a:rPr>
              <a:t>		</a:t>
            </a:r>
            <a:endParaRPr lang="tr-TR" sz="2400" dirty="0" smtClean="0">
              <a:solidFill>
                <a:schemeClr val="tx1"/>
              </a:solidFill>
              <a:latin typeface="Segoe Print" panose="02000600000000000000" pitchFamily="2" charset="0"/>
              <a:cs typeface="Arial" pitchFamily="34" charset="0"/>
            </a:endParaRPr>
          </a:p>
          <a:p>
            <a:pPr>
              <a:buNone/>
            </a:pPr>
            <a:r>
              <a:rPr lang="tr-TR" sz="2400" dirty="0">
                <a:solidFill>
                  <a:schemeClr val="tx1"/>
                </a:solidFill>
                <a:latin typeface="Segoe Print" panose="02000600000000000000" pitchFamily="2" charset="0"/>
                <a:cs typeface="Arial" pitchFamily="34" charset="0"/>
              </a:rPr>
              <a:t> </a:t>
            </a:r>
            <a:r>
              <a:rPr lang="tr-TR" sz="2400" dirty="0" smtClean="0">
                <a:solidFill>
                  <a:schemeClr val="tx1"/>
                </a:solidFill>
                <a:latin typeface="Segoe Print" panose="02000600000000000000" pitchFamily="2" charset="0"/>
                <a:cs typeface="Arial" pitchFamily="34" charset="0"/>
              </a:rPr>
              <a:t>     1.</a:t>
            </a:r>
            <a:r>
              <a:rPr lang="en-US" sz="2400" dirty="0" smtClean="0">
                <a:solidFill>
                  <a:schemeClr val="tx1"/>
                </a:solidFill>
                <a:latin typeface="Segoe Print" panose="02000600000000000000" pitchFamily="2" charset="0"/>
                <a:cs typeface="Arial" pitchFamily="34" charset="0"/>
              </a:rPr>
              <a:t>5</a:t>
            </a:r>
            <a:r>
              <a:rPr lang="tr-TR" sz="2400" dirty="0" smtClean="0">
                <a:solidFill>
                  <a:schemeClr val="tx1"/>
                </a:solidFill>
                <a:latin typeface="Segoe Print" panose="02000600000000000000" pitchFamily="2" charset="0"/>
                <a:cs typeface="Arial" pitchFamily="34" charset="0"/>
              </a:rPr>
              <a:t>.2. İş Çevresi</a:t>
            </a:r>
            <a:endParaRPr lang="tr-TR" sz="2400" dirty="0">
              <a:solidFill>
                <a:schemeClr val="tx1"/>
              </a:solidFill>
              <a:latin typeface="Segoe Print" panose="02000600000000000000" pitchFamily="2" charset="0"/>
              <a:cs typeface="Arial" pitchFamily="34" charset="0"/>
            </a:endParaRPr>
          </a:p>
          <a:p>
            <a:pPr>
              <a:buNone/>
            </a:pPr>
            <a:endParaRPr lang="tr-TR" sz="2400" dirty="0">
              <a:solidFill>
                <a:schemeClr val="tx1"/>
              </a:solidFill>
              <a:latin typeface="Segoe Print" panose="02000600000000000000" pitchFamily="2" charset="0"/>
              <a:cs typeface="Arial" pitchFamily="34"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a:t>
            </a:fld>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sz="2400" b="1" dirty="0" smtClean="0">
                <a:solidFill>
                  <a:schemeClr val="tx1"/>
                </a:solidFill>
                <a:latin typeface="Segoe Print" panose="02000600000000000000" pitchFamily="2" charset="0"/>
              </a:rPr>
              <a:t>a1.</a:t>
            </a:r>
            <a:r>
              <a:rPr lang="en-US" sz="2400" b="1" dirty="0" smtClean="0">
                <a:solidFill>
                  <a:schemeClr val="tx1"/>
                </a:solidFill>
                <a:latin typeface="Segoe Print" panose="02000600000000000000" pitchFamily="2" charset="0"/>
              </a:rPr>
              <a:t>5</a:t>
            </a:r>
            <a:r>
              <a:rPr lang="tr-TR" sz="2400" b="1" dirty="0" smtClean="0">
                <a:solidFill>
                  <a:schemeClr val="tx1"/>
                </a:solidFill>
                <a:latin typeface="Segoe Print" panose="02000600000000000000" pitchFamily="2" charset="0"/>
              </a:rPr>
              <a:t>.1. Genel Çevre</a:t>
            </a:r>
            <a:endParaRPr lang="tr-TR"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124744"/>
            <a:ext cx="8229600" cy="5184576"/>
          </a:xfrm>
        </p:spPr>
        <p:txBody>
          <a:bodyPr>
            <a:noAutofit/>
          </a:bodyPr>
          <a:lstStyle/>
          <a:p>
            <a:pPr marL="0" lvl="1" indent="0">
              <a:buNone/>
            </a:pPr>
            <a:r>
              <a:rPr lang="tr-TR" sz="2400" b="1" dirty="0" smtClean="0">
                <a:solidFill>
                  <a:schemeClr val="tx1"/>
                </a:solidFill>
                <a:latin typeface="Segoe Print" panose="02000600000000000000" pitchFamily="2" charset="0"/>
              </a:rPr>
              <a:t>Demografik Çevre</a:t>
            </a:r>
          </a:p>
          <a:p>
            <a:pPr marL="0" indent="0" algn="just">
              <a:buNone/>
            </a:pPr>
            <a:r>
              <a:rPr lang="tr-TR" sz="2400" dirty="0" smtClean="0">
                <a:solidFill>
                  <a:schemeClr val="tx1"/>
                </a:solidFill>
                <a:latin typeface="Segoe Print" panose="02000600000000000000" pitchFamily="2" charset="0"/>
              </a:rPr>
              <a:t>Demografik çevre faktörleri, ulusal makro çevre içinde yer alan tüm nüfusun</a:t>
            </a:r>
            <a:r>
              <a:rPr lang="tr-TR" sz="2400" dirty="0">
                <a:solidFill>
                  <a:schemeClr val="tx1"/>
                </a:solidFill>
                <a:latin typeface="Segoe Print" panose="02000600000000000000" pitchFamily="2" charset="0"/>
              </a:rPr>
              <a:t>:</a:t>
            </a:r>
            <a:endParaRPr lang="tr-TR" sz="2400" dirty="0" smtClean="0">
              <a:solidFill>
                <a:schemeClr val="tx1"/>
              </a:solidFill>
              <a:latin typeface="Segoe Print" panose="02000600000000000000" pitchFamily="2" charset="0"/>
            </a:endParaRPr>
          </a:p>
          <a:p>
            <a:pPr algn="just"/>
            <a:r>
              <a:rPr lang="tr-TR" sz="2400" b="1" dirty="0">
                <a:solidFill>
                  <a:schemeClr val="tx1"/>
                </a:solidFill>
                <a:latin typeface="Segoe Print" panose="02000600000000000000" pitchFamily="2" charset="0"/>
              </a:rPr>
              <a:t>M</a:t>
            </a:r>
            <a:r>
              <a:rPr lang="tr-TR" sz="2400" b="1" dirty="0" smtClean="0">
                <a:solidFill>
                  <a:schemeClr val="tx1"/>
                </a:solidFill>
                <a:latin typeface="Segoe Print" panose="02000600000000000000" pitchFamily="2" charset="0"/>
              </a:rPr>
              <a:t>iktar, </a:t>
            </a:r>
          </a:p>
          <a:p>
            <a:pPr algn="just"/>
            <a:r>
              <a:rPr lang="tr-TR" sz="2400" b="1" dirty="0">
                <a:solidFill>
                  <a:schemeClr val="tx1"/>
                </a:solidFill>
                <a:latin typeface="Segoe Print" panose="02000600000000000000" pitchFamily="2" charset="0"/>
              </a:rPr>
              <a:t>Y</a:t>
            </a:r>
            <a:r>
              <a:rPr lang="tr-TR" sz="2400" b="1" dirty="0" smtClean="0">
                <a:solidFill>
                  <a:schemeClr val="tx1"/>
                </a:solidFill>
                <a:latin typeface="Segoe Print" panose="02000600000000000000" pitchFamily="2" charset="0"/>
              </a:rPr>
              <a:t>aş, </a:t>
            </a:r>
          </a:p>
          <a:p>
            <a:pPr algn="just"/>
            <a:r>
              <a:rPr lang="tr-TR" sz="2400" b="1" dirty="0" smtClean="0">
                <a:solidFill>
                  <a:schemeClr val="tx1"/>
                </a:solidFill>
                <a:latin typeface="Segoe Print" panose="02000600000000000000" pitchFamily="2" charset="0"/>
              </a:rPr>
              <a:t>Cinsiyet, </a:t>
            </a:r>
          </a:p>
          <a:p>
            <a:pPr algn="just"/>
            <a:r>
              <a:rPr lang="tr-TR" sz="2400" b="1" dirty="0" smtClean="0">
                <a:solidFill>
                  <a:schemeClr val="tx1"/>
                </a:solidFill>
                <a:latin typeface="Segoe Print" panose="02000600000000000000" pitchFamily="2" charset="0"/>
              </a:rPr>
              <a:t>Eğitim ve öğretim düzeyi, </a:t>
            </a:r>
          </a:p>
          <a:p>
            <a:pPr algn="just"/>
            <a:r>
              <a:rPr lang="tr-TR" sz="2400" b="1" dirty="0">
                <a:solidFill>
                  <a:schemeClr val="tx1"/>
                </a:solidFill>
                <a:latin typeface="Segoe Print" panose="02000600000000000000" pitchFamily="2" charset="0"/>
              </a:rPr>
              <a:t>M</a:t>
            </a:r>
            <a:r>
              <a:rPr lang="tr-TR" sz="2400" b="1" dirty="0" smtClean="0">
                <a:solidFill>
                  <a:schemeClr val="tx1"/>
                </a:solidFill>
                <a:latin typeface="Segoe Print" panose="02000600000000000000" pitchFamily="2" charset="0"/>
              </a:rPr>
              <a:t>esleki durum, </a:t>
            </a:r>
          </a:p>
          <a:p>
            <a:pPr algn="just"/>
            <a:r>
              <a:rPr lang="tr-TR" sz="2400" b="1" dirty="0">
                <a:solidFill>
                  <a:schemeClr val="tx1"/>
                </a:solidFill>
                <a:latin typeface="Segoe Print" panose="02000600000000000000" pitchFamily="2" charset="0"/>
              </a:rPr>
              <a:t>A</a:t>
            </a:r>
            <a:r>
              <a:rPr lang="tr-TR" sz="2400" b="1" dirty="0" smtClean="0">
                <a:solidFill>
                  <a:schemeClr val="tx1"/>
                </a:solidFill>
                <a:latin typeface="Segoe Print" panose="02000600000000000000" pitchFamily="2" charset="0"/>
              </a:rPr>
              <a:t>ile yapısı, </a:t>
            </a:r>
          </a:p>
          <a:p>
            <a:pPr algn="just"/>
            <a:r>
              <a:rPr lang="tr-TR" sz="2400" b="1" dirty="0">
                <a:solidFill>
                  <a:schemeClr val="tx1"/>
                </a:solidFill>
                <a:latin typeface="Segoe Print" panose="02000600000000000000" pitchFamily="2" charset="0"/>
              </a:rPr>
              <a:t>N</a:t>
            </a:r>
            <a:r>
              <a:rPr lang="tr-TR" sz="2400" b="1" dirty="0" smtClean="0">
                <a:solidFill>
                  <a:schemeClr val="tx1"/>
                </a:solidFill>
                <a:latin typeface="Segoe Print" panose="02000600000000000000" pitchFamily="2" charset="0"/>
              </a:rPr>
              <a:t>üfusun kent ve kırsal kesim dağılımı</a:t>
            </a:r>
            <a:r>
              <a:rPr lang="tr-TR" sz="2400" dirty="0" smtClean="0">
                <a:solidFill>
                  <a:schemeClr val="tx1"/>
                </a:solidFill>
                <a:latin typeface="Segoe Print" panose="02000600000000000000" pitchFamily="2" charset="0"/>
              </a:rPr>
              <a:t> gibi birçok alt özellikten oluşmaktadır.</a:t>
            </a:r>
          </a:p>
          <a:p>
            <a:pPr>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20</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sz="2400" b="1" dirty="0" smtClean="0">
                <a:solidFill>
                  <a:schemeClr val="tx1"/>
                </a:solidFill>
                <a:latin typeface="Segoe Print" panose="02000600000000000000" pitchFamily="2" charset="0"/>
              </a:rPr>
              <a:t>1.</a:t>
            </a:r>
            <a:r>
              <a:rPr lang="en-US" sz="2400" b="1" dirty="0" smtClean="0">
                <a:solidFill>
                  <a:schemeClr val="tx1"/>
                </a:solidFill>
                <a:latin typeface="Segoe Print" panose="02000600000000000000" pitchFamily="2" charset="0"/>
              </a:rPr>
              <a:t>5</a:t>
            </a:r>
            <a:r>
              <a:rPr lang="tr-TR" sz="2400" b="1" dirty="0" smtClean="0">
                <a:solidFill>
                  <a:schemeClr val="tx1"/>
                </a:solidFill>
                <a:latin typeface="Segoe Print" panose="02000600000000000000" pitchFamily="2" charset="0"/>
              </a:rPr>
              <a:t>a.1</a:t>
            </a:r>
            <a:r>
              <a:rPr lang="tr-TR" sz="2400" b="1" dirty="0" smtClean="0">
                <a:solidFill>
                  <a:schemeClr val="tx1"/>
                </a:solidFill>
                <a:latin typeface="Segoe Print" panose="02000600000000000000" pitchFamily="2" charset="0"/>
              </a:rPr>
              <a:t>. Genel Çevre</a:t>
            </a:r>
            <a:endParaRPr lang="tr-TR"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052736"/>
            <a:ext cx="8229600" cy="4525963"/>
          </a:xfrm>
        </p:spPr>
        <p:txBody>
          <a:bodyPr>
            <a:normAutofit/>
          </a:bodyPr>
          <a:lstStyle/>
          <a:p>
            <a:pPr marL="0" lvl="1" indent="0">
              <a:buNone/>
            </a:pPr>
            <a:r>
              <a:rPr lang="tr-TR" sz="2400" b="1" dirty="0" smtClean="0">
                <a:solidFill>
                  <a:schemeClr val="tx1"/>
                </a:solidFill>
                <a:latin typeface="Segoe Print" panose="02000600000000000000" pitchFamily="2" charset="0"/>
              </a:rPr>
              <a:t>Sosyokültürel Çevre</a:t>
            </a:r>
          </a:p>
          <a:p>
            <a:pPr marL="0" lvl="1" indent="0" algn="just">
              <a:buNone/>
            </a:pPr>
            <a:r>
              <a:rPr lang="tr-TR" sz="2400" dirty="0" smtClean="0">
                <a:solidFill>
                  <a:schemeClr val="tx1"/>
                </a:solidFill>
                <a:latin typeface="Segoe Print" panose="02000600000000000000" pitchFamily="2" charset="0"/>
              </a:rPr>
              <a:t>Sosyokültürel çevre toplumdaki </a:t>
            </a:r>
            <a:r>
              <a:rPr lang="tr-TR" sz="2400" b="1" dirty="0" smtClean="0">
                <a:solidFill>
                  <a:schemeClr val="tx1"/>
                </a:solidFill>
                <a:latin typeface="Segoe Print" panose="02000600000000000000" pitchFamily="2" charset="0"/>
              </a:rPr>
              <a:t>bireylerin yaşam şeklini etkileyen faktörleri içerir  ve kültürel değerlerle, sosyal normlarla, yaşam tarzı</a:t>
            </a:r>
            <a:r>
              <a:rPr lang="tr-TR" sz="2400" dirty="0" smtClean="0">
                <a:solidFill>
                  <a:schemeClr val="tx1"/>
                </a:solidFill>
                <a:latin typeface="Segoe Print" panose="02000600000000000000" pitchFamily="2" charset="0"/>
              </a:rPr>
              <a:t>yla ilgilidir. </a:t>
            </a:r>
          </a:p>
          <a:p>
            <a:pPr marL="0" lvl="1" indent="0" algn="just">
              <a:buNone/>
            </a:pPr>
            <a:endParaRPr lang="tr-TR" sz="2400" dirty="0">
              <a:solidFill>
                <a:schemeClr val="tx1"/>
              </a:solidFill>
              <a:latin typeface="Segoe Print" panose="02000600000000000000" pitchFamily="2" charset="0"/>
            </a:endParaRPr>
          </a:p>
          <a:p>
            <a:pPr marL="0" lvl="1" indent="0" algn="just">
              <a:buNone/>
            </a:pPr>
            <a:r>
              <a:rPr lang="tr-TR" sz="2400" dirty="0" smtClean="0">
                <a:solidFill>
                  <a:schemeClr val="tx1"/>
                </a:solidFill>
                <a:latin typeface="Segoe Print" panose="02000600000000000000" pitchFamily="2" charset="0"/>
              </a:rPr>
              <a:t>İşletmeler faaliyette bulundukları bölgelerde yaşayanların sosyokültürel özelliklerini dikkate almalı ve anlamalıdırlar. </a:t>
            </a:r>
            <a:r>
              <a:rPr lang="tr-TR" sz="2400" b="1" dirty="0" smtClean="0">
                <a:solidFill>
                  <a:schemeClr val="tx1"/>
                </a:solidFill>
                <a:latin typeface="Segoe Print" panose="02000600000000000000" pitchFamily="2" charset="0"/>
              </a:rPr>
              <a:t>Yaşam tarzındaki farklılıklar; farklı grupların işletme ve sektörden beklentilerini etkilemektedir.</a:t>
            </a:r>
          </a:p>
          <a:p>
            <a:pPr>
              <a:buNone/>
            </a:pPr>
            <a:endParaRPr lang="tr-TR" sz="2400" b="1"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21</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sz="2400" b="1" dirty="0" smtClean="0">
                <a:solidFill>
                  <a:schemeClr val="tx1"/>
                </a:solidFill>
                <a:latin typeface="Segoe Print" panose="02000600000000000000" pitchFamily="2" charset="0"/>
              </a:rPr>
              <a:t>1.a</a:t>
            </a:r>
            <a:r>
              <a:rPr lang="en-US" sz="2400" b="1" dirty="0" smtClean="0">
                <a:solidFill>
                  <a:schemeClr val="tx1"/>
                </a:solidFill>
                <a:latin typeface="Segoe Print" panose="02000600000000000000" pitchFamily="2" charset="0"/>
              </a:rPr>
              <a:t>5</a:t>
            </a:r>
            <a:r>
              <a:rPr lang="tr-TR" sz="2400" b="1" dirty="0" smtClean="0">
                <a:solidFill>
                  <a:schemeClr val="tx1"/>
                </a:solidFill>
                <a:latin typeface="Segoe Print" panose="02000600000000000000" pitchFamily="2" charset="0"/>
              </a:rPr>
              <a:t>.1. Genel Çevre</a:t>
            </a:r>
            <a:endParaRPr lang="tr-TR" dirty="0">
              <a:solidFill>
                <a:schemeClr val="tx1"/>
              </a:solidFill>
              <a:latin typeface="Segoe Print" panose="02000600000000000000" pitchFamily="2" charset="0"/>
            </a:endParaRPr>
          </a:p>
        </p:txBody>
      </p:sp>
      <p:sp>
        <p:nvSpPr>
          <p:cNvPr id="3" name="2 İçerik Yer Tutucusu"/>
          <p:cNvSpPr>
            <a:spLocks noGrp="1"/>
          </p:cNvSpPr>
          <p:nvPr>
            <p:ph idx="1"/>
          </p:nvPr>
        </p:nvSpPr>
        <p:spPr/>
        <p:txBody>
          <a:bodyPr>
            <a:normAutofit/>
          </a:bodyPr>
          <a:lstStyle/>
          <a:p>
            <a:pPr marL="0" lvl="1" indent="0" algn="just">
              <a:buNone/>
            </a:pPr>
            <a:r>
              <a:rPr lang="tr-TR" sz="2400" b="1" dirty="0" smtClean="0">
                <a:solidFill>
                  <a:schemeClr val="tx1"/>
                </a:solidFill>
                <a:latin typeface="Segoe Print" panose="02000600000000000000" pitchFamily="2" charset="0"/>
              </a:rPr>
              <a:t>Teknolojik Çevre</a:t>
            </a:r>
          </a:p>
          <a:p>
            <a:pPr marL="0" lvl="1" indent="0" algn="just">
              <a:buNone/>
            </a:pPr>
            <a:r>
              <a:rPr lang="tr-TR" sz="2400" dirty="0" smtClean="0">
                <a:solidFill>
                  <a:schemeClr val="tx1"/>
                </a:solidFill>
                <a:latin typeface="Segoe Print" panose="02000600000000000000" pitchFamily="2" charset="0"/>
              </a:rPr>
              <a:t>Genel çevre faktörleri arasında işletmelerin sistemlerini doğrudan ya da olaylı etkileyen, fırsat ve tehditler yaratan, en önemli çevresel unsurlardan biridir. </a:t>
            </a:r>
          </a:p>
          <a:p>
            <a:pPr marL="0" lvl="1" indent="0" algn="just">
              <a:buNone/>
            </a:pPr>
            <a:endParaRPr lang="tr-TR" sz="2400" dirty="0">
              <a:solidFill>
                <a:schemeClr val="tx1"/>
              </a:solidFill>
              <a:latin typeface="Segoe Print" panose="02000600000000000000" pitchFamily="2" charset="0"/>
            </a:endParaRPr>
          </a:p>
          <a:p>
            <a:pPr marL="0" lvl="1" indent="0" algn="just">
              <a:buNone/>
            </a:pPr>
            <a:r>
              <a:rPr lang="tr-TR" sz="2400" dirty="0" smtClean="0">
                <a:solidFill>
                  <a:schemeClr val="tx1"/>
                </a:solidFill>
                <a:latin typeface="Segoe Print" panose="02000600000000000000" pitchFamily="2" charset="0"/>
              </a:rPr>
              <a:t>Özellikle teknolojide yaşanan hızlı değişim işletme sistemlerinde de sürekli bir değişimi zorunlu kılmaktadır.</a:t>
            </a:r>
          </a:p>
          <a:p>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22</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sz="2400" b="1" dirty="0" smtClean="0">
                <a:solidFill>
                  <a:schemeClr val="tx1"/>
                </a:solidFill>
                <a:latin typeface="Segoe Print" panose="02000600000000000000" pitchFamily="2" charset="0"/>
              </a:rPr>
              <a:t>1.</a:t>
            </a:r>
            <a:r>
              <a:rPr lang="en-US" sz="2400" b="1" dirty="0" smtClean="0">
                <a:solidFill>
                  <a:schemeClr val="tx1"/>
                </a:solidFill>
                <a:latin typeface="Segoe Print" panose="02000600000000000000" pitchFamily="2" charset="0"/>
              </a:rPr>
              <a:t>5</a:t>
            </a:r>
            <a:r>
              <a:rPr lang="tr-TR" sz="2400" b="1" dirty="0" smtClean="0">
                <a:solidFill>
                  <a:schemeClr val="tx1"/>
                </a:solidFill>
                <a:latin typeface="Segoe Print" panose="02000600000000000000" pitchFamily="2" charset="0"/>
              </a:rPr>
              <a:t>.1. Genel Çevre</a:t>
            </a:r>
            <a:endParaRPr lang="tr-TR"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124744"/>
            <a:ext cx="8229600" cy="4525963"/>
          </a:xfrm>
        </p:spPr>
        <p:txBody>
          <a:bodyPr>
            <a:noAutofit/>
          </a:bodyPr>
          <a:lstStyle/>
          <a:p>
            <a:pPr marL="0" lvl="1" indent="0">
              <a:buNone/>
            </a:pPr>
            <a:r>
              <a:rPr lang="tr-TR" sz="2400" b="1" dirty="0" smtClean="0">
                <a:solidFill>
                  <a:schemeClr val="tx1"/>
                </a:solidFill>
                <a:latin typeface="Segoe Print" panose="02000600000000000000" pitchFamily="2" charset="0"/>
              </a:rPr>
              <a:t>Uluslararası çevre</a:t>
            </a:r>
          </a:p>
          <a:p>
            <a:pPr marL="0" lvl="1" indent="0" algn="just">
              <a:buNone/>
            </a:pPr>
            <a:r>
              <a:rPr lang="tr-TR" sz="2400" dirty="0" smtClean="0">
                <a:solidFill>
                  <a:schemeClr val="tx1"/>
                </a:solidFill>
                <a:latin typeface="Segoe Print" panose="02000600000000000000" pitchFamily="2" charset="0"/>
              </a:rPr>
              <a:t>Günümüzde dünya küresel bir pazar yeri haline gelmiştir. Bu nedenle iş adamlarının genel çevresel faktörleri küreselleşme bağlamında analiz etmeleri gerekmektedir. Uluslararası çevresel faktörler arasında dikkate alınması gereken konular; </a:t>
            </a:r>
            <a:r>
              <a:rPr lang="tr-TR" sz="2400" b="1" dirty="0" smtClean="0">
                <a:solidFill>
                  <a:schemeClr val="tx1"/>
                </a:solidFill>
                <a:latin typeface="Segoe Print" panose="02000600000000000000" pitchFamily="2" charset="0"/>
              </a:rPr>
              <a:t>mevcut piyasalardaki değişimler, yeni gelişen ülkelerarası piyasalar, önemli uluslararası, siyasal, kültürel ve ekonomik olaylar, dış ticarette ülkeler ve bölgeler arası bloklar ve işbirlikleri, uluslararası ticarette etkili kurum, kuruluş ve sözleşmeler, ülkeler ve bölgeler arası ticaret uygulamalarındaki teşvik ve engeller </a:t>
            </a:r>
            <a:r>
              <a:rPr lang="tr-TR" sz="2400" dirty="0" smtClean="0">
                <a:solidFill>
                  <a:schemeClr val="tx1"/>
                </a:solidFill>
                <a:latin typeface="Segoe Print" panose="02000600000000000000" pitchFamily="2" charset="0"/>
              </a:rPr>
              <a:t>olarak belirtilebilir.</a:t>
            </a:r>
          </a:p>
          <a:p>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23</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solidFill>
                  <a:schemeClr val="tx1"/>
                </a:solidFill>
                <a:latin typeface="Segoe Print" panose="02000600000000000000" pitchFamily="2" charset="0"/>
              </a:rPr>
              <a:t>1.</a:t>
            </a:r>
            <a:r>
              <a:rPr lang="en-US" sz="2400" b="1" dirty="0" smtClean="0">
                <a:solidFill>
                  <a:schemeClr val="tx1"/>
                </a:solidFill>
                <a:latin typeface="Segoe Print" panose="02000600000000000000" pitchFamily="2" charset="0"/>
              </a:rPr>
              <a:t>5</a:t>
            </a:r>
            <a:r>
              <a:rPr lang="tr-TR" sz="2400" b="1" dirty="0" smtClean="0">
                <a:solidFill>
                  <a:schemeClr val="tx1"/>
                </a:solidFill>
                <a:latin typeface="Segoe Print" panose="02000600000000000000" pitchFamily="2" charset="0"/>
              </a:rPr>
              <a:t>.2. İş Çevresi</a:t>
            </a:r>
            <a:endParaRPr lang="tr-TR" sz="2400" b="1"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196752"/>
            <a:ext cx="8229600" cy="1972816"/>
          </a:xfrm>
        </p:spPr>
        <p:txBody>
          <a:bodyPr>
            <a:normAutofit/>
          </a:bodyPr>
          <a:lstStyle/>
          <a:p>
            <a:pPr marL="0" indent="0" algn="just">
              <a:buNone/>
            </a:pPr>
            <a:r>
              <a:rPr lang="tr-TR" sz="2400" dirty="0" smtClean="0">
                <a:solidFill>
                  <a:schemeClr val="tx1"/>
                </a:solidFill>
                <a:latin typeface="Segoe Print" panose="02000600000000000000" pitchFamily="2" charset="0"/>
              </a:rPr>
              <a:t>İş </a:t>
            </a:r>
            <a:r>
              <a:rPr lang="tr-TR" sz="2400" dirty="0">
                <a:solidFill>
                  <a:schemeClr val="tx1"/>
                </a:solidFill>
                <a:latin typeface="Segoe Print" panose="02000600000000000000" pitchFamily="2" charset="0"/>
              </a:rPr>
              <a:t>çevresi, örgütle doğrudan bir çalışma ilişkisi içinde bulunan sektörleri kapsamaktadır.  Bunlar arasında müşteriler, rakipler, tedarikçiler, işgücü piyasası </a:t>
            </a:r>
            <a:r>
              <a:rPr lang="tr-TR" sz="2400" dirty="0" smtClean="0">
                <a:solidFill>
                  <a:schemeClr val="tx1"/>
                </a:solidFill>
                <a:latin typeface="Segoe Print" panose="02000600000000000000" pitchFamily="2" charset="0"/>
              </a:rPr>
              <a:t>bulunmaktadır:</a:t>
            </a:r>
            <a:endParaRPr lang="tr-TR" sz="22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24</a:t>
            </a:fld>
            <a:endParaRPr lang="tr-TR"/>
          </a:p>
        </p:txBody>
      </p:sp>
      <p:sp>
        <p:nvSpPr>
          <p:cNvPr id="7"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extLst>
      <p:ext uri="{BB962C8B-B14F-4D97-AF65-F5344CB8AC3E}">
        <p14:creationId xmlns:p14="http://schemas.microsoft.com/office/powerpoint/2010/main" val="19107155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solidFill>
                  <a:schemeClr val="tx1"/>
                </a:solidFill>
                <a:latin typeface="Segoe Print" panose="02000600000000000000" pitchFamily="2" charset="0"/>
              </a:rPr>
              <a:t>1.</a:t>
            </a:r>
            <a:r>
              <a:rPr lang="en-US" sz="2400" b="1" dirty="0" smtClean="0">
                <a:solidFill>
                  <a:schemeClr val="tx1"/>
                </a:solidFill>
                <a:latin typeface="Segoe Print" panose="02000600000000000000" pitchFamily="2" charset="0"/>
              </a:rPr>
              <a:t>5</a:t>
            </a:r>
            <a:r>
              <a:rPr lang="tr-TR" sz="2400" b="1" dirty="0" smtClean="0">
                <a:solidFill>
                  <a:schemeClr val="tx1"/>
                </a:solidFill>
                <a:latin typeface="Segoe Print" panose="02000600000000000000" pitchFamily="2" charset="0"/>
              </a:rPr>
              <a:t>.2. İş Çevresi</a:t>
            </a:r>
            <a:endParaRPr lang="tr-TR" sz="2400" b="1"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052736"/>
            <a:ext cx="8229600" cy="4713391"/>
          </a:xfrm>
        </p:spPr>
        <p:txBody>
          <a:bodyPr>
            <a:normAutofit/>
          </a:bodyPr>
          <a:lstStyle/>
          <a:p>
            <a:pPr marL="0" lvl="1" indent="0" algn="just">
              <a:buNone/>
            </a:pPr>
            <a:r>
              <a:rPr lang="tr-TR" sz="2400" b="1" dirty="0" smtClean="0">
                <a:solidFill>
                  <a:schemeClr val="tx1"/>
                </a:solidFill>
                <a:latin typeface="Segoe Print" panose="02000600000000000000" pitchFamily="2" charset="0"/>
              </a:rPr>
              <a:t>Müşteriler</a:t>
            </a:r>
          </a:p>
          <a:p>
            <a:pPr marL="0" lvl="1" indent="0" algn="just">
              <a:buNone/>
            </a:pPr>
            <a:r>
              <a:rPr lang="tr-TR" sz="2400" dirty="0" smtClean="0">
                <a:solidFill>
                  <a:schemeClr val="tx1"/>
                </a:solidFill>
                <a:latin typeface="Segoe Print" panose="02000600000000000000" pitchFamily="2" charset="0"/>
              </a:rPr>
              <a:t>Örgüt çevresinde bulunan ve örgütten mal veya hizmet alan  insanlar ve örgütlerdir. Bu tanıma göre örgütün müşterileri örgütün başarısını belirleyen çok önemli bir unsur olması açısından önemlidir. Müşteriler satın aldıkları ürünleri tüketmek ya da başkasına satmak üzere alabilirler. Üç ana müşteri grubu</a:t>
            </a:r>
            <a:r>
              <a:rPr lang="tr-TR" sz="2400" dirty="0">
                <a:solidFill>
                  <a:schemeClr val="tx1"/>
                </a:solidFill>
                <a:latin typeface="Segoe Print" panose="02000600000000000000" pitchFamily="2" charset="0"/>
              </a:rPr>
              <a:t>:</a:t>
            </a:r>
            <a:endParaRPr lang="tr-TR" sz="2400" dirty="0" smtClean="0">
              <a:solidFill>
                <a:schemeClr val="tx1"/>
              </a:solidFill>
              <a:latin typeface="Segoe Print" panose="02000600000000000000" pitchFamily="2" charset="0"/>
            </a:endParaRPr>
          </a:p>
          <a:p>
            <a:pPr marL="342900" lvl="1" indent="-342900" algn="just">
              <a:buFont typeface="Arial" panose="020B0604020202020204" pitchFamily="34" charset="0"/>
              <a:buChar char="•"/>
            </a:pPr>
            <a:r>
              <a:rPr lang="tr-TR" sz="2400" b="1" dirty="0">
                <a:solidFill>
                  <a:schemeClr val="tx1"/>
                </a:solidFill>
                <a:latin typeface="Segoe Print" panose="02000600000000000000" pitchFamily="2" charset="0"/>
              </a:rPr>
              <a:t>P</a:t>
            </a:r>
            <a:r>
              <a:rPr lang="tr-TR" sz="2400" b="1" dirty="0" smtClean="0">
                <a:solidFill>
                  <a:schemeClr val="tx1"/>
                </a:solidFill>
                <a:latin typeface="Segoe Print" panose="02000600000000000000" pitchFamily="2" charset="0"/>
              </a:rPr>
              <a:t>erakendeciler, </a:t>
            </a:r>
          </a:p>
          <a:p>
            <a:pPr marL="342900" lvl="1" indent="-342900" algn="just">
              <a:buFont typeface="Arial" panose="020B0604020202020204" pitchFamily="34" charset="0"/>
              <a:buChar char="•"/>
            </a:pPr>
            <a:r>
              <a:rPr lang="tr-TR" sz="2400" b="1" dirty="0">
                <a:solidFill>
                  <a:schemeClr val="tx1"/>
                </a:solidFill>
                <a:latin typeface="Segoe Print" panose="02000600000000000000" pitchFamily="2" charset="0"/>
              </a:rPr>
              <a:t>T</a:t>
            </a:r>
            <a:r>
              <a:rPr lang="tr-TR" sz="2400" b="1" dirty="0" smtClean="0">
                <a:solidFill>
                  <a:schemeClr val="tx1"/>
                </a:solidFill>
                <a:latin typeface="Segoe Print" panose="02000600000000000000" pitchFamily="2" charset="0"/>
              </a:rPr>
              <a:t>optancılar </a:t>
            </a:r>
          </a:p>
          <a:p>
            <a:pPr marL="342900" lvl="1" indent="-342900" algn="just">
              <a:buFont typeface="Arial" panose="020B0604020202020204" pitchFamily="34" charset="0"/>
              <a:buChar char="•"/>
            </a:pPr>
            <a:r>
              <a:rPr lang="tr-TR" sz="2400" b="1" dirty="0">
                <a:solidFill>
                  <a:schemeClr val="tx1"/>
                </a:solidFill>
                <a:latin typeface="Segoe Print" panose="02000600000000000000" pitchFamily="2" charset="0"/>
              </a:rPr>
              <a:t>K</a:t>
            </a:r>
            <a:r>
              <a:rPr lang="tr-TR" sz="2400" b="1" dirty="0" smtClean="0">
                <a:solidFill>
                  <a:schemeClr val="tx1"/>
                </a:solidFill>
                <a:latin typeface="Segoe Print" panose="02000600000000000000" pitchFamily="2" charset="0"/>
              </a:rPr>
              <a:t>urumsal müşteriler olarak belirtilebilir</a:t>
            </a:r>
            <a:r>
              <a:rPr lang="tr-TR" sz="2400" dirty="0" smtClean="0">
                <a:solidFill>
                  <a:schemeClr val="tx1"/>
                </a:solidFill>
                <a:latin typeface="Segoe Print" panose="02000600000000000000" pitchFamily="2" charset="0"/>
              </a:rPr>
              <a:t>.</a:t>
            </a:r>
          </a:p>
          <a:p>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25</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sz="2400" b="1" dirty="0" smtClean="0">
                <a:solidFill>
                  <a:schemeClr val="tx1"/>
                </a:solidFill>
                <a:latin typeface="Segoe Print" panose="02000600000000000000" pitchFamily="2" charset="0"/>
              </a:rPr>
              <a:t>1.</a:t>
            </a:r>
            <a:r>
              <a:rPr lang="en-US" sz="2400" b="1" dirty="0" smtClean="0">
                <a:solidFill>
                  <a:schemeClr val="tx1"/>
                </a:solidFill>
                <a:latin typeface="Segoe Print" panose="02000600000000000000" pitchFamily="2" charset="0"/>
              </a:rPr>
              <a:t>5</a:t>
            </a:r>
            <a:r>
              <a:rPr lang="tr-TR" sz="2400" b="1" dirty="0" smtClean="0">
                <a:solidFill>
                  <a:schemeClr val="tx1"/>
                </a:solidFill>
                <a:latin typeface="Segoe Print" panose="02000600000000000000" pitchFamily="2" charset="0"/>
              </a:rPr>
              <a:t>.2. İş Çevresi</a:t>
            </a:r>
            <a:endParaRPr lang="tr-TR"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124744"/>
            <a:ext cx="8229600" cy="4525963"/>
          </a:xfrm>
        </p:spPr>
        <p:txBody>
          <a:bodyPr>
            <a:normAutofit/>
          </a:bodyPr>
          <a:lstStyle/>
          <a:p>
            <a:pPr marL="0" lvl="1" indent="0" algn="just">
              <a:buNone/>
            </a:pPr>
            <a:r>
              <a:rPr lang="tr-TR" sz="2400" b="1" dirty="0" smtClean="0">
                <a:solidFill>
                  <a:schemeClr val="tx1"/>
                </a:solidFill>
                <a:latin typeface="Segoe Print" panose="02000600000000000000" pitchFamily="2" charset="0"/>
              </a:rPr>
              <a:t>Rakipler</a:t>
            </a:r>
            <a:endParaRPr lang="tr-TR" sz="2400" b="1" dirty="0">
              <a:solidFill>
                <a:schemeClr val="tx1"/>
              </a:solidFill>
              <a:latin typeface="Segoe Print" panose="02000600000000000000" pitchFamily="2" charset="0"/>
            </a:endParaRPr>
          </a:p>
          <a:p>
            <a:pPr marL="0" lvl="1" indent="0" algn="just">
              <a:buNone/>
            </a:pPr>
            <a:r>
              <a:rPr lang="tr-TR" sz="2400" b="1" dirty="0" smtClean="0">
                <a:solidFill>
                  <a:schemeClr val="tx1"/>
                </a:solidFill>
                <a:latin typeface="Segoe Print" panose="02000600000000000000" pitchFamily="2" charset="0"/>
              </a:rPr>
              <a:t>Aynı müşteri gruplarına mal ve hizmet sağlayan, aynı endüstride ya da iş alanında yer alan diğer örgütler </a:t>
            </a:r>
            <a:r>
              <a:rPr lang="tr-TR" sz="2400" dirty="0" smtClean="0">
                <a:solidFill>
                  <a:schemeClr val="tx1"/>
                </a:solidFill>
                <a:latin typeface="Segoe Print" panose="02000600000000000000" pitchFamily="2" charset="0"/>
              </a:rPr>
              <a:t>rakip olarak tanımlanmaktadır.</a:t>
            </a:r>
          </a:p>
          <a:p>
            <a:pPr marL="0" lvl="1" indent="0" algn="just">
              <a:buNone/>
            </a:pPr>
            <a:endParaRPr lang="tr-TR" sz="2400" dirty="0">
              <a:solidFill>
                <a:schemeClr val="tx1"/>
              </a:solidFill>
              <a:latin typeface="Segoe Print" panose="02000600000000000000" pitchFamily="2" charset="0"/>
            </a:endParaRPr>
          </a:p>
          <a:p>
            <a:pPr marL="0" lvl="1" indent="0" algn="just">
              <a:buNone/>
            </a:pPr>
            <a:r>
              <a:rPr lang="tr-TR" sz="2400" dirty="0" smtClean="0">
                <a:solidFill>
                  <a:schemeClr val="tx1"/>
                </a:solidFill>
                <a:latin typeface="Segoe Print" panose="02000600000000000000" pitchFamily="2" charset="0"/>
              </a:rPr>
              <a:t>Böyle piyasalarda faaliyet gösteren işletmelerden beklenen, piyasaların uygun gördüğü ve kabul ettiği </a:t>
            </a:r>
            <a:r>
              <a:rPr lang="tr-TR" sz="2400" b="1" dirty="0" smtClean="0">
                <a:solidFill>
                  <a:schemeClr val="tx1"/>
                </a:solidFill>
                <a:latin typeface="Segoe Print" panose="02000600000000000000" pitchFamily="2" charset="0"/>
              </a:rPr>
              <a:t>ticari ahlak kurallarına uygun şekilde rekabet etmeleri</a:t>
            </a:r>
            <a:r>
              <a:rPr lang="tr-TR" sz="2400" dirty="0" smtClean="0">
                <a:solidFill>
                  <a:schemeClr val="tx1"/>
                </a:solidFill>
                <a:latin typeface="Segoe Print" panose="02000600000000000000" pitchFamily="2" charset="0"/>
              </a:rPr>
              <a:t>dir.</a:t>
            </a:r>
          </a:p>
          <a:p>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26</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sz="2400" b="1" dirty="0" smtClean="0">
                <a:solidFill>
                  <a:schemeClr val="tx1"/>
                </a:solidFill>
                <a:latin typeface="Segoe Print" panose="02000600000000000000" pitchFamily="2" charset="0"/>
              </a:rPr>
              <a:t>a1.</a:t>
            </a:r>
            <a:r>
              <a:rPr lang="en-US" sz="2400" b="1" dirty="0" smtClean="0">
                <a:solidFill>
                  <a:schemeClr val="tx1"/>
                </a:solidFill>
                <a:latin typeface="Segoe Print" panose="02000600000000000000" pitchFamily="2" charset="0"/>
              </a:rPr>
              <a:t>5</a:t>
            </a:r>
            <a:r>
              <a:rPr lang="tr-TR" sz="2400" b="1" dirty="0" smtClean="0">
                <a:solidFill>
                  <a:schemeClr val="tx1"/>
                </a:solidFill>
                <a:latin typeface="Segoe Print" panose="02000600000000000000" pitchFamily="2" charset="0"/>
              </a:rPr>
              <a:t>.2. İş Çevresi</a:t>
            </a:r>
            <a:endParaRPr lang="tr-TR"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124744"/>
            <a:ext cx="8229600" cy="4525963"/>
          </a:xfrm>
        </p:spPr>
        <p:txBody>
          <a:bodyPr>
            <a:noAutofit/>
          </a:bodyPr>
          <a:lstStyle/>
          <a:p>
            <a:pPr marL="0" lvl="1" indent="0" algn="just">
              <a:buNone/>
            </a:pPr>
            <a:r>
              <a:rPr lang="tr-TR" sz="2400" b="1" dirty="0" smtClean="0">
                <a:solidFill>
                  <a:schemeClr val="tx1"/>
                </a:solidFill>
                <a:latin typeface="Segoe Print" panose="02000600000000000000" pitchFamily="2" charset="0"/>
              </a:rPr>
              <a:t>Tedarikçiler</a:t>
            </a:r>
          </a:p>
          <a:p>
            <a:pPr marL="0" lvl="1" indent="0" algn="just">
              <a:buNone/>
            </a:pPr>
            <a:r>
              <a:rPr lang="tr-TR" sz="2400" dirty="0" smtClean="0">
                <a:solidFill>
                  <a:schemeClr val="tx1"/>
                </a:solidFill>
                <a:latin typeface="Segoe Print" panose="02000600000000000000" pitchFamily="2" charset="0"/>
              </a:rPr>
              <a:t>Tedarikçiler örgütlerin üretim yapmaları için onlara </a:t>
            </a:r>
            <a:r>
              <a:rPr lang="tr-TR" sz="2400" b="1" dirty="0" smtClean="0">
                <a:solidFill>
                  <a:schemeClr val="tx1"/>
                </a:solidFill>
                <a:latin typeface="Segoe Print" panose="02000600000000000000" pitchFamily="2" charset="0"/>
              </a:rPr>
              <a:t>ham madde sağlayan kuruluşlar</a:t>
            </a:r>
            <a:r>
              <a:rPr lang="tr-TR" sz="2400" dirty="0" smtClean="0">
                <a:solidFill>
                  <a:schemeClr val="tx1"/>
                </a:solidFill>
                <a:latin typeface="Segoe Print" panose="02000600000000000000" pitchFamily="2" charset="0"/>
              </a:rPr>
              <a:t>dır.  İşletmeler ürünlerini </a:t>
            </a:r>
            <a:r>
              <a:rPr lang="tr-TR" sz="2400" b="1" dirty="0" smtClean="0">
                <a:solidFill>
                  <a:schemeClr val="tx1"/>
                </a:solidFill>
                <a:latin typeface="Segoe Print" panose="02000600000000000000" pitchFamily="2" charset="0"/>
              </a:rPr>
              <a:t>üretme </a:t>
            </a:r>
            <a:r>
              <a:rPr lang="tr-TR" sz="2400" dirty="0" smtClean="0">
                <a:solidFill>
                  <a:schemeClr val="tx1"/>
                </a:solidFill>
                <a:latin typeface="Segoe Print" panose="02000600000000000000" pitchFamily="2" charset="0"/>
              </a:rPr>
              <a:t>ve </a:t>
            </a:r>
            <a:r>
              <a:rPr lang="tr-TR" sz="2400" b="1" dirty="0" smtClean="0">
                <a:solidFill>
                  <a:schemeClr val="tx1"/>
                </a:solidFill>
                <a:latin typeface="Segoe Print" panose="02000600000000000000" pitchFamily="2" charset="0"/>
              </a:rPr>
              <a:t>dağıtma aşamalarında çeşitli girdilere ihtiyaç duymaktadırlar</a:t>
            </a:r>
            <a:r>
              <a:rPr lang="tr-TR" sz="2400" dirty="0" smtClean="0">
                <a:solidFill>
                  <a:schemeClr val="tx1"/>
                </a:solidFill>
                <a:latin typeface="Segoe Print" panose="02000600000000000000" pitchFamily="2" charset="0"/>
              </a:rPr>
              <a:t>. Üretilen ürünlerin kalitesi bu girdilere büyük oranda bağlı bulunmaktadır. </a:t>
            </a:r>
          </a:p>
          <a:p>
            <a:pPr marL="0" lvl="1" indent="0" algn="just">
              <a:buNone/>
            </a:pPr>
            <a:endParaRPr lang="tr-TR" sz="2400" dirty="0">
              <a:solidFill>
                <a:schemeClr val="tx1"/>
              </a:solidFill>
              <a:latin typeface="Segoe Print" panose="02000600000000000000" pitchFamily="2" charset="0"/>
            </a:endParaRPr>
          </a:p>
          <a:p>
            <a:pPr marL="0" lvl="1" indent="0" algn="just">
              <a:buNone/>
            </a:pPr>
            <a:r>
              <a:rPr lang="tr-TR" sz="2400" dirty="0" smtClean="0">
                <a:solidFill>
                  <a:schemeClr val="tx1"/>
                </a:solidFill>
                <a:latin typeface="Segoe Print" panose="02000600000000000000" pitchFamily="2" charset="0"/>
              </a:rPr>
              <a:t>Bu nedenle </a:t>
            </a:r>
            <a:r>
              <a:rPr lang="tr-TR" sz="2400" b="1" dirty="0" smtClean="0">
                <a:solidFill>
                  <a:schemeClr val="tx1"/>
                </a:solidFill>
                <a:latin typeface="Segoe Print" panose="02000600000000000000" pitchFamily="2" charset="0"/>
              </a:rPr>
              <a:t>üretici işletme ile tedarikçileri arasındaki ilişkiler; kalitenin korunması, ürünlerin zamanında pazara sunulması, ihtiyaçların zamanında yetiştirilmesi ve üretim maliyetlerinin azaltılması açısından son derece önemlidir</a:t>
            </a:r>
            <a:r>
              <a:rPr lang="tr-TR" sz="2400" dirty="0" smtClean="0">
                <a:solidFill>
                  <a:schemeClr val="tx1"/>
                </a:solidFill>
                <a:latin typeface="Segoe Print" panose="02000600000000000000" pitchFamily="2" charset="0"/>
              </a:rPr>
              <a:t>.</a:t>
            </a: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27</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sz="2400" b="1" dirty="0" smtClean="0">
                <a:solidFill>
                  <a:schemeClr val="tx1"/>
                </a:solidFill>
                <a:latin typeface="Segoe Print" panose="02000600000000000000" pitchFamily="2" charset="0"/>
              </a:rPr>
              <a:t>1.aaa</a:t>
            </a:r>
            <a:r>
              <a:rPr lang="en-US" sz="2400" b="1" dirty="0" smtClean="0">
                <a:solidFill>
                  <a:schemeClr val="tx1"/>
                </a:solidFill>
                <a:latin typeface="Segoe Print" panose="02000600000000000000" pitchFamily="2" charset="0"/>
              </a:rPr>
              <a:t>5</a:t>
            </a:r>
            <a:r>
              <a:rPr lang="tr-TR" sz="2400" b="1" dirty="0" smtClean="0">
                <a:solidFill>
                  <a:schemeClr val="tx1"/>
                </a:solidFill>
                <a:latin typeface="Segoe Print" panose="02000600000000000000" pitchFamily="2" charset="0"/>
              </a:rPr>
              <a:t>.2 İş Çevresi</a:t>
            </a:r>
            <a:endParaRPr lang="tr-TR"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124744"/>
            <a:ext cx="8229600" cy="4525963"/>
          </a:xfrm>
        </p:spPr>
        <p:txBody>
          <a:bodyPr>
            <a:normAutofit lnSpcReduction="10000"/>
          </a:bodyPr>
          <a:lstStyle/>
          <a:p>
            <a:pPr marL="0" lvl="1" indent="0">
              <a:buNone/>
            </a:pPr>
            <a:r>
              <a:rPr lang="tr-TR" sz="2400" b="1" dirty="0" smtClean="0">
                <a:solidFill>
                  <a:schemeClr val="tx1"/>
                </a:solidFill>
                <a:latin typeface="Segoe Print" panose="02000600000000000000" pitchFamily="2" charset="0"/>
              </a:rPr>
              <a:t>İşgücü Piyasası</a:t>
            </a:r>
          </a:p>
          <a:p>
            <a:pPr marL="0" lvl="1" indent="0" algn="just">
              <a:buNone/>
            </a:pPr>
            <a:r>
              <a:rPr lang="tr-TR" sz="2400" dirty="0" smtClean="0">
                <a:solidFill>
                  <a:schemeClr val="tx1"/>
                </a:solidFill>
                <a:latin typeface="Segoe Print" panose="02000600000000000000" pitchFamily="2" charset="0"/>
              </a:rPr>
              <a:t>İşgücü piyasası en basit ifadeyle, örgüt için çalışabilecek işgücünü temsil etmektedir. </a:t>
            </a:r>
          </a:p>
          <a:p>
            <a:pPr marL="0" lvl="1" indent="0" algn="just">
              <a:buNone/>
            </a:pPr>
            <a:endParaRPr lang="tr-TR" sz="2400" dirty="0">
              <a:solidFill>
                <a:schemeClr val="tx1"/>
              </a:solidFill>
              <a:latin typeface="Segoe Print" panose="02000600000000000000" pitchFamily="2" charset="0"/>
            </a:endParaRPr>
          </a:p>
          <a:p>
            <a:pPr marL="0" lvl="1" indent="0" algn="just">
              <a:buNone/>
            </a:pPr>
            <a:r>
              <a:rPr lang="tr-TR" sz="2400" dirty="0" smtClean="0">
                <a:solidFill>
                  <a:schemeClr val="tx1"/>
                </a:solidFill>
                <a:latin typeface="Segoe Print" panose="02000600000000000000" pitchFamily="2" charset="0"/>
              </a:rPr>
              <a:t>Bir başka ifadeyle, İşletme faaliyetlerinde uzman olan veya olmayan, mavi ve beyaz yakalı çalışanların oluşturduğu ve </a:t>
            </a:r>
            <a:r>
              <a:rPr lang="tr-TR" sz="2400" b="1" dirty="0" smtClean="0">
                <a:solidFill>
                  <a:schemeClr val="tx1"/>
                </a:solidFill>
                <a:latin typeface="Segoe Print" panose="02000600000000000000" pitchFamily="2" charset="0"/>
              </a:rPr>
              <a:t>işletmelerin çalışan ihtiyacını karşıladığı ortamlar “işgücü piyasası” </a:t>
            </a:r>
            <a:r>
              <a:rPr lang="tr-TR" sz="2400" dirty="0" smtClean="0">
                <a:solidFill>
                  <a:schemeClr val="tx1"/>
                </a:solidFill>
                <a:latin typeface="Segoe Print" panose="02000600000000000000" pitchFamily="2" charset="0"/>
              </a:rPr>
              <a:t>olarak anılmaktadır. Mavi ve beyaz yakalı çalışanlar ve tüm düzeydeki yöneticiler dışında, sendikalar, insan kaynakları danışman kurumları işgücü piyasasının aktörlerindendir.</a:t>
            </a:r>
          </a:p>
          <a:p>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28</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711081"/>
          </a:xfrm>
        </p:spPr>
        <p:txBody>
          <a:bodyPr>
            <a:normAutofit fontScale="90000"/>
          </a:bodyPr>
          <a:lstStyle/>
          <a:p>
            <a:pPr lvl="0" algn="l"/>
            <a:r>
              <a:rPr lang="tr-TR" sz="2400" b="1" dirty="0" smtClean="0">
                <a:solidFill>
                  <a:schemeClr val="tx1"/>
                </a:solidFill>
                <a:latin typeface="Segoe Print" panose="02000600000000000000" pitchFamily="2" charset="0"/>
                <a:cs typeface="Arial" pitchFamily="34" charset="0"/>
              </a:rPr>
              <a:t/>
            </a:r>
            <a:br>
              <a:rPr lang="tr-TR" sz="2400" b="1" dirty="0" smtClean="0">
                <a:solidFill>
                  <a:schemeClr val="tx1"/>
                </a:solidFill>
                <a:latin typeface="Segoe Print" panose="02000600000000000000" pitchFamily="2" charset="0"/>
                <a:cs typeface="Arial" pitchFamily="34" charset="0"/>
              </a:rPr>
            </a:br>
            <a:r>
              <a:rPr lang="tr-TR" sz="2700" b="1" dirty="0" smtClean="0">
                <a:solidFill>
                  <a:schemeClr val="tx1"/>
                </a:solidFill>
                <a:latin typeface="Segoe Print" panose="02000600000000000000" pitchFamily="2" charset="0"/>
                <a:cs typeface="Arial" pitchFamily="34" charset="0"/>
              </a:rPr>
              <a:t>1. İŞLETME ve İLİŞKİLİ KAVRAMLAR</a:t>
            </a:r>
            <a:r>
              <a:rPr lang="tr-TR" sz="2000" dirty="0" smtClean="0">
                <a:solidFill>
                  <a:schemeClr val="tx1"/>
                </a:solidFill>
                <a:latin typeface="Segoe Print" panose="02000600000000000000" pitchFamily="2" charset="0"/>
                <a:cs typeface="Arial" pitchFamily="34" charset="0"/>
              </a:rPr>
              <a:t/>
            </a:r>
            <a:br>
              <a:rPr lang="tr-TR" sz="2000" dirty="0" smtClean="0">
                <a:solidFill>
                  <a:schemeClr val="tx1"/>
                </a:solidFill>
                <a:latin typeface="Segoe Print" panose="02000600000000000000" pitchFamily="2" charset="0"/>
                <a:cs typeface="Arial" pitchFamily="34" charset="0"/>
              </a:rPr>
            </a:br>
            <a:endParaRPr lang="tr-TR" sz="2000" dirty="0">
              <a:solidFill>
                <a:schemeClr val="tx1"/>
              </a:solidFill>
              <a:latin typeface="Segoe Print" panose="02000600000000000000" pitchFamily="2" charset="0"/>
              <a:cs typeface="Arial" pitchFamily="34" charset="0"/>
            </a:endParaRPr>
          </a:p>
        </p:txBody>
      </p:sp>
      <p:sp>
        <p:nvSpPr>
          <p:cNvPr id="3" name="2 İçerik Yer Tutucusu"/>
          <p:cNvSpPr>
            <a:spLocks noGrp="1"/>
          </p:cNvSpPr>
          <p:nvPr>
            <p:ph idx="1"/>
          </p:nvPr>
        </p:nvSpPr>
        <p:spPr>
          <a:xfrm>
            <a:off x="446856" y="1052736"/>
            <a:ext cx="8229600" cy="4713391"/>
          </a:xfrm>
        </p:spPr>
        <p:txBody>
          <a:bodyPr>
            <a:noAutofit/>
          </a:bodyPr>
          <a:lstStyle/>
          <a:p>
            <a:pPr marL="342900" lvl="1" indent="-342900">
              <a:buNone/>
            </a:pPr>
            <a:r>
              <a:rPr lang="tr-TR" sz="2400" b="1" dirty="0" smtClean="0">
                <a:solidFill>
                  <a:schemeClr val="tx1"/>
                </a:solidFill>
                <a:latin typeface="Segoe Print" panose="02000600000000000000" pitchFamily="2" charset="0"/>
                <a:cs typeface="Arial" pitchFamily="34" charset="0"/>
              </a:rPr>
              <a:t>1.1 </a:t>
            </a:r>
            <a:r>
              <a:rPr lang="tr-TR" sz="2400" b="1" dirty="0">
                <a:solidFill>
                  <a:schemeClr val="tx1"/>
                </a:solidFill>
                <a:latin typeface="Segoe Print" panose="02000600000000000000" pitchFamily="2" charset="0"/>
                <a:cs typeface="Arial" pitchFamily="34" charset="0"/>
              </a:rPr>
              <a:t>İşletme Kavramı ve İşletmenin </a:t>
            </a:r>
            <a:r>
              <a:rPr lang="tr-TR" sz="2400" b="1" dirty="0" smtClean="0">
                <a:solidFill>
                  <a:schemeClr val="tx1"/>
                </a:solidFill>
                <a:latin typeface="Segoe Print" panose="02000600000000000000" pitchFamily="2" charset="0"/>
                <a:cs typeface="Arial" pitchFamily="34" charset="0"/>
              </a:rPr>
              <a:t>Amaçları</a:t>
            </a:r>
          </a:p>
          <a:p>
            <a:pPr marL="0" lvl="1" indent="0" algn="just">
              <a:buNone/>
            </a:pPr>
            <a:r>
              <a:rPr lang="tr-TR" sz="2400" dirty="0">
                <a:solidFill>
                  <a:schemeClr val="tx1"/>
                </a:solidFill>
                <a:latin typeface="Segoe Print" panose="02000600000000000000" pitchFamily="2" charset="0"/>
              </a:rPr>
              <a:t>“</a:t>
            </a:r>
            <a:r>
              <a:rPr lang="tr-TR" sz="2400" b="1" dirty="0">
                <a:solidFill>
                  <a:schemeClr val="tx1"/>
                </a:solidFill>
                <a:latin typeface="Segoe Print" panose="02000600000000000000" pitchFamily="2" charset="0"/>
              </a:rPr>
              <a:t>İşletme kar sağlamak için ve toplumsal ihtiyaçları tatmin etmek için mal ve hizmet üreten,  örgütlü bir çabadır</a:t>
            </a:r>
            <a:r>
              <a:rPr lang="tr-TR" sz="2400" dirty="0">
                <a:solidFill>
                  <a:schemeClr val="tx1"/>
                </a:solidFill>
                <a:latin typeface="Segoe Print" panose="02000600000000000000" pitchFamily="2" charset="0"/>
              </a:rPr>
              <a:t>”. </a:t>
            </a:r>
            <a:endParaRPr lang="tr-TR" sz="2400" dirty="0" smtClean="0">
              <a:solidFill>
                <a:schemeClr val="tx1"/>
              </a:solidFill>
              <a:latin typeface="Segoe Print" panose="02000600000000000000" pitchFamily="2" charset="0"/>
            </a:endParaRPr>
          </a:p>
          <a:p>
            <a:pPr marL="0" lvl="1" indent="0" algn="just">
              <a:buNone/>
            </a:pPr>
            <a:endParaRPr lang="tr-TR" sz="2400" dirty="0">
              <a:solidFill>
                <a:schemeClr val="tx1"/>
              </a:solidFill>
              <a:latin typeface="Segoe Print" panose="02000600000000000000" pitchFamily="2" charset="0"/>
            </a:endParaRPr>
          </a:p>
          <a:p>
            <a:pPr marL="0" lvl="1" indent="0" algn="just">
              <a:buNone/>
            </a:pPr>
            <a:r>
              <a:rPr lang="tr-TR" sz="2400" dirty="0">
                <a:solidFill>
                  <a:schemeClr val="tx1"/>
                </a:solidFill>
                <a:latin typeface="Segoe Print" panose="02000600000000000000" pitchFamily="2" charset="0"/>
              </a:rPr>
              <a:t>İşletmeler iktisadi mallar ve hizmetler üretmekte ya da pazarlamaktadırlar. İktisadi malların iki önemli özelliği bulunmaktadır:</a:t>
            </a:r>
          </a:p>
          <a:p>
            <a:pPr marL="0" lvl="1" indent="0" algn="just">
              <a:buNone/>
            </a:pPr>
            <a:endParaRPr lang="tr-TR" sz="2400" dirty="0">
              <a:solidFill>
                <a:schemeClr val="tx1"/>
              </a:solidFill>
              <a:latin typeface="Segoe Print" panose="02000600000000000000" pitchFamily="2" charset="0"/>
            </a:endParaRPr>
          </a:p>
          <a:p>
            <a:pPr marL="342900" lvl="1" indent="-342900" algn="just">
              <a:buNone/>
            </a:pPr>
            <a:endParaRPr lang="tr-TR" sz="2400" dirty="0">
              <a:solidFill>
                <a:schemeClr val="tx1"/>
              </a:solidFill>
              <a:latin typeface="Segoe Print" panose="02000600000000000000" pitchFamily="2" charset="0"/>
              <a:cs typeface="Arial" pitchFamily="34" charset="0"/>
            </a:endParaRPr>
          </a:p>
          <a:p>
            <a:pPr marL="342900" lvl="1" indent="-342900">
              <a:buNone/>
            </a:pPr>
            <a:endParaRPr lang="tr-TR" sz="2400" dirty="0">
              <a:solidFill>
                <a:schemeClr val="tx1"/>
              </a:solidFill>
              <a:latin typeface="Segoe Print" panose="02000600000000000000" pitchFamily="2" charset="0"/>
            </a:endParaRPr>
          </a:p>
          <a:p>
            <a:pPr>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l"/>
            <a:r>
              <a:rPr lang="tr-TR" sz="2400" b="1" dirty="0" smtClean="0">
                <a:solidFill>
                  <a:schemeClr val="tx1"/>
                </a:solidFill>
                <a:latin typeface="Segoe Print" panose="02000600000000000000" pitchFamily="2" charset="0"/>
                <a:cs typeface="Arial" pitchFamily="34" charset="0"/>
              </a:rPr>
              <a:t>1.1. İşletme Kavramı ve İşletmenin Amaçları</a:t>
            </a:r>
            <a:r>
              <a:rPr lang="tr-TR" sz="2400" dirty="0" smtClean="0">
                <a:solidFill>
                  <a:schemeClr val="tx1"/>
                </a:solidFill>
                <a:latin typeface="Segoe Print" panose="02000600000000000000" pitchFamily="2" charset="0"/>
                <a:cs typeface="Arial" pitchFamily="34" charset="0"/>
              </a:rPr>
              <a:t/>
            </a:r>
            <a:br>
              <a:rPr lang="tr-TR" sz="2400" dirty="0" smtClean="0">
                <a:solidFill>
                  <a:schemeClr val="tx1"/>
                </a:solidFill>
                <a:latin typeface="Segoe Print" panose="02000600000000000000" pitchFamily="2" charset="0"/>
                <a:cs typeface="Arial" pitchFamily="34" charset="0"/>
              </a:rPr>
            </a:br>
            <a:endParaRPr lang="tr-TR" sz="2400"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980728"/>
            <a:ext cx="8229600" cy="1756792"/>
          </a:xfrm>
        </p:spPr>
        <p:txBody>
          <a:bodyPr>
            <a:normAutofit/>
          </a:bodyPr>
          <a:lstStyle/>
          <a:p>
            <a:pPr algn="just">
              <a:buNone/>
            </a:pPr>
            <a:endParaRPr lang="tr-TR" sz="2200" dirty="0">
              <a:latin typeface="Segoe Print" panose="02000600000000000000" pitchFamily="2" charset="0"/>
              <a:cs typeface="Arial" pitchFamily="34" charset="0"/>
            </a:endParaRPr>
          </a:p>
          <a:p>
            <a:pPr algn="just">
              <a:buNone/>
            </a:pPr>
            <a:r>
              <a:rPr lang="tr-TR" sz="2200" dirty="0" smtClean="0">
                <a:latin typeface="Segoe Print" panose="02000600000000000000" pitchFamily="2" charset="0"/>
                <a:cs typeface="Arial" pitchFamily="34" charset="0"/>
              </a:rPr>
              <a:t>	</a:t>
            </a:r>
          </a:p>
          <a:p>
            <a:pPr algn="just">
              <a:buNone/>
            </a:pPr>
            <a:endParaRPr lang="tr-TR" sz="2200" dirty="0">
              <a:latin typeface="Segoe Print" panose="02000600000000000000" pitchFamily="2" charset="0"/>
              <a:cs typeface="Arial" pitchFamily="34" charset="0"/>
            </a:endParaRPr>
          </a:p>
          <a:p>
            <a:pPr algn="just">
              <a:buNone/>
            </a:pPr>
            <a:endParaRPr lang="tr-TR" sz="2200" dirty="0" smtClean="0">
              <a:latin typeface="Segoe Print" panose="02000600000000000000" pitchFamily="2" charset="0"/>
              <a:cs typeface="Arial" pitchFamily="34" charset="0"/>
            </a:endParaRPr>
          </a:p>
          <a:p>
            <a:pPr algn="just">
              <a:buNone/>
            </a:pPr>
            <a:endParaRPr lang="tr-TR" sz="2200" dirty="0">
              <a:latin typeface="Segoe Print" panose="02000600000000000000" pitchFamily="2" charset="0"/>
              <a:cs typeface="Arial" pitchFamily="34" charset="0"/>
            </a:endParaRPr>
          </a:p>
          <a:p>
            <a:pPr algn="just">
              <a:buNone/>
            </a:pPr>
            <a:endParaRPr lang="tr-TR" sz="2200" dirty="0" smtClean="0">
              <a:latin typeface="Segoe Print" panose="02000600000000000000" pitchFamily="2" charset="0"/>
              <a:cs typeface="Arial" pitchFamily="34"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a:t>
            </a:fld>
            <a:endParaRPr lang="tr-TR"/>
          </a:p>
        </p:txBody>
      </p:sp>
      <p:sp>
        <p:nvSpPr>
          <p:cNvPr id="6" name="Dikdörtgen 5"/>
          <p:cNvSpPr/>
          <p:nvPr/>
        </p:nvSpPr>
        <p:spPr>
          <a:xfrm>
            <a:off x="395536" y="908720"/>
            <a:ext cx="8280920" cy="3360920"/>
          </a:xfrm>
          <a:prstGeom prst="rect">
            <a:avLst/>
          </a:prstGeom>
        </p:spPr>
        <p:txBody>
          <a:bodyPr wrap="square">
            <a:spAutoFit/>
          </a:bodyPr>
          <a:lstStyle/>
          <a:p>
            <a:pPr algn="just" defTabSz="1218987">
              <a:lnSpc>
                <a:spcPct val="80000"/>
              </a:lnSpc>
              <a:spcBef>
                <a:spcPct val="20000"/>
              </a:spcBef>
            </a:pPr>
            <a:endParaRPr lang="tr-TR" sz="2400" dirty="0" smtClean="0">
              <a:latin typeface="Segoe Print" panose="02000600000000000000" pitchFamily="2" charset="0"/>
            </a:endParaRPr>
          </a:p>
          <a:p>
            <a:pPr algn="just" defTabSz="1218987">
              <a:lnSpc>
                <a:spcPct val="80000"/>
              </a:lnSpc>
              <a:spcBef>
                <a:spcPct val="20000"/>
              </a:spcBef>
            </a:pPr>
            <a:r>
              <a:rPr lang="tr-TR" sz="2400" dirty="0" smtClean="0">
                <a:latin typeface="Segoe Print" panose="02000600000000000000" pitchFamily="2" charset="0"/>
              </a:rPr>
              <a:t>Bunlardan </a:t>
            </a:r>
            <a:r>
              <a:rPr lang="tr-TR" sz="2400" dirty="0">
                <a:latin typeface="Segoe Print" panose="02000600000000000000" pitchFamily="2" charset="0"/>
              </a:rPr>
              <a:t>birincisi; insanların ihtiyaçlarını giderme özelliği bulunması, yani faydalı olmalarıdır. </a:t>
            </a:r>
            <a:endParaRPr lang="tr-TR" sz="2400" dirty="0" smtClean="0">
              <a:latin typeface="Segoe Print" panose="02000600000000000000" pitchFamily="2" charset="0"/>
            </a:endParaRPr>
          </a:p>
          <a:p>
            <a:pPr algn="just" defTabSz="1218987">
              <a:lnSpc>
                <a:spcPct val="80000"/>
              </a:lnSpc>
              <a:spcBef>
                <a:spcPct val="20000"/>
              </a:spcBef>
            </a:pPr>
            <a:endParaRPr lang="tr-TR" sz="2400" dirty="0">
              <a:latin typeface="Segoe Print" panose="02000600000000000000" pitchFamily="2" charset="0"/>
            </a:endParaRPr>
          </a:p>
          <a:p>
            <a:pPr algn="just" defTabSz="1218987">
              <a:lnSpc>
                <a:spcPct val="80000"/>
              </a:lnSpc>
              <a:spcBef>
                <a:spcPct val="20000"/>
              </a:spcBef>
            </a:pPr>
            <a:r>
              <a:rPr lang="tr-TR" sz="2400" dirty="0" smtClean="0">
                <a:latin typeface="Segoe Print" panose="02000600000000000000" pitchFamily="2" charset="0"/>
              </a:rPr>
              <a:t>İkincisi </a:t>
            </a:r>
            <a:r>
              <a:rPr lang="tr-TR" sz="2400" dirty="0">
                <a:latin typeface="Segoe Print" panose="02000600000000000000" pitchFamily="2" charset="0"/>
              </a:rPr>
              <a:t>ise kıt olmalarıdır. İktisadi mallar ve hizmetler genellikle üretim faaliyeti sonucunda ortaya çıkarılmaktadır. Üretim yapmak için ise üretim faktörleri – emek, doğa ve </a:t>
            </a:r>
            <a:r>
              <a:rPr lang="tr-TR" sz="2400" dirty="0" smtClean="0">
                <a:latin typeface="Segoe Print" panose="02000600000000000000" pitchFamily="2" charset="0"/>
              </a:rPr>
              <a:t>sermaye-</a:t>
            </a:r>
            <a:r>
              <a:rPr lang="tr-TR" sz="2400" dirty="0" err="1" smtClean="0">
                <a:latin typeface="Segoe Print" panose="02000600000000000000" pitchFamily="2" charset="0"/>
              </a:rPr>
              <a:t>biraraya</a:t>
            </a:r>
            <a:r>
              <a:rPr lang="tr-TR" sz="2400" dirty="0" smtClean="0">
                <a:latin typeface="Segoe Print" panose="02000600000000000000" pitchFamily="2" charset="0"/>
              </a:rPr>
              <a:t> getirilmelidir.</a:t>
            </a:r>
            <a:endParaRPr lang="tr-TR" sz="2400" dirty="0">
              <a:latin typeface="Segoe Print" panose="02000600000000000000" pitchFamily="2" charset="0"/>
            </a:endParaRPr>
          </a:p>
          <a:p>
            <a:pPr algn="just" defTabSz="1218987">
              <a:lnSpc>
                <a:spcPct val="80000"/>
              </a:lnSpc>
              <a:spcBef>
                <a:spcPct val="20000"/>
              </a:spcBef>
            </a:pPr>
            <a:endParaRPr lang="tr-TR" sz="2400" dirty="0">
              <a:latin typeface="Segoe Print" panose="02000600000000000000"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l"/>
            <a:r>
              <a:rPr lang="tr-TR" sz="2400" b="1" dirty="0" smtClean="0">
                <a:solidFill>
                  <a:schemeClr val="tx1"/>
                </a:solidFill>
                <a:latin typeface="Segoe Print" panose="02000600000000000000" pitchFamily="2" charset="0"/>
                <a:cs typeface="Arial" pitchFamily="34" charset="0"/>
              </a:rPr>
              <a:t>1.1. İşletme Kavramı ve İşletmenin Amaçları</a:t>
            </a:r>
            <a:r>
              <a:rPr lang="tr-TR" sz="2400" dirty="0" smtClean="0">
                <a:solidFill>
                  <a:schemeClr val="tx1"/>
                </a:solidFill>
                <a:latin typeface="Segoe Print" panose="02000600000000000000" pitchFamily="2" charset="0"/>
                <a:cs typeface="Arial" pitchFamily="34" charset="0"/>
              </a:rPr>
              <a:t/>
            </a:r>
            <a:br>
              <a:rPr lang="tr-TR" sz="2400" dirty="0" smtClean="0">
                <a:solidFill>
                  <a:schemeClr val="tx1"/>
                </a:solidFill>
                <a:latin typeface="Segoe Print" panose="02000600000000000000" pitchFamily="2" charset="0"/>
                <a:cs typeface="Arial" pitchFamily="34" charset="0"/>
              </a:rPr>
            </a:br>
            <a:endParaRPr lang="tr-TR" sz="2400"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052736"/>
            <a:ext cx="8229600" cy="4179864"/>
          </a:xfrm>
        </p:spPr>
        <p:txBody>
          <a:bodyPr>
            <a:normAutofit/>
          </a:bodyPr>
          <a:lstStyle/>
          <a:p>
            <a:pPr marL="0" indent="0" algn="just">
              <a:buNone/>
            </a:pPr>
            <a:r>
              <a:rPr lang="tr-TR" sz="2400" dirty="0" smtClean="0">
                <a:solidFill>
                  <a:schemeClr val="tx1"/>
                </a:solidFill>
                <a:latin typeface="Segoe Print" panose="02000600000000000000" pitchFamily="2" charset="0"/>
                <a:cs typeface="Arial" pitchFamily="34" charset="0"/>
              </a:rPr>
              <a:t>İşletmelerin </a:t>
            </a:r>
            <a:r>
              <a:rPr lang="tr-TR" sz="2400" dirty="0">
                <a:solidFill>
                  <a:schemeClr val="tx1"/>
                </a:solidFill>
                <a:latin typeface="Segoe Print" panose="02000600000000000000" pitchFamily="2" charset="0"/>
                <a:cs typeface="Arial" pitchFamily="34" charset="0"/>
              </a:rPr>
              <a:t>genel ve özel amaçlar olmak üzere iki tür amaçları </a:t>
            </a:r>
            <a:r>
              <a:rPr lang="tr-TR" sz="2400" dirty="0" smtClean="0">
                <a:solidFill>
                  <a:schemeClr val="tx1"/>
                </a:solidFill>
                <a:latin typeface="Segoe Print" panose="02000600000000000000" pitchFamily="2" charset="0"/>
                <a:cs typeface="Arial" pitchFamily="34" charset="0"/>
              </a:rPr>
              <a:t>bulunmaktadır. İşletmenin </a:t>
            </a:r>
            <a:r>
              <a:rPr lang="tr-TR" sz="2400" dirty="0">
                <a:solidFill>
                  <a:schemeClr val="tx1"/>
                </a:solidFill>
                <a:latin typeface="Segoe Print" panose="02000600000000000000" pitchFamily="2" charset="0"/>
                <a:cs typeface="Arial" pitchFamily="34" charset="0"/>
              </a:rPr>
              <a:t>başlıca </a:t>
            </a:r>
            <a:r>
              <a:rPr lang="tr-TR" sz="2400" b="1" dirty="0">
                <a:solidFill>
                  <a:schemeClr val="tx1"/>
                </a:solidFill>
                <a:latin typeface="Segoe Print" panose="02000600000000000000" pitchFamily="2" charset="0"/>
                <a:cs typeface="Arial" pitchFamily="34" charset="0"/>
              </a:rPr>
              <a:t>genel amaçlar</a:t>
            </a:r>
            <a:r>
              <a:rPr lang="tr-TR" sz="2400" dirty="0">
                <a:solidFill>
                  <a:schemeClr val="tx1"/>
                </a:solidFill>
                <a:latin typeface="Segoe Print" panose="02000600000000000000" pitchFamily="2" charset="0"/>
                <a:cs typeface="Arial" pitchFamily="34" charset="0"/>
              </a:rPr>
              <a:t>ı şu şekilde </a:t>
            </a:r>
            <a:r>
              <a:rPr lang="tr-TR" sz="2400" dirty="0" smtClean="0">
                <a:solidFill>
                  <a:schemeClr val="tx1"/>
                </a:solidFill>
                <a:latin typeface="Segoe Print" panose="02000600000000000000" pitchFamily="2" charset="0"/>
                <a:cs typeface="Arial" pitchFamily="34" charset="0"/>
              </a:rPr>
              <a:t>belirtilebilir:</a:t>
            </a:r>
          </a:p>
          <a:p>
            <a:pPr marL="0" indent="0" algn="just">
              <a:buNone/>
            </a:pPr>
            <a:endParaRPr lang="tr-TR" sz="2400" dirty="0">
              <a:solidFill>
                <a:schemeClr val="tx1"/>
              </a:solidFill>
              <a:latin typeface="Segoe Print" panose="02000600000000000000" pitchFamily="2" charset="0"/>
              <a:cs typeface="Arial" pitchFamily="34" charset="0"/>
            </a:endParaRPr>
          </a:p>
          <a:p>
            <a:pPr algn="just"/>
            <a:r>
              <a:rPr lang="tr-TR" sz="2400" dirty="0">
                <a:solidFill>
                  <a:schemeClr val="tx1"/>
                </a:solidFill>
                <a:latin typeface="Segoe Print" panose="02000600000000000000" pitchFamily="2" charset="0"/>
                <a:cs typeface="Arial" pitchFamily="34" charset="0"/>
              </a:rPr>
              <a:t>Uzun dönemde kar elde </a:t>
            </a:r>
            <a:r>
              <a:rPr lang="tr-TR" sz="2400" dirty="0" smtClean="0">
                <a:solidFill>
                  <a:schemeClr val="tx1"/>
                </a:solidFill>
                <a:latin typeface="Segoe Print" panose="02000600000000000000" pitchFamily="2" charset="0"/>
                <a:cs typeface="Arial" pitchFamily="34" charset="0"/>
              </a:rPr>
              <a:t>etmek,</a:t>
            </a:r>
          </a:p>
          <a:p>
            <a:pPr algn="just"/>
            <a:r>
              <a:rPr lang="tr-TR" sz="2400" dirty="0" smtClean="0">
                <a:solidFill>
                  <a:schemeClr val="tx1"/>
                </a:solidFill>
                <a:latin typeface="Segoe Print" panose="02000600000000000000" pitchFamily="2" charset="0"/>
                <a:cs typeface="Arial" pitchFamily="34" charset="0"/>
              </a:rPr>
              <a:t>Topluma </a:t>
            </a:r>
            <a:r>
              <a:rPr lang="tr-TR" sz="2400" dirty="0">
                <a:solidFill>
                  <a:schemeClr val="tx1"/>
                </a:solidFill>
                <a:latin typeface="Segoe Print" panose="02000600000000000000" pitchFamily="2" charset="0"/>
                <a:cs typeface="Arial" pitchFamily="34" charset="0"/>
              </a:rPr>
              <a:t>hizmet etmek yoluyla sosyal sorumluluk işlevini yerine </a:t>
            </a:r>
            <a:r>
              <a:rPr lang="tr-TR" sz="2400" dirty="0" smtClean="0">
                <a:solidFill>
                  <a:schemeClr val="tx1"/>
                </a:solidFill>
                <a:latin typeface="Segoe Print" panose="02000600000000000000" pitchFamily="2" charset="0"/>
                <a:cs typeface="Arial" pitchFamily="34" charset="0"/>
              </a:rPr>
              <a:t>getirmek,</a:t>
            </a:r>
          </a:p>
          <a:p>
            <a:pPr algn="just"/>
            <a:r>
              <a:rPr lang="tr-TR" sz="2400" dirty="0" smtClean="0">
                <a:solidFill>
                  <a:schemeClr val="tx1"/>
                </a:solidFill>
                <a:latin typeface="Segoe Print" panose="02000600000000000000" pitchFamily="2" charset="0"/>
                <a:cs typeface="Arial" pitchFamily="34" charset="0"/>
              </a:rPr>
              <a:t>Varlığını </a:t>
            </a:r>
            <a:r>
              <a:rPr lang="tr-TR" sz="2400" dirty="0">
                <a:solidFill>
                  <a:schemeClr val="tx1"/>
                </a:solidFill>
                <a:latin typeface="Segoe Print" panose="02000600000000000000" pitchFamily="2" charset="0"/>
                <a:cs typeface="Arial" pitchFamily="34" charset="0"/>
              </a:rPr>
              <a:t>sürdürmek ve büyümek.</a:t>
            </a:r>
          </a:p>
          <a:p>
            <a:pPr marL="0" indent="0" algn="just">
              <a:buNone/>
            </a:pPr>
            <a:endParaRPr lang="tr-TR" sz="2400" dirty="0" smtClean="0">
              <a:solidFill>
                <a:schemeClr val="tx1"/>
              </a:solidFill>
              <a:latin typeface="Segoe Print" panose="02000600000000000000" pitchFamily="2" charset="0"/>
              <a:cs typeface="Arial" pitchFamily="34" charset="0"/>
            </a:endParaRPr>
          </a:p>
          <a:p>
            <a:pPr algn="just">
              <a:buNone/>
            </a:pPr>
            <a:endParaRPr lang="tr-TR" sz="2200" dirty="0">
              <a:solidFill>
                <a:schemeClr val="tx1"/>
              </a:solidFill>
              <a:latin typeface="Segoe Print" panose="02000600000000000000" pitchFamily="2" charset="0"/>
              <a:cs typeface="Arial" pitchFamily="34"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a:t>
            </a:fld>
            <a:endParaRPr lang="tr-TR"/>
          </a:p>
        </p:txBody>
      </p:sp>
      <p:sp>
        <p:nvSpPr>
          <p:cNvPr id="7"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l"/>
            <a:r>
              <a:rPr lang="tr-TR" sz="2400" b="1" dirty="0" smtClean="0">
                <a:solidFill>
                  <a:schemeClr val="tx1"/>
                </a:solidFill>
                <a:latin typeface="Segoe Print" panose="02000600000000000000" pitchFamily="2" charset="0"/>
                <a:cs typeface="Arial" pitchFamily="34" charset="0"/>
              </a:rPr>
              <a:t>1.1. İşletme Kavramı ve İşletmenin Amaçları</a:t>
            </a:r>
            <a:r>
              <a:rPr lang="tr-TR" sz="2400" dirty="0" smtClean="0">
                <a:solidFill>
                  <a:schemeClr val="tx1"/>
                </a:solidFill>
                <a:latin typeface="Segoe Print" panose="02000600000000000000" pitchFamily="2" charset="0"/>
                <a:cs typeface="Arial" pitchFamily="34" charset="0"/>
              </a:rPr>
              <a:t/>
            </a:r>
            <a:br>
              <a:rPr lang="tr-TR" sz="2400" dirty="0" smtClean="0">
                <a:solidFill>
                  <a:schemeClr val="tx1"/>
                </a:solidFill>
                <a:latin typeface="Segoe Print" panose="02000600000000000000" pitchFamily="2" charset="0"/>
                <a:cs typeface="Arial" pitchFamily="34" charset="0"/>
              </a:rPr>
            </a:br>
            <a:endParaRPr lang="tr-TR" sz="2400"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196752"/>
            <a:ext cx="8229600" cy="4752528"/>
          </a:xfrm>
        </p:spPr>
        <p:txBody>
          <a:bodyPr>
            <a:normAutofit/>
          </a:bodyPr>
          <a:lstStyle/>
          <a:p>
            <a:pPr marL="0" indent="0">
              <a:buNone/>
            </a:pPr>
            <a:r>
              <a:rPr lang="tr-TR" sz="2400" dirty="0" smtClean="0">
                <a:solidFill>
                  <a:schemeClr val="tx1"/>
                </a:solidFill>
                <a:latin typeface="Segoe Print" panose="02000600000000000000" pitchFamily="2" charset="0"/>
                <a:cs typeface="Arial" pitchFamily="34" charset="0"/>
              </a:rPr>
              <a:t>İşletmelerin </a:t>
            </a:r>
            <a:r>
              <a:rPr lang="tr-TR" sz="2400" b="1" dirty="0">
                <a:solidFill>
                  <a:schemeClr val="tx1"/>
                </a:solidFill>
                <a:latin typeface="Segoe Print" panose="02000600000000000000" pitchFamily="2" charset="0"/>
                <a:cs typeface="Arial" pitchFamily="34" charset="0"/>
              </a:rPr>
              <a:t>özel amaçları </a:t>
            </a:r>
            <a:r>
              <a:rPr lang="tr-TR" sz="2400" dirty="0">
                <a:solidFill>
                  <a:schemeClr val="tx1"/>
                </a:solidFill>
                <a:latin typeface="Segoe Print" panose="02000600000000000000" pitchFamily="2" charset="0"/>
                <a:cs typeface="Arial" pitchFamily="34" charset="0"/>
              </a:rPr>
              <a:t>ise şu şekilde </a:t>
            </a:r>
            <a:r>
              <a:rPr lang="tr-TR" sz="2400" dirty="0" smtClean="0">
                <a:solidFill>
                  <a:schemeClr val="tx1"/>
                </a:solidFill>
                <a:latin typeface="Segoe Print" panose="02000600000000000000" pitchFamily="2" charset="0"/>
                <a:cs typeface="Arial" pitchFamily="34" charset="0"/>
              </a:rPr>
              <a:t>belirtilebilir:</a:t>
            </a:r>
            <a:endParaRPr lang="tr-TR" sz="2400" dirty="0">
              <a:solidFill>
                <a:schemeClr val="tx1"/>
              </a:solidFill>
              <a:latin typeface="Segoe Print" panose="02000600000000000000" pitchFamily="2" charset="0"/>
              <a:cs typeface="Arial" pitchFamily="34" charset="0"/>
            </a:endParaRPr>
          </a:p>
          <a:p>
            <a:r>
              <a:rPr lang="tr-TR" sz="2400" dirty="0">
                <a:solidFill>
                  <a:schemeClr val="tx1"/>
                </a:solidFill>
                <a:latin typeface="Segoe Print" panose="02000600000000000000" pitchFamily="2" charset="0"/>
                <a:cs typeface="Arial" pitchFamily="34" charset="0"/>
              </a:rPr>
              <a:t>Müşteri ve tüketicilere daha kaliteli mal ve/veya hizmet </a:t>
            </a:r>
            <a:r>
              <a:rPr lang="tr-TR" sz="2400" dirty="0" smtClean="0">
                <a:solidFill>
                  <a:schemeClr val="tx1"/>
                </a:solidFill>
                <a:latin typeface="Segoe Print" panose="02000600000000000000" pitchFamily="2" charset="0"/>
                <a:cs typeface="Arial" pitchFamily="34" charset="0"/>
              </a:rPr>
              <a:t>sunmak,</a:t>
            </a:r>
          </a:p>
          <a:p>
            <a:r>
              <a:rPr lang="tr-TR" sz="2400" dirty="0" smtClean="0">
                <a:solidFill>
                  <a:schemeClr val="tx1"/>
                </a:solidFill>
                <a:latin typeface="Segoe Print" panose="02000600000000000000" pitchFamily="2" charset="0"/>
                <a:cs typeface="Arial" pitchFamily="34" charset="0"/>
              </a:rPr>
              <a:t>Çalışanlara </a:t>
            </a:r>
            <a:r>
              <a:rPr lang="tr-TR" sz="2400" dirty="0">
                <a:solidFill>
                  <a:schemeClr val="tx1"/>
                </a:solidFill>
                <a:latin typeface="Segoe Print" panose="02000600000000000000" pitchFamily="2" charset="0"/>
                <a:cs typeface="Arial" pitchFamily="34" charset="0"/>
              </a:rPr>
              <a:t>iyi ücret verme ve çalışma koşullarını </a:t>
            </a:r>
            <a:r>
              <a:rPr lang="tr-TR" sz="2400" dirty="0" smtClean="0">
                <a:solidFill>
                  <a:schemeClr val="tx1"/>
                </a:solidFill>
                <a:latin typeface="Segoe Print" panose="02000600000000000000" pitchFamily="2" charset="0"/>
                <a:cs typeface="Arial" pitchFamily="34" charset="0"/>
              </a:rPr>
              <a:t>iyileştirme,</a:t>
            </a:r>
          </a:p>
          <a:p>
            <a:r>
              <a:rPr lang="tr-TR" sz="2400" dirty="0" smtClean="0">
                <a:solidFill>
                  <a:schemeClr val="tx1"/>
                </a:solidFill>
                <a:latin typeface="Segoe Print" panose="02000600000000000000" pitchFamily="2" charset="0"/>
                <a:cs typeface="Arial" pitchFamily="34" charset="0"/>
              </a:rPr>
              <a:t>Çalışanlarını </a:t>
            </a:r>
            <a:r>
              <a:rPr lang="tr-TR" sz="2400" dirty="0">
                <a:solidFill>
                  <a:schemeClr val="tx1"/>
                </a:solidFill>
                <a:latin typeface="Segoe Print" panose="02000600000000000000" pitchFamily="2" charset="0"/>
                <a:cs typeface="Arial" pitchFamily="34" charset="0"/>
              </a:rPr>
              <a:t>eğiterek kendilerini geliştirme ve meslekte ilerleme olanak ve fırsatları </a:t>
            </a:r>
            <a:r>
              <a:rPr lang="tr-TR" sz="2400" dirty="0" smtClean="0">
                <a:solidFill>
                  <a:schemeClr val="tx1"/>
                </a:solidFill>
                <a:latin typeface="Segoe Print" panose="02000600000000000000" pitchFamily="2" charset="0"/>
                <a:cs typeface="Arial" pitchFamily="34" charset="0"/>
              </a:rPr>
              <a:t>yaratmak,</a:t>
            </a:r>
          </a:p>
          <a:p>
            <a:r>
              <a:rPr lang="tr-TR" sz="2400" dirty="0" smtClean="0">
                <a:solidFill>
                  <a:schemeClr val="tx1"/>
                </a:solidFill>
                <a:latin typeface="Segoe Print" panose="02000600000000000000" pitchFamily="2" charset="0"/>
                <a:cs typeface="Arial" pitchFamily="34" charset="0"/>
              </a:rPr>
              <a:t>Çalışanlara </a:t>
            </a:r>
            <a:r>
              <a:rPr lang="tr-TR" sz="2400" dirty="0">
                <a:solidFill>
                  <a:schemeClr val="tx1"/>
                </a:solidFill>
                <a:latin typeface="Segoe Print" panose="02000600000000000000" pitchFamily="2" charset="0"/>
                <a:cs typeface="Arial" pitchFamily="34" charset="0"/>
              </a:rPr>
              <a:t>istikrar içinde sürekli istihdam sağlamak.</a:t>
            </a:r>
          </a:p>
          <a:p>
            <a:pPr marL="0" indent="0">
              <a:buNone/>
            </a:pPr>
            <a:endParaRPr lang="tr-TR" sz="2400" dirty="0" smtClean="0">
              <a:solidFill>
                <a:schemeClr val="tx1"/>
              </a:solidFill>
              <a:latin typeface="Segoe Print" panose="02000600000000000000" pitchFamily="2" charset="0"/>
              <a:cs typeface="Arial" pitchFamily="34" charset="0"/>
            </a:endParaRPr>
          </a:p>
          <a:p>
            <a:pPr marL="0" indent="0">
              <a:buNone/>
            </a:pPr>
            <a:endParaRPr lang="tr-TR"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6</a:t>
            </a:fld>
            <a:endParaRPr lang="tr-TR"/>
          </a:p>
        </p:txBody>
      </p:sp>
      <p:sp>
        <p:nvSpPr>
          <p:cNvPr id="7"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1" algn="l" rtl="0">
              <a:spcBef>
                <a:spcPct val="0"/>
              </a:spcBef>
            </a:pPr>
            <a:r>
              <a:rPr lang="tr-TR" sz="2400" b="1" dirty="0" smtClean="0">
                <a:solidFill>
                  <a:schemeClr val="tx1"/>
                </a:solidFill>
                <a:latin typeface="Segoe Print" panose="02000600000000000000" pitchFamily="2" charset="0"/>
                <a:cs typeface="Arial" pitchFamily="34" charset="0"/>
              </a:rPr>
              <a:t>1.2. Girişim </a:t>
            </a:r>
            <a:r>
              <a:rPr lang="tr-TR" sz="2400" b="1" dirty="0">
                <a:solidFill>
                  <a:schemeClr val="tx1"/>
                </a:solidFill>
                <a:latin typeface="Segoe Print" panose="02000600000000000000" pitchFamily="2" charset="0"/>
                <a:cs typeface="Arial" pitchFamily="34" charset="0"/>
              </a:rPr>
              <a:t>Kavramı</a:t>
            </a:r>
            <a:r>
              <a:rPr lang="tr-TR" sz="2400" dirty="0">
                <a:solidFill>
                  <a:schemeClr val="tx1"/>
                </a:solidFill>
                <a:latin typeface="Segoe Print" panose="02000600000000000000" pitchFamily="2" charset="0"/>
                <a:cs typeface="Arial" pitchFamily="34" charset="0"/>
              </a:rPr>
              <a:t/>
            </a:r>
            <a:br>
              <a:rPr lang="tr-TR" sz="2400" dirty="0">
                <a:solidFill>
                  <a:schemeClr val="tx1"/>
                </a:solidFill>
                <a:latin typeface="Segoe Print" panose="02000600000000000000" pitchFamily="2" charset="0"/>
                <a:cs typeface="Arial" pitchFamily="34" charset="0"/>
              </a:rPr>
            </a:br>
            <a:endParaRPr lang="tr-TR" sz="2400" dirty="0">
              <a:solidFill>
                <a:schemeClr val="tx1"/>
              </a:solidFill>
              <a:latin typeface="Segoe Print" panose="02000600000000000000" pitchFamily="2" charset="0"/>
              <a:cs typeface="Arial" pitchFamily="34" charset="0"/>
            </a:endParaRPr>
          </a:p>
        </p:txBody>
      </p:sp>
      <p:sp>
        <p:nvSpPr>
          <p:cNvPr id="3" name="2 İçerik Yer Tutucusu"/>
          <p:cNvSpPr>
            <a:spLocks noGrp="1"/>
          </p:cNvSpPr>
          <p:nvPr>
            <p:ph idx="1"/>
          </p:nvPr>
        </p:nvSpPr>
        <p:spPr>
          <a:xfrm>
            <a:off x="457200" y="908720"/>
            <a:ext cx="8229600" cy="5184576"/>
          </a:xfrm>
        </p:spPr>
        <p:txBody>
          <a:bodyPr>
            <a:noAutofit/>
          </a:bodyPr>
          <a:lstStyle/>
          <a:p>
            <a:pPr marL="0" indent="0" algn="just">
              <a:buNone/>
            </a:pPr>
            <a:r>
              <a:rPr lang="tr-TR" sz="2400" dirty="0" smtClean="0">
                <a:solidFill>
                  <a:schemeClr val="tx1"/>
                </a:solidFill>
                <a:latin typeface="Segoe Print" panose="02000600000000000000" pitchFamily="2" charset="0"/>
                <a:cs typeface="Arial" pitchFamily="34" charset="0"/>
              </a:rPr>
              <a:t>İşletme </a:t>
            </a:r>
            <a:r>
              <a:rPr lang="tr-TR" sz="2400" dirty="0">
                <a:solidFill>
                  <a:schemeClr val="tx1"/>
                </a:solidFill>
                <a:latin typeface="Segoe Print" panose="02000600000000000000" pitchFamily="2" charset="0"/>
                <a:cs typeface="Arial" pitchFamily="34" charset="0"/>
              </a:rPr>
              <a:t>ile girişim kavramları çoğu zaman aynı anlamda kullanılmaktadır. Ancak bu iki terimin değişik anlamlarda da kullanıldığı görülmektedir. </a:t>
            </a:r>
            <a:endParaRPr lang="tr-TR" sz="2400" dirty="0" smtClean="0">
              <a:solidFill>
                <a:schemeClr val="tx1"/>
              </a:solidFill>
              <a:latin typeface="Segoe Print" panose="02000600000000000000" pitchFamily="2" charset="0"/>
              <a:cs typeface="Arial" pitchFamily="34" charset="0"/>
            </a:endParaRPr>
          </a:p>
          <a:p>
            <a:pPr marL="0" indent="0" algn="just">
              <a:buNone/>
            </a:pPr>
            <a:endParaRPr lang="tr-TR" sz="2400" b="1" dirty="0" smtClean="0">
              <a:solidFill>
                <a:schemeClr val="tx1"/>
              </a:solidFill>
              <a:latin typeface="Segoe Print" panose="02000600000000000000" pitchFamily="2" charset="0"/>
              <a:cs typeface="Arial" pitchFamily="34" charset="0"/>
            </a:endParaRPr>
          </a:p>
          <a:p>
            <a:pPr marL="0" indent="0" algn="just">
              <a:buNone/>
            </a:pPr>
            <a:r>
              <a:rPr lang="tr-TR" sz="2400" b="1" dirty="0" smtClean="0">
                <a:solidFill>
                  <a:schemeClr val="tx1"/>
                </a:solidFill>
                <a:latin typeface="Segoe Print" panose="02000600000000000000" pitchFamily="2" charset="0"/>
                <a:cs typeface="Arial" pitchFamily="34" charset="0"/>
              </a:rPr>
              <a:t>İşletme </a:t>
            </a:r>
            <a:r>
              <a:rPr lang="tr-TR" sz="2400" b="1" dirty="0">
                <a:solidFill>
                  <a:schemeClr val="tx1"/>
                </a:solidFill>
                <a:latin typeface="Segoe Print" panose="02000600000000000000" pitchFamily="2" charset="0"/>
                <a:cs typeface="Arial" pitchFamily="34" charset="0"/>
              </a:rPr>
              <a:t>ile girişim arasında ayrım yapanlar, girişimi işletmeye göre daha geniş bir varlık olarak kabul etmektedirler.</a:t>
            </a:r>
            <a:r>
              <a:rPr lang="tr-TR" sz="2400" dirty="0">
                <a:solidFill>
                  <a:schemeClr val="tx1"/>
                </a:solidFill>
                <a:latin typeface="Segoe Print" panose="02000600000000000000" pitchFamily="2" charset="0"/>
                <a:cs typeface="Arial" pitchFamily="34" charset="0"/>
              </a:rPr>
              <a:t> Bu görüşe göre </a:t>
            </a:r>
            <a:r>
              <a:rPr lang="tr-TR" sz="2400" b="1" dirty="0">
                <a:solidFill>
                  <a:schemeClr val="tx1"/>
                </a:solidFill>
                <a:latin typeface="Segoe Print" panose="02000600000000000000" pitchFamily="2" charset="0"/>
                <a:cs typeface="Arial" pitchFamily="34" charset="0"/>
              </a:rPr>
              <a:t>işletme teknik bir birimdir </a:t>
            </a:r>
            <a:r>
              <a:rPr lang="tr-TR" sz="2400" b="1" dirty="0" smtClean="0">
                <a:solidFill>
                  <a:schemeClr val="tx1"/>
                </a:solidFill>
                <a:latin typeface="Segoe Print" panose="02000600000000000000" pitchFamily="2" charset="0"/>
                <a:cs typeface="Arial" pitchFamily="34" charset="0"/>
              </a:rPr>
              <a:t>fabrika</a:t>
            </a:r>
            <a:r>
              <a:rPr lang="tr-TR" sz="2400" b="1" dirty="0">
                <a:solidFill>
                  <a:schemeClr val="tx1"/>
                </a:solidFill>
                <a:latin typeface="Segoe Print" panose="02000600000000000000" pitchFamily="2" charset="0"/>
                <a:cs typeface="Arial" pitchFamily="34" charset="0"/>
              </a:rPr>
              <a:t>, atölye, mağaza gibi. Girişim ise hukuki, iktisadi ve mali bir birimdir; bir veya birden çok işletme kurup işleten bir </a:t>
            </a:r>
            <a:r>
              <a:rPr lang="tr-TR" sz="2400" b="1" dirty="0" smtClean="0">
                <a:solidFill>
                  <a:schemeClr val="tx1"/>
                </a:solidFill>
                <a:latin typeface="Segoe Print" panose="02000600000000000000" pitchFamily="2" charset="0"/>
                <a:cs typeface="Arial" pitchFamily="34" charset="0"/>
              </a:rPr>
              <a:t>varlıktır. </a:t>
            </a:r>
            <a:endParaRPr lang="tr-TR" sz="2400" dirty="0">
              <a:solidFill>
                <a:schemeClr val="tx1"/>
              </a:solidFill>
              <a:latin typeface="Segoe Print" panose="02000600000000000000" pitchFamily="2" charset="0"/>
              <a:cs typeface="Arial" pitchFamily="34" charset="0"/>
            </a:endParaRPr>
          </a:p>
          <a:p>
            <a:pPr marL="0" indent="0" algn="just">
              <a:buNone/>
            </a:pPr>
            <a:endParaRPr lang="tr-TR" sz="2400" dirty="0" smtClean="0">
              <a:solidFill>
                <a:schemeClr val="tx1"/>
              </a:solidFill>
              <a:latin typeface="Segoe Print" panose="02000600000000000000" pitchFamily="2" charset="0"/>
              <a:cs typeface="Arial" pitchFamily="34" charset="0"/>
            </a:endParaRPr>
          </a:p>
          <a:p>
            <a:pPr marL="0" indent="0" algn="just">
              <a:buNone/>
            </a:pPr>
            <a:r>
              <a:rPr lang="tr-TR" sz="2400" dirty="0" smtClean="0">
                <a:solidFill>
                  <a:schemeClr val="tx1"/>
                </a:solidFill>
                <a:latin typeface="Segoe Print" panose="02000600000000000000" pitchFamily="2" charset="0"/>
                <a:cs typeface="Arial" pitchFamily="34" charset="0"/>
              </a:rPr>
              <a:t>Bu sunumda </a:t>
            </a:r>
            <a:r>
              <a:rPr lang="tr-TR" sz="2400" dirty="0">
                <a:solidFill>
                  <a:schemeClr val="tx1"/>
                </a:solidFill>
                <a:latin typeface="Segoe Print" panose="02000600000000000000" pitchFamily="2" charset="0"/>
                <a:cs typeface="Arial" pitchFamily="34" charset="0"/>
              </a:rPr>
              <a:t>iki terim de aynı anlamda kullanılacaktır.</a:t>
            </a:r>
          </a:p>
          <a:p>
            <a:pPr>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7</a:t>
            </a:fld>
            <a:endParaRPr lang="tr-TR"/>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1" algn="l" rtl="0">
              <a:spcBef>
                <a:spcPct val="0"/>
              </a:spcBef>
            </a:pPr>
            <a:r>
              <a:rPr lang="tr-TR" sz="2400" b="1" dirty="0" smtClean="0">
                <a:solidFill>
                  <a:schemeClr val="tx1"/>
                </a:solidFill>
                <a:latin typeface="Segoe Print" panose="02000600000000000000" pitchFamily="2" charset="0"/>
                <a:cs typeface="Arial" pitchFamily="34" charset="0"/>
              </a:rPr>
              <a:t>1.3. Girişim </a:t>
            </a:r>
            <a:r>
              <a:rPr lang="tr-TR" sz="2400" b="1" dirty="0">
                <a:solidFill>
                  <a:schemeClr val="tx1"/>
                </a:solidFill>
                <a:latin typeface="Segoe Print" panose="02000600000000000000" pitchFamily="2" charset="0"/>
                <a:cs typeface="Arial" pitchFamily="34" charset="0"/>
              </a:rPr>
              <a:t>ve Yönetici Kavramla</a:t>
            </a:r>
            <a:r>
              <a:rPr lang="tr-TR" sz="2400" b="1" dirty="0">
                <a:solidFill>
                  <a:schemeClr val="tx1"/>
                </a:solidFill>
                <a:latin typeface="Segoe Print" panose="02000600000000000000" pitchFamily="2" charset="0"/>
              </a:rPr>
              <a:t>rı</a:t>
            </a:r>
            <a:br>
              <a:rPr lang="tr-TR" sz="2400" b="1" dirty="0">
                <a:solidFill>
                  <a:schemeClr val="tx1"/>
                </a:solidFill>
                <a:latin typeface="Segoe Print" panose="02000600000000000000" pitchFamily="2" charset="0"/>
              </a:rPr>
            </a:br>
            <a:endParaRPr lang="tr-TR" sz="2400" b="1"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980728"/>
            <a:ext cx="8229600" cy="4525963"/>
          </a:xfrm>
        </p:spPr>
        <p:txBody>
          <a:bodyPr>
            <a:noAutofit/>
          </a:bodyPr>
          <a:lstStyle/>
          <a:p>
            <a:pPr marL="0" indent="0" algn="just">
              <a:buNone/>
            </a:pPr>
            <a:r>
              <a:rPr lang="tr-TR" sz="2400" b="1" dirty="0" smtClean="0">
                <a:solidFill>
                  <a:schemeClr val="tx1"/>
                </a:solidFill>
                <a:latin typeface="Segoe Print" panose="02000600000000000000" pitchFamily="2" charset="0"/>
                <a:cs typeface="Arial" pitchFamily="34" charset="0"/>
              </a:rPr>
              <a:t>Ekonomik mal ve hizmetleri</a:t>
            </a:r>
            <a:r>
              <a:rPr lang="tr-TR" sz="2400" dirty="0" smtClean="0">
                <a:solidFill>
                  <a:schemeClr val="tx1"/>
                </a:solidFill>
                <a:latin typeface="Segoe Print" panose="02000600000000000000" pitchFamily="2" charset="0"/>
                <a:cs typeface="Arial" pitchFamily="34" charset="0"/>
              </a:rPr>
              <a:t>n üretilmesi ve pazarlanması amacıyla, </a:t>
            </a:r>
            <a:r>
              <a:rPr lang="tr-TR" sz="2400" b="1" dirty="0" smtClean="0">
                <a:solidFill>
                  <a:schemeClr val="tx1"/>
                </a:solidFill>
                <a:latin typeface="Segoe Print" panose="02000600000000000000" pitchFamily="2" charset="0"/>
                <a:cs typeface="Arial" pitchFamily="34" charset="0"/>
              </a:rPr>
              <a:t>üretim faktörlerinin gerek temin edilmeleri gerekse bir düzen içinde kullanılmaları</a:t>
            </a:r>
            <a:r>
              <a:rPr lang="tr-TR" sz="2400" dirty="0" smtClean="0">
                <a:solidFill>
                  <a:schemeClr val="tx1"/>
                </a:solidFill>
                <a:latin typeface="Segoe Print" panose="02000600000000000000" pitchFamily="2" charset="0"/>
                <a:cs typeface="Arial" pitchFamily="34" charset="0"/>
              </a:rPr>
              <a:t> için bazı </a:t>
            </a:r>
            <a:r>
              <a:rPr lang="tr-TR" sz="2400" b="1" dirty="0" smtClean="0">
                <a:solidFill>
                  <a:schemeClr val="tx1"/>
                </a:solidFill>
                <a:latin typeface="Segoe Print" panose="02000600000000000000" pitchFamily="2" charset="0"/>
                <a:cs typeface="Arial" pitchFamily="34" charset="0"/>
              </a:rPr>
              <a:t>kişi ya da kişilerin liderlik etmeleri</a:t>
            </a:r>
            <a:r>
              <a:rPr lang="tr-TR" sz="2400" dirty="0" smtClean="0">
                <a:solidFill>
                  <a:schemeClr val="tx1"/>
                </a:solidFill>
                <a:latin typeface="Segoe Print" panose="02000600000000000000" pitchFamily="2" charset="0"/>
                <a:cs typeface="Arial" pitchFamily="34" charset="0"/>
              </a:rPr>
              <a:t> gerekmektedir. İşletmenin ilk kuruluş fikrinden başlamak üzere </a:t>
            </a:r>
            <a:r>
              <a:rPr lang="tr-TR" sz="2400" b="1" dirty="0" smtClean="0">
                <a:solidFill>
                  <a:schemeClr val="tx1"/>
                </a:solidFill>
                <a:latin typeface="Segoe Print" panose="02000600000000000000" pitchFamily="2" charset="0"/>
                <a:cs typeface="Arial" pitchFamily="34" charset="0"/>
              </a:rPr>
              <a:t>belirli görevleri (kim veya kimlerin, neyin, nasıl, nerede, ne zaman niçin üretileceğine karar vermesi gibi) üstlenecek bazı kişi </a:t>
            </a:r>
            <a:r>
              <a:rPr lang="tr-TR" sz="2400" dirty="0" smtClean="0">
                <a:solidFill>
                  <a:schemeClr val="tx1"/>
                </a:solidFill>
                <a:latin typeface="Segoe Print" panose="02000600000000000000" pitchFamily="2" charset="0"/>
                <a:cs typeface="Arial" pitchFamily="34" charset="0"/>
              </a:rPr>
              <a:t>ve kişilere ihtiyaç duyulmaktadır. Bu kişiler işletme içindeki durumlarına göre girişimci ya da yönetici olmak üzere iki grupta toplanmaktadır.</a:t>
            </a: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8</a:t>
            </a:fld>
            <a:endParaRPr lang="tr-TR" dirty="0"/>
          </a:p>
        </p:txBody>
      </p:sp>
      <p:sp>
        <p:nvSpPr>
          <p:cNvPr id="6" name="6 Altbilgi Yer Tutucusu"/>
          <p:cNvSpPr>
            <a:spLocks noGrp="1"/>
          </p:cNvSpPr>
          <p:nvPr>
            <p:ph type="ftr" sz="quarter" idx="11"/>
          </p:nvPr>
        </p:nvSpPr>
        <p:spPr>
          <a:xfrm>
            <a:off x="3124200" y="6165304"/>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711081"/>
          </a:xfrm>
        </p:spPr>
        <p:txBody>
          <a:bodyPr>
            <a:normAutofit/>
          </a:bodyPr>
          <a:lstStyle/>
          <a:p>
            <a:pPr algn="just"/>
            <a:r>
              <a:rPr lang="tr-TR" sz="2400" b="1" dirty="0" smtClean="0">
                <a:solidFill>
                  <a:schemeClr val="tx1"/>
                </a:solidFill>
                <a:latin typeface="Segoe Print" panose="02000600000000000000" pitchFamily="2" charset="0"/>
                <a:cs typeface="Arial" pitchFamily="34" charset="0"/>
              </a:rPr>
              <a:t>1.3.1 Girişimci </a:t>
            </a:r>
            <a:endParaRPr lang="tr-TR" sz="2400" b="1" dirty="0">
              <a:solidFill>
                <a:schemeClr val="tx1"/>
              </a:solidFill>
              <a:latin typeface="Segoe Print" panose="02000600000000000000" pitchFamily="2" charset="0"/>
              <a:cs typeface="Arial" pitchFamily="34" charset="0"/>
            </a:endParaRPr>
          </a:p>
        </p:txBody>
      </p:sp>
      <p:sp>
        <p:nvSpPr>
          <p:cNvPr id="3" name="2 İçerik Yer Tutucusu"/>
          <p:cNvSpPr>
            <a:spLocks noGrp="1"/>
          </p:cNvSpPr>
          <p:nvPr>
            <p:ph idx="1"/>
          </p:nvPr>
        </p:nvSpPr>
        <p:spPr>
          <a:xfrm>
            <a:off x="457200" y="908720"/>
            <a:ext cx="8229600" cy="4525963"/>
          </a:xfrm>
        </p:spPr>
        <p:txBody>
          <a:bodyPr>
            <a:noAutofit/>
          </a:bodyPr>
          <a:lstStyle/>
          <a:p>
            <a:pPr marL="0" indent="0" algn="just">
              <a:buNone/>
            </a:pPr>
            <a:r>
              <a:rPr lang="tr-TR" sz="2400" dirty="0" smtClean="0">
                <a:solidFill>
                  <a:schemeClr val="tx1"/>
                </a:solidFill>
                <a:latin typeface="Segoe Print" panose="02000600000000000000" pitchFamily="2" charset="0"/>
                <a:cs typeface="Arial" pitchFamily="34" charset="0"/>
              </a:rPr>
              <a:t>Girişimci ekonomik mal veya hizmet üretmek ve/veya pazarlamak için üretim faktörlerini ele geçirip, düzenli bir şekilde biraraya getiren, kar amacı güden ve girişimlerinin sonucu doğabilecek </a:t>
            </a:r>
            <a:r>
              <a:rPr lang="tr-TR" sz="2400" b="1" dirty="0" smtClean="0">
                <a:solidFill>
                  <a:schemeClr val="tx1"/>
                </a:solidFill>
                <a:latin typeface="Segoe Print" panose="02000600000000000000" pitchFamily="2" charset="0"/>
                <a:cs typeface="Arial" pitchFamily="34" charset="0"/>
              </a:rPr>
              <a:t>tüm risklere katlanan </a:t>
            </a:r>
            <a:r>
              <a:rPr lang="tr-TR" sz="2400" dirty="0" smtClean="0">
                <a:solidFill>
                  <a:schemeClr val="tx1"/>
                </a:solidFill>
                <a:latin typeface="Segoe Print" panose="02000600000000000000" pitchFamily="2" charset="0"/>
                <a:cs typeface="Arial" pitchFamily="34" charset="0"/>
              </a:rPr>
              <a:t>kişidir. Girişimcilerin sahip oldukları bazı ortak kişisel özellikleri bulunmaktadır. Bunlar; </a:t>
            </a:r>
            <a:r>
              <a:rPr lang="tr-TR" sz="2400" b="1" dirty="0" smtClean="0">
                <a:solidFill>
                  <a:schemeClr val="tx1"/>
                </a:solidFill>
                <a:latin typeface="Segoe Print" panose="02000600000000000000" pitchFamily="2" charset="0"/>
                <a:cs typeface="Arial" pitchFamily="34" charset="0"/>
              </a:rPr>
              <a:t>risk alma, yaratıcılık ve de girişkenlik </a:t>
            </a:r>
            <a:r>
              <a:rPr lang="tr-TR" sz="2400" dirty="0" smtClean="0">
                <a:solidFill>
                  <a:schemeClr val="tx1"/>
                </a:solidFill>
                <a:latin typeface="Segoe Print" panose="02000600000000000000" pitchFamily="2" charset="0"/>
                <a:cs typeface="Arial" pitchFamily="34" charset="0"/>
              </a:rPr>
              <a:t>olarak belirtilebilir.</a:t>
            </a:r>
          </a:p>
          <a:p>
            <a:pPr marL="0" indent="0" algn="just">
              <a:buNone/>
            </a:pPr>
            <a:endParaRPr lang="tr-TR" sz="2400" dirty="0">
              <a:solidFill>
                <a:schemeClr val="tx1"/>
              </a:solidFill>
              <a:latin typeface="Segoe Print" panose="02000600000000000000" pitchFamily="2" charset="0"/>
              <a:cs typeface="Arial" pitchFamily="34" charset="0"/>
            </a:endParaRPr>
          </a:p>
          <a:p>
            <a:pPr marL="0" indent="0" algn="just">
              <a:buNone/>
            </a:pPr>
            <a:r>
              <a:rPr lang="tr-TR" sz="2400" dirty="0" smtClean="0">
                <a:solidFill>
                  <a:schemeClr val="tx1"/>
                </a:solidFill>
                <a:latin typeface="Segoe Print" panose="02000600000000000000" pitchFamily="2" charset="0"/>
                <a:cs typeface="Arial" pitchFamily="34" charset="0"/>
              </a:rPr>
              <a:t>Girişimci işletmenin hem sahibi hem de yöneticisi olabilmektedir. Bununla birlikte girişimci yönetim görevini başkalarına da devredebilmektedir. Özellikle büyük işletmelerde yönetim işlevi profesyonel yöneticiler tarafından yerine getirilmektedir.</a:t>
            </a:r>
          </a:p>
          <a:p>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9</a:t>
            </a:fld>
            <a:endParaRPr lang="tr-TR" dirty="0"/>
          </a:p>
        </p:txBody>
      </p:sp>
      <p:sp>
        <p:nvSpPr>
          <p:cNvPr id="6" name="6 Altbilgi Yer Tutucusu"/>
          <p:cNvSpPr>
            <a:spLocks noGrp="1"/>
          </p:cNvSpPr>
          <p:nvPr>
            <p:ph type="ftr" sz="quarter" idx="11"/>
          </p:nvPr>
        </p:nvSpPr>
        <p:spPr>
          <a:xfrm>
            <a:off x="3124200" y="6376243"/>
            <a:ext cx="2895600" cy="365125"/>
          </a:xfrm>
        </p:spPr>
        <p:txBody>
          <a:bodyPr vert="horz" lIns="121899" tIns="60949" rIns="121899" bIns="60949" rtlCol="0" anchor="ctr"/>
          <a:lstStyle/>
          <a:p>
            <a:pPr defTabSz="1218987"/>
            <a:endParaRPr lang="tr-TR" dirty="0">
              <a:solidFill>
                <a:schemeClr val="bg1"/>
              </a:solidFill>
              <a:latin typeface="Segoe Print"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31708A7AE0B745AC6BAE5BC44BDC33" ma:contentTypeVersion="" ma:contentTypeDescription="Create a new document." ma:contentTypeScope="" ma:versionID="f50d9f13218134b32336e425e25a8817">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9FCFBC8-3598-4ED4-8C23-679636124533}"/>
</file>

<file path=customXml/itemProps2.xml><?xml version="1.0" encoding="utf-8"?>
<ds:datastoreItem xmlns:ds="http://schemas.openxmlformats.org/officeDocument/2006/customXml" ds:itemID="{97E8208F-A8AE-4420-9399-E638202A137B}"/>
</file>

<file path=customXml/itemProps3.xml><?xml version="1.0" encoding="utf-8"?>
<ds:datastoreItem xmlns:ds="http://schemas.openxmlformats.org/officeDocument/2006/customXml" ds:itemID="{705D6325-7B0C-470F-9AB5-B8AE9595E673}"/>
</file>

<file path=docProps/app.xml><?xml version="1.0" encoding="utf-8"?>
<Properties xmlns="http://schemas.openxmlformats.org/officeDocument/2006/extended-properties" xmlns:vt="http://schemas.openxmlformats.org/officeDocument/2006/docPropsVTypes">
  <Template>Adjacency</Template>
  <TotalTime>7629</TotalTime>
  <Words>1662</Words>
  <Application>Microsoft Office PowerPoint</Application>
  <PresentationFormat>On-screen Show (4:3)</PresentationFormat>
  <Paragraphs>184</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CC</vt:lpstr>
      <vt:lpstr>KONU: 1</vt:lpstr>
      <vt:lpstr>BİRİNCİ KISIM İŞLETME İLE İLİŞKİLİ KONULAR </vt:lpstr>
      <vt:lpstr> 1. İŞLETME ve İLİŞKİLİ KAVRAMLAR </vt:lpstr>
      <vt:lpstr>1.1. İşletme Kavramı ve İşletmenin Amaçları </vt:lpstr>
      <vt:lpstr>1.1. İşletme Kavramı ve İşletmenin Amaçları </vt:lpstr>
      <vt:lpstr>1.1. İşletme Kavramı ve İşletmenin Amaçları </vt:lpstr>
      <vt:lpstr>1.2. Girişim Kavramı </vt:lpstr>
      <vt:lpstr>1.3. Girişim ve Yönetici Kavramları </vt:lpstr>
      <vt:lpstr>1.3.1 Girişimci </vt:lpstr>
      <vt:lpstr>1.3.2. Yönetici</vt:lpstr>
      <vt:lpstr>1.3.2.  Yönetici</vt:lpstr>
      <vt:lpstr>1.4. İşletme Yönetimi </vt:lpstr>
      <vt:lpstr>1.4. İşletme Yönetimi </vt:lpstr>
      <vt:lpstr>15.a İşletme ve Çevresi  </vt:lpstr>
      <vt:lpstr>15. İşletme ve Çevresi </vt:lpstr>
      <vt:lpstr>1.5.  İşletme ve Çevresi </vt:lpstr>
      <vt:lpstr>1.5.1 Genel Çevre</vt:lpstr>
      <vt:lpstr>1.5.1. Genel Çevre</vt:lpstr>
      <vt:lpstr>1.5.1. Genel Çevre</vt:lpstr>
      <vt:lpstr>a1.5.1. Genel Çevre</vt:lpstr>
      <vt:lpstr>1.5a.1. Genel Çevre</vt:lpstr>
      <vt:lpstr>1.a5.1. Genel Çevre</vt:lpstr>
      <vt:lpstr>1.5.1. Genel Çevre</vt:lpstr>
      <vt:lpstr>1.5.2. İş Çevresi</vt:lpstr>
      <vt:lpstr>1.5.2. İş Çevresi</vt:lpstr>
      <vt:lpstr>1.5.2. İş Çevresi</vt:lpstr>
      <vt:lpstr>a1.5.2. İş Çevresi</vt:lpstr>
      <vt:lpstr>1.aaa5.2 İş Çevresi</vt:lpstr>
    </vt:vector>
  </TitlesOfParts>
  <Company>rocco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İŞLETMECİLİĞE GİRİŞ</dc:title>
  <dc:creator>Deniz Anıl</dc:creator>
  <cp:lastModifiedBy>staf</cp:lastModifiedBy>
  <cp:revision>56</cp:revision>
  <dcterms:created xsi:type="dcterms:W3CDTF">2012-10-30T16:36:35Z</dcterms:created>
  <dcterms:modified xsi:type="dcterms:W3CDTF">2016-03-08T12:56:31Z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0x010100F531708A7AE0B745AC6BAE5BC44BDC33</vt:lpwstr>
  </property>
</Properties>
</file>