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63.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7.xml" ContentType="application/vnd.openxmlformats-officedocument.presentationml.slide+xml"/>
  <Override PartName="/ppt/slides/slide13.xml" ContentType="application/vnd.openxmlformats-officedocument.presentationml.slide+xml"/>
  <Override PartName="/ppt/slides/slide59.xml" ContentType="application/vnd.openxmlformats-officedocument.presentationml.slide+xml"/>
  <Override PartName="/ppt/slides/slide62.xml" ContentType="application/vnd.openxmlformats-officedocument.presentationml.slide+xml"/>
  <Override PartName="/ppt/slides/slide58.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65"/>
  </p:notesMasterIdLst>
  <p:handoutMasterIdLst>
    <p:handoutMasterId r:id="rId66"/>
  </p:handoutMasterIdLst>
  <p:sldIdLst>
    <p:sldId id="357" r:id="rId2"/>
    <p:sldId id="358" r:id="rId3"/>
    <p:sldId id="360" r:id="rId4"/>
    <p:sldId id="362" r:id="rId5"/>
    <p:sldId id="363" r:id="rId6"/>
    <p:sldId id="364" r:id="rId7"/>
    <p:sldId id="365" r:id="rId8"/>
    <p:sldId id="366" r:id="rId9"/>
    <p:sldId id="367" r:id="rId10"/>
    <p:sldId id="368" r:id="rId11"/>
    <p:sldId id="449" r:id="rId12"/>
    <p:sldId id="370" r:id="rId13"/>
    <p:sldId id="371" r:id="rId14"/>
    <p:sldId id="372" r:id="rId15"/>
    <p:sldId id="373" r:id="rId16"/>
    <p:sldId id="374" r:id="rId17"/>
    <p:sldId id="375" r:id="rId18"/>
    <p:sldId id="376" r:id="rId19"/>
    <p:sldId id="377" r:id="rId20"/>
    <p:sldId id="378" r:id="rId21"/>
    <p:sldId id="379" r:id="rId22"/>
    <p:sldId id="380" r:id="rId23"/>
    <p:sldId id="381" r:id="rId24"/>
    <p:sldId id="382" r:id="rId25"/>
    <p:sldId id="383" r:id="rId26"/>
    <p:sldId id="384" r:id="rId27"/>
    <p:sldId id="385" r:id="rId28"/>
    <p:sldId id="386" r:id="rId29"/>
    <p:sldId id="387" r:id="rId30"/>
    <p:sldId id="388" r:id="rId31"/>
    <p:sldId id="389" r:id="rId32"/>
    <p:sldId id="390" r:id="rId33"/>
    <p:sldId id="391" r:id="rId34"/>
    <p:sldId id="392" r:id="rId35"/>
    <p:sldId id="393" r:id="rId36"/>
    <p:sldId id="394" r:id="rId37"/>
    <p:sldId id="395" r:id="rId38"/>
    <p:sldId id="396" r:id="rId39"/>
    <p:sldId id="397" r:id="rId40"/>
    <p:sldId id="398" r:id="rId41"/>
    <p:sldId id="399" r:id="rId42"/>
    <p:sldId id="400" r:id="rId43"/>
    <p:sldId id="408" r:id="rId44"/>
    <p:sldId id="409" r:id="rId45"/>
    <p:sldId id="410" r:id="rId46"/>
    <p:sldId id="411" r:id="rId47"/>
    <p:sldId id="416" r:id="rId48"/>
    <p:sldId id="417" r:id="rId49"/>
    <p:sldId id="418" r:id="rId50"/>
    <p:sldId id="419" r:id="rId51"/>
    <p:sldId id="423" r:id="rId52"/>
    <p:sldId id="424" r:id="rId53"/>
    <p:sldId id="426" r:id="rId54"/>
    <p:sldId id="430" r:id="rId55"/>
    <p:sldId id="431" r:id="rId56"/>
    <p:sldId id="434" r:id="rId57"/>
    <p:sldId id="450" r:id="rId58"/>
    <p:sldId id="436" r:id="rId59"/>
    <p:sldId id="437" r:id="rId60"/>
    <p:sldId id="438" r:id="rId61"/>
    <p:sldId id="439" r:id="rId62"/>
    <p:sldId id="440" r:id="rId63"/>
    <p:sldId id="441" r:id="rId64"/>
  </p:sldIdLst>
  <p:sldSz cx="9144000" cy="6858000" type="screen4x3"/>
  <p:notesSz cx="6778625" cy="9929813"/>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D802"/>
    <a:srgbClr val="66E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6" d="100"/>
          <a:sy n="86" d="100"/>
        </p:scale>
        <p:origin x="-90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73"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7404" cy="496491"/>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39652" y="0"/>
            <a:ext cx="2937404" cy="496491"/>
          </a:xfrm>
          <a:prstGeom prst="rect">
            <a:avLst/>
          </a:prstGeom>
        </p:spPr>
        <p:txBody>
          <a:bodyPr vert="horz" lIns="91440" tIns="45720" rIns="91440" bIns="45720" rtlCol="0"/>
          <a:lstStyle>
            <a:lvl1pPr algn="r">
              <a:defRPr sz="1200"/>
            </a:lvl1pPr>
          </a:lstStyle>
          <a:p>
            <a:fld id="{9F327996-C5CB-4B08-BDB9-D8ABB99B66BD}" type="datetimeFigureOut">
              <a:rPr lang="tr-TR" smtClean="0"/>
              <a:t>16.03.2016</a:t>
            </a:fld>
            <a:endParaRPr lang="tr-TR"/>
          </a:p>
        </p:txBody>
      </p:sp>
      <p:sp>
        <p:nvSpPr>
          <p:cNvPr id="4" name="Footer Placeholder 3"/>
          <p:cNvSpPr>
            <a:spLocks noGrp="1"/>
          </p:cNvSpPr>
          <p:nvPr>
            <p:ph type="ftr" sz="quarter" idx="2"/>
          </p:nvPr>
        </p:nvSpPr>
        <p:spPr>
          <a:xfrm>
            <a:off x="0" y="9431599"/>
            <a:ext cx="2937404" cy="496491"/>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39652" y="9431599"/>
            <a:ext cx="2937404" cy="496491"/>
          </a:xfrm>
          <a:prstGeom prst="rect">
            <a:avLst/>
          </a:prstGeom>
        </p:spPr>
        <p:txBody>
          <a:bodyPr vert="horz" lIns="91440" tIns="45720" rIns="91440" bIns="45720" rtlCol="0" anchor="b"/>
          <a:lstStyle>
            <a:lvl1pPr algn="r">
              <a:defRPr sz="1200"/>
            </a:lvl1pPr>
          </a:lstStyle>
          <a:p>
            <a:fld id="{44E7DB2E-7589-4566-901C-EA3177E9F6D3}" type="slidenum">
              <a:rPr lang="tr-TR" smtClean="0"/>
              <a:t>‹#›</a:t>
            </a:fld>
            <a:endParaRPr lang="tr-TR"/>
          </a:p>
        </p:txBody>
      </p:sp>
    </p:spTree>
    <p:extLst>
      <p:ext uri="{BB962C8B-B14F-4D97-AF65-F5344CB8AC3E}">
        <p14:creationId xmlns:p14="http://schemas.microsoft.com/office/powerpoint/2010/main" val="1776998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7404"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39652" y="0"/>
            <a:ext cx="2937404" cy="496491"/>
          </a:xfrm>
          <a:prstGeom prst="rect">
            <a:avLst/>
          </a:prstGeom>
        </p:spPr>
        <p:txBody>
          <a:bodyPr vert="horz" lIns="91440" tIns="45720" rIns="91440" bIns="45720" rtlCol="0"/>
          <a:lstStyle>
            <a:lvl1pPr algn="r">
              <a:defRPr sz="1200"/>
            </a:lvl1pPr>
          </a:lstStyle>
          <a:p>
            <a:fld id="{7AB488F7-1FAC-40D2-BB7E-BA3CE28D8950}" type="datetimeFigureOut">
              <a:rPr lang="en-US" smtClean="0"/>
              <a:pPr/>
              <a:t>3/16/2016</a:t>
            </a:fld>
            <a:endParaRPr lang="en-US"/>
          </a:p>
        </p:txBody>
      </p:sp>
      <p:sp>
        <p:nvSpPr>
          <p:cNvPr id="4" name="Slide Image Placeholder 3"/>
          <p:cNvSpPr>
            <a:spLocks noGrp="1" noRot="1" noChangeAspect="1"/>
          </p:cNvSpPr>
          <p:nvPr>
            <p:ph type="sldImg" idx="2"/>
          </p:nvPr>
        </p:nvSpPr>
        <p:spPr>
          <a:xfrm>
            <a:off x="906463"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7863" y="4716661"/>
            <a:ext cx="542290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1599"/>
            <a:ext cx="2937404" cy="496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39652" y="9431599"/>
            <a:ext cx="2937404" cy="496491"/>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tr-TR" smtClean="0"/>
              <a:t>Asıl başlık stili için tıklatın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5300" b="1"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25404F2-BE9A-4460-8815-8F645183555F}" type="datetimeFigureOut">
              <a:rPr lang="en-US" smtClean="0"/>
              <a:pPr/>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6"/>
            <a:ext cx="4040188"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7" y="1535116"/>
            <a:ext cx="4041775"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7" y="2174875"/>
            <a:ext cx="4041775"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3/16/2016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2"/>
            <a:ext cx="3008313" cy="1162051"/>
          </a:xfrm>
        </p:spPr>
        <p:txBody>
          <a:bodyPr anchor="b"/>
          <a:lstStyle>
            <a:lvl1pPr algn="l">
              <a:defRPr sz="2700" b="1"/>
            </a:lvl1pPr>
          </a:lstStyle>
          <a:p>
            <a:r>
              <a:rPr lang="tr-TR" smtClean="0"/>
              <a:t>Asıl başlık stili için tıklatın</a:t>
            </a:r>
            <a:endParaRPr lang="en-US"/>
          </a:p>
        </p:txBody>
      </p:sp>
      <p:sp>
        <p:nvSpPr>
          <p:cNvPr id="3" name="Content Placeholder 2"/>
          <p:cNvSpPr>
            <a:spLocks noGrp="1"/>
          </p:cNvSpPr>
          <p:nvPr>
            <p:ph idx="1"/>
          </p:nvPr>
        </p:nvSpPr>
        <p:spPr>
          <a:xfrm>
            <a:off x="3575050" y="273055"/>
            <a:ext cx="5111750"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457203" y="1435105"/>
            <a:ext cx="3008313"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5404F2-BE9A-4460-8815-8F645183555F}" type="datetimeFigureOut">
              <a:rPr lang="en-US" smtClean="0"/>
              <a:pPr/>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9"/>
          </a:xfrm>
        </p:spPr>
        <p:txBody>
          <a:bodyPr anchor="b"/>
          <a:lstStyle>
            <a:lvl1pPr algn="l">
              <a:defRPr sz="2700" b="1"/>
            </a:lvl1pPr>
          </a:lstStyle>
          <a:p>
            <a:r>
              <a:rPr lang="tr-TR" smtClean="0"/>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tr-TR" smtClean="0"/>
              <a:t>Resim eklemek için simgeyi tıklatın</a:t>
            </a:r>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5404F2-BE9A-4460-8815-8F645183555F}" type="datetimeFigureOut">
              <a:rPr lang="en-US" smtClean="0"/>
              <a:pPr/>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13663"/>
            <a:ext cx="8229600" cy="711081"/>
          </a:xfrm>
          <a:prstGeom prst="rect">
            <a:avLst/>
          </a:prstGeom>
        </p:spPr>
        <p:txBody>
          <a:bodyPr vert="horz" lIns="121899" tIns="60949" rIns="121899" bIns="60949" rtlCol="0" anchor="ctr">
            <a:normAutofit/>
          </a:bodyPr>
          <a:lstStyle/>
          <a:p>
            <a:r>
              <a:rPr lang="tr-TR" smtClean="0"/>
              <a:t>Asıl başlık stili için tıklatın</a:t>
            </a:r>
            <a:endParaRPr lang="en-US"/>
          </a:p>
        </p:txBody>
      </p:sp>
      <p:sp>
        <p:nvSpPr>
          <p:cNvPr id="3" name="Text Placeholder 2"/>
          <p:cNvSpPr>
            <a:spLocks noGrp="1"/>
          </p:cNvSpPr>
          <p:nvPr>
            <p:ph type="body" idx="1"/>
          </p:nvPr>
        </p:nvSpPr>
        <p:spPr>
          <a:xfrm>
            <a:off x="457200" y="1412776"/>
            <a:ext cx="8229600" cy="4713391"/>
          </a:xfrm>
          <a:prstGeom prst="rect">
            <a:avLst/>
          </a:prstGeom>
        </p:spPr>
        <p:txBody>
          <a:bodyPr vert="horz" lIns="121899" tIns="60949" rIns="121899" bIns="60949"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2"/>
          </p:nvPr>
        </p:nvSpPr>
        <p:spPr>
          <a:xfrm>
            <a:off x="457200" y="6165304"/>
            <a:ext cx="2133600"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3/16/2016</a:t>
            </a:fld>
            <a:endParaRPr lang="en-US"/>
          </a:p>
        </p:txBody>
      </p:sp>
      <p:sp>
        <p:nvSpPr>
          <p:cNvPr id="5" name="Footer Placeholder 4"/>
          <p:cNvSpPr>
            <a:spLocks noGrp="1"/>
          </p:cNvSpPr>
          <p:nvPr>
            <p:ph type="ftr" sz="quarter" idx="3"/>
          </p:nvPr>
        </p:nvSpPr>
        <p:spPr>
          <a:xfrm>
            <a:off x="3124200" y="6165304"/>
            <a:ext cx="2895600"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1" y="6165304"/>
            <a:ext cx="2133600"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pic>
        <p:nvPicPr>
          <p:cNvPr id="7" name="Picture 6" descr="E:\websites\free-power-point-templates\2012\logos.png"/>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8" name="Picture 6" descr="E:\websites\free-power-point-templates\2012\logos.png"/>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8987" rtl="0" eaLnBrk="1" latinLnBrk="0" hangingPunct="1">
        <a:spcBef>
          <a:spcPct val="0"/>
        </a:spcBef>
        <a:buNone/>
        <a:defRPr sz="3600" kern="1200">
          <a:solidFill>
            <a:schemeClr val="bg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bg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bg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bg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711081"/>
          </a:xfrm>
        </p:spPr>
        <p:txBody>
          <a:bodyPr vert="horz" lIns="121899" tIns="60949" rIns="121899" bIns="60949" rtlCol="0" anchor="ctr">
            <a:normAutofit fontScale="90000"/>
          </a:bodyPr>
          <a:lstStyle/>
          <a:p>
            <a:pPr algn="ctr"/>
            <a:r>
              <a:rPr lang="tr-TR" sz="3100" b="1" dirty="0" smtClean="0">
                <a:latin typeface="Segoe Print" panose="02000600000000000000" pitchFamily="2" charset="0"/>
                <a:cs typeface="Arial" pitchFamily="34" charset="0"/>
              </a:rPr>
              <a:t/>
            </a:r>
            <a:br>
              <a:rPr lang="tr-TR" sz="3100" b="1" dirty="0" smtClean="0">
                <a:latin typeface="Segoe Print" panose="02000600000000000000" pitchFamily="2" charset="0"/>
                <a:cs typeface="Arial" pitchFamily="34" charset="0"/>
              </a:rPr>
            </a:br>
            <a:r>
              <a:rPr lang="tr-TR" sz="3100" b="1" dirty="0" smtClean="0">
                <a:latin typeface="Segoe Print" panose="02000600000000000000" pitchFamily="2" charset="0"/>
                <a:cs typeface="Arial" pitchFamily="34" charset="0"/>
              </a:rPr>
              <a:t>İKİNCİ </a:t>
            </a:r>
            <a:r>
              <a:rPr lang="tr-TR" sz="3100" b="1" dirty="0">
                <a:latin typeface="Segoe Print" panose="02000600000000000000" pitchFamily="2" charset="0"/>
                <a:cs typeface="Arial" pitchFamily="34" charset="0"/>
              </a:rPr>
              <a:t>BÖLÜM: İŞLETME TÜRLERİ</a:t>
            </a:r>
            <a:br>
              <a:rPr lang="tr-TR" sz="3100" b="1" dirty="0">
                <a:latin typeface="Segoe Print" panose="02000600000000000000" pitchFamily="2" charset="0"/>
                <a:cs typeface="Arial" pitchFamily="34" charset="0"/>
              </a:rPr>
            </a:br>
            <a:endParaRPr lang="tr-TR" sz="3100" b="1" dirty="0">
              <a:latin typeface="Segoe Print" panose="02000600000000000000" pitchFamily="2" charset="0"/>
              <a:cs typeface="Arial" pitchFamily="34" charset="0"/>
            </a:endParaRPr>
          </a:p>
        </p:txBody>
      </p:sp>
      <p:sp>
        <p:nvSpPr>
          <p:cNvPr id="3" name="2 İçerik Yer Tutucusu"/>
          <p:cNvSpPr>
            <a:spLocks noGrp="1"/>
          </p:cNvSpPr>
          <p:nvPr>
            <p:ph idx="1"/>
          </p:nvPr>
        </p:nvSpPr>
        <p:spPr>
          <a:xfrm>
            <a:off x="457200" y="764704"/>
            <a:ext cx="8229600" cy="4713391"/>
          </a:xfrm>
        </p:spPr>
        <p:txBody>
          <a:bodyPr vert="horz" lIns="121899" tIns="60949" rIns="121899" bIns="60949" rtlCol="0">
            <a:noAutofit/>
          </a:bodyPr>
          <a:lstStyle/>
          <a:p>
            <a:pPr marL="0" indent="0" algn="just">
              <a:buNone/>
            </a:pPr>
            <a:r>
              <a:rPr lang="tr-TR" sz="2400" b="1" dirty="0">
                <a:solidFill>
                  <a:schemeClr val="tx1"/>
                </a:solidFill>
                <a:latin typeface="Segoe Print" panose="02000600000000000000" pitchFamily="2" charset="0"/>
                <a:cs typeface="Arial" pitchFamily="34" charset="0"/>
              </a:rPr>
              <a:t>İŞLETME </a:t>
            </a:r>
            <a:r>
              <a:rPr lang="tr-TR" sz="2400" b="1" dirty="0" smtClean="0">
                <a:solidFill>
                  <a:schemeClr val="tx1"/>
                </a:solidFill>
                <a:latin typeface="Segoe Print" panose="02000600000000000000" pitchFamily="2" charset="0"/>
                <a:cs typeface="Arial" pitchFamily="34" charset="0"/>
              </a:rPr>
              <a:t>TÜRLERİ</a:t>
            </a:r>
            <a:endParaRPr lang="tr-TR" sz="2400" b="1" dirty="0">
              <a:solidFill>
                <a:schemeClr val="tx1"/>
              </a:solidFill>
              <a:latin typeface="Segoe Print" panose="02000600000000000000" pitchFamily="2" charset="0"/>
              <a:cs typeface="Arial" pitchFamily="34" charset="0"/>
            </a:endParaRPr>
          </a:p>
          <a:p>
            <a:pPr marL="995363" indent="-995363" algn="just">
              <a:buNone/>
            </a:pPr>
            <a:r>
              <a:rPr lang="tr-TR" sz="2400" b="1" dirty="0" smtClean="0">
                <a:solidFill>
                  <a:schemeClr val="tx1"/>
                </a:solidFill>
                <a:latin typeface="Segoe Print" panose="02000600000000000000" pitchFamily="2" charset="0"/>
                <a:cs typeface="Arial" pitchFamily="34" charset="0"/>
              </a:rPr>
              <a:t>1.1 </a:t>
            </a:r>
            <a:r>
              <a:rPr lang="tr-TR" sz="2400" b="1" dirty="0">
                <a:solidFill>
                  <a:schemeClr val="tx1"/>
                </a:solidFill>
                <a:latin typeface="Segoe Print" panose="02000600000000000000" pitchFamily="2" charset="0"/>
                <a:cs typeface="Arial" pitchFamily="34" charset="0"/>
              </a:rPr>
              <a:t>Üretilen Mal ve Hizmet Çeşidine Göre </a:t>
            </a:r>
            <a:r>
              <a:rPr lang="tr-TR" sz="2400" b="1" dirty="0" smtClean="0">
                <a:solidFill>
                  <a:schemeClr val="tx1"/>
                </a:solidFill>
                <a:latin typeface="Segoe Print" panose="02000600000000000000" pitchFamily="2" charset="0"/>
                <a:cs typeface="Arial" pitchFamily="34" charset="0"/>
              </a:rPr>
              <a:t>İşletmeler</a:t>
            </a:r>
            <a:endParaRPr lang="tr-TR" sz="2400" b="1" dirty="0">
              <a:solidFill>
                <a:schemeClr val="tx1"/>
              </a:solidFill>
              <a:latin typeface="Segoe Print" panose="02000600000000000000" pitchFamily="2" charset="0"/>
              <a:cs typeface="Arial" pitchFamily="34" charset="0"/>
            </a:endParaRPr>
          </a:p>
          <a:p>
            <a:pPr marL="0" indent="0" algn="just">
              <a:buNone/>
            </a:pPr>
            <a:r>
              <a:rPr lang="tr-TR" sz="2400" b="1" dirty="0">
                <a:solidFill>
                  <a:schemeClr val="tx1"/>
                </a:solidFill>
                <a:latin typeface="Segoe Print" panose="02000600000000000000" pitchFamily="2" charset="0"/>
                <a:cs typeface="Arial" pitchFamily="34" charset="0"/>
              </a:rPr>
              <a:t>        1.1.1 Endüstri İşletmeleri </a:t>
            </a:r>
          </a:p>
          <a:p>
            <a:pPr marL="0" indent="0" algn="just">
              <a:buNone/>
            </a:pPr>
            <a:r>
              <a:rPr lang="tr-TR" sz="2400" b="1" dirty="0">
                <a:solidFill>
                  <a:schemeClr val="tx1"/>
                </a:solidFill>
                <a:latin typeface="Segoe Print" panose="02000600000000000000" pitchFamily="2" charset="0"/>
                <a:cs typeface="Arial" pitchFamily="34" charset="0"/>
              </a:rPr>
              <a:t>        1.1.2 Ticaret İşletmeleri </a:t>
            </a:r>
          </a:p>
          <a:p>
            <a:pPr marL="0" indent="0" algn="just">
              <a:buNone/>
            </a:pPr>
            <a:r>
              <a:rPr lang="tr-TR" sz="2400" b="1" dirty="0">
                <a:solidFill>
                  <a:schemeClr val="tx1"/>
                </a:solidFill>
                <a:latin typeface="Segoe Print" panose="02000600000000000000" pitchFamily="2" charset="0"/>
                <a:cs typeface="Arial" pitchFamily="34" charset="0"/>
              </a:rPr>
              <a:t>        1.1.3 Hizmet İşletmeleri </a:t>
            </a:r>
          </a:p>
          <a:p>
            <a:pPr marL="1076325" indent="-1076325" algn="just">
              <a:buNone/>
            </a:pPr>
            <a:r>
              <a:rPr lang="tr-TR" sz="2400" b="1" dirty="0" smtClean="0">
                <a:solidFill>
                  <a:schemeClr val="tx1"/>
                </a:solidFill>
                <a:latin typeface="Segoe Print" panose="02000600000000000000" pitchFamily="2" charset="0"/>
                <a:cs typeface="Arial" pitchFamily="34" charset="0"/>
              </a:rPr>
              <a:t>1.2 </a:t>
            </a:r>
            <a:r>
              <a:rPr lang="tr-TR" sz="2400" b="1" dirty="0">
                <a:solidFill>
                  <a:schemeClr val="tx1"/>
                </a:solidFill>
                <a:latin typeface="Segoe Print" panose="02000600000000000000" pitchFamily="2" charset="0"/>
                <a:cs typeface="Arial" pitchFamily="34" charset="0"/>
              </a:rPr>
              <a:t>Üretim Araçlarının Mülkiyetine Göre  </a:t>
            </a:r>
            <a:r>
              <a:rPr lang="tr-TR" sz="2400" b="1" dirty="0" smtClean="0">
                <a:solidFill>
                  <a:schemeClr val="tx1"/>
                </a:solidFill>
                <a:latin typeface="Segoe Print" panose="02000600000000000000" pitchFamily="2" charset="0"/>
                <a:cs typeface="Arial" pitchFamily="34" charset="0"/>
              </a:rPr>
              <a:t>        İşletmeler </a:t>
            </a:r>
            <a:endParaRPr lang="tr-TR" sz="2400" b="1" dirty="0">
              <a:solidFill>
                <a:schemeClr val="tx1"/>
              </a:solidFill>
              <a:latin typeface="Segoe Print" panose="02000600000000000000" pitchFamily="2" charset="0"/>
              <a:cs typeface="Arial" pitchFamily="34" charset="0"/>
            </a:endParaRPr>
          </a:p>
          <a:p>
            <a:pPr marL="0" indent="0" algn="just">
              <a:buNone/>
            </a:pPr>
            <a:r>
              <a:rPr lang="tr-TR" sz="2400" b="1" dirty="0">
                <a:solidFill>
                  <a:schemeClr val="tx1"/>
                </a:solidFill>
                <a:latin typeface="Segoe Print" panose="02000600000000000000" pitchFamily="2" charset="0"/>
                <a:cs typeface="Arial" pitchFamily="34" charset="0"/>
              </a:rPr>
              <a:t>        1.2.1Özel İşletmeler </a:t>
            </a:r>
          </a:p>
          <a:p>
            <a:pPr marL="0" indent="0" algn="just">
              <a:buNone/>
            </a:pPr>
            <a:r>
              <a:rPr lang="tr-TR" sz="2400" b="1" dirty="0">
                <a:solidFill>
                  <a:schemeClr val="tx1"/>
                </a:solidFill>
                <a:latin typeface="Segoe Print" panose="02000600000000000000" pitchFamily="2" charset="0"/>
                <a:cs typeface="Arial" pitchFamily="34" charset="0"/>
              </a:rPr>
              <a:t>        1.2.2 Kamu İşletmeleri </a:t>
            </a:r>
            <a:endParaRPr lang="tr-TR" sz="2400" b="1" dirty="0" smtClean="0">
              <a:solidFill>
                <a:schemeClr val="tx1"/>
              </a:solidFill>
              <a:latin typeface="Segoe Print" panose="02000600000000000000" pitchFamily="2" charset="0"/>
              <a:cs typeface="Arial" pitchFamily="34" charset="0"/>
            </a:endParaRPr>
          </a:p>
          <a:p>
            <a:pPr marL="0" indent="0" algn="just" defTabSz="-1174750">
              <a:buNone/>
            </a:pPr>
            <a:r>
              <a:rPr lang="tr-TR" sz="2400" b="1" dirty="0" smtClean="0">
                <a:solidFill>
                  <a:schemeClr val="tx1"/>
                </a:solidFill>
                <a:latin typeface="Segoe Print" panose="02000600000000000000" pitchFamily="2" charset="0"/>
                <a:cs typeface="Arial" pitchFamily="34" charset="0"/>
              </a:rPr>
              <a:t>1.2.2.1 </a:t>
            </a:r>
            <a:r>
              <a:rPr lang="tr-TR" sz="2400" b="1" dirty="0">
                <a:solidFill>
                  <a:schemeClr val="tx1"/>
                </a:solidFill>
                <a:latin typeface="Segoe Print" panose="02000600000000000000" pitchFamily="2" charset="0"/>
                <a:cs typeface="Arial" pitchFamily="34" charset="0"/>
              </a:rPr>
              <a:t>Kamu İktisadi Teşebbüsleri </a:t>
            </a:r>
            <a:endParaRPr lang="tr-TR" sz="2400" b="1" dirty="0" smtClean="0">
              <a:solidFill>
                <a:schemeClr val="tx1"/>
              </a:solidFill>
              <a:latin typeface="Segoe Print" panose="02000600000000000000" pitchFamily="2" charset="0"/>
              <a:cs typeface="Arial" pitchFamily="34" charset="0"/>
            </a:endParaRPr>
          </a:p>
          <a:p>
            <a:pPr marL="0" indent="0" algn="just" defTabSz="-1174750">
              <a:buNone/>
            </a:pPr>
            <a:r>
              <a:rPr lang="tr-TR" sz="2400" b="1" dirty="0">
                <a:solidFill>
                  <a:schemeClr val="tx1"/>
                </a:solidFill>
                <a:latin typeface="Segoe Print" panose="02000600000000000000" pitchFamily="2" charset="0"/>
                <a:cs typeface="Arial" pitchFamily="34" charset="0"/>
              </a:rPr>
              <a:t>		           </a:t>
            </a:r>
            <a:r>
              <a:rPr lang="tr-TR" sz="2400" b="1" dirty="0" smtClean="0">
                <a:solidFill>
                  <a:schemeClr val="tx1"/>
                </a:solidFill>
                <a:latin typeface="Segoe Print" panose="02000600000000000000" pitchFamily="2" charset="0"/>
                <a:cs typeface="Arial" pitchFamily="34" charset="0"/>
              </a:rPr>
              <a:t>1.2.2.1.1 </a:t>
            </a:r>
            <a:r>
              <a:rPr lang="tr-TR" sz="2400" b="1" dirty="0">
                <a:solidFill>
                  <a:schemeClr val="tx1"/>
                </a:solidFill>
                <a:latin typeface="Segoe Print" panose="02000600000000000000" pitchFamily="2" charset="0"/>
                <a:cs typeface="Arial" pitchFamily="34" charset="0"/>
              </a:rPr>
              <a:t>İktisadi Devlet </a:t>
            </a:r>
            <a:r>
              <a:rPr lang="tr-TR" sz="2400" b="1" dirty="0" smtClean="0">
                <a:solidFill>
                  <a:schemeClr val="tx1"/>
                </a:solidFill>
                <a:latin typeface="Segoe Print" panose="02000600000000000000" pitchFamily="2" charset="0"/>
                <a:cs typeface="Arial" pitchFamily="34" charset="0"/>
              </a:rPr>
              <a:t>Teşekkülleri </a:t>
            </a:r>
            <a:endParaRPr lang="tr-TR" sz="2400" b="1" dirty="0">
              <a:solidFill>
                <a:schemeClr val="tx1"/>
              </a:solidFill>
              <a:latin typeface="Segoe Print" panose="02000600000000000000" pitchFamily="2" charset="0"/>
              <a:cs typeface="Arial" pitchFamily="34" charset="0"/>
            </a:endParaRPr>
          </a:p>
          <a:p>
            <a:pPr marL="0" indent="0" algn="just" defTabSz="-1174750">
              <a:buNone/>
            </a:pPr>
            <a:r>
              <a:rPr lang="tr-TR" sz="2400" b="1" dirty="0" smtClean="0">
                <a:solidFill>
                  <a:schemeClr val="tx1"/>
                </a:solidFill>
                <a:latin typeface="Segoe Print" panose="02000600000000000000" pitchFamily="2" charset="0"/>
                <a:cs typeface="Arial" pitchFamily="34" charset="0"/>
              </a:rPr>
              <a:t>           1.2.2.1.2 </a:t>
            </a:r>
            <a:r>
              <a:rPr lang="tr-TR" sz="2400" b="1" dirty="0">
                <a:solidFill>
                  <a:schemeClr val="tx1"/>
                </a:solidFill>
                <a:latin typeface="Segoe Print" panose="02000600000000000000" pitchFamily="2" charset="0"/>
                <a:cs typeface="Arial" pitchFamily="34" charset="0"/>
              </a:rPr>
              <a:t>Kamu İktisadi Kuruluşları </a:t>
            </a:r>
          </a:p>
          <a:p>
            <a:pPr marL="0" indent="0" algn="just">
              <a:buNone/>
            </a:pPr>
            <a:endParaRPr lang="tr-TR" sz="2400" b="1" dirty="0">
              <a:latin typeface="Segoe Print" panose="02000600000000000000" pitchFamily="2" charset="0"/>
              <a:cs typeface="Arial" pitchFamily="34" charset="0"/>
            </a:endParaRPr>
          </a:p>
          <a:p>
            <a:pPr marL="0" indent="0" algn="just">
              <a:buNone/>
            </a:pPr>
            <a:endParaRPr lang="tr-TR" sz="2400" b="1" dirty="0">
              <a:latin typeface="Segoe Print" panose="02000600000000000000" pitchFamily="2" charset="0"/>
              <a:cs typeface="Arial" pitchFamily="34" charset="0"/>
            </a:endParaRPr>
          </a:p>
          <a:p>
            <a:pPr marL="0" indent="0" algn="just">
              <a:buNone/>
            </a:pPr>
            <a:r>
              <a:rPr lang="tr-TR" sz="2400" b="1" dirty="0">
                <a:latin typeface="Segoe Print" panose="02000600000000000000" pitchFamily="2" charset="0"/>
                <a:cs typeface="Arial" pitchFamily="34" charset="0"/>
              </a:rPr>
              <a:t>            </a:t>
            </a:r>
          </a:p>
          <a:p>
            <a:pPr marL="0" indent="0" algn="just">
              <a:buNone/>
            </a:pPr>
            <a:endParaRPr lang="tr-TR" sz="2400" b="1" dirty="0">
              <a:latin typeface="Segoe Print" panose="02000600000000000000" pitchFamily="2" charset="0"/>
              <a:cs typeface="Arial" pitchFamily="34" charset="0"/>
            </a:endParaRPr>
          </a:p>
          <a:p>
            <a:pPr marL="0" indent="0" algn="just">
              <a:buNone/>
            </a:pPr>
            <a:endParaRPr lang="tr-TR" sz="2400" b="1" dirty="0">
              <a:latin typeface="Segoe Print" panose="02000600000000000000" pitchFamily="2" charset="0"/>
              <a:cs typeface="Arial" pitchFamily="34" charset="0"/>
            </a:endParaRPr>
          </a:p>
          <a:p>
            <a:pPr marL="0" indent="0" algn="just">
              <a:buNone/>
            </a:pPr>
            <a:r>
              <a:rPr lang="tr-TR" sz="2400" b="1" dirty="0">
                <a:latin typeface="Segoe Print" panose="02000600000000000000" pitchFamily="2" charset="0"/>
                <a:cs typeface="Arial" pitchFamily="34" charset="0"/>
              </a:rPr>
              <a:t>  </a:t>
            </a:r>
          </a:p>
          <a:p>
            <a:pPr marL="0" indent="0" algn="just">
              <a:buNone/>
            </a:pPr>
            <a:endParaRPr lang="tr-TR" sz="2400" b="1" dirty="0">
              <a:latin typeface="Segoe Print" panose="02000600000000000000" pitchFamily="2" charset="0"/>
              <a:cs typeface="Arial" pitchFamily="34"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882308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Autofit/>
          </a:bodyPr>
          <a:lstStyle/>
          <a:p>
            <a:r>
              <a:rPr lang="tr-TR" sz="2400" b="1" dirty="0">
                <a:solidFill>
                  <a:schemeClr val="tx1"/>
                </a:solidFill>
                <a:latin typeface="Segoe Print" panose="02000600000000000000" pitchFamily="2" charset="0"/>
              </a:rPr>
              <a:t>1.1.3 Hizmet İşletmeleri </a:t>
            </a:r>
          </a:p>
        </p:txBody>
      </p:sp>
      <p:sp>
        <p:nvSpPr>
          <p:cNvPr id="3" name="2 İçerik Yer Tutucusu"/>
          <p:cNvSpPr>
            <a:spLocks noGrp="1"/>
          </p:cNvSpPr>
          <p:nvPr>
            <p:ph idx="1"/>
          </p:nvPr>
        </p:nvSpPr>
        <p:spPr>
          <a:xfrm>
            <a:off x="457200" y="1052736"/>
            <a:ext cx="8229600" cy="4713391"/>
          </a:xfrm>
        </p:spPr>
        <p:txBody>
          <a:bodyPr>
            <a:normAutofit/>
          </a:bodyPr>
          <a:lstStyle/>
          <a:p>
            <a:pPr marL="0" indent="0" algn="just">
              <a:buNone/>
            </a:pPr>
            <a:r>
              <a:rPr lang="tr-TR" sz="2400" b="1" dirty="0" smtClean="0">
                <a:solidFill>
                  <a:schemeClr val="tx1"/>
                </a:solidFill>
                <a:latin typeface="Segoe Print" panose="02000600000000000000" pitchFamily="2" charset="0"/>
              </a:rPr>
              <a:t>Hizmet üretmek veya pazarlamak üzere faaliyette bulunan işletmeler</a:t>
            </a:r>
            <a:r>
              <a:rPr lang="tr-TR" sz="2400" dirty="0" smtClean="0">
                <a:solidFill>
                  <a:schemeClr val="tx1"/>
                </a:solidFill>
                <a:latin typeface="Segoe Print" panose="02000600000000000000" pitchFamily="2" charset="0"/>
              </a:rPr>
              <a:t>, hizmet işletmeleri olarak adlandırılmaktadır. Bu işletmeler hizmet üretmek üzere üretim faktörlerini bir araya getirirler ve kar amacıyla kurulup işletilirler.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Kar amacıyla çalışan hizmet alanları ve ilgili alana yönelik örnekler şu şekilde verilebilir:</a:t>
            </a:r>
          </a:p>
          <a:p>
            <a:pPr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solidFill>
                  <a:schemeClr val="tx1"/>
                </a:solidFill>
              </a:rPr>
              <a:pPr/>
              <a:t>10</a:t>
            </a:fld>
            <a:endParaRPr lang="tr-TR">
              <a:solidFill>
                <a:schemeClr val="tx1"/>
              </a:solidFill>
            </a:endParaRP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tx1"/>
              </a:solidFill>
              <a:latin typeface="Segoe Print" panose="02000600000000000000" pitchFamily="2" charset="0"/>
            </a:endParaRPr>
          </a:p>
        </p:txBody>
      </p:sp>
    </p:spTree>
    <p:extLst>
      <p:ext uri="{BB962C8B-B14F-4D97-AF65-F5344CB8AC3E}">
        <p14:creationId xmlns:p14="http://schemas.microsoft.com/office/powerpoint/2010/main" val="1917706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711081"/>
          </a:xfrm>
        </p:spPr>
        <p:txBody>
          <a:bodyPr vert="horz" lIns="121899" tIns="60949" rIns="121899" bIns="60949" rtlCol="0" anchor="ctr">
            <a:noAutofit/>
          </a:bodyPr>
          <a:lstStyle/>
          <a:p>
            <a:r>
              <a:rPr lang="tr-TR" sz="2400" b="1" dirty="0">
                <a:solidFill>
                  <a:schemeClr val="tx1"/>
                </a:solidFill>
                <a:latin typeface="Segoe Print" panose="02000600000000000000" pitchFamily="2" charset="0"/>
              </a:rPr>
              <a:t>1.1.3 Hizmet İşletmeleri </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11</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
        <p:nvSpPr>
          <p:cNvPr id="3" name="Dikdörtgen 2"/>
          <p:cNvSpPr/>
          <p:nvPr/>
        </p:nvSpPr>
        <p:spPr>
          <a:xfrm>
            <a:off x="463992" y="980728"/>
            <a:ext cx="8280920" cy="8217634"/>
          </a:xfrm>
          <a:prstGeom prst="rect">
            <a:avLst/>
          </a:prstGeom>
        </p:spPr>
        <p:txBody>
          <a:bodyPr wrap="square">
            <a:spAutoFit/>
          </a:bodyPr>
          <a:lstStyle/>
          <a:p>
            <a:r>
              <a:rPr lang="tr-TR" dirty="0">
                <a:latin typeface="Segoe Print" panose="02000600000000000000" pitchFamily="2" charset="0"/>
              </a:rPr>
              <a:t>Konaklama Hizmetleri: Otel, motel, vb.	</a:t>
            </a:r>
            <a:endParaRPr lang="tr-TR" dirty="0" smtClean="0">
              <a:latin typeface="Segoe Print" panose="02000600000000000000" pitchFamily="2" charset="0"/>
            </a:endParaRPr>
          </a:p>
          <a:p>
            <a:r>
              <a:rPr lang="tr-TR" dirty="0" smtClean="0">
                <a:latin typeface="Segoe Print" panose="02000600000000000000" pitchFamily="2" charset="0"/>
              </a:rPr>
              <a:t>Eğlence </a:t>
            </a:r>
            <a:r>
              <a:rPr lang="tr-TR" dirty="0">
                <a:latin typeface="Segoe Print" panose="02000600000000000000" pitchFamily="2" charset="0"/>
              </a:rPr>
              <a:t>Hizmetleri: Tiyatro, </a:t>
            </a:r>
            <a:r>
              <a:rPr lang="tr-TR" dirty="0" smtClean="0">
                <a:latin typeface="Segoe Print" panose="02000600000000000000" pitchFamily="2" charset="0"/>
              </a:rPr>
              <a:t>sinema, lunapark</a:t>
            </a:r>
            <a:endParaRPr lang="tr-TR" dirty="0">
              <a:latin typeface="Segoe Print" panose="02000600000000000000" pitchFamily="2" charset="0"/>
            </a:endParaRPr>
          </a:p>
          <a:p>
            <a:r>
              <a:rPr lang="tr-TR" dirty="0">
                <a:latin typeface="Segoe Print" panose="02000600000000000000" pitchFamily="2" charset="0"/>
              </a:rPr>
              <a:t>Bakım Hizmetleri: Kuaför, kuru </a:t>
            </a:r>
            <a:r>
              <a:rPr lang="tr-TR" dirty="0" smtClean="0">
                <a:latin typeface="Segoe Print" panose="02000600000000000000" pitchFamily="2" charset="0"/>
              </a:rPr>
              <a:t>temizleme</a:t>
            </a:r>
          </a:p>
          <a:p>
            <a:r>
              <a:rPr lang="tr-TR" dirty="0" smtClean="0">
                <a:latin typeface="Segoe Print" panose="02000600000000000000" pitchFamily="2" charset="0"/>
              </a:rPr>
              <a:t>Sağlık </a:t>
            </a:r>
            <a:r>
              <a:rPr lang="tr-TR" dirty="0">
                <a:latin typeface="Segoe Print" panose="02000600000000000000" pitchFamily="2" charset="0"/>
              </a:rPr>
              <a:t>Hizmetleri: Özel hastane</a:t>
            </a:r>
          </a:p>
          <a:p>
            <a:r>
              <a:rPr lang="tr-TR" dirty="0">
                <a:latin typeface="Segoe Print" panose="02000600000000000000" pitchFamily="2" charset="0"/>
              </a:rPr>
              <a:t>Eğitim Hizmetleri: Özel okullar</a:t>
            </a:r>
            <a:r>
              <a:rPr lang="tr-TR" dirty="0" smtClean="0">
                <a:latin typeface="Segoe Print" panose="02000600000000000000" pitchFamily="2" charset="0"/>
              </a:rPr>
              <a:t>,</a:t>
            </a:r>
          </a:p>
          <a:p>
            <a:r>
              <a:rPr lang="tr-TR" dirty="0" smtClean="0">
                <a:latin typeface="Segoe Print" panose="02000600000000000000" pitchFamily="2" charset="0"/>
              </a:rPr>
              <a:t>Danışmanlık </a:t>
            </a:r>
            <a:r>
              <a:rPr lang="tr-TR" dirty="0">
                <a:latin typeface="Segoe Print" panose="02000600000000000000" pitchFamily="2" charset="0"/>
              </a:rPr>
              <a:t>Hizmetleri: Mali, 	</a:t>
            </a:r>
            <a:r>
              <a:rPr lang="tr-TR" dirty="0" smtClean="0">
                <a:latin typeface="Segoe Print" panose="02000600000000000000" pitchFamily="2" charset="0"/>
              </a:rPr>
              <a:t>dershane, hukuki </a:t>
            </a:r>
            <a:r>
              <a:rPr lang="tr-TR" dirty="0">
                <a:latin typeface="Segoe Print" panose="02000600000000000000" pitchFamily="2" charset="0"/>
              </a:rPr>
              <a:t>danışmanlık</a:t>
            </a:r>
          </a:p>
          <a:p>
            <a:r>
              <a:rPr lang="tr-TR" dirty="0">
                <a:latin typeface="Segoe Print" panose="02000600000000000000" pitchFamily="2" charset="0"/>
              </a:rPr>
              <a:t>Sigorta ve Finansal </a:t>
            </a:r>
            <a:r>
              <a:rPr lang="tr-TR" dirty="0" err="1">
                <a:latin typeface="Segoe Print" panose="02000600000000000000" pitchFamily="2" charset="0"/>
              </a:rPr>
              <a:t>Hiz</a:t>
            </a:r>
            <a:r>
              <a:rPr lang="tr-TR" dirty="0">
                <a:latin typeface="Segoe Print" panose="02000600000000000000" pitchFamily="2" charset="0"/>
              </a:rPr>
              <a:t>.: </a:t>
            </a:r>
            <a:r>
              <a:rPr lang="tr-TR" dirty="0" smtClean="0">
                <a:latin typeface="Segoe Print" panose="02000600000000000000" pitchFamily="2" charset="0"/>
              </a:rPr>
              <a:t>Sigorta, Taşıma </a:t>
            </a:r>
            <a:r>
              <a:rPr lang="tr-TR" dirty="0">
                <a:latin typeface="Segoe Print" panose="02000600000000000000" pitchFamily="2" charset="0"/>
              </a:rPr>
              <a:t>ve İletişim </a:t>
            </a:r>
            <a:r>
              <a:rPr lang="tr-TR" dirty="0" err="1">
                <a:latin typeface="Segoe Print" panose="02000600000000000000" pitchFamily="2" charset="0"/>
              </a:rPr>
              <a:t>Hizm</a:t>
            </a:r>
            <a:r>
              <a:rPr lang="tr-TR" dirty="0">
                <a:latin typeface="Segoe Print" panose="02000600000000000000" pitchFamily="2" charset="0"/>
              </a:rPr>
              <a:t>.: </a:t>
            </a:r>
            <a:r>
              <a:rPr lang="tr-TR" dirty="0" smtClean="0">
                <a:latin typeface="Segoe Print" panose="02000600000000000000" pitchFamily="2" charset="0"/>
              </a:rPr>
              <a:t>PTT, bankacılık</a:t>
            </a:r>
            <a:r>
              <a:rPr lang="tr-TR" dirty="0">
                <a:latin typeface="Segoe Print" panose="02000600000000000000" pitchFamily="2" charset="0"/>
              </a:rPr>
              <a:t>	yolcu taşımacılığı</a:t>
            </a:r>
          </a:p>
          <a:p>
            <a:endParaRPr lang="tr-TR" dirty="0">
              <a:latin typeface="Segoe Print" panose="02000600000000000000" pitchFamily="2" charset="0"/>
            </a:endParaRPr>
          </a:p>
          <a:p>
            <a:endParaRPr lang="tr-TR" dirty="0" smtClean="0">
              <a:latin typeface="Segoe Print" panose="02000600000000000000" pitchFamily="2" charset="0"/>
            </a:endParaRPr>
          </a:p>
          <a:p>
            <a:endParaRPr lang="tr-TR" dirty="0">
              <a:latin typeface="Segoe Print" panose="02000600000000000000" pitchFamily="2" charset="0"/>
            </a:endParaRPr>
          </a:p>
          <a:p>
            <a:endParaRPr lang="tr-TR" dirty="0" smtClean="0">
              <a:latin typeface="Segoe Print" panose="02000600000000000000" pitchFamily="2" charset="0"/>
            </a:endParaRPr>
          </a:p>
          <a:p>
            <a:endParaRPr lang="tr-TR" dirty="0">
              <a:latin typeface="Segoe Print" panose="02000600000000000000" pitchFamily="2" charset="0"/>
            </a:endParaRPr>
          </a:p>
          <a:p>
            <a:endParaRPr lang="tr-TR" dirty="0" smtClean="0">
              <a:latin typeface="Segoe Print" panose="02000600000000000000" pitchFamily="2" charset="0"/>
            </a:endParaRPr>
          </a:p>
          <a:p>
            <a:endParaRPr lang="tr-TR" dirty="0">
              <a:latin typeface="Segoe Print" panose="02000600000000000000" pitchFamily="2" charset="0"/>
            </a:endParaRPr>
          </a:p>
          <a:p>
            <a:endParaRPr lang="tr-TR" dirty="0" smtClean="0">
              <a:latin typeface="Segoe Print" panose="02000600000000000000" pitchFamily="2" charset="0"/>
            </a:endParaRPr>
          </a:p>
          <a:p>
            <a:endParaRPr lang="tr-TR" dirty="0">
              <a:latin typeface="Segoe Print" panose="02000600000000000000" pitchFamily="2" charset="0"/>
            </a:endParaRPr>
          </a:p>
          <a:p>
            <a:endParaRPr lang="tr-TR" dirty="0" smtClean="0">
              <a:latin typeface="Segoe Print" panose="02000600000000000000" pitchFamily="2" charset="0"/>
            </a:endParaRPr>
          </a:p>
          <a:p>
            <a:endParaRPr lang="tr-TR" dirty="0">
              <a:latin typeface="Segoe Print" panose="02000600000000000000" pitchFamily="2" charset="0"/>
            </a:endParaRPr>
          </a:p>
          <a:p>
            <a:endParaRPr lang="tr-TR" dirty="0" smtClean="0">
              <a:latin typeface="Segoe Print" panose="02000600000000000000" pitchFamily="2" charset="0"/>
            </a:endParaRPr>
          </a:p>
          <a:p>
            <a:endParaRPr lang="tr-TR" dirty="0">
              <a:latin typeface="Segoe Print" panose="02000600000000000000" pitchFamily="2" charset="0"/>
            </a:endParaRPr>
          </a:p>
        </p:txBody>
      </p:sp>
    </p:spTree>
    <p:extLst>
      <p:ext uri="{BB962C8B-B14F-4D97-AF65-F5344CB8AC3E}">
        <p14:creationId xmlns:p14="http://schemas.microsoft.com/office/powerpoint/2010/main" val="4225633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Autofit/>
          </a:bodyPr>
          <a:lstStyle/>
          <a:p>
            <a:pPr lvl="1"/>
            <a:r>
              <a:rPr lang="tr-TR" sz="2400" b="1" dirty="0">
                <a:solidFill>
                  <a:schemeClr val="tx1"/>
                </a:solidFill>
                <a:latin typeface="Segoe Print" panose="02000600000000000000" pitchFamily="2" charset="0"/>
              </a:rPr>
              <a:t>1.2 Üretim Araçlarının Mülkiyetine Göre İşletmeler</a:t>
            </a:r>
            <a:br>
              <a:rPr lang="tr-TR" sz="2400" b="1" dirty="0">
                <a:solidFill>
                  <a:schemeClr val="tx1"/>
                </a:solidFill>
                <a:latin typeface="Segoe Print" panose="02000600000000000000" pitchFamily="2" charset="0"/>
              </a:rPr>
            </a:br>
            <a:endParaRPr lang="tr-TR" sz="2400" b="1"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67544" y="980728"/>
            <a:ext cx="8229600" cy="4713391"/>
          </a:xfrm>
        </p:spPr>
        <p:txBody>
          <a:bodyPr>
            <a:noAutofit/>
          </a:bodyPr>
          <a:lstStyle/>
          <a:p>
            <a:pPr marL="0" indent="0" algn="just">
              <a:buNone/>
            </a:pPr>
            <a:r>
              <a:rPr lang="tr-TR" sz="2400" dirty="0" smtClean="0">
                <a:solidFill>
                  <a:schemeClr val="tx1"/>
                </a:solidFill>
                <a:latin typeface="Segoe Print" panose="02000600000000000000" pitchFamily="2" charset="0"/>
              </a:rPr>
              <a:t>Üretim araçlarının mülkiyetine göre işletmelerin sınıflandırılmasında dikkate alınan temel ölçüt</a:t>
            </a:r>
            <a:r>
              <a:rPr lang="tr-TR" sz="2400" b="1" dirty="0" smtClean="0">
                <a:solidFill>
                  <a:schemeClr val="tx1"/>
                </a:solidFill>
                <a:latin typeface="Segoe Print" panose="02000600000000000000" pitchFamily="2" charset="0"/>
              </a:rPr>
              <a:t>, işletme üretim faktörlerinin ve özellikle sermayesinin özel kaynaklardan veya kamusal kaynaklardan ya da karma bir biçimde olmak üzere hem özel hem de kamusal kaynaklardan sağlanıp sağlanmadığıdır</a:t>
            </a:r>
            <a:r>
              <a:rPr lang="tr-TR" sz="2400" dirty="0" smtClean="0">
                <a:solidFill>
                  <a:schemeClr val="tx1"/>
                </a:solidFill>
                <a:latin typeface="Segoe Print" panose="02000600000000000000" pitchFamily="2" charset="0"/>
              </a:rPr>
              <a:t>.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Bu manada üretim faktörlerinin mülkiyetine göre işletmeler: </a:t>
            </a:r>
            <a:r>
              <a:rPr lang="tr-TR" sz="2400" b="1" dirty="0" smtClean="0">
                <a:solidFill>
                  <a:schemeClr val="tx1"/>
                </a:solidFill>
                <a:latin typeface="Segoe Print" panose="02000600000000000000" pitchFamily="2" charset="0"/>
              </a:rPr>
              <a:t>özel işletmeler, kamu işletmeleri, karma işletmeler ve yabancı sermayeli işletmeler </a:t>
            </a:r>
            <a:r>
              <a:rPr lang="tr-TR" sz="2400" dirty="0" smtClean="0">
                <a:solidFill>
                  <a:schemeClr val="tx1"/>
                </a:solidFill>
                <a:latin typeface="Segoe Print" panose="02000600000000000000" pitchFamily="2" charset="0"/>
              </a:rPr>
              <a:t>olarak 4 farklı grup altında sınıflandırılabilir.</a:t>
            </a:r>
          </a:p>
          <a:p>
            <a:pPr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12</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835399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400" b="1" dirty="0" smtClean="0">
                <a:solidFill>
                  <a:schemeClr val="tx1"/>
                </a:solidFill>
                <a:latin typeface="Segoe Print" panose="02000600000000000000" pitchFamily="2" charset="0"/>
              </a:rPr>
              <a:t>1.2.1 Özel İşletmeler </a:t>
            </a:r>
            <a:endParaRPr lang="tr-TR" sz="2400" b="1"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67544" y="1124744"/>
            <a:ext cx="8229600" cy="4713391"/>
          </a:xfrm>
        </p:spPr>
        <p:txBody>
          <a:bodyPr>
            <a:noAutofit/>
          </a:bodyPr>
          <a:lstStyle/>
          <a:p>
            <a:pPr marL="0" indent="0" algn="just">
              <a:buNone/>
            </a:pPr>
            <a:r>
              <a:rPr lang="tr-TR" sz="2400" b="1" dirty="0" smtClean="0">
                <a:solidFill>
                  <a:schemeClr val="tx1"/>
                </a:solidFill>
                <a:latin typeface="Segoe Print" panose="02000600000000000000" pitchFamily="2" charset="0"/>
              </a:rPr>
              <a:t>Sermayesinin tamamı veya büyük bir kısmı özel (gerçek veya tüzel) kişilerin elinde olan işletmelerdir</a:t>
            </a:r>
            <a:r>
              <a:rPr lang="tr-TR" sz="2400" dirty="0" smtClean="0">
                <a:solidFill>
                  <a:schemeClr val="tx1"/>
                </a:solidFill>
                <a:latin typeface="Segoe Print" panose="02000600000000000000" pitchFamily="2" charset="0"/>
              </a:rPr>
              <a:t>.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Bu işletme türünde </a:t>
            </a:r>
            <a:r>
              <a:rPr lang="tr-TR" sz="2400" b="1" dirty="0" smtClean="0">
                <a:solidFill>
                  <a:schemeClr val="tx1"/>
                </a:solidFill>
                <a:latin typeface="Segoe Print" panose="02000600000000000000" pitchFamily="2" charset="0"/>
              </a:rPr>
              <a:t>temel amaç kar elde etmek olup, kar ya da zarar işletme sahibini ilgilendirmektedir</a:t>
            </a:r>
            <a:r>
              <a:rPr lang="tr-TR" sz="2400" dirty="0" smtClean="0">
                <a:solidFill>
                  <a:schemeClr val="tx1"/>
                </a:solidFill>
                <a:latin typeface="Segoe Print" panose="02000600000000000000" pitchFamily="2" charset="0"/>
              </a:rPr>
              <a:t>.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Kazanma hırsı ve girişim arzusu birbirlerini tetikler ve iş başarma yeteneğini geliştirir. Özel bir banka (Yapı Kredi Bankası), özel bir hastane (Acıbadem), bir ayakkabı firması (Kemal Tanca) veya giysi (Kığılı) mağazası vb. örnekler verilebilir. </a:t>
            </a:r>
          </a:p>
          <a:p>
            <a:pPr marL="0" indent="0" algn="just">
              <a:buNone/>
            </a:pPr>
            <a:r>
              <a:rPr lang="tr-TR" sz="2400" dirty="0" smtClean="0">
                <a:solidFill>
                  <a:schemeClr val="tx1"/>
                </a:solidFill>
                <a:latin typeface="Segoe Print" panose="02000600000000000000" pitchFamily="2" charset="0"/>
              </a:rPr>
              <a:t> </a:t>
            </a: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13</a:t>
            </a:fld>
            <a:endParaRPr lang="tr-TR" dirty="0"/>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89812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1143000"/>
          </a:xfrm>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1.2.2 Kamu İşletmeleri </a:t>
            </a:r>
          </a:p>
        </p:txBody>
      </p:sp>
      <p:sp>
        <p:nvSpPr>
          <p:cNvPr id="3" name="2 İçerik Yer Tutucusu"/>
          <p:cNvSpPr>
            <a:spLocks noGrp="1"/>
          </p:cNvSpPr>
          <p:nvPr>
            <p:ph idx="1"/>
          </p:nvPr>
        </p:nvSpPr>
        <p:spPr>
          <a:xfrm>
            <a:off x="457200" y="1268760"/>
            <a:ext cx="8229600" cy="4713391"/>
          </a:xfrm>
        </p:spPr>
        <p:txBody>
          <a:bodyPr>
            <a:noAutofit/>
          </a:bodyPr>
          <a:lstStyle/>
          <a:p>
            <a:pPr marL="0" indent="0" algn="just">
              <a:buNone/>
            </a:pPr>
            <a:r>
              <a:rPr lang="tr-TR" sz="2400" b="1" dirty="0" smtClean="0">
                <a:solidFill>
                  <a:schemeClr val="tx1"/>
                </a:solidFill>
                <a:latin typeface="Segoe Print" panose="02000600000000000000" pitchFamily="2" charset="0"/>
              </a:rPr>
              <a:t>Sermaye ve mülkiyetlerinin tamamı ya da çoğunluğu devlete ait olan işletmeler</a:t>
            </a:r>
            <a:r>
              <a:rPr lang="tr-TR" sz="2400" dirty="0" smtClean="0">
                <a:solidFill>
                  <a:schemeClr val="tx1"/>
                </a:solidFill>
                <a:latin typeface="Segoe Print" panose="02000600000000000000" pitchFamily="2" charset="0"/>
              </a:rPr>
              <a:t>, kamu işletmeleri olarak adlandırılmaktadır. Bu tür işletmelerin </a:t>
            </a:r>
            <a:r>
              <a:rPr lang="tr-TR" sz="2400" b="1" dirty="0" smtClean="0">
                <a:solidFill>
                  <a:schemeClr val="tx1"/>
                </a:solidFill>
                <a:latin typeface="Segoe Print" panose="02000600000000000000" pitchFamily="2" charset="0"/>
              </a:rPr>
              <a:t>esas amacı kar elde etmekten çok topluma hizmet götürmektir</a:t>
            </a:r>
            <a:r>
              <a:rPr lang="tr-TR" sz="2400" dirty="0" smtClean="0">
                <a:solidFill>
                  <a:schemeClr val="tx1"/>
                </a:solidFill>
                <a:latin typeface="Segoe Print" panose="02000600000000000000" pitchFamily="2" charset="0"/>
              </a:rPr>
              <a:t>. Bu </a:t>
            </a:r>
            <a:r>
              <a:rPr lang="tr-TR" sz="2400" b="1" dirty="0" smtClean="0">
                <a:solidFill>
                  <a:schemeClr val="tx1"/>
                </a:solidFill>
                <a:latin typeface="Segoe Print" panose="02000600000000000000" pitchFamily="2" charset="0"/>
              </a:rPr>
              <a:t>manada üretilen mal ve hizmet ile sağlanan kazanç arasında her zaman kolaylıkla denge sağlanamayabilir</a:t>
            </a:r>
            <a:r>
              <a:rPr lang="tr-TR" sz="2400" dirty="0" smtClean="0">
                <a:solidFill>
                  <a:schemeClr val="tx1"/>
                </a:solidFill>
                <a:latin typeface="Segoe Print" panose="02000600000000000000" pitchFamily="2" charset="0"/>
              </a:rPr>
              <a:t>.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Kamu işletmelerinde mülkiyet devlet, özel idare veya belediye gibi kamu kurumlarına aittir. </a:t>
            </a:r>
            <a:r>
              <a:rPr lang="tr-TR" sz="2400" b="1" dirty="0" smtClean="0">
                <a:solidFill>
                  <a:schemeClr val="tx1"/>
                </a:solidFill>
                <a:latin typeface="Segoe Print" panose="02000600000000000000" pitchFamily="2" charset="0"/>
              </a:rPr>
              <a:t>Kamu işletmeleri toplumun kültürel ve sağlık gereksinimlerini karşılamak veya ülkedeki iktisadi faaliyetleri düzenlemek için kurulmaktadır. </a:t>
            </a:r>
            <a:endParaRPr lang="tr-TR" sz="2400" b="1"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14</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863463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400" b="1" dirty="0" smtClean="0">
                <a:solidFill>
                  <a:schemeClr val="tx1"/>
                </a:solidFill>
                <a:latin typeface="Segoe Print" panose="02000600000000000000" pitchFamily="2" charset="0"/>
              </a:rPr>
              <a:t>1.2.2 Kamu İşletmeleri </a:t>
            </a:r>
            <a:endParaRPr lang="tr-TR" sz="2400"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836712"/>
            <a:ext cx="8229600" cy="4713391"/>
          </a:xfrm>
        </p:spPr>
        <p:txBody>
          <a:bodyPr>
            <a:normAutofit lnSpcReduction="10000"/>
          </a:bodyPr>
          <a:lstStyle/>
          <a:p>
            <a:pPr marL="0" indent="0" algn="just">
              <a:buNone/>
            </a:pPr>
            <a:r>
              <a:rPr lang="tr-TR" sz="2400" dirty="0" smtClean="0">
                <a:solidFill>
                  <a:schemeClr val="tx1"/>
                </a:solidFill>
                <a:latin typeface="Segoe Print" panose="02000600000000000000" pitchFamily="2" charset="0"/>
              </a:rPr>
              <a:t>		</a:t>
            </a:r>
          </a:p>
          <a:p>
            <a:pPr marL="0" indent="0" algn="just">
              <a:buNone/>
            </a:pPr>
            <a:r>
              <a:rPr lang="tr-TR" sz="2400" dirty="0" smtClean="0">
                <a:solidFill>
                  <a:schemeClr val="tx1"/>
                </a:solidFill>
                <a:latin typeface="Segoe Print" panose="02000600000000000000" pitchFamily="2" charset="0"/>
              </a:rPr>
              <a:t>Ülkemizde kamu işletmelerinin önemli bir yeri bulunmaktadır. Son yıllarda özelleştirmelerle bazı kamu işletmeleri özel sektöre geçmiştir. </a:t>
            </a:r>
            <a:r>
              <a:rPr lang="tr-TR" sz="2400" b="1" dirty="0" smtClean="0">
                <a:solidFill>
                  <a:schemeClr val="tx1"/>
                </a:solidFill>
                <a:latin typeface="Segoe Print" panose="02000600000000000000" pitchFamily="2" charset="0"/>
              </a:rPr>
              <a:t>Özelleştirilen işletmelere örnek olarak Erdemir ve Türk Telekom</a:t>
            </a:r>
            <a:r>
              <a:rPr lang="tr-TR" sz="2400" dirty="0" smtClean="0">
                <a:solidFill>
                  <a:schemeClr val="tx1"/>
                </a:solidFill>
                <a:latin typeface="Segoe Print" panose="02000600000000000000" pitchFamily="2" charset="0"/>
              </a:rPr>
              <a:t> verilebilir. </a:t>
            </a:r>
          </a:p>
          <a:p>
            <a:pPr marL="0" indent="0" algn="just">
              <a:buNone/>
            </a:pPr>
            <a:endParaRPr lang="tr-TR" sz="2400" dirty="0" smtClean="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Bunun yanında </a:t>
            </a:r>
            <a:r>
              <a:rPr lang="tr-TR" sz="2400" b="1" dirty="0" smtClean="0">
                <a:solidFill>
                  <a:schemeClr val="tx1"/>
                </a:solidFill>
                <a:latin typeface="Segoe Print" panose="02000600000000000000" pitchFamily="2" charset="0"/>
              </a:rPr>
              <a:t>TCDD ve Ziraat Bankası ise halen kamu işletmesi </a:t>
            </a:r>
            <a:r>
              <a:rPr lang="tr-TR" sz="2400" dirty="0" smtClean="0">
                <a:solidFill>
                  <a:schemeClr val="tx1"/>
                </a:solidFill>
                <a:latin typeface="Segoe Print" panose="02000600000000000000" pitchFamily="2" charset="0"/>
              </a:rPr>
              <a:t>olarak hizmet vermektedir. </a:t>
            </a:r>
            <a:r>
              <a:rPr lang="tr-TR" sz="2400" b="1" dirty="0" smtClean="0">
                <a:solidFill>
                  <a:schemeClr val="tx1"/>
                </a:solidFill>
                <a:latin typeface="Segoe Print" panose="02000600000000000000" pitchFamily="2" charset="0"/>
              </a:rPr>
              <a:t>Kamu işletmeleri de kendi içinde kamu iktisadi teşebbüsleri, yerel yönetim işletmeleri, katma bütçeli işletmeler ve döner sermayeli işletmeler olmak üzere 4 farklı grup altında incelenebilir. </a:t>
            </a:r>
          </a:p>
          <a:p>
            <a:pPr algn="just">
              <a:buNone/>
            </a:pPr>
            <a:endParaRPr lang="tr-TR" sz="2200" dirty="0" smtClean="0">
              <a:solidFill>
                <a:schemeClr val="tx1"/>
              </a:solidFill>
            </a:endParaRPr>
          </a:p>
          <a:p>
            <a:pPr algn="just"/>
            <a:endParaRPr lang="tr-TR" sz="2200" dirty="0">
              <a:solidFill>
                <a:schemeClr val="tx1"/>
              </a:solidFill>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15</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611555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1.2.2.1 Kamu İktisadi Teşebbüsleri</a:t>
            </a:r>
          </a:p>
        </p:txBody>
      </p:sp>
      <p:sp>
        <p:nvSpPr>
          <p:cNvPr id="3" name="2 İçerik Yer Tutucusu"/>
          <p:cNvSpPr>
            <a:spLocks noGrp="1"/>
          </p:cNvSpPr>
          <p:nvPr>
            <p:ph idx="1"/>
          </p:nvPr>
        </p:nvSpPr>
        <p:spPr>
          <a:xfrm>
            <a:off x="457200" y="1052736"/>
            <a:ext cx="8229600" cy="4713391"/>
          </a:xfrm>
        </p:spPr>
        <p:txBody>
          <a:bodyPr>
            <a:noAutofit/>
          </a:bodyPr>
          <a:lstStyle/>
          <a:p>
            <a:pPr marL="0" indent="0" algn="just">
              <a:buNone/>
            </a:pPr>
            <a:r>
              <a:rPr lang="tr-TR" sz="2400" b="1" dirty="0" smtClean="0">
                <a:solidFill>
                  <a:schemeClr val="tx1"/>
                </a:solidFill>
                <a:latin typeface="Segoe Print" panose="02000600000000000000" pitchFamily="2" charset="0"/>
              </a:rPr>
              <a:t>Sermayesinin tamamı ya da %50’den fazlası kamu kuruluşlarına ait olan, ekonomik alanda ticari esaslara göre faaliyet gösteren ve tüzel kişiliğe sahip olan kuruluşlar, </a:t>
            </a:r>
            <a:r>
              <a:rPr lang="tr-TR" sz="2400" dirty="0" smtClean="0">
                <a:solidFill>
                  <a:schemeClr val="tx1"/>
                </a:solidFill>
                <a:latin typeface="Segoe Print" panose="02000600000000000000" pitchFamily="2" charset="0"/>
              </a:rPr>
              <a:t>Kamu İktisadi Teşebbüsleri (KİT) olarak tanımlanmaktadır. </a:t>
            </a:r>
          </a:p>
          <a:p>
            <a:pPr marL="0" indent="0" algn="just">
              <a:buNone/>
            </a:pPr>
            <a:endParaRPr lang="tr-TR" sz="2400" dirty="0" smtClean="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KİT’ler kendi içinde iktisadi devlet teşekkülleri ve kamu iktisadi kuruluşları</a:t>
            </a:r>
            <a:r>
              <a:rPr lang="tr-TR" sz="2400" b="1" dirty="0" smtClean="0">
                <a:solidFill>
                  <a:schemeClr val="tx1"/>
                </a:solidFill>
                <a:latin typeface="Segoe Print" panose="02000600000000000000" pitchFamily="2" charset="0"/>
              </a:rPr>
              <a:t> </a:t>
            </a:r>
            <a:r>
              <a:rPr lang="tr-TR" sz="2400" dirty="0" smtClean="0">
                <a:solidFill>
                  <a:schemeClr val="tx1"/>
                </a:solidFill>
                <a:latin typeface="Segoe Print" panose="02000600000000000000" pitchFamily="2" charset="0"/>
              </a:rPr>
              <a:t>olmak üzere 2 farklı şekilde sınıflandırılabilir.</a:t>
            </a:r>
          </a:p>
          <a:p>
            <a:pPr marL="0" indent="0"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16</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350773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1.2.2.1.1İktisadi Devlet Teşekkülleri</a:t>
            </a:r>
          </a:p>
        </p:txBody>
      </p:sp>
      <p:sp>
        <p:nvSpPr>
          <p:cNvPr id="3" name="2 İçerik Yer Tutucusu"/>
          <p:cNvSpPr>
            <a:spLocks noGrp="1"/>
          </p:cNvSpPr>
          <p:nvPr>
            <p:ph idx="1"/>
          </p:nvPr>
        </p:nvSpPr>
        <p:spPr>
          <a:xfrm>
            <a:off x="457200" y="1052736"/>
            <a:ext cx="8229600" cy="4713391"/>
          </a:xfrm>
        </p:spPr>
        <p:txBody>
          <a:bodyPr>
            <a:normAutofit/>
          </a:bodyPr>
          <a:lstStyle/>
          <a:p>
            <a:pPr marL="0" indent="0" algn="just">
              <a:buNone/>
            </a:pPr>
            <a:r>
              <a:rPr lang="tr-TR" sz="2400" b="1" dirty="0" smtClean="0">
                <a:solidFill>
                  <a:schemeClr val="tx1"/>
                </a:solidFill>
                <a:latin typeface="Segoe Print" panose="02000600000000000000" pitchFamily="2" charset="0"/>
              </a:rPr>
              <a:t>İktisadi devlet teşekkülleri, sermayesinin tamamı devlete ait, iktisadi alanda ticari esaslara göre faaliyet göstermek üzere </a:t>
            </a:r>
            <a:r>
              <a:rPr lang="tr-TR" sz="2400" dirty="0" smtClean="0">
                <a:solidFill>
                  <a:schemeClr val="tx1"/>
                </a:solidFill>
                <a:latin typeface="Segoe Print" panose="02000600000000000000" pitchFamily="2" charset="0"/>
              </a:rPr>
              <a:t>kurulan kamu iktisadi teşebbüsüdür. </a:t>
            </a:r>
          </a:p>
          <a:p>
            <a:pPr marL="0" indent="0" algn="just">
              <a:buNone/>
            </a:pPr>
            <a:endParaRPr lang="tr-TR" sz="2400" b="1" dirty="0">
              <a:solidFill>
                <a:schemeClr val="tx1"/>
              </a:solidFill>
              <a:latin typeface="Segoe Print" panose="02000600000000000000" pitchFamily="2" charset="0"/>
            </a:endParaRPr>
          </a:p>
          <a:p>
            <a:pPr marL="0" indent="0" algn="just">
              <a:buNone/>
            </a:pPr>
            <a:r>
              <a:rPr lang="tr-TR" sz="2400" b="1" dirty="0" smtClean="0">
                <a:solidFill>
                  <a:schemeClr val="tx1"/>
                </a:solidFill>
                <a:latin typeface="Segoe Print" panose="02000600000000000000" pitchFamily="2" charset="0"/>
              </a:rPr>
              <a:t>İktisadi devlet teşekkülleri, ekonomik gereklere uygun olarak “verimlilik” ve “karlılık” ilkeleri doğrultusunda kendi aralarında ve ülke ekonomisi ile uyum halinde çalışmak üzere sermaye birikimine katkı yaparlar ve böylelikle daha fazla yatırım kaynağı yaratmış olurlar. </a:t>
            </a:r>
            <a:endParaRPr lang="tr-TR" sz="2400" b="1"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17</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0269443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smtClean="0">
                <a:solidFill>
                  <a:schemeClr val="tx1"/>
                </a:solidFill>
                <a:latin typeface="Segoe Print" panose="02000600000000000000" pitchFamily="2" charset="0"/>
              </a:rPr>
              <a:t>1.2.2.1.1 İktisadi </a:t>
            </a:r>
            <a:r>
              <a:rPr lang="tr-TR" sz="2400" b="1" dirty="0">
                <a:solidFill>
                  <a:schemeClr val="tx1"/>
                </a:solidFill>
                <a:latin typeface="Segoe Print" panose="02000600000000000000" pitchFamily="2" charset="0"/>
              </a:rPr>
              <a:t>Devlet Teşekkülleri</a:t>
            </a:r>
          </a:p>
        </p:txBody>
      </p:sp>
      <p:sp>
        <p:nvSpPr>
          <p:cNvPr id="3" name="2 İçerik Yer Tutucusu"/>
          <p:cNvSpPr>
            <a:spLocks noGrp="1"/>
          </p:cNvSpPr>
          <p:nvPr>
            <p:ph idx="1"/>
          </p:nvPr>
        </p:nvSpPr>
        <p:spPr>
          <a:xfrm>
            <a:off x="457200" y="1052736"/>
            <a:ext cx="8229600" cy="5184576"/>
          </a:xfrm>
        </p:spPr>
        <p:txBody>
          <a:bodyPr>
            <a:noAutofit/>
          </a:bodyPr>
          <a:lstStyle/>
          <a:p>
            <a:pPr marL="0" indent="0" algn="just">
              <a:buNone/>
            </a:pPr>
            <a:r>
              <a:rPr lang="tr-TR" sz="2400" dirty="0" smtClean="0">
                <a:solidFill>
                  <a:schemeClr val="tx1"/>
                </a:solidFill>
                <a:latin typeface="Segoe Print" panose="02000600000000000000" pitchFamily="2" charset="0"/>
              </a:rPr>
              <a:t>Bakanlar Kurulunca alınan karar doğrultusunda kurulan ve hangi bakanlığa bağlı olduğu belirtilen iktisadi devlet teşekkülleri</a:t>
            </a:r>
            <a:r>
              <a:rPr lang="tr-TR" sz="2400" b="1" dirty="0" smtClean="0">
                <a:solidFill>
                  <a:schemeClr val="tx1"/>
                </a:solidFill>
                <a:latin typeface="Segoe Print" panose="02000600000000000000" pitchFamily="2" charset="0"/>
              </a:rPr>
              <a:t>, anonim şirket statüsünde de kurulabilmektedir</a:t>
            </a:r>
            <a:r>
              <a:rPr lang="tr-TR" sz="2400" dirty="0" smtClean="0">
                <a:solidFill>
                  <a:schemeClr val="tx1"/>
                </a:solidFill>
                <a:latin typeface="Segoe Print" panose="02000600000000000000" pitchFamily="2" charset="0"/>
              </a:rPr>
              <a:t>. </a:t>
            </a:r>
            <a:r>
              <a:rPr lang="tr-TR" sz="2400" b="1" dirty="0" smtClean="0">
                <a:solidFill>
                  <a:schemeClr val="tx1"/>
                </a:solidFill>
                <a:latin typeface="Segoe Print" panose="02000600000000000000" pitchFamily="2" charset="0"/>
              </a:rPr>
              <a:t>Vilayet ve belediyeler tarafından kurulabilen iktisadi devlet teşekkülleri de anonim şirket statüsünde faaliyet gösterebilmektedir. </a:t>
            </a:r>
          </a:p>
          <a:p>
            <a:pPr marL="0" indent="0" algn="just">
              <a:buNone/>
            </a:pPr>
            <a:endParaRPr lang="tr-TR" sz="2400" dirty="0" smtClean="0">
              <a:solidFill>
                <a:schemeClr val="tx1"/>
              </a:solidFill>
              <a:latin typeface="Segoe Print" panose="02000600000000000000" pitchFamily="2" charset="0"/>
            </a:endParaRPr>
          </a:p>
          <a:p>
            <a:pPr marL="0" indent="0" algn="just">
              <a:buNone/>
            </a:pPr>
            <a:r>
              <a:rPr lang="tr-TR" sz="2400" b="1" dirty="0" smtClean="0">
                <a:solidFill>
                  <a:schemeClr val="tx1"/>
                </a:solidFill>
                <a:latin typeface="Segoe Print" panose="02000600000000000000" pitchFamily="2" charset="0"/>
              </a:rPr>
              <a:t>İktisadi devlet teşekkülüne örnek olarak </a:t>
            </a:r>
            <a:r>
              <a:rPr lang="tr-TR" sz="2400" b="1" dirty="0">
                <a:solidFill>
                  <a:schemeClr val="tx1"/>
                </a:solidFill>
                <a:latin typeface="Segoe Print" panose="02000600000000000000" pitchFamily="2" charset="0"/>
              </a:rPr>
              <a:t>Boru Hatları ile Petrol Taşıma A.Ş. (BOTAŞ) Genel Müdürlüğü, Çay İşletmeleri (ÇAY-KUR) Genel Müdürlüğü, Devlet Malzeme Ofisi (DMO) Genel Müdürlüğü, Elektrik Üretim A.Ş. Genel Müdürlüğü,  Enerji Piyasaları İşletme Anonim </a:t>
            </a:r>
            <a:r>
              <a:rPr lang="tr-TR" sz="2400" b="1" dirty="0" smtClean="0">
                <a:solidFill>
                  <a:schemeClr val="tx1"/>
                </a:solidFill>
                <a:latin typeface="Segoe Print" panose="02000600000000000000" pitchFamily="2" charset="0"/>
              </a:rPr>
              <a:t>Şirketi verilebilir</a:t>
            </a:r>
            <a:r>
              <a:rPr lang="tr-TR" sz="2400" dirty="0" smtClean="0">
                <a:solidFill>
                  <a:schemeClr val="tx1"/>
                </a:solidFill>
              </a:rPr>
              <a:t> .</a:t>
            </a:r>
          </a:p>
          <a:p>
            <a:pPr algn="just"/>
            <a:endParaRPr lang="tr-TR" sz="2400" dirty="0">
              <a:solidFill>
                <a:schemeClr val="tx1"/>
              </a:solidFill>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18</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314731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1.2.2.1.2 Kamu İktisadi </a:t>
            </a:r>
            <a:r>
              <a:rPr lang="tr-TR" sz="2400" b="1" dirty="0" smtClean="0">
                <a:solidFill>
                  <a:schemeClr val="tx1"/>
                </a:solidFill>
                <a:latin typeface="Segoe Print" panose="02000600000000000000" pitchFamily="2" charset="0"/>
              </a:rPr>
              <a:t>Kuruluşları</a:t>
            </a:r>
            <a:endParaRPr lang="tr-TR" sz="2400" b="1"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052736"/>
            <a:ext cx="8229600" cy="4713391"/>
          </a:xfrm>
        </p:spPr>
        <p:txBody>
          <a:bodyPr>
            <a:noAutofit/>
          </a:bodyPr>
          <a:lstStyle/>
          <a:p>
            <a:pPr marL="0" indent="0" algn="just">
              <a:buNone/>
            </a:pPr>
            <a:r>
              <a:rPr lang="tr-TR" sz="2400" dirty="0" smtClean="0">
                <a:solidFill>
                  <a:schemeClr val="tx1"/>
                </a:solidFill>
                <a:latin typeface="Segoe Print" panose="02000600000000000000" pitchFamily="2" charset="0"/>
              </a:rPr>
              <a:t>Kamu iktisadi kuruluşu, kuruluş sermayesinin tamamı devlete ait olan ve tekel niteliğindeki mal ve hizmetleri üretmek ve dağıtmak üzere kurulan ve kamu hizmeti yönü ağır basan kamu teşebbüsü şeklinde tanımlanabilir.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Bu işletmelere örnek olarak; </a:t>
            </a:r>
            <a:r>
              <a:rPr lang="tr-TR" sz="2400" dirty="0">
                <a:solidFill>
                  <a:schemeClr val="tx1"/>
                </a:solidFill>
                <a:latin typeface="Segoe Print" panose="02000600000000000000" pitchFamily="2" charset="0"/>
              </a:rPr>
              <a:t>Devlet Hava Meydanları İşletmesi Genel Müdürlüğü, Kıyı Emniyeti Genel Müdürlüğü, Posta ve Telgraf Teşkilatı Anonim Şirketi Genel Müdürlüğü, T.C. Devlet Demiryolları İşletmesi (TCDD) Genel Müdürlüğü, Türkiye Cumhuriyeti Devlet </a:t>
            </a:r>
            <a:r>
              <a:rPr lang="tr-TR" sz="2400" dirty="0" smtClean="0">
                <a:solidFill>
                  <a:schemeClr val="tx1"/>
                </a:solidFill>
                <a:latin typeface="Segoe Print" panose="02000600000000000000" pitchFamily="2" charset="0"/>
              </a:rPr>
              <a:t>Demiryolları </a:t>
            </a:r>
            <a:r>
              <a:rPr lang="tr-TR" sz="2400" dirty="0">
                <a:solidFill>
                  <a:schemeClr val="tx1"/>
                </a:solidFill>
                <a:latin typeface="Segoe Print" panose="02000600000000000000" pitchFamily="2" charset="0"/>
              </a:rPr>
              <a:t>Taşımacılık Anonim Şirketi (TCDD Taşımacılık A.Ş.) </a:t>
            </a:r>
            <a:r>
              <a:rPr lang="tr-TR" sz="2400" dirty="0" smtClean="0">
                <a:solidFill>
                  <a:schemeClr val="tx1"/>
                </a:solidFill>
                <a:latin typeface="Segoe Print" panose="02000600000000000000" pitchFamily="2" charset="0"/>
              </a:rPr>
              <a:t>verilebilir.</a:t>
            </a: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19</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441963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71793"/>
            <a:ext cx="8229600" cy="4713391"/>
          </a:xfrm>
        </p:spPr>
        <p:txBody>
          <a:bodyPr vert="horz" lIns="121899" tIns="60949" rIns="121899" bIns="60949" rtlCol="0">
            <a:noAutofit/>
          </a:bodyPr>
          <a:lstStyle/>
          <a:p>
            <a:pPr marL="0" indent="0" algn="just" defTabSz="-1174750">
              <a:buNone/>
            </a:pPr>
            <a:r>
              <a:rPr lang="tr-TR" sz="2400" b="1" dirty="0" smtClean="0">
                <a:latin typeface="Segoe Print" panose="02000600000000000000" pitchFamily="2" charset="0"/>
                <a:cs typeface="Arial" pitchFamily="34" charset="0"/>
              </a:rPr>
              <a:t>		1.2.2.2.Yerel </a:t>
            </a:r>
            <a:r>
              <a:rPr lang="tr-TR" sz="2400" b="1" dirty="0">
                <a:latin typeface="Segoe Print" panose="02000600000000000000" pitchFamily="2" charset="0"/>
                <a:cs typeface="Arial" pitchFamily="34" charset="0"/>
              </a:rPr>
              <a:t>Yönetim İşletmeleri </a:t>
            </a:r>
          </a:p>
          <a:p>
            <a:pPr marL="0" indent="0" algn="just" defTabSz="-1174750">
              <a:buNone/>
            </a:pPr>
            <a:r>
              <a:rPr lang="tr-TR" sz="2400" b="1" dirty="0" smtClean="0">
                <a:latin typeface="Segoe Print" panose="02000600000000000000" pitchFamily="2" charset="0"/>
                <a:cs typeface="Arial" pitchFamily="34" charset="0"/>
              </a:rPr>
              <a:t>1.2.2.3 </a:t>
            </a:r>
            <a:r>
              <a:rPr lang="tr-TR" sz="2400" b="1" dirty="0">
                <a:solidFill>
                  <a:schemeClr val="tx1"/>
                </a:solidFill>
                <a:latin typeface="Segoe Print" panose="02000600000000000000" pitchFamily="2" charset="0"/>
                <a:cs typeface="Arial" pitchFamily="34" charset="0"/>
              </a:rPr>
              <a:t>Katma Bütçeli İşletmeler </a:t>
            </a:r>
          </a:p>
          <a:p>
            <a:pPr marL="0" indent="0" algn="just" defTabSz="-1174750">
              <a:buNone/>
            </a:pPr>
            <a:r>
              <a:rPr lang="tr-TR" sz="2400" b="1" dirty="0">
                <a:solidFill>
                  <a:schemeClr val="tx1"/>
                </a:solidFill>
                <a:latin typeface="Segoe Print" panose="02000600000000000000" pitchFamily="2" charset="0"/>
                <a:cs typeface="Arial" pitchFamily="34" charset="0"/>
              </a:rPr>
              <a:t>    </a:t>
            </a:r>
            <a:r>
              <a:rPr lang="tr-TR" sz="2400" b="1" dirty="0" smtClean="0">
                <a:solidFill>
                  <a:schemeClr val="tx1"/>
                </a:solidFill>
                <a:latin typeface="Segoe Print" panose="02000600000000000000" pitchFamily="2" charset="0"/>
                <a:cs typeface="Arial" pitchFamily="34" charset="0"/>
              </a:rPr>
              <a:t>1.2.2.4 </a:t>
            </a:r>
            <a:r>
              <a:rPr lang="tr-TR" sz="2400" b="1" dirty="0">
                <a:solidFill>
                  <a:schemeClr val="tx1"/>
                </a:solidFill>
                <a:latin typeface="Segoe Print" panose="02000600000000000000" pitchFamily="2" charset="0"/>
                <a:cs typeface="Arial" pitchFamily="34" charset="0"/>
              </a:rPr>
              <a:t>Döner Sermayeli İşletmeler </a:t>
            </a:r>
          </a:p>
          <a:p>
            <a:pPr marL="0" indent="0" algn="just" defTabSz="-1174750">
              <a:buNone/>
            </a:pPr>
            <a:r>
              <a:rPr lang="tr-TR" sz="2400" b="1" dirty="0" smtClean="0">
                <a:solidFill>
                  <a:schemeClr val="tx1"/>
                </a:solidFill>
                <a:latin typeface="Segoe Print" panose="02000600000000000000" pitchFamily="2" charset="0"/>
                <a:cs typeface="Arial" pitchFamily="34" charset="0"/>
              </a:rPr>
              <a:t>1.2.3 </a:t>
            </a:r>
            <a:r>
              <a:rPr lang="tr-TR" sz="2400" b="1" dirty="0">
                <a:solidFill>
                  <a:schemeClr val="tx1"/>
                </a:solidFill>
                <a:latin typeface="Segoe Print" panose="02000600000000000000" pitchFamily="2" charset="0"/>
                <a:cs typeface="Arial" pitchFamily="34" charset="0"/>
              </a:rPr>
              <a:t>Karma İşletmeler </a:t>
            </a:r>
          </a:p>
          <a:p>
            <a:pPr marL="0" indent="0" algn="just" defTabSz="-1174750">
              <a:buNone/>
            </a:pPr>
            <a:r>
              <a:rPr lang="tr-TR" sz="2400" b="1" dirty="0" smtClean="0">
                <a:solidFill>
                  <a:schemeClr val="tx1"/>
                </a:solidFill>
                <a:latin typeface="Segoe Print" panose="02000600000000000000" pitchFamily="2" charset="0"/>
                <a:cs typeface="Arial" pitchFamily="34" charset="0"/>
              </a:rPr>
              <a:t>1.2.4 </a:t>
            </a:r>
            <a:r>
              <a:rPr lang="tr-TR" sz="2400" b="1" dirty="0">
                <a:solidFill>
                  <a:schemeClr val="tx1"/>
                </a:solidFill>
                <a:latin typeface="Segoe Print" panose="02000600000000000000" pitchFamily="2" charset="0"/>
                <a:cs typeface="Arial" pitchFamily="34" charset="0"/>
              </a:rPr>
              <a:t>Yabancı Sermayeli İşletmeler </a:t>
            </a:r>
            <a:endParaRPr lang="tr-TR" sz="2400" b="1" dirty="0" smtClean="0">
              <a:solidFill>
                <a:schemeClr val="tx1"/>
              </a:solidFill>
              <a:latin typeface="Segoe Print" panose="02000600000000000000" pitchFamily="2" charset="0"/>
              <a:cs typeface="Arial" pitchFamily="34" charset="0"/>
            </a:endParaRPr>
          </a:p>
          <a:p>
            <a:pPr marL="893763" indent="-365125" algn="just" defTabSz="-1174750">
              <a:buNone/>
            </a:pPr>
            <a:r>
              <a:rPr lang="tr-TR" sz="2400" b="1" dirty="0">
                <a:solidFill>
                  <a:schemeClr val="tx1"/>
                </a:solidFill>
                <a:latin typeface="Segoe Print" panose="02000600000000000000" pitchFamily="2" charset="0"/>
                <a:cs typeface="Arial" pitchFamily="34" charset="0"/>
              </a:rPr>
              <a:t>  </a:t>
            </a:r>
            <a:r>
              <a:rPr lang="tr-TR" sz="2400" b="1" dirty="0" smtClean="0">
                <a:solidFill>
                  <a:schemeClr val="tx1"/>
                </a:solidFill>
                <a:latin typeface="Segoe Print" panose="02000600000000000000" pitchFamily="2" charset="0"/>
                <a:cs typeface="Arial" pitchFamily="34" charset="0"/>
              </a:rPr>
              <a:t> 1.2.4.1 6224 </a:t>
            </a:r>
            <a:r>
              <a:rPr lang="tr-TR" sz="2400" b="1" dirty="0">
                <a:solidFill>
                  <a:schemeClr val="tx1"/>
                </a:solidFill>
                <a:latin typeface="Segoe Print" panose="02000600000000000000" pitchFamily="2" charset="0"/>
                <a:cs typeface="Arial" pitchFamily="34" charset="0"/>
              </a:rPr>
              <a:t>Sayılı Yasaya Göre Kurulan </a:t>
            </a:r>
            <a:r>
              <a:rPr lang="tr-TR" sz="2400" b="1" dirty="0" smtClean="0">
                <a:solidFill>
                  <a:schemeClr val="tx1"/>
                </a:solidFill>
                <a:latin typeface="Segoe Print" panose="02000600000000000000" pitchFamily="2" charset="0"/>
                <a:cs typeface="Arial" pitchFamily="34" charset="0"/>
              </a:rPr>
              <a:t> 	    İşletmeler</a:t>
            </a:r>
            <a:endParaRPr lang="tr-TR" sz="2400" b="1" dirty="0">
              <a:solidFill>
                <a:schemeClr val="tx1"/>
              </a:solidFill>
              <a:latin typeface="Segoe Print" panose="02000600000000000000" pitchFamily="2" charset="0"/>
              <a:cs typeface="Arial" pitchFamily="34" charset="0"/>
            </a:endParaRPr>
          </a:p>
          <a:p>
            <a:pPr marL="893763" indent="0" algn="just" defTabSz="-1174750">
              <a:buNone/>
            </a:pPr>
            <a:r>
              <a:rPr lang="tr-TR" sz="2400" b="1" dirty="0" smtClean="0">
                <a:solidFill>
                  <a:schemeClr val="tx1"/>
                </a:solidFill>
                <a:latin typeface="Segoe Print" panose="02000600000000000000" pitchFamily="2" charset="0"/>
                <a:cs typeface="Arial" pitchFamily="34" charset="0"/>
              </a:rPr>
              <a:t>1.2.4.2 </a:t>
            </a:r>
            <a:r>
              <a:rPr lang="tr-TR" sz="2400" b="1" dirty="0">
                <a:solidFill>
                  <a:schemeClr val="tx1"/>
                </a:solidFill>
                <a:latin typeface="Segoe Print" panose="02000600000000000000" pitchFamily="2" charset="0"/>
                <a:cs typeface="Arial" pitchFamily="34" charset="0"/>
              </a:rPr>
              <a:t>Petrol Yasasına Göre Kurulan </a:t>
            </a:r>
            <a:r>
              <a:rPr lang="tr-TR" sz="2400" b="1" dirty="0" smtClean="0">
                <a:solidFill>
                  <a:schemeClr val="tx1"/>
                </a:solidFill>
                <a:latin typeface="Segoe Print" panose="02000600000000000000" pitchFamily="2" charset="0"/>
                <a:cs typeface="Arial" pitchFamily="34" charset="0"/>
              </a:rPr>
              <a:t>   İşletmeler</a:t>
            </a:r>
            <a:endParaRPr lang="tr-TR" sz="2400" b="1" dirty="0">
              <a:solidFill>
                <a:schemeClr val="tx1"/>
              </a:solidFill>
              <a:latin typeface="Segoe Print" panose="02000600000000000000" pitchFamily="2" charset="0"/>
              <a:cs typeface="Arial" pitchFamily="34" charset="0"/>
            </a:endParaRPr>
          </a:p>
          <a:p>
            <a:pPr marL="893763" indent="-893763" algn="just" defTabSz="-1174750">
              <a:buNone/>
            </a:pPr>
            <a:r>
              <a:rPr lang="tr-TR" sz="2400" b="1" dirty="0">
                <a:solidFill>
                  <a:schemeClr val="tx1"/>
                </a:solidFill>
                <a:latin typeface="Segoe Print" panose="02000600000000000000" pitchFamily="2" charset="0"/>
                <a:cs typeface="Arial" pitchFamily="34" charset="0"/>
              </a:rPr>
              <a:t>       </a:t>
            </a:r>
            <a:r>
              <a:rPr lang="tr-TR" sz="2400" b="1" dirty="0" smtClean="0">
                <a:solidFill>
                  <a:schemeClr val="tx1"/>
                </a:solidFill>
                <a:latin typeface="Segoe Print" panose="02000600000000000000" pitchFamily="2" charset="0"/>
                <a:cs typeface="Arial" pitchFamily="34" charset="0"/>
              </a:rPr>
              <a:t>1.2.4.3 </a:t>
            </a:r>
            <a:r>
              <a:rPr lang="tr-TR" sz="2400" b="1" dirty="0">
                <a:solidFill>
                  <a:schemeClr val="tx1"/>
                </a:solidFill>
                <a:latin typeface="Segoe Print" panose="02000600000000000000" pitchFamily="2" charset="0"/>
                <a:cs typeface="Arial" pitchFamily="34" charset="0"/>
              </a:rPr>
              <a:t>Uluslararası </a:t>
            </a:r>
            <a:r>
              <a:rPr lang="tr-TR" sz="2400" b="1" dirty="0">
                <a:latin typeface="Segoe Print" panose="02000600000000000000" pitchFamily="2" charset="0"/>
                <a:cs typeface="Arial" pitchFamily="34" charset="0"/>
              </a:rPr>
              <a:t>Anlaşmalarla Kurulan </a:t>
            </a:r>
            <a:r>
              <a:rPr lang="tr-TR" sz="2400" b="1" dirty="0" smtClean="0">
                <a:latin typeface="Segoe Print" panose="02000600000000000000" pitchFamily="2" charset="0"/>
                <a:cs typeface="Arial" pitchFamily="34" charset="0"/>
              </a:rPr>
              <a:t>  İşletmeler </a:t>
            </a:r>
            <a:endParaRPr lang="tr-TR" sz="2400" b="1" dirty="0">
              <a:latin typeface="Segoe Print" panose="02000600000000000000" pitchFamily="2" charset="0"/>
              <a:cs typeface="Arial" pitchFamily="34" charset="0"/>
            </a:endParaRPr>
          </a:p>
          <a:p>
            <a:pPr marL="0" indent="0" algn="just" defTabSz="-1174750">
              <a:buNone/>
            </a:pPr>
            <a:r>
              <a:rPr lang="tr-TR" sz="2400" b="1" dirty="0" smtClean="0">
                <a:latin typeface="Segoe Print" panose="02000600000000000000" pitchFamily="2" charset="0"/>
                <a:cs typeface="Arial" pitchFamily="34" charset="0"/>
              </a:rPr>
              <a:t>1.3 </a:t>
            </a:r>
            <a:r>
              <a:rPr lang="tr-TR" sz="2400" b="1" dirty="0">
                <a:latin typeface="Segoe Print" panose="02000600000000000000" pitchFamily="2" charset="0"/>
                <a:cs typeface="Arial" pitchFamily="34" charset="0"/>
              </a:rPr>
              <a:t>Hukuki Yapılarına Göre İşletmeler </a:t>
            </a:r>
          </a:p>
          <a:p>
            <a:pPr marL="0" indent="0" algn="just" defTabSz="-1174750">
              <a:buNone/>
            </a:pPr>
            <a:r>
              <a:rPr lang="tr-TR" sz="2400" b="1" dirty="0" smtClean="0">
                <a:latin typeface="Segoe Print" panose="02000600000000000000" pitchFamily="2" charset="0"/>
                <a:cs typeface="Arial" pitchFamily="34" charset="0"/>
              </a:rPr>
              <a:t>1.3.1Tek </a:t>
            </a:r>
            <a:r>
              <a:rPr lang="tr-TR" sz="2400" b="1" dirty="0">
                <a:latin typeface="Segoe Print" panose="02000600000000000000" pitchFamily="2" charset="0"/>
                <a:cs typeface="Arial" pitchFamily="34" charset="0"/>
              </a:rPr>
              <a:t>Kişi İşletmeleri </a:t>
            </a:r>
          </a:p>
          <a:p>
            <a:pPr marL="0" indent="0" algn="just" defTabSz="-1174750">
              <a:buNone/>
            </a:pPr>
            <a:r>
              <a:rPr lang="tr-TR" sz="2400" b="1" dirty="0" smtClean="0">
                <a:latin typeface="Segoe Print" panose="02000600000000000000" pitchFamily="2" charset="0"/>
                <a:cs typeface="Arial" pitchFamily="34" charset="0"/>
              </a:rPr>
              <a:t>1.3.2 </a:t>
            </a:r>
            <a:r>
              <a:rPr lang="tr-TR" sz="2400" b="1" dirty="0">
                <a:latin typeface="Segoe Print" panose="02000600000000000000" pitchFamily="2" charset="0"/>
                <a:cs typeface="Arial" pitchFamily="34" charset="0"/>
              </a:rPr>
              <a:t>Ortaklıklar (Şirketler) </a:t>
            </a:r>
          </a:p>
          <a:p>
            <a:pPr marL="0" indent="0" algn="just">
              <a:buNone/>
            </a:pPr>
            <a:endParaRPr lang="tr-TR" sz="2400" b="1" dirty="0">
              <a:latin typeface="Segoe Print" panose="02000600000000000000" pitchFamily="2" charset="0"/>
              <a:cs typeface="Arial" pitchFamily="34"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a:t>
            </a:fld>
            <a:endParaRPr lang="tr-TR"/>
          </a:p>
        </p:txBody>
      </p:sp>
      <p:sp>
        <p:nvSpPr>
          <p:cNvPr id="8"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931426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1.2.2.2 Yerel Yönetim İşletmeleri</a:t>
            </a:r>
          </a:p>
        </p:txBody>
      </p:sp>
      <p:sp>
        <p:nvSpPr>
          <p:cNvPr id="3" name="2 İçerik Yer Tutucusu"/>
          <p:cNvSpPr>
            <a:spLocks noGrp="1"/>
          </p:cNvSpPr>
          <p:nvPr>
            <p:ph idx="1"/>
          </p:nvPr>
        </p:nvSpPr>
        <p:spPr>
          <a:xfrm>
            <a:off x="457200" y="1124744"/>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Belediyelere</a:t>
            </a:r>
            <a:r>
              <a:rPr lang="tr-TR" sz="2400" dirty="0">
                <a:solidFill>
                  <a:schemeClr val="tx1"/>
                </a:solidFill>
                <a:latin typeface="Segoe Print" panose="02000600000000000000" pitchFamily="2" charset="0"/>
              </a:rPr>
              <a:t>, il özel idarelerine ve köylere bağlı olarak kurulan tüzel kişiliği bulunmayan işletmelerdir.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Örneğin</a:t>
            </a:r>
            <a:r>
              <a:rPr lang="tr-TR" sz="2400" dirty="0">
                <a:solidFill>
                  <a:schemeClr val="tx1"/>
                </a:solidFill>
                <a:latin typeface="Segoe Print" panose="02000600000000000000" pitchFamily="2" charset="0"/>
              </a:rPr>
              <a:t>; Belediyeler, İl Özel İdareleri, Muhtarlıklar, Belediyeye bağlı su, elektrik, doğalgaz, şehir içi otobüs işletmeleri </a:t>
            </a:r>
            <a:r>
              <a:rPr lang="tr-TR" sz="2400" dirty="0" smtClean="0">
                <a:solidFill>
                  <a:schemeClr val="tx1"/>
                </a:solidFill>
                <a:latin typeface="Segoe Print" panose="02000600000000000000" pitchFamily="2" charset="0"/>
              </a:rPr>
              <a:t>vb.</a:t>
            </a: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20</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2427345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1.2.2.3 Katma Bütçeli İşletmeler</a:t>
            </a:r>
          </a:p>
        </p:txBody>
      </p:sp>
      <p:sp>
        <p:nvSpPr>
          <p:cNvPr id="3" name="2 İçerik Yer Tutucusu"/>
          <p:cNvSpPr>
            <a:spLocks noGrp="1"/>
          </p:cNvSpPr>
          <p:nvPr>
            <p:ph idx="1"/>
          </p:nvPr>
        </p:nvSpPr>
        <p:spPr>
          <a:xfrm>
            <a:off x="457200" y="1196752"/>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Katma </a:t>
            </a:r>
            <a:r>
              <a:rPr lang="tr-TR" sz="2400" dirty="0">
                <a:solidFill>
                  <a:schemeClr val="tx1"/>
                </a:solidFill>
                <a:latin typeface="Segoe Print" panose="02000600000000000000" pitchFamily="2" charset="0"/>
              </a:rPr>
              <a:t>bütçeli işletmeler, bağlı bulundukları dairelerden döner sermaye temin ederek çalışmaktadır.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Milli </a:t>
            </a:r>
            <a:r>
              <a:rPr lang="tr-TR" sz="2400" dirty="0">
                <a:solidFill>
                  <a:schemeClr val="tx1"/>
                </a:solidFill>
                <a:latin typeface="Segoe Print" panose="02000600000000000000" pitchFamily="2" charset="0"/>
              </a:rPr>
              <a:t>Eğitim Bakanlığı’na bağlı Devlet Kitapları Basımevi, Devlet Üretme Çiftlikleri, Sağlık Bakanlığı’na bağlı </a:t>
            </a:r>
            <a:r>
              <a:rPr lang="tr-TR" sz="2400" dirty="0" smtClean="0">
                <a:solidFill>
                  <a:schemeClr val="tx1"/>
                </a:solidFill>
                <a:latin typeface="Segoe Print" panose="02000600000000000000" pitchFamily="2" charset="0"/>
              </a:rPr>
              <a:t>hastaneler</a:t>
            </a:r>
            <a:r>
              <a:rPr lang="tr-TR" sz="2400" dirty="0">
                <a:solidFill>
                  <a:schemeClr val="tx1"/>
                </a:solidFill>
                <a:latin typeface="Segoe Print" panose="02000600000000000000" pitchFamily="2" charset="0"/>
              </a:rPr>
              <a:t>, Devlet Su İşleri Genel Müdürlüğü  bu gruba giren işletmelere örnek olarak verilebilir. Bu işletmelerin tüzel kişiliği bulunmamaktadır.</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21</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1874791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1.2.2.4 Döner Sermayeli İşletmeler</a:t>
            </a:r>
          </a:p>
        </p:txBody>
      </p:sp>
      <p:sp>
        <p:nvSpPr>
          <p:cNvPr id="3" name="2 İçerik Yer Tutucusu"/>
          <p:cNvSpPr>
            <a:spLocks noGrp="1"/>
          </p:cNvSpPr>
          <p:nvPr>
            <p:ph idx="1"/>
          </p:nvPr>
        </p:nvSpPr>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Devletin </a:t>
            </a:r>
            <a:r>
              <a:rPr lang="tr-TR" sz="2400" dirty="0">
                <a:solidFill>
                  <a:schemeClr val="tx1"/>
                </a:solidFill>
                <a:latin typeface="Segoe Print" panose="02000600000000000000" pitchFamily="2" charset="0"/>
              </a:rPr>
              <a:t>genel bütçesinden ayrılan sermaye ile kurulan ancak tüzel kişiliğe sahip olmayan kamu işletmeleridir.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Devlet </a:t>
            </a:r>
            <a:r>
              <a:rPr lang="tr-TR" sz="2400" dirty="0">
                <a:solidFill>
                  <a:schemeClr val="tx1"/>
                </a:solidFill>
                <a:latin typeface="Segoe Print" panose="02000600000000000000" pitchFamily="2" charset="0"/>
              </a:rPr>
              <a:t>matbaası, devlet üniversiteleri ve devlet hastaneleri gibi örnekler verilebilir. İstanbul Üniversitesi, Marmara Üniversitesi, vb. örnek olarak verilebilir.</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22</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602863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1.2.3 Karma İşletmeler</a:t>
            </a:r>
          </a:p>
        </p:txBody>
      </p:sp>
      <p:sp>
        <p:nvSpPr>
          <p:cNvPr id="3" name="2 İçerik Yer Tutucusu"/>
          <p:cNvSpPr>
            <a:spLocks noGrp="1"/>
          </p:cNvSpPr>
          <p:nvPr>
            <p:ph idx="1"/>
          </p:nvPr>
        </p:nvSpPr>
        <p:spPr>
          <a:xfrm>
            <a:off x="457200" y="1091873"/>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Karma </a:t>
            </a:r>
            <a:r>
              <a:rPr lang="tr-TR" sz="2400" dirty="0">
                <a:solidFill>
                  <a:schemeClr val="tx1"/>
                </a:solidFill>
                <a:latin typeface="Segoe Print" panose="02000600000000000000" pitchFamily="2" charset="0"/>
              </a:rPr>
              <a:t>işletmeler, hem kamu hem de özel sermaye katkısı ile kurulmuş işletmelerdir. Bu tür işletmelerde kamu sermayesinin %50’nin altında olması gerekmektedir, aksi halde işletme karma bir işletmeden çıkıp kamu işletmesine dönüşür.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Bu </a:t>
            </a:r>
            <a:r>
              <a:rPr lang="tr-TR" sz="2400" dirty="0">
                <a:solidFill>
                  <a:schemeClr val="tx1"/>
                </a:solidFill>
                <a:latin typeface="Segoe Print" panose="02000600000000000000" pitchFamily="2" charset="0"/>
              </a:rPr>
              <a:t>işletmelere örnek olarak T.C. Merkez Bankası’nı verebilmek mümkündür.  </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23</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6182997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1.2.4 Yabancı Sermayeli İşletmeler</a:t>
            </a:r>
          </a:p>
        </p:txBody>
      </p:sp>
      <p:sp>
        <p:nvSpPr>
          <p:cNvPr id="3" name="2 İçerik Yer Tutucusu"/>
          <p:cNvSpPr>
            <a:spLocks noGrp="1"/>
          </p:cNvSpPr>
          <p:nvPr>
            <p:ph idx="1"/>
          </p:nvPr>
        </p:nvSpPr>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Ülkemizde </a:t>
            </a:r>
            <a:r>
              <a:rPr lang="tr-TR" sz="2400" dirty="0">
                <a:solidFill>
                  <a:schemeClr val="tx1"/>
                </a:solidFill>
                <a:latin typeface="Segoe Print" panose="02000600000000000000" pitchFamily="2" charset="0"/>
              </a:rPr>
              <a:t>yabancı, gerçek ve tüzel kişilerin yalnız yabancı sermaye ile veya yerli ortaklarla birlikte kurdukları işletmelerdir.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Kuruluşlarında </a:t>
            </a:r>
            <a:r>
              <a:rPr lang="tr-TR" sz="2400" dirty="0">
                <a:solidFill>
                  <a:schemeClr val="tx1"/>
                </a:solidFill>
                <a:latin typeface="Segoe Print" panose="02000600000000000000" pitchFamily="2" charset="0"/>
              </a:rPr>
              <a:t>hukuki temel oluşturan kanunlara göre dört grup altında sınıflandırılabilirler:</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24</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4908091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fontScale="90000"/>
          </a:bodyPr>
          <a:lstStyle/>
          <a:p>
            <a:r>
              <a:rPr lang="tr-TR" sz="2400" b="1" dirty="0">
                <a:solidFill>
                  <a:schemeClr val="tx1"/>
                </a:solidFill>
                <a:latin typeface="Segoe Print" panose="02000600000000000000" pitchFamily="2" charset="0"/>
              </a:rPr>
              <a:t>1.2.4.1 6224 Sayılı Yasaya Göre Kurulan İşletmeler</a:t>
            </a:r>
          </a:p>
        </p:txBody>
      </p:sp>
      <p:sp>
        <p:nvSpPr>
          <p:cNvPr id="3" name="2 İçerik Yer Tutucusu"/>
          <p:cNvSpPr>
            <a:spLocks noGrp="1"/>
          </p:cNvSpPr>
          <p:nvPr>
            <p:ph idx="1"/>
          </p:nvPr>
        </p:nvSpPr>
        <p:spPr>
          <a:xfrm>
            <a:off x="457200" y="1196752"/>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Bu </a:t>
            </a:r>
            <a:r>
              <a:rPr lang="tr-TR" sz="2400" dirty="0">
                <a:solidFill>
                  <a:schemeClr val="tx1"/>
                </a:solidFill>
                <a:latin typeface="Segoe Print" panose="02000600000000000000" pitchFamily="2" charset="0"/>
              </a:rPr>
              <a:t>kanuna göre kurulan işletme, Türk ortaklar ile birlikte, Türk Ticaret Kanunu’nda gösterilen şirket tiplerinden biri olabileceği gibi, kendi ülkesindeki kanunlara göre kurulmuş bir işletmenin Türkiye’deki şubesi de olabilir.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Bu </a:t>
            </a:r>
            <a:r>
              <a:rPr lang="tr-TR" sz="2400" dirty="0">
                <a:solidFill>
                  <a:schemeClr val="tx1"/>
                </a:solidFill>
                <a:latin typeface="Segoe Print" panose="02000600000000000000" pitchFamily="2" charset="0"/>
              </a:rPr>
              <a:t>tür işletmelere örnek olarak; Roche, Renault, Siemens verilebilir. Bu kanun, 2003 yılında 4875 sayılı Doğrudan Yabancı Yatırımlar Kanunu ile yürürlükten kaldırılmıştır.</a:t>
            </a:r>
          </a:p>
        </p:txBody>
      </p:sp>
      <p:sp>
        <p:nvSpPr>
          <p:cNvPr id="4" name="3 Slayt Numarası Yer Tutucusu"/>
          <p:cNvSpPr>
            <a:spLocks noGrp="1"/>
          </p:cNvSpPr>
          <p:nvPr>
            <p:ph type="sldNum" sz="quarter" idx="12"/>
          </p:nvPr>
        </p:nvSpPr>
        <p:spPr/>
        <p:txBody>
          <a:bodyPr/>
          <a:lstStyle/>
          <a:p>
            <a:fld id="{F1E1AE0F-C1A6-4B18-A7C1-7AA1861F7516}" type="slidenum">
              <a:rPr lang="tr-TR" smtClean="0">
                <a:solidFill>
                  <a:schemeClr val="tx1"/>
                </a:solidFill>
              </a:rPr>
              <a:pPr/>
              <a:t>25</a:t>
            </a:fld>
            <a:endParaRPr lang="tr-TR">
              <a:solidFill>
                <a:schemeClr val="tx1"/>
              </a:solidFill>
            </a:endParaRP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tx1"/>
              </a:solidFill>
              <a:latin typeface="Segoe Print" panose="02000600000000000000" pitchFamily="2" charset="0"/>
            </a:endParaRPr>
          </a:p>
        </p:txBody>
      </p:sp>
    </p:spTree>
    <p:extLst>
      <p:ext uri="{BB962C8B-B14F-4D97-AF65-F5344CB8AC3E}">
        <p14:creationId xmlns:p14="http://schemas.microsoft.com/office/powerpoint/2010/main" val="6667664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1.2.4.2 Petrol Yasasına Göre Kurulan İşletmeler </a:t>
            </a:r>
          </a:p>
        </p:txBody>
      </p:sp>
      <p:sp>
        <p:nvSpPr>
          <p:cNvPr id="3" name="2 İçerik Yer Tutucusu"/>
          <p:cNvSpPr>
            <a:spLocks noGrp="1"/>
          </p:cNvSpPr>
          <p:nvPr>
            <p:ph idx="1"/>
          </p:nvPr>
        </p:nvSpPr>
        <p:spPr>
          <a:xfrm>
            <a:off x="457200" y="1124744"/>
            <a:ext cx="8229600" cy="4713391"/>
          </a:xfrm>
        </p:spPr>
        <p:txBody>
          <a:bodyPr vert="horz" lIns="121899" tIns="60949" rIns="121899" bIns="60949" rtlCol="0">
            <a:noAutofit/>
          </a:bodyPr>
          <a:lstStyle/>
          <a:p>
            <a:pPr marL="0" indent="0" algn="just">
              <a:buNone/>
            </a:pPr>
            <a:endParaRPr lang="tr-TR" sz="2400" dirty="0" smtClean="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Bu </a:t>
            </a:r>
            <a:r>
              <a:rPr lang="tr-TR" sz="2400" dirty="0">
                <a:solidFill>
                  <a:schemeClr val="tx1"/>
                </a:solidFill>
                <a:latin typeface="Segoe Print" panose="02000600000000000000" pitchFamily="2" charset="0"/>
              </a:rPr>
              <a:t>kanun ülkemizde petrol arama, çıkarma, rafineri kurma ve petrol ürünleri satmak amacıyla işletme kurmak isteyenlere, Türk Ticaret Kanunu’ndaki şirketlerden biri veya yurt dışındaki işletmenin bir şubesi olarak işletme kurma imkânı vermektedir. </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26</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9370118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fontScale="90000"/>
          </a:bodyPr>
          <a:lstStyle/>
          <a:p>
            <a:r>
              <a:rPr lang="tr-TR" sz="2400" b="1" dirty="0">
                <a:solidFill>
                  <a:schemeClr val="tx1"/>
                </a:solidFill>
                <a:latin typeface="Segoe Print" panose="02000600000000000000" pitchFamily="2" charset="0"/>
              </a:rPr>
              <a:t>1.2.4.3 Uluslararası Anlaşmalarla Kurulan İşletmeler </a:t>
            </a:r>
          </a:p>
        </p:txBody>
      </p:sp>
      <p:sp>
        <p:nvSpPr>
          <p:cNvPr id="3" name="2 İçerik Yer Tutucusu"/>
          <p:cNvSpPr>
            <a:spLocks noGrp="1"/>
          </p:cNvSpPr>
          <p:nvPr>
            <p:ph idx="1"/>
          </p:nvPr>
        </p:nvSpPr>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Türkiye </a:t>
            </a:r>
            <a:r>
              <a:rPr lang="tr-TR" sz="2400" dirty="0">
                <a:solidFill>
                  <a:schemeClr val="tx1"/>
                </a:solidFill>
                <a:latin typeface="Segoe Print" panose="02000600000000000000" pitchFamily="2" charset="0"/>
              </a:rPr>
              <a:t>ile diğer ülkeler arasında ikili veya çok taraflı olarak yapılan anlaşmaların sağladığı teşvik ve kolaylıklar ile hak ve imtiyazlardan yararlanarak kurulan yabancı sermayeli şirketlerdir.</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27</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9454957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 Hukuki Yapılarına Göre İşletmeler</a:t>
            </a:r>
          </a:p>
        </p:txBody>
      </p:sp>
      <p:sp>
        <p:nvSpPr>
          <p:cNvPr id="3" name="2 İçerik Yer Tutucusu"/>
          <p:cNvSpPr>
            <a:spLocks noGrp="1"/>
          </p:cNvSpPr>
          <p:nvPr>
            <p:ph idx="1"/>
          </p:nvPr>
        </p:nvSpPr>
        <p:spPr>
          <a:xfrm>
            <a:off x="457200" y="1124744"/>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Ülkemizdeki </a:t>
            </a:r>
            <a:r>
              <a:rPr lang="tr-TR" sz="2400" dirty="0">
                <a:solidFill>
                  <a:schemeClr val="tx1"/>
                </a:solidFill>
                <a:latin typeface="Segoe Print" panose="02000600000000000000" pitchFamily="2" charset="0"/>
              </a:rPr>
              <a:t>işletmelerin hukuki yapılarını düzenleyen temel kanun Türk Ticaret </a:t>
            </a:r>
            <a:r>
              <a:rPr lang="tr-TR" sz="2400" dirty="0" smtClean="0">
                <a:solidFill>
                  <a:schemeClr val="tx1"/>
                </a:solidFill>
                <a:latin typeface="Segoe Print" panose="02000600000000000000" pitchFamily="2" charset="0"/>
              </a:rPr>
              <a:t>Kanunu’dur. Bilindiği </a:t>
            </a:r>
            <a:r>
              <a:rPr lang="tr-TR" sz="2400" dirty="0">
                <a:solidFill>
                  <a:schemeClr val="tx1"/>
                </a:solidFill>
                <a:latin typeface="Segoe Print" panose="02000600000000000000" pitchFamily="2" charset="0"/>
              </a:rPr>
              <a:t>üzere 1956 yılından günümüze kadar yürürlükte olan 6762 sayılı Türk Ticaret Kanunu (TTK)’nun 2000’li yılların koşullarına uygun hale getirilmesi amacıyla, 1999 yılında kurulan tasarı hazırlık komisyonunun çalışmaları neticesinde yenilenmiştir. Söz konusu komisyon tarafından hazırlanan Yeni Türk Ticaret Kanunu Tasarısı, 13 Ocak 2011 tarihinde TBMM tarafından kabul edilmiş ve 6102 sayılı Türk Ticaret Kanunu 14 Şubat 2011 tarihinde Resmi </a:t>
            </a:r>
            <a:r>
              <a:rPr lang="tr-TR" sz="2400" dirty="0" err="1">
                <a:solidFill>
                  <a:schemeClr val="tx1"/>
                </a:solidFill>
                <a:latin typeface="Segoe Print" panose="02000600000000000000" pitchFamily="2" charset="0"/>
              </a:rPr>
              <a:t>Gazete’de</a:t>
            </a:r>
            <a:r>
              <a:rPr lang="tr-TR" sz="2400" dirty="0">
                <a:solidFill>
                  <a:schemeClr val="tx1"/>
                </a:solidFill>
                <a:latin typeface="Segoe Print" panose="02000600000000000000" pitchFamily="2" charset="0"/>
              </a:rPr>
              <a:t> </a:t>
            </a:r>
            <a:r>
              <a:rPr lang="tr-TR" sz="2400" dirty="0" smtClean="0">
                <a:solidFill>
                  <a:schemeClr val="tx1"/>
                </a:solidFill>
                <a:latin typeface="Segoe Print" panose="02000600000000000000" pitchFamily="2" charset="0"/>
              </a:rPr>
              <a:t>yayınlanmıştır</a:t>
            </a:r>
            <a:r>
              <a:rPr lang="tr-TR" sz="2400" dirty="0">
                <a:solidFill>
                  <a:schemeClr val="tx1"/>
                </a:solidFill>
                <a:latin typeface="Segoe Print" panose="02000600000000000000" pitchFamily="2" charset="0"/>
              </a:rPr>
              <a:t>. </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28</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1292267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 Hukuki Yapılarına Göre İşletmeler</a:t>
            </a:r>
          </a:p>
        </p:txBody>
      </p:sp>
      <p:sp>
        <p:nvSpPr>
          <p:cNvPr id="3" name="2 İçerik Yer Tutucusu"/>
          <p:cNvSpPr>
            <a:spLocks noGrp="1"/>
          </p:cNvSpPr>
          <p:nvPr>
            <p:ph idx="1"/>
          </p:nvPr>
        </p:nvSpPr>
        <p:spPr>
          <a:xfrm>
            <a:off x="457200" y="1124744"/>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Hükümlerinin </a:t>
            </a:r>
            <a:r>
              <a:rPr lang="tr-TR" sz="2400" dirty="0">
                <a:solidFill>
                  <a:schemeClr val="tx1"/>
                </a:solidFill>
                <a:latin typeface="Segoe Print" panose="02000600000000000000" pitchFamily="2" charset="0"/>
              </a:rPr>
              <a:t>önemli bir bölümü 1 Temmuz 2012 tarihinde yürürlüğe girmiş olan Yeni Türk Ticaret Kanunu’nda özellikle sermaye şirketlerinden Anonim ve Limited şirketleri üzerinde çeşitli düzenlemeler yapılmıştır.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Bu </a:t>
            </a:r>
            <a:r>
              <a:rPr lang="tr-TR" sz="2400" dirty="0">
                <a:solidFill>
                  <a:schemeClr val="tx1"/>
                </a:solidFill>
                <a:latin typeface="Segoe Print" panose="02000600000000000000" pitchFamily="2" charset="0"/>
              </a:rPr>
              <a:t>kapsamda hukuki yapılarına göre işletmeler tek kişi işletmeleri, ortaklıklar ve kooperatifler olmak üzere 3 farklı grup altında incelenecektir.</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29</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684873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16624"/>
          </a:xfrm>
        </p:spPr>
        <p:txBody>
          <a:bodyPr vert="horz" lIns="121899" tIns="60949" rIns="121899" bIns="60949" rtlCol="0">
            <a:noAutofit/>
          </a:bodyPr>
          <a:lstStyle/>
          <a:p>
            <a:pPr marL="0" indent="0" defTabSz="-1174750">
              <a:buNone/>
            </a:pPr>
            <a:r>
              <a:rPr lang="tr-TR" sz="2400" b="1" dirty="0" smtClean="0">
                <a:solidFill>
                  <a:schemeClr val="tx1"/>
                </a:solidFill>
                <a:latin typeface="Segoe Print" panose="02000600000000000000" pitchFamily="2" charset="0"/>
                <a:cs typeface="Arial" pitchFamily="34" charset="0"/>
              </a:rPr>
              <a:t>1.3.2.1 </a:t>
            </a:r>
            <a:r>
              <a:rPr lang="tr-TR" sz="2400" b="1" dirty="0">
                <a:solidFill>
                  <a:schemeClr val="tx1"/>
                </a:solidFill>
                <a:latin typeface="Segoe Print" panose="02000600000000000000" pitchFamily="2" charset="0"/>
                <a:cs typeface="Arial" pitchFamily="34" charset="0"/>
              </a:rPr>
              <a:t>Adi Ortaklıklar (Şirketler) </a:t>
            </a:r>
          </a:p>
          <a:p>
            <a:pPr marL="0" indent="0" defTabSz="-1174750">
              <a:buNone/>
            </a:pPr>
            <a:r>
              <a:rPr lang="tr-TR" sz="2400" b="1" dirty="0" smtClean="0">
                <a:solidFill>
                  <a:schemeClr val="tx1"/>
                </a:solidFill>
                <a:latin typeface="Segoe Print" panose="02000600000000000000" pitchFamily="2" charset="0"/>
                <a:cs typeface="Arial" pitchFamily="34" charset="0"/>
              </a:rPr>
              <a:t>1.3.2.2 </a:t>
            </a:r>
            <a:r>
              <a:rPr lang="tr-TR" sz="2400" b="1" dirty="0">
                <a:solidFill>
                  <a:schemeClr val="tx1"/>
                </a:solidFill>
                <a:latin typeface="Segoe Print" panose="02000600000000000000" pitchFamily="2" charset="0"/>
                <a:cs typeface="Arial" pitchFamily="34" charset="0"/>
              </a:rPr>
              <a:t>Ticaret Ortaklıkları (Şirketleri) </a:t>
            </a:r>
          </a:p>
          <a:p>
            <a:pPr marL="0" indent="0" defTabSz="-1174750">
              <a:buNone/>
            </a:pPr>
            <a:r>
              <a:rPr lang="tr-TR" sz="2400" b="1" dirty="0" smtClean="0">
                <a:solidFill>
                  <a:schemeClr val="tx1"/>
                </a:solidFill>
                <a:latin typeface="Segoe Print" panose="02000600000000000000" pitchFamily="2" charset="0"/>
                <a:cs typeface="Arial" pitchFamily="34" charset="0"/>
              </a:rPr>
              <a:t>	          1.3.2.2.1  </a:t>
            </a:r>
            <a:r>
              <a:rPr lang="tr-TR" sz="2400" b="1" dirty="0">
                <a:solidFill>
                  <a:schemeClr val="tx1"/>
                </a:solidFill>
                <a:latin typeface="Segoe Print" panose="02000600000000000000" pitchFamily="2" charset="0"/>
                <a:cs typeface="Arial" pitchFamily="34" charset="0"/>
              </a:rPr>
              <a:t>Şahıs Şirketleri </a:t>
            </a:r>
            <a:endParaRPr lang="tr-TR" sz="2400" b="1" dirty="0" smtClean="0">
              <a:solidFill>
                <a:schemeClr val="tx1"/>
              </a:solidFill>
              <a:latin typeface="Segoe Print" panose="02000600000000000000" pitchFamily="2" charset="0"/>
              <a:cs typeface="Arial" pitchFamily="34" charset="0"/>
            </a:endParaRPr>
          </a:p>
          <a:p>
            <a:pPr marL="0" indent="0" defTabSz="-1174750">
              <a:buNone/>
            </a:pPr>
            <a:r>
              <a:rPr lang="tr-TR" sz="2400" b="1" dirty="0">
                <a:solidFill>
                  <a:schemeClr val="tx1"/>
                </a:solidFill>
                <a:latin typeface="Segoe Print" panose="02000600000000000000" pitchFamily="2" charset="0"/>
                <a:cs typeface="Arial" pitchFamily="34" charset="0"/>
              </a:rPr>
              <a:t> </a:t>
            </a:r>
            <a:r>
              <a:rPr lang="tr-TR" sz="2400" b="1" dirty="0" smtClean="0">
                <a:solidFill>
                  <a:schemeClr val="tx1"/>
                </a:solidFill>
                <a:latin typeface="Segoe Print" panose="02000600000000000000" pitchFamily="2" charset="0"/>
                <a:cs typeface="Arial" pitchFamily="34" charset="0"/>
              </a:rPr>
              <a:t>                      1.3.2.2.1.1 </a:t>
            </a:r>
            <a:r>
              <a:rPr lang="tr-TR" sz="2400" b="1" dirty="0">
                <a:solidFill>
                  <a:schemeClr val="tx1"/>
                </a:solidFill>
                <a:latin typeface="Segoe Print" panose="02000600000000000000" pitchFamily="2" charset="0"/>
                <a:cs typeface="Arial" pitchFamily="34" charset="0"/>
              </a:rPr>
              <a:t>Komandit Şirket </a:t>
            </a:r>
          </a:p>
          <a:p>
            <a:pPr marL="0" indent="0" defTabSz="-1174750">
              <a:buNone/>
            </a:pPr>
            <a:r>
              <a:rPr lang="tr-TR" sz="2400" b="1" dirty="0">
                <a:solidFill>
                  <a:schemeClr val="tx1"/>
                </a:solidFill>
                <a:latin typeface="Segoe Print" panose="02000600000000000000" pitchFamily="2" charset="0"/>
                <a:cs typeface="Arial" pitchFamily="34" charset="0"/>
              </a:rPr>
              <a:t>         </a:t>
            </a:r>
            <a:r>
              <a:rPr lang="tr-TR" sz="2400" b="1" dirty="0" smtClean="0">
                <a:solidFill>
                  <a:schemeClr val="tx1"/>
                </a:solidFill>
                <a:latin typeface="Segoe Print" panose="02000600000000000000" pitchFamily="2" charset="0"/>
                <a:cs typeface="Arial" pitchFamily="34" charset="0"/>
              </a:rPr>
              <a:t>              1.3.2.2.1.2 </a:t>
            </a:r>
            <a:r>
              <a:rPr lang="tr-TR" sz="2400" b="1" dirty="0">
                <a:solidFill>
                  <a:schemeClr val="tx1"/>
                </a:solidFill>
                <a:latin typeface="Segoe Print" panose="02000600000000000000" pitchFamily="2" charset="0"/>
                <a:cs typeface="Arial" pitchFamily="34" charset="0"/>
              </a:rPr>
              <a:t>Kollektif Şirket </a:t>
            </a:r>
            <a:endParaRPr lang="tr-TR" sz="2400" b="1" dirty="0" smtClean="0">
              <a:solidFill>
                <a:schemeClr val="tx1"/>
              </a:solidFill>
              <a:latin typeface="Segoe Print" panose="02000600000000000000" pitchFamily="2" charset="0"/>
              <a:cs typeface="Arial" pitchFamily="34" charset="0"/>
            </a:endParaRPr>
          </a:p>
          <a:p>
            <a:pPr marL="0" indent="0" defTabSz="-1174750">
              <a:buNone/>
            </a:pPr>
            <a:r>
              <a:rPr lang="tr-TR" sz="2400" b="1" dirty="0" smtClean="0">
                <a:solidFill>
                  <a:schemeClr val="tx1"/>
                </a:solidFill>
                <a:latin typeface="Segoe Print" panose="02000600000000000000" pitchFamily="2" charset="0"/>
                <a:cs typeface="Arial" pitchFamily="34" charset="0"/>
              </a:rPr>
              <a:t>          1.3.2.2.2 </a:t>
            </a:r>
            <a:r>
              <a:rPr lang="tr-TR" sz="2400" b="1" dirty="0">
                <a:solidFill>
                  <a:schemeClr val="tx1"/>
                </a:solidFill>
                <a:latin typeface="Segoe Print" panose="02000600000000000000" pitchFamily="2" charset="0"/>
                <a:cs typeface="Arial" pitchFamily="34" charset="0"/>
              </a:rPr>
              <a:t>Sermaye Şirketleri </a:t>
            </a:r>
          </a:p>
          <a:p>
            <a:pPr marL="0" indent="0" defTabSz="-1174750">
              <a:buNone/>
            </a:pPr>
            <a:r>
              <a:rPr lang="tr-TR" sz="2400" b="1" dirty="0">
                <a:solidFill>
                  <a:schemeClr val="tx1"/>
                </a:solidFill>
                <a:latin typeface="Segoe Print" panose="02000600000000000000" pitchFamily="2" charset="0"/>
                <a:cs typeface="Arial" pitchFamily="34" charset="0"/>
              </a:rPr>
              <a:t>                    </a:t>
            </a:r>
            <a:r>
              <a:rPr lang="tr-TR" sz="2400" b="1" dirty="0" smtClean="0">
                <a:solidFill>
                  <a:schemeClr val="tx1"/>
                </a:solidFill>
                <a:latin typeface="Segoe Print" panose="02000600000000000000" pitchFamily="2" charset="0"/>
                <a:cs typeface="Arial" pitchFamily="34" charset="0"/>
              </a:rPr>
              <a:t>   1.3.2.2.2.1 </a:t>
            </a:r>
            <a:r>
              <a:rPr lang="tr-TR" sz="2400" b="1" dirty="0">
                <a:solidFill>
                  <a:schemeClr val="tx1"/>
                </a:solidFill>
                <a:latin typeface="Segoe Print" panose="02000600000000000000" pitchFamily="2" charset="0"/>
                <a:cs typeface="Arial" pitchFamily="34" charset="0"/>
              </a:rPr>
              <a:t>Anonim Şirket </a:t>
            </a:r>
          </a:p>
          <a:p>
            <a:pPr marL="0" indent="0" defTabSz="-1174750">
              <a:buNone/>
            </a:pPr>
            <a:r>
              <a:rPr lang="tr-TR" sz="2400" b="1" dirty="0">
                <a:solidFill>
                  <a:schemeClr val="tx1"/>
                </a:solidFill>
                <a:latin typeface="Segoe Print" panose="02000600000000000000" pitchFamily="2" charset="0"/>
                <a:cs typeface="Arial" pitchFamily="34" charset="0"/>
              </a:rPr>
              <a:t>                    </a:t>
            </a:r>
            <a:r>
              <a:rPr lang="tr-TR" sz="2400" b="1" dirty="0" smtClean="0">
                <a:solidFill>
                  <a:schemeClr val="tx1"/>
                </a:solidFill>
                <a:latin typeface="Segoe Print" panose="02000600000000000000" pitchFamily="2" charset="0"/>
                <a:cs typeface="Arial" pitchFamily="34" charset="0"/>
              </a:rPr>
              <a:t>   1.3.2.2.2.2.Limited </a:t>
            </a:r>
            <a:r>
              <a:rPr lang="tr-TR" sz="2400" b="1" dirty="0">
                <a:solidFill>
                  <a:schemeClr val="tx1"/>
                </a:solidFill>
                <a:latin typeface="Segoe Print" panose="02000600000000000000" pitchFamily="2" charset="0"/>
                <a:cs typeface="Arial" pitchFamily="34" charset="0"/>
              </a:rPr>
              <a:t>Şirket </a:t>
            </a:r>
          </a:p>
          <a:p>
            <a:pPr marL="2784475" indent="-2784475" defTabSz="-1174750">
              <a:buNone/>
            </a:pPr>
            <a:r>
              <a:rPr lang="tr-TR" sz="2400" b="1" dirty="0">
                <a:solidFill>
                  <a:schemeClr val="tx1"/>
                </a:solidFill>
                <a:latin typeface="Segoe Print" panose="02000600000000000000" pitchFamily="2" charset="0"/>
                <a:cs typeface="Arial" pitchFamily="34" charset="0"/>
              </a:rPr>
              <a:t>                    </a:t>
            </a:r>
            <a:r>
              <a:rPr lang="tr-TR" sz="2400" b="1" dirty="0" smtClean="0">
                <a:solidFill>
                  <a:schemeClr val="tx1"/>
                </a:solidFill>
                <a:latin typeface="Segoe Print" panose="02000600000000000000" pitchFamily="2" charset="0"/>
                <a:cs typeface="Arial" pitchFamily="34" charset="0"/>
              </a:rPr>
              <a:t>   1.3.2.2.2.3 </a:t>
            </a:r>
            <a:r>
              <a:rPr lang="tr-TR" sz="2400" b="1" dirty="0">
                <a:solidFill>
                  <a:schemeClr val="tx1"/>
                </a:solidFill>
                <a:latin typeface="Segoe Print" panose="02000600000000000000" pitchFamily="2" charset="0"/>
                <a:cs typeface="Arial" pitchFamily="34" charset="0"/>
              </a:rPr>
              <a:t>Sermayesi Paylara </a:t>
            </a:r>
            <a:r>
              <a:rPr lang="tr-TR" sz="2400" b="1" dirty="0" smtClean="0">
                <a:solidFill>
                  <a:schemeClr val="tx1"/>
                </a:solidFill>
                <a:latin typeface="Segoe Print" panose="02000600000000000000" pitchFamily="2" charset="0"/>
                <a:cs typeface="Arial" pitchFamily="34" charset="0"/>
              </a:rPr>
              <a:t>    				Bölünmüş Komandit </a:t>
            </a:r>
            <a:r>
              <a:rPr lang="tr-TR" sz="2400" b="1" dirty="0">
                <a:solidFill>
                  <a:schemeClr val="tx1"/>
                </a:solidFill>
                <a:latin typeface="Segoe Print" panose="02000600000000000000" pitchFamily="2" charset="0"/>
                <a:cs typeface="Arial" pitchFamily="34" charset="0"/>
              </a:rPr>
              <a:t>Şirketler</a:t>
            </a:r>
          </a:p>
          <a:p>
            <a:pPr marL="0" indent="0" defTabSz="-1174750">
              <a:buNone/>
            </a:pPr>
            <a:endParaRPr lang="tr-TR" sz="2400" b="1" dirty="0" smtClean="0">
              <a:solidFill>
                <a:schemeClr val="tx1"/>
              </a:solidFill>
              <a:latin typeface="Segoe Print" panose="02000600000000000000" pitchFamily="2" charset="0"/>
              <a:cs typeface="Arial" pitchFamily="34" charset="0"/>
            </a:endParaRPr>
          </a:p>
          <a:p>
            <a:pPr marL="0" indent="0" defTabSz="-1174750">
              <a:buNone/>
            </a:pPr>
            <a:r>
              <a:rPr lang="tr-TR" sz="2400" b="1" dirty="0" smtClean="0">
                <a:solidFill>
                  <a:schemeClr val="tx1"/>
                </a:solidFill>
                <a:latin typeface="Segoe Print" panose="02000600000000000000" pitchFamily="2" charset="0"/>
                <a:cs typeface="Arial" pitchFamily="34" charset="0"/>
              </a:rPr>
              <a:t>1.3.3 </a:t>
            </a:r>
            <a:r>
              <a:rPr lang="tr-TR" sz="2400" b="1" dirty="0">
                <a:solidFill>
                  <a:schemeClr val="tx1"/>
                </a:solidFill>
                <a:latin typeface="Segoe Print" panose="02000600000000000000" pitchFamily="2" charset="0"/>
                <a:cs typeface="Arial" pitchFamily="34" charset="0"/>
              </a:rPr>
              <a:t>Kooperatifler  </a:t>
            </a:r>
          </a:p>
          <a:p>
            <a:pPr marL="0" indent="0" defTabSz="-1174750">
              <a:buNone/>
            </a:pPr>
            <a:endParaRPr lang="tr-TR" sz="2400" b="1" dirty="0">
              <a:latin typeface="Segoe Print" panose="02000600000000000000" pitchFamily="2" charset="0"/>
              <a:cs typeface="Arial" pitchFamily="34" charset="0"/>
            </a:endParaRPr>
          </a:p>
          <a:p>
            <a:pPr marL="0" indent="0" algn="just" defTabSz="-1174750">
              <a:buNone/>
            </a:pPr>
            <a:endParaRPr lang="tr-TR" sz="2400" b="1" dirty="0">
              <a:latin typeface="Segoe Print" panose="02000600000000000000" pitchFamily="2" charset="0"/>
              <a:cs typeface="Arial" pitchFamily="34"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0196329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1.3.1 Tek Kişi İşletmeleri </a:t>
            </a:r>
          </a:p>
        </p:txBody>
      </p:sp>
      <p:sp>
        <p:nvSpPr>
          <p:cNvPr id="3" name="2 İçerik Yer Tutucusu"/>
          <p:cNvSpPr>
            <a:spLocks noGrp="1"/>
          </p:cNvSpPr>
          <p:nvPr>
            <p:ph idx="1"/>
          </p:nvPr>
        </p:nvSpPr>
        <p:spPr>
          <a:xfrm>
            <a:off x="457200" y="1052736"/>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Uygulamada </a:t>
            </a:r>
            <a:r>
              <a:rPr lang="tr-TR" sz="2400" dirty="0">
                <a:solidFill>
                  <a:schemeClr val="tx1"/>
                </a:solidFill>
                <a:latin typeface="Segoe Print" panose="02000600000000000000" pitchFamily="2" charset="0"/>
              </a:rPr>
              <a:t>en çok görülen bu işletme biçimi, en basit ve en eski işletme türü olarak kabul edilebilir. Bu tür işletmelerde yönetici tüm yönetsel fonksiyonlardan sorumlu olup, işletmenin başarılı olup olmamasında doğrudan etkili olan ve işletmeyi tüm hukuksal süreçlerde temsil eden kişidir. İşletme sahipliğinin tek bir kişi üzerinde olması, alınacak kararların, uygulamanın ve denetlemenin de tek bir kişi tarafından yapılmasını gerektirmektedir.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Tüm </a:t>
            </a:r>
            <a:r>
              <a:rPr lang="tr-TR" sz="2400" dirty="0">
                <a:solidFill>
                  <a:schemeClr val="tx1"/>
                </a:solidFill>
                <a:latin typeface="Segoe Print" panose="02000600000000000000" pitchFamily="2" charset="0"/>
              </a:rPr>
              <a:t>kar ve zararın tek bir kişide toplandığı ve tüzel kişiliğin söz konusu olmadığı bu tür işletmelerde nispeten az sermayeye ihtiyaç duyulmaktadır. </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30</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9881820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1.3.1 Tek Kişi İşletmeleri </a:t>
            </a:r>
          </a:p>
        </p:txBody>
      </p:sp>
      <p:sp>
        <p:nvSpPr>
          <p:cNvPr id="3" name="2 İçerik Yer Tutucusu"/>
          <p:cNvSpPr>
            <a:spLocks noGrp="1"/>
          </p:cNvSpPr>
          <p:nvPr>
            <p:ph idx="1"/>
          </p:nvPr>
        </p:nvSpPr>
        <p:spPr>
          <a:xfrm>
            <a:off x="457200" y="1163881"/>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Küçük </a:t>
            </a:r>
            <a:r>
              <a:rPr lang="tr-TR" sz="2400" dirty="0">
                <a:solidFill>
                  <a:schemeClr val="tx1"/>
                </a:solidFill>
                <a:latin typeface="Segoe Print" panose="02000600000000000000" pitchFamily="2" charset="0"/>
              </a:rPr>
              <a:t>ve orta ölçekli işletmelerin kuruluşunda yaygın olarak tercih edilen bir kuruluş şekli olan tek kişi işletmesinin en tipik özelliği borçlulara karşı, kurucunun işletmeye koyduğu sermayenin dışında kendi öz varlıkları ile de sorumlu olmasıdır. Bu durum bir yandan kredi sağlama kolaylığı yaratırken bir yandan da risk faktörünü artırmaktadır. </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31</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3058064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 Ortaklıklar(Şirketler)</a:t>
            </a:r>
          </a:p>
        </p:txBody>
      </p:sp>
      <p:sp>
        <p:nvSpPr>
          <p:cNvPr id="3" name="2 İçerik Yer Tutucusu"/>
          <p:cNvSpPr>
            <a:spLocks noGrp="1"/>
          </p:cNvSpPr>
          <p:nvPr>
            <p:ph idx="1"/>
          </p:nvPr>
        </p:nvSpPr>
        <p:spPr>
          <a:xfrm>
            <a:off x="457200" y="1091873"/>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Bir </a:t>
            </a:r>
            <a:r>
              <a:rPr lang="tr-TR" sz="2400" dirty="0">
                <a:solidFill>
                  <a:schemeClr val="tx1"/>
                </a:solidFill>
                <a:latin typeface="Segoe Print" panose="02000600000000000000" pitchFamily="2" charset="0"/>
              </a:rPr>
              <a:t>veya birden çok kişinin iktisadi bir amaca ulaşmak üzere aralarında anlaşarak para, mal ya da emeklerini bir araya getirmek suretiyle kurdukları ticari işletmelere ortaklık adı verilmektedir.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Borçlar </a:t>
            </a:r>
            <a:r>
              <a:rPr lang="tr-TR" sz="2400" dirty="0">
                <a:solidFill>
                  <a:schemeClr val="tx1"/>
                </a:solidFill>
                <a:latin typeface="Segoe Print" panose="02000600000000000000" pitchFamily="2" charset="0"/>
              </a:rPr>
              <a:t>Kanunu ve Ticaret Kanunu hükümlerine göre ortaklıkları adi ortaklıklar ve ticaret ortaklıkları olmak üzere 2 farklı grup altında incelemek mümkündür. </a:t>
            </a:r>
          </a:p>
          <a:p>
            <a:pPr marL="0" indent="0" algn="just">
              <a:buNone/>
            </a:pPr>
            <a:r>
              <a:rPr lang="tr-TR" sz="2400" dirty="0">
                <a:solidFill>
                  <a:schemeClr val="tx1"/>
                </a:solidFill>
                <a:latin typeface="Segoe Print" panose="02000600000000000000" pitchFamily="2" charset="0"/>
              </a:rPr>
              <a:t> </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32</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2899986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1.3.2.1 Adi Ortaklıklar </a:t>
            </a:r>
          </a:p>
        </p:txBody>
      </p:sp>
      <p:sp>
        <p:nvSpPr>
          <p:cNvPr id="3" name="2 İçerik Yer Tutucusu"/>
          <p:cNvSpPr>
            <a:spLocks noGrp="1"/>
          </p:cNvSpPr>
          <p:nvPr>
            <p:ph idx="1"/>
          </p:nvPr>
        </p:nvSpPr>
        <p:spPr>
          <a:xfrm>
            <a:off x="457200" y="1052736"/>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Adi </a:t>
            </a:r>
            <a:r>
              <a:rPr lang="tr-TR" sz="2400" dirty="0">
                <a:solidFill>
                  <a:schemeClr val="tx1"/>
                </a:solidFill>
                <a:latin typeface="Segoe Print" panose="02000600000000000000" pitchFamily="2" charset="0"/>
              </a:rPr>
              <a:t>ortaklık, iki ya da daha fazla kişinin emek ve mal varlıklarını ortak bir amaca ulaşmak üzere birleştirmeleri konusunda yaptıkları sözleşme ile meydana getirdikleri ortaklık şeklinde tanımlanabilir.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Ortaklığın </a:t>
            </a:r>
            <a:r>
              <a:rPr lang="tr-TR" sz="2400" dirty="0">
                <a:solidFill>
                  <a:schemeClr val="tx1"/>
                </a:solidFill>
                <a:latin typeface="Segoe Print" panose="02000600000000000000" pitchFamily="2" charset="0"/>
              </a:rPr>
              <a:t>tüzel kişiliği olmayan adi ortaklıklar, ticaret unvanına da sahip değildir. Birden fazla kişinin kurdukları adi şirketin sözleşmesi kural olarak herhangi bir şekle ya da şarta bağlı olmayıp; tarafların uygun görmeleri halinde yazılı şekilde dahi yapılmayabilmektedir (TOBB). </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33</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7810852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1.3.2.1 Adi Ortaklıklar </a:t>
            </a:r>
          </a:p>
        </p:txBody>
      </p:sp>
      <p:sp>
        <p:nvSpPr>
          <p:cNvPr id="3" name="2 İçerik Yer Tutucusu"/>
          <p:cNvSpPr>
            <a:spLocks noGrp="1"/>
          </p:cNvSpPr>
          <p:nvPr>
            <p:ph idx="1"/>
          </p:nvPr>
        </p:nvSpPr>
        <p:spPr>
          <a:xfrm>
            <a:off x="457200" y="1052736"/>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Babamızın </a:t>
            </a:r>
            <a:r>
              <a:rPr lang="tr-TR" sz="2400" dirty="0">
                <a:solidFill>
                  <a:schemeClr val="tx1"/>
                </a:solidFill>
                <a:latin typeface="Segoe Print" panose="02000600000000000000" pitchFamily="2" charset="0"/>
              </a:rPr>
              <a:t>ve amcamızın kurduğu marangoz atölyesi, üniversitedeki arkadaşlarımızla kurduğumuz muhasebe bürosu vb. şirketler, adi şirketlere örnek olarak verilebilir.</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Adi </a:t>
            </a:r>
            <a:r>
              <a:rPr lang="tr-TR" sz="2400" dirty="0">
                <a:solidFill>
                  <a:schemeClr val="tx1"/>
                </a:solidFill>
                <a:latin typeface="Segoe Print" panose="02000600000000000000" pitchFamily="2" charset="0"/>
              </a:rPr>
              <a:t>ortaklıklarda, şirketin kararları tüm ortaklıkların oybirliği alınmaktadır. Ortakların sorumlulukları sınırsız olup her ortak şirketin tüm borçlarından kişisel varlığıyla sorumludur. Bu manada her ortağın şirketin yönetiminde yetkisi bulunmakla birlikte, istendiğinde yönetim yetkisi ortaklardan birine, birkaçına ya da dışarıdan birine de bırakılabilir.</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34</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1615791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 Ticaret </a:t>
            </a:r>
            <a:r>
              <a:rPr lang="tr-TR" sz="2400" b="1" dirty="0" smtClean="0">
                <a:solidFill>
                  <a:schemeClr val="tx1"/>
                </a:solidFill>
                <a:latin typeface="Segoe Print" panose="02000600000000000000" pitchFamily="2" charset="0"/>
              </a:rPr>
              <a:t>Ortaklıkları (</a:t>
            </a:r>
            <a:r>
              <a:rPr lang="tr-TR" sz="2400" b="1" dirty="0">
                <a:solidFill>
                  <a:schemeClr val="tx1"/>
                </a:solidFill>
                <a:latin typeface="Segoe Print" panose="02000600000000000000" pitchFamily="2" charset="0"/>
              </a:rPr>
              <a:t>Şirketler)</a:t>
            </a:r>
          </a:p>
        </p:txBody>
      </p:sp>
      <p:sp>
        <p:nvSpPr>
          <p:cNvPr id="3" name="2 İçerik Yer Tutucusu"/>
          <p:cNvSpPr>
            <a:spLocks noGrp="1"/>
          </p:cNvSpPr>
          <p:nvPr>
            <p:ph idx="1"/>
          </p:nvPr>
        </p:nvSpPr>
        <p:spPr>
          <a:xfrm>
            <a:off x="457200" y="1052736"/>
            <a:ext cx="8229600" cy="4713391"/>
          </a:xfrm>
        </p:spPr>
        <p:txBody>
          <a:bodyPr vert="horz" lIns="121899" tIns="60949" rIns="121899" bIns="60949" rtlCol="0">
            <a:noAutofit/>
          </a:bodyPr>
          <a:lstStyle/>
          <a:p>
            <a:pPr marL="0" indent="0" algn="just">
              <a:buNone/>
            </a:pPr>
            <a:endParaRPr lang="tr-TR" sz="2400" dirty="0" smtClean="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Yeni </a:t>
            </a:r>
            <a:r>
              <a:rPr lang="tr-TR" sz="2400" dirty="0">
                <a:solidFill>
                  <a:schemeClr val="tx1"/>
                </a:solidFill>
                <a:latin typeface="Segoe Print" panose="02000600000000000000" pitchFamily="2" charset="0"/>
              </a:rPr>
              <a:t>Türk Ticaret Kanunu’na göre ticaret şirketleri şahıs şirketleri ve sermaye şirketleri olmak üzere 2 farklı sınıf altında toplanabilir.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Şahıs </a:t>
            </a:r>
            <a:r>
              <a:rPr lang="tr-TR" sz="2400" dirty="0">
                <a:solidFill>
                  <a:schemeClr val="tx1"/>
                </a:solidFill>
                <a:latin typeface="Segoe Print" panose="02000600000000000000" pitchFamily="2" charset="0"/>
              </a:rPr>
              <a:t>şirketlerini kolektif ve komandit şirketler oluştururken, anonim şirket, limited şirket ve sermayesi paylara bölünmüş komandit şirketler ise sermaye şirketlerini oluşturmaktadır. </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35</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9306228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1 </a:t>
            </a:r>
            <a:r>
              <a:rPr lang="tr-TR" sz="2400" b="1" dirty="0">
                <a:solidFill>
                  <a:schemeClr val="tx1"/>
                </a:solidFill>
                <a:latin typeface="Segoe Print" panose="02000600000000000000" pitchFamily="2" charset="0"/>
              </a:rPr>
              <a:t>Şahıs Şirketleri</a:t>
            </a:r>
          </a:p>
        </p:txBody>
      </p:sp>
      <p:sp>
        <p:nvSpPr>
          <p:cNvPr id="3" name="2 İçerik Yer Tutucusu"/>
          <p:cNvSpPr>
            <a:spLocks noGrp="1"/>
          </p:cNvSpPr>
          <p:nvPr>
            <p:ph idx="1"/>
          </p:nvPr>
        </p:nvSpPr>
        <p:spPr>
          <a:xfrm>
            <a:off x="457200" y="1124744"/>
            <a:ext cx="8229600" cy="4713391"/>
          </a:xfrm>
        </p:spPr>
        <p:txBody>
          <a:bodyPr vert="horz" lIns="121899" tIns="60949" rIns="121899" bIns="60949" rtlCol="0">
            <a:noAutofit/>
          </a:bodyPr>
          <a:lstStyle/>
          <a:p>
            <a:pPr marL="0" indent="0" algn="just">
              <a:buNone/>
            </a:pPr>
            <a:endParaRPr lang="tr-TR" sz="2400" dirty="0" smtClean="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Şahıs </a:t>
            </a:r>
            <a:r>
              <a:rPr lang="tr-TR" sz="2400" dirty="0">
                <a:solidFill>
                  <a:schemeClr val="tx1"/>
                </a:solidFill>
                <a:latin typeface="Segoe Print" panose="02000600000000000000" pitchFamily="2" charset="0"/>
              </a:rPr>
              <a:t>şirketleri, çoğunlukla birbirini iyi tanıyan ve birbirine güvenen kişiler tarafından kurulmakta olup, ortak sayısı azdır ve ortaklığın devri güçtür.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Kolektif </a:t>
            </a:r>
            <a:r>
              <a:rPr lang="tr-TR" sz="2400" dirty="0">
                <a:solidFill>
                  <a:schemeClr val="tx1"/>
                </a:solidFill>
                <a:latin typeface="Segoe Print" panose="02000600000000000000" pitchFamily="2" charset="0"/>
              </a:rPr>
              <a:t>ve komandit şirket bu tür işletmeleri oluşturmaktadır.</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36</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480095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smtClean="0">
                <a:solidFill>
                  <a:schemeClr val="tx1"/>
                </a:solidFill>
                <a:latin typeface="Segoe Print" panose="02000600000000000000" pitchFamily="2" charset="0"/>
              </a:rPr>
              <a:t>1.3.2.2.    1.A </a:t>
            </a:r>
            <a:r>
              <a:rPr lang="tr-TR" sz="2400" b="1" dirty="0">
                <a:solidFill>
                  <a:schemeClr val="tx1"/>
                </a:solidFill>
                <a:latin typeface="Segoe Print" panose="02000600000000000000" pitchFamily="2" charset="0"/>
              </a:rPr>
              <a:t>Komandit Şirket</a:t>
            </a:r>
          </a:p>
        </p:txBody>
      </p:sp>
      <p:sp>
        <p:nvSpPr>
          <p:cNvPr id="3" name="2 İçerik Yer Tutucusu"/>
          <p:cNvSpPr>
            <a:spLocks noGrp="1"/>
          </p:cNvSpPr>
          <p:nvPr>
            <p:ph idx="1"/>
          </p:nvPr>
        </p:nvSpPr>
        <p:spPr>
          <a:xfrm>
            <a:off x="457200" y="1052736"/>
            <a:ext cx="8229600" cy="4709120"/>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Türk </a:t>
            </a:r>
            <a:r>
              <a:rPr lang="tr-TR" sz="2400" dirty="0">
                <a:solidFill>
                  <a:schemeClr val="tx1"/>
                </a:solidFill>
                <a:latin typeface="Segoe Print" panose="02000600000000000000" pitchFamily="2" charset="0"/>
              </a:rPr>
              <a:t>Ticaret Kanunu’na göre komandit şirket, ticari bir işletmeyi bir ticaret unvanı altında işletmek maksadıyla kurulan ve şirket alacaklarına karşı ortaklardan bir veya birkaçının sorumluğu sınırlandırılmamış ve diğer ortak veya ortakların sorumluluğu koydukları sermaye ile sınırlandırılmış olan şirket olarak </a:t>
            </a:r>
            <a:r>
              <a:rPr lang="tr-TR" sz="2400" dirty="0" smtClean="0">
                <a:solidFill>
                  <a:schemeClr val="tx1"/>
                </a:solidFill>
                <a:latin typeface="Segoe Print" panose="02000600000000000000" pitchFamily="2" charset="0"/>
              </a:rPr>
              <a:t>tanımlanmaktadır. Komandit </a:t>
            </a:r>
            <a:r>
              <a:rPr lang="tr-TR" sz="2400" dirty="0">
                <a:solidFill>
                  <a:schemeClr val="tx1"/>
                </a:solidFill>
                <a:latin typeface="Segoe Print" panose="02000600000000000000" pitchFamily="2" charset="0"/>
              </a:rPr>
              <a:t>şirketler en az iki gerçek veya bir gerçek ve bir tüzel kişi tarafından kurulabilen,  belirli bir sermaye ile sınırlandırılmış olan şirket türüdür.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Komandite </a:t>
            </a:r>
            <a:r>
              <a:rPr lang="tr-TR" sz="2400" dirty="0">
                <a:solidFill>
                  <a:schemeClr val="tx1"/>
                </a:solidFill>
                <a:latin typeface="Segoe Print" panose="02000600000000000000" pitchFamily="2" charset="0"/>
              </a:rPr>
              <a:t>şirketlerde komandite ortak ve komanditer ortak olma üzere 2 çeşit ortak bulunmaktadır.</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37</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9571574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smtClean="0">
                <a:solidFill>
                  <a:schemeClr val="tx1"/>
                </a:solidFill>
                <a:latin typeface="Segoe Print" panose="02000600000000000000" pitchFamily="2" charset="0"/>
              </a:rPr>
              <a:t>1.3.2.2.   1.A </a:t>
            </a:r>
            <a:r>
              <a:rPr lang="tr-TR" sz="2400" b="1" dirty="0">
                <a:solidFill>
                  <a:schemeClr val="tx1"/>
                </a:solidFill>
                <a:latin typeface="Segoe Print" panose="02000600000000000000" pitchFamily="2" charset="0"/>
              </a:rPr>
              <a:t>Komandit Şirket</a:t>
            </a:r>
          </a:p>
        </p:txBody>
      </p:sp>
      <p:sp>
        <p:nvSpPr>
          <p:cNvPr id="3" name="2 İçerik Yer Tutucusu"/>
          <p:cNvSpPr>
            <a:spLocks noGrp="1"/>
          </p:cNvSpPr>
          <p:nvPr>
            <p:ph idx="1"/>
          </p:nvPr>
        </p:nvSpPr>
        <p:spPr>
          <a:xfrm>
            <a:off x="457200" y="1052736"/>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Komandite </a:t>
            </a:r>
            <a:r>
              <a:rPr lang="tr-TR" sz="2400" dirty="0">
                <a:solidFill>
                  <a:schemeClr val="tx1"/>
                </a:solidFill>
                <a:latin typeface="Segoe Print" panose="02000600000000000000" pitchFamily="2" charset="0"/>
              </a:rPr>
              <a:t>ortak; gerçek kişi olan ve şirketin borç ve alacaklarına karşı sorumluluğu sınırlandırılmamış olan ortaktır.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Komanditer </a:t>
            </a:r>
            <a:r>
              <a:rPr lang="tr-TR" sz="2400" dirty="0">
                <a:solidFill>
                  <a:schemeClr val="tx1"/>
                </a:solidFill>
                <a:latin typeface="Segoe Print" panose="02000600000000000000" pitchFamily="2" charset="0"/>
              </a:rPr>
              <a:t>ortak ise; gerçek veya tüzel kişi olabilen, şirket temsilinde rolü olmayan ve sorumlulukları koydukları sermaye ile sınırlı olan ortaklardır.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Kurulan </a:t>
            </a:r>
            <a:r>
              <a:rPr lang="tr-TR" sz="2400" dirty="0">
                <a:solidFill>
                  <a:schemeClr val="tx1"/>
                </a:solidFill>
                <a:latin typeface="Segoe Print" panose="02000600000000000000" pitchFamily="2" charset="0"/>
              </a:rPr>
              <a:t>şirketin ana sözleşmesinde şirketin komandit olduğu açıkça belirtilmelidir. Aksi halde şirket kolektif şirket olarak </a:t>
            </a:r>
            <a:r>
              <a:rPr lang="tr-TR" sz="2400" dirty="0" smtClean="0">
                <a:solidFill>
                  <a:schemeClr val="tx1"/>
                </a:solidFill>
                <a:latin typeface="Segoe Print" panose="02000600000000000000" pitchFamily="2" charset="0"/>
              </a:rPr>
              <a:t>sayılacaktır. </a:t>
            </a:r>
            <a:endParaRPr lang="tr-TR" sz="2400" dirty="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38</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312253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smtClean="0">
                <a:solidFill>
                  <a:schemeClr val="tx1"/>
                </a:solidFill>
                <a:latin typeface="Segoe Print" panose="02000600000000000000" pitchFamily="2" charset="0"/>
              </a:rPr>
              <a:t>1.3.2.2.  1.B </a:t>
            </a:r>
            <a:r>
              <a:rPr lang="tr-TR" sz="2400" b="1" dirty="0">
                <a:solidFill>
                  <a:schemeClr val="tx1"/>
                </a:solidFill>
                <a:latin typeface="Segoe Print" panose="02000600000000000000" pitchFamily="2" charset="0"/>
              </a:rPr>
              <a:t>Kollektif Şirket</a:t>
            </a:r>
          </a:p>
        </p:txBody>
      </p:sp>
      <p:sp>
        <p:nvSpPr>
          <p:cNvPr id="3" name="2 İçerik Yer Tutucusu"/>
          <p:cNvSpPr>
            <a:spLocks noGrp="1"/>
          </p:cNvSpPr>
          <p:nvPr>
            <p:ph idx="1"/>
          </p:nvPr>
        </p:nvSpPr>
        <p:spPr>
          <a:xfrm>
            <a:off x="457200" y="1124744"/>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Türk </a:t>
            </a:r>
            <a:r>
              <a:rPr lang="tr-TR" sz="2400" dirty="0">
                <a:solidFill>
                  <a:schemeClr val="tx1"/>
                </a:solidFill>
                <a:latin typeface="Segoe Print" panose="02000600000000000000" pitchFamily="2" charset="0"/>
              </a:rPr>
              <a:t>Ticaret Kanunu’nda belirtildiği üzere kolektif şirket, ticari bir işletmeyi bir ticaret unvanı altında işletmek maksadıyla sadece gerçek kişiler tarafından kurulan ve ortaklarından hiçbirinin sorumluluğu şirket alacaklarına karşı sınırlandırılmamış olan şirket olarak tanımlanmaktadır.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Ana </a:t>
            </a:r>
            <a:r>
              <a:rPr lang="tr-TR" sz="2400" dirty="0">
                <a:solidFill>
                  <a:schemeClr val="tx1"/>
                </a:solidFill>
                <a:latin typeface="Segoe Print" panose="02000600000000000000" pitchFamily="2" charset="0"/>
              </a:rPr>
              <a:t>sözleşmesi yazılı şekle tabi olan kollektif şirketler en az iki gerçek şahıs tarafından kurulabilir ve ortaklar şirket alacaklarına karşılık tüm mal varlıkları ile sorumludurlar. </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39</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338979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892480" cy="6264696"/>
          </a:xfrm>
        </p:spPr>
        <p:txBody>
          <a:bodyPr vert="horz" lIns="121899" tIns="60949" rIns="121899" bIns="60949" rtlCol="0">
            <a:noAutofit/>
          </a:bodyPr>
          <a:lstStyle/>
          <a:p>
            <a:pPr marL="0" indent="0" defTabSz="-1174750">
              <a:buNone/>
            </a:pPr>
            <a:r>
              <a:rPr lang="tr-TR" sz="2400" b="1" dirty="0" smtClean="0">
                <a:latin typeface="Segoe Print" panose="02000600000000000000" pitchFamily="2" charset="0"/>
                <a:cs typeface="Arial" pitchFamily="34" charset="0"/>
              </a:rPr>
              <a:t>1.4  Ulusal </a:t>
            </a:r>
            <a:r>
              <a:rPr lang="tr-TR" sz="2400" b="1" dirty="0">
                <a:latin typeface="Segoe Print" panose="02000600000000000000" pitchFamily="2" charset="0"/>
                <a:cs typeface="Arial" pitchFamily="34" charset="0"/>
              </a:rPr>
              <a:t>Kökenlerine Göre İşletmeler </a:t>
            </a:r>
          </a:p>
          <a:p>
            <a:pPr marL="0" indent="0" defTabSz="-1174750">
              <a:buNone/>
            </a:pPr>
            <a:r>
              <a:rPr lang="tr-TR" sz="2400" b="1" dirty="0" smtClean="0">
                <a:solidFill>
                  <a:schemeClr val="tx1"/>
                </a:solidFill>
                <a:latin typeface="Segoe Print" panose="02000600000000000000" pitchFamily="2" charset="0"/>
                <a:cs typeface="Arial" pitchFamily="34" charset="0"/>
              </a:rPr>
              <a:t>      1.4.1 </a:t>
            </a:r>
            <a:r>
              <a:rPr lang="tr-TR" sz="2400" b="1" dirty="0">
                <a:solidFill>
                  <a:schemeClr val="tx1"/>
                </a:solidFill>
                <a:latin typeface="Segoe Print" panose="02000600000000000000" pitchFamily="2" charset="0"/>
                <a:cs typeface="Arial" pitchFamily="34" charset="0"/>
              </a:rPr>
              <a:t>Ulusal İşletmeler </a:t>
            </a:r>
          </a:p>
          <a:p>
            <a:pPr marL="0" indent="0" defTabSz="-1174750">
              <a:buNone/>
            </a:pPr>
            <a:r>
              <a:rPr lang="tr-TR" sz="2400" b="1" dirty="0">
                <a:solidFill>
                  <a:schemeClr val="tx1"/>
                </a:solidFill>
                <a:latin typeface="Segoe Print" panose="02000600000000000000" pitchFamily="2" charset="0"/>
                <a:cs typeface="Arial" pitchFamily="34" charset="0"/>
              </a:rPr>
              <a:t>      </a:t>
            </a:r>
            <a:r>
              <a:rPr lang="tr-TR" sz="2400" b="1" dirty="0" smtClean="0">
                <a:solidFill>
                  <a:schemeClr val="tx1"/>
                </a:solidFill>
                <a:latin typeface="Segoe Print" panose="02000600000000000000" pitchFamily="2" charset="0"/>
                <a:cs typeface="Arial" pitchFamily="34" charset="0"/>
              </a:rPr>
              <a:t>1.4.2 </a:t>
            </a:r>
            <a:r>
              <a:rPr lang="tr-TR" sz="2400" b="1" dirty="0">
                <a:solidFill>
                  <a:schemeClr val="tx1"/>
                </a:solidFill>
                <a:latin typeface="Segoe Print" panose="02000600000000000000" pitchFamily="2" charset="0"/>
                <a:cs typeface="Arial" pitchFamily="34" charset="0"/>
              </a:rPr>
              <a:t>Uluslararası İşletmeler </a:t>
            </a:r>
          </a:p>
          <a:p>
            <a:pPr marL="0" indent="0" defTabSz="-1174750">
              <a:buNone/>
            </a:pPr>
            <a:r>
              <a:rPr lang="tr-TR" sz="2400" b="1" dirty="0">
                <a:solidFill>
                  <a:schemeClr val="tx1"/>
                </a:solidFill>
                <a:latin typeface="Segoe Print" panose="02000600000000000000" pitchFamily="2" charset="0"/>
                <a:cs typeface="Arial" pitchFamily="34" charset="0"/>
              </a:rPr>
              <a:t>      </a:t>
            </a:r>
            <a:r>
              <a:rPr lang="tr-TR" sz="2400" b="1" dirty="0" smtClean="0">
                <a:solidFill>
                  <a:schemeClr val="tx1"/>
                </a:solidFill>
                <a:latin typeface="Segoe Print" panose="02000600000000000000" pitchFamily="2" charset="0"/>
                <a:cs typeface="Arial" pitchFamily="34" charset="0"/>
              </a:rPr>
              <a:t>1.4.3 </a:t>
            </a:r>
            <a:r>
              <a:rPr lang="tr-TR" sz="2400" b="1" dirty="0">
                <a:solidFill>
                  <a:schemeClr val="tx1"/>
                </a:solidFill>
                <a:latin typeface="Segoe Print" panose="02000600000000000000" pitchFamily="2" charset="0"/>
                <a:cs typeface="Arial" pitchFamily="34" charset="0"/>
              </a:rPr>
              <a:t>Çokuluslu İşletmeler</a:t>
            </a:r>
          </a:p>
          <a:p>
            <a:pPr marL="0" indent="0" defTabSz="-1174750">
              <a:buNone/>
            </a:pPr>
            <a:r>
              <a:rPr lang="tr-TR" sz="2400" b="1" dirty="0">
                <a:solidFill>
                  <a:schemeClr val="tx1"/>
                </a:solidFill>
                <a:latin typeface="Segoe Print" panose="02000600000000000000" pitchFamily="2" charset="0"/>
                <a:cs typeface="Arial" pitchFamily="34" charset="0"/>
              </a:rPr>
              <a:t>      </a:t>
            </a:r>
            <a:r>
              <a:rPr lang="tr-TR" sz="2400" b="1" dirty="0" smtClean="0">
                <a:solidFill>
                  <a:schemeClr val="tx1"/>
                </a:solidFill>
                <a:latin typeface="Segoe Print" panose="02000600000000000000" pitchFamily="2" charset="0"/>
                <a:cs typeface="Arial" pitchFamily="34" charset="0"/>
              </a:rPr>
              <a:t>1.4.4 </a:t>
            </a:r>
            <a:r>
              <a:rPr lang="tr-TR" sz="2400" b="1" dirty="0">
                <a:solidFill>
                  <a:schemeClr val="tx1"/>
                </a:solidFill>
                <a:latin typeface="Segoe Print" panose="02000600000000000000" pitchFamily="2" charset="0"/>
                <a:cs typeface="Arial" pitchFamily="34" charset="0"/>
              </a:rPr>
              <a:t>Küresel İşletmeler </a:t>
            </a:r>
          </a:p>
          <a:p>
            <a:pPr marL="1787525" indent="0" defTabSz="-1174750">
              <a:buNone/>
            </a:pPr>
            <a:r>
              <a:rPr lang="tr-TR" sz="2400" b="1" dirty="0" smtClean="0">
                <a:solidFill>
                  <a:schemeClr val="tx1"/>
                </a:solidFill>
                <a:latin typeface="Segoe Print" panose="02000600000000000000" pitchFamily="2" charset="0"/>
                <a:cs typeface="Arial" pitchFamily="34" charset="0"/>
              </a:rPr>
              <a:t>1.4.4.1 </a:t>
            </a:r>
            <a:r>
              <a:rPr lang="tr-TR" sz="2400" b="1" dirty="0">
                <a:solidFill>
                  <a:schemeClr val="tx1"/>
                </a:solidFill>
                <a:latin typeface="Segoe Print" panose="02000600000000000000" pitchFamily="2" charset="0"/>
                <a:cs typeface="Arial" pitchFamily="34" charset="0"/>
              </a:rPr>
              <a:t>İşletmelerarası Anlaşmalara </a:t>
            </a:r>
            <a:r>
              <a:rPr lang="tr-TR" sz="2400" b="1" dirty="0" smtClean="0">
                <a:solidFill>
                  <a:schemeClr val="tx1"/>
                </a:solidFill>
                <a:latin typeface="Segoe Print" panose="02000600000000000000" pitchFamily="2" charset="0"/>
                <a:cs typeface="Arial" pitchFamily="34" charset="0"/>
              </a:rPr>
              <a:t> Göre İşletmeler</a:t>
            </a:r>
          </a:p>
          <a:p>
            <a:pPr marL="1787525" indent="0" defTabSz="-1174750">
              <a:buNone/>
            </a:pPr>
            <a:r>
              <a:rPr lang="tr-TR" sz="2400" b="1" dirty="0">
                <a:solidFill>
                  <a:schemeClr val="tx1"/>
                </a:solidFill>
                <a:latin typeface="Segoe Print" panose="02000600000000000000" pitchFamily="2" charset="0"/>
                <a:cs typeface="Arial" pitchFamily="34" charset="0"/>
              </a:rPr>
              <a:t>1.6 	Kar Amaçlı ve Kar Amaçlı Olmayan İşletmeler </a:t>
            </a:r>
            <a:endParaRPr lang="tr-TR" sz="2400" b="1" dirty="0" smtClean="0">
              <a:solidFill>
                <a:schemeClr val="tx1"/>
              </a:solidFill>
              <a:latin typeface="Segoe Print" panose="02000600000000000000" pitchFamily="2" charset="0"/>
              <a:cs typeface="Arial" pitchFamily="34" charset="0"/>
            </a:endParaRPr>
          </a:p>
          <a:p>
            <a:pPr marL="1787525" indent="0" defTabSz="-1174750">
              <a:buNone/>
            </a:pPr>
            <a:r>
              <a:rPr lang="tr-TR" sz="2400" b="1" dirty="0" smtClean="0">
                <a:solidFill>
                  <a:schemeClr val="tx1"/>
                </a:solidFill>
                <a:latin typeface="Segoe Print" panose="02000600000000000000" pitchFamily="2" charset="0"/>
                <a:cs typeface="Arial" pitchFamily="34" charset="0"/>
              </a:rPr>
              <a:t>1.7 </a:t>
            </a:r>
            <a:r>
              <a:rPr lang="tr-TR" sz="2400" b="1" dirty="0">
                <a:solidFill>
                  <a:schemeClr val="tx1"/>
                </a:solidFill>
                <a:latin typeface="Segoe Print" panose="02000600000000000000" pitchFamily="2" charset="0"/>
                <a:cs typeface="Arial" pitchFamily="34" charset="0"/>
              </a:rPr>
              <a:t>	</a:t>
            </a:r>
            <a:r>
              <a:rPr lang="tr-TR" sz="2400" b="1" dirty="0" err="1">
                <a:solidFill>
                  <a:schemeClr val="tx1"/>
                </a:solidFill>
                <a:latin typeface="Segoe Print" panose="02000600000000000000" pitchFamily="2" charset="0"/>
                <a:cs typeface="Arial" pitchFamily="34" charset="0"/>
              </a:rPr>
              <a:t>İşletmelerarası</a:t>
            </a:r>
            <a:r>
              <a:rPr lang="tr-TR" sz="2400" b="1" dirty="0">
                <a:solidFill>
                  <a:schemeClr val="tx1"/>
                </a:solidFill>
                <a:latin typeface="Segoe Print" panose="02000600000000000000" pitchFamily="2" charset="0"/>
                <a:cs typeface="Arial" pitchFamily="34" charset="0"/>
              </a:rPr>
              <a:t> Birleşme, </a:t>
            </a:r>
            <a:r>
              <a:rPr lang="tr-TR" sz="2400" b="1" dirty="0" err="1">
                <a:solidFill>
                  <a:schemeClr val="tx1"/>
                </a:solidFill>
                <a:latin typeface="Segoe Print" panose="02000600000000000000" pitchFamily="2" charset="0"/>
                <a:cs typeface="Arial" pitchFamily="34" charset="0"/>
              </a:rPr>
              <a:t>Satınalma</a:t>
            </a:r>
            <a:r>
              <a:rPr lang="tr-TR" sz="2400" b="1" dirty="0">
                <a:solidFill>
                  <a:schemeClr val="tx1"/>
                </a:solidFill>
                <a:latin typeface="Segoe Print" panose="02000600000000000000" pitchFamily="2" charset="0"/>
                <a:cs typeface="Arial" pitchFamily="34" charset="0"/>
              </a:rPr>
              <a:t> ve </a:t>
            </a:r>
            <a:r>
              <a:rPr lang="tr-TR" sz="2400" b="1" dirty="0" smtClean="0">
                <a:solidFill>
                  <a:schemeClr val="tx1"/>
                </a:solidFill>
                <a:latin typeface="Segoe Print" panose="02000600000000000000" pitchFamily="2" charset="0"/>
                <a:cs typeface="Arial" pitchFamily="34" charset="0"/>
              </a:rPr>
              <a:t> İşbirlikleri</a:t>
            </a:r>
          </a:p>
          <a:p>
            <a:pPr marL="1787525" indent="0" defTabSz="-1174750">
              <a:buNone/>
            </a:pPr>
            <a:endParaRPr lang="tr-TR" sz="2400" b="1" dirty="0">
              <a:solidFill>
                <a:schemeClr val="tx1"/>
              </a:solidFill>
              <a:latin typeface="Segoe Print" panose="02000600000000000000" pitchFamily="2" charset="0"/>
              <a:cs typeface="Arial" pitchFamily="34" charset="0"/>
            </a:endParaRPr>
          </a:p>
          <a:p>
            <a:pPr marL="0" indent="0" defTabSz="-1174750">
              <a:buNone/>
            </a:pPr>
            <a:r>
              <a:rPr lang="tr-TR" sz="2400" b="1" dirty="0" smtClean="0">
                <a:solidFill>
                  <a:schemeClr val="tx1"/>
                </a:solidFill>
                <a:latin typeface="Segoe Print" panose="02000600000000000000" pitchFamily="2" charset="0"/>
                <a:cs typeface="Arial" pitchFamily="34" charset="0"/>
              </a:rPr>
              <a:t>1.5. </a:t>
            </a:r>
            <a:r>
              <a:rPr lang="tr-TR" sz="2400" b="1" dirty="0" err="1" smtClean="0">
                <a:solidFill>
                  <a:schemeClr val="tx1"/>
                </a:solidFill>
                <a:latin typeface="Segoe Print" panose="02000600000000000000" pitchFamily="2" charset="0"/>
                <a:cs typeface="Arial" pitchFamily="34" charset="0"/>
              </a:rPr>
              <a:t>İşletmelerarası</a:t>
            </a:r>
            <a:r>
              <a:rPr lang="tr-TR" sz="2400" b="1" dirty="0" smtClean="0">
                <a:solidFill>
                  <a:schemeClr val="tx1"/>
                </a:solidFill>
                <a:latin typeface="Segoe Print" panose="02000600000000000000" pitchFamily="2" charset="0"/>
                <a:cs typeface="Arial" pitchFamily="34" charset="0"/>
              </a:rPr>
              <a:t> Anlaşmalara Göre İşletmeler</a:t>
            </a:r>
          </a:p>
          <a:p>
            <a:pPr marL="0" indent="0" defTabSz="-1174750">
              <a:buNone/>
            </a:pPr>
            <a:r>
              <a:rPr lang="tr-TR" sz="2400" b="1" dirty="0" smtClean="0">
                <a:solidFill>
                  <a:schemeClr val="tx1"/>
                </a:solidFill>
                <a:latin typeface="Segoe Print" panose="02000600000000000000" pitchFamily="2" charset="0"/>
                <a:cs typeface="Arial" pitchFamily="34" charset="0"/>
              </a:rPr>
              <a:t>Yararlanılan Kaynaklar</a:t>
            </a:r>
          </a:p>
          <a:p>
            <a:pPr marL="1787525" indent="0" defTabSz="-1174750">
              <a:buNone/>
            </a:pPr>
            <a:endParaRPr lang="tr-TR" sz="2400" b="1" dirty="0" smtClean="0">
              <a:latin typeface="Segoe Print" panose="02000600000000000000" pitchFamily="2" charset="0"/>
              <a:cs typeface="Arial" pitchFamily="34" charset="0"/>
            </a:endParaRPr>
          </a:p>
          <a:p>
            <a:pPr marL="711200" indent="-711200" defTabSz="-1431925">
              <a:buNone/>
            </a:pPr>
            <a:r>
              <a:rPr lang="tr-TR" sz="2400" b="1" dirty="0">
                <a:latin typeface="Segoe Print" panose="02000600000000000000" pitchFamily="2" charset="0"/>
                <a:cs typeface="Arial" pitchFamily="34" charset="0"/>
              </a:rPr>
              <a:t>		</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a:t>
            </a:fld>
            <a:endParaRPr lang="tr-TR"/>
          </a:p>
        </p:txBody>
      </p:sp>
      <p:sp>
        <p:nvSpPr>
          <p:cNvPr id="6" name="4 Altbilgi Yer Tutucusu"/>
          <p:cNvSpPr>
            <a:spLocks noGrp="1"/>
          </p:cNvSpPr>
          <p:nvPr>
            <p:ph type="ftr" sz="quarter" idx="11"/>
          </p:nvPr>
        </p:nvSpPr>
        <p:spPr>
          <a:xfrm>
            <a:off x="3124200" y="6237312"/>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3746894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2 </a:t>
            </a:r>
            <a:r>
              <a:rPr lang="tr-TR" sz="2400" b="1" dirty="0">
                <a:solidFill>
                  <a:schemeClr val="tx1"/>
                </a:solidFill>
                <a:latin typeface="Segoe Print" panose="02000600000000000000" pitchFamily="2" charset="0"/>
              </a:rPr>
              <a:t>Sermaye Şirketleri</a:t>
            </a:r>
          </a:p>
        </p:txBody>
      </p:sp>
      <p:sp>
        <p:nvSpPr>
          <p:cNvPr id="3" name="2 İçerik Yer Tutucusu"/>
          <p:cNvSpPr>
            <a:spLocks noGrp="1"/>
          </p:cNvSpPr>
          <p:nvPr>
            <p:ph idx="1"/>
          </p:nvPr>
        </p:nvSpPr>
        <p:spPr>
          <a:xfrm>
            <a:off x="457200" y="1124744"/>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Sermaye </a:t>
            </a:r>
            <a:r>
              <a:rPr lang="tr-TR" sz="2400" dirty="0">
                <a:solidFill>
                  <a:schemeClr val="tx1"/>
                </a:solidFill>
                <a:latin typeface="Segoe Print" panose="02000600000000000000" pitchFamily="2" charset="0"/>
              </a:rPr>
              <a:t>şirketlerinde ortakların sorumlukları şirkete getirdikleri sermaye ile sınırlı olup, kurulan şirkete daha sonradan getirdikleri sermaye oranında yeni kişiler de katılabilir.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Ortakların </a:t>
            </a:r>
            <a:r>
              <a:rPr lang="tr-TR" sz="2400" dirty="0">
                <a:solidFill>
                  <a:schemeClr val="tx1"/>
                </a:solidFill>
                <a:latin typeface="Segoe Print" panose="02000600000000000000" pitchFamily="2" charset="0"/>
              </a:rPr>
              <a:t>değişmesi kolay olduğundan dolayı sermaye ortaklıkları daha uzun ömürlü olabilmektedir. </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40</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7919359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2.A </a:t>
            </a:r>
            <a:r>
              <a:rPr lang="tr-TR" sz="2400" b="1" dirty="0">
                <a:solidFill>
                  <a:schemeClr val="tx1"/>
                </a:solidFill>
                <a:latin typeface="Segoe Print" panose="02000600000000000000" pitchFamily="2" charset="0"/>
              </a:rPr>
              <a:t>Anonim Şirket</a:t>
            </a:r>
          </a:p>
        </p:txBody>
      </p:sp>
      <p:sp>
        <p:nvSpPr>
          <p:cNvPr id="3" name="2 İçerik Yer Tutucusu"/>
          <p:cNvSpPr>
            <a:spLocks noGrp="1"/>
          </p:cNvSpPr>
          <p:nvPr>
            <p:ph idx="1"/>
          </p:nvPr>
        </p:nvSpPr>
        <p:spPr>
          <a:xfrm>
            <a:off x="457200" y="1124744"/>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Anonim </a:t>
            </a:r>
            <a:r>
              <a:rPr lang="tr-TR" sz="2400" dirty="0">
                <a:solidFill>
                  <a:schemeClr val="tx1"/>
                </a:solidFill>
                <a:latin typeface="Segoe Print" panose="02000600000000000000" pitchFamily="2" charset="0"/>
              </a:rPr>
              <a:t>şirket, sermayesi belirli ve paylara bölünmüş olan, borçlarından dolayı yalnız malvarlığıyla sorumlu bulunan şirkettir. Kanunen yasaklanmamış her türlü ekonomik amaç ve konu için kurulabilen anonim şirketlerde pay sahipleri, sadece taahhüt etmiş oldukları sermaye payları ile sorumludur.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Yeni </a:t>
            </a:r>
            <a:r>
              <a:rPr lang="tr-TR" sz="2400" dirty="0">
                <a:solidFill>
                  <a:schemeClr val="tx1"/>
                </a:solidFill>
                <a:latin typeface="Segoe Print" panose="02000600000000000000" pitchFamily="2" charset="0"/>
              </a:rPr>
              <a:t>yapılan düzenlemeler kapsamında anonim şirketlerin özellikleri şu şekilde özetlenebilir: </a:t>
            </a:r>
          </a:p>
          <a:p>
            <a:pPr marL="0" indent="0" algn="just">
              <a:buNone/>
            </a:pPr>
            <a:endParaRPr lang="tr-TR" sz="2400" dirty="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41</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9852423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2.A </a:t>
            </a:r>
            <a:r>
              <a:rPr lang="tr-TR" sz="2400" b="1" dirty="0">
                <a:solidFill>
                  <a:schemeClr val="tx1"/>
                </a:solidFill>
                <a:latin typeface="Segoe Print" panose="02000600000000000000" pitchFamily="2" charset="0"/>
              </a:rPr>
              <a:t>Anonim Şirket</a:t>
            </a:r>
          </a:p>
        </p:txBody>
      </p:sp>
      <p:sp>
        <p:nvSpPr>
          <p:cNvPr id="3" name="2 İçerik Yer Tutucusu"/>
          <p:cNvSpPr>
            <a:spLocks noGrp="1"/>
          </p:cNvSpPr>
          <p:nvPr>
            <p:ph idx="1"/>
          </p:nvPr>
        </p:nvSpPr>
        <p:spPr>
          <a:xfrm>
            <a:off x="457200" y="980728"/>
            <a:ext cx="8229600" cy="5112568"/>
          </a:xfrm>
        </p:spPr>
        <p:txBody>
          <a:bodyPr vert="horz" lIns="121899" tIns="60949" rIns="121899" bIns="60949" rtlCol="0">
            <a:noAutofit/>
          </a:bodyPr>
          <a:lstStyle/>
          <a:p>
            <a:pPr algn="just"/>
            <a:r>
              <a:rPr lang="tr-TR" sz="2400" dirty="0">
                <a:solidFill>
                  <a:schemeClr val="tx1"/>
                </a:solidFill>
                <a:latin typeface="Segoe Print" panose="02000600000000000000" pitchFamily="2" charset="0"/>
              </a:rPr>
              <a:t>Bir veya birden fazla gerçek ya da tüzel kişi tarafından </a:t>
            </a:r>
            <a:r>
              <a:rPr lang="tr-TR" sz="2400" dirty="0" smtClean="0">
                <a:solidFill>
                  <a:schemeClr val="tx1"/>
                </a:solidFill>
                <a:latin typeface="Segoe Print" panose="02000600000000000000" pitchFamily="2" charset="0"/>
              </a:rPr>
              <a:t>kurulabilir.</a:t>
            </a:r>
          </a:p>
          <a:p>
            <a:pPr marL="0" indent="0" algn="just">
              <a:buNone/>
            </a:pPr>
            <a:endParaRPr lang="tr-TR" sz="2400" dirty="0">
              <a:solidFill>
                <a:schemeClr val="tx1"/>
              </a:solidFill>
              <a:latin typeface="Segoe Print" panose="02000600000000000000" pitchFamily="2" charset="0"/>
            </a:endParaRPr>
          </a:p>
          <a:p>
            <a:pPr algn="just"/>
            <a:r>
              <a:rPr lang="tr-TR" sz="2400" dirty="0">
                <a:solidFill>
                  <a:schemeClr val="tx1"/>
                </a:solidFill>
                <a:latin typeface="Segoe Print" panose="02000600000000000000" pitchFamily="2" charset="0"/>
              </a:rPr>
              <a:t>Anonim şirketin sahip olması gereken asgari sermaye tutarı, Eski TTK’da olduğu gibi Yeni TTK’da da 50.000 TL olarak belirlenmiştir. </a:t>
            </a:r>
          </a:p>
          <a:p>
            <a:pPr algn="just"/>
            <a:endParaRPr lang="tr-TR" sz="2400" dirty="0">
              <a:solidFill>
                <a:schemeClr val="tx1"/>
              </a:solidFill>
              <a:latin typeface="Segoe Print" panose="02000600000000000000" pitchFamily="2" charset="0"/>
            </a:endParaRPr>
          </a:p>
          <a:p>
            <a:pPr algn="just"/>
            <a:r>
              <a:rPr lang="tr-TR" sz="2400" dirty="0">
                <a:solidFill>
                  <a:schemeClr val="tx1"/>
                </a:solidFill>
                <a:latin typeface="Segoe Print" panose="02000600000000000000" pitchFamily="2" charset="0"/>
              </a:rPr>
              <a:t>Anonim şirket, kurucuların esas sözleşmedeki imzalarının noterce onaylandığı tarihte kurulmuş sayılacaktır. Ancak, kurulan şirketin hakları elde edebilmesi ve borçları üstlenebilmesi için tüzel kişilik kazanması gerekmektedir. Şirket, ticaret siciline tescil edildiği tarihte tüzel kişilik kazanacaktır.</a:t>
            </a:r>
          </a:p>
          <a:p>
            <a:pPr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42</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3756546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2.A </a:t>
            </a:r>
            <a:r>
              <a:rPr lang="tr-TR" sz="2400" b="1" dirty="0">
                <a:solidFill>
                  <a:schemeClr val="tx1"/>
                </a:solidFill>
                <a:latin typeface="Segoe Print" panose="02000600000000000000" pitchFamily="2" charset="0"/>
              </a:rPr>
              <a:t>Anonim Şirket</a:t>
            </a:r>
          </a:p>
        </p:txBody>
      </p:sp>
      <p:sp>
        <p:nvSpPr>
          <p:cNvPr id="3" name="2 İçerik Yer Tutucusu"/>
          <p:cNvSpPr>
            <a:spLocks noGrp="1"/>
          </p:cNvSpPr>
          <p:nvPr>
            <p:ph idx="1"/>
          </p:nvPr>
        </p:nvSpPr>
        <p:spPr>
          <a:xfrm>
            <a:off x="457200" y="1052736"/>
            <a:ext cx="8229600" cy="4713391"/>
          </a:xfrm>
        </p:spPr>
        <p:txBody>
          <a:bodyPr vert="horz" lIns="121899" tIns="60949" rIns="121899" bIns="60949" rtlCol="0">
            <a:noAutofit/>
          </a:bodyPr>
          <a:lstStyle/>
          <a:p>
            <a:pPr algn="just"/>
            <a:r>
              <a:rPr lang="tr-TR" sz="2400" dirty="0">
                <a:solidFill>
                  <a:schemeClr val="tx1"/>
                </a:solidFill>
                <a:latin typeface="Segoe Print" panose="02000600000000000000" pitchFamily="2" charset="0"/>
              </a:rPr>
              <a:t>Yönetim Kurulu en az bir kişi ile oluşturulabilir. (Eski TTK’ya göre yönetim kurulunun en az üç kişiden oluşması gerekiyordu).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algn="just"/>
            <a:r>
              <a:rPr lang="tr-TR" sz="2400" dirty="0">
                <a:solidFill>
                  <a:schemeClr val="tx1"/>
                </a:solidFill>
                <a:latin typeface="Segoe Print" panose="02000600000000000000" pitchFamily="2" charset="0"/>
              </a:rPr>
              <a:t>Yeni TTK ile şirket ortağı olmayan kişiler yönetim kurulu üyesi olarak seçilebilecek ve bu görevlerine de ortak olma şartını yerine getirmeden başlayabileceklerdir. (Eski TTK’ya göre, ortak olmayan kişiler yönetim kurulu üyeliğine seçilebilmekte ancak bu kişilerin göreve başlayabilmeleri için şirkete ortak olmaları gerekmekteydi).</a:t>
            </a:r>
          </a:p>
          <a:p>
            <a:pPr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43</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4435421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2.A  </a:t>
            </a:r>
            <a:r>
              <a:rPr lang="tr-TR" sz="2400" b="1" dirty="0">
                <a:solidFill>
                  <a:schemeClr val="tx1"/>
                </a:solidFill>
                <a:latin typeface="Segoe Print" panose="02000600000000000000" pitchFamily="2" charset="0"/>
              </a:rPr>
              <a:t>Anonim Şirket</a:t>
            </a:r>
          </a:p>
        </p:txBody>
      </p:sp>
      <p:sp>
        <p:nvSpPr>
          <p:cNvPr id="3" name="2 İçerik Yer Tutucusu"/>
          <p:cNvSpPr>
            <a:spLocks noGrp="1"/>
          </p:cNvSpPr>
          <p:nvPr>
            <p:ph idx="1"/>
          </p:nvPr>
        </p:nvSpPr>
        <p:spPr>
          <a:xfrm>
            <a:off x="457200" y="1124744"/>
            <a:ext cx="8229600" cy="4713391"/>
          </a:xfrm>
        </p:spPr>
        <p:txBody>
          <a:bodyPr vert="horz" lIns="121899" tIns="60949" rIns="121899" bIns="60949" rtlCol="0">
            <a:noAutofit/>
          </a:bodyPr>
          <a:lstStyle/>
          <a:p>
            <a:pPr algn="just"/>
            <a:r>
              <a:rPr lang="tr-TR" sz="2400" dirty="0" smtClean="0">
                <a:solidFill>
                  <a:schemeClr val="tx1"/>
                </a:solidFill>
                <a:latin typeface="Segoe Print" panose="02000600000000000000" pitchFamily="2" charset="0"/>
              </a:rPr>
              <a:t>Yeni </a:t>
            </a:r>
            <a:r>
              <a:rPr lang="tr-TR" sz="2400" dirty="0">
                <a:solidFill>
                  <a:schemeClr val="tx1"/>
                </a:solidFill>
                <a:latin typeface="Segoe Print" panose="02000600000000000000" pitchFamily="2" charset="0"/>
              </a:rPr>
              <a:t>TTK’ya göre, yönetim kurulu üyelerinin en az dörtte birinin yüksek öğrenim (en az önlisans) görmüş olması gerekmektedir. Tek üyeli yönetim kurullarında ise bu zorunluluk aranmayacaktır.  </a:t>
            </a:r>
            <a:endParaRPr lang="tr-TR" sz="2400" dirty="0" smtClean="0">
              <a:solidFill>
                <a:schemeClr val="tx1"/>
              </a:solidFill>
              <a:latin typeface="Segoe Print" panose="02000600000000000000" pitchFamily="2" charset="0"/>
            </a:endParaRPr>
          </a:p>
          <a:p>
            <a:pPr marL="528638" indent="-528638" algn="just">
              <a:buNone/>
            </a:pPr>
            <a:r>
              <a:rPr lang="tr-TR" sz="2400" dirty="0" smtClean="0">
                <a:solidFill>
                  <a:schemeClr val="tx1"/>
                </a:solidFill>
                <a:latin typeface="Segoe Print" panose="02000600000000000000" pitchFamily="2" charset="0"/>
              </a:rPr>
              <a:t>	Konuyu </a:t>
            </a:r>
            <a:r>
              <a:rPr lang="tr-TR" sz="2400" dirty="0">
                <a:solidFill>
                  <a:schemeClr val="tx1"/>
                </a:solidFill>
                <a:latin typeface="Segoe Print" panose="02000600000000000000" pitchFamily="2" charset="0"/>
              </a:rPr>
              <a:t>örneklemek gerekirse, ABC Anonim Şirketi’nin yönetim kurulu bir kişi ise bu kişinin yükseköğrenimli olması gerekmemektedir. Bu şirketin yönetim kurulu 4 kişi ise bu durumda 4’ün, ¼’ü,  1 olduğundan en az 1 kişinin yüksek öğrenimli olması gerekmektedir. </a:t>
            </a:r>
          </a:p>
          <a:p>
            <a:pPr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44</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5715252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smtClean="0">
                <a:solidFill>
                  <a:schemeClr val="tx1"/>
                </a:solidFill>
                <a:latin typeface="Segoe Print" panose="02000600000000000000" pitchFamily="2" charset="0"/>
              </a:rPr>
              <a:t>1.3.2.2  .2.A </a:t>
            </a:r>
            <a:r>
              <a:rPr lang="tr-TR" sz="2400" b="1" dirty="0">
                <a:solidFill>
                  <a:schemeClr val="tx1"/>
                </a:solidFill>
                <a:latin typeface="Segoe Print" panose="02000600000000000000" pitchFamily="2" charset="0"/>
              </a:rPr>
              <a:t>Anonim Şirket</a:t>
            </a:r>
          </a:p>
        </p:txBody>
      </p:sp>
      <p:sp>
        <p:nvSpPr>
          <p:cNvPr id="3" name="2 İçerik Yer Tutucusu"/>
          <p:cNvSpPr>
            <a:spLocks noGrp="1"/>
          </p:cNvSpPr>
          <p:nvPr>
            <p:ph idx="1"/>
          </p:nvPr>
        </p:nvSpPr>
        <p:spPr>
          <a:xfrm>
            <a:off x="457200" y="980728"/>
            <a:ext cx="8229600" cy="4713391"/>
          </a:xfrm>
        </p:spPr>
        <p:txBody>
          <a:bodyPr vert="horz" lIns="121899" tIns="60949" rIns="121899" bIns="60949" rtlCol="0">
            <a:noAutofit/>
          </a:bodyPr>
          <a:lstStyle/>
          <a:p>
            <a:pPr algn="just"/>
            <a:r>
              <a:rPr lang="tr-TR" sz="2400" dirty="0" smtClean="0">
                <a:solidFill>
                  <a:schemeClr val="tx1"/>
                </a:solidFill>
                <a:latin typeface="Segoe Print" panose="02000600000000000000" pitchFamily="2" charset="0"/>
              </a:rPr>
              <a:t>Yeni </a:t>
            </a:r>
            <a:r>
              <a:rPr lang="tr-TR" sz="2400" dirty="0">
                <a:solidFill>
                  <a:schemeClr val="tx1"/>
                </a:solidFill>
                <a:latin typeface="Segoe Print" panose="02000600000000000000" pitchFamily="2" charset="0"/>
              </a:rPr>
              <a:t>TTK’da da yönetim kurulu üyeleri en çok üç yıl süreyle görev yapmak üzere seçilebileceklerdir. Esas sözleşmede aksine bir hüküm yoksa görev süresi sona eren kişiler tekrar yönetim kurulu üyeliğine seçilebileceklerdir.</a:t>
            </a:r>
          </a:p>
          <a:p>
            <a:pPr algn="just"/>
            <a:endParaRPr lang="tr-TR" sz="2400" dirty="0">
              <a:solidFill>
                <a:schemeClr val="tx1"/>
              </a:solidFill>
              <a:latin typeface="Segoe Print" panose="02000600000000000000" pitchFamily="2" charset="0"/>
            </a:endParaRPr>
          </a:p>
          <a:p>
            <a:pPr algn="just"/>
            <a:r>
              <a:rPr lang="tr-TR" sz="2400" dirty="0">
                <a:solidFill>
                  <a:schemeClr val="tx1"/>
                </a:solidFill>
                <a:latin typeface="Segoe Print" panose="02000600000000000000" pitchFamily="2" charset="0"/>
              </a:rPr>
              <a:t>Yeni TTK’ya göre, esas sözleşmede düzenlenmiş olmak kaydıyla, yönetim kurulu toplantıları tüm üyelerin bu toplantıya elektronik ortamda katılmaları veya bazı üyelerin fiziken mevcut oldukları toplantılara diğer üyelerin elektronik ortamda katılımıyla da icra edilebilecektir. </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45</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3201167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smtClean="0">
                <a:solidFill>
                  <a:schemeClr val="tx1"/>
                </a:solidFill>
                <a:latin typeface="Segoe Print" panose="02000600000000000000" pitchFamily="2" charset="0"/>
              </a:rPr>
              <a:t>1.3.2.2  .2.A </a:t>
            </a:r>
            <a:r>
              <a:rPr lang="tr-TR" sz="2400" b="1" dirty="0">
                <a:solidFill>
                  <a:schemeClr val="tx1"/>
                </a:solidFill>
                <a:latin typeface="Segoe Print" panose="02000600000000000000" pitchFamily="2" charset="0"/>
              </a:rPr>
              <a:t>Anonim Şirket</a:t>
            </a:r>
          </a:p>
        </p:txBody>
      </p:sp>
      <p:sp>
        <p:nvSpPr>
          <p:cNvPr id="3" name="2 İçerik Yer Tutucusu"/>
          <p:cNvSpPr>
            <a:spLocks noGrp="1"/>
          </p:cNvSpPr>
          <p:nvPr>
            <p:ph idx="1"/>
          </p:nvPr>
        </p:nvSpPr>
        <p:spPr>
          <a:xfrm>
            <a:off x="457200" y="1163881"/>
            <a:ext cx="8229600" cy="4713391"/>
          </a:xfrm>
        </p:spPr>
        <p:txBody>
          <a:bodyPr vert="horz" lIns="121899" tIns="60949" rIns="121899" bIns="60949" rtlCol="0">
            <a:noAutofit/>
          </a:bodyPr>
          <a:lstStyle/>
          <a:p>
            <a:pPr algn="just"/>
            <a:r>
              <a:rPr lang="tr-TR" sz="2400" dirty="0" smtClean="0">
                <a:solidFill>
                  <a:schemeClr val="tx1"/>
                </a:solidFill>
                <a:latin typeface="Segoe Print" panose="02000600000000000000" pitchFamily="2" charset="0"/>
              </a:rPr>
              <a:t>Yeni </a:t>
            </a:r>
            <a:r>
              <a:rPr lang="tr-TR" sz="2400" dirty="0">
                <a:solidFill>
                  <a:schemeClr val="tx1"/>
                </a:solidFill>
                <a:latin typeface="Segoe Print" panose="02000600000000000000" pitchFamily="2" charset="0"/>
              </a:rPr>
              <a:t>TTK’ya göre; her anonim şirket bir internet sitesi açmak zorunludur. Şirketin internet sitesi zaten mevcutsa bu sitenin belli bir bölümünü şeffaflık ve bilgilendirme ilkesi kapsamında değerleme raporları, kanunen yapılması gereken ilanlar, belgeler, açıklamalar, kurucular beyanı, finansal tablolar ve denetçi raporları vb. ile yayımlamalıdır. </a:t>
            </a:r>
          </a:p>
          <a:p>
            <a:pPr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46</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3723007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2.A </a:t>
            </a:r>
            <a:r>
              <a:rPr lang="tr-TR" sz="2400" b="1" dirty="0">
                <a:solidFill>
                  <a:schemeClr val="tx1"/>
                </a:solidFill>
                <a:latin typeface="Segoe Print" panose="02000600000000000000" pitchFamily="2" charset="0"/>
              </a:rPr>
              <a:t>Anonim Şirket</a:t>
            </a:r>
          </a:p>
        </p:txBody>
      </p:sp>
      <p:sp>
        <p:nvSpPr>
          <p:cNvPr id="3" name="2 İçerik Yer Tutucusu"/>
          <p:cNvSpPr>
            <a:spLocks noGrp="1"/>
          </p:cNvSpPr>
          <p:nvPr>
            <p:ph idx="1"/>
          </p:nvPr>
        </p:nvSpPr>
        <p:spPr/>
        <p:txBody>
          <a:bodyPr>
            <a:normAutofit/>
          </a:bodyPr>
          <a:lstStyle/>
          <a:p>
            <a:pPr marL="0" indent="0" algn="just">
              <a:buNone/>
            </a:pPr>
            <a:r>
              <a:rPr lang="tr-TR" sz="2400" dirty="0" smtClean="0">
                <a:solidFill>
                  <a:schemeClr val="tx1"/>
                </a:solidFill>
                <a:latin typeface="Segoe Print" panose="02000600000000000000" pitchFamily="2" charset="0"/>
              </a:rPr>
              <a:t>Sermaye ortaklıkları içinde en tipik ve en gelişmiş olan anonim ortaklıklar, modern ekonomik sistemdeki işletme örgütlenmelerine en uygun yasal yapı olarak belirtilebilir.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Hisse senedi ihracı yoluyla, özellikle sermaye piyasasının gelişme gösterdiği ülkelerde bireysel tasarrufları toplayarak, büyük işletmeler haline dönüşebilir ve yeni yatırımlarla ülke kalkınmasına olumlu katkılarda bulunabilirler.</a:t>
            </a:r>
          </a:p>
          <a:p>
            <a:pPr algn="just">
              <a:buNone/>
            </a:pPr>
            <a:r>
              <a:rPr lang="tr-TR" sz="2400" dirty="0" smtClean="0">
                <a:solidFill>
                  <a:schemeClr val="tx1"/>
                </a:solidFill>
                <a:latin typeface="Segoe Print" panose="02000600000000000000" pitchFamily="2" charset="0"/>
              </a:rPr>
              <a:t>	 </a:t>
            </a:r>
          </a:p>
          <a:p>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solidFill>
                  <a:schemeClr val="tx1"/>
                </a:solidFill>
              </a:rPr>
              <a:pPr/>
              <a:t>47</a:t>
            </a:fld>
            <a:endParaRPr lang="tr-TR">
              <a:solidFill>
                <a:schemeClr val="tx1"/>
              </a:solidFill>
            </a:endParaRP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tx1"/>
              </a:solidFill>
              <a:latin typeface="Segoe Print" panose="02000600000000000000" pitchFamily="2" charset="0"/>
            </a:endParaRPr>
          </a:p>
        </p:txBody>
      </p:sp>
    </p:spTree>
    <p:extLst>
      <p:ext uri="{BB962C8B-B14F-4D97-AF65-F5344CB8AC3E}">
        <p14:creationId xmlns:p14="http://schemas.microsoft.com/office/powerpoint/2010/main" val="14629956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2.B </a:t>
            </a:r>
            <a:r>
              <a:rPr lang="tr-TR" sz="2400" b="1" dirty="0">
                <a:solidFill>
                  <a:schemeClr val="tx1"/>
                </a:solidFill>
                <a:latin typeface="Segoe Print" panose="02000600000000000000" pitchFamily="2" charset="0"/>
              </a:rPr>
              <a:t>Limited Şirket</a:t>
            </a:r>
          </a:p>
        </p:txBody>
      </p:sp>
      <p:sp>
        <p:nvSpPr>
          <p:cNvPr id="3" name="2 İçerik Yer Tutucusu"/>
          <p:cNvSpPr>
            <a:spLocks noGrp="1"/>
          </p:cNvSpPr>
          <p:nvPr>
            <p:ph idx="1"/>
          </p:nvPr>
        </p:nvSpPr>
        <p:spPr>
          <a:xfrm>
            <a:off x="457200" y="1052736"/>
            <a:ext cx="8229600" cy="4713391"/>
          </a:xfrm>
        </p:spPr>
        <p:txBody>
          <a:bodyPr vert="horz" lIns="121899" tIns="60949" rIns="121899" bIns="60949" rtlCol="0">
            <a:normAutofit/>
          </a:bodyPr>
          <a:lstStyle/>
          <a:p>
            <a:pPr marL="0" indent="0" algn="just">
              <a:buNone/>
            </a:pPr>
            <a:r>
              <a:rPr lang="tr-TR" sz="2400" dirty="0" smtClean="0">
                <a:solidFill>
                  <a:schemeClr val="tx1"/>
                </a:solidFill>
                <a:latin typeface="Segoe Print" panose="02000600000000000000" pitchFamily="2" charset="0"/>
              </a:rPr>
              <a:t>Bir </a:t>
            </a:r>
            <a:r>
              <a:rPr lang="tr-TR" sz="2400" dirty="0">
                <a:solidFill>
                  <a:schemeClr val="tx1"/>
                </a:solidFill>
                <a:latin typeface="Segoe Print" panose="02000600000000000000" pitchFamily="2" charset="0"/>
              </a:rPr>
              <a:t>veya daha çok gerçek veya tüzel kişi tarafından bir ticaret unvanı altında kurulan; esas sermayesi belirli olup, bu sermaye esas sermaye paylarının toplamından oluşan ve ortakların sorumluğu sadece taahhüt ettikleri esas sermaye paylarını ödemekle ve şirket sözleşmesinde öngörülen ek ödeme ve yan edim yükümlülüklerini yerine getirmekle yükümlü olduğu şirketlerdir. </a:t>
            </a:r>
            <a:endParaRPr lang="tr-TR" sz="2400" dirty="0" smtClean="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48</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4758203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2.B </a:t>
            </a:r>
            <a:r>
              <a:rPr lang="tr-TR" sz="2400" b="1" dirty="0">
                <a:solidFill>
                  <a:schemeClr val="tx1"/>
                </a:solidFill>
                <a:latin typeface="Segoe Print" panose="02000600000000000000" pitchFamily="2" charset="0"/>
              </a:rPr>
              <a:t>Limited Şirket</a:t>
            </a:r>
          </a:p>
        </p:txBody>
      </p:sp>
      <p:sp>
        <p:nvSpPr>
          <p:cNvPr id="3" name="2 İçerik Yer Tutucusu"/>
          <p:cNvSpPr>
            <a:spLocks noGrp="1"/>
          </p:cNvSpPr>
          <p:nvPr>
            <p:ph idx="1"/>
          </p:nvPr>
        </p:nvSpPr>
        <p:spPr>
          <a:xfrm>
            <a:off x="457200" y="980728"/>
            <a:ext cx="8229600" cy="4713391"/>
          </a:xfrm>
        </p:spPr>
        <p:txBody>
          <a:bodyPr vert="horz" lIns="121899" tIns="60949" rIns="121899" bIns="60949" rtlCol="0">
            <a:noAutofit/>
          </a:bodyPr>
          <a:lstStyle/>
          <a:p>
            <a:pPr algn="just"/>
            <a:r>
              <a:rPr lang="tr-TR" sz="2400" dirty="0">
                <a:solidFill>
                  <a:schemeClr val="tx1"/>
                </a:solidFill>
                <a:latin typeface="Segoe Print" panose="02000600000000000000" pitchFamily="2" charset="0"/>
              </a:rPr>
              <a:t>Bir veya birden fazla gerçek ya da tüzel kişi tarafından kurulabilir (Eski TTK’da en az iki gerçek ya da tüzel kişi gerekiyordu). </a:t>
            </a:r>
          </a:p>
          <a:p>
            <a:pPr algn="just"/>
            <a:r>
              <a:rPr lang="tr-TR" sz="2400" dirty="0">
                <a:solidFill>
                  <a:schemeClr val="tx1"/>
                </a:solidFill>
                <a:latin typeface="Segoe Print" panose="02000600000000000000" pitchFamily="2" charset="0"/>
              </a:rPr>
              <a:t>Ortak sayısı y</a:t>
            </a:r>
            <a:r>
              <a:rPr lang="tr-TR" sz="2400" dirty="0" smtClean="0">
                <a:solidFill>
                  <a:schemeClr val="tx1"/>
                </a:solidFill>
                <a:latin typeface="Segoe Print" panose="02000600000000000000" pitchFamily="2" charset="0"/>
              </a:rPr>
              <a:t>eni </a:t>
            </a:r>
            <a:r>
              <a:rPr lang="tr-TR" sz="2400" dirty="0">
                <a:solidFill>
                  <a:schemeClr val="tx1"/>
                </a:solidFill>
                <a:latin typeface="Segoe Print" panose="02000600000000000000" pitchFamily="2" charset="0"/>
              </a:rPr>
              <a:t>TTK uyarınca da 50’den fazla olamayacaktır</a:t>
            </a:r>
            <a:r>
              <a:rPr lang="tr-TR" sz="2400" dirty="0" smtClean="0">
                <a:solidFill>
                  <a:schemeClr val="tx1"/>
                </a:solidFill>
                <a:latin typeface="Segoe Print" panose="02000600000000000000" pitchFamily="2" charset="0"/>
              </a:rPr>
              <a:t>.</a:t>
            </a:r>
            <a:endParaRPr lang="tr-TR" sz="2400" dirty="0">
              <a:solidFill>
                <a:schemeClr val="tx1"/>
              </a:solidFill>
              <a:latin typeface="Segoe Print" panose="02000600000000000000" pitchFamily="2" charset="0"/>
            </a:endParaRPr>
          </a:p>
          <a:p>
            <a:pPr algn="just"/>
            <a:r>
              <a:rPr lang="tr-TR" sz="2400" dirty="0">
                <a:solidFill>
                  <a:schemeClr val="tx1"/>
                </a:solidFill>
                <a:latin typeface="Segoe Print" panose="02000600000000000000" pitchFamily="2" charset="0"/>
              </a:rPr>
              <a:t>Limited şirketin sahip olması gereken asgari sermaye tutarı, </a:t>
            </a:r>
            <a:r>
              <a:rPr lang="tr-TR" sz="2400" dirty="0" smtClean="0">
                <a:solidFill>
                  <a:schemeClr val="tx1"/>
                </a:solidFill>
                <a:latin typeface="Segoe Print" panose="02000600000000000000" pitchFamily="2" charset="0"/>
              </a:rPr>
              <a:t>10.000 </a:t>
            </a:r>
            <a:r>
              <a:rPr lang="tr-TR" sz="2400" dirty="0">
                <a:solidFill>
                  <a:schemeClr val="tx1"/>
                </a:solidFill>
                <a:latin typeface="Segoe Print" panose="02000600000000000000" pitchFamily="2" charset="0"/>
              </a:rPr>
              <a:t>TL olarak belirlenmiştir (Eski TTK’da en 5.000 TL’ydı). Ayrıca hâlihazırda asgari sermayesi 10.000 TL’nin altında olan şirketlerin 14 Şubat 2014 tarihine kadar sermayelerini 10.000 TL’ye yükseltmeleri,  aksi halde bu sürenin sonunda infisah etmiş sayılacakları hükme bağlanmıştır.</a:t>
            </a:r>
          </a:p>
          <a:p>
            <a:pPr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49</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60147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1695"/>
            <a:ext cx="8229600" cy="711081"/>
          </a:xfrm>
        </p:spPr>
        <p:txBody>
          <a:bodyPr vert="horz" lIns="121899" tIns="60949" rIns="121899" bIns="60949" rtlCol="0" anchor="ctr">
            <a:noAutofit/>
          </a:bodyPr>
          <a:lstStyle/>
          <a:p>
            <a:r>
              <a:rPr lang="tr-TR" sz="2400" b="1" dirty="0">
                <a:latin typeface="Segoe Print" panose="02000600000000000000" pitchFamily="2" charset="0"/>
              </a:rPr>
              <a:t/>
            </a:r>
            <a:br>
              <a:rPr lang="tr-TR" sz="2400" b="1" dirty="0">
                <a:latin typeface="Segoe Print" panose="02000600000000000000" pitchFamily="2" charset="0"/>
              </a:rPr>
            </a:br>
            <a:r>
              <a:rPr lang="tr-TR" sz="2400" b="1" dirty="0">
                <a:latin typeface="Segoe Print" panose="02000600000000000000" pitchFamily="2" charset="0"/>
              </a:rPr>
              <a:t/>
            </a:r>
            <a:br>
              <a:rPr lang="tr-TR" sz="2400" b="1" dirty="0">
                <a:latin typeface="Segoe Print" panose="02000600000000000000" pitchFamily="2" charset="0"/>
              </a:rPr>
            </a:br>
            <a:r>
              <a:rPr lang="tr-TR" sz="2400" b="1" dirty="0">
                <a:latin typeface="Segoe Print" panose="02000600000000000000" pitchFamily="2" charset="0"/>
              </a:rPr>
              <a:t>BÖLÜM 2: İŞLETME TÜRLERİ</a:t>
            </a:r>
            <a:br>
              <a:rPr lang="tr-TR" sz="2400" b="1" dirty="0">
                <a:latin typeface="Segoe Print" panose="02000600000000000000" pitchFamily="2" charset="0"/>
              </a:rPr>
            </a:br>
            <a:r>
              <a:rPr lang="tr-TR" sz="2400" b="1" dirty="0">
                <a:solidFill>
                  <a:schemeClr val="tx1"/>
                </a:solidFill>
                <a:latin typeface="Segoe Print" panose="02000600000000000000" pitchFamily="2" charset="0"/>
              </a:rPr>
              <a:t/>
            </a:r>
            <a:br>
              <a:rPr lang="tr-TR" sz="2400" b="1" dirty="0">
                <a:solidFill>
                  <a:schemeClr val="tx1"/>
                </a:solidFill>
                <a:latin typeface="Segoe Print" panose="02000600000000000000" pitchFamily="2" charset="0"/>
              </a:rPr>
            </a:br>
            <a:r>
              <a:rPr lang="tr-TR" sz="2400" b="1" dirty="0">
                <a:solidFill>
                  <a:schemeClr val="tx1"/>
                </a:solidFill>
                <a:latin typeface="Segoe Print" panose="02000600000000000000" pitchFamily="2" charset="0"/>
              </a:rPr>
              <a:t>1.İŞLETME TÜRLERİ</a:t>
            </a:r>
            <a:br>
              <a:rPr lang="tr-TR" sz="2400" b="1" dirty="0">
                <a:solidFill>
                  <a:schemeClr val="tx1"/>
                </a:solidFill>
                <a:latin typeface="Segoe Print" panose="02000600000000000000" pitchFamily="2" charset="0"/>
              </a:rPr>
            </a:br>
            <a:r>
              <a:rPr lang="tr-TR" sz="2400" b="1" dirty="0">
                <a:solidFill>
                  <a:schemeClr val="tx1"/>
                </a:solidFill>
                <a:latin typeface="Segoe Print" panose="02000600000000000000" pitchFamily="2" charset="0"/>
              </a:rPr>
              <a:t/>
            </a:r>
            <a:br>
              <a:rPr lang="tr-TR" sz="2400" b="1" dirty="0">
                <a:solidFill>
                  <a:schemeClr val="tx1"/>
                </a:solidFill>
                <a:latin typeface="Segoe Print" panose="02000600000000000000" pitchFamily="2" charset="0"/>
              </a:rPr>
            </a:br>
            <a:endParaRPr lang="tr-TR" sz="2400" b="1" dirty="0">
              <a:solidFill>
                <a:schemeClr val="tx1"/>
              </a:solidFill>
              <a:latin typeface="Segoe Print" panose="02000600000000000000" pitchFamily="2" charset="0"/>
            </a:endParaRPr>
          </a:p>
        </p:txBody>
      </p:sp>
      <p:sp>
        <p:nvSpPr>
          <p:cNvPr id="3" name="2 İçerik Yer Tutucusu"/>
          <p:cNvSpPr>
            <a:spLocks noGrp="1"/>
          </p:cNvSpPr>
          <p:nvPr>
            <p:ph idx="1"/>
          </p:nvPr>
        </p:nvSpPr>
        <p:spPr/>
        <p:txBody>
          <a:bodyPr vert="horz" lIns="121899" tIns="60949" rIns="121899" bIns="60949" rtlCol="0">
            <a:normAutofit/>
          </a:bodyPr>
          <a:lstStyle/>
          <a:p>
            <a:pPr>
              <a:buNone/>
            </a:pPr>
            <a:r>
              <a:rPr lang="tr-TR" sz="2400" dirty="0"/>
              <a:t>	</a:t>
            </a:r>
            <a:endParaRPr lang="tr-TR" sz="2400" dirty="0">
              <a:solidFill>
                <a:schemeClr val="tx1"/>
              </a:solidFill>
            </a:endParaRPr>
          </a:p>
          <a:p>
            <a:pPr marL="0" indent="0" algn="just">
              <a:buNone/>
            </a:pPr>
            <a:r>
              <a:rPr lang="tr-TR" sz="2400" dirty="0" smtClean="0">
                <a:solidFill>
                  <a:schemeClr val="tx1"/>
                </a:solidFill>
                <a:latin typeface="Segoe Print" panose="02000600000000000000" pitchFamily="2" charset="0"/>
              </a:rPr>
              <a:t>Günümüzde </a:t>
            </a:r>
            <a:r>
              <a:rPr lang="tr-TR" sz="2400" dirty="0">
                <a:solidFill>
                  <a:schemeClr val="tx1"/>
                </a:solidFill>
                <a:latin typeface="Segoe Print" panose="02000600000000000000" pitchFamily="2" charset="0"/>
              </a:rPr>
              <a:t>çok değişik ölçüt ve esaslara göre sınıflandırılmış birbirinden farklı işletme türlerinden bahsetmek mümkündür. Söz konusu değişik işletme türlerini incelemek, işletmecilik faaliyet ve süreçlerinin daha iyi anlaşılmasına imkan vermektedir. </a:t>
            </a:r>
            <a:endParaRPr lang="tr-TR" sz="2400" dirty="0" smtClean="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1475417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2.B </a:t>
            </a:r>
            <a:r>
              <a:rPr lang="tr-TR" sz="2400" b="1" dirty="0">
                <a:solidFill>
                  <a:schemeClr val="tx1"/>
                </a:solidFill>
                <a:latin typeface="Segoe Print" panose="02000600000000000000" pitchFamily="2" charset="0"/>
              </a:rPr>
              <a:t>Limited Şirket</a:t>
            </a:r>
          </a:p>
        </p:txBody>
      </p:sp>
      <p:sp>
        <p:nvSpPr>
          <p:cNvPr id="3" name="2 İçerik Yer Tutucusu"/>
          <p:cNvSpPr>
            <a:spLocks noGrp="1"/>
          </p:cNvSpPr>
          <p:nvPr>
            <p:ph idx="1"/>
          </p:nvPr>
        </p:nvSpPr>
        <p:spPr>
          <a:xfrm>
            <a:off x="457200" y="1052736"/>
            <a:ext cx="8229600" cy="4713391"/>
          </a:xfrm>
        </p:spPr>
        <p:txBody>
          <a:bodyPr vert="horz" lIns="121899" tIns="60949" rIns="121899" bIns="60949" rtlCol="0">
            <a:noAutofit/>
          </a:bodyPr>
          <a:lstStyle/>
          <a:p>
            <a:pPr algn="just"/>
            <a:r>
              <a:rPr lang="tr-TR" sz="2400" dirty="0" smtClean="0">
                <a:solidFill>
                  <a:schemeClr val="tx1"/>
                </a:solidFill>
                <a:latin typeface="Segoe Print" panose="02000600000000000000" pitchFamily="2" charset="0"/>
              </a:rPr>
              <a:t>Limited </a:t>
            </a:r>
            <a:r>
              <a:rPr lang="tr-TR" sz="2400" dirty="0">
                <a:solidFill>
                  <a:schemeClr val="tx1"/>
                </a:solidFill>
                <a:latin typeface="Segoe Print" panose="02000600000000000000" pitchFamily="2" charset="0"/>
              </a:rPr>
              <a:t>şirkete ayni sermaye konulması halinde, bunun üzerinde en ufak bir sınırlı ayni hak, haciz veya tedbir bulunmaması şartı getirilmiştir. Dolayısıyla üzerinde sınırlı bir ayni hak olan, haciz ya da tedbir bulunan mal varlığı unsurları, artık sermaye olarak kabul edilmeyecek olup, önceki kanun döneminde de sermaye olarak kabul edilmeyen hizmet edimleri, kişisel emek, ticari itibara ek olarak vadesi gelmemiş alacakların da sermaye olamayacağı açıkça düzenlenmiştir. </a:t>
            </a:r>
          </a:p>
          <a:p>
            <a:pPr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50</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8688869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2.B </a:t>
            </a:r>
            <a:r>
              <a:rPr lang="tr-TR" sz="2400" b="1" dirty="0">
                <a:solidFill>
                  <a:schemeClr val="tx1"/>
                </a:solidFill>
                <a:latin typeface="Segoe Print" panose="02000600000000000000" pitchFamily="2" charset="0"/>
              </a:rPr>
              <a:t>Limited Şirket</a:t>
            </a:r>
          </a:p>
        </p:txBody>
      </p:sp>
      <p:sp>
        <p:nvSpPr>
          <p:cNvPr id="3" name="2 İçerik Yer Tutucusu"/>
          <p:cNvSpPr>
            <a:spLocks noGrp="1"/>
          </p:cNvSpPr>
          <p:nvPr>
            <p:ph idx="1"/>
          </p:nvPr>
        </p:nvSpPr>
        <p:spPr>
          <a:xfrm>
            <a:off x="457200" y="980728"/>
            <a:ext cx="8229600" cy="4713391"/>
          </a:xfrm>
        </p:spPr>
        <p:txBody>
          <a:bodyPr vert="horz" lIns="121899" tIns="60949" rIns="121899" bIns="60949" rtlCol="0">
            <a:noAutofit/>
          </a:bodyPr>
          <a:lstStyle/>
          <a:p>
            <a:pPr algn="just"/>
            <a:r>
              <a:rPr lang="tr-TR" sz="2400" dirty="0" smtClean="0">
                <a:solidFill>
                  <a:schemeClr val="tx1"/>
                </a:solidFill>
                <a:latin typeface="Segoe Print" panose="02000600000000000000" pitchFamily="2" charset="0"/>
              </a:rPr>
              <a:t>müdür </a:t>
            </a:r>
            <a:r>
              <a:rPr lang="tr-TR" sz="2400" dirty="0">
                <a:solidFill>
                  <a:schemeClr val="tx1"/>
                </a:solidFill>
                <a:latin typeface="Segoe Print" panose="02000600000000000000" pitchFamily="2" charset="0"/>
              </a:rPr>
              <a:t>veya müdürlerin şirket sözleşmesiyle atanması veya genel kurul kararıyla seçilmeleri gerektiği hüküm altına alınmıştır. </a:t>
            </a:r>
          </a:p>
          <a:p>
            <a:pPr algn="just"/>
            <a:endParaRPr lang="tr-TR" sz="2400" dirty="0">
              <a:solidFill>
                <a:schemeClr val="tx1"/>
              </a:solidFill>
              <a:latin typeface="Segoe Print" panose="02000600000000000000" pitchFamily="2" charset="0"/>
            </a:endParaRPr>
          </a:p>
          <a:p>
            <a:pPr algn="just"/>
            <a:r>
              <a:rPr lang="tr-TR" sz="2400" dirty="0">
                <a:solidFill>
                  <a:schemeClr val="tx1"/>
                </a:solidFill>
                <a:latin typeface="Segoe Print" panose="02000600000000000000" pitchFamily="2" charset="0"/>
              </a:rPr>
              <a:t>Yeni TTK uyarınca </a:t>
            </a:r>
            <a:r>
              <a:rPr lang="tr-TR" sz="2400" dirty="0" smtClean="0">
                <a:solidFill>
                  <a:schemeClr val="tx1"/>
                </a:solidFill>
                <a:latin typeface="Segoe Print" panose="02000600000000000000" pitchFamily="2" charset="0"/>
              </a:rPr>
              <a:t>şirketi </a:t>
            </a:r>
            <a:r>
              <a:rPr lang="tr-TR" sz="2400" dirty="0">
                <a:solidFill>
                  <a:schemeClr val="tx1"/>
                </a:solidFill>
                <a:latin typeface="Segoe Print" panose="02000600000000000000" pitchFamily="2" charset="0"/>
              </a:rPr>
              <a:t>yönetmek ve temsil etmek için ortaklardan en az bir kişinin müdür olarak seçilmesi gerekmektedir. Birden fazla kişinin müdür olarak seçilmesi de mümkündür. </a:t>
            </a:r>
          </a:p>
          <a:p>
            <a:pPr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51</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0173248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2.B </a:t>
            </a:r>
            <a:r>
              <a:rPr lang="tr-TR" sz="2400" b="1" dirty="0">
                <a:solidFill>
                  <a:schemeClr val="tx1"/>
                </a:solidFill>
                <a:latin typeface="Segoe Print" panose="02000600000000000000" pitchFamily="2" charset="0"/>
              </a:rPr>
              <a:t>Limited Şirket</a:t>
            </a:r>
          </a:p>
        </p:txBody>
      </p:sp>
      <p:sp>
        <p:nvSpPr>
          <p:cNvPr id="3" name="2 İçerik Yer Tutucusu"/>
          <p:cNvSpPr>
            <a:spLocks noGrp="1"/>
          </p:cNvSpPr>
          <p:nvPr>
            <p:ph idx="1"/>
          </p:nvPr>
        </p:nvSpPr>
        <p:spPr>
          <a:xfrm>
            <a:off x="457200" y="1124744"/>
            <a:ext cx="8229600" cy="4713391"/>
          </a:xfrm>
        </p:spPr>
        <p:txBody>
          <a:bodyPr vert="horz" lIns="121899" tIns="60949" rIns="121899" bIns="60949" rtlCol="0">
            <a:noAutofit/>
          </a:bodyPr>
          <a:lstStyle/>
          <a:p>
            <a:pPr algn="just"/>
            <a:r>
              <a:rPr lang="tr-TR" sz="2400" dirty="0" smtClean="0">
                <a:solidFill>
                  <a:schemeClr val="tx1"/>
                </a:solidFill>
                <a:latin typeface="Segoe Print" panose="02000600000000000000" pitchFamily="2" charset="0"/>
              </a:rPr>
              <a:t>Yeni </a:t>
            </a:r>
            <a:r>
              <a:rPr lang="tr-TR" sz="2400" dirty="0">
                <a:solidFill>
                  <a:schemeClr val="tx1"/>
                </a:solidFill>
                <a:latin typeface="Segoe Print" panose="02000600000000000000" pitchFamily="2" charset="0"/>
              </a:rPr>
              <a:t>TTK’ya göre, şirket müdürlerinden en az birinin yerleşim yerinin Türkiye’de bulunması ve bu müdürün de şirketi tek başına temsile yetkili olması şarttır. Ticaret sicili müdürü tarafından, bu şartın yerine getirilmediği tespit edilirse, bu anılan şartın yerine getirilmesi için şirkete uygun süre verilecek, bu süre içinde de gereken yapılmadığı takdirde ticaret sicili müdürünce şirketin feshi mahkemeden istenecektir.</a:t>
            </a:r>
          </a:p>
          <a:p>
            <a:pPr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52</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2968424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2.B </a:t>
            </a:r>
            <a:r>
              <a:rPr lang="tr-TR" sz="2400" b="1" dirty="0">
                <a:solidFill>
                  <a:schemeClr val="tx1"/>
                </a:solidFill>
                <a:latin typeface="Segoe Print" panose="02000600000000000000" pitchFamily="2" charset="0"/>
              </a:rPr>
              <a:t>Limited Şirket</a:t>
            </a:r>
          </a:p>
        </p:txBody>
      </p:sp>
      <p:sp>
        <p:nvSpPr>
          <p:cNvPr id="3" name="2 İçerik Yer Tutucusu"/>
          <p:cNvSpPr>
            <a:spLocks noGrp="1"/>
          </p:cNvSpPr>
          <p:nvPr>
            <p:ph idx="1"/>
          </p:nvPr>
        </p:nvSpPr>
        <p:spPr>
          <a:xfrm>
            <a:off x="457200" y="1124744"/>
            <a:ext cx="8229600" cy="4713391"/>
          </a:xfrm>
        </p:spPr>
        <p:txBody>
          <a:bodyPr vert="horz" lIns="121899" tIns="60949" rIns="121899" bIns="60949" rtlCol="0">
            <a:noAutofit/>
          </a:bodyPr>
          <a:lstStyle/>
          <a:p>
            <a:pPr algn="just"/>
            <a:r>
              <a:rPr lang="tr-TR" sz="2400" dirty="0" smtClean="0">
                <a:solidFill>
                  <a:schemeClr val="tx1"/>
                </a:solidFill>
                <a:latin typeface="Segoe Print" panose="02000600000000000000" pitchFamily="2" charset="0"/>
              </a:rPr>
              <a:t>Yeni </a:t>
            </a:r>
            <a:r>
              <a:rPr lang="tr-TR" sz="2400" dirty="0">
                <a:solidFill>
                  <a:schemeClr val="tx1"/>
                </a:solidFill>
                <a:latin typeface="Segoe Print" panose="02000600000000000000" pitchFamily="2" charset="0"/>
              </a:rPr>
              <a:t>TTK’ya göre; her limited şirket bir internet sitesi açmak zorundadır. Şirketin internet sitesi zaten mevcutsa bu sitenin belli bir bölümünü şeffaflık ve bilgilendirme ilkesi kapsamında değerleme raporları, kanunen yapılması gereken ilanlar, belgeler, açıklamalar, kurucular beyanı, finansal tablolar ve denetçi raporları vb. ile yayımlamalıdır. </a:t>
            </a:r>
          </a:p>
          <a:p>
            <a:pPr algn="just"/>
            <a:endParaRPr lang="tr-TR" sz="2400" dirty="0">
              <a:solidFill>
                <a:schemeClr val="tx1"/>
              </a:solidFill>
              <a:latin typeface="Segoe Print" panose="02000600000000000000" pitchFamily="2" charset="0"/>
            </a:endParaRPr>
          </a:p>
          <a:p>
            <a:pPr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53</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7846457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fontScale="90000"/>
          </a:bodyPr>
          <a:lstStyle/>
          <a:p>
            <a:r>
              <a:rPr lang="tr-TR" sz="2400" b="1" dirty="0" smtClean="0">
                <a:solidFill>
                  <a:schemeClr val="tx1"/>
                </a:solidFill>
                <a:latin typeface="Segoe Print" panose="02000600000000000000" pitchFamily="2" charset="0"/>
              </a:rPr>
              <a:t>1.3.2.2    .</a:t>
            </a:r>
            <a:r>
              <a:rPr lang="tr-TR" sz="2400" b="1" dirty="0">
                <a:solidFill>
                  <a:schemeClr val="tx1"/>
                </a:solidFill>
                <a:latin typeface="Segoe Print" panose="02000600000000000000" pitchFamily="2" charset="0"/>
              </a:rPr>
              <a:t>2.3 Sermayesi Paylara Bölünmüş Komandit</a:t>
            </a:r>
            <a:br>
              <a:rPr lang="tr-TR" sz="2400" b="1" dirty="0">
                <a:solidFill>
                  <a:schemeClr val="tx1"/>
                </a:solidFill>
                <a:latin typeface="Segoe Print" panose="02000600000000000000" pitchFamily="2" charset="0"/>
              </a:rPr>
            </a:br>
            <a:r>
              <a:rPr lang="tr-TR" sz="2400" b="1" dirty="0">
                <a:solidFill>
                  <a:schemeClr val="tx1"/>
                </a:solidFill>
                <a:latin typeface="Segoe Print" panose="02000600000000000000" pitchFamily="2" charset="0"/>
              </a:rPr>
              <a:t>	</a:t>
            </a:r>
            <a:r>
              <a:rPr lang="tr-TR" sz="2400" b="1" dirty="0" smtClean="0">
                <a:solidFill>
                  <a:schemeClr val="tx1"/>
                </a:solidFill>
                <a:latin typeface="Segoe Print" panose="02000600000000000000" pitchFamily="2" charset="0"/>
              </a:rPr>
              <a:t>    Şirket</a:t>
            </a:r>
            <a:endParaRPr lang="tr-TR" sz="2400" b="1"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1196752"/>
            <a:ext cx="8229600" cy="4713391"/>
          </a:xfrm>
        </p:spPr>
        <p:txBody>
          <a:bodyPr>
            <a:noAutofit/>
          </a:bodyPr>
          <a:lstStyle/>
          <a:p>
            <a:pPr marL="0" indent="0" algn="just">
              <a:buNone/>
            </a:pPr>
            <a:r>
              <a:rPr lang="tr-TR" sz="2400" dirty="0" smtClean="0">
                <a:solidFill>
                  <a:schemeClr val="tx1"/>
                </a:solidFill>
                <a:latin typeface="Segoe Print" panose="02000600000000000000" pitchFamily="2" charset="0"/>
              </a:rPr>
              <a:t>Sermayesi paylara bölünmüş komandit şirket, sermayesi paylara bölünen ve ortaklardan bir veya birkaçı şirket alacaklarına karşı bir kolektif şirket, diğerleri bir anonim şirket ortağı gibi sorumlu olan şirket olarak tanımlanabilir.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Bu şirket türünün ayırıcı özelliği sermayesinin paylara bölünmüş olmasıdır. Komandit şirketin sermayesi paylara bölünmemiştir. Bu manada eğer sermaye paylara bölünmeden sadece ortakların katılma paylarını gösterecek biçimde ayrılmışsa, şirket adi bir komandit şirket niteliği taşıyacaktır.</a:t>
            </a: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54</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550583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Sermayesi </a:t>
            </a:r>
            <a:r>
              <a:rPr lang="tr-TR" sz="2400" dirty="0">
                <a:solidFill>
                  <a:schemeClr val="tx1"/>
                </a:solidFill>
                <a:latin typeface="Segoe Print" panose="02000600000000000000" pitchFamily="2" charset="0"/>
              </a:rPr>
              <a:t>paylara bölünmüş komandit şirketlerde, kolektif şirket gibi sorumlu olanlara komandite ortak, anonim şirket ortağı gibi sorumlu olanlara ise komanditer ortak denilmektedir. </a:t>
            </a:r>
            <a:endParaRPr lang="tr-TR" sz="2400" dirty="0" smtClean="0">
              <a:solidFill>
                <a:schemeClr val="tx1"/>
              </a:solidFill>
              <a:latin typeface="Segoe Print" panose="02000600000000000000" pitchFamily="2" charset="0"/>
            </a:endParaRPr>
          </a:p>
          <a:p>
            <a:pPr marL="0" indent="0" algn="just">
              <a:buNone/>
            </a:pPr>
            <a:endParaRPr lang="tr-TR" sz="2400" dirty="0" smtClean="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Komandite </a:t>
            </a:r>
            <a:r>
              <a:rPr lang="tr-TR" sz="2400" dirty="0">
                <a:solidFill>
                  <a:schemeClr val="tx1"/>
                </a:solidFill>
                <a:latin typeface="Segoe Print" panose="02000600000000000000" pitchFamily="2" charset="0"/>
              </a:rPr>
              <a:t>ortaklar yönetim sorumluluğunu alabilirken, komanditer ortaklar için bu durum söz konusu değildir. En az bir komandite ortak bulunması zorunlu olup, sermayesi paylara bölünmüş komandit şirketlerin kuruluşunda anonim şirketlerin kuruluşuna ilişkin hükümler uygulanmaktadır. </a:t>
            </a:r>
          </a:p>
          <a:p>
            <a:pPr marL="0" indent="0" algn="just">
              <a:buNone/>
            </a:pPr>
            <a:endParaRPr lang="tr-TR" sz="2400" dirty="0">
              <a:solidFill>
                <a:schemeClr val="tx1"/>
              </a:solidFill>
              <a:latin typeface="Segoe Print" panose="02000600000000000000" pitchFamily="2" charset="0"/>
            </a:endParaRP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55</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
        <p:nvSpPr>
          <p:cNvPr id="8" name="1 Başlık"/>
          <p:cNvSpPr>
            <a:spLocks noGrp="1"/>
          </p:cNvSpPr>
          <p:nvPr>
            <p:ph type="title"/>
          </p:nvPr>
        </p:nvSpPr>
        <p:spPr>
          <a:xfrm>
            <a:off x="457200" y="413663"/>
            <a:ext cx="8229600" cy="711081"/>
          </a:xfrm>
        </p:spPr>
        <p:txBody>
          <a:bodyPr vert="horz" lIns="121899" tIns="60949" rIns="121899" bIns="60949" rtlCol="0" anchor="ctr">
            <a:normAutofit fontScale="90000"/>
          </a:bodyPr>
          <a:lstStyle/>
          <a:p>
            <a:r>
              <a:rPr lang="tr-TR" sz="2400" b="1" dirty="0">
                <a:solidFill>
                  <a:schemeClr val="tx1"/>
                </a:solidFill>
                <a:latin typeface="Segoe Print" panose="02000600000000000000" pitchFamily="2" charset="0"/>
              </a:rPr>
              <a:t>1.3.2.2</a:t>
            </a:r>
            <a:r>
              <a:rPr lang="tr-TR" sz="2400" b="1" dirty="0" smtClean="0">
                <a:solidFill>
                  <a:schemeClr val="tx1"/>
                </a:solidFill>
                <a:latin typeface="Segoe Print" panose="02000600000000000000" pitchFamily="2" charset="0"/>
              </a:rPr>
              <a:t>.   2.3 </a:t>
            </a:r>
            <a:r>
              <a:rPr lang="tr-TR" sz="2400" b="1" dirty="0">
                <a:solidFill>
                  <a:schemeClr val="tx1"/>
                </a:solidFill>
                <a:latin typeface="Segoe Print" panose="02000600000000000000" pitchFamily="2" charset="0"/>
              </a:rPr>
              <a:t>Sermayesi Paylara Bölünmüş Komandit</a:t>
            </a:r>
            <a:br>
              <a:rPr lang="tr-TR" sz="2400" b="1" dirty="0">
                <a:solidFill>
                  <a:schemeClr val="tx1"/>
                </a:solidFill>
                <a:latin typeface="Segoe Print" panose="02000600000000000000" pitchFamily="2" charset="0"/>
              </a:rPr>
            </a:br>
            <a:r>
              <a:rPr lang="tr-TR" sz="2400" b="1" dirty="0">
                <a:solidFill>
                  <a:schemeClr val="tx1"/>
                </a:solidFill>
                <a:latin typeface="Segoe Print" panose="02000600000000000000" pitchFamily="2" charset="0"/>
              </a:rPr>
              <a:t>	</a:t>
            </a:r>
            <a:r>
              <a:rPr lang="tr-TR" sz="2400" b="1" dirty="0" smtClean="0">
                <a:solidFill>
                  <a:schemeClr val="tx1"/>
                </a:solidFill>
                <a:latin typeface="Segoe Print" panose="02000600000000000000" pitchFamily="2" charset="0"/>
              </a:rPr>
              <a:t>    Şirket</a:t>
            </a:r>
            <a:endParaRPr lang="tr-TR" sz="2400" b="1" dirty="0">
              <a:solidFill>
                <a:schemeClr val="tx1"/>
              </a:solidFill>
              <a:latin typeface="Segoe Print" panose="02000600000000000000" pitchFamily="2" charset="0"/>
            </a:endParaRPr>
          </a:p>
        </p:txBody>
      </p:sp>
    </p:spTree>
    <p:extLst>
      <p:ext uri="{BB962C8B-B14F-4D97-AF65-F5344CB8AC3E}">
        <p14:creationId xmlns:p14="http://schemas.microsoft.com/office/powerpoint/2010/main" val="29663738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1.3.3 Kooperatifler</a:t>
            </a:r>
          </a:p>
        </p:txBody>
      </p:sp>
      <p:sp>
        <p:nvSpPr>
          <p:cNvPr id="3" name="2 İçerik Yer Tutucusu"/>
          <p:cNvSpPr>
            <a:spLocks noGrp="1"/>
          </p:cNvSpPr>
          <p:nvPr>
            <p:ph idx="1"/>
          </p:nvPr>
        </p:nvSpPr>
        <p:spPr>
          <a:xfrm>
            <a:off x="457200" y="1091873"/>
            <a:ext cx="8229600" cy="4713391"/>
          </a:xfrm>
        </p:spPr>
        <p:txBody>
          <a:bodyPr>
            <a:noAutofit/>
          </a:bodyPr>
          <a:lstStyle/>
          <a:p>
            <a:pPr marL="0" indent="0" algn="just">
              <a:buNone/>
            </a:pPr>
            <a:r>
              <a:rPr lang="tr-TR" sz="2400" dirty="0" smtClean="0">
                <a:solidFill>
                  <a:schemeClr val="tx1"/>
                </a:solidFill>
                <a:latin typeface="Segoe Print" panose="02000600000000000000" pitchFamily="2" charset="0"/>
              </a:rPr>
              <a:t>Kooperatifleri diğer işletmelerden ayıran ilkeler şu şekilde sıralanabilir:</a:t>
            </a:r>
          </a:p>
          <a:p>
            <a:pPr marL="342900" lvl="1" indent="-342900" algn="just">
              <a:buFont typeface="Arial" panose="020B0604020202020204" pitchFamily="34" charset="0"/>
              <a:buChar char="•"/>
            </a:pPr>
            <a:endParaRPr lang="tr-TR" sz="2400" dirty="0" smtClean="0">
              <a:solidFill>
                <a:schemeClr val="tx1"/>
              </a:solidFill>
              <a:latin typeface="Segoe Print" panose="02000600000000000000" pitchFamily="2" charset="0"/>
            </a:endParaRPr>
          </a:p>
          <a:p>
            <a:pPr marL="342900" lvl="1" indent="-342900" algn="just">
              <a:buFont typeface="Arial" panose="020B0604020202020204" pitchFamily="34" charset="0"/>
              <a:buChar char="•"/>
            </a:pPr>
            <a:r>
              <a:rPr lang="tr-TR" sz="2400" dirty="0" smtClean="0">
                <a:solidFill>
                  <a:schemeClr val="tx1"/>
                </a:solidFill>
                <a:latin typeface="Segoe Print" panose="02000600000000000000" pitchFamily="2" charset="0"/>
              </a:rPr>
              <a:t>Açık üyelik: Bu ilkeye göre kimse kooperatife girmeye ya da kooperatifte kalmaya zorlanamaz.</a:t>
            </a:r>
          </a:p>
          <a:p>
            <a:pPr marL="0" lvl="1" indent="0" algn="just">
              <a:buNone/>
            </a:pPr>
            <a:endParaRPr lang="tr-TR" sz="2400" dirty="0" smtClean="0">
              <a:solidFill>
                <a:schemeClr val="tx1"/>
              </a:solidFill>
              <a:latin typeface="Segoe Print" panose="02000600000000000000" pitchFamily="2" charset="0"/>
            </a:endParaRPr>
          </a:p>
          <a:p>
            <a:pPr marL="342900" lvl="1" indent="-342900" algn="just">
              <a:buFont typeface="Arial" panose="020B0604020202020204" pitchFamily="34" charset="0"/>
              <a:buChar char="•"/>
            </a:pPr>
            <a:r>
              <a:rPr lang="tr-TR" sz="2400" dirty="0" smtClean="0">
                <a:solidFill>
                  <a:schemeClr val="tx1"/>
                </a:solidFill>
                <a:latin typeface="Segoe Print" panose="02000600000000000000" pitchFamily="2" charset="0"/>
              </a:rPr>
              <a:t>Demokratik yönetim: Tüm üyelerin eşitliğine dayalı kendi kendine yönetim söz konusudur.</a:t>
            </a:r>
          </a:p>
          <a:p>
            <a:pPr marL="342900" lvl="1" indent="-342900" algn="just">
              <a:buFont typeface="Arial" panose="020B0604020202020204" pitchFamily="34" charset="0"/>
              <a:buChar char="•"/>
            </a:pPr>
            <a:endParaRPr lang="tr-TR" sz="2400" dirty="0" smtClean="0">
              <a:solidFill>
                <a:schemeClr val="tx1"/>
              </a:solidFill>
              <a:latin typeface="Segoe Print" panose="02000600000000000000" pitchFamily="2" charset="0"/>
            </a:endParaRPr>
          </a:p>
          <a:p>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56</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10752674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1.3.3 Kooperatifler</a:t>
            </a:r>
          </a:p>
        </p:txBody>
      </p:sp>
      <p:sp>
        <p:nvSpPr>
          <p:cNvPr id="3" name="2 İçerik Yer Tutucusu"/>
          <p:cNvSpPr>
            <a:spLocks noGrp="1"/>
          </p:cNvSpPr>
          <p:nvPr>
            <p:ph idx="1"/>
          </p:nvPr>
        </p:nvSpPr>
        <p:spPr>
          <a:xfrm>
            <a:off x="457200" y="1163881"/>
            <a:ext cx="8229600" cy="4713391"/>
          </a:xfrm>
        </p:spPr>
        <p:txBody>
          <a:bodyPr>
            <a:noAutofit/>
          </a:bodyPr>
          <a:lstStyle/>
          <a:p>
            <a:pPr marL="342900" lvl="1" indent="-342900" algn="just">
              <a:buFont typeface="Arial" panose="020B0604020202020204" pitchFamily="34" charset="0"/>
              <a:buChar char="•"/>
            </a:pPr>
            <a:r>
              <a:rPr lang="tr-TR" sz="2400" dirty="0" smtClean="0">
                <a:solidFill>
                  <a:schemeClr val="tx1"/>
                </a:solidFill>
                <a:latin typeface="Segoe Print" panose="02000600000000000000" pitchFamily="2" charset="0"/>
              </a:rPr>
              <a:t>Ortakların </a:t>
            </a:r>
            <a:r>
              <a:rPr lang="tr-TR" sz="2400" dirty="0">
                <a:solidFill>
                  <a:schemeClr val="tx1"/>
                </a:solidFill>
                <a:latin typeface="Segoe Print" panose="02000600000000000000" pitchFamily="2" charset="0"/>
              </a:rPr>
              <a:t>paylarına sınırlı faiz ödeme ve işletme artırımının (gelir-gider farkının) ortaklara eşit pay edilmesi. (Kooperatifçilikte kar dağıtımı söz konusu olmayıp, faaliyetlerin sonunda ortaya çıkan gelir-gider farkının ortaklara iade edilmesi söz konusudur. Buna </a:t>
            </a:r>
            <a:r>
              <a:rPr lang="tr-TR" sz="2400" dirty="0" err="1">
                <a:solidFill>
                  <a:schemeClr val="tx1"/>
                </a:solidFill>
                <a:latin typeface="Segoe Print" panose="02000600000000000000" pitchFamily="2" charset="0"/>
              </a:rPr>
              <a:t>risturn</a:t>
            </a:r>
            <a:r>
              <a:rPr lang="tr-TR" sz="2400" dirty="0">
                <a:solidFill>
                  <a:schemeClr val="tx1"/>
                </a:solidFill>
                <a:latin typeface="Segoe Print" panose="02000600000000000000" pitchFamily="2" charset="0"/>
              </a:rPr>
              <a:t> adı verilmektedir. Dolayısıyla söz konusu fark, ortaklar arasında </a:t>
            </a:r>
            <a:r>
              <a:rPr lang="tr-TR" sz="2400" dirty="0" err="1">
                <a:solidFill>
                  <a:schemeClr val="tx1"/>
                </a:solidFill>
                <a:latin typeface="Segoe Print" panose="02000600000000000000" pitchFamily="2" charset="0"/>
              </a:rPr>
              <a:t>risturn</a:t>
            </a:r>
            <a:r>
              <a:rPr lang="tr-TR" sz="2400" dirty="0">
                <a:solidFill>
                  <a:schemeClr val="tx1"/>
                </a:solidFill>
                <a:latin typeface="Segoe Print" panose="02000600000000000000" pitchFamily="2" charset="0"/>
              </a:rPr>
              <a:t> olarak geri verilmektedir</a:t>
            </a:r>
            <a:r>
              <a:rPr lang="tr-TR" sz="2400" dirty="0" smtClean="0">
                <a:solidFill>
                  <a:schemeClr val="tx1"/>
                </a:solidFill>
                <a:latin typeface="Segoe Print" panose="02000600000000000000" pitchFamily="2" charset="0"/>
              </a:rPr>
              <a:t>.</a:t>
            </a:r>
          </a:p>
          <a:p>
            <a:pPr marL="0" lvl="1" indent="0" algn="just">
              <a:buNone/>
            </a:pPr>
            <a:endParaRPr lang="tr-TR" sz="2400" dirty="0" smtClean="0">
              <a:solidFill>
                <a:schemeClr val="tx1"/>
              </a:solidFill>
              <a:latin typeface="Segoe Print" panose="02000600000000000000" pitchFamily="2" charset="0"/>
            </a:endParaRPr>
          </a:p>
          <a:p>
            <a:pPr marL="342900" lvl="1" indent="-342900" algn="just">
              <a:buFont typeface="Arial" panose="020B0604020202020204" pitchFamily="34" charset="0"/>
              <a:buChar char="•"/>
            </a:pPr>
            <a:r>
              <a:rPr lang="tr-TR" sz="2400" dirty="0">
                <a:solidFill>
                  <a:schemeClr val="tx1"/>
                </a:solidFill>
                <a:latin typeface="Segoe Print" panose="02000600000000000000" pitchFamily="2" charset="0"/>
              </a:rPr>
              <a:t>Maliyetine hizmet</a:t>
            </a:r>
            <a:r>
              <a:rPr lang="tr-TR" sz="2400" dirty="0" smtClean="0">
                <a:solidFill>
                  <a:schemeClr val="tx1"/>
                </a:solidFill>
                <a:latin typeface="Segoe Print" panose="02000600000000000000" pitchFamily="2" charset="0"/>
              </a:rPr>
              <a:t>,</a:t>
            </a:r>
          </a:p>
          <a:p>
            <a:pPr marL="0" lvl="1" indent="0" algn="just">
              <a:buNone/>
            </a:pPr>
            <a:endParaRPr lang="tr-TR" sz="2400" dirty="0">
              <a:solidFill>
                <a:schemeClr val="tx1"/>
              </a:solidFill>
              <a:latin typeface="Segoe Print" panose="02000600000000000000" pitchFamily="2" charset="0"/>
            </a:endParaRPr>
          </a:p>
          <a:p>
            <a:pPr marL="342900" lvl="1" indent="-342900" algn="just">
              <a:buFont typeface="Arial" panose="020B0604020202020204" pitchFamily="34" charset="0"/>
              <a:buChar char="•"/>
            </a:pPr>
            <a:r>
              <a:rPr lang="tr-TR" sz="2400" dirty="0">
                <a:solidFill>
                  <a:schemeClr val="tx1"/>
                </a:solidFill>
                <a:latin typeface="Segoe Print" panose="02000600000000000000" pitchFamily="2" charset="0"/>
              </a:rPr>
              <a:t>Dini, siyasi ya da herhangi bir ırka dayalı ayırım </a:t>
            </a:r>
            <a:r>
              <a:rPr lang="tr-TR" sz="2400" dirty="0" smtClean="0">
                <a:solidFill>
                  <a:schemeClr val="tx1"/>
                </a:solidFill>
                <a:latin typeface="Segoe Print" panose="02000600000000000000" pitchFamily="2" charset="0"/>
              </a:rPr>
              <a:t>yapmama.</a:t>
            </a:r>
            <a:endParaRPr lang="tr-TR" sz="2400" dirty="0">
              <a:solidFill>
                <a:schemeClr val="tx1"/>
              </a:solidFill>
              <a:latin typeface="Segoe Print" panose="02000600000000000000" pitchFamily="2" charset="0"/>
            </a:endParaRPr>
          </a:p>
          <a:p>
            <a:pPr marL="342900" lvl="1" indent="-342900" algn="just">
              <a:buFont typeface="Arial" panose="020B0604020202020204" pitchFamily="34" charset="0"/>
              <a:buChar char="•"/>
            </a:pPr>
            <a:endParaRPr lang="tr-TR" sz="2400" dirty="0">
              <a:solidFill>
                <a:schemeClr val="tx1"/>
              </a:solidFill>
              <a:latin typeface="Segoe Print" panose="02000600000000000000" pitchFamily="2" charset="0"/>
            </a:endParaRPr>
          </a:p>
          <a:p>
            <a:pPr marL="342900" lvl="1" indent="-342900" algn="just">
              <a:buFont typeface="Arial" panose="020B0604020202020204" pitchFamily="34" charset="0"/>
              <a:buChar char="•"/>
            </a:pPr>
            <a:endParaRPr lang="tr-TR" sz="2400" dirty="0" smtClean="0">
              <a:solidFill>
                <a:schemeClr val="tx1"/>
              </a:solidFill>
              <a:latin typeface="Segoe Print" panose="02000600000000000000" pitchFamily="2" charset="0"/>
            </a:endParaRPr>
          </a:p>
          <a:p>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57</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7575387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1.4 Ulusal Kökenine Göre İşletmeler</a:t>
            </a:r>
          </a:p>
        </p:txBody>
      </p:sp>
      <p:sp>
        <p:nvSpPr>
          <p:cNvPr id="3" name="2 İçerik Yer Tutucusu"/>
          <p:cNvSpPr>
            <a:spLocks noGrp="1"/>
          </p:cNvSpPr>
          <p:nvPr>
            <p:ph idx="1"/>
          </p:nvPr>
        </p:nvSpPr>
        <p:spPr/>
        <p:txBody>
          <a:bodyPr vert="horz" lIns="121899" tIns="60949" rIns="121899" bIns="60949" rtlCol="0">
            <a:noAutofit/>
          </a:bodyPr>
          <a:lstStyle/>
          <a:p>
            <a:pPr marL="0" indent="0">
              <a:buNone/>
            </a:pPr>
            <a:r>
              <a:rPr lang="tr-TR" sz="2400" dirty="0" smtClean="0">
                <a:solidFill>
                  <a:schemeClr val="tx1"/>
                </a:solidFill>
                <a:latin typeface="Segoe Print" panose="02000600000000000000" pitchFamily="2" charset="0"/>
              </a:rPr>
              <a:t>Ulusal </a:t>
            </a:r>
            <a:r>
              <a:rPr lang="tr-TR" sz="2400" dirty="0">
                <a:solidFill>
                  <a:schemeClr val="tx1"/>
                </a:solidFill>
                <a:latin typeface="Segoe Print" panose="02000600000000000000" pitchFamily="2" charset="0"/>
              </a:rPr>
              <a:t>kökenlerine göre işletmeler; ulusal işletmeler, uluslararası işletmeler ve çokuluslu işletmeler olarak 3’e ayrılmaktadır. Ayrıca bu ayrıma günümüzde küresel işletme kavramı da eklenmiştir. </a:t>
            </a:r>
          </a:p>
          <a:p>
            <a:pPr marL="0" indent="0">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58</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21846956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1.4.1 Ulusal İşletmeler</a:t>
            </a:r>
          </a:p>
        </p:txBody>
      </p:sp>
      <p:sp>
        <p:nvSpPr>
          <p:cNvPr id="3" name="2 İçerik Yer Tutucusu"/>
          <p:cNvSpPr>
            <a:spLocks noGrp="1"/>
          </p:cNvSpPr>
          <p:nvPr>
            <p:ph idx="1"/>
          </p:nvPr>
        </p:nvSpPr>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Ülke </a:t>
            </a:r>
            <a:r>
              <a:rPr lang="tr-TR" sz="2400" dirty="0">
                <a:solidFill>
                  <a:schemeClr val="tx1"/>
                </a:solidFill>
                <a:latin typeface="Segoe Print" panose="02000600000000000000" pitchFamily="2" charset="0"/>
              </a:rPr>
              <a:t>sınırları içinde kurulmuş, kapital ve yönetim açısından başka bir ülkeye bağlı olmayan,  başka ülkede şubesi ve bağlı kuruluşu bulunmayan işletmeler, ulusal işletme olarak sayılmaktadır.  Türkiye’deki yerli şirketler ulusal işletmelerdir. </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solidFill>
                  <a:schemeClr val="tx1"/>
                </a:solidFill>
              </a:rPr>
              <a:pPr/>
              <a:t>59</a:t>
            </a:fld>
            <a:endParaRPr lang="tr-TR">
              <a:solidFill>
                <a:schemeClr val="tx1"/>
              </a:solidFill>
            </a:endParaRP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tx1"/>
              </a:solidFill>
              <a:latin typeface="Segoe Print" panose="02000600000000000000" pitchFamily="2" charset="0"/>
            </a:endParaRPr>
          </a:p>
        </p:txBody>
      </p:sp>
    </p:spTree>
    <p:extLst>
      <p:ext uri="{BB962C8B-B14F-4D97-AF65-F5344CB8AC3E}">
        <p14:creationId xmlns:p14="http://schemas.microsoft.com/office/powerpoint/2010/main" val="728124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711081"/>
          </a:xfrm>
        </p:spPr>
        <p:txBody>
          <a:bodyPr vert="horz" lIns="121899" tIns="60949" rIns="121899" bIns="60949" rtlCol="0" anchor="ctr">
            <a:noAutofit/>
          </a:bodyPr>
          <a:lstStyle/>
          <a:p>
            <a:r>
              <a:rPr lang="tr-TR" sz="2400" b="1" dirty="0">
                <a:solidFill>
                  <a:schemeClr val="tx1"/>
                </a:solidFill>
                <a:latin typeface="Segoe Print" panose="02000600000000000000" pitchFamily="2" charset="0"/>
              </a:rPr>
              <a:t>1.İŞLETME TÜRLERİ</a:t>
            </a:r>
          </a:p>
        </p:txBody>
      </p:sp>
      <p:sp>
        <p:nvSpPr>
          <p:cNvPr id="3" name="2 İçerik Yer Tutucusu"/>
          <p:cNvSpPr>
            <a:spLocks noGrp="1"/>
          </p:cNvSpPr>
          <p:nvPr>
            <p:ph idx="1"/>
          </p:nvPr>
        </p:nvSpPr>
        <p:spPr>
          <a:xfrm>
            <a:off x="457200" y="908720"/>
            <a:ext cx="8229600" cy="3528392"/>
          </a:xfrm>
        </p:spPr>
        <p:txBody>
          <a:bodyPr>
            <a:noAutofit/>
          </a:bodyPr>
          <a:lstStyle/>
          <a:p>
            <a:pPr marL="0" indent="0" algn="just">
              <a:buNone/>
            </a:pPr>
            <a:endParaRPr lang="tr-TR" sz="2400" dirty="0" smtClean="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İşletmeler </a:t>
            </a:r>
            <a:r>
              <a:rPr lang="tr-TR" sz="2400" dirty="0">
                <a:solidFill>
                  <a:schemeClr val="tx1"/>
                </a:solidFill>
                <a:latin typeface="Segoe Print" panose="02000600000000000000" pitchFamily="2" charset="0"/>
              </a:rPr>
              <a:t>genellikle 6 farklı ölçüte göre </a:t>
            </a:r>
            <a:r>
              <a:rPr lang="tr-TR" sz="2400" dirty="0" smtClean="0">
                <a:solidFill>
                  <a:schemeClr val="tx1"/>
                </a:solidFill>
                <a:latin typeface="Segoe Print" panose="02000600000000000000" pitchFamily="2" charset="0"/>
              </a:rPr>
              <a:t>sınıflandırılabilir:</a:t>
            </a:r>
            <a:endParaRPr lang="tr-TR" sz="2400" dirty="0">
              <a:solidFill>
                <a:schemeClr val="tx1"/>
              </a:solidFill>
              <a:latin typeface="Segoe Print" panose="02000600000000000000" pitchFamily="2" charset="0"/>
            </a:endParaRPr>
          </a:p>
          <a:p>
            <a:pPr algn="just"/>
            <a:r>
              <a:rPr lang="tr-TR" sz="2400" dirty="0" smtClean="0">
                <a:solidFill>
                  <a:schemeClr val="tx1"/>
                </a:solidFill>
                <a:latin typeface="Segoe Print" panose="02000600000000000000" pitchFamily="2" charset="0"/>
              </a:rPr>
              <a:t>Üretilen </a:t>
            </a:r>
            <a:r>
              <a:rPr lang="tr-TR" sz="2400" dirty="0">
                <a:solidFill>
                  <a:schemeClr val="tx1"/>
                </a:solidFill>
                <a:latin typeface="Segoe Print" panose="02000600000000000000" pitchFamily="2" charset="0"/>
              </a:rPr>
              <a:t>mal ve hizmet çeşidine göre </a:t>
            </a:r>
            <a:r>
              <a:rPr lang="tr-TR" sz="2400" dirty="0" smtClean="0">
                <a:solidFill>
                  <a:schemeClr val="tx1"/>
                </a:solidFill>
                <a:latin typeface="Segoe Print" panose="02000600000000000000" pitchFamily="2" charset="0"/>
              </a:rPr>
              <a:t>işletmeler</a:t>
            </a:r>
          </a:p>
          <a:p>
            <a:pPr algn="just"/>
            <a:r>
              <a:rPr lang="tr-TR" sz="2400" dirty="0" smtClean="0">
                <a:solidFill>
                  <a:schemeClr val="tx1"/>
                </a:solidFill>
                <a:latin typeface="Segoe Print" panose="02000600000000000000" pitchFamily="2" charset="0"/>
              </a:rPr>
              <a:t>Üretim </a:t>
            </a:r>
            <a:r>
              <a:rPr lang="tr-TR" sz="2400" dirty="0">
                <a:solidFill>
                  <a:schemeClr val="tx1"/>
                </a:solidFill>
                <a:latin typeface="Segoe Print" panose="02000600000000000000" pitchFamily="2" charset="0"/>
              </a:rPr>
              <a:t>amaçlarının mülkiyetine göre </a:t>
            </a:r>
            <a:r>
              <a:rPr lang="tr-TR" sz="2400" dirty="0" smtClean="0">
                <a:solidFill>
                  <a:schemeClr val="tx1"/>
                </a:solidFill>
                <a:latin typeface="Segoe Print" panose="02000600000000000000" pitchFamily="2" charset="0"/>
              </a:rPr>
              <a:t>işletmeler</a:t>
            </a:r>
          </a:p>
          <a:p>
            <a:pPr algn="just"/>
            <a:r>
              <a:rPr lang="tr-TR" sz="2400" dirty="0" smtClean="0">
                <a:solidFill>
                  <a:schemeClr val="tx1"/>
                </a:solidFill>
                <a:latin typeface="Segoe Print" panose="02000600000000000000" pitchFamily="2" charset="0"/>
              </a:rPr>
              <a:t>Hukuki </a:t>
            </a:r>
            <a:r>
              <a:rPr lang="tr-TR" sz="2400" dirty="0">
                <a:solidFill>
                  <a:schemeClr val="tx1"/>
                </a:solidFill>
                <a:latin typeface="Segoe Print" panose="02000600000000000000" pitchFamily="2" charset="0"/>
              </a:rPr>
              <a:t>yapılarına göre </a:t>
            </a:r>
            <a:r>
              <a:rPr lang="tr-TR" sz="2400" dirty="0" smtClean="0">
                <a:solidFill>
                  <a:schemeClr val="tx1"/>
                </a:solidFill>
                <a:latin typeface="Segoe Print" panose="02000600000000000000" pitchFamily="2" charset="0"/>
              </a:rPr>
              <a:t>işletmeler</a:t>
            </a:r>
          </a:p>
          <a:p>
            <a:pPr algn="just"/>
            <a:r>
              <a:rPr lang="tr-TR" sz="2400" dirty="0" smtClean="0">
                <a:solidFill>
                  <a:schemeClr val="tx1"/>
                </a:solidFill>
                <a:latin typeface="Segoe Print" panose="02000600000000000000" pitchFamily="2" charset="0"/>
              </a:rPr>
              <a:t>Ulusal </a:t>
            </a:r>
            <a:r>
              <a:rPr lang="tr-TR" sz="2400" dirty="0">
                <a:solidFill>
                  <a:schemeClr val="tx1"/>
                </a:solidFill>
                <a:latin typeface="Segoe Print" panose="02000600000000000000" pitchFamily="2" charset="0"/>
              </a:rPr>
              <a:t>kökenlerine göre </a:t>
            </a:r>
            <a:r>
              <a:rPr lang="tr-TR" sz="2400" dirty="0" smtClean="0">
                <a:solidFill>
                  <a:schemeClr val="tx1"/>
                </a:solidFill>
                <a:latin typeface="Segoe Print" panose="02000600000000000000" pitchFamily="2" charset="0"/>
              </a:rPr>
              <a:t>işletmeler</a:t>
            </a:r>
          </a:p>
          <a:p>
            <a:pPr algn="just"/>
            <a:r>
              <a:rPr lang="tr-TR" sz="2400" dirty="0">
                <a:solidFill>
                  <a:schemeClr val="tx1"/>
                </a:solidFill>
                <a:latin typeface="Segoe Print" panose="02000600000000000000" pitchFamily="2" charset="0"/>
              </a:rPr>
              <a:t>İşletmeler arası anlaşmalara göre işletmeler</a:t>
            </a:r>
          </a:p>
          <a:p>
            <a:pPr algn="just"/>
            <a:r>
              <a:rPr lang="tr-TR" sz="2400" dirty="0" smtClean="0">
                <a:solidFill>
                  <a:schemeClr val="tx1"/>
                </a:solidFill>
                <a:latin typeface="Segoe Print" panose="02000600000000000000" pitchFamily="2" charset="0"/>
              </a:rPr>
              <a:t>Diğer </a:t>
            </a:r>
            <a:r>
              <a:rPr lang="tr-TR" sz="2400" dirty="0">
                <a:solidFill>
                  <a:schemeClr val="tx1"/>
                </a:solidFill>
                <a:latin typeface="Segoe Print" panose="02000600000000000000" pitchFamily="2" charset="0"/>
              </a:rPr>
              <a:t>ölçütlere göre işletmeler</a:t>
            </a:r>
          </a:p>
          <a:p>
            <a:pPr algn="just"/>
            <a:endParaRPr lang="tr-TR" sz="2400" dirty="0">
              <a:solidFill>
                <a:schemeClr val="tx1"/>
              </a:solidFill>
              <a:latin typeface="Segoe Print" panose="02000600000000000000" pitchFamily="2" charset="0"/>
            </a:endParaRPr>
          </a:p>
          <a:p>
            <a:pPr algn="just">
              <a:buNone/>
            </a:pPr>
            <a:endParaRPr lang="tr-TR" sz="2400" b="1" dirty="0">
              <a:solidFill>
                <a:schemeClr val="tx1"/>
              </a:solidFill>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solidFill>
                  <a:schemeClr val="tx1"/>
                </a:solidFill>
              </a:rPr>
              <a:pPr/>
              <a:t>6</a:t>
            </a:fld>
            <a:endParaRPr lang="tr-TR">
              <a:solidFill>
                <a:schemeClr val="tx1"/>
              </a:solidFill>
            </a:endParaRPr>
          </a:p>
        </p:txBody>
      </p:sp>
      <p:sp>
        <p:nvSpPr>
          <p:cNvPr id="8" name="4 Altbilgi Yer Tutucusu"/>
          <p:cNvSpPr>
            <a:spLocks noGrp="1"/>
          </p:cNvSpPr>
          <p:nvPr>
            <p:ph type="ftr" sz="quarter" idx="11"/>
          </p:nvPr>
        </p:nvSpPr>
        <p:spPr>
          <a:xfrm>
            <a:off x="3124200" y="6304235"/>
            <a:ext cx="2895600" cy="365125"/>
          </a:xfrm>
        </p:spPr>
        <p:txBody>
          <a:bodyPr/>
          <a:lstStyle/>
          <a:p>
            <a:endParaRPr lang="tr-TR" dirty="0">
              <a:solidFill>
                <a:schemeClr val="tx1"/>
              </a:solidFill>
              <a:latin typeface="Segoe Print" panose="02000600000000000000" pitchFamily="2" charset="0"/>
            </a:endParaRPr>
          </a:p>
        </p:txBody>
      </p:sp>
    </p:spTree>
    <p:extLst>
      <p:ext uri="{BB962C8B-B14F-4D97-AF65-F5344CB8AC3E}">
        <p14:creationId xmlns:p14="http://schemas.microsoft.com/office/powerpoint/2010/main" val="10048647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1.4.2 Uluslararası İşletmeler</a:t>
            </a:r>
          </a:p>
        </p:txBody>
      </p:sp>
      <p:sp>
        <p:nvSpPr>
          <p:cNvPr id="3" name="2 İçerik Yer Tutucusu"/>
          <p:cNvSpPr>
            <a:spLocks noGrp="1"/>
          </p:cNvSpPr>
          <p:nvPr>
            <p:ph idx="1"/>
          </p:nvPr>
        </p:nvSpPr>
        <p:spPr>
          <a:xfrm>
            <a:off x="457200" y="1124744"/>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Basit </a:t>
            </a:r>
            <a:r>
              <a:rPr lang="tr-TR" sz="2400" dirty="0">
                <a:solidFill>
                  <a:schemeClr val="tx1"/>
                </a:solidFill>
                <a:latin typeface="Segoe Print" panose="02000600000000000000" pitchFamily="2" charset="0"/>
              </a:rPr>
              <a:t>olarak, “kendi ülkesi dışında bir veya daha fazla ülkede faaliyet gösteren işletmelerdir” şeklinde tanımlanabilir. Çok uluslu veya global işletme kavramlarına yerine de kullanılmaktadır. İşletmenin kendi ülkesi dışında sadece bir ülkede herhangi bir faaliyetinin bulunması işletmeye uluslararası işletme özelliği kazandırır.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Örneğin</a:t>
            </a:r>
            <a:r>
              <a:rPr lang="tr-TR" sz="2400" dirty="0">
                <a:solidFill>
                  <a:schemeClr val="tx1"/>
                </a:solidFill>
                <a:latin typeface="Segoe Print" panose="02000600000000000000" pitchFamily="2" charset="0"/>
              </a:rPr>
              <a:t>; MAVİ Giyim A.Ş.’nin Avrupa ülkelerinde mağaza açması, onu ulusal bir işletme olmaktan çıkarır ve uluslararası işletme yapar.</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60</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4991261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404664"/>
            <a:ext cx="8229600" cy="711081"/>
          </a:xfrm>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1.4.3 Çokuluslu İşletmeler</a:t>
            </a:r>
          </a:p>
        </p:txBody>
      </p:sp>
      <p:sp>
        <p:nvSpPr>
          <p:cNvPr id="3" name="2 İçerik Yer Tutucusu"/>
          <p:cNvSpPr>
            <a:spLocks noGrp="1"/>
          </p:cNvSpPr>
          <p:nvPr>
            <p:ph idx="1"/>
          </p:nvPr>
        </p:nvSpPr>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İki </a:t>
            </a:r>
            <a:r>
              <a:rPr lang="tr-TR" sz="2400" dirty="0">
                <a:solidFill>
                  <a:schemeClr val="tx1"/>
                </a:solidFill>
                <a:latin typeface="Segoe Print" panose="02000600000000000000" pitchFamily="2" charset="0"/>
              </a:rPr>
              <a:t>veya daha fazla ülkede faliyet gösteren ve gelirinin çoğunu bu ülkelerden sağlayan, mülkiyeti kısmen veya tamamen kendisine ait üretim ve pazarlama faliyetleri gerçekleştiren ve kendisine ait stratejiler geliştirip bunu tüm kuruluş ve şubelerinde uygulayan işletmelerdir. </a:t>
            </a:r>
          </a:p>
          <a:p>
            <a:pPr marL="0" indent="0" algn="just">
              <a:buNone/>
            </a:pPr>
            <a:r>
              <a:rPr lang="tr-TR" sz="2400" dirty="0">
                <a:solidFill>
                  <a:schemeClr val="tx1"/>
                </a:solidFill>
                <a:latin typeface="Segoe Print" panose="02000600000000000000" pitchFamily="2" charset="0"/>
              </a:rPr>
              <a:t> </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solidFill>
                  <a:schemeClr val="tx1"/>
                </a:solidFill>
              </a:rPr>
              <a:pPr/>
              <a:t>61</a:t>
            </a:fld>
            <a:endParaRPr lang="tr-TR">
              <a:solidFill>
                <a:schemeClr val="tx1"/>
              </a:solidFill>
            </a:endParaRP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tx1"/>
              </a:solidFill>
              <a:latin typeface="Segoe Print" panose="02000600000000000000" pitchFamily="2" charset="0"/>
            </a:endParaRPr>
          </a:p>
        </p:txBody>
      </p:sp>
    </p:spTree>
    <p:extLst>
      <p:ext uri="{BB962C8B-B14F-4D97-AF65-F5344CB8AC3E}">
        <p14:creationId xmlns:p14="http://schemas.microsoft.com/office/powerpoint/2010/main" val="295879245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1.4.4 Küresel İşletmeler</a:t>
            </a:r>
          </a:p>
        </p:txBody>
      </p:sp>
      <p:sp>
        <p:nvSpPr>
          <p:cNvPr id="3" name="2 İçerik Yer Tutucusu"/>
          <p:cNvSpPr>
            <a:spLocks noGrp="1"/>
          </p:cNvSpPr>
          <p:nvPr>
            <p:ph idx="1"/>
          </p:nvPr>
        </p:nvSpPr>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Dünya </a:t>
            </a:r>
            <a:r>
              <a:rPr lang="tr-TR" sz="2400" dirty="0">
                <a:solidFill>
                  <a:schemeClr val="tx1"/>
                </a:solidFill>
                <a:latin typeface="Segoe Print" panose="02000600000000000000" pitchFamily="2" charset="0"/>
              </a:rPr>
              <a:t>vatandaşı yöneticiler tarafından yönetilen, tüm faliyetlerini ve stratejilerini küresel dinamiklere göre belirleyip uygulayan ve ileri teknoloji kullanan işletmelerdir.</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62</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71682419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rmAutofit/>
          </a:bodyPr>
          <a:lstStyle/>
          <a:p>
            <a:r>
              <a:rPr lang="tr-TR" sz="2400" b="1" dirty="0">
                <a:solidFill>
                  <a:schemeClr val="tx1"/>
                </a:solidFill>
                <a:latin typeface="Segoe Print" panose="02000600000000000000" pitchFamily="2" charset="0"/>
              </a:rPr>
              <a:t>1.5 İşletmelerarası Anlaşmalara Göre İşletmeler</a:t>
            </a:r>
          </a:p>
        </p:txBody>
      </p:sp>
      <p:sp>
        <p:nvSpPr>
          <p:cNvPr id="3" name="2 İçerik Yer Tutucusu"/>
          <p:cNvSpPr>
            <a:spLocks noGrp="1"/>
          </p:cNvSpPr>
          <p:nvPr>
            <p:ph idx="1"/>
          </p:nvPr>
        </p:nvSpPr>
        <p:spPr>
          <a:xfrm>
            <a:off x="457200" y="1196752"/>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Günümüzde </a:t>
            </a:r>
            <a:r>
              <a:rPr lang="tr-TR" sz="2400" dirty="0">
                <a:solidFill>
                  <a:schemeClr val="tx1"/>
                </a:solidFill>
                <a:latin typeface="Segoe Print" panose="02000600000000000000" pitchFamily="2" charset="0"/>
              </a:rPr>
              <a:t>işletmeler karlarını artırmak, rekabeti ortadan kaldırmak veya azaltmak ya da gizli anlaşmalar yapmak suretiyle güçlerini birleştirme yoluna gitmektedir. Bu amaçları gerçekleştirmeye yönelik yapılan başlıca birleşme türleri; kartel, tröst, konsorsiyum, centilmenlik anlaşmaları ve holding olarak sıralanabilir. </a:t>
            </a:r>
          </a:p>
        </p:txBody>
      </p:sp>
      <p:sp>
        <p:nvSpPr>
          <p:cNvPr id="4" name="3 Slayt Numarası Yer Tutucusu"/>
          <p:cNvSpPr>
            <a:spLocks noGrp="1"/>
          </p:cNvSpPr>
          <p:nvPr>
            <p:ph type="sldNum" sz="quarter" idx="12"/>
          </p:nvPr>
        </p:nvSpPr>
        <p:spPr/>
        <p:txBody>
          <a:bodyPr/>
          <a:lstStyle/>
          <a:p>
            <a:fld id="{F1E1AE0F-C1A6-4B18-A7C1-7AA1861F7516}" type="slidenum">
              <a:rPr lang="tr-TR" smtClean="0"/>
              <a:pPr/>
              <a:t>63</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3802971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9687"/>
            <a:ext cx="9515400" cy="711081"/>
          </a:xfrm>
        </p:spPr>
        <p:txBody>
          <a:bodyPr vert="horz" lIns="121899" tIns="60949" rIns="121899" bIns="60949" rtlCol="0" anchor="ctr">
            <a:noAutofit/>
          </a:bodyPr>
          <a:lstStyle/>
          <a:p>
            <a:pPr lvl="1"/>
            <a:r>
              <a:rPr lang="tr-TR" sz="2400" b="1" dirty="0">
                <a:solidFill>
                  <a:schemeClr val="tx1"/>
                </a:solidFill>
                <a:latin typeface="Segoe Print" panose="02000600000000000000" pitchFamily="2" charset="0"/>
              </a:rPr>
              <a:t>1.1 Üretilen Mal ve Hizmet Çeşidine Göre İşletmeler</a:t>
            </a:r>
            <a:br>
              <a:rPr lang="tr-TR" sz="2400" b="1" dirty="0">
                <a:solidFill>
                  <a:schemeClr val="tx1"/>
                </a:solidFill>
                <a:latin typeface="Segoe Print" panose="02000600000000000000" pitchFamily="2" charset="0"/>
              </a:rPr>
            </a:br>
            <a:endParaRPr lang="tr-TR" sz="2400" b="1" dirty="0">
              <a:solidFill>
                <a:schemeClr val="tx1"/>
              </a:solidFill>
              <a:latin typeface="Segoe Print" panose="02000600000000000000" pitchFamily="2" charset="0"/>
            </a:endParaRPr>
          </a:p>
        </p:txBody>
      </p:sp>
      <p:sp>
        <p:nvSpPr>
          <p:cNvPr id="3" name="2 İçerik Yer Tutucusu"/>
          <p:cNvSpPr>
            <a:spLocks noGrp="1"/>
          </p:cNvSpPr>
          <p:nvPr>
            <p:ph idx="1"/>
          </p:nvPr>
        </p:nvSpPr>
        <p:spPr/>
        <p:txBody>
          <a:bodyPr>
            <a:normAutofit/>
          </a:bodyPr>
          <a:lstStyle/>
          <a:p>
            <a:pPr marL="0" indent="0" algn="just">
              <a:buNone/>
            </a:pPr>
            <a:r>
              <a:rPr lang="tr-TR" sz="2400" dirty="0" smtClean="0">
                <a:solidFill>
                  <a:schemeClr val="tx1"/>
                </a:solidFill>
                <a:latin typeface="Segoe Print" panose="02000600000000000000" pitchFamily="2" charset="0"/>
              </a:rPr>
              <a:t>Üretilen mal ve hizmet göre işletmeler </a:t>
            </a:r>
            <a:r>
              <a:rPr lang="tr-TR" sz="2400" b="1" dirty="0" smtClean="0">
                <a:solidFill>
                  <a:schemeClr val="tx1"/>
                </a:solidFill>
                <a:latin typeface="Segoe Print" panose="02000600000000000000" pitchFamily="2" charset="0"/>
              </a:rPr>
              <a:t>endüstri işletmeleri, ticaret işletmeleri ve hizmet işletmeleri</a:t>
            </a:r>
            <a:r>
              <a:rPr lang="tr-TR" sz="2400" dirty="0" smtClean="0">
                <a:solidFill>
                  <a:schemeClr val="tx1"/>
                </a:solidFill>
                <a:latin typeface="Segoe Print" panose="02000600000000000000" pitchFamily="2" charset="0"/>
              </a:rPr>
              <a:t> olmak üzere 3 farklı şekilde sınıflandırılabilir. </a:t>
            </a:r>
          </a:p>
          <a:p>
            <a:pPr marL="0" indent="0" algn="just">
              <a:buNone/>
            </a:pPr>
            <a:endParaRPr lang="tr-TR" sz="2400" dirty="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Söz konusu bu işletme türleri aşağıdaki gibi açıklanabilir:</a:t>
            </a:r>
          </a:p>
          <a:p>
            <a:pPr>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7</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84452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Autofit/>
          </a:bodyPr>
          <a:lstStyle/>
          <a:p>
            <a:pPr lvl="2"/>
            <a:r>
              <a:rPr lang="tr-TR" sz="2400" b="1" dirty="0">
                <a:solidFill>
                  <a:schemeClr val="tx1"/>
                </a:solidFill>
                <a:latin typeface="Segoe Print" panose="02000600000000000000" pitchFamily="2" charset="0"/>
              </a:rPr>
              <a:t>1.1.1 Endüstri İşletmeleri</a:t>
            </a:r>
            <a:br>
              <a:rPr lang="tr-TR" sz="2400" b="1" dirty="0">
                <a:solidFill>
                  <a:schemeClr val="tx1"/>
                </a:solidFill>
                <a:latin typeface="Segoe Print" panose="02000600000000000000" pitchFamily="2" charset="0"/>
              </a:rPr>
            </a:br>
            <a:endParaRPr lang="tr-TR" sz="2400" b="1"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908720"/>
            <a:ext cx="8229600" cy="4713391"/>
          </a:xfrm>
        </p:spPr>
        <p:txBody>
          <a:bodyPr vert="horz" lIns="121899" tIns="60949" rIns="121899" bIns="60949" rtlCol="0">
            <a:noAutofit/>
          </a:bodyPr>
          <a:lstStyle/>
          <a:p>
            <a:pPr marL="0" indent="0" algn="just">
              <a:buNone/>
            </a:pPr>
            <a:r>
              <a:rPr lang="tr-TR" sz="2400" dirty="0" smtClean="0">
                <a:solidFill>
                  <a:schemeClr val="tx1"/>
                </a:solidFill>
                <a:latin typeface="Segoe Print" panose="02000600000000000000" pitchFamily="2" charset="0"/>
              </a:rPr>
              <a:t>Genellikle </a:t>
            </a:r>
            <a:r>
              <a:rPr lang="tr-TR" sz="2400" dirty="0">
                <a:solidFill>
                  <a:schemeClr val="tx1"/>
                </a:solidFill>
                <a:latin typeface="Segoe Print" panose="02000600000000000000" pitchFamily="2" charset="0"/>
              </a:rPr>
              <a:t>fabrika, üretici firma veya imalathane vb. şekillerde gördüğümüz endüstri işletmeleri; hammadde veya yarı mamul maddeleri, diğer üretim faktörleri ile birlikte fiziksel veya kimyasal bir değişime uğratarak yeni bir mala dönüştüren işletmelerdir. Üretimin gelişmiş tekniklerle gerçekleştirildiği ve genellikle fabrikasyon sisteminin uygulandığı bu işletmelerde endüstriyel ürünler üretilmektedir. </a:t>
            </a:r>
          </a:p>
          <a:p>
            <a:pPr marL="0" indent="0" algn="just">
              <a:buNone/>
            </a:pPr>
            <a:endParaRPr lang="tr-TR" sz="2400" dirty="0" smtClean="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Örnek </a:t>
            </a:r>
            <a:r>
              <a:rPr lang="tr-TR" sz="2400" dirty="0">
                <a:solidFill>
                  <a:schemeClr val="tx1"/>
                </a:solidFill>
                <a:latin typeface="Segoe Print" panose="02000600000000000000" pitchFamily="2" charset="0"/>
              </a:rPr>
              <a:t>olarak, otomobil, buzdolabı, şişe, cam, mobilya, defter, tekstil, konfeksiyon vb. konularında faaliyet gösteren işletmeler bu gruba girmektedir.</a:t>
            </a:r>
          </a:p>
          <a:p>
            <a:pPr marL="0" indent="0" algn="just">
              <a:buNone/>
            </a:pPr>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8</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2594162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lIns="121899" tIns="60949" rIns="121899" bIns="60949" rtlCol="0" anchor="ctr">
            <a:noAutofit/>
          </a:bodyPr>
          <a:lstStyle/>
          <a:p>
            <a:pPr lvl="2"/>
            <a:r>
              <a:rPr lang="tr-TR" sz="2400" b="1" dirty="0">
                <a:solidFill>
                  <a:schemeClr val="tx1"/>
                </a:solidFill>
                <a:latin typeface="Segoe Print" panose="02000600000000000000" pitchFamily="2" charset="0"/>
              </a:rPr>
              <a:t>1.1.2 Ticaret İşletmeleri</a:t>
            </a:r>
            <a:br>
              <a:rPr lang="tr-TR" sz="2400" b="1" dirty="0">
                <a:solidFill>
                  <a:schemeClr val="tx1"/>
                </a:solidFill>
                <a:latin typeface="Segoe Print" panose="02000600000000000000" pitchFamily="2" charset="0"/>
              </a:rPr>
            </a:br>
            <a:endParaRPr lang="tr-TR" sz="2400" b="1" dirty="0">
              <a:solidFill>
                <a:schemeClr val="tx1"/>
              </a:solidFill>
              <a:latin typeface="Segoe Print" panose="02000600000000000000" pitchFamily="2" charset="0"/>
            </a:endParaRPr>
          </a:p>
        </p:txBody>
      </p:sp>
      <p:sp>
        <p:nvSpPr>
          <p:cNvPr id="3" name="2 İçerik Yer Tutucusu"/>
          <p:cNvSpPr>
            <a:spLocks noGrp="1"/>
          </p:cNvSpPr>
          <p:nvPr>
            <p:ph idx="1"/>
          </p:nvPr>
        </p:nvSpPr>
        <p:spPr>
          <a:xfrm>
            <a:off x="457200" y="980728"/>
            <a:ext cx="8229600" cy="4713391"/>
          </a:xfrm>
        </p:spPr>
        <p:txBody>
          <a:bodyPr>
            <a:noAutofit/>
          </a:bodyPr>
          <a:lstStyle/>
          <a:p>
            <a:pPr marL="0" indent="0" algn="just">
              <a:buNone/>
            </a:pPr>
            <a:r>
              <a:rPr lang="tr-TR" sz="2400" dirty="0" smtClean="0">
                <a:solidFill>
                  <a:schemeClr val="tx1"/>
                </a:solidFill>
                <a:latin typeface="Segoe Print" panose="02000600000000000000" pitchFamily="2" charset="0"/>
              </a:rPr>
              <a:t>Genellikle ticaret sektöründe çalışan ve </a:t>
            </a:r>
            <a:r>
              <a:rPr lang="tr-TR" sz="2400" b="1" dirty="0" smtClean="0">
                <a:solidFill>
                  <a:schemeClr val="tx1"/>
                </a:solidFill>
                <a:latin typeface="Segoe Print" panose="02000600000000000000" pitchFamily="2" charset="0"/>
              </a:rPr>
              <a:t>üretici işletmelerin ürettikleri mal ve hizmetleri tüketicilere aktarmak üzere toptancılık, yarı toptancılık ve perakendecilik yapan işletmelerdir</a:t>
            </a:r>
            <a:r>
              <a:rPr lang="tr-TR" sz="2400" dirty="0" smtClean="0">
                <a:solidFill>
                  <a:schemeClr val="tx1"/>
                </a:solidFill>
                <a:latin typeface="Segoe Print" panose="02000600000000000000" pitchFamily="2" charset="0"/>
              </a:rPr>
              <a:t>. </a:t>
            </a:r>
          </a:p>
          <a:p>
            <a:pPr marL="0" indent="0" algn="just">
              <a:buNone/>
            </a:pPr>
            <a:r>
              <a:rPr lang="tr-TR" sz="2400" dirty="0" smtClean="0">
                <a:solidFill>
                  <a:schemeClr val="tx1"/>
                </a:solidFill>
                <a:latin typeface="Segoe Print" panose="02000600000000000000" pitchFamily="2" charset="0"/>
              </a:rPr>
              <a:t>Bu işletmeler, </a:t>
            </a:r>
            <a:r>
              <a:rPr lang="tr-TR" sz="2400" b="1" dirty="0" smtClean="0">
                <a:solidFill>
                  <a:schemeClr val="tx1"/>
                </a:solidFill>
                <a:latin typeface="Segoe Print" panose="02000600000000000000" pitchFamily="2" charset="0"/>
              </a:rPr>
              <a:t>üretilmiş olan mal ve hizmetleri herhangi bir kimyasal veya fiziksel değişime uğratmaksızın ya da kısmen bir değişime uğratarak pazarlanmasına veya tüketiciye iletilmesine aracı</a:t>
            </a:r>
            <a:r>
              <a:rPr lang="tr-TR" sz="2400" dirty="0" smtClean="0">
                <a:solidFill>
                  <a:schemeClr val="tx1"/>
                </a:solidFill>
                <a:latin typeface="Segoe Print" panose="02000600000000000000" pitchFamily="2" charset="0"/>
              </a:rPr>
              <a:t> olurlar. </a:t>
            </a:r>
          </a:p>
          <a:p>
            <a:pPr marL="0" indent="0" algn="just">
              <a:buNone/>
            </a:pPr>
            <a:endParaRPr lang="tr-TR" sz="2400" dirty="0" smtClean="0">
              <a:solidFill>
                <a:schemeClr val="tx1"/>
              </a:solidFill>
              <a:latin typeface="Segoe Print" panose="02000600000000000000" pitchFamily="2" charset="0"/>
            </a:endParaRPr>
          </a:p>
          <a:p>
            <a:pPr marL="0" indent="0" algn="just">
              <a:buNone/>
            </a:pPr>
            <a:r>
              <a:rPr lang="tr-TR" sz="2400" dirty="0" smtClean="0">
                <a:solidFill>
                  <a:schemeClr val="tx1"/>
                </a:solidFill>
                <a:latin typeface="Segoe Print" panose="02000600000000000000" pitchFamily="2" charset="0"/>
              </a:rPr>
              <a:t>Örnek olarak gıda maddeleri, giyim, halı, mobilya, vb. her çeşit malı satan işletmeler bu grubu oluşturmaktadır.</a:t>
            </a:r>
          </a:p>
          <a:p>
            <a:pPr algn="just"/>
            <a:endParaRPr lang="tr-TR" sz="2400" dirty="0">
              <a:solidFill>
                <a:schemeClr val="tx1"/>
              </a:solidFill>
              <a:latin typeface="Segoe Print" panose="02000600000000000000" pitchFamily="2" charset="0"/>
            </a:endParaRPr>
          </a:p>
        </p:txBody>
      </p:sp>
      <p:sp>
        <p:nvSpPr>
          <p:cNvPr id="4" name="3 Slayt Numarası Yer Tutucusu"/>
          <p:cNvSpPr>
            <a:spLocks noGrp="1"/>
          </p:cNvSpPr>
          <p:nvPr>
            <p:ph type="sldNum" sz="quarter" idx="12"/>
          </p:nvPr>
        </p:nvSpPr>
        <p:spPr/>
        <p:txBody>
          <a:bodyPr/>
          <a:lstStyle/>
          <a:p>
            <a:fld id="{F1E1AE0F-C1A6-4B18-A7C1-7AA1861F7516}" type="slidenum">
              <a:rPr lang="tr-TR" smtClean="0"/>
              <a:pPr/>
              <a:t>9</a:t>
            </a:fld>
            <a:endParaRPr lang="tr-TR"/>
          </a:p>
        </p:txBody>
      </p:sp>
      <p:sp>
        <p:nvSpPr>
          <p:cNvPr id="6" name="4 Altbilgi Yer Tutucusu"/>
          <p:cNvSpPr>
            <a:spLocks noGrp="1"/>
          </p:cNvSpPr>
          <p:nvPr>
            <p:ph type="ftr" sz="quarter" idx="11"/>
          </p:nvPr>
        </p:nvSpPr>
        <p:spPr>
          <a:xfrm>
            <a:off x="3124200" y="6304235"/>
            <a:ext cx="2895600" cy="365125"/>
          </a:xfrm>
        </p:spPr>
        <p:txBody>
          <a:bodyPr/>
          <a:lstStyle/>
          <a:p>
            <a:endParaRPr lang="tr-TR" dirty="0">
              <a:solidFill>
                <a:schemeClr val="bg1"/>
              </a:solidFill>
              <a:latin typeface="Segoe Print" panose="02000600000000000000" pitchFamily="2" charset="0"/>
            </a:endParaRPr>
          </a:p>
        </p:txBody>
      </p:sp>
    </p:spTree>
    <p:extLst>
      <p:ext uri="{BB962C8B-B14F-4D97-AF65-F5344CB8AC3E}">
        <p14:creationId xmlns:p14="http://schemas.microsoft.com/office/powerpoint/2010/main" val="410584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CC">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31708A7AE0B745AC6BAE5BC44BDC33" ma:contentTypeVersion="" ma:contentTypeDescription="Create a new document." ma:contentTypeScope="" ma:versionID="f50d9f13218134b32336e425e25a8817">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26CFBC8-3E8F-47E7-BAD3-DDF27699FE62}"/>
</file>

<file path=customXml/itemProps2.xml><?xml version="1.0" encoding="utf-8"?>
<ds:datastoreItem xmlns:ds="http://schemas.openxmlformats.org/officeDocument/2006/customXml" ds:itemID="{68BDD19C-AFEF-44D8-9C6B-CC4DD6552650}"/>
</file>

<file path=customXml/itemProps3.xml><?xml version="1.0" encoding="utf-8"?>
<ds:datastoreItem xmlns:ds="http://schemas.openxmlformats.org/officeDocument/2006/customXml" ds:itemID="{8184C96A-26FF-498F-8B6D-D76001436AED}"/>
</file>

<file path=docProps/app.xml><?xml version="1.0" encoding="utf-8"?>
<Properties xmlns="http://schemas.openxmlformats.org/officeDocument/2006/extended-properties" xmlns:vt="http://schemas.openxmlformats.org/officeDocument/2006/docPropsVTypes">
  <Template>CC</Template>
  <TotalTime>0</TotalTime>
  <Words>3508</Words>
  <Application>Microsoft Office PowerPoint</Application>
  <PresentationFormat>On-screen Show (4:3)</PresentationFormat>
  <Paragraphs>362</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CC</vt:lpstr>
      <vt:lpstr> İKİNCİ BÖLÜM: İŞLETME TÜRLERİ </vt:lpstr>
      <vt:lpstr>PowerPoint Presentation</vt:lpstr>
      <vt:lpstr>PowerPoint Presentation</vt:lpstr>
      <vt:lpstr>PowerPoint Presentation</vt:lpstr>
      <vt:lpstr>  BÖLÜM 2: İŞLETME TÜRLERİ  1.İŞLETME TÜRLERİ  </vt:lpstr>
      <vt:lpstr>1.İŞLETME TÜRLERİ</vt:lpstr>
      <vt:lpstr>1.1 Üretilen Mal ve Hizmet Çeşidine Göre İşletmeler </vt:lpstr>
      <vt:lpstr>1.1.1 Endüstri İşletmeleri </vt:lpstr>
      <vt:lpstr>1.1.2 Ticaret İşletmeleri </vt:lpstr>
      <vt:lpstr>1.1.3 Hizmet İşletmeleri </vt:lpstr>
      <vt:lpstr>1.1.3 Hizmet İşletmeleri </vt:lpstr>
      <vt:lpstr>1.2 Üretim Araçlarının Mülkiyetine Göre İşletmeler </vt:lpstr>
      <vt:lpstr>1.2.1 Özel İşletmeler </vt:lpstr>
      <vt:lpstr>1.2.2 Kamu İşletmeleri </vt:lpstr>
      <vt:lpstr>1.2.2 Kamu İşletmeleri </vt:lpstr>
      <vt:lpstr>1.2.2.1 Kamu İktisadi Teşebbüsleri</vt:lpstr>
      <vt:lpstr>1.2.2.1.1İktisadi Devlet Teşekkülleri</vt:lpstr>
      <vt:lpstr>1.2.2.1.1 İktisadi Devlet Teşekkülleri</vt:lpstr>
      <vt:lpstr>1.2.2.1.2 Kamu İktisadi Kuruluşları</vt:lpstr>
      <vt:lpstr>1.2.2.2 Yerel Yönetim İşletmeleri</vt:lpstr>
      <vt:lpstr>1.2.2.3 Katma Bütçeli İşletmeler</vt:lpstr>
      <vt:lpstr>1.2.2.4 Döner Sermayeli İşletmeler</vt:lpstr>
      <vt:lpstr>1.2.3 Karma İşletmeler</vt:lpstr>
      <vt:lpstr>1.2.4 Yabancı Sermayeli İşletmeler</vt:lpstr>
      <vt:lpstr>1.2.4.1 6224 Sayılı Yasaya Göre Kurulan İşletmeler</vt:lpstr>
      <vt:lpstr>1.2.4.2 Petrol Yasasına Göre Kurulan İşletmeler </vt:lpstr>
      <vt:lpstr>1.2.4.3 Uluslararası Anlaşmalarla Kurulan İşletmeler </vt:lpstr>
      <vt:lpstr>1.3 Hukuki Yapılarına Göre İşletmeler</vt:lpstr>
      <vt:lpstr>1.3 Hukuki Yapılarına Göre İşletmeler</vt:lpstr>
      <vt:lpstr>1.3.1 Tek Kişi İşletmeleri </vt:lpstr>
      <vt:lpstr>1.3.1 Tek Kişi İşletmeleri </vt:lpstr>
      <vt:lpstr>1.3.2 Ortaklıklar(Şirketler)</vt:lpstr>
      <vt:lpstr>1.3.2.1 Adi Ortaklıklar </vt:lpstr>
      <vt:lpstr>1.3.2.1 Adi Ortaklıklar </vt:lpstr>
      <vt:lpstr>1.3.2.2 Ticaret Ortaklıkları (Şirketler)</vt:lpstr>
      <vt:lpstr>1.3.2.2.    1 Şahıs Şirketleri</vt:lpstr>
      <vt:lpstr>1.3.2.2.    1.A Komandit Şirket</vt:lpstr>
      <vt:lpstr>1.3.2.2.   1.A Komandit Şirket</vt:lpstr>
      <vt:lpstr>1.3.2.2.  1.B Kollektif Şirket</vt:lpstr>
      <vt:lpstr>1.3.2.2.   2 Sermaye Şirketleri</vt:lpstr>
      <vt:lpstr>1.3.2.2.   2.A Anonim Şirket</vt:lpstr>
      <vt:lpstr>1.3.2.2.  2.A Anonim Şirket</vt:lpstr>
      <vt:lpstr>1.3.2.2.  2.A Anonim Şirket</vt:lpstr>
      <vt:lpstr>1.3.2.2.  2.A  Anonim Şirket</vt:lpstr>
      <vt:lpstr>1.3.2.2  .2.A Anonim Şirket</vt:lpstr>
      <vt:lpstr>1.3.2.2  .2.A Anonim Şirket</vt:lpstr>
      <vt:lpstr>1.3.2.2.  2.A Anonim Şirket</vt:lpstr>
      <vt:lpstr>1.3.2.2.    2.B Limited Şirket</vt:lpstr>
      <vt:lpstr>1.3.2.2.   2.B Limited Şirket</vt:lpstr>
      <vt:lpstr>1.3.2.2.   2.B Limited Şirket</vt:lpstr>
      <vt:lpstr>1.3.2.2. 2.B Limited Şirket</vt:lpstr>
      <vt:lpstr>1.3.2.2.   2.B Limited Şirket</vt:lpstr>
      <vt:lpstr>1.3.2.2.  2.B Limited Şirket</vt:lpstr>
      <vt:lpstr>1.3.2.2    .2.3 Sermayesi Paylara Bölünmüş Komandit      Şirket</vt:lpstr>
      <vt:lpstr>1.3.2.2.   2.3 Sermayesi Paylara Bölünmüş Komandit      Şirket</vt:lpstr>
      <vt:lpstr>1.3.3 Kooperatifler</vt:lpstr>
      <vt:lpstr>1.3.3 Kooperatifler</vt:lpstr>
      <vt:lpstr>1.4 Ulusal Kökenine Göre İşletmeler</vt:lpstr>
      <vt:lpstr>1.4.1 Ulusal İşletmeler</vt:lpstr>
      <vt:lpstr>1.4.2 Uluslararası İşletmeler</vt:lpstr>
      <vt:lpstr>1.4.3 Çokuluslu İşletmeler</vt:lpstr>
      <vt:lpstr>1.4.4 Küresel İşletmeler</vt:lpstr>
      <vt:lpstr>1.5 İşletmelerarası Anlaşmalara Göre İşletmeler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2014-02-21T02:04:43Z</dcterms:created>
  <dcterms:modified xsi:type="dcterms:W3CDTF">2016-03-16T11:56:00Z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0x010100F531708A7AE0B745AC6BAE5BC44BDC33</vt:lpwstr>
  </property>
</Properties>
</file>