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diagrams/colors1.xml" ContentType="application/vnd.openxmlformats-officedocument.drawingml.diagramColors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0FD06F-BD67-4002-AA08-56E215470A8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E323EFF-B4C2-4E75-8770-2044FCF478FC}">
      <dgm:prSet phldrT="[Text]"/>
      <dgm:spPr/>
      <dgm:t>
        <a:bodyPr/>
        <a:lstStyle/>
        <a:p>
          <a:r>
            <a:rPr lang="tr-TR" dirty="0" smtClean="0"/>
            <a:t>Today, almost all PCs are having MS Office</a:t>
          </a:r>
          <a:endParaRPr lang="en-US" dirty="0"/>
        </a:p>
      </dgm:t>
    </dgm:pt>
    <dgm:pt modelId="{C0A8657D-02F8-4850-BF10-2174D5B9B6BA}" type="parTrans" cxnId="{D83D2FD1-9081-402E-BE62-66F6F4623A97}">
      <dgm:prSet/>
      <dgm:spPr/>
      <dgm:t>
        <a:bodyPr/>
        <a:lstStyle/>
        <a:p>
          <a:endParaRPr lang="en-US"/>
        </a:p>
      </dgm:t>
    </dgm:pt>
    <dgm:pt modelId="{1E7F907C-8AE6-479A-BE23-228DCC3847ED}" type="sibTrans" cxnId="{D83D2FD1-9081-402E-BE62-66F6F4623A97}">
      <dgm:prSet/>
      <dgm:spPr/>
      <dgm:t>
        <a:bodyPr/>
        <a:lstStyle/>
        <a:p>
          <a:endParaRPr lang="en-US"/>
        </a:p>
      </dgm:t>
    </dgm:pt>
    <dgm:pt modelId="{6F885045-6BAF-4EA6-98B6-9F6C7D6237A5}">
      <dgm:prSet phldrT="[Text]"/>
      <dgm:spPr/>
      <dgm:t>
        <a:bodyPr/>
        <a:lstStyle/>
        <a:p>
          <a:r>
            <a:rPr lang="tr-TR" dirty="0" smtClean="0"/>
            <a:t>It needs minimum hardware requirements</a:t>
          </a:r>
          <a:endParaRPr lang="en-US" dirty="0"/>
        </a:p>
      </dgm:t>
    </dgm:pt>
    <dgm:pt modelId="{DCCB9416-C22C-4B52-9CEB-41190352966E}" type="parTrans" cxnId="{C3F14399-4AF1-4B20-B15C-B36D2A4B3D32}">
      <dgm:prSet/>
      <dgm:spPr/>
      <dgm:t>
        <a:bodyPr/>
        <a:lstStyle/>
        <a:p>
          <a:endParaRPr lang="en-US"/>
        </a:p>
      </dgm:t>
    </dgm:pt>
    <dgm:pt modelId="{A98C172E-0617-470C-8498-CDE547AE3C58}" type="sibTrans" cxnId="{C3F14399-4AF1-4B20-B15C-B36D2A4B3D32}">
      <dgm:prSet/>
      <dgm:spPr/>
      <dgm:t>
        <a:bodyPr/>
        <a:lstStyle/>
        <a:p>
          <a:endParaRPr lang="en-US"/>
        </a:p>
      </dgm:t>
    </dgm:pt>
    <dgm:pt modelId="{3F9D0429-16C9-44AE-971F-8B637FA95EA5}">
      <dgm:prSet phldrT="[Text]"/>
      <dgm:spPr/>
      <dgm:t>
        <a:bodyPr/>
        <a:lstStyle/>
        <a:p>
          <a:r>
            <a:rPr lang="tr-TR" dirty="0" smtClean="0"/>
            <a:t>Alternative Office Suites</a:t>
          </a:r>
          <a:endParaRPr lang="en-US" dirty="0"/>
        </a:p>
      </dgm:t>
    </dgm:pt>
    <dgm:pt modelId="{6BC31926-34A5-4E49-8A28-8E0FE28FEBCA}" type="parTrans" cxnId="{D8FC27A4-78EA-475C-94F7-9E71301802FD}">
      <dgm:prSet/>
      <dgm:spPr/>
      <dgm:t>
        <a:bodyPr/>
        <a:lstStyle/>
        <a:p>
          <a:endParaRPr lang="en-US"/>
        </a:p>
      </dgm:t>
    </dgm:pt>
    <dgm:pt modelId="{717139CB-AF72-4200-96CC-91A882DD001D}" type="sibTrans" cxnId="{D8FC27A4-78EA-475C-94F7-9E71301802FD}">
      <dgm:prSet/>
      <dgm:spPr/>
      <dgm:t>
        <a:bodyPr/>
        <a:lstStyle/>
        <a:p>
          <a:endParaRPr lang="en-US"/>
        </a:p>
      </dgm:t>
    </dgm:pt>
    <dgm:pt modelId="{273934C7-445C-4110-B8A7-97EA33BCCA73}">
      <dgm:prSet phldrT="[Text]"/>
      <dgm:spPr/>
      <dgm:t>
        <a:bodyPr/>
        <a:lstStyle/>
        <a:p>
          <a:r>
            <a:rPr lang="tr-TR" dirty="0" smtClean="0"/>
            <a:t>OpenOffice</a:t>
          </a:r>
          <a:endParaRPr lang="en-US" dirty="0"/>
        </a:p>
      </dgm:t>
    </dgm:pt>
    <dgm:pt modelId="{C71FFAAE-FB3C-40F8-8F33-D240926528D8}" type="parTrans" cxnId="{20306F9B-3521-4FD8-B337-06E547CB05B3}">
      <dgm:prSet/>
      <dgm:spPr/>
      <dgm:t>
        <a:bodyPr/>
        <a:lstStyle/>
        <a:p>
          <a:endParaRPr lang="en-US"/>
        </a:p>
      </dgm:t>
    </dgm:pt>
    <dgm:pt modelId="{FF93BF70-9819-4311-B480-F5FE0F4119EA}" type="sibTrans" cxnId="{20306F9B-3521-4FD8-B337-06E547CB05B3}">
      <dgm:prSet/>
      <dgm:spPr/>
      <dgm:t>
        <a:bodyPr/>
        <a:lstStyle/>
        <a:p>
          <a:endParaRPr lang="en-US"/>
        </a:p>
      </dgm:t>
    </dgm:pt>
    <dgm:pt modelId="{7CB2AAD2-8437-477F-9863-E32C6D94DBC1}">
      <dgm:prSet phldrT="[Text]"/>
      <dgm:spPr/>
      <dgm:t>
        <a:bodyPr/>
        <a:lstStyle/>
        <a:p>
          <a:r>
            <a:rPr lang="tr-TR" dirty="0" smtClean="0"/>
            <a:t>Polaris Office</a:t>
          </a:r>
          <a:endParaRPr lang="en-US" dirty="0"/>
        </a:p>
      </dgm:t>
    </dgm:pt>
    <dgm:pt modelId="{AD520869-2842-41A0-9D5F-12FEC6398C7D}" type="parTrans" cxnId="{AD02B66F-AF2E-4AF3-ABEC-F3D00ECADD10}">
      <dgm:prSet/>
      <dgm:spPr/>
      <dgm:t>
        <a:bodyPr/>
        <a:lstStyle/>
        <a:p>
          <a:endParaRPr lang="en-US"/>
        </a:p>
      </dgm:t>
    </dgm:pt>
    <dgm:pt modelId="{491FE139-74D0-4ADC-ADAA-FFD337C4D1D2}" type="sibTrans" cxnId="{AD02B66F-AF2E-4AF3-ABEC-F3D00ECADD10}">
      <dgm:prSet/>
      <dgm:spPr/>
      <dgm:t>
        <a:bodyPr/>
        <a:lstStyle/>
        <a:p>
          <a:endParaRPr lang="en-US"/>
        </a:p>
      </dgm:t>
    </dgm:pt>
    <dgm:pt modelId="{804DCED7-667C-4C2C-9438-FB2F7FB94A60}">
      <dgm:prSet phldrT="[Text]"/>
      <dgm:spPr/>
      <dgm:t>
        <a:bodyPr/>
        <a:lstStyle/>
        <a:p>
          <a:r>
            <a:rPr lang="tr-TR" dirty="0" smtClean="0"/>
            <a:t>Google DOCS,</a:t>
          </a:r>
          <a:endParaRPr lang="en-US" dirty="0"/>
        </a:p>
      </dgm:t>
    </dgm:pt>
    <dgm:pt modelId="{AE544366-FD48-4E79-9732-D0D4608297E8}" type="parTrans" cxnId="{B98ACAA5-C89D-4957-AD08-C42FDF727143}">
      <dgm:prSet/>
      <dgm:spPr/>
      <dgm:t>
        <a:bodyPr/>
        <a:lstStyle/>
        <a:p>
          <a:endParaRPr lang="en-US"/>
        </a:p>
      </dgm:t>
    </dgm:pt>
    <dgm:pt modelId="{B53C1220-297E-4A1F-840F-9ED373F8D9E2}" type="sibTrans" cxnId="{B98ACAA5-C89D-4957-AD08-C42FDF727143}">
      <dgm:prSet/>
      <dgm:spPr/>
      <dgm:t>
        <a:bodyPr/>
        <a:lstStyle/>
        <a:p>
          <a:endParaRPr lang="en-US"/>
        </a:p>
      </dgm:t>
    </dgm:pt>
    <dgm:pt modelId="{94FD65F3-270D-409B-9482-FE18801614FE}" type="pres">
      <dgm:prSet presAssocID="{5C0FD06F-BD67-4002-AA08-56E215470A87}" presName="linear" presStyleCnt="0">
        <dgm:presLayoutVars>
          <dgm:animLvl val="lvl"/>
          <dgm:resizeHandles val="exact"/>
        </dgm:presLayoutVars>
      </dgm:prSet>
      <dgm:spPr/>
    </dgm:pt>
    <dgm:pt modelId="{CC2D62B1-EA53-493F-926B-1DCC7EF0D6B6}" type="pres">
      <dgm:prSet presAssocID="{5E323EFF-B4C2-4E75-8770-2044FCF478F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F3879F-13B2-4940-B09A-CCF6A153C567}" type="pres">
      <dgm:prSet presAssocID="{5E323EFF-B4C2-4E75-8770-2044FCF478FC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B4AF44-3A97-46AA-B114-6671209F320B}" type="pres">
      <dgm:prSet presAssocID="{3F9D0429-16C9-44AE-971F-8B637FA95EA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FD6194-279C-47FF-9F17-47223B9C4D40}" type="pres">
      <dgm:prSet presAssocID="{3F9D0429-16C9-44AE-971F-8B637FA95EA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E783781-6008-4E92-9D5E-D32B5D9BA6BD}" type="presOf" srcId="{5C0FD06F-BD67-4002-AA08-56E215470A87}" destId="{94FD65F3-270D-409B-9482-FE18801614FE}" srcOrd="0" destOrd="0" presId="urn:microsoft.com/office/officeart/2005/8/layout/vList2"/>
    <dgm:cxn modelId="{D8FC27A4-78EA-475C-94F7-9E71301802FD}" srcId="{5C0FD06F-BD67-4002-AA08-56E215470A87}" destId="{3F9D0429-16C9-44AE-971F-8B637FA95EA5}" srcOrd="1" destOrd="0" parTransId="{6BC31926-34A5-4E49-8A28-8E0FE28FEBCA}" sibTransId="{717139CB-AF72-4200-96CC-91A882DD001D}"/>
    <dgm:cxn modelId="{081041B4-F417-4856-8410-636A26B85246}" type="presOf" srcId="{6F885045-6BAF-4EA6-98B6-9F6C7D6237A5}" destId="{77F3879F-13B2-4940-B09A-CCF6A153C567}" srcOrd="0" destOrd="0" presId="urn:microsoft.com/office/officeart/2005/8/layout/vList2"/>
    <dgm:cxn modelId="{00E4284F-FFE3-42C2-A2F8-5C29DE616A4D}" type="presOf" srcId="{3F9D0429-16C9-44AE-971F-8B637FA95EA5}" destId="{E0B4AF44-3A97-46AA-B114-6671209F320B}" srcOrd="0" destOrd="0" presId="urn:microsoft.com/office/officeart/2005/8/layout/vList2"/>
    <dgm:cxn modelId="{71530A86-D1A4-4BAB-BD63-3E93EB3AB3DD}" type="presOf" srcId="{273934C7-445C-4110-B8A7-97EA33BCCA73}" destId="{49FD6194-279C-47FF-9F17-47223B9C4D40}" srcOrd="0" destOrd="0" presId="urn:microsoft.com/office/officeart/2005/8/layout/vList2"/>
    <dgm:cxn modelId="{B98ACAA5-C89D-4957-AD08-C42FDF727143}" srcId="{3F9D0429-16C9-44AE-971F-8B637FA95EA5}" destId="{804DCED7-667C-4C2C-9438-FB2F7FB94A60}" srcOrd="2" destOrd="0" parTransId="{AE544366-FD48-4E79-9732-D0D4608297E8}" sibTransId="{B53C1220-297E-4A1F-840F-9ED373F8D9E2}"/>
    <dgm:cxn modelId="{AD02B66F-AF2E-4AF3-ABEC-F3D00ECADD10}" srcId="{3F9D0429-16C9-44AE-971F-8B637FA95EA5}" destId="{7CB2AAD2-8437-477F-9863-E32C6D94DBC1}" srcOrd="1" destOrd="0" parTransId="{AD520869-2842-41A0-9D5F-12FEC6398C7D}" sibTransId="{491FE139-74D0-4ADC-ADAA-FFD337C4D1D2}"/>
    <dgm:cxn modelId="{D83D2FD1-9081-402E-BE62-66F6F4623A97}" srcId="{5C0FD06F-BD67-4002-AA08-56E215470A87}" destId="{5E323EFF-B4C2-4E75-8770-2044FCF478FC}" srcOrd="0" destOrd="0" parTransId="{C0A8657D-02F8-4850-BF10-2174D5B9B6BA}" sibTransId="{1E7F907C-8AE6-479A-BE23-228DCC3847ED}"/>
    <dgm:cxn modelId="{20306F9B-3521-4FD8-B337-06E547CB05B3}" srcId="{3F9D0429-16C9-44AE-971F-8B637FA95EA5}" destId="{273934C7-445C-4110-B8A7-97EA33BCCA73}" srcOrd="0" destOrd="0" parTransId="{C71FFAAE-FB3C-40F8-8F33-D240926528D8}" sibTransId="{FF93BF70-9819-4311-B480-F5FE0F4119EA}"/>
    <dgm:cxn modelId="{81CA29C3-6C4A-4223-8807-4B696955F1D5}" type="presOf" srcId="{5E323EFF-B4C2-4E75-8770-2044FCF478FC}" destId="{CC2D62B1-EA53-493F-926B-1DCC7EF0D6B6}" srcOrd="0" destOrd="0" presId="urn:microsoft.com/office/officeart/2005/8/layout/vList2"/>
    <dgm:cxn modelId="{9D2061C2-ECB8-45DA-886A-35A667484827}" type="presOf" srcId="{7CB2AAD2-8437-477F-9863-E32C6D94DBC1}" destId="{49FD6194-279C-47FF-9F17-47223B9C4D40}" srcOrd="0" destOrd="1" presId="urn:microsoft.com/office/officeart/2005/8/layout/vList2"/>
    <dgm:cxn modelId="{F51726FA-A3B3-466E-AAAE-2DE18E1EFCA8}" type="presOf" srcId="{804DCED7-667C-4C2C-9438-FB2F7FB94A60}" destId="{49FD6194-279C-47FF-9F17-47223B9C4D40}" srcOrd="0" destOrd="2" presId="urn:microsoft.com/office/officeart/2005/8/layout/vList2"/>
    <dgm:cxn modelId="{C3F14399-4AF1-4B20-B15C-B36D2A4B3D32}" srcId="{5E323EFF-B4C2-4E75-8770-2044FCF478FC}" destId="{6F885045-6BAF-4EA6-98B6-9F6C7D6237A5}" srcOrd="0" destOrd="0" parTransId="{DCCB9416-C22C-4B52-9CEB-41190352966E}" sibTransId="{A98C172E-0617-470C-8498-CDE547AE3C58}"/>
    <dgm:cxn modelId="{47989661-3BE5-4637-9CF6-713E15E9161F}" type="presParOf" srcId="{94FD65F3-270D-409B-9482-FE18801614FE}" destId="{CC2D62B1-EA53-493F-926B-1DCC7EF0D6B6}" srcOrd="0" destOrd="0" presId="urn:microsoft.com/office/officeart/2005/8/layout/vList2"/>
    <dgm:cxn modelId="{11EBCE12-A7C1-4651-86D5-9364E0F87744}" type="presParOf" srcId="{94FD65F3-270D-409B-9482-FE18801614FE}" destId="{77F3879F-13B2-4940-B09A-CCF6A153C567}" srcOrd="1" destOrd="0" presId="urn:microsoft.com/office/officeart/2005/8/layout/vList2"/>
    <dgm:cxn modelId="{74E95BDE-BD5B-4685-8CE0-BAC5A79844C6}" type="presParOf" srcId="{94FD65F3-270D-409B-9482-FE18801614FE}" destId="{E0B4AF44-3A97-46AA-B114-6671209F320B}" srcOrd="2" destOrd="0" presId="urn:microsoft.com/office/officeart/2005/8/layout/vList2"/>
    <dgm:cxn modelId="{A6CC86FD-FD11-4F29-97F8-0429ECE5F74C}" type="presParOf" srcId="{94FD65F3-270D-409B-9482-FE18801614FE}" destId="{49FD6194-279C-47FF-9F17-47223B9C4D4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2D62B1-EA53-493F-926B-1DCC7EF0D6B6}">
      <dsp:nvSpPr>
        <dsp:cNvPr id="0" name=""/>
        <dsp:cNvSpPr/>
      </dsp:nvSpPr>
      <dsp:spPr>
        <a:xfrm>
          <a:off x="0" y="500022"/>
          <a:ext cx="4421809" cy="14718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700" kern="1200" dirty="0" smtClean="0"/>
            <a:t>Today, almost all PCs are having MS Office</a:t>
          </a:r>
          <a:endParaRPr lang="en-US" sz="3700" kern="1200" dirty="0"/>
        </a:p>
      </dsp:txBody>
      <dsp:txXfrm>
        <a:off x="71850" y="571872"/>
        <a:ext cx="4278109" cy="1328160"/>
      </dsp:txXfrm>
    </dsp:sp>
    <dsp:sp modelId="{77F3879F-13B2-4940-B09A-CCF6A153C567}">
      <dsp:nvSpPr>
        <dsp:cNvPr id="0" name=""/>
        <dsp:cNvSpPr/>
      </dsp:nvSpPr>
      <dsp:spPr>
        <a:xfrm>
          <a:off x="0" y="1971882"/>
          <a:ext cx="4421809" cy="919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392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2900" kern="1200" dirty="0" smtClean="0"/>
            <a:t>It needs minimum hardware requirements</a:t>
          </a:r>
          <a:endParaRPr lang="en-US" sz="2900" kern="1200" dirty="0"/>
        </a:p>
      </dsp:txBody>
      <dsp:txXfrm>
        <a:off x="0" y="1971882"/>
        <a:ext cx="4421809" cy="919080"/>
      </dsp:txXfrm>
    </dsp:sp>
    <dsp:sp modelId="{E0B4AF44-3A97-46AA-B114-6671209F320B}">
      <dsp:nvSpPr>
        <dsp:cNvPr id="0" name=""/>
        <dsp:cNvSpPr/>
      </dsp:nvSpPr>
      <dsp:spPr>
        <a:xfrm>
          <a:off x="0" y="2890962"/>
          <a:ext cx="4421809" cy="147186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700" kern="1200" dirty="0" smtClean="0"/>
            <a:t>Alternative Office Suites</a:t>
          </a:r>
          <a:endParaRPr lang="en-US" sz="3700" kern="1200" dirty="0"/>
        </a:p>
      </dsp:txBody>
      <dsp:txXfrm>
        <a:off x="71850" y="2962812"/>
        <a:ext cx="4278109" cy="1328160"/>
      </dsp:txXfrm>
    </dsp:sp>
    <dsp:sp modelId="{49FD6194-279C-47FF-9F17-47223B9C4D40}">
      <dsp:nvSpPr>
        <dsp:cNvPr id="0" name=""/>
        <dsp:cNvSpPr/>
      </dsp:nvSpPr>
      <dsp:spPr>
        <a:xfrm>
          <a:off x="0" y="4362822"/>
          <a:ext cx="4421809" cy="1493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392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2900" kern="1200" dirty="0" smtClean="0"/>
            <a:t>OpenOffice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2900" kern="1200" dirty="0" smtClean="0"/>
            <a:t>Polaris Office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2900" kern="1200" dirty="0" smtClean="0"/>
            <a:t>Google DOCS,</a:t>
          </a:r>
          <a:endParaRPr lang="en-US" sz="2900" kern="1200" dirty="0"/>
        </a:p>
      </dsp:txBody>
      <dsp:txXfrm>
        <a:off x="0" y="4362822"/>
        <a:ext cx="4421809" cy="14935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A9F23-49EB-4404-A939-DDFABC204827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CD490-21CB-43D2-BD43-56C7779CD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6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CD490-21CB-43D2-BD43-56C7779CD0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8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C65AA-E422-4799-9EED-D0CEB598256D}" type="datetime1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12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28DB-6089-4F4C-93A2-C8C97ECEF707}" type="datetime1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00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EAA11-C7CB-42CA-9C98-9E2C91D58EE8}" type="datetime1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47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8E81-3017-40F5-8E1F-5BA608DCC978}" type="datetime1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5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5C46-76BD-42DA-A5C2-F1A9289DB966}" type="datetime1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07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A5EA-79D3-47BA-8F98-314D59F49A26}" type="datetime1">
              <a:rPr lang="en-US" smtClean="0"/>
              <a:t>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45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F9E47-BDE5-4154-918B-2A0116E8D412}" type="datetime1">
              <a:rPr lang="en-US" smtClean="0"/>
              <a:t>2/21/2020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23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3AEA-C65F-4103-A1CD-6327AF0EC4E7}" type="datetime1">
              <a:rPr lang="en-US" smtClean="0"/>
              <a:t>2/21/2020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5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6B3F-C6AA-4250-A0A0-622B804F1381}" type="datetime1">
              <a:rPr lang="en-US" smtClean="0"/>
              <a:t>2/21/2020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78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A693-A75A-4026-94A7-A2C31C1D1895}" type="datetime1">
              <a:rPr lang="en-US" smtClean="0"/>
              <a:t>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67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E765-CDB5-4051-8322-5DB62B52B96D}" type="datetime1">
              <a:rPr lang="en-US" smtClean="0"/>
              <a:t>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35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761DE-2C3F-46B7-9DB8-99C8E898CEAD}" type="datetime1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CA8CE-D262-4C50-ABD3-38CD6CBDF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>
            <a:off x="2413000" y="424296"/>
            <a:ext cx="7340600" cy="5945909"/>
          </a:xfrm>
          <a:prstGeom prst="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5703" y="424296"/>
            <a:ext cx="9144000" cy="2387600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r>
              <a:rPr lang="tr-TR" dirty="0" smtClean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ITEC397 – Macro Coding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5703" y="4765589"/>
            <a:ext cx="9144000" cy="1655762"/>
          </a:xfr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r>
              <a:rPr lang="tr-TR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01 – What is Macro Coding</a:t>
            </a:r>
          </a:p>
          <a:p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29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94" y="559283"/>
            <a:ext cx="4294394" cy="3509133"/>
          </a:xfrm>
        </p:spPr>
      </p:pic>
      <p:grpSp>
        <p:nvGrpSpPr>
          <p:cNvPr id="11" name="Group 10"/>
          <p:cNvGrpSpPr/>
          <p:nvPr/>
        </p:nvGrpSpPr>
        <p:grpSpPr>
          <a:xfrm>
            <a:off x="4187687" y="1100267"/>
            <a:ext cx="7076661" cy="1336692"/>
            <a:chOff x="3432313" y="954157"/>
            <a:chExt cx="7076661" cy="1336692"/>
          </a:xfrm>
        </p:grpSpPr>
        <p:sp>
          <p:nvSpPr>
            <p:cNvPr id="8" name="TextBox 7"/>
            <p:cNvSpPr txBox="1"/>
            <p:nvPr/>
          </p:nvSpPr>
          <p:spPr>
            <a:xfrm>
              <a:off x="7209183" y="967410"/>
              <a:ext cx="3299791" cy="13234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000" b="1" dirty="0" smtClean="0">
                  <a:solidFill>
                    <a:schemeClr val="accent1">
                      <a:lumMod val="50000"/>
                    </a:schemeClr>
                  </a:solidFill>
                </a:rPr>
                <a:t>Office Works  are 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b="1" dirty="0" smtClean="0">
                  <a:solidFill>
                    <a:schemeClr val="accent1">
                      <a:lumMod val="50000"/>
                    </a:schemeClr>
                  </a:solidFill>
                </a:rPr>
                <a:t>Very Boring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b="1" dirty="0" smtClean="0">
                  <a:solidFill>
                    <a:schemeClr val="accent1">
                      <a:lumMod val="50000"/>
                    </a:schemeClr>
                  </a:solidFill>
                </a:rPr>
                <a:t>Time Consuming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b="1" dirty="0" smtClean="0">
                  <a:solidFill>
                    <a:schemeClr val="accent1">
                      <a:lumMod val="50000"/>
                    </a:schemeClr>
                  </a:solidFill>
                </a:rPr>
                <a:t>Repetitive </a:t>
              </a:r>
              <a:r>
                <a:rPr lang="en-US" sz="2000" b="1" dirty="0" smtClean="0">
                  <a:solidFill>
                    <a:schemeClr val="accent1">
                      <a:lumMod val="50000"/>
                    </a:schemeClr>
                  </a:solidFill>
                </a:rPr>
                <a:t>Tasks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3432313" y="954157"/>
              <a:ext cx="3776870" cy="291547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557" y="3087342"/>
            <a:ext cx="3333750" cy="333375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921565" y="4609400"/>
            <a:ext cx="6042992" cy="1798601"/>
            <a:chOff x="1921565" y="4609400"/>
            <a:chExt cx="6042992" cy="1798601"/>
          </a:xfrm>
        </p:grpSpPr>
        <p:sp>
          <p:nvSpPr>
            <p:cNvPr id="13" name="TextBox 12"/>
            <p:cNvSpPr txBox="1"/>
            <p:nvPr/>
          </p:nvSpPr>
          <p:spPr>
            <a:xfrm>
              <a:off x="1921565" y="5115339"/>
              <a:ext cx="5487080" cy="129266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1">
                      <a:lumMod val="50000"/>
                    </a:schemeClr>
                  </a:solidFill>
                </a:rPr>
                <a:t>Also needs additional resources for controlling for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b="1" dirty="0" smtClean="0">
                  <a:solidFill>
                    <a:schemeClr val="accent1">
                      <a:lumMod val="50000"/>
                    </a:schemeClr>
                  </a:solidFill>
                </a:rPr>
                <a:t>correctness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b="1" dirty="0" smtClean="0">
                  <a:solidFill>
                    <a:schemeClr val="accent1">
                      <a:lumMod val="50000"/>
                    </a:schemeClr>
                  </a:solidFill>
                </a:rPr>
                <a:t>quality</a:t>
              </a:r>
            </a:p>
            <a:p>
              <a:endParaRPr lang="en-US" b="1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6586330" y="4609400"/>
              <a:ext cx="1378227" cy="492687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z="2000" smtClean="0">
                <a:ln w="19050">
                  <a:solidFill>
                    <a:schemeClr val="accent1"/>
                  </a:soli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</a:rPr>
              <a:t>2</a:t>
            </a:fld>
            <a:endParaRPr lang="en-US" sz="2000" dirty="0">
              <a:ln w="19050">
                <a:solidFill>
                  <a:schemeClr val="accent1"/>
                </a:solidFill>
              </a:ln>
              <a:effectLst>
                <a:outerShdw blurRad="50800" dist="50800" dir="5400000" algn="ctr" rotWithShape="0">
                  <a:schemeClr val="accent1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55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split orient="vert"/>
      </p:transition>
    </mc:Choice>
    <mc:Fallback>
      <p:transition spd="slow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 smtClean="0"/>
          </a:p>
          <a:p>
            <a:fld id="{1B1CA8CE-D262-4C50-ABD3-38CD6CBDFD78}" type="slidenum">
              <a:rPr lang="en-US" sz="1800" smtClean="0">
                <a:solidFill>
                  <a:srgbClr val="FF0000"/>
                </a:solidFill>
              </a:rPr>
              <a:t>3</a:t>
            </a:fld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71" y="278641"/>
            <a:ext cx="6769290" cy="338464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117762" y="764274"/>
            <a:ext cx="4931909" cy="1015663"/>
            <a:chOff x="1241946" y="4612943"/>
            <a:chExt cx="4493995" cy="10156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1241946" y="4612943"/>
              <a:ext cx="2988859" cy="101566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So, automated solutions </a:t>
              </a:r>
            </a:p>
            <a:p>
              <a:r>
                <a:rPr lang="en-US" sz="2000" b="1" dirty="0" smtClean="0"/>
                <a:t>are preferred, </a:t>
              </a:r>
            </a:p>
            <a:p>
              <a:r>
                <a:rPr lang="en-US" sz="2000" b="1" dirty="0" smtClean="0"/>
                <a:t>instead of manual ones</a:t>
              </a:r>
              <a:endParaRPr lang="en-US" sz="2000" b="1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217158" y="4626591"/>
              <a:ext cx="1518783" cy="648071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2" y="2345635"/>
            <a:ext cx="4375840" cy="437584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216281" y="4162567"/>
            <a:ext cx="7602680" cy="707886"/>
            <a:chOff x="4216281" y="4162567"/>
            <a:chExt cx="7602680" cy="707886"/>
          </a:xfr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TextBox 15"/>
            <p:cNvSpPr txBox="1"/>
            <p:nvPr/>
          </p:nvSpPr>
          <p:spPr>
            <a:xfrm>
              <a:off x="4990553" y="4162567"/>
              <a:ext cx="6828408" cy="707886"/>
            </a:xfrm>
            <a:prstGeom prst="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There are some enterprise scale solution for office automation</a:t>
              </a:r>
            </a:p>
            <a:p>
              <a:endParaRPr lang="en-US" sz="2000" b="1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4216281" y="4162567"/>
              <a:ext cx="833390" cy="49330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843131" y="5914621"/>
            <a:ext cx="7819944" cy="400110"/>
            <a:chOff x="3803375" y="5751443"/>
            <a:chExt cx="7819944" cy="400110"/>
          </a:xfrm>
        </p:grpSpPr>
        <p:sp>
          <p:nvSpPr>
            <p:cNvPr id="20" name="TextBox 19"/>
            <p:cNvSpPr txBox="1"/>
            <p:nvPr/>
          </p:nvSpPr>
          <p:spPr>
            <a:xfrm>
              <a:off x="5539409" y="5751443"/>
              <a:ext cx="6083910" cy="4001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But, they are complicated and expensive for small firms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24" name="Straight Connector 23"/>
            <p:cNvCxnSpPr>
              <a:stCxn id="20" idx="1"/>
            </p:cNvCxnSpPr>
            <p:nvPr/>
          </p:nvCxnSpPr>
          <p:spPr>
            <a:xfrm flipH="1" flipV="1">
              <a:off x="3803375" y="5817704"/>
              <a:ext cx="1736034" cy="1337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268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z="1800" b="1" smtClean="0">
                <a:solidFill>
                  <a:srgbClr val="FF0000"/>
                </a:solidFill>
              </a:rPr>
              <a:t>4</a:t>
            </a:fld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12255"/>
            <a:ext cx="2613991" cy="295881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1510748" y="312255"/>
            <a:ext cx="7099852" cy="1479408"/>
            <a:chOff x="1510748" y="312255"/>
            <a:chExt cx="7099852" cy="14794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1510748" y="312255"/>
              <a:ext cx="4026680" cy="12926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Small firms are looking for Solutions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b="1" dirty="0" smtClean="0"/>
                <a:t>Cheaper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b="1" dirty="0" smtClean="0"/>
                <a:t>Light weighted</a:t>
              </a:r>
            </a:p>
            <a:p>
              <a:endParaRPr lang="en-US" dirty="0"/>
            </a:p>
          </p:txBody>
        </p:sp>
        <p:cxnSp>
          <p:nvCxnSpPr>
            <p:cNvPr id="8" name="Straight Connector 7"/>
            <p:cNvCxnSpPr>
              <a:endCxn id="5" idx="1"/>
            </p:cNvCxnSpPr>
            <p:nvPr/>
          </p:nvCxnSpPr>
          <p:spPr>
            <a:xfrm>
              <a:off x="5552661" y="312255"/>
              <a:ext cx="3057939" cy="1479408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80" y="1876808"/>
            <a:ext cx="4368248" cy="436824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234610" y="3542961"/>
            <a:ext cx="6566040" cy="1270749"/>
            <a:chOff x="5537428" y="4060932"/>
            <a:chExt cx="5812647" cy="955466"/>
          </a:xfr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TextBox 11"/>
            <p:cNvSpPr txBox="1"/>
            <p:nvPr/>
          </p:nvSpPr>
          <p:spPr>
            <a:xfrm>
              <a:off x="6202576" y="4616288"/>
              <a:ext cx="5147499" cy="400110"/>
            </a:xfrm>
            <a:prstGeom prst="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Firms may need to develop their own solution.</a:t>
              </a:r>
              <a:endParaRPr lang="en-US" sz="2000" b="1" dirty="0"/>
            </a:p>
          </p:txBody>
        </p:sp>
        <p:cxnSp>
          <p:nvCxnSpPr>
            <p:cNvPr id="14" name="Straight Connector 13"/>
            <p:cNvCxnSpPr>
              <a:stCxn id="12" idx="1"/>
              <a:endCxn id="11" idx="3"/>
            </p:cNvCxnSpPr>
            <p:nvPr/>
          </p:nvCxnSpPr>
          <p:spPr>
            <a:xfrm flipH="1" flipV="1">
              <a:off x="5537428" y="4060932"/>
              <a:ext cx="665148" cy="755411"/>
            </a:xfrm>
            <a:prstGeom prst="lin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141843" y="5571754"/>
            <a:ext cx="4969566" cy="584775"/>
            <a:chOff x="5141843" y="5571754"/>
            <a:chExt cx="4969566" cy="5847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TextBox 15"/>
            <p:cNvSpPr txBox="1"/>
            <p:nvPr/>
          </p:nvSpPr>
          <p:spPr>
            <a:xfrm>
              <a:off x="7912790" y="5571754"/>
              <a:ext cx="2198619" cy="584775"/>
            </a:xfrm>
            <a:prstGeom prst="rect">
              <a:avLst/>
            </a:prstGeom>
            <a:solidFill>
              <a:srgbClr val="FFCC99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HOW ???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Connector 17"/>
            <p:cNvCxnSpPr>
              <a:stCxn id="16" idx="1"/>
            </p:cNvCxnSpPr>
            <p:nvPr/>
          </p:nvCxnSpPr>
          <p:spPr>
            <a:xfrm flipH="1" flipV="1">
              <a:off x="5141843" y="5605670"/>
              <a:ext cx="2770947" cy="25847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496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16" presetClass="exit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06" y="232011"/>
            <a:ext cx="6714699" cy="50360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95785" y="423081"/>
            <a:ext cx="4740321" cy="2326942"/>
            <a:chOff x="395785" y="423081"/>
            <a:chExt cx="4740321" cy="2326942"/>
          </a:xfrm>
        </p:grpSpPr>
        <p:sp>
          <p:nvSpPr>
            <p:cNvPr id="3" name="TextBox 2"/>
            <p:cNvSpPr txBox="1"/>
            <p:nvPr/>
          </p:nvSpPr>
          <p:spPr>
            <a:xfrm>
              <a:off x="395785" y="423081"/>
              <a:ext cx="4421874" cy="120032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r-TR" dirty="0" smtClean="0"/>
                <a:t>Developing the solution with big brothers (programming languages)</a:t>
              </a:r>
            </a:p>
            <a:p>
              <a:r>
                <a:rPr lang="tr-TR" b="1" dirty="0" smtClean="0">
                  <a:solidFill>
                    <a:srgbClr val="FF0000"/>
                  </a:solidFill>
                </a:rPr>
                <a:t>C#, Java, C++, Python, Php,  Visual Basic, Delphi, …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Connector 7"/>
            <p:cNvCxnSpPr>
              <a:stCxn id="3" idx="2"/>
              <a:endCxn id="2" idx="1"/>
            </p:cNvCxnSpPr>
            <p:nvPr/>
          </p:nvCxnSpPr>
          <p:spPr>
            <a:xfrm>
              <a:off x="2606722" y="1623410"/>
              <a:ext cx="2529384" cy="1126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9" y="232011"/>
            <a:ext cx="6714699" cy="503602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905768" y="2750023"/>
            <a:ext cx="4768030" cy="3937267"/>
            <a:chOff x="6905768" y="2750023"/>
            <a:chExt cx="4768030" cy="3937267"/>
          </a:xfrm>
        </p:grpSpPr>
        <p:sp>
          <p:nvSpPr>
            <p:cNvPr id="12" name="TextBox 11"/>
            <p:cNvSpPr txBox="1"/>
            <p:nvPr/>
          </p:nvSpPr>
          <p:spPr>
            <a:xfrm>
              <a:off x="7251924" y="5486961"/>
              <a:ext cx="4421874" cy="120032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r-TR" dirty="0" smtClean="0"/>
                <a:t>Handling the data within complex, expensive Database Management Systems</a:t>
              </a:r>
            </a:p>
            <a:p>
              <a:r>
                <a:rPr lang="tr-TR" b="1" dirty="0" smtClean="0">
                  <a:solidFill>
                    <a:srgbClr val="FF0000"/>
                  </a:solidFill>
                </a:rPr>
                <a:t>Oracle RDBMS, MSSQL Server, MySQL, MariaDB, PostgreSQL, …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Connector 17"/>
            <p:cNvCxnSpPr>
              <a:stCxn id="12" idx="0"/>
            </p:cNvCxnSpPr>
            <p:nvPr/>
          </p:nvCxnSpPr>
          <p:spPr>
            <a:xfrm flipH="1" flipV="1">
              <a:off x="6905768" y="2750023"/>
              <a:ext cx="2557093" cy="27369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4855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xit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" presetClass="exit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572" y="205142"/>
            <a:ext cx="6016389" cy="338421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2137" y="395785"/>
            <a:ext cx="5420435" cy="1501467"/>
            <a:chOff x="382137" y="395785"/>
            <a:chExt cx="5420435" cy="1501467"/>
          </a:xfrm>
        </p:grpSpPr>
        <p:sp>
          <p:nvSpPr>
            <p:cNvPr id="3" name="TextBox 2"/>
            <p:cNvSpPr txBox="1"/>
            <p:nvPr/>
          </p:nvSpPr>
          <p:spPr>
            <a:xfrm>
              <a:off x="382137" y="395785"/>
              <a:ext cx="4493859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tr-TR" dirty="0" smtClean="0"/>
                <a:t>These solutions are so expensive and complex</a:t>
              </a:r>
            </a:p>
            <a:p>
              <a:r>
                <a:rPr lang="tr-TR" dirty="0" smtClean="0"/>
                <a:t>For many individuals and organizations</a:t>
              </a:r>
              <a:endParaRPr lang="en-US" dirty="0"/>
            </a:p>
          </p:txBody>
        </p:sp>
        <p:cxnSp>
          <p:nvCxnSpPr>
            <p:cNvPr id="8" name="Straight Arrow Connector 7"/>
            <p:cNvCxnSpPr>
              <a:stCxn id="3" idx="2"/>
              <a:endCxn id="2" idx="1"/>
            </p:cNvCxnSpPr>
            <p:nvPr/>
          </p:nvCxnSpPr>
          <p:spPr>
            <a:xfrm>
              <a:off x="2629067" y="1042116"/>
              <a:ext cx="3173505" cy="8551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7" y="1098987"/>
            <a:ext cx="7134225" cy="4572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516362" y="3384987"/>
            <a:ext cx="4367158" cy="1568352"/>
            <a:chOff x="7516362" y="3384987"/>
            <a:chExt cx="4367158" cy="1568352"/>
          </a:xfrm>
        </p:grpSpPr>
        <p:sp>
          <p:nvSpPr>
            <p:cNvPr id="11" name="TextBox 10"/>
            <p:cNvSpPr txBox="1"/>
            <p:nvPr/>
          </p:nvSpPr>
          <p:spPr>
            <a:xfrm>
              <a:off x="7516362" y="4307008"/>
              <a:ext cx="4367158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tr-TR" dirty="0" smtClean="0"/>
                <a:t>Is there any cheaper and simpler alternative </a:t>
              </a:r>
            </a:p>
            <a:p>
              <a:r>
                <a:rPr lang="tr-TR" dirty="0" smtClean="0"/>
                <a:t>solution for this problem?</a:t>
              </a:r>
              <a:endParaRPr lang="en-US" dirty="0"/>
            </a:p>
          </p:txBody>
        </p:sp>
        <p:cxnSp>
          <p:nvCxnSpPr>
            <p:cNvPr id="13" name="Straight Connector 12"/>
            <p:cNvCxnSpPr>
              <a:stCxn id="11" idx="0"/>
            </p:cNvCxnSpPr>
            <p:nvPr/>
          </p:nvCxnSpPr>
          <p:spPr>
            <a:xfrm flipH="1" flipV="1">
              <a:off x="7516362" y="3384987"/>
              <a:ext cx="2183579" cy="9220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463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xit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" presetClass="exit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85009010"/>
              </p:ext>
            </p:extLst>
          </p:nvPr>
        </p:nvGraphicFramePr>
        <p:xfrm>
          <a:off x="494748" y="0"/>
          <a:ext cx="4421809" cy="6356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5498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2D62B1-EA53-493F-926B-1DCC7EF0D6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graphicEl>
                                              <a:dgm id="{CC2D62B1-EA53-493F-926B-1DCC7EF0D6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>
                                            <p:graphicEl>
                                              <a:dgm id="{CC2D62B1-EA53-493F-926B-1DCC7EF0D6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B4AF44-3A97-46AA-B114-6671209F32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dgm id="{E0B4AF44-3A97-46AA-B114-6671209F32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E0B4AF44-3A97-46AA-B114-6671209F32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F3879F-13B2-4940-B09A-CCF6A153C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>
                                            <p:graphicEl>
                                              <a:dgm id="{77F3879F-13B2-4940-B09A-CCF6A153C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graphicEl>
                                              <a:dgm id="{77F3879F-13B2-4940-B09A-CCF6A153C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FD6194-279C-47FF-9F17-47223B9C4D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>
                                            <p:graphicEl>
                                              <a:dgm id="{49FD6194-279C-47FF-9F17-47223B9C4D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>
                                            <p:graphicEl>
                                              <a:dgm id="{49FD6194-279C-47FF-9F17-47223B9C4D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lvl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CA8CE-D262-4C50-ABD3-38CD6CBDFD78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97" y="207868"/>
            <a:ext cx="7442248" cy="595984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7145" y="717176"/>
            <a:ext cx="4017126" cy="2470617"/>
            <a:chOff x="7627145" y="717176"/>
            <a:chExt cx="4017126" cy="2470617"/>
          </a:xfrm>
        </p:grpSpPr>
        <p:sp>
          <p:nvSpPr>
            <p:cNvPr id="6" name="TextBox 5"/>
            <p:cNvSpPr txBox="1"/>
            <p:nvPr/>
          </p:nvSpPr>
          <p:spPr>
            <a:xfrm>
              <a:off x="7978588" y="717176"/>
              <a:ext cx="3665683" cy="2031325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tr-TR" dirty="0" smtClean="0"/>
                <a:t>Office suites allows us to code for </a:t>
              </a:r>
            </a:p>
            <a:p>
              <a:r>
                <a:rPr lang="tr-TR" dirty="0" smtClean="0"/>
                <a:t>simple and cheap solutions </a:t>
              </a:r>
            </a:p>
            <a:p>
              <a:endParaRPr lang="tr-TR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tr-TR" dirty="0" smtClean="0"/>
                <a:t>This way of coding is named as </a:t>
              </a:r>
            </a:p>
            <a:p>
              <a:r>
                <a:rPr lang="tr-TR" sz="3600" b="1" dirty="0" smtClean="0">
                  <a:solidFill>
                    <a:srgbClr val="FF0000"/>
                  </a:solidFill>
                </a:rPr>
                <a:t>MACRO CODING</a:t>
              </a:r>
              <a:endParaRPr lang="tr-TR" sz="3600" b="1" dirty="0">
                <a:solidFill>
                  <a:srgbClr val="FF0000"/>
                </a:solidFill>
              </a:endParaRPr>
            </a:p>
            <a:p>
              <a:endParaRPr lang="en-US" dirty="0"/>
            </a:p>
          </p:txBody>
        </p:sp>
        <p:cxnSp>
          <p:nvCxnSpPr>
            <p:cNvPr id="8" name="Straight Connector 7"/>
            <p:cNvCxnSpPr>
              <a:stCxn id="6" idx="2"/>
              <a:endCxn id="5" idx="3"/>
            </p:cNvCxnSpPr>
            <p:nvPr/>
          </p:nvCxnSpPr>
          <p:spPr>
            <a:xfrm flipH="1">
              <a:off x="7627145" y="2748501"/>
              <a:ext cx="2184285" cy="43929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02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AFFF88C0C3C040A643270900DB52D2" ma:contentTypeVersion="" ma:contentTypeDescription="Create a new document." ma:contentTypeScope="" ma:versionID="d36fd9ffc10906b9d6428990ad500d8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3aad9280c7bc17f35f657eabd183f1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C2BDB3C-9B03-463F-B854-7753A5EC5A25}"/>
</file>

<file path=customXml/itemProps2.xml><?xml version="1.0" encoding="utf-8"?>
<ds:datastoreItem xmlns:ds="http://schemas.openxmlformats.org/officeDocument/2006/customXml" ds:itemID="{9D78D34A-75E2-475A-A981-F31673C93855}"/>
</file>

<file path=customXml/itemProps3.xml><?xml version="1.0" encoding="utf-8"?>
<ds:datastoreItem xmlns:ds="http://schemas.openxmlformats.org/officeDocument/2006/customXml" ds:itemID="{AEBDBD94-510A-405B-9ADB-CDE3D95AA5E4}"/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203</Words>
  <Application>Microsoft Office PowerPoint</Application>
  <PresentationFormat>Widescreen</PresentationFormat>
  <Paragraphs>47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Aharoni</vt:lpstr>
      <vt:lpstr>Arial</vt:lpstr>
      <vt:lpstr>Arial Black</vt:lpstr>
      <vt:lpstr>Calibri</vt:lpstr>
      <vt:lpstr>Calibri Light</vt:lpstr>
      <vt:lpstr>Office Theme</vt:lpstr>
      <vt:lpstr>ITEC397 – Macro 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ITEC397 – Macro Coding</dc:title>
  <dc:creator>Cem yAĞLI</dc:creator>
  <cp:lastModifiedBy>Cem yAĞLI</cp:lastModifiedBy>
  <cp:revision>56</cp:revision>
  <dcterms:created xsi:type="dcterms:W3CDTF">2019-09-17T13:50:22Z</dcterms:created>
  <dcterms:modified xsi:type="dcterms:W3CDTF">2020-02-21T20:03:07Z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0x01010093AFFF88C0C3C040A643270900DB52D2</vt:lpwstr>
  </property>
</Properties>
</file>