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– 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03 – Variables, Arrays, Constants and  Data Types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/>
              <a:t>Local Variables</a:t>
            </a:r>
          </a:p>
          <a:p>
            <a:pPr algn="just"/>
            <a:r>
              <a:rPr lang="en-US" sz="2800" dirty="0"/>
              <a:t>A local variable uses Dim, Static, or </a:t>
            </a:r>
            <a:r>
              <a:rPr lang="en-US" sz="2800" dirty="0" err="1"/>
              <a:t>ReDim</a:t>
            </a:r>
            <a:r>
              <a:rPr lang="en-US" sz="2800" dirty="0"/>
              <a:t> (arrays only) to declare the variable within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procedure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r>
              <a:rPr lang="en-US" sz="2800" dirty="0" smtClean="0"/>
              <a:t>Several </a:t>
            </a:r>
            <a:r>
              <a:rPr lang="en-US" sz="2800" dirty="0"/>
              <a:t>procedures can have a variable called temp, but because every </a:t>
            </a:r>
            <a:r>
              <a:rPr lang="en-US" sz="2800" dirty="0" smtClean="0"/>
              <a:t>variable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local to its procedure, they all act independently of each other and can hold </a:t>
            </a:r>
            <a:r>
              <a:rPr lang="en-US" sz="2800" dirty="0" smtClean="0"/>
              <a:t>different</a:t>
            </a:r>
            <a:r>
              <a:rPr lang="tr-TR" sz="2800" dirty="0" smtClean="0"/>
              <a:t> </a:t>
            </a:r>
            <a:r>
              <a:rPr lang="en-US" sz="2800" dirty="0" smtClean="0"/>
              <a:t>values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r>
              <a:rPr lang="en-US" sz="2800" dirty="0" smtClean="0"/>
              <a:t>Local </a:t>
            </a:r>
            <a:r>
              <a:rPr lang="en-US" sz="2800" dirty="0"/>
              <a:t>variables declared with the Dim statement remain in existence only as long </a:t>
            </a:r>
            <a:r>
              <a:rPr lang="en-US" sz="2800" dirty="0" smtClean="0"/>
              <a:t>as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procedure is executing. </a:t>
            </a:r>
            <a:endParaRPr lang="tr-TR" sz="2800" dirty="0" smtClean="0"/>
          </a:p>
          <a:p>
            <a:pPr algn="just"/>
            <a:r>
              <a:rPr lang="en-US" sz="2800" dirty="0" smtClean="0"/>
              <a:t>Local </a:t>
            </a:r>
            <a:r>
              <a:rPr lang="en-US" sz="2800" dirty="0"/>
              <a:t>variables declared with Static remain in existence for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lifetime </a:t>
            </a:r>
            <a:r>
              <a:rPr lang="en-US" sz="2800" dirty="0"/>
              <a:t>of the application. You may well wish to maintain a variable value throughout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application.</a:t>
            </a:r>
            <a:endParaRPr lang="tr-TR" sz="2800" dirty="0" smtClean="0"/>
          </a:p>
          <a:p>
            <a:pPr marL="0" indent="0" algn="just">
              <a:buNone/>
            </a:pPr>
            <a:r>
              <a:rPr lang="tr-TR" dirty="0" smtClean="0"/>
              <a:t>		</a:t>
            </a:r>
            <a:r>
              <a:rPr lang="en-US" dirty="0" smtClean="0"/>
              <a:t>Dim </a:t>
            </a:r>
            <a:r>
              <a:rPr lang="en-US" dirty="0" err="1"/>
              <a:t>TempVal</a:t>
            </a:r>
            <a:endParaRPr lang="en-US" dirty="0"/>
          </a:p>
          <a:p>
            <a:pPr marL="0" indent="0" algn="just">
              <a:buNone/>
            </a:pPr>
            <a:r>
              <a:rPr lang="tr-TR" dirty="0"/>
              <a:t>		</a:t>
            </a:r>
            <a:r>
              <a:rPr lang="en-US" dirty="0"/>
              <a:t>Static </a:t>
            </a:r>
            <a:r>
              <a:rPr lang="en-US" dirty="0" err="1"/>
              <a:t>TempVal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/>
              <a:t>Local Variables</a:t>
            </a:r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can also dimension a variable as an array of several elements, and even </a:t>
            </a:r>
            <a:r>
              <a:rPr lang="en-US" sz="2800" dirty="0" smtClean="0"/>
              <a:t>several</a:t>
            </a:r>
            <a:r>
              <a:rPr lang="tr-TR" sz="2800" dirty="0" smtClean="0"/>
              <a:t> </a:t>
            </a:r>
            <a:r>
              <a:rPr lang="en-US" sz="2800" dirty="0" smtClean="0"/>
              <a:t>dimensions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r>
              <a:rPr lang="en-US" sz="2800" dirty="0" smtClean="0"/>
              <a:t>An </a:t>
            </a:r>
            <a:r>
              <a:rPr lang="en-US" sz="2800" dirty="0"/>
              <a:t>array is almost exactly like a spreadsheet in concept. </a:t>
            </a:r>
            <a:endParaRPr lang="tr-TR" sz="2800" dirty="0" smtClean="0"/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can define an </a:t>
            </a:r>
            <a:r>
              <a:rPr lang="en-US" sz="2800" dirty="0" smtClean="0"/>
              <a:t>array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10 elements so that it has 10 pigeonholes or cells to store information. </a:t>
            </a:r>
            <a:endParaRPr lang="tr-TR" sz="2800" dirty="0" smtClean="0"/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can also </a:t>
            </a:r>
            <a:r>
              <a:rPr lang="en-US" sz="2800" dirty="0" smtClean="0"/>
              <a:t>give</a:t>
            </a:r>
            <a:r>
              <a:rPr lang="tr-TR" sz="2800" dirty="0" smtClean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another dimension so that it is a 10 by 10 array and has 100 pigeonholes or cells to </a:t>
            </a:r>
            <a:r>
              <a:rPr lang="en-US" sz="2800" dirty="0" smtClean="0"/>
              <a:t>store</a:t>
            </a:r>
            <a:r>
              <a:rPr lang="tr-TR" sz="2800" dirty="0" smtClean="0"/>
              <a:t> </a:t>
            </a:r>
            <a:r>
              <a:rPr lang="en-US" sz="2800" dirty="0" smtClean="0"/>
              <a:t>your </a:t>
            </a:r>
            <a:r>
              <a:rPr lang="en-US" sz="2800" dirty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/>
              <a:t>An </a:t>
            </a:r>
            <a:r>
              <a:rPr lang="en-US" sz="2800" dirty="0"/>
              <a:t>array gives you tremendous flexibility over storing data—it is </a:t>
            </a:r>
            <a:r>
              <a:rPr lang="en-US" sz="2800" dirty="0" smtClean="0"/>
              <a:t>like</a:t>
            </a:r>
            <a:r>
              <a:rPr lang="tr-TR" sz="2800" dirty="0" smtClean="0"/>
              <a:t> </a:t>
            </a:r>
            <a:r>
              <a:rPr lang="en-US" sz="2800" dirty="0" smtClean="0"/>
              <a:t>poking </a:t>
            </a:r>
            <a:r>
              <a:rPr lang="en-US" sz="2800" dirty="0"/>
              <a:t>the data into individual spreadsheet cells. </a:t>
            </a:r>
            <a:endParaRPr lang="tr-TR" sz="2800" dirty="0" smtClean="0"/>
          </a:p>
          <a:p>
            <a:pPr marL="800100" lvl="2" indent="0" algn="just">
              <a:buNone/>
            </a:pPr>
            <a:r>
              <a:rPr lang="pt-BR" sz="2400" i="1" dirty="0"/>
              <a:t>Dim A()</a:t>
            </a:r>
          </a:p>
          <a:p>
            <a:pPr marL="800100" lvl="2" indent="0" algn="just">
              <a:buNone/>
            </a:pPr>
            <a:r>
              <a:rPr lang="pt-BR" sz="2400" i="1" dirty="0"/>
              <a:t>ReDim A(10)</a:t>
            </a:r>
          </a:p>
          <a:p>
            <a:pPr marL="800100" lvl="2" indent="0" algn="just">
              <a:buNone/>
            </a:pPr>
            <a:r>
              <a:rPr lang="pt-BR" sz="2400" i="1" dirty="0"/>
              <a:t>ReDim Preserve A(12</a:t>
            </a:r>
            <a:r>
              <a:rPr lang="pt-BR" sz="2400" i="1" dirty="0" smtClean="0"/>
              <a:t>)</a:t>
            </a:r>
            <a:endParaRPr lang="tr-TR" sz="2400" i="1" dirty="0" smtClean="0"/>
          </a:p>
          <a:p>
            <a:pPr algn="just"/>
            <a:r>
              <a:rPr lang="en-US" sz="2800" dirty="0"/>
              <a:t>To use </a:t>
            </a:r>
            <a:r>
              <a:rPr lang="en-US" sz="2800" dirty="0" err="1"/>
              <a:t>ReDim</a:t>
            </a:r>
            <a:r>
              <a:rPr lang="en-US" sz="2800" dirty="0"/>
              <a:t>, you must define the variable initially as an </a:t>
            </a:r>
            <a:r>
              <a:rPr lang="en-US" sz="2800" dirty="0" smtClean="0"/>
              <a:t>array. </a:t>
            </a:r>
            <a:endParaRPr lang="tr-TR" sz="2800" dirty="0" smtClean="0"/>
          </a:p>
          <a:p>
            <a:pPr algn="just"/>
            <a:r>
              <a:rPr lang="en-US" sz="2800" dirty="0" smtClean="0"/>
              <a:t>Dim </a:t>
            </a:r>
            <a:r>
              <a:rPr lang="en-US" sz="2800" dirty="0"/>
              <a:t>A(3) creates a small array with 4 elements (0–3), so there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effectively </a:t>
            </a:r>
            <a:r>
              <a:rPr lang="en-US" sz="2800" dirty="0"/>
              <a:t>4 A variables. </a:t>
            </a:r>
            <a:endParaRPr lang="tr-TR" sz="2800" dirty="0" smtClean="0"/>
          </a:p>
          <a:p>
            <a:pPr algn="just"/>
            <a:r>
              <a:rPr lang="en-US" sz="2800" dirty="0" err="1" smtClean="0"/>
              <a:t>ReDim</a:t>
            </a:r>
            <a:r>
              <a:rPr lang="en-US" sz="2800" dirty="0" smtClean="0"/>
              <a:t> </a:t>
            </a:r>
            <a:r>
              <a:rPr lang="en-US" sz="2800" dirty="0"/>
              <a:t>A(10) then makes it an 11-element array but loses all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data </a:t>
            </a:r>
            <a:r>
              <a:rPr lang="en-US" sz="2800" dirty="0"/>
              <a:t>in it.</a:t>
            </a:r>
            <a:endParaRPr lang="tr-TR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/>
              <a:t>ReDim</a:t>
            </a:r>
            <a:r>
              <a:rPr lang="en-US" sz="2800" dirty="0" smtClean="0"/>
              <a:t> </a:t>
            </a:r>
            <a:r>
              <a:rPr lang="en-US" sz="2800" dirty="0"/>
              <a:t>A(12) Preserve makes a 13-element array but keeps all existing data. </a:t>
            </a:r>
            <a:endParaRPr lang="tr-TR" sz="2800" dirty="0" smtClean="0"/>
          </a:p>
          <a:p>
            <a:pPr algn="just"/>
            <a:r>
              <a:rPr lang="en-US" sz="2800" dirty="0" smtClean="0"/>
              <a:t>Note</a:t>
            </a:r>
            <a:r>
              <a:rPr lang="tr-TR" sz="2800" dirty="0" smtClean="0"/>
              <a:t> </a:t>
            </a:r>
            <a:r>
              <a:rPr lang="en-US" sz="2800" dirty="0" smtClean="0"/>
              <a:t>all </a:t>
            </a:r>
            <a:r>
              <a:rPr lang="en-US" sz="2800" dirty="0" err="1" smtClean="0"/>
              <a:t>subscrip</a:t>
            </a:r>
            <a:r>
              <a:rPr lang="en-US" sz="2800" dirty="0"/>
              <a:t> </a:t>
            </a:r>
            <a:r>
              <a:rPr lang="en-US" sz="2800" dirty="0" err="1"/>
              <a:t>ts</a:t>
            </a:r>
            <a:r>
              <a:rPr lang="en-US" sz="2800" dirty="0"/>
              <a:t> start at 0 by default.</a:t>
            </a:r>
            <a:endParaRPr lang="tr-TR" sz="2800" dirty="0" smtClean="0"/>
          </a:p>
          <a:p>
            <a:pPr algn="just"/>
            <a:r>
              <a:rPr lang="en-US" sz="2800" dirty="0" err="1"/>
              <a:t>ReDim</a:t>
            </a:r>
            <a:r>
              <a:rPr lang="en-US" sz="2800" dirty="0"/>
              <a:t> is useful when you need an array to store data but you do not know how </a:t>
            </a:r>
            <a:r>
              <a:rPr lang="en-US" sz="2800" dirty="0" smtClean="0"/>
              <a:t>many</a:t>
            </a:r>
            <a:r>
              <a:rPr lang="tr-TR" sz="2800" dirty="0" smtClean="0"/>
              <a:t> </a:t>
            </a:r>
            <a:r>
              <a:rPr lang="en-US" sz="2800" dirty="0" smtClean="0"/>
              <a:t>elements </a:t>
            </a:r>
            <a:r>
              <a:rPr lang="en-US" sz="2800" dirty="0"/>
              <a:t>you will need. </a:t>
            </a:r>
            <a:endParaRPr lang="tr-TR" sz="2800" dirty="0" smtClean="0"/>
          </a:p>
          <a:p>
            <a:pPr algn="just"/>
            <a:r>
              <a:rPr lang="tr-TR" sz="2800" dirty="0" smtClean="0"/>
              <a:t>S</a:t>
            </a:r>
            <a:r>
              <a:rPr lang="en-US" sz="2800" dirty="0" smtClean="0"/>
              <a:t>o </a:t>
            </a:r>
            <a:r>
              <a:rPr lang="en-US" sz="2800" dirty="0"/>
              <a:t>you start by specifying a small array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10 </a:t>
            </a:r>
            <a:r>
              <a:rPr lang="en-US" sz="2800" dirty="0"/>
              <a:t>elements. As this fills up, it can be resized using </a:t>
            </a:r>
            <a:r>
              <a:rPr lang="en-US" sz="2800" dirty="0" err="1"/>
              <a:t>ReDim</a:t>
            </a:r>
            <a:r>
              <a:rPr lang="en-US" sz="2800" dirty="0"/>
              <a:t> and Preserve to keep the </a:t>
            </a:r>
            <a:r>
              <a:rPr lang="en-US" sz="2800" dirty="0" smtClean="0"/>
              <a:t>data</a:t>
            </a:r>
            <a:r>
              <a:rPr lang="tr-TR" sz="2800" dirty="0" smtClean="0"/>
              <a:t> </a:t>
            </a:r>
            <a:r>
              <a:rPr lang="en-US" sz="2800" dirty="0" smtClean="0"/>
              <a:t>already </a:t>
            </a:r>
            <a:r>
              <a:rPr lang="en-US" sz="2800" dirty="0"/>
              <a:t>in there. </a:t>
            </a: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400" dirty="0"/>
              <a:t>Module-Level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dirty="0"/>
              <a:t>module-level variable is declared in the declarations section of the module instead of </a:t>
            </a:r>
            <a:r>
              <a:rPr lang="en-US" sz="2800" dirty="0" smtClean="0"/>
              <a:t>an</a:t>
            </a:r>
            <a:r>
              <a:rPr lang="tr-TR" sz="2800" dirty="0" smtClean="0"/>
              <a:t> </a:t>
            </a:r>
            <a:r>
              <a:rPr lang="en-US" sz="2800" dirty="0" smtClean="0"/>
              <a:t>actual </a:t>
            </a:r>
            <a:r>
              <a:rPr lang="en-US" sz="2800" dirty="0"/>
              <a:t>procedure on that module. </a:t>
            </a:r>
            <a:endParaRPr lang="tr-TR" sz="2800" dirty="0" smtClean="0"/>
          </a:p>
          <a:p>
            <a:pPr algn="just"/>
            <a:r>
              <a:rPr lang="en-US" sz="2800" dirty="0" smtClean="0"/>
              <a:t>Module-level </a:t>
            </a:r>
            <a:r>
              <a:rPr lang="en-US" sz="2800" dirty="0"/>
              <a:t>variables use the same syntax as </a:t>
            </a:r>
            <a:r>
              <a:rPr lang="en-US" sz="2800" dirty="0" smtClean="0"/>
              <a:t>local</a:t>
            </a:r>
            <a:r>
              <a:rPr lang="tr-TR" sz="2800" dirty="0" smtClean="0"/>
              <a:t> </a:t>
            </a:r>
            <a:r>
              <a:rPr lang="en-US" sz="2800" dirty="0" smtClean="0"/>
              <a:t>variables</a:t>
            </a:r>
            <a:r>
              <a:rPr lang="en-US" sz="2800" dirty="0"/>
              <a:t>, and are available to all procedures within that module but not to the rest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application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r>
              <a:rPr lang="en-US" sz="2800" dirty="0" smtClean="0"/>
              <a:t>Module-level </a:t>
            </a:r>
            <a:r>
              <a:rPr lang="en-US" sz="2800" dirty="0"/>
              <a:t>variables remain in existence for the lifetime of the application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preserve </a:t>
            </a:r>
            <a:r>
              <a:rPr lang="en-US" sz="2800" dirty="0"/>
              <a:t>their values.</a:t>
            </a: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variables are declared in the declarations part of a module with the Global statement,</a:t>
            </a:r>
            <a:r>
              <a:rPr lang="tr-TR" dirty="0" smtClean="0"/>
              <a:t> </a:t>
            </a:r>
            <a:r>
              <a:rPr lang="en-US" dirty="0" smtClean="0"/>
              <a:t>but they can be accessed by any code within the application. </a:t>
            </a:r>
            <a:endParaRPr lang="tr-TR" dirty="0" smtClean="0"/>
          </a:p>
          <a:p>
            <a:r>
              <a:rPr lang="en-US" dirty="0" smtClean="0"/>
              <a:t>Global variables exist and retain</a:t>
            </a:r>
            <a:r>
              <a:rPr lang="tr-TR" dirty="0" smtClean="0"/>
              <a:t> </a:t>
            </a:r>
            <a:r>
              <a:rPr lang="en-US" dirty="0" smtClean="0"/>
              <a:t>their values for the lifetime of the application.</a:t>
            </a:r>
          </a:p>
          <a:p>
            <a:pPr marL="0" indent="0">
              <a:buNone/>
            </a:pPr>
            <a:r>
              <a:rPr lang="tr-TR" dirty="0" smtClean="0"/>
              <a:t>			</a:t>
            </a:r>
            <a:r>
              <a:rPr lang="en-US" dirty="0" smtClean="0"/>
              <a:t>Global </a:t>
            </a:r>
            <a:r>
              <a:rPr lang="en-US" dirty="0" err="1" smtClean="0"/>
              <a:t>TempVal</a:t>
            </a:r>
            <a:endParaRPr lang="en-US" dirty="0" smtClean="0"/>
          </a:p>
          <a:p>
            <a:r>
              <a:rPr lang="en-US" dirty="0" smtClean="0"/>
              <a:t>Again, this would be placed in the declarations section of any module. </a:t>
            </a:r>
            <a:endParaRPr lang="tr-TR" dirty="0" smtClean="0"/>
          </a:p>
          <a:p>
            <a:r>
              <a:rPr lang="en-US" dirty="0" smtClean="0"/>
              <a:t>Because you have</a:t>
            </a:r>
            <a:r>
              <a:rPr lang="tr-TR" dirty="0" smtClean="0"/>
              <a:t> </a:t>
            </a:r>
            <a:r>
              <a:rPr lang="en-US" dirty="0" smtClean="0"/>
              <a:t>specified that it is global, it can be accessed for any part of your code.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Conflicts and 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variable cannot change scope while your code is running. </a:t>
            </a:r>
            <a:endParaRPr lang="tr-TR" dirty="0" smtClean="0"/>
          </a:p>
          <a:p>
            <a:r>
              <a:rPr lang="en-US" dirty="0" smtClean="0"/>
              <a:t>However</a:t>
            </a:r>
            <a:r>
              <a:rPr lang="en-US" dirty="0"/>
              <a:t>, you can have a variable with the same name in a different scope or module. </a:t>
            </a:r>
            <a:endParaRPr lang="tr-TR" dirty="0" smtClean="0"/>
          </a:p>
          <a:p>
            <a:r>
              <a:rPr lang="en-US" dirty="0" smtClean="0"/>
              <a:t>You can </a:t>
            </a:r>
            <a:r>
              <a:rPr lang="en-US" dirty="0"/>
              <a:t>have a global variable called temp and also a local variable in a procedure called temp. </a:t>
            </a:r>
          </a:p>
          <a:p>
            <a:r>
              <a:rPr lang="en-US" dirty="0"/>
              <a:t>References to temp within the procedure would access the local variable temp, and references outside the procedure would access the global variable temp. </a:t>
            </a:r>
          </a:p>
          <a:p>
            <a:r>
              <a:rPr lang="en-US" dirty="0"/>
              <a:t>In this case, the local variable shadows the global variable. </a:t>
            </a:r>
          </a:p>
          <a:p>
            <a:r>
              <a:rPr lang="en-US" dirty="0"/>
              <a:t>The only way to use the global variable over the local variable is to give it a different name. </a:t>
            </a:r>
          </a:p>
          <a:p>
            <a:r>
              <a:rPr lang="en-US" dirty="0"/>
              <a:t>The best way is to use unique names for all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Variables also have a lifetime based on their scope. </a:t>
            </a:r>
          </a:p>
          <a:p>
            <a:r>
              <a:rPr lang="en-US" dirty="0"/>
              <a:t>Module and global variables are preserved for the lifetime of the application, which means they hold their values while the application is executing until the user closes the application. </a:t>
            </a:r>
          </a:p>
          <a:p>
            <a:r>
              <a:rPr lang="en-US" dirty="0"/>
              <a:t>Local variables declared with Dim exist only when the procedure is executing. </a:t>
            </a:r>
          </a:p>
          <a:p>
            <a:r>
              <a:rPr lang="en-US" dirty="0"/>
              <a:t>When it stops, the values are not preserved and the memory is released. The next execution reinitializes the variables for the lifetime of the procedure. </a:t>
            </a:r>
          </a:p>
          <a:p>
            <a:r>
              <a:rPr lang="en-US" dirty="0"/>
              <a:t>You should only use local variables to hold values that are being used during that procedure. </a:t>
            </a:r>
          </a:p>
          <a:p>
            <a:r>
              <a:rPr lang="en-US" dirty="0"/>
              <a:t>If you expect to access them from other modules, they need to be global.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you can use the Static keyword to declare and preserve a local variable</a:t>
            </a:r>
            <a:r>
              <a:rPr lang="en-US" dirty="0" smtClean="0"/>
              <a:t>:</a:t>
            </a:r>
            <a:endParaRPr lang="tr-TR" dirty="0" smtClean="0"/>
          </a:p>
          <a:p>
            <a:endParaRPr lang="en-US" dirty="0"/>
          </a:p>
          <a:p>
            <a:pPr marL="800100" lvl="2" indent="0">
              <a:buNone/>
            </a:pPr>
            <a:r>
              <a:rPr lang="en-US" dirty="0"/>
              <a:t>Static </a:t>
            </a:r>
            <a:r>
              <a:rPr lang="en-US" dirty="0" smtClean="0"/>
              <a:t>Temp</a:t>
            </a:r>
            <a:endParaRPr lang="tr-TR" dirty="0" smtClean="0"/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You can make all local variables static by placing the Static keyword at the beginning of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procedure </a:t>
            </a:r>
            <a:r>
              <a:rPr lang="en-US" dirty="0"/>
              <a:t>heading</a:t>
            </a:r>
            <a:r>
              <a:rPr lang="en-US" dirty="0" smtClean="0"/>
              <a:t>:</a:t>
            </a:r>
            <a:endParaRPr lang="tr-TR" dirty="0" smtClean="0"/>
          </a:p>
          <a:p>
            <a:endParaRPr lang="en-US" dirty="0"/>
          </a:p>
          <a:p>
            <a:pPr marL="800100" lvl="2" indent="0">
              <a:buNone/>
            </a:pPr>
            <a:r>
              <a:rPr lang="en-US" dirty="0"/>
              <a:t>Static Sub </a:t>
            </a:r>
            <a:r>
              <a:rPr lang="en-US" dirty="0" err="1"/>
              <a:t>Test_Static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variable can be given a data type that determines the type of data it can store. </a:t>
            </a:r>
            <a:endParaRPr lang="tr-TR" dirty="0" smtClean="0"/>
          </a:p>
          <a:p>
            <a:r>
              <a:rPr lang="en-US" dirty="0" smtClean="0"/>
              <a:t>This can</a:t>
            </a:r>
            <a:r>
              <a:rPr lang="tr-TR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an effect on the efficiency of your code. 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there is no data type, the default type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Variant.</a:t>
            </a:r>
            <a:endParaRPr lang="tr-TR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US" b="1" dirty="0" smtClean="0"/>
              <a:t>Variant</a:t>
            </a:r>
            <a:endParaRPr lang="en-US" b="1" dirty="0"/>
          </a:p>
          <a:p>
            <a:r>
              <a:rPr lang="en-US" dirty="0"/>
              <a:t>A variant can store all kinds of data, whether it is text, numbers, dates, or other information.</a:t>
            </a:r>
          </a:p>
          <a:p>
            <a:r>
              <a:rPr lang="en-US" dirty="0"/>
              <a:t>It can even store an entire array.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variant variable can freely change its type at runtime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whereas </a:t>
            </a:r>
            <a:r>
              <a:rPr lang="en-US" dirty="0"/>
              <a:t>one that has been specified as, for example, a string cannot.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You can use variables to store values while your code is executing.</a:t>
            </a:r>
          </a:p>
          <a:p>
            <a:r>
              <a:rPr lang="tr-TR" dirty="0" smtClean="0"/>
              <a:t>You can declare a variable using the </a:t>
            </a:r>
            <a:r>
              <a:rPr lang="tr-TR" b="1" dirty="0" smtClean="0">
                <a:solidFill>
                  <a:srgbClr val="FF0000"/>
                </a:solidFill>
              </a:rPr>
              <a:t>Dim</a:t>
            </a:r>
            <a:r>
              <a:rPr lang="tr-TR" dirty="0" smtClean="0"/>
              <a:t> statement.</a:t>
            </a:r>
          </a:p>
          <a:p>
            <a:pPr marL="0" indent="0">
              <a:buNone/>
            </a:pPr>
            <a:r>
              <a:rPr lang="tr-TR" dirty="0" smtClean="0"/>
              <a:t> 	</a:t>
            </a:r>
            <a:r>
              <a:rPr lang="tr-TR" b="1" i="1" dirty="0" smtClean="0"/>
              <a:t>Dim variablename [As type]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Variable names must begin with a letter</a:t>
            </a:r>
          </a:p>
          <a:p>
            <a:r>
              <a:rPr lang="tr-TR" dirty="0" smtClean="0"/>
              <a:t>Second and the other characters must be letters, numbers, underscore (_) character.</a:t>
            </a:r>
          </a:p>
          <a:p>
            <a:r>
              <a:rPr lang="tr-TR" dirty="0" smtClean="0"/>
              <a:t>Variable names must not exceed 40 characters</a:t>
            </a:r>
          </a:p>
          <a:p>
            <a:r>
              <a:rPr lang="tr-TR" dirty="0" smtClean="0"/>
              <a:t>They must not be a reserved word!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Variant</a:t>
            </a:r>
            <a:endParaRPr lang="en-US" b="1" dirty="0"/>
          </a:p>
          <a:p>
            <a:r>
              <a:rPr lang="en-US" dirty="0" smtClean="0"/>
              <a:t>You </a:t>
            </a:r>
            <a:r>
              <a:rPr lang="en-US" dirty="0"/>
              <a:t>can use the </a:t>
            </a:r>
            <a:r>
              <a:rPr lang="en-US" dirty="0" smtClean="0"/>
              <a:t>function</a:t>
            </a:r>
            <a:r>
              <a:rPr lang="tr-TR" dirty="0" smtClean="0"/>
              <a:t> </a:t>
            </a:r>
            <a:r>
              <a:rPr lang="en-US" dirty="0" err="1" smtClean="0"/>
              <a:t>VarType</a:t>
            </a:r>
            <a:r>
              <a:rPr lang="en-US" dirty="0" smtClean="0"/>
              <a:t> </a:t>
            </a:r>
            <a:r>
              <a:rPr lang="en-US" dirty="0"/>
              <a:t>to find out the type of data held by a variant</a:t>
            </a:r>
            <a:r>
              <a:rPr lang="en-US" dirty="0" smtClean="0"/>
              <a:t>:</a:t>
            </a:r>
            <a:endParaRPr lang="tr-TR" dirty="0"/>
          </a:p>
          <a:p>
            <a:pPr marL="800100" lvl="2" indent="0">
              <a:buNone/>
            </a:pPr>
            <a:r>
              <a:rPr lang="en-US" dirty="0"/>
              <a:t>Sub </a:t>
            </a:r>
            <a:r>
              <a:rPr lang="en-US" dirty="0" err="1"/>
              <a:t>TestVariables</a:t>
            </a:r>
            <a:r>
              <a:rPr lang="en-US" dirty="0"/>
              <a:t>()</a:t>
            </a:r>
          </a:p>
          <a:p>
            <a:pPr marL="1257300" lvl="3" indent="0">
              <a:buNone/>
            </a:pPr>
            <a:r>
              <a:rPr lang="en-US" dirty="0" err="1"/>
              <a:t>stemp</a:t>
            </a:r>
            <a:r>
              <a:rPr lang="en-US" dirty="0"/>
              <a:t> = "</a:t>
            </a:r>
            <a:r>
              <a:rPr lang="en-US" dirty="0" err="1"/>
              <a:t>richard</a:t>
            </a:r>
            <a:r>
              <a:rPr lang="en-US" dirty="0"/>
              <a:t>"</a:t>
            </a:r>
          </a:p>
          <a:p>
            <a:pPr marL="1257300" lvl="3" indent="0">
              <a:buNone/>
            </a:pPr>
            <a:r>
              <a:rPr lang="en-US" dirty="0" err="1"/>
              <a:t>MsgBox</a:t>
            </a:r>
            <a:r>
              <a:rPr lang="en-US" dirty="0"/>
              <a:t> </a:t>
            </a:r>
            <a:r>
              <a:rPr lang="en-US" dirty="0" err="1"/>
              <a:t>VarType</a:t>
            </a:r>
            <a:r>
              <a:rPr lang="en-US" dirty="0"/>
              <a:t>(</a:t>
            </a:r>
            <a:r>
              <a:rPr lang="en-US" dirty="0" err="1"/>
              <a:t>stemp</a:t>
            </a:r>
            <a:r>
              <a:rPr lang="en-US" dirty="0"/>
              <a:t>)</a:t>
            </a:r>
          </a:p>
          <a:p>
            <a:pPr marL="1257300" lvl="3" indent="0">
              <a:buNone/>
            </a:pPr>
            <a:r>
              <a:rPr lang="en-US" dirty="0" err="1"/>
              <a:t>stemp</a:t>
            </a:r>
            <a:r>
              <a:rPr lang="en-US" dirty="0"/>
              <a:t> = 4</a:t>
            </a:r>
          </a:p>
          <a:p>
            <a:pPr marL="1257300" lvl="3" indent="0">
              <a:buNone/>
            </a:pPr>
            <a:r>
              <a:rPr lang="en-US" dirty="0" err="1"/>
              <a:t>MsgBox</a:t>
            </a:r>
            <a:r>
              <a:rPr lang="en-US" dirty="0"/>
              <a:t> </a:t>
            </a:r>
            <a:r>
              <a:rPr lang="en-US" dirty="0" err="1"/>
              <a:t>VarType</a:t>
            </a:r>
            <a:r>
              <a:rPr lang="en-US" dirty="0"/>
              <a:t>(</a:t>
            </a:r>
            <a:r>
              <a:rPr lang="en-US" dirty="0" err="1"/>
              <a:t>stemp</a:t>
            </a:r>
            <a:r>
              <a:rPr lang="en-US" dirty="0"/>
              <a:t>)</a:t>
            </a:r>
          </a:p>
          <a:p>
            <a:pPr marL="800100" lvl="2" indent="0">
              <a:buNone/>
            </a:pPr>
            <a:r>
              <a:rPr lang="en-US" dirty="0"/>
              <a:t>End Sub</a:t>
            </a:r>
          </a:p>
          <a:p>
            <a:r>
              <a:rPr lang="en-US" dirty="0"/>
              <a:t>The message box will first display 8, which means that it is a string. It will then display 2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means that it is an integer.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57" y="2085431"/>
            <a:ext cx="8669927" cy="43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4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perform a mathematical operation on a variant that is not a numeric value, you will get a Type </a:t>
            </a:r>
            <a:r>
              <a:rPr lang="en-US" dirty="0" err="1"/>
              <a:t>MisMatch</a:t>
            </a:r>
            <a:r>
              <a:rPr lang="en-US" dirty="0"/>
              <a:t> error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You can use the </a:t>
            </a:r>
            <a:r>
              <a:rPr lang="en-US" b="1" i="1" dirty="0" err="1"/>
              <a:t>IsNumeric</a:t>
            </a:r>
            <a:r>
              <a:rPr lang="en-US" dirty="0"/>
              <a:t> function to test if the value of a variant is a </a:t>
            </a:r>
            <a:r>
              <a:rPr lang="en-US" dirty="0" smtClean="0"/>
              <a:t>number—it</a:t>
            </a:r>
            <a:r>
              <a:rPr lang="tr-TR" dirty="0" smtClean="0"/>
              <a:t> </a:t>
            </a:r>
            <a:r>
              <a:rPr lang="en-US" dirty="0" smtClean="0"/>
              <a:t>returns </a:t>
            </a:r>
            <a:r>
              <a:rPr lang="en-US" dirty="0"/>
              <a:t>true or false (nonzero or zero).</a:t>
            </a:r>
          </a:p>
          <a:p>
            <a:pPr marL="800100" lvl="2" indent="0">
              <a:buNone/>
            </a:pPr>
            <a:r>
              <a:rPr lang="en-US" dirty="0" err="1" smtClean="0"/>
              <a:t>TestNumeric</a:t>
            </a:r>
            <a:r>
              <a:rPr lang="en-US" dirty="0"/>
              <a:t>()</a:t>
            </a:r>
          </a:p>
          <a:p>
            <a:pPr marL="1257300" lvl="3" indent="0">
              <a:buNone/>
            </a:pPr>
            <a:r>
              <a:rPr lang="en-US" dirty="0"/>
              <a:t>temp="</a:t>
            </a:r>
            <a:r>
              <a:rPr lang="en-US" dirty="0" err="1"/>
              <a:t>richard</a:t>
            </a:r>
            <a:r>
              <a:rPr lang="en-US" dirty="0"/>
              <a:t>"</a:t>
            </a:r>
          </a:p>
          <a:p>
            <a:pPr marL="1257300" lvl="3" indent="0">
              <a:buNone/>
            </a:pPr>
            <a:r>
              <a:rPr lang="en-US" dirty="0" err="1"/>
              <a:t>MsgBox</a:t>
            </a:r>
            <a:r>
              <a:rPr lang="en-US" dirty="0"/>
              <a:t> </a:t>
            </a:r>
            <a:r>
              <a:rPr lang="en-US" dirty="0" err="1"/>
              <a:t>IsNumeric</a:t>
            </a:r>
            <a:r>
              <a:rPr lang="en-US" dirty="0"/>
              <a:t>(temp)</a:t>
            </a:r>
          </a:p>
          <a:p>
            <a:pPr marL="800100" lvl="2" indent="0">
              <a:buNone/>
            </a:pPr>
            <a:r>
              <a:rPr lang="en-US" dirty="0"/>
              <a:t>End </a:t>
            </a:r>
            <a:r>
              <a:rPr lang="en-US" dirty="0" smtClean="0"/>
              <a:t>Sub</a:t>
            </a:r>
            <a:endParaRPr lang="tr-TR" dirty="0" smtClean="0"/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This will give the result False.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Date/Time Values Stored in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variables can also contain </a:t>
            </a:r>
            <a:r>
              <a:rPr lang="en-US" b="1" i="1" dirty="0"/>
              <a:t>Date/Time</a:t>
            </a:r>
            <a:r>
              <a:rPr lang="en-US" dirty="0"/>
              <a:t> values.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is a floating point </a:t>
            </a:r>
            <a:r>
              <a:rPr lang="en-US" dirty="0" smtClean="0"/>
              <a:t>number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integer part represents the days since 31-Dec-1899, and the decimal part represents the hours, minutes, and seconds expressed as a proportion of 24 hours. </a:t>
            </a:r>
          </a:p>
          <a:p>
            <a:r>
              <a:rPr lang="en-US" dirty="0"/>
              <a:t>For example, 37786.75 represents 14-June-2003 at 18:00.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difference between 31-Dec-1899 and 14-June-2003 is 37,786 days, and 0.75 of 24 hours is 18 hours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9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Date/Time Values Stored in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</a:t>
            </a:r>
            <a:r>
              <a:rPr lang="en-US" dirty="0"/>
              <a:t>or subtracting numbers adds or subtracts days. </a:t>
            </a:r>
            <a:endParaRPr lang="tr-TR" dirty="0" smtClean="0"/>
          </a:p>
          <a:p>
            <a:r>
              <a:rPr lang="en-US" dirty="0" smtClean="0"/>
              <a:t>Adding </a:t>
            </a:r>
            <a:r>
              <a:rPr lang="en-US" dirty="0"/>
              <a:t>decimals increases the time of day; for example, adding 1/24 adds one hour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As you can use </a:t>
            </a:r>
            <a:r>
              <a:rPr lang="en-US" b="1" i="1" dirty="0" err="1"/>
              <a:t>IsNumeric</a:t>
            </a:r>
            <a:r>
              <a:rPr lang="en-US" dirty="0"/>
              <a:t> to determine if there is a numeric value, you can use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b="1" i="1" dirty="0" err="1" smtClean="0"/>
              <a:t>IsDate</a:t>
            </a:r>
            <a:r>
              <a:rPr lang="en-US" dirty="0" smtClean="0"/>
              <a:t> </a:t>
            </a:r>
            <a:r>
              <a:rPr lang="en-US" dirty="0"/>
              <a:t>function to determine if there is a date value.</a:t>
            </a:r>
          </a:p>
          <a:p>
            <a:pPr marL="800100" lvl="2" indent="0">
              <a:buNone/>
            </a:pPr>
            <a:r>
              <a:rPr lang="en-US" dirty="0" smtClean="0"/>
              <a:t>temp </a:t>
            </a:r>
            <a:r>
              <a:rPr lang="en-US" dirty="0"/>
              <a:t>= "01-Feb-2002"</a:t>
            </a:r>
          </a:p>
          <a:p>
            <a:pPr marL="800100" lvl="2" indent="0">
              <a:buNone/>
            </a:pPr>
            <a:r>
              <a:rPr lang="en-US" dirty="0" err="1"/>
              <a:t>MsgBox</a:t>
            </a:r>
            <a:r>
              <a:rPr lang="en-US" dirty="0"/>
              <a:t> </a:t>
            </a:r>
            <a:r>
              <a:rPr lang="en-US" dirty="0" err="1"/>
              <a:t>IsDate</a:t>
            </a:r>
            <a:r>
              <a:rPr lang="en-US" dirty="0"/>
              <a:t>(temp</a:t>
            </a:r>
            <a:r>
              <a:rPr lang="en-US" dirty="0" smtClean="0"/>
              <a:t>)</a:t>
            </a:r>
            <a:endParaRPr lang="tr-TR" dirty="0" smtClean="0"/>
          </a:p>
          <a:p>
            <a:pPr marL="800100" lvl="2" indent="0">
              <a:buNone/>
            </a:pPr>
            <a:endParaRPr lang="en-US" dirty="0"/>
          </a:p>
          <a:p>
            <a:pPr marL="285750"/>
            <a:r>
              <a:rPr lang="en-US" dirty="0"/>
              <a:t>This will return True (nonzero).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5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variant that has not had a variable assigned to it will have an empty value.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can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tested </a:t>
            </a:r>
            <a:r>
              <a:rPr lang="en-US" dirty="0"/>
              <a:t>for using the </a:t>
            </a:r>
            <a:r>
              <a:rPr lang="en-US" b="1" i="1" dirty="0" err="1"/>
              <a:t>IsEmpty</a:t>
            </a:r>
            <a:r>
              <a:rPr lang="en-US" dirty="0"/>
              <a:t> function.</a:t>
            </a:r>
          </a:p>
          <a:p>
            <a:pPr marL="0" indent="0">
              <a:buNone/>
            </a:pPr>
            <a:endParaRPr lang="tr-TR" dirty="0" smtClean="0"/>
          </a:p>
          <a:p>
            <a:pPr marL="800100" lvl="2" indent="0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 err="1"/>
              <a:t>IsEmpty</a:t>
            </a:r>
            <a:r>
              <a:rPr lang="en-US" dirty="0"/>
              <a:t>(</a:t>
            </a:r>
            <a:r>
              <a:rPr lang="en-US" dirty="0" err="1"/>
              <a:t>MyTest</a:t>
            </a:r>
            <a:r>
              <a:rPr lang="en-US" dirty="0" smtClean="0"/>
              <a:t>)</a:t>
            </a:r>
            <a:endParaRPr lang="tr-TR" dirty="0" smtClean="0"/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This will return True (nonzero) because temp has not been assigned a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0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variant can contain a special value of </a:t>
            </a:r>
            <a:r>
              <a:rPr lang="en-US" sz="2800" b="1" i="1" dirty="0"/>
              <a:t>Null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The </a:t>
            </a:r>
            <a:r>
              <a:rPr lang="en-US" sz="2800" b="1" i="1" dirty="0"/>
              <a:t>Null</a:t>
            </a:r>
            <a:r>
              <a:rPr lang="en-US" sz="2800" dirty="0"/>
              <a:t> value is used to indicate unknown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missing </a:t>
            </a:r>
            <a:r>
              <a:rPr lang="en-US" sz="2800" dirty="0"/>
              <a:t>data. </a:t>
            </a:r>
            <a:endParaRPr lang="tr-TR" sz="2800" dirty="0" smtClean="0"/>
          </a:p>
          <a:p>
            <a:r>
              <a:rPr lang="en-US" sz="2800" dirty="0" smtClean="0"/>
              <a:t>Variables </a:t>
            </a:r>
            <a:r>
              <a:rPr lang="en-US" sz="2800" dirty="0"/>
              <a:t>are not set to Null unless you write code to do this. </a:t>
            </a:r>
            <a:endParaRPr lang="tr-TR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you do not </a:t>
            </a:r>
            <a:r>
              <a:rPr lang="en-US" sz="2800" dirty="0" smtClean="0"/>
              <a:t>use</a:t>
            </a:r>
            <a:r>
              <a:rPr lang="tr-TR" sz="2800" dirty="0" smtClean="0"/>
              <a:t> </a:t>
            </a:r>
            <a:r>
              <a:rPr lang="en-US" sz="2800" dirty="0" smtClean="0"/>
              <a:t>Null </a:t>
            </a:r>
            <a:r>
              <a:rPr lang="en-US" sz="2800" dirty="0"/>
              <a:t>in your application, you do not have to worry about Null</a:t>
            </a:r>
            <a:r>
              <a:rPr lang="en-US" sz="2800" dirty="0" smtClean="0"/>
              <a:t>.</a:t>
            </a:r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safest way to check for a Null value in your code is to use </a:t>
            </a:r>
            <a:r>
              <a:rPr lang="en-US" sz="2800" dirty="0" err="1"/>
              <a:t>IsNull</a:t>
            </a:r>
            <a:r>
              <a:rPr lang="en-US" sz="2800" dirty="0"/>
              <a:t>. </a:t>
            </a:r>
            <a:endParaRPr lang="tr-TR" sz="2800" dirty="0" smtClean="0"/>
          </a:p>
          <a:p>
            <a:pPr marL="800100" lvl="2" indent="0">
              <a:buNone/>
            </a:pPr>
            <a:r>
              <a:rPr lang="en-US" sz="2400" dirty="0" smtClean="0"/>
              <a:t>Sub </a:t>
            </a:r>
            <a:r>
              <a:rPr lang="en-US" sz="2400" dirty="0" err="1"/>
              <a:t>TestNull</a:t>
            </a:r>
            <a:r>
              <a:rPr lang="en-US" sz="2400" dirty="0"/>
              <a:t>()</a:t>
            </a:r>
          </a:p>
          <a:p>
            <a:pPr marL="1257300" lvl="3" indent="0">
              <a:buNone/>
            </a:pPr>
            <a:r>
              <a:rPr lang="en-US" sz="2200" dirty="0"/>
              <a:t>temp=Null</a:t>
            </a:r>
          </a:p>
          <a:p>
            <a:pPr marL="1257300" lvl="3" indent="0">
              <a:buNone/>
            </a:pPr>
            <a:r>
              <a:rPr lang="en-US" sz="2200" dirty="0" err="1"/>
              <a:t>Msgbox</a:t>
            </a:r>
            <a:r>
              <a:rPr lang="en-US" sz="2200" dirty="0"/>
              <a:t> </a:t>
            </a:r>
            <a:r>
              <a:rPr lang="en-US" sz="2200" dirty="0" err="1"/>
              <a:t>IsNull</a:t>
            </a:r>
            <a:r>
              <a:rPr lang="en-US" sz="2200" dirty="0"/>
              <a:t>(temp)</a:t>
            </a:r>
          </a:p>
          <a:p>
            <a:pPr marL="800100" lvl="2" indent="0">
              <a:buNone/>
            </a:pPr>
            <a:r>
              <a:rPr lang="en-US" sz="2400" dirty="0"/>
              <a:t>End Sub</a:t>
            </a:r>
          </a:p>
          <a:p>
            <a:r>
              <a:rPr lang="en-US" sz="2800" dirty="0"/>
              <a:t>The result will be True (nonzero).</a:t>
            </a:r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4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Why use data types other than Variant? </a:t>
            </a:r>
            <a:endParaRPr lang="tr-TR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you want to create concise fast code, then you need other data types. </a:t>
            </a:r>
            <a:endParaRPr lang="tr-TR" sz="2800" dirty="0" smtClean="0"/>
          </a:p>
          <a:p>
            <a:r>
              <a:rPr lang="en-US" sz="2800" dirty="0" smtClean="0"/>
              <a:t>For</a:t>
            </a:r>
            <a:r>
              <a:rPr lang="tr-TR" sz="2800" dirty="0" smtClean="0"/>
              <a:t> </a:t>
            </a:r>
            <a:r>
              <a:rPr lang="en-US" sz="2800" dirty="0" smtClean="0"/>
              <a:t>example</a:t>
            </a:r>
            <a:r>
              <a:rPr lang="en-US" sz="2800" dirty="0"/>
              <a:t>, if you are doing lots of mathematical calculations on relatively small </a:t>
            </a:r>
            <a:r>
              <a:rPr lang="en-US" sz="2800" dirty="0" smtClean="0"/>
              <a:t>integer</a:t>
            </a:r>
            <a:r>
              <a:rPr lang="tr-TR" sz="2800" dirty="0" smtClean="0"/>
              <a:t> </a:t>
            </a:r>
            <a:r>
              <a:rPr lang="en-US" sz="2800" dirty="0" smtClean="0"/>
              <a:t>numbers</a:t>
            </a:r>
            <a:r>
              <a:rPr lang="en-US" sz="2800" dirty="0"/>
              <a:t>, you can gain an enormous speed advantage by using the data type Integer </a:t>
            </a:r>
            <a:r>
              <a:rPr lang="en-US" sz="2800" dirty="0" smtClean="0"/>
              <a:t>instead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Variant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are also memory considerations to take into account. </a:t>
            </a:r>
            <a:endParaRPr lang="tr-TR" sz="2800" dirty="0" smtClean="0"/>
          </a:p>
          <a:p>
            <a:r>
              <a:rPr lang="tr-TR" sz="2800" dirty="0" smtClean="0"/>
              <a:t>A</a:t>
            </a:r>
            <a:r>
              <a:rPr lang="en-US" sz="2800" dirty="0" smtClean="0"/>
              <a:t>cross </a:t>
            </a:r>
            <a:r>
              <a:rPr lang="en-US" sz="2800" dirty="0"/>
              <a:t>a large array it can use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large </a:t>
            </a:r>
            <a:r>
              <a:rPr lang="en-US" sz="2800" dirty="0"/>
              <a:t>amount of RAM, which would slow the process down. </a:t>
            </a:r>
            <a:endParaRPr lang="tr-TR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will use up memory in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computer</a:t>
            </a:r>
            <a:r>
              <a:rPr lang="en-US" sz="2800" dirty="0"/>
              <a:t>, which Windows could </a:t>
            </a:r>
            <a:r>
              <a:rPr lang="tr-TR" sz="2800" dirty="0" smtClean="0"/>
              <a:t>need in its own applications</a:t>
            </a:r>
            <a:r>
              <a:rPr lang="en-US" sz="2800" dirty="0" smtClean="0"/>
              <a:t>.</a:t>
            </a:r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3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06" y="1152983"/>
            <a:ext cx="6924411" cy="56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optional </a:t>
            </a:r>
            <a:r>
              <a:rPr lang="tr-TR" b="1" i="1" dirty="0" smtClean="0"/>
              <a:t>As type </a:t>
            </a:r>
            <a:r>
              <a:rPr lang="tr-TR" dirty="0" smtClean="0"/>
              <a:t>clause allows you to efine the data type of the variable</a:t>
            </a:r>
          </a:p>
          <a:p>
            <a:r>
              <a:rPr lang="tr-TR" dirty="0" smtClean="0"/>
              <a:t>If you omit the type, it defaults too </a:t>
            </a:r>
            <a:r>
              <a:rPr lang="tr-TR" b="1" i="1" dirty="0" smtClean="0"/>
              <a:t>Variant</a:t>
            </a:r>
            <a:r>
              <a:rPr lang="tr-TR" dirty="0" smtClean="0"/>
              <a:t> data type.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i="1" dirty="0" smtClean="0"/>
              <a:t>Dim MyInteger as Integer</a:t>
            </a:r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89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are working with fractions of numbers, then you use Single, Double, or Currency.</a:t>
            </a:r>
          </a:p>
          <a:p>
            <a:r>
              <a:rPr lang="en-US" sz="2800" b="1" dirty="0"/>
              <a:t>Currency</a:t>
            </a:r>
            <a:r>
              <a:rPr lang="en-US" sz="2800" dirty="0"/>
              <a:t> (fixed decimal point) supports up to 4 digits to the right of the decimal point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15 </a:t>
            </a:r>
            <a:r>
              <a:rPr lang="en-US" sz="2800" dirty="0"/>
              <a:t>digits to the left. </a:t>
            </a:r>
            <a:endParaRPr lang="tr-TR" sz="2800" dirty="0" smtClean="0"/>
          </a:p>
          <a:p>
            <a:r>
              <a:rPr lang="en-US" sz="2800" b="1" dirty="0" smtClean="0"/>
              <a:t>Floating </a:t>
            </a:r>
            <a:r>
              <a:rPr lang="en-US" sz="2800" b="1" dirty="0"/>
              <a:t>point </a:t>
            </a:r>
            <a:r>
              <a:rPr lang="en-US" sz="2800" dirty="0"/>
              <a:t>(</a:t>
            </a:r>
            <a:r>
              <a:rPr lang="en-US" sz="2800" b="1" i="1" dirty="0"/>
              <a:t>Single</a:t>
            </a:r>
            <a:r>
              <a:rPr lang="en-US" sz="2800" dirty="0"/>
              <a:t> and </a:t>
            </a:r>
            <a:r>
              <a:rPr lang="en-US" sz="2800" b="1" i="1" dirty="0"/>
              <a:t>Double</a:t>
            </a:r>
            <a:r>
              <a:rPr lang="en-US" sz="2800" dirty="0"/>
              <a:t>) have larger ranges but can </a:t>
            </a:r>
            <a:r>
              <a:rPr lang="en-US" sz="2800" dirty="0" smtClean="0"/>
              <a:t>produce</a:t>
            </a:r>
            <a:r>
              <a:rPr lang="tr-TR" sz="2800" dirty="0" smtClean="0"/>
              <a:t> </a:t>
            </a:r>
            <a:r>
              <a:rPr lang="en-US" sz="2800" dirty="0" smtClean="0"/>
              <a:t>small </a:t>
            </a:r>
            <a:r>
              <a:rPr lang="en-US" sz="2800" dirty="0"/>
              <a:t>rounding errors.</a:t>
            </a:r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1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00100" lvl="2" indent="0">
              <a:buNone/>
            </a:pPr>
            <a:r>
              <a:rPr lang="en-US" sz="2400" i="1" dirty="0"/>
              <a:t>Dim temp as Integer</a:t>
            </a:r>
          </a:p>
          <a:p>
            <a:pPr marL="800100" lvl="2" indent="0">
              <a:buNone/>
            </a:pPr>
            <a:r>
              <a:rPr lang="en-US" sz="2400" i="1" dirty="0"/>
              <a:t>Dim temp as Long</a:t>
            </a:r>
          </a:p>
          <a:p>
            <a:pPr marL="800100" lvl="2" indent="0">
              <a:buNone/>
            </a:pPr>
            <a:r>
              <a:rPr lang="en-US" sz="2400" i="1" dirty="0"/>
              <a:t>Dim temp as Currency</a:t>
            </a:r>
          </a:p>
          <a:p>
            <a:pPr marL="800100" lvl="2" indent="0">
              <a:buNone/>
            </a:pPr>
            <a:r>
              <a:rPr lang="en-US" sz="2400" i="1" dirty="0"/>
              <a:t>Dim temp as Single</a:t>
            </a:r>
          </a:p>
          <a:p>
            <a:pPr marL="800100" lvl="2" indent="0">
              <a:buNone/>
            </a:pPr>
            <a:r>
              <a:rPr lang="en-US" sz="2400" i="1" dirty="0"/>
              <a:t>Dim temp as </a:t>
            </a:r>
            <a:r>
              <a:rPr lang="en-US" sz="2400" i="1" dirty="0" smtClean="0"/>
              <a:t>Double</a:t>
            </a:r>
            <a:endParaRPr lang="tr-TR" sz="2400" i="1" dirty="0" smtClean="0"/>
          </a:p>
          <a:p>
            <a:pPr marL="457200" indent="-457200"/>
            <a:r>
              <a:rPr lang="tr-TR" sz="3000" i="1" dirty="0" smtClean="0"/>
              <a:t>String Types</a:t>
            </a:r>
          </a:p>
          <a:p>
            <a:pPr marL="857250" lvl="1" indent="-457200"/>
            <a:r>
              <a:rPr lang="en-US" sz="2800" i="1" dirty="0"/>
              <a:t>If your variable will always contain text, you can declare it to be of type String:</a:t>
            </a:r>
          </a:p>
          <a:p>
            <a:pPr marL="800100" lvl="2" indent="0">
              <a:buNone/>
            </a:pPr>
            <a:endParaRPr lang="tr-TR" sz="2600" i="1" dirty="0" smtClean="0"/>
          </a:p>
          <a:p>
            <a:pPr marL="800100" lvl="2" indent="0">
              <a:buNone/>
            </a:pPr>
            <a:r>
              <a:rPr lang="en-US" sz="2600" i="1" dirty="0" smtClean="0"/>
              <a:t>Dim </a:t>
            </a:r>
            <a:r>
              <a:rPr lang="en-US" sz="2600" i="1" dirty="0"/>
              <a:t>temp as String</a:t>
            </a:r>
            <a:endParaRPr lang="tr-TR" sz="2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8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/>
            <a:r>
              <a:rPr lang="tr-TR" sz="3000" b="1" dirty="0" smtClean="0"/>
              <a:t>String Types</a:t>
            </a:r>
          </a:p>
          <a:p>
            <a:pPr marL="857250" lvl="1" indent="-457200"/>
            <a:r>
              <a:rPr lang="en-US" sz="2800" dirty="0"/>
              <a:t>A string is of variable length by default. The string grows or shrinks according to the data in it.</a:t>
            </a:r>
          </a:p>
          <a:p>
            <a:pPr marL="857250" lvl="1" indent="-457200"/>
            <a:r>
              <a:rPr lang="en-US" sz="2800" dirty="0"/>
              <a:t>If you do not want this to happen, you can declare a fixed-length string by using String * size:</a:t>
            </a:r>
          </a:p>
          <a:p>
            <a:pPr marL="1257300" lvl="3" indent="0">
              <a:buNone/>
            </a:pPr>
            <a:r>
              <a:rPr lang="en-US" sz="2400" dirty="0" smtClean="0"/>
              <a:t>Dim </a:t>
            </a:r>
            <a:r>
              <a:rPr lang="en-US" sz="2400" dirty="0"/>
              <a:t>temp as String * 50</a:t>
            </a:r>
          </a:p>
          <a:p>
            <a:pPr marL="857250" lvl="1" indent="-457200"/>
            <a:r>
              <a:rPr lang="en-US" sz="2800" dirty="0"/>
              <a:t>This forces a string to be fixed at 50 characters in length. If your string is less than 50, it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padded </a:t>
            </a:r>
            <a:r>
              <a:rPr lang="en-US" sz="2800" dirty="0"/>
              <a:t>with spaces. </a:t>
            </a:r>
            <a:endParaRPr lang="tr-TR" sz="2800" dirty="0" smtClean="0"/>
          </a:p>
          <a:p>
            <a:pPr marL="857250" lvl="1" indent="-457200"/>
            <a:r>
              <a:rPr lang="en-US" sz="2800" dirty="0" smtClean="0"/>
              <a:t>If </a:t>
            </a:r>
            <a:r>
              <a:rPr lang="en-US" sz="2800" dirty="0"/>
              <a:t>it is greater than 50 characters, the excess characters are truncated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lost</a:t>
            </a:r>
            <a:r>
              <a:rPr lang="en-US" sz="2800" dirty="0"/>
              <a:t>. </a:t>
            </a:r>
            <a:endParaRPr lang="tr-TR" sz="2800" dirty="0" smtClean="0"/>
          </a:p>
          <a:p>
            <a:pPr marL="857250" lvl="1" indent="-457200"/>
            <a:r>
              <a:rPr lang="en-US" sz="2800" dirty="0" smtClean="0"/>
              <a:t>So</a:t>
            </a:r>
            <a:r>
              <a:rPr lang="en-US" sz="2800" dirty="0"/>
              <a:t>, although you do get control over the amount of memory being used because there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always </a:t>
            </a:r>
            <a:r>
              <a:rPr lang="en-US" sz="2800" dirty="0"/>
              <a:t>a fixed length to each element, there is a risk of data loss if a user manages to input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longer </a:t>
            </a:r>
            <a:r>
              <a:rPr lang="en-US" sz="2800" dirty="0"/>
              <a:t>string than you originally envisioned.</a:t>
            </a:r>
            <a:endParaRPr lang="tr-TR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3000" dirty="0"/>
              <a:t>Up to now I have discussed individual variables. You can set up a variable and give it a </a:t>
            </a:r>
            <a:r>
              <a:rPr lang="en-US" sz="3000" dirty="0" smtClean="0"/>
              <a:t>value</a:t>
            </a:r>
            <a:r>
              <a:rPr lang="tr-TR" sz="3000" dirty="0" smtClean="0"/>
              <a:t> </a:t>
            </a:r>
            <a:r>
              <a:rPr lang="en-US" sz="3000" dirty="0" smtClean="0"/>
              <a:t>such </a:t>
            </a:r>
            <a:r>
              <a:rPr lang="en-US" sz="3000" dirty="0"/>
              <a:t>as a number or a string. </a:t>
            </a:r>
            <a:endParaRPr lang="tr-TR" sz="3000" dirty="0" smtClean="0"/>
          </a:p>
          <a:p>
            <a:pPr marL="457200" indent="-457200"/>
            <a:r>
              <a:rPr lang="en-US" sz="3000" dirty="0" smtClean="0"/>
              <a:t>A </a:t>
            </a:r>
            <a:r>
              <a:rPr lang="en-US" sz="3000" dirty="0"/>
              <a:t>simple example is the name of an employee</a:t>
            </a:r>
            <a:r>
              <a:rPr lang="en-US" sz="3000" dirty="0" smtClean="0"/>
              <a:t>.</a:t>
            </a:r>
            <a:endParaRPr lang="tr-TR" sz="3000" dirty="0" smtClean="0"/>
          </a:p>
          <a:p>
            <a:pPr marL="457200" indent="-457200"/>
            <a:r>
              <a:rPr lang="en-US" sz="3000" dirty="0" smtClean="0"/>
              <a:t>You </a:t>
            </a:r>
            <a:r>
              <a:rPr lang="en-US" sz="3000" dirty="0"/>
              <a:t>can set up </a:t>
            </a:r>
            <a:r>
              <a:rPr lang="en-US" sz="3000" dirty="0" smtClean="0"/>
              <a:t>a</a:t>
            </a:r>
            <a:r>
              <a:rPr lang="tr-TR" sz="3000" dirty="0" smtClean="0"/>
              <a:t> </a:t>
            </a:r>
            <a:r>
              <a:rPr lang="en-US" sz="3000" dirty="0" smtClean="0"/>
              <a:t>variable </a:t>
            </a:r>
            <a:r>
              <a:rPr lang="en-US" sz="3000" dirty="0"/>
              <a:t>called </a:t>
            </a:r>
            <a:r>
              <a:rPr lang="en-US" sz="3000" b="1" i="1" dirty="0"/>
              <a:t>employee</a:t>
            </a:r>
            <a:r>
              <a:rPr lang="en-US" sz="3000" dirty="0"/>
              <a:t> and give it a string with the employee’s name</a:t>
            </a:r>
            <a:r>
              <a:rPr lang="en-US" sz="3000" dirty="0" smtClean="0"/>
              <a:t>.</a:t>
            </a:r>
            <a:endParaRPr lang="tr-TR" sz="3000" dirty="0" smtClean="0"/>
          </a:p>
          <a:p>
            <a:pPr marL="457200" indent="-457200"/>
            <a:r>
              <a:rPr lang="en-US" sz="3000" dirty="0" smtClean="0"/>
              <a:t>However</a:t>
            </a:r>
            <a:r>
              <a:rPr lang="en-US" sz="3000" dirty="0"/>
              <a:t>, what </a:t>
            </a:r>
            <a:r>
              <a:rPr lang="en-US" sz="3000" dirty="0" smtClean="0"/>
              <a:t>about</a:t>
            </a:r>
            <a:r>
              <a:rPr lang="tr-TR" sz="3000" dirty="0" smtClean="0"/>
              <a:t> </a:t>
            </a:r>
            <a:r>
              <a:rPr lang="en-US" sz="3000" dirty="0" smtClean="0"/>
              <a:t>other </a:t>
            </a:r>
            <a:r>
              <a:rPr lang="en-US" sz="3000" dirty="0"/>
              <a:t>employees? </a:t>
            </a:r>
            <a:endParaRPr lang="tr-TR" sz="3000" dirty="0" smtClean="0"/>
          </a:p>
          <a:p>
            <a:pPr marL="457200" indent="-457200"/>
            <a:r>
              <a:rPr lang="en-US" sz="3000" dirty="0" smtClean="0"/>
              <a:t>Suppose </a:t>
            </a:r>
            <a:r>
              <a:rPr lang="en-US" sz="3000" dirty="0"/>
              <a:t>you are writing a program that needs to refer to 26 employees.</a:t>
            </a:r>
            <a:endParaRPr lang="tr-TR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tr-TR" sz="2600" dirty="0" smtClean="0"/>
              <a:t>A</a:t>
            </a:r>
            <a:r>
              <a:rPr lang="en-US" sz="2600" dirty="0" smtClean="0"/>
              <a:t> </a:t>
            </a:r>
            <a:r>
              <a:rPr lang="en-US" sz="2600" dirty="0"/>
              <a:t>variable can be dimensioned as an array. All you need to specify is</a:t>
            </a:r>
          </a:p>
          <a:p>
            <a:pPr marL="800100" lvl="2" indent="0">
              <a:buNone/>
            </a:pPr>
            <a:r>
              <a:rPr lang="en-US" sz="2600" i="1" dirty="0" smtClean="0"/>
              <a:t>Dim </a:t>
            </a:r>
            <a:r>
              <a:rPr lang="en-US" sz="2600" i="1" dirty="0"/>
              <a:t>employee(25) as </a:t>
            </a:r>
            <a:r>
              <a:rPr lang="en-US" sz="2600" i="1" dirty="0" smtClean="0"/>
              <a:t>String</a:t>
            </a:r>
            <a:endParaRPr lang="tr-TR" sz="2600" i="1" dirty="0" smtClean="0"/>
          </a:p>
          <a:p>
            <a:pPr marL="457200" indent="-457200"/>
            <a:r>
              <a:rPr lang="en-US" sz="2600" dirty="0"/>
              <a:t>You use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subscript </a:t>
            </a:r>
            <a:r>
              <a:rPr lang="en-US" sz="2600" dirty="0"/>
              <a:t>number in brackets to indicate which element you are referring to.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You </a:t>
            </a:r>
            <a:r>
              <a:rPr lang="en-US" sz="2600" dirty="0"/>
              <a:t>can </a:t>
            </a:r>
            <a:r>
              <a:rPr lang="en-US" sz="2600" dirty="0" smtClean="0"/>
              <a:t>also</a:t>
            </a:r>
            <a:r>
              <a:rPr lang="tr-TR" sz="2600" dirty="0" smtClean="0"/>
              <a:t> </a:t>
            </a:r>
            <a:r>
              <a:rPr lang="en-US" sz="2600" b="1" i="1" dirty="0" err="1" smtClean="0"/>
              <a:t>ReDim</a:t>
            </a:r>
            <a:r>
              <a:rPr lang="en-US" sz="2600" dirty="0" smtClean="0"/>
              <a:t> </a:t>
            </a:r>
            <a:r>
              <a:rPr lang="en-US" sz="2600" dirty="0"/>
              <a:t>the array at runtime to enlarge it if your program requires.</a:t>
            </a:r>
          </a:p>
          <a:p>
            <a:pPr marL="457200" indent="-457200"/>
            <a:r>
              <a:rPr lang="en-US" sz="2600" dirty="0"/>
              <a:t>This example sets up a 26-element array numbered from 0 to 25, with 26 strings to </a:t>
            </a:r>
            <a:r>
              <a:rPr lang="en-US" sz="2600" dirty="0" smtClean="0"/>
              <a:t>put</a:t>
            </a:r>
            <a:r>
              <a:rPr lang="tr-TR" sz="2600" dirty="0" smtClean="0"/>
              <a:t> </a:t>
            </a:r>
            <a:r>
              <a:rPr lang="en-US" sz="2600" dirty="0" smtClean="0"/>
              <a:t>your </a:t>
            </a:r>
            <a:r>
              <a:rPr lang="en-US" sz="2600" dirty="0"/>
              <a:t>names into.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Each </a:t>
            </a:r>
            <a:r>
              <a:rPr lang="en-US" sz="2600" dirty="0"/>
              <a:t>element can be referenced from your code by using the index number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2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600" dirty="0" smtClean="0"/>
              <a:t>A </a:t>
            </a:r>
            <a:r>
              <a:rPr lang="en-US" sz="2600" dirty="0" err="1"/>
              <a:t>For..Next</a:t>
            </a:r>
            <a:r>
              <a:rPr lang="en-US" sz="2600" dirty="0"/>
              <a:t> loop can easily be used to list out all names within the array</a:t>
            </a:r>
            <a:r>
              <a:rPr lang="en-US" sz="2600" dirty="0" smtClean="0"/>
              <a:t>:</a:t>
            </a:r>
            <a:endParaRPr lang="tr-TR" sz="2600" dirty="0" smtClean="0"/>
          </a:p>
          <a:p>
            <a:pPr marL="800100" lvl="2" indent="0">
              <a:buNone/>
            </a:pPr>
            <a:r>
              <a:rPr lang="tr-TR" sz="2200" dirty="0"/>
              <a:t>Dim employee(25) as String</a:t>
            </a:r>
          </a:p>
          <a:p>
            <a:pPr marL="800100" lvl="2" indent="0">
              <a:buNone/>
            </a:pPr>
            <a:r>
              <a:rPr lang="tr-TR" sz="2200" dirty="0"/>
              <a:t>For n = 0 To 25</a:t>
            </a:r>
          </a:p>
          <a:p>
            <a:pPr marL="1257300" lvl="3" indent="0">
              <a:buNone/>
            </a:pPr>
            <a:r>
              <a:rPr lang="tr-TR" sz="2000" dirty="0"/>
              <a:t>employee(n) = Chr(n+65</a:t>
            </a:r>
            <a:r>
              <a:rPr lang="tr-TR" sz="2000" dirty="0" smtClean="0"/>
              <a:t>)</a:t>
            </a:r>
          </a:p>
          <a:p>
            <a:pPr marL="1257300" lvl="3" indent="0">
              <a:buNone/>
            </a:pPr>
            <a:r>
              <a:rPr lang="en-US" sz="2000" dirty="0"/>
              <a:t>Next n</a:t>
            </a:r>
          </a:p>
          <a:p>
            <a:pPr marL="1257300" lvl="3" indent="0">
              <a:buNone/>
            </a:pPr>
            <a:r>
              <a:rPr lang="en-US" sz="2000" dirty="0"/>
              <a:t>For n = 0 To 25</a:t>
            </a:r>
          </a:p>
          <a:p>
            <a:pPr marL="1257300" lvl="3" indent="0">
              <a:buNone/>
            </a:pPr>
            <a:r>
              <a:rPr lang="en-US" sz="2000" dirty="0" err="1"/>
              <a:t>MsgBox</a:t>
            </a:r>
            <a:r>
              <a:rPr lang="en-US" sz="2000" dirty="0"/>
              <a:t> employee(n)</a:t>
            </a:r>
          </a:p>
          <a:p>
            <a:pPr marL="800100" lvl="2" indent="0">
              <a:buNone/>
            </a:pPr>
            <a:r>
              <a:rPr lang="en-US" sz="2200" dirty="0"/>
              <a:t>Next n</a:t>
            </a:r>
            <a:endParaRPr lang="tr-T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8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/>
            <a:r>
              <a:rPr lang="en-US" sz="2600" dirty="0"/>
              <a:t>Arrays follow the same rules as ordinary variables.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They </a:t>
            </a:r>
            <a:r>
              <a:rPr lang="en-US" sz="2600" dirty="0"/>
              <a:t>can be local, module, or global </a:t>
            </a:r>
            <a:r>
              <a:rPr lang="en-US" sz="2600" dirty="0" smtClean="0"/>
              <a:t>and</a:t>
            </a:r>
            <a:r>
              <a:rPr lang="tr-TR" sz="2600" dirty="0" smtClean="0"/>
              <a:t> </a:t>
            </a:r>
            <a:r>
              <a:rPr lang="en-US" sz="2600" dirty="0" smtClean="0"/>
              <a:t>can </a:t>
            </a:r>
            <a:r>
              <a:rPr lang="en-US" sz="2600" dirty="0"/>
              <a:t>be any data type, including Variant. The size of the array in terms of elements is limited </a:t>
            </a:r>
            <a:r>
              <a:rPr lang="en-US" sz="2600" dirty="0" smtClean="0"/>
              <a:t>to</a:t>
            </a:r>
            <a:r>
              <a:rPr lang="tr-TR" sz="2600" dirty="0" smtClean="0"/>
              <a:t> </a:t>
            </a:r>
            <a:r>
              <a:rPr lang="en-US" sz="2600" dirty="0" smtClean="0"/>
              <a:t>an </a:t>
            </a:r>
            <a:r>
              <a:rPr lang="en-US" sz="2600" dirty="0"/>
              <a:t>integer (in the range –32,768 to 32,767).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The </a:t>
            </a:r>
            <a:r>
              <a:rPr lang="en-US" sz="2600" dirty="0"/>
              <a:t>default lower boundary is always 0, but </a:t>
            </a:r>
            <a:r>
              <a:rPr lang="en-US" sz="2600" dirty="0" smtClean="0"/>
              <a:t>this</a:t>
            </a:r>
            <a:r>
              <a:rPr lang="tr-TR" sz="2600" dirty="0" smtClean="0"/>
              <a:t> </a:t>
            </a:r>
            <a:r>
              <a:rPr lang="en-US" sz="2600" dirty="0" smtClean="0"/>
              <a:t>can </a:t>
            </a:r>
            <a:r>
              <a:rPr lang="en-US" sz="2600" dirty="0"/>
              <a:t>be altered by placing an Option Base statement in the declarations section of the module</a:t>
            </a:r>
            <a:r>
              <a:rPr lang="en-US" sz="2600" dirty="0" smtClean="0"/>
              <a:t>:</a:t>
            </a:r>
            <a:endParaRPr lang="tr-TR" sz="2600" dirty="0" smtClean="0"/>
          </a:p>
          <a:p>
            <a:pPr marL="457200" indent="-457200"/>
            <a:endParaRPr lang="en-US" sz="2600" dirty="0"/>
          </a:p>
          <a:p>
            <a:pPr marL="800100" lvl="2" indent="0">
              <a:buNone/>
            </a:pPr>
            <a:r>
              <a:rPr lang="en-US" sz="2200" b="1" i="1" dirty="0" smtClean="0"/>
              <a:t>Option </a:t>
            </a:r>
            <a:r>
              <a:rPr lang="en-US" sz="2200" b="1" i="1" dirty="0"/>
              <a:t>Base </a:t>
            </a:r>
            <a:r>
              <a:rPr lang="en-US" sz="2200" b="1" i="1" dirty="0" smtClean="0"/>
              <a:t>1</a:t>
            </a:r>
            <a:endParaRPr lang="tr-TR" sz="2200" b="1" i="1" dirty="0" smtClean="0"/>
          </a:p>
          <a:p>
            <a:pPr marL="800100" lvl="2" indent="0">
              <a:buNone/>
            </a:pPr>
            <a:endParaRPr lang="en-US" sz="2200" b="1" i="1" dirty="0"/>
          </a:p>
          <a:p>
            <a:pPr marL="457200" indent="-457200"/>
            <a:r>
              <a:rPr lang="en-US" sz="2600" dirty="0"/>
              <a:t>All arrays in that module start at 1.</a:t>
            </a:r>
          </a:p>
          <a:p>
            <a:pPr marL="457200" indent="-457200"/>
            <a:r>
              <a:rPr lang="en-US" sz="2600" dirty="0"/>
              <a:t>You can also specify the lower limit for an array by using the To keyword</a:t>
            </a:r>
            <a:r>
              <a:rPr lang="en-US" sz="2600" dirty="0" smtClean="0"/>
              <a:t>:</a:t>
            </a:r>
            <a:endParaRPr lang="tr-TR" sz="2600" dirty="0" smtClean="0"/>
          </a:p>
          <a:p>
            <a:pPr marL="457200" indent="-457200"/>
            <a:endParaRPr lang="en-US" sz="2600" dirty="0"/>
          </a:p>
          <a:p>
            <a:pPr marL="800100" lvl="2" indent="0">
              <a:buNone/>
            </a:pPr>
            <a:r>
              <a:rPr lang="en-US" sz="2200" b="1" i="1" dirty="0" smtClean="0"/>
              <a:t>Dim </a:t>
            </a:r>
            <a:r>
              <a:rPr lang="en-US" sz="2200" b="1" i="1" dirty="0"/>
              <a:t>temp (1 To 15) as String</a:t>
            </a:r>
            <a:endParaRPr lang="tr-TR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dirty="0"/>
              <a:t>Think of it as being like a spreadsheet.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You </a:t>
            </a:r>
            <a:r>
              <a:rPr lang="en-US" sz="2600" dirty="0"/>
              <a:t>have rows and columns that give </a:t>
            </a:r>
            <a:r>
              <a:rPr lang="en-US" sz="2600" dirty="0" smtClean="0"/>
              <a:t>a</a:t>
            </a:r>
            <a:r>
              <a:rPr lang="tr-TR" sz="2600" dirty="0" smtClean="0"/>
              <a:t> </a:t>
            </a:r>
            <a:r>
              <a:rPr lang="en-US" sz="2600" dirty="0" smtClean="0"/>
              <a:t>reference</a:t>
            </a:r>
            <a:r>
              <a:rPr lang="en-US" sz="2600" dirty="0"/>
              <a:t>; you can also have several different sheets so that a cell reference is made up of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sheet </a:t>
            </a:r>
            <a:r>
              <a:rPr lang="en-US" sz="2600" dirty="0"/>
              <a:t>name plus the cell column and row:</a:t>
            </a:r>
          </a:p>
          <a:p>
            <a:pPr marL="800100" lvl="2" indent="0">
              <a:buNone/>
            </a:pPr>
            <a:r>
              <a:rPr lang="en-US" sz="1800" b="1" i="1" dirty="0" smtClean="0"/>
              <a:t>Dim temp(10,4</a:t>
            </a:r>
            <a:r>
              <a:rPr lang="en-US" sz="1800" b="1" i="1" dirty="0"/>
              <a:t>) as </a:t>
            </a:r>
            <a:r>
              <a:rPr lang="en-US" sz="1800" b="1" i="1" dirty="0" smtClean="0"/>
              <a:t>String</a:t>
            </a:r>
            <a:endParaRPr lang="tr-TR" sz="1800" b="1" i="1" dirty="0" smtClean="0"/>
          </a:p>
          <a:p>
            <a:pPr marL="800100" lvl="2" indent="0">
              <a:buNone/>
            </a:pPr>
            <a:endParaRPr lang="tr-TR" sz="2200" b="1" i="1" dirty="0"/>
          </a:p>
          <a:p>
            <a:pPr marL="285750"/>
            <a:r>
              <a:rPr lang="en-US" sz="2800" dirty="0"/>
              <a:t>A three-dimensional array would be as follows:</a:t>
            </a:r>
          </a:p>
          <a:p>
            <a:pPr marL="800100" lvl="2" indent="0">
              <a:buNone/>
            </a:pPr>
            <a:r>
              <a:rPr lang="en-US" b="1" i="1" dirty="0" smtClean="0"/>
              <a:t>Dim </a:t>
            </a:r>
            <a:r>
              <a:rPr lang="en-US" b="1" i="1" dirty="0"/>
              <a:t>temp(10,4,3) as String</a:t>
            </a:r>
            <a:endParaRPr lang="tr-TR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dirty="0"/>
              <a:t>Bear in mind that each one </a:t>
            </a:r>
            <a:r>
              <a:rPr lang="en-US" sz="2600" dirty="0" smtClean="0"/>
              <a:t>of</a:t>
            </a:r>
            <a:r>
              <a:rPr lang="tr-TR" sz="2600" dirty="0" smtClean="0"/>
              <a:t> </a:t>
            </a:r>
            <a:r>
              <a:rPr lang="en-US" sz="2600" dirty="0" smtClean="0"/>
              <a:t>these </a:t>
            </a:r>
            <a:r>
              <a:rPr lang="en-US" sz="2600" dirty="0"/>
              <a:t>elements can take a string up to 65,400 characters, and you begin to see how </a:t>
            </a:r>
            <a:r>
              <a:rPr lang="en-US" sz="2600" dirty="0" smtClean="0"/>
              <a:t>much</a:t>
            </a:r>
            <a:r>
              <a:rPr lang="tr-TR" sz="2600" dirty="0" smtClean="0"/>
              <a:t> </a:t>
            </a:r>
            <a:r>
              <a:rPr lang="en-US" sz="2600" dirty="0" smtClean="0"/>
              <a:t>memory </a:t>
            </a:r>
            <a:r>
              <a:rPr lang="en-US" sz="2600" dirty="0"/>
              <a:t>can be used up by a simple array and how much data can be stored.</a:t>
            </a:r>
          </a:p>
          <a:p>
            <a:pPr marL="457200" indent="-457200"/>
            <a:r>
              <a:rPr lang="en-US" sz="2600" dirty="0"/>
              <a:t>Dimensioning an array immediately allocates memory to it—this is an </a:t>
            </a:r>
            <a:r>
              <a:rPr lang="en-US" sz="2600" dirty="0" smtClean="0"/>
              <a:t>important</a:t>
            </a:r>
            <a:r>
              <a:rPr lang="tr-TR" sz="2600" dirty="0" smtClean="0"/>
              <a:t> </a:t>
            </a:r>
            <a:r>
              <a:rPr lang="en-US" sz="2600" dirty="0" smtClean="0"/>
              <a:t>consideration </a:t>
            </a:r>
            <a:r>
              <a:rPr lang="en-US" sz="2600" dirty="0"/>
              <a:t>when planning your program.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Taking </a:t>
            </a:r>
            <a:r>
              <a:rPr lang="en-US" sz="2600" dirty="0"/>
              <a:t>up large chunks of memory can cause your program and Windows to run inefficiently.</a:t>
            </a:r>
            <a:endParaRPr lang="tr-TR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1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dirty="0"/>
              <a:t>Further dimensions are possible, but these become complicated to manipulate and </a:t>
            </a:r>
            <a:r>
              <a:rPr lang="en-US" sz="2600" dirty="0" smtClean="0"/>
              <a:t>keep</a:t>
            </a:r>
            <a:r>
              <a:rPr lang="tr-TR" sz="2600" dirty="0" smtClean="0"/>
              <a:t> </a:t>
            </a:r>
            <a:r>
              <a:rPr lang="en-US" sz="2600" dirty="0" smtClean="0"/>
              <a:t>track </a:t>
            </a:r>
            <a:r>
              <a:rPr lang="en-US" sz="2600" dirty="0"/>
              <a:t>of. </a:t>
            </a:r>
            <a:endParaRPr lang="tr-TR" sz="2600" dirty="0" smtClean="0"/>
          </a:p>
          <a:p>
            <a:pPr marL="457200" indent="-457200"/>
            <a:r>
              <a:rPr lang="en-US" sz="2600" u="sng" dirty="0" smtClean="0"/>
              <a:t>Five </a:t>
            </a:r>
            <a:r>
              <a:rPr lang="en-US" sz="2600" u="sng" dirty="0"/>
              <a:t>dimensions is considered the safe maximum to use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457200" indent="-457200"/>
            <a:r>
              <a:rPr lang="en-US" sz="2600" b="1" i="1" dirty="0" err="1"/>
              <a:t>ReDim</a:t>
            </a:r>
            <a:r>
              <a:rPr lang="en-US" sz="2600" dirty="0"/>
              <a:t> can still be used to resize the array, but you cannot use it to change the number </a:t>
            </a:r>
            <a:r>
              <a:rPr lang="en-US" sz="2600" dirty="0" smtClean="0"/>
              <a:t>of</a:t>
            </a:r>
            <a:r>
              <a:rPr lang="tr-TR" sz="2600" dirty="0" smtClean="0"/>
              <a:t> </a:t>
            </a:r>
            <a:r>
              <a:rPr lang="en-US" sz="2600" dirty="0" smtClean="0"/>
              <a:t>dimensions </a:t>
            </a:r>
            <a:r>
              <a:rPr lang="en-US" sz="2600" dirty="0"/>
              <a:t>in the array, nor can you use it to change the type of the </a:t>
            </a:r>
            <a:r>
              <a:rPr lang="en-US" sz="2600" dirty="0" smtClean="0"/>
              <a:t>array</a:t>
            </a:r>
            <a:r>
              <a:rPr lang="tr-TR" sz="2600" dirty="0" smtClean="0"/>
              <a:t>.</a:t>
            </a:r>
          </a:p>
          <a:p>
            <a:pPr marL="457200" indent="-457200"/>
            <a:r>
              <a:rPr lang="en-US" sz="2600" dirty="0" smtClean="0"/>
              <a:t>for </a:t>
            </a:r>
            <a:r>
              <a:rPr lang="en-US" sz="2600" dirty="0"/>
              <a:t>example</a:t>
            </a:r>
            <a:r>
              <a:rPr lang="en-US" sz="2600" dirty="0" smtClean="0"/>
              <a:t>,</a:t>
            </a:r>
            <a:r>
              <a:rPr lang="tr-TR" sz="2600" dirty="0" smtClean="0"/>
              <a:t> </a:t>
            </a:r>
            <a:r>
              <a:rPr lang="en-US" sz="2600" dirty="0" smtClean="0"/>
              <a:t>from </a:t>
            </a:r>
            <a:r>
              <a:rPr lang="en-US" sz="2600" dirty="0"/>
              <a:t>string to integer.</a:t>
            </a:r>
          </a:p>
          <a:p>
            <a:pPr marL="457200" indent="-457200"/>
            <a:endParaRPr lang="tr-TR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Implicit Declaration</a:t>
            </a:r>
          </a:p>
          <a:p>
            <a:pPr lvl="1" algn="just"/>
            <a:r>
              <a:rPr lang="en-US" dirty="0"/>
              <a:t>You do not have to declare a variable before using it. You can just include the </a:t>
            </a:r>
            <a:r>
              <a:rPr lang="en-US" dirty="0" smtClean="0"/>
              <a:t>statement</a:t>
            </a:r>
            <a:endParaRPr lang="tr-TR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tr-TR" dirty="0" smtClean="0"/>
              <a:t>		</a:t>
            </a:r>
            <a:r>
              <a:rPr lang="en-US" i="1" dirty="0" err="1" smtClean="0"/>
              <a:t>TempVal</a:t>
            </a:r>
            <a:r>
              <a:rPr lang="en-US" i="1" dirty="0" smtClean="0"/>
              <a:t>=6</a:t>
            </a:r>
            <a:endParaRPr lang="tr-TR" i="1" dirty="0" smtClean="0"/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dirty="0"/>
              <a:t>A variable will automatically be created for </a:t>
            </a:r>
            <a:r>
              <a:rPr lang="en-US" dirty="0" err="1"/>
              <a:t>TempVal</a:t>
            </a:r>
            <a:r>
              <a:rPr lang="en-US" dirty="0"/>
              <a:t> as a variant (default type), and it </a:t>
            </a:r>
            <a:r>
              <a:rPr lang="en-US" dirty="0" smtClean="0"/>
              <a:t>will</a:t>
            </a:r>
            <a:r>
              <a:rPr lang="tr-TR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the value of 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3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dirty="0"/>
              <a:t>Sometimes you do not know how large an array needs to be.</a:t>
            </a:r>
          </a:p>
          <a:p>
            <a:pPr marL="457200" indent="-457200"/>
            <a:r>
              <a:rPr lang="en-US" sz="2600" dirty="0"/>
              <a:t>You create a dynamic array in exactly the same way as a normal array—using the </a:t>
            </a:r>
            <a:r>
              <a:rPr lang="en-US" sz="2600" dirty="0" smtClean="0"/>
              <a:t>Dim</a:t>
            </a:r>
            <a:r>
              <a:rPr lang="tr-TR" sz="2600" dirty="0" smtClean="0"/>
              <a:t> </a:t>
            </a:r>
            <a:r>
              <a:rPr lang="en-US" sz="2600" dirty="0" smtClean="0"/>
              <a:t>statement </a:t>
            </a:r>
            <a:r>
              <a:rPr lang="en-US" sz="2600" dirty="0"/>
              <a:t>at the global, module, or local level or using Static at the local level.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You </a:t>
            </a:r>
            <a:r>
              <a:rPr lang="en-US" sz="2600" dirty="0"/>
              <a:t>give it </a:t>
            </a:r>
            <a:r>
              <a:rPr lang="en-US" sz="2600" dirty="0" smtClean="0"/>
              <a:t>an</a:t>
            </a:r>
            <a:r>
              <a:rPr lang="tr-TR" sz="2600" dirty="0" smtClean="0"/>
              <a:t> </a:t>
            </a:r>
            <a:r>
              <a:rPr lang="en-US" sz="2600" dirty="0" smtClean="0"/>
              <a:t>empty </a:t>
            </a:r>
            <a:r>
              <a:rPr lang="en-US" sz="2600" dirty="0"/>
              <a:t>dimension list:</a:t>
            </a:r>
          </a:p>
          <a:p>
            <a:pPr marL="800100" lvl="2" indent="0">
              <a:buNone/>
            </a:pPr>
            <a:r>
              <a:rPr lang="en-US" sz="2200" b="1" i="1" dirty="0" smtClean="0"/>
              <a:t>Dim </a:t>
            </a:r>
            <a:r>
              <a:rPr lang="en-US" sz="2200" b="1" i="1" dirty="0"/>
              <a:t>temp()</a:t>
            </a:r>
            <a:endParaRPr lang="tr-TR" sz="22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0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2600" dirty="0"/>
              <a:t>You then use the </a:t>
            </a:r>
            <a:r>
              <a:rPr lang="en-US" sz="2600" dirty="0" err="1"/>
              <a:t>ReDim</a:t>
            </a:r>
            <a:r>
              <a:rPr lang="en-US" sz="2600" dirty="0"/>
              <a:t> statement within your procedure to resize the number </a:t>
            </a:r>
            <a:r>
              <a:rPr lang="en-US" sz="2600" dirty="0" smtClean="0"/>
              <a:t>of</a:t>
            </a:r>
            <a:r>
              <a:rPr lang="tr-TR" sz="2600" dirty="0" smtClean="0"/>
              <a:t> </a:t>
            </a:r>
            <a:r>
              <a:rPr lang="en-US" sz="2600" dirty="0" smtClean="0"/>
              <a:t>elements </a:t>
            </a:r>
            <a:r>
              <a:rPr lang="en-US" sz="2600" dirty="0"/>
              <a:t>within the array.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The </a:t>
            </a:r>
            <a:r>
              <a:rPr lang="en-US" sz="2600" dirty="0" err="1"/>
              <a:t>ReDim</a:t>
            </a:r>
            <a:r>
              <a:rPr lang="en-US" sz="2600" dirty="0"/>
              <a:t> statement can only be used within a procedure, </a:t>
            </a:r>
            <a:r>
              <a:rPr lang="en-US" sz="2600" dirty="0" smtClean="0"/>
              <a:t>and</a:t>
            </a:r>
            <a:r>
              <a:rPr lang="tr-TR" sz="2600" dirty="0" smtClean="0"/>
              <a:t> </a:t>
            </a:r>
            <a:r>
              <a:rPr lang="en-US" sz="2600" dirty="0" smtClean="0"/>
              <a:t>you </a:t>
            </a:r>
            <a:r>
              <a:rPr lang="en-US" sz="2600" dirty="0"/>
              <a:t>cannot change the number of dimensions:</a:t>
            </a:r>
          </a:p>
          <a:p>
            <a:pPr marL="800100" lvl="2" indent="0">
              <a:buNone/>
            </a:pPr>
            <a:r>
              <a:rPr lang="en-US" sz="2200" b="1" i="1" dirty="0" err="1" smtClean="0"/>
              <a:t>ReDim</a:t>
            </a:r>
            <a:r>
              <a:rPr lang="en-US" sz="2200" b="1" i="1" dirty="0" smtClean="0"/>
              <a:t> </a:t>
            </a:r>
            <a:r>
              <a:rPr lang="en-US" sz="2200" b="1" i="1" dirty="0"/>
              <a:t>temp(100)</a:t>
            </a:r>
          </a:p>
          <a:p>
            <a:pPr marL="457200" indent="-457200"/>
            <a:r>
              <a:rPr lang="en-US" sz="2600" dirty="0"/>
              <a:t>You could write code to check the number of values collected and then resize the array </a:t>
            </a:r>
            <a:r>
              <a:rPr lang="en-US" sz="2600" dirty="0" smtClean="0"/>
              <a:t>if</a:t>
            </a:r>
            <a:r>
              <a:rPr lang="tr-TR" sz="2600" dirty="0" smtClean="0"/>
              <a:t> </a:t>
            </a:r>
            <a:r>
              <a:rPr lang="en-US" sz="2600" dirty="0" smtClean="0"/>
              <a:t>it </a:t>
            </a:r>
            <a:r>
              <a:rPr lang="en-US" sz="2600" dirty="0"/>
              <a:t>is getting close to the upper boundary.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There </a:t>
            </a:r>
            <a:r>
              <a:rPr lang="en-US" sz="2600" dirty="0"/>
              <a:t>are two functions that are helpful here </a:t>
            </a:r>
            <a:r>
              <a:rPr lang="en-US" sz="2600" dirty="0" smtClean="0"/>
              <a:t>when</a:t>
            </a:r>
            <a:r>
              <a:rPr lang="tr-TR" sz="2600" dirty="0" smtClean="0"/>
              <a:t> </a:t>
            </a:r>
            <a:r>
              <a:rPr lang="en-US" sz="2600" dirty="0" smtClean="0"/>
              <a:t>working </a:t>
            </a:r>
            <a:r>
              <a:rPr lang="en-US" sz="2600" dirty="0"/>
              <a:t>with arrays—</a:t>
            </a:r>
            <a:r>
              <a:rPr lang="en-US" sz="2600" b="1" i="1" dirty="0" err="1"/>
              <a:t>LBound</a:t>
            </a:r>
            <a:r>
              <a:rPr lang="en-US" sz="2600" dirty="0"/>
              <a:t> and </a:t>
            </a:r>
            <a:r>
              <a:rPr lang="en-US" sz="2600" b="1" dirty="0" err="1"/>
              <a:t>UBound</a:t>
            </a:r>
            <a:r>
              <a:rPr lang="en-US" sz="2600" dirty="0"/>
              <a:t>. </a:t>
            </a:r>
            <a:endParaRPr lang="tr-TR" sz="2600" dirty="0" smtClean="0"/>
          </a:p>
          <a:p>
            <a:pPr marL="457200" indent="-457200"/>
            <a:r>
              <a:rPr lang="en-US" sz="2600" dirty="0" smtClean="0"/>
              <a:t>These </a:t>
            </a:r>
            <a:r>
              <a:rPr lang="en-US" sz="2600" dirty="0"/>
              <a:t>are functions that can be used to </a:t>
            </a:r>
            <a:r>
              <a:rPr lang="en-US" sz="2600" dirty="0" smtClean="0"/>
              <a:t>return</a:t>
            </a:r>
            <a:r>
              <a:rPr lang="tr-TR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upper and lower limits of the dimensions of an array by specifying the array number as </a:t>
            </a:r>
            <a:r>
              <a:rPr lang="en-US" sz="2600" dirty="0" smtClean="0"/>
              <a:t>a</a:t>
            </a:r>
            <a:r>
              <a:rPr lang="tr-TR" sz="2600" dirty="0" smtClean="0"/>
              <a:t> </a:t>
            </a:r>
            <a:r>
              <a:rPr lang="en-US" sz="2600" dirty="0" smtClean="0"/>
              <a:t>subscript</a:t>
            </a:r>
            <a:r>
              <a:rPr lang="en-US" sz="2600" dirty="0"/>
              <a:t>:</a:t>
            </a:r>
            <a:endParaRPr lang="tr-TR" sz="22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5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200" b="1" i="1" dirty="0"/>
              <a:t>Dim </a:t>
            </a:r>
            <a:r>
              <a:rPr lang="en-US" sz="2200" b="1" i="1" dirty="0" err="1"/>
              <a:t>MyTemp</a:t>
            </a:r>
            <a:r>
              <a:rPr lang="en-US" sz="2200" b="1" i="1" dirty="0"/>
              <a:t>(10)</a:t>
            </a:r>
          </a:p>
          <a:p>
            <a:pPr marL="800100" lvl="2" indent="0">
              <a:buNone/>
            </a:pPr>
            <a:r>
              <a:rPr lang="en-US" sz="2200" b="1" i="1" dirty="0" err="1"/>
              <a:t>MsgBox</a:t>
            </a:r>
            <a:r>
              <a:rPr lang="en-US" sz="2200" b="1" i="1" dirty="0"/>
              <a:t> </a:t>
            </a:r>
            <a:r>
              <a:rPr lang="en-US" sz="2200" b="1" i="1" dirty="0" err="1"/>
              <a:t>LBound</a:t>
            </a:r>
            <a:r>
              <a:rPr lang="en-US" sz="2200" b="1" i="1" dirty="0"/>
              <a:t>(</a:t>
            </a:r>
            <a:r>
              <a:rPr lang="en-US" sz="2200" b="1" i="1" dirty="0" err="1"/>
              <a:t>MyTemp</a:t>
            </a:r>
            <a:r>
              <a:rPr lang="en-US" sz="2200" b="1" i="1" dirty="0"/>
              <a:t>)</a:t>
            </a:r>
          </a:p>
          <a:p>
            <a:pPr marL="800100" lvl="2" indent="0">
              <a:buNone/>
            </a:pPr>
            <a:r>
              <a:rPr lang="en-US" sz="2200" b="1" i="1" dirty="0" err="1"/>
              <a:t>MsgBox</a:t>
            </a:r>
            <a:r>
              <a:rPr lang="en-US" sz="2200" b="1" i="1" dirty="0"/>
              <a:t> </a:t>
            </a:r>
            <a:r>
              <a:rPr lang="en-US" sz="2200" b="1" i="1" dirty="0" err="1"/>
              <a:t>UBound</a:t>
            </a:r>
            <a:r>
              <a:rPr lang="en-US" sz="2200" b="1" i="1" dirty="0"/>
              <a:t>(</a:t>
            </a:r>
            <a:r>
              <a:rPr lang="en-US" sz="2200" b="1" i="1" dirty="0" err="1"/>
              <a:t>MyTemp</a:t>
            </a:r>
            <a:r>
              <a:rPr lang="en-US" sz="2200" b="1" i="1" dirty="0"/>
              <a:t>)</a:t>
            </a:r>
          </a:p>
          <a:p>
            <a:pPr marL="457200" indent="-457200"/>
            <a:r>
              <a:rPr lang="en-US" sz="2600" dirty="0" err="1"/>
              <a:t>LBound</a:t>
            </a:r>
            <a:r>
              <a:rPr lang="en-US" sz="2600" dirty="0"/>
              <a:t> will return the value of 0; </a:t>
            </a:r>
            <a:endParaRPr lang="tr-TR" sz="2600" dirty="0" smtClean="0"/>
          </a:p>
          <a:p>
            <a:pPr marL="457200" indent="-457200"/>
            <a:r>
              <a:rPr lang="en-US" sz="2600" dirty="0" err="1" smtClean="0"/>
              <a:t>UBound</a:t>
            </a:r>
            <a:r>
              <a:rPr lang="en-US" sz="2600" dirty="0" smtClean="0"/>
              <a:t> </a:t>
            </a:r>
            <a:r>
              <a:rPr lang="en-US" sz="2600" dirty="0"/>
              <a:t>will return the value of 10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457200" indent="-457200"/>
            <a:r>
              <a:rPr lang="en-US" sz="2200" dirty="0" err="1"/>
              <a:t>ReDim</a:t>
            </a:r>
            <a:r>
              <a:rPr lang="en-US" sz="2200" dirty="0"/>
              <a:t> will automatically clear all values in the array unless you use the </a:t>
            </a:r>
            <a:r>
              <a:rPr lang="en-US" sz="2200" dirty="0" smtClean="0"/>
              <a:t>Preserve</a:t>
            </a:r>
            <a:r>
              <a:rPr lang="tr-TR" sz="2200" dirty="0" smtClean="0"/>
              <a:t> </a:t>
            </a:r>
            <a:r>
              <a:rPr lang="en-US" sz="2200" dirty="0" smtClean="0"/>
              <a:t>keyword</a:t>
            </a:r>
            <a:r>
              <a:rPr lang="en-US" sz="2200" dirty="0"/>
              <a:t>:</a:t>
            </a:r>
          </a:p>
          <a:p>
            <a:pPr marL="800100" lvl="2" indent="0">
              <a:buNone/>
            </a:pPr>
            <a:r>
              <a:rPr lang="en-US" b="1" i="1" dirty="0" err="1" smtClean="0"/>
              <a:t>ReDim</a:t>
            </a:r>
            <a:r>
              <a:rPr lang="en-US" b="1" i="1" dirty="0" smtClean="0"/>
              <a:t> </a:t>
            </a:r>
            <a:r>
              <a:rPr lang="en-US" b="1" i="1" dirty="0"/>
              <a:t>Preserve temp(100)</a:t>
            </a:r>
          </a:p>
          <a:p>
            <a:pPr marL="457200" indent="-457200"/>
            <a:r>
              <a:rPr lang="en-US" sz="2200" dirty="0"/>
              <a:t>Data already held in temp will now be preserved.</a:t>
            </a:r>
            <a:endParaRPr lang="tr-T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44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/>
          </a:bodyPr>
          <a:lstStyle/>
          <a:p>
            <a:r>
              <a:rPr lang="en-US" sz="2600" dirty="0"/>
              <a:t>You can also define your own type of variable by using existing variable types using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b="1" i="1" dirty="0" smtClean="0"/>
              <a:t>Type</a:t>
            </a:r>
            <a:r>
              <a:rPr lang="en-US" sz="2600" dirty="0" smtClean="0"/>
              <a:t> </a:t>
            </a:r>
            <a:r>
              <a:rPr lang="en-US" sz="2600" dirty="0"/>
              <a:t>keyword. </a:t>
            </a:r>
            <a:endParaRPr lang="tr-TR" sz="2600" dirty="0" smtClean="0"/>
          </a:p>
          <a:p>
            <a:r>
              <a:rPr lang="en-US" sz="2600" dirty="0" smtClean="0"/>
              <a:t>This </a:t>
            </a:r>
            <a:r>
              <a:rPr lang="en-US" sz="2600" dirty="0"/>
              <a:t>has to be entered in the declarations section of a module:</a:t>
            </a:r>
          </a:p>
          <a:p>
            <a:pPr marL="800100" lvl="2" indent="0">
              <a:buNone/>
            </a:pPr>
            <a:r>
              <a:rPr lang="en-US" sz="2200" i="1" dirty="0" smtClean="0"/>
              <a:t>Type </a:t>
            </a:r>
            <a:r>
              <a:rPr lang="en-US" sz="2200" i="1" dirty="0"/>
              <a:t>Employee</a:t>
            </a:r>
          </a:p>
          <a:p>
            <a:pPr marL="1257300" lvl="3" indent="0">
              <a:buNone/>
            </a:pPr>
            <a:r>
              <a:rPr lang="en-US" sz="2000" i="1" dirty="0"/>
              <a:t>Name as String</a:t>
            </a:r>
          </a:p>
          <a:p>
            <a:pPr marL="1257300" lvl="3" indent="0">
              <a:buNone/>
            </a:pPr>
            <a:r>
              <a:rPr lang="en-US" sz="2000" i="1" dirty="0"/>
              <a:t>Salary as Currency</a:t>
            </a:r>
          </a:p>
          <a:p>
            <a:pPr marL="1257300" lvl="3" indent="0">
              <a:buNone/>
            </a:pPr>
            <a:r>
              <a:rPr lang="en-US" sz="2000" i="1" dirty="0"/>
              <a:t>Years as Integer</a:t>
            </a:r>
          </a:p>
          <a:p>
            <a:pPr marL="800100" lvl="2" indent="0">
              <a:buNone/>
            </a:pPr>
            <a:r>
              <a:rPr lang="en-US" sz="2200" i="1" dirty="0"/>
              <a:t>End Type</a:t>
            </a:r>
            <a:endParaRPr lang="tr-TR" sz="2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5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This creates a new type called </a:t>
            </a:r>
            <a:r>
              <a:rPr lang="en-US" sz="2600" b="1" i="1" dirty="0"/>
              <a:t>Employee</a:t>
            </a:r>
            <a:r>
              <a:rPr lang="en-US" sz="2600" dirty="0"/>
              <a:t>, which holds information for Name, Salary, </a:t>
            </a:r>
            <a:r>
              <a:rPr lang="en-US" sz="2600" dirty="0" smtClean="0"/>
              <a:t>and</a:t>
            </a:r>
            <a:r>
              <a:rPr lang="tr-TR" sz="2600" dirty="0" smtClean="0"/>
              <a:t> </a:t>
            </a:r>
            <a:r>
              <a:rPr lang="en-US" sz="2600" dirty="0" smtClean="0"/>
              <a:t>Years </a:t>
            </a:r>
            <a:r>
              <a:rPr lang="en-US" sz="2600" dirty="0"/>
              <a:t>of Service.</a:t>
            </a:r>
          </a:p>
          <a:p>
            <a:r>
              <a:rPr lang="en-US" sz="2600" dirty="0"/>
              <a:t>You can then use this type in exactly the same way as the built-in variable types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800100" lvl="2" indent="0">
              <a:buNone/>
            </a:pPr>
            <a:r>
              <a:rPr lang="tr-TR" i="1" dirty="0"/>
              <a:t>Dim temp as employee</a:t>
            </a:r>
          </a:p>
          <a:p>
            <a:pPr marL="800100" lvl="2" indent="0">
              <a:buNone/>
            </a:pPr>
            <a:r>
              <a:rPr lang="tr-TR" i="1" dirty="0"/>
              <a:t>temp.Name = "Richard Shepherd"</a:t>
            </a:r>
          </a:p>
          <a:p>
            <a:pPr marL="800100" lvl="2" indent="0">
              <a:buNone/>
            </a:pPr>
            <a:r>
              <a:rPr lang="tr-TR" i="1" dirty="0"/>
              <a:t>temp.Salary = 10000</a:t>
            </a:r>
          </a:p>
          <a:p>
            <a:pPr marL="800100" lvl="2" indent="0">
              <a:buNone/>
            </a:pPr>
            <a:r>
              <a:rPr lang="tr-TR" i="1" dirty="0"/>
              <a:t>temp.Years = 5</a:t>
            </a:r>
          </a:p>
          <a:p>
            <a:pPr marL="800100" lvl="2" indent="0">
              <a:buNone/>
            </a:pPr>
            <a:r>
              <a:rPr lang="tr-TR" i="1" dirty="0"/>
              <a:t>MsgBox temp.Name</a:t>
            </a:r>
          </a:p>
          <a:p>
            <a:pPr marL="800100" lvl="2" indent="0">
              <a:buNone/>
            </a:pPr>
            <a:r>
              <a:rPr lang="tr-TR" i="1" dirty="0"/>
              <a:t>MsgBox temp.Salary</a:t>
            </a:r>
          </a:p>
          <a:p>
            <a:pPr marL="800100" lvl="2" indent="0">
              <a:buNone/>
            </a:pPr>
            <a:r>
              <a:rPr lang="tr-TR" i="1" dirty="0"/>
              <a:t>MsgBox temp.Years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4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You probably noticed that there are a number of keywords within VBA that make up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language</a:t>
            </a:r>
            <a:r>
              <a:rPr lang="tr-TR" sz="2600" dirty="0" smtClean="0"/>
              <a:t>.</a:t>
            </a:r>
          </a:p>
          <a:p>
            <a:r>
              <a:rPr lang="tr-TR" sz="2600" dirty="0" smtClean="0"/>
              <a:t>F</a:t>
            </a:r>
            <a:r>
              <a:rPr lang="en-US" sz="2600" dirty="0" smtClean="0"/>
              <a:t>or </a:t>
            </a:r>
            <a:r>
              <a:rPr lang="en-US" sz="2600" dirty="0"/>
              <a:t>example, For, Next, Do, and Loop. </a:t>
            </a:r>
            <a:endParaRPr lang="tr-TR" sz="2600" dirty="0" smtClean="0"/>
          </a:p>
          <a:p>
            <a:r>
              <a:rPr lang="en-US" sz="2600" dirty="0" smtClean="0"/>
              <a:t>These </a:t>
            </a:r>
            <a:r>
              <a:rPr lang="en-US" sz="2600" dirty="0"/>
              <a:t>cannot be used within </a:t>
            </a:r>
            <a:r>
              <a:rPr lang="en-US" sz="2600" dirty="0" smtClean="0"/>
              <a:t>your</a:t>
            </a:r>
            <a:r>
              <a:rPr lang="tr-TR" sz="2600" dirty="0" smtClean="0"/>
              <a:t> </a:t>
            </a:r>
            <a:r>
              <a:rPr lang="en-US" sz="2600" dirty="0" smtClean="0"/>
              <a:t>program </a:t>
            </a:r>
            <a:r>
              <a:rPr lang="en-US" sz="2600" dirty="0"/>
              <a:t>for the purpose of naming variables, subroutines, or functions because they </a:t>
            </a:r>
            <a:r>
              <a:rPr lang="en-US" sz="2600" dirty="0" smtClean="0"/>
              <a:t>are</a:t>
            </a:r>
            <a:r>
              <a:rPr lang="tr-TR" sz="2600" dirty="0" smtClean="0"/>
              <a:t> </a:t>
            </a:r>
            <a:r>
              <a:rPr lang="en-US" sz="2600" dirty="0" smtClean="0"/>
              <a:t>reserved words.</a:t>
            </a:r>
            <a:endParaRPr lang="tr-TR" sz="2600" dirty="0" smtClean="0"/>
          </a:p>
          <a:p>
            <a:r>
              <a:rPr lang="en-US" sz="2600" dirty="0"/>
              <a:t>Try entering</a:t>
            </a:r>
          </a:p>
          <a:p>
            <a:pPr marL="800100" lvl="2" indent="0">
              <a:buNone/>
            </a:pPr>
            <a:r>
              <a:rPr lang="en-US" sz="1700" i="1" dirty="0" smtClean="0"/>
              <a:t>Dim </a:t>
            </a:r>
            <a:r>
              <a:rPr lang="en-US" sz="1700" i="1" dirty="0"/>
              <a:t>Loop as String</a:t>
            </a:r>
          </a:p>
          <a:p>
            <a:r>
              <a:rPr lang="en-US" sz="2600" dirty="0"/>
              <a:t>Loop is, of course, part of VBA and is used in Do loop statements. It is impossible to </a:t>
            </a:r>
            <a:r>
              <a:rPr lang="en-US" sz="2600" dirty="0" smtClean="0"/>
              <a:t>enter</a:t>
            </a:r>
            <a:r>
              <a:rPr lang="tr-TR" sz="2600" dirty="0" smtClean="0"/>
              <a:t> </a:t>
            </a:r>
            <a:r>
              <a:rPr lang="en-US" sz="2600" dirty="0" smtClean="0"/>
              <a:t>this </a:t>
            </a:r>
            <a:r>
              <a:rPr lang="en-US" sz="2600" dirty="0"/>
              <a:t>statement. </a:t>
            </a:r>
            <a:endParaRPr lang="tr-TR" sz="2600" dirty="0" smtClean="0"/>
          </a:p>
          <a:p>
            <a:r>
              <a:rPr lang="en-US" sz="2600" dirty="0" smtClean="0"/>
              <a:t>Instantly </a:t>
            </a:r>
            <a:r>
              <a:rPr lang="en-US" sz="2600" dirty="0"/>
              <a:t>an error message </a:t>
            </a:r>
            <a:r>
              <a:rPr lang="en-US" sz="2600" dirty="0" smtClean="0"/>
              <a:t>appears</a:t>
            </a:r>
            <a:r>
              <a:rPr lang="tr-TR" sz="2600" i="1" dirty="0" smtClean="0"/>
              <a:t>.</a:t>
            </a:r>
          </a:p>
          <a:p>
            <a:r>
              <a:rPr lang="en-US" sz="2600" i="1" dirty="0"/>
              <a:t>Generally, any VBA keyword or function cannot be used as a variable name, </a:t>
            </a:r>
            <a:r>
              <a:rPr lang="en-US" sz="2600" i="1" dirty="0" smtClean="0"/>
              <a:t>subroutine</a:t>
            </a:r>
            <a:r>
              <a:rPr lang="tr-TR" sz="2600" i="1" smtClean="0"/>
              <a:t> </a:t>
            </a:r>
            <a:r>
              <a:rPr lang="en-US" sz="2600" i="1" smtClean="0"/>
              <a:t>name</a:t>
            </a:r>
            <a:r>
              <a:rPr lang="en-US" sz="2600" i="1" dirty="0"/>
              <a:t>, or function name.</a:t>
            </a:r>
            <a:endParaRPr lang="tr-TR" sz="2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4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Constants are, in effect, variables that do not change. </a:t>
            </a:r>
            <a:endParaRPr lang="tr-TR" sz="2600" dirty="0" smtClean="0"/>
          </a:p>
          <a:p>
            <a:r>
              <a:rPr lang="en-US" sz="2600" dirty="0" smtClean="0"/>
              <a:t>They </a:t>
            </a:r>
            <a:r>
              <a:rPr lang="en-US" sz="2600" dirty="0"/>
              <a:t>hold values that are </a:t>
            </a:r>
            <a:r>
              <a:rPr lang="tr-TR" sz="2600" dirty="0" smtClean="0"/>
              <a:t>given on coding time and these values can not be changed on run time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800100" lvl="2" indent="0">
              <a:buNone/>
            </a:pPr>
            <a:r>
              <a:rPr lang="tr-TR" i="1" dirty="0"/>
              <a:t>Const Path_Name = </a:t>
            </a:r>
            <a:r>
              <a:rPr lang="tr-TR" i="1" dirty="0" smtClean="0"/>
              <a:t>‘’C</a:t>
            </a:r>
            <a:r>
              <a:rPr lang="tr-TR" i="1" dirty="0"/>
              <a:t>:\temp</a:t>
            </a:r>
            <a:r>
              <a:rPr lang="tr-TR" i="1" dirty="0" smtClean="0"/>
              <a:t>\’’</a:t>
            </a:r>
          </a:p>
          <a:p>
            <a:pPr marL="800100" lvl="2" indent="0">
              <a:buNone/>
            </a:pPr>
            <a:r>
              <a:rPr lang="tr-TR" i="1" dirty="0" smtClean="0"/>
              <a:t>Const PI = 3.14786936</a:t>
            </a:r>
          </a:p>
          <a:p>
            <a:pPr marL="285750"/>
            <a:r>
              <a:rPr lang="en-US" i="1" dirty="0"/>
              <a:t>There are also predefined constants within the Excel object model—you can see these </a:t>
            </a:r>
            <a:r>
              <a:rPr lang="en-US" i="1" dirty="0" smtClean="0"/>
              <a:t>by</a:t>
            </a:r>
            <a:r>
              <a:rPr lang="tr-TR" i="1" dirty="0" smtClean="0"/>
              <a:t> </a:t>
            </a:r>
            <a:r>
              <a:rPr lang="en-US" i="1" dirty="0" smtClean="0"/>
              <a:t>using </a:t>
            </a:r>
            <a:r>
              <a:rPr lang="en-US" i="1" dirty="0"/>
              <a:t>the Object </a:t>
            </a:r>
            <a:r>
              <a:rPr lang="en-US" i="1" dirty="0" smtClean="0"/>
              <a:t>Browser</a:t>
            </a:r>
            <a:r>
              <a:rPr lang="tr-TR" i="1" dirty="0" smtClean="0"/>
              <a:t>.</a:t>
            </a:r>
          </a:p>
          <a:p>
            <a:pPr marL="285750"/>
            <a:r>
              <a:rPr lang="en-US" i="1" dirty="0" smtClean="0"/>
              <a:t>In </a:t>
            </a:r>
            <a:r>
              <a:rPr lang="en-US" i="1" dirty="0"/>
              <a:t>the Excel object model, </a:t>
            </a:r>
            <a:r>
              <a:rPr lang="en-US" i="1" dirty="0" smtClean="0"/>
              <a:t>all</a:t>
            </a:r>
            <a:r>
              <a:rPr lang="tr-TR" i="1" dirty="0" smtClean="0"/>
              <a:t> </a:t>
            </a:r>
            <a:r>
              <a:rPr lang="en-US" i="1" dirty="0" smtClean="0"/>
              <a:t>constants </a:t>
            </a:r>
            <a:r>
              <a:rPr lang="en-US" i="1" dirty="0"/>
              <a:t>begin with the letters “xl” to denote that they are part of the Excel </a:t>
            </a:r>
            <a:r>
              <a:rPr lang="en-US" i="1" dirty="0" smtClean="0"/>
              <a:t>object</a:t>
            </a:r>
            <a:r>
              <a:rPr lang="tr-TR" i="1" dirty="0" smtClean="0"/>
              <a:t> </a:t>
            </a:r>
            <a:r>
              <a:rPr lang="en-US" i="1" dirty="0" smtClean="0"/>
              <a:t>model</a:t>
            </a:r>
            <a:r>
              <a:rPr lang="tr-TR" i="1" dirty="0" smtClean="0"/>
              <a:t>.</a:t>
            </a:r>
          </a:p>
          <a:p>
            <a:pPr marL="285750"/>
            <a:r>
              <a:rPr lang="tr-TR" i="1" dirty="0" smtClean="0"/>
              <a:t>F</a:t>
            </a:r>
            <a:r>
              <a:rPr lang="en-US" i="1" dirty="0" smtClean="0"/>
              <a:t>or </a:t>
            </a:r>
            <a:r>
              <a:rPr lang="en-US" i="1" dirty="0"/>
              <a:t>example, </a:t>
            </a:r>
            <a:r>
              <a:rPr lang="en-US" i="1" dirty="0" err="1"/>
              <a:t>xlSaveChanges</a:t>
            </a:r>
            <a:r>
              <a:rPr lang="en-US" i="1" dirty="0"/>
              <a:t> or </a:t>
            </a:r>
            <a:r>
              <a:rPr lang="en-US" i="1" dirty="0" err="1"/>
              <a:t>xlDoNotSaveChanges</a:t>
            </a:r>
            <a:r>
              <a:rPr lang="en-US" i="1" dirty="0"/>
              <a:t>. </a:t>
            </a:r>
            <a:endParaRPr lang="tr-TR" i="1" dirty="0" smtClean="0"/>
          </a:p>
          <a:p>
            <a:pPr marL="285750"/>
            <a:r>
              <a:rPr lang="en-US" i="1" dirty="0" smtClean="0"/>
              <a:t>The </a:t>
            </a:r>
            <a:r>
              <a:rPr lang="en-US" i="1" dirty="0"/>
              <a:t>Object Browser </a:t>
            </a:r>
            <a:r>
              <a:rPr lang="en-US" i="1" dirty="0" smtClean="0"/>
              <a:t>also</a:t>
            </a:r>
            <a:r>
              <a:rPr lang="tr-TR" i="1" dirty="0" smtClean="0"/>
              <a:t> </a:t>
            </a:r>
            <a:r>
              <a:rPr lang="en-US" i="1" dirty="0" smtClean="0"/>
              <a:t>shows </a:t>
            </a:r>
            <a:r>
              <a:rPr lang="en-US" i="1" dirty="0"/>
              <a:t>the actual value of the constant at the bottom of the browser window.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7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9818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Constants are, in effect, variables that do not change. </a:t>
            </a:r>
            <a:endParaRPr lang="tr-TR" sz="2600" dirty="0" smtClean="0"/>
          </a:p>
          <a:p>
            <a:r>
              <a:rPr lang="en-US" sz="2600" dirty="0" smtClean="0"/>
              <a:t>They </a:t>
            </a:r>
            <a:r>
              <a:rPr lang="en-US" sz="2600" dirty="0"/>
              <a:t>hold values that are </a:t>
            </a:r>
            <a:r>
              <a:rPr lang="tr-TR" sz="2600" dirty="0" smtClean="0"/>
              <a:t>given on coding time and these values can not be changed on run time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800100" lvl="2" indent="0">
              <a:buNone/>
            </a:pPr>
            <a:r>
              <a:rPr lang="tr-TR" i="1" dirty="0"/>
              <a:t>Const Path_Name = </a:t>
            </a:r>
            <a:r>
              <a:rPr lang="tr-TR" i="1" dirty="0" smtClean="0"/>
              <a:t>‘’C</a:t>
            </a:r>
            <a:r>
              <a:rPr lang="tr-TR" i="1" dirty="0"/>
              <a:t>:\temp</a:t>
            </a:r>
            <a:r>
              <a:rPr lang="tr-TR" i="1" dirty="0" smtClean="0"/>
              <a:t>\’’</a:t>
            </a:r>
          </a:p>
          <a:p>
            <a:pPr marL="800100" lvl="2" indent="0">
              <a:buNone/>
            </a:pPr>
            <a:r>
              <a:rPr lang="tr-TR" i="1" dirty="0" smtClean="0"/>
              <a:t>Const PI = 3.14786936</a:t>
            </a:r>
          </a:p>
          <a:p>
            <a:pPr marL="285750"/>
            <a:r>
              <a:rPr lang="en-US" i="1" dirty="0"/>
              <a:t>There are also predefined constants within the Excel object model—you can see these </a:t>
            </a:r>
            <a:r>
              <a:rPr lang="en-US" i="1" dirty="0" smtClean="0"/>
              <a:t>by</a:t>
            </a:r>
            <a:r>
              <a:rPr lang="tr-TR" i="1" dirty="0" smtClean="0"/>
              <a:t> </a:t>
            </a:r>
            <a:r>
              <a:rPr lang="en-US" i="1" dirty="0" smtClean="0"/>
              <a:t>using </a:t>
            </a:r>
            <a:r>
              <a:rPr lang="en-US" i="1" dirty="0"/>
              <a:t>the Object </a:t>
            </a:r>
            <a:r>
              <a:rPr lang="en-US" i="1" dirty="0" smtClean="0"/>
              <a:t>Browser</a:t>
            </a:r>
            <a:r>
              <a:rPr lang="tr-TR" i="1" dirty="0" smtClean="0"/>
              <a:t>.</a:t>
            </a:r>
          </a:p>
          <a:p>
            <a:pPr marL="285750"/>
            <a:r>
              <a:rPr lang="en-US" i="1" dirty="0" smtClean="0"/>
              <a:t>In </a:t>
            </a:r>
            <a:r>
              <a:rPr lang="en-US" i="1" dirty="0"/>
              <a:t>the Excel object model, </a:t>
            </a:r>
            <a:r>
              <a:rPr lang="en-US" i="1" dirty="0" smtClean="0"/>
              <a:t>all</a:t>
            </a:r>
            <a:r>
              <a:rPr lang="tr-TR" i="1" dirty="0" smtClean="0"/>
              <a:t> </a:t>
            </a:r>
            <a:r>
              <a:rPr lang="en-US" i="1" dirty="0" smtClean="0"/>
              <a:t>constants </a:t>
            </a:r>
            <a:r>
              <a:rPr lang="en-US" i="1" dirty="0"/>
              <a:t>begin with the letters “xl” to denote that they are part of the Excel </a:t>
            </a:r>
            <a:r>
              <a:rPr lang="en-US" i="1" dirty="0" smtClean="0"/>
              <a:t>object</a:t>
            </a:r>
            <a:r>
              <a:rPr lang="tr-TR" i="1" dirty="0" smtClean="0"/>
              <a:t> </a:t>
            </a:r>
            <a:r>
              <a:rPr lang="en-US" i="1" dirty="0" smtClean="0"/>
              <a:t>model</a:t>
            </a:r>
            <a:r>
              <a:rPr lang="tr-TR" i="1" dirty="0" smtClean="0"/>
              <a:t>.</a:t>
            </a:r>
          </a:p>
          <a:p>
            <a:pPr marL="285750"/>
            <a:r>
              <a:rPr lang="tr-TR" i="1" dirty="0" smtClean="0"/>
              <a:t>F</a:t>
            </a:r>
            <a:r>
              <a:rPr lang="en-US" i="1" dirty="0" smtClean="0"/>
              <a:t>or </a:t>
            </a:r>
            <a:r>
              <a:rPr lang="en-US" i="1" dirty="0"/>
              <a:t>example, </a:t>
            </a:r>
            <a:r>
              <a:rPr lang="en-US" i="1" dirty="0" err="1"/>
              <a:t>xlSaveChanges</a:t>
            </a:r>
            <a:r>
              <a:rPr lang="en-US" i="1" dirty="0"/>
              <a:t> or </a:t>
            </a:r>
            <a:r>
              <a:rPr lang="en-US" i="1" dirty="0" err="1"/>
              <a:t>xlDoNotSaveChanges</a:t>
            </a:r>
            <a:r>
              <a:rPr lang="en-US" i="1" dirty="0"/>
              <a:t>. </a:t>
            </a:r>
            <a:endParaRPr lang="tr-TR" i="1" dirty="0" smtClean="0"/>
          </a:p>
          <a:p>
            <a:pPr marL="285750"/>
            <a:r>
              <a:rPr lang="en-US" i="1" dirty="0" smtClean="0"/>
              <a:t>The </a:t>
            </a:r>
            <a:r>
              <a:rPr lang="en-US" i="1" dirty="0"/>
              <a:t>Object Browser </a:t>
            </a:r>
            <a:r>
              <a:rPr lang="en-US" i="1" dirty="0" smtClean="0"/>
              <a:t>also</a:t>
            </a:r>
            <a:r>
              <a:rPr lang="tr-TR" i="1" dirty="0" smtClean="0"/>
              <a:t> </a:t>
            </a:r>
            <a:r>
              <a:rPr lang="en-US" i="1" dirty="0" smtClean="0"/>
              <a:t>shows </a:t>
            </a:r>
            <a:r>
              <a:rPr lang="en-US" i="1" dirty="0"/>
              <a:t>the actual value of the constant at the bottom of the browser window.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100" b="1" dirty="0" smtClean="0"/>
              <a:t>Explicit Declaration</a:t>
            </a:r>
          </a:p>
          <a:p>
            <a:pPr algn="just"/>
            <a:r>
              <a:rPr lang="en-US" sz="2600" dirty="0"/>
              <a:t>To avoid the problem of misnaming variables, you can stipulate that VBA always </a:t>
            </a:r>
            <a:r>
              <a:rPr lang="en-US" sz="2600" dirty="0" smtClean="0"/>
              <a:t>generates</a:t>
            </a:r>
            <a:r>
              <a:rPr lang="tr-TR" sz="2600" dirty="0" smtClean="0"/>
              <a:t> </a:t>
            </a:r>
            <a:r>
              <a:rPr lang="en-US" sz="2600" dirty="0" smtClean="0"/>
              <a:t>an </a:t>
            </a:r>
            <a:r>
              <a:rPr lang="en-US" sz="2600" dirty="0"/>
              <a:t>error message whenever it encounters an undeclared variable. To do this, you’ll need </a:t>
            </a:r>
            <a:r>
              <a:rPr lang="en-US" sz="2600" dirty="0" smtClean="0"/>
              <a:t>to</a:t>
            </a:r>
            <a:r>
              <a:rPr lang="tr-TR" sz="2600" dirty="0" smtClean="0"/>
              <a:t> </a:t>
            </a:r>
            <a:r>
              <a:rPr lang="en-US" sz="2600" dirty="0" smtClean="0"/>
              <a:t>go </a:t>
            </a:r>
            <a:r>
              <a:rPr lang="en-US" sz="2600" dirty="0"/>
              <a:t>to the declarations section of the code module. If you look at a module within the </a:t>
            </a:r>
            <a:r>
              <a:rPr lang="en-US" sz="2600" dirty="0" smtClean="0"/>
              <a:t>VB</a:t>
            </a:r>
            <a:r>
              <a:rPr lang="tr-TR" sz="2600" dirty="0" smtClean="0"/>
              <a:t> </a:t>
            </a:r>
            <a:r>
              <a:rPr lang="en-US" sz="2600" dirty="0" smtClean="0"/>
              <a:t>Editor </a:t>
            </a:r>
            <a:r>
              <a:rPr lang="en-US" sz="2600" dirty="0"/>
              <a:t>window, you will see a heading called (General) in the top left of the </a:t>
            </a:r>
            <a:r>
              <a:rPr lang="en-US" sz="2600" dirty="0" smtClean="0"/>
              <a:t>module</a:t>
            </a:r>
            <a:r>
              <a:rPr lang="tr-TR" sz="2600" dirty="0" smtClean="0"/>
              <a:t> </a:t>
            </a:r>
            <a:r>
              <a:rPr lang="en-US" sz="2600" dirty="0" smtClean="0"/>
              <a:t>window </a:t>
            </a:r>
            <a:r>
              <a:rPr lang="en-US" sz="2600" dirty="0"/>
              <a:t>and a heading called (Declarations) in the top right of the module window. </a:t>
            </a:r>
            <a:r>
              <a:rPr lang="en-US" sz="2600" dirty="0" smtClean="0"/>
              <a:t>Click</a:t>
            </a:r>
            <a:r>
              <a:rPr lang="tr-TR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/>
              <a:t>Declarations), and you will go straight to the declarations section. Do not worry if it </a:t>
            </a:r>
            <a:r>
              <a:rPr lang="en-US" sz="2600" dirty="0" smtClean="0"/>
              <a:t>appears</a:t>
            </a:r>
            <a:r>
              <a:rPr lang="tr-TR" sz="2600" dirty="0" smtClean="0"/>
              <a:t> </a:t>
            </a:r>
            <a:r>
              <a:rPr lang="en-US" sz="2600" dirty="0" smtClean="0"/>
              <a:t>that </a:t>
            </a:r>
            <a:r>
              <a:rPr lang="en-US" sz="2600" dirty="0"/>
              <a:t>you are not typing into a defined section. Type the following statement. As soon as </a:t>
            </a:r>
            <a:r>
              <a:rPr lang="en-US" sz="2600" dirty="0" smtClean="0"/>
              <a:t>you</a:t>
            </a:r>
            <a:r>
              <a:rPr lang="tr-TR" sz="2600" dirty="0" smtClean="0"/>
              <a:t> </a:t>
            </a:r>
            <a:r>
              <a:rPr lang="en-US" sz="2600" dirty="0" smtClean="0"/>
              <a:t>type </a:t>
            </a:r>
            <a:r>
              <a:rPr lang="en-US" sz="2600" dirty="0"/>
              <a:t>a declaration, a line will automatically appear underneath to show that it is within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declarations </a:t>
            </a:r>
            <a:r>
              <a:rPr lang="en-US" sz="2600" dirty="0"/>
              <a:t>section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/>
              <a:t>Explicit Declaration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en-US" i="1" dirty="0" smtClean="0"/>
              <a:t>Option </a:t>
            </a:r>
            <a:r>
              <a:rPr lang="en-US" i="1" dirty="0"/>
              <a:t>Explicit</a:t>
            </a:r>
          </a:p>
          <a:p>
            <a:pPr algn="just"/>
            <a:r>
              <a:rPr lang="en-US" dirty="0"/>
              <a:t>This prevents implicit declarations from being used. Now you have to define </a:t>
            </a:r>
            <a:r>
              <a:rPr lang="en-US" dirty="0" err="1"/>
              <a:t>TempVal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tr-TR" i="1" dirty="0" smtClean="0"/>
              <a:t>	</a:t>
            </a:r>
            <a:r>
              <a:rPr lang="en-US" i="1" dirty="0" smtClean="0"/>
              <a:t>Dim </a:t>
            </a:r>
            <a:r>
              <a:rPr lang="en-US" i="1" dirty="0" err="1"/>
              <a:t>TempVal</a:t>
            </a:r>
            <a:endParaRPr lang="en-US" i="1" dirty="0"/>
          </a:p>
          <a:p>
            <a:pPr algn="just"/>
            <a:r>
              <a:rPr lang="en-US" dirty="0"/>
              <a:t>If you refer to </a:t>
            </a:r>
            <a:r>
              <a:rPr lang="en-US" dirty="0" err="1"/>
              <a:t>temval</a:t>
            </a:r>
            <a:r>
              <a:rPr lang="en-US" dirty="0"/>
              <a:t> during execution, an error message will be displayed stating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variable </a:t>
            </a:r>
            <a:r>
              <a:rPr lang="en-US" dirty="0"/>
              <a:t>has not been defined.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/>
              <a:t>Explicit Declaration</a:t>
            </a:r>
          </a:p>
          <a:p>
            <a:pPr algn="just"/>
            <a:r>
              <a:rPr lang="en-US" dirty="0"/>
              <a:t>Option Explicit works on a per-module basis—it must be placed in the declarations section of every </a:t>
            </a:r>
            <a:r>
              <a:rPr lang="en-US" dirty="0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module </a:t>
            </a:r>
            <a:r>
              <a:rPr lang="en-US" dirty="0"/>
              <a:t>you want it to apply to unless you define the variable as a global variable. A global variable is</a:t>
            </a:r>
          </a:p>
          <a:p>
            <a:r>
              <a:rPr lang="en-US" dirty="0"/>
              <a:t>valid right across your project and can be used by the code in any module.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/>
              <a:t>Explicit Declaration</a:t>
            </a:r>
          </a:p>
          <a:p>
            <a:pPr algn="just"/>
            <a:r>
              <a:rPr lang="en-US" dirty="0"/>
              <a:t>Which method you use (implicit or explicit) depends on personal preference. </a:t>
            </a:r>
            <a:endParaRPr lang="tr-TR" dirty="0" smtClean="0"/>
          </a:p>
          <a:p>
            <a:pPr algn="just"/>
            <a:r>
              <a:rPr lang="en-US" dirty="0" smtClean="0"/>
              <a:t>Coding is</a:t>
            </a:r>
            <a:r>
              <a:rPr lang="tr-TR" dirty="0" smtClean="0"/>
              <a:t> </a:t>
            </a:r>
            <a:r>
              <a:rPr lang="en-US" dirty="0" smtClean="0"/>
              <a:t>often </a:t>
            </a:r>
            <a:r>
              <a:rPr lang="en-US" dirty="0"/>
              <a:t>much faster using implicit because you do not have to initially define your </a:t>
            </a:r>
            <a:r>
              <a:rPr lang="en-US" dirty="0" smtClean="0"/>
              <a:t>variables</a:t>
            </a:r>
            <a:r>
              <a:rPr lang="tr-TR" dirty="0" smtClean="0"/>
              <a:t> </a:t>
            </a:r>
            <a:r>
              <a:rPr lang="en-US" dirty="0" smtClean="0"/>
              <a:t>before </a:t>
            </a:r>
            <a:r>
              <a:rPr lang="en-US" dirty="0"/>
              <a:t>you use them. You can simply make variable statements, and VBA will take care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rest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pPr algn="just"/>
            <a:r>
              <a:rPr lang="en-US" dirty="0" smtClean="0"/>
              <a:t>Implicit</a:t>
            </a:r>
            <a:r>
              <a:rPr lang="tr-TR" dirty="0" smtClean="0"/>
              <a:t> </a:t>
            </a:r>
            <a:r>
              <a:rPr lang="en-US" dirty="0" smtClean="0"/>
              <a:t>can make </a:t>
            </a:r>
            <a:r>
              <a:rPr lang="en-US" dirty="0"/>
              <a:t>it more difficult for someone else to understand your code. </a:t>
            </a:r>
            <a:endParaRPr lang="tr-TR" dirty="0" smtClean="0"/>
          </a:p>
          <a:p>
            <a:pPr algn="just"/>
            <a:r>
              <a:rPr lang="en-US" dirty="0" smtClean="0"/>
              <a:t>Using Option</a:t>
            </a:r>
            <a:r>
              <a:rPr lang="tr-TR" dirty="0" smtClean="0"/>
              <a:t> </a:t>
            </a:r>
            <a:r>
              <a:rPr lang="en-US" dirty="0" smtClean="0"/>
              <a:t>Explicit </a:t>
            </a:r>
            <a:r>
              <a:rPr lang="en-US" dirty="0"/>
              <a:t>is the best practice and helps stop runtime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/>
              <a:t>Scope </a:t>
            </a:r>
            <a:r>
              <a:rPr lang="en-US" sz="2800" b="1" dirty="0"/>
              <a:t>and Lifetime of Variables</a:t>
            </a:r>
          </a:p>
          <a:p>
            <a:pPr algn="just"/>
            <a:r>
              <a:rPr lang="en-US" dirty="0"/>
              <a:t>If you declare a variable within a procedure, only code within that procedure can access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variable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scope is local to that procedure. You will often need variables that can be </a:t>
            </a:r>
            <a:r>
              <a:rPr lang="en-US" dirty="0" smtClean="0"/>
              <a:t>used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several procedures or even the whole application. </a:t>
            </a:r>
            <a:endParaRPr lang="tr-TR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these reasons, you can declare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variable </a:t>
            </a:r>
            <a:r>
              <a:rPr lang="en-US" dirty="0"/>
              <a:t>at the local, module, or global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6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C405BE-FD73-4B7D-BD19-F19C046BA49A}"/>
</file>

<file path=customXml/itemProps2.xml><?xml version="1.0" encoding="utf-8"?>
<ds:datastoreItem xmlns:ds="http://schemas.openxmlformats.org/officeDocument/2006/customXml" ds:itemID="{7E170EC7-103C-4D25-814B-ACF6B951AEA9}"/>
</file>

<file path=customXml/itemProps3.xml><?xml version="1.0" encoding="utf-8"?>
<ds:datastoreItem xmlns:ds="http://schemas.openxmlformats.org/officeDocument/2006/customXml" ds:itemID="{23D45D9E-C36C-4141-ACD4-23B95CD14AD2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3337</TotalTime>
  <Words>3380</Words>
  <Application>Microsoft Office PowerPoint</Application>
  <PresentationFormat>Widescreen</PresentationFormat>
  <Paragraphs>364</Paragraphs>
  <Slides>47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ITEC397 – Macro Coding</vt:lpstr>
      <vt:lpstr>Variables</vt:lpstr>
      <vt:lpstr>Variables</vt:lpstr>
      <vt:lpstr>Variables</vt:lpstr>
      <vt:lpstr>Variables</vt:lpstr>
      <vt:lpstr>Variables</vt:lpstr>
      <vt:lpstr>Variables</vt:lpstr>
      <vt:lpstr>Variables</vt:lpstr>
      <vt:lpstr>Variables</vt:lpstr>
      <vt:lpstr>Variables</vt:lpstr>
      <vt:lpstr>Arrays</vt:lpstr>
      <vt:lpstr>Arrays</vt:lpstr>
      <vt:lpstr>Arrays</vt:lpstr>
      <vt:lpstr>Module-Level Variables</vt:lpstr>
      <vt:lpstr>Global Variables</vt:lpstr>
      <vt:lpstr>Name Conflicts and Shadowing</vt:lpstr>
      <vt:lpstr>Static Variables</vt:lpstr>
      <vt:lpstr>Static Variables</vt:lpstr>
      <vt:lpstr>Data Types</vt:lpstr>
      <vt:lpstr>Data Types</vt:lpstr>
      <vt:lpstr>Data Types</vt:lpstr>
      <vt:lpstr>Variant</vt:lpstr>
      <vt:lpstr>Date/Time Values Stored in Variants</vt:lpstr>
      <vt:lpstr>Date/Time Values Stored in Variants</vt:lpstr>
      <vt:lpstr>Empty Value</vt:lpstr>
      <vt:lpstr>Null Value</vt:lpstr>
      <vt:lpstr>Null Value</vt:lpstr>
      <vt:lpstr>Other Data Types</vt:lpstr>
      <vt:lpstr>VBA Data Types</vt:lpstr>
      <vt:lpstr>VBA Data Types</vt:lpstr>
      <vt:lpstr>VBA Data Types</vt:lpstr>
      <vt:lpstr>VBA Data Types</vt:lpstr>
      <vt:lpstr>Arrays</vt:lpstr>
      <vt:lpstr>Arrays</vt:lpstr>
      <vt:lpstr>Arrays</vt:lpstr>
      <vt:lpstr>Arrays</vt:lpstr>
      <vt:lpstr>Multidimensional Arrays</vt:lpstr>
      <vt:lpstr>Multidimensional Arrays</vt:lpstr>
      <vt:lpstr>Multidimensional Arrays</vt:lpstr>
      <vt:lpstr>Dynamic Arrays</vt:lpstr>
      <vt:lpstr>Dynamic Arrays</vt:lpstr>
      <vt:lpstr>Dynamic Arrays</vt:lpstr>
      <vt:lpstr>User-Defined Types</vt:lpstr>
      <vt:lpstr>User-Defined Types</vt:lpstr>
      <vt:lpstr>Reserved Words</vt:lpstr>
      <vt:lpstr>Constants</vt:lpstr>
      <vt:lpstr>Constants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152</cp:revision>
  <dcterms:created xsi:type="dcterms:W3CDTF">2019-09-17T13:50:22Z</dcterms:created>
  <dcterms:modified xsi:type="dcterms:W3CDTF">2020-03-01T16:33:34Z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