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5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A9F23-49EB-4404-A939-DDFABC204827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D490-21CB-43D2-BD43-56C7779C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CD490-21CB-43D2-BD43-56C7779CD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65AA-E422-4799-9EED-D0CEB598256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4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156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9075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816892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8235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2967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751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728DB-6089-4F4C-93A2-C8C97ECEF707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AA11-C7CB-42CA-9C98-9E2C91D58EE8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2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38E81-3017-40F5-8E1F-5BA608DCC978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65C46-76BD-42DA-A5C2-F1A9289DB966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A5EA-79D3-47BA-8F98-314D59F49A26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2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9E47-BDE5-4154-918B-2A0116E8D412}" type="datetime1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7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3AEA-C65F-4103-A1CD-6327AF0EC4E7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1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6B3F-C6AA-4250-A0A0-622B804F1381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2A693-A75A-4026-94A7-A2C31C1D1895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2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8E765-CDB5-4051-8322-5DB62B52B96D}" type="datetime1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0761DE-2C3F-46B7-9DB8-99C8E898CEAD}" type="datetime1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CA8CE-D262-4C50-ABD3-38CD6CBDF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85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413000" y="424296"/>
            <a:ext cx="7340600" cy="5945909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703" y="424296"/>
            <a:ext cx="9144000" cy="238760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ITEC397 </a:t>
            </a:r>
            <a:b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Macro Coding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5703" y="4765589"/>
            <a:ext cx="9144000" cy="1655762"/>
          </a:xfr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/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0 </a:t>
            </a:r>
            <a:r>
              <a:rPr lang="tr-TR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– COMMAND BARS AND BUTTONS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9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How can you remove the menu entry? By using this Delete method:</a:t>
            </a:r>
          </a:p>
          <a:p>
            <a:pPr marL="800100" lvl="2" indent="0" algn="just">
              <a:buNone/>
            </a:pPr>
            <a:r>
              <a:rPr lang="en-US" sz="2000" dirty="0"/>
              <a:t>Sub </a:t>
            </a:r>
            <a:r>
              <a:rPr lang="en-US" sz="2000" dirty="0" err="1"/>
              <a:t>RemoveMyMenu</a:t>
            </a:r>
            <a:r>
              <a:rPr lang="en-US" sz="2000" dirty="0"/>
              <a:t>()</a:t>
            </a:r>
          </a:p>
          <a:p>
            <a:pPr marL="1257300" lvl="3" indent="0" algn="just">
              <a:buNone/>
            </a:pPr>
            <a:r>
              <a:rPr lang="en-US" sz="1800" dirty="0"/>
              <a:t>Dim </a:t>
            </a:r>
            <a:r>
              <a:rPr lang="en-US" sz="1800" dirty="0" err="1"/>
              <a:t>Cbar</a:t>
            </a:r>
            <a:r>
              <a:rPr lang="en-US" sz="1800" dirty="0"/>
              <a:t> As </a:t>
            </a:r>
            <a:r>
              <a:rPr lang="en-US" sz="1800" dirty="0" err="1"/>
              <a:t>CommandBar</a:t>
            </a:r>
            <a:endParaRPr lang="en-US" sz="1800" dirty="0"/>
          </a:p>
          <a:p>
            <a:pPr marL="1257300" lvl="3" indent="0" algn="just">
              <a:buNone/>
            </a:pPr>
            <a:r>
              <a:rPr lang="en-US" sz="1800" dirty="0"/>
              <a:t>On Error Resume Next</a:t>
            </a:r>
          </a:p>
          <a:p>
            <a:pPr marL="1257300" lvl="3" indent="0" algn="just">
              <a:buNone/>
            </a:pPr>
            <a:r>
              <a:rPr lang="en-US" sz="1800" dirty="0"/>
              <a:t>Set </a:t>
            </a:r>
            <a:r>
              <a:rPr lang="en-US" sz="1800" dirty="0" err="1"/>
              <a:t>Cbar</a:t>
            </a:r>
            <a:r>
              <a:rPr lang="en-US" sz="1800" dirty="0"/>
              <a:t> = </a:t>
            </a:r>
            <a:r>
              <a:rPr lang="en-US" sz="1800" dirty="0" err="1"/>
              <a:t>CommandBars</a:t>
            </a:r>
            <a:r>
              <a:rPr lang="en-US" sz="1800" dirty="0"/>
              <a:t>("Worksheet Menu Bar")</a:t>
            </a:r>
          </a:p>
          <a:p>
            <a:pPr marL="1257300" lvl="3" indent="0" algn="just">
              <a:buNone/>
            </a:pPr>
            <a:r>
              <a:rPr lang="en-US" sz="1800" dirty="0" err="1"/>
              <a:t>Cbar.Controls</a:t>
            </a:r>
            <a:r>
              <a:rPr lang="en-US" sz="1800" dirty="0"/>
              <a:t>("My </a:t>
            </a:r>
            <a:r>
              <a:rPr lang="tr-TR" sz="1800" dirty="0" smtClean="0"/>
              <a:t>Menu</a:t>
            </a:r>
            <a:r>
              <a:rPr lang="en-US" sz="1800" dirty="0" smtClean="0"/>
              <a:t>").</a:t>
            </a:r>
            <a:r>
              <a:rPr lang="en-US" sz="1800" dirty="0"/>
              <a:t>Delete</a:t>
            </a:r>
          </a:p>
          <a:p>
            <a:pPr marL="800100" lvl="2" indent="0" algn="just">
              <a:buNone/>
            </a:pPr>
            <a:r>
              <a:rPr lang="en-US" sz="2000" dirty="0"/>
              <a:t>End Sub</a:t>
            </a:r>
          </a:p>
          <a:p>
            <a:pPr algn="just"/>
            <a:r>
              <a:rPr lang="en-US" sz="2400" dirty="0"/>
              <a:t>Run this code, and the Add-Ins item on the menu bar will vanish. 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b="1" i="1" dirty="0">
                <a:solidFill>
                  <a:srgbClr val="FFC000"/>
                </a:solidFill>
              </a:rPr>
              <a:t>On Error Resume Next</a:t>
            </a:r>
          </a:p>
          <a:p>
            <a:pPr algn="just"/>
            <a:r>
              <a:rPr lang="en-US" sz="2400" dirty="0" smtClean="0"/>
              <a:t>Specifies </a:t>
            </a:r>
            <a:r>
              <a:rPr lang="en-US" sz="2400" dirty="0"/>
              <a:t>that when a run-time error occurs, control goes to the statement immediately following the statement where the error occurred, and execution continues from that point. </a:t>
            </a:r>
            <a:endParaRPr lang="tr-TR" sz="2400" dirty="0" smtClean="0"/>
          </a:p>
          <a:p>
            <a:pPr marL="0" indent="0" algn="just">
              <a:buNone/>
            </a:pPr>
            <a:r>
              <a:rPr lang="en-US" sz="2400" b="1" dirty="0">
                <a:solidFill>
                  <a:srgbClr val="FFC000"/>
                </a:solidFill>
              </a:rPr>
              <a:t>Set </a:t>
            </a:r>
            <a:r>
              <a:rPr lang="en-US" sz="2400" b="1" dirty="0" err="1">
                <a:solidFill>
                  <a:srgbClr val="FFC000"/>
                </a:solidFill>
              </a:rPr>
              <a:t>Cbar</a:t>
            </a:r>
            <a:r>
              <a:rPr lang="en-US" sz="2400" b="1" dirty="0">
                <a:solidFill>
                  <a:srgbClr val="FFC000"/>
                </a:solidFill>
              </a:rPr>
              <a:t> = </a:t>
            </a:r>
            <a:r>
              <a:rPr lang="en-US" sz="2400" b="1" dirty="0" err="1">
                <a:solidFill>
                  <a:srgbClr val="FFC000"/>
                </a:solidFill>
              </a:rPr>
              <a:t>CommandBars</a:t>
            </a:r>
            <a:r>
              <a:rPr lang="en-US" sz="2400" b="1" dirty="0">
                <a:solidFill>
                  <a:srgbClr val="FFC000"/>
                </a:solidFill>
              </a:rPr>
              <a:t>("Worksheet Menu Bar")</a:t>
            </a:r>
          </a:p>
          <a:p>
            <a:pPr marL="0" indent="0" algn="just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Cbar.Controls</a:t>
            </a:r>
            <a:r>
              <a:rPr lang="en-US" sz="2400" b="1" dirty="0">
                <a:solidFill>
                  <a:srgbClr val="FFC000"/>
                </a:solidFill>
              </a:rPr>
              <a:t>("My </a:t>
            </a:r>
            <a:r>
              <a:rPr lang="tr-TR" sz="2400" b="1" dirty="0" smtClean="0">
                <a:solidFill>
                  <a:srgbClr val="FFC000"/>
                </a:solidFill>
              </a:rPr>
              <a:t>Menu</a:t>
            </a:r>
            <a:r>
              <a:rPr lang="en-US" sz="2400" b="1" dirty="0" smtClean="0">
                <a:solidFill>
                  <a:srgbClr val="FFC000"/>
                </a:solidFill>
              </a:rPr>
              <a:t>").</a:t>
            </a:r>
            <a:r>
              <a:rPr lang="en-US" sz="2400" b="1" dirty="0">
                <a:solidFill>
                  <a:srgbClr val="FFC000"/>
                </a:solidFill>
              </a:rPr>
              <a:t>Delete</a:t>
            </a:r>
          </a:p>
          <a:p>
            <a:pPr algn="just"/>
            <a:r>
              <a:rPr lang="tr-TR" sz="2400" dirty="0" smtClean="0"/>
              <a:t>The CommandBar named as «Worksheet Menu Bar» is selected and its’ control having the caption «My Menu» is deleted.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 smtClean="0"/>
              <a:t>Menu items can be split into sections using a horizontal bar.</a:t>
            </a:r>
          </a:p>
          <a:p>
            <a:pPr algn="just"/>
            <a:r>
              <a:rPr lang="en-GB" sz="2400" dirty="0" smtClean="0"/>
              <a:t>You can add this line to command bars by using the </a:t>
            </a:r>
            <a:r>
              <a:rPr lang="en-GB" sz="2400" dirty="0" err="1" smtClean="0"/>
              <a:t>BeginGroup</a:t>
            </a:r>
            <a:r>
              <a:rPr lang="en-GB" sz="2400" dirty="0" smtClean="0"/>
              <a:t> method. </a:t>
            </a:r>
          </a:p>
          <a:p>
            <a:pPr algn="just"/>
            <a:r>
              <a:rPr lang="en-GB" sz="2400" dirty="0" smtClean="0"/>
              <a:t>The following code creates three menu items.</a:t>
            </a:r>
          </a:p>
          <a:p>
            <a:pPr algn="just"/>
            <a:r>
              <a:rPr lang="en-GB" sz="2400" dirty="0" smtClean="0"/>
              <a:t>You create the last item as a new group by setting the </a:t>
            </a:r>
            <a:r>
              <a:rPr lang="en-GB" sz="2400" b="1" i="1" dirty="0" err="1" smtClean="0">
                <a:solidFill>
                  <a:srgbClr val="FFC000"/>
                </a:solidFill>
              </a:rPr>
              <a:t>BeginGroup</a:t>
            </a:r>
            <a:r>
              <a:rPr lang="en-GB" sz="2400" dirty="0" smtClean="0"/>
              <a:t> property for it to </a:t>
            </a:r>
            <a:r>
              <a:rPr lang="en-GB" sz="2400" b="1" dirty="0" smtClean="0">
                <a:solidFill>
                  <a:srgbClr val="FFC000"/>
                </a:solidFill>
              </a:rPr>
              <a:t>True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2210"/>
            <a:ext cx="8946541" cy="54068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Sub </a:t>
            </a:r>
            <a:r>
              <a:rPr lang="en-GB" dirty="0" smtClean="0"/>
              <a:t>AddMyMenu2()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	Dim </a:t>
            </a:r>
            <a:r>
              <a:rPr lang="en-GB" dirty="0" err="1"/>
              <a:t>Cbar</a:t>
            </a:r>
            <a:r>
              <a:rPr lang="en-GB" dirty="0"/>
              <a:t> As </a:t>
            </a:r>
            <a:r>
              <a:rPr lang="en-GB" dirty="0" err="1"/>
              <a:t>CommandBar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	Dim </a:t>
            </a:r>
            <a:r>
              <a:rPr lang="en-GB" dirty="0" err="1"/>
              <a:t>CBarCtl</a:t>
            </a:r>
            <a:r>
              <a:rPr lang="en-GB" dirty="0"/>
              <a:t> As </a:t>
            </a:r>
            <a:r>
              <a:rPr lang="en-GB" dirty="0" err="1"/>
              <a:t>CommandBarControl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	Set </a:t>
            </a:r>
            <a:r>
              <a:rPr lang="en-GB" dirty="0" err="1"/>
              <a:t>Cbar</a:t>
            </a:r>
            <a:r>
              <a:rPr lang="en-GB" dirty="0"/>
              <a:t> = </a:t>
            </a:r>
            <a:r>
              <a:rPr lang="en-GB" dirty="0" err="1"/>
              <a:t>Application.CommandBars</a:t>
            </a:r>
            <a:r>
              <a:rPr lang="en-GB" dirty="0"/>
              <a:t>("Worksheet Menu Bar")</a:t>
            </a:r>
          </a:p>
          <a:p>
            <a:pPr marL="0" indent="0" algn="just">
              <a:buNone/>
            </a:pPr>
            <a:r>
              <a:rPr lang="en-GB" dirty="0" smtClean="0"/>
              <a:t>	Set </a:t>
            </a:r>
            <a:r>
              <a:rPr lang="en-GB" dirty="0" err="1"/>
              <a:t>CBarCtl</a:t>
            </a:r>
            <a:r>
              <a:rPr lang="en-GB" dirty="0"/>
              <a:t> = </a:t>
            </a:r>
            <a:r>
              <a:rPr lang="en-GB" dirty="0" err="1"/>
              <a:t>Cbar.Controls.Add</a:t>
            </a:r>
            <a:r>
              <a:rPr lang="en-GB" dirty="0"/>
              <a:t>(Type:=</a:t>
            </a:r>
            <a:r>
              <a:rPr lang="en-GB" dirty="0" err="1"/>
              <a:t>msoControlPopup</a:t>
            </a:r>
            <a:r>
              <a:rPr lang="en-GB" dirty="0"/>
              <a:t>)</a:t>
            </a:r>
          </a:p>
          <a:p>
            <a:pPr marL="0" indent="0" algn="just">
              <a:buNone/>
            </a:pPr>
            <a:r>
              <a:rPr lang="en-GB" dirty="0" smtClean="0"/>
              <a:t>	With </a:t>
            </a:r>
            <a:r>
              <a:rPr lang="en-GB" dirty="0" err="1"/>
              <a:t>CBarCtl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		.</a:t>
            </a:r>
            <a:r>
              <a:rPr lang="en-GB" dirty="0"/>
              <a:t>Caption = "My </a:t>
            </a:r>
            <a:r>
              <a:rPr lang="en-GB" dirty="0" smtClean="0"/>
              <a:t>Menu"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		With </a:t>
            </a:r>
            <a:r>
              <a:rPr lang="en-GB" dirty="0"/>
              <a:t>.</a:t>
            </a:r>
            <a:r>
              <a:rPr lang="en-GB" dirty="0" err="1"/>
              <a:t>Controls.Add</a:t>
            </a:r>
            <a:r>
              <a:rPr lang="en-GB" dirty="0"/>
              <a:t>(Type:=</a:t>
            </a:r>
            <a:r>
              <a:rPr lang="en-GB" dirty="0" err="1"/>
              <a:t>msoControlButton</a:t>
            </a:r>
            <a:r>
              <a:rPr lang="en-GB" dirty="0"/>
              <a:t>)</a:t>
            </a:r>
          </a:p>
          <a:p>
            <a:pPr marL="0" indent="0" algn="just">
              <a:buNone/>
            </a:pPr>
            <a:r>
              <a:rPr lang="en-GB" dirty="0" smtClean="0"/>
              <a:t>			.</a:t>
            </a:r>
            <a:r>
              <a:rPr lang="en-GB" dirty="0"/>
              <a:t>Caption = "My </a:t>
            </a:r>
            <a:r>
              <a:rPr lang="en-GB" dirty="0" smtClean="0"/>
              <a:t>Sub Procedure"</a:t>
            </a:r>
            <a:endParaRPr lang="en-GB" dirty="0"/>
          </a:p>
          <a:p>
            <a:pPr marL="0" indent="0" algn="just">
              <a:buNone/>
            </a:pPr>
            <a:r>
              <a:rPr lang="en-GB" dirty="0" smtClean="0"/>
              <a:t>			.</a:t>
            </a:r>
            <a:r>
              <a:rPr lang="en-GB" dirty="0" err="1"/>
              <a:t>OnAction</a:t>
            </a:r>
            <a:r>
              <a:rPr lang="en-GB" dirty="0"/>
              <a:t> = "</a:t>
            </a:r>
            <a:r>
              <a:rPr lang="en-GB" dirty="0" err="1"/>
              <a:t>MyProc</a:t>
            </a:r>
            <a:r>
              <a:rPr lang="en-GB" dirty="0"/>
              <a:t>"</a:t>
            </a:r>
          </a:p>
          <a:p>
            <a:pPr marL="0" indent="0" algn="just">
              <a:buNone/>
            </a:pPr>
            <a:r>
              <a:rPr lang="en-GB" dirty="0" smtClean="0"/>
              <a:t>		End </a:t>
            </a:r>
            <a:r>
              <a:rPr lang="en-GB" dirty="0"/>
              <a:t>With</a:t>
            </a:r>
          </a:p>
          <a:p>
            <a:pPr marL="0" indent="0" algn="just">
              <a:buNone/>
            </a:pP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5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2210"/>
            <a:ext cx="8946541" cy="540688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 smtClean="0"/>
              <a:t>		With </a:t>
            </a:r>
            <a:r>
              <a:rPr lang="en-GB" dirty="0"/>
              <a:t>.</a:t>
            </a:r>
            <a:r>
              <a:rPr lang="en-GB" dirty="0" err="1"/>
              <a:t>Controls.Add</a:t>
            </a:r>
            <a:r>
              <a:rPr lang="en-GB" dirty="0"/>
              <a:t>(Type:=</a:t>
            </a:r>
            <a:r>
              <a:rPr lang="en-GB" dirty="0" err="1"/>
              <a:t>msoControlButton</a:t>
            </a:r>
            <a:r>
              <a:rPr lang="en-GB" dirty="0"/>
              <a:t>)</a:t>
            </a:r>
          </a:p>
          <a:p>
            <a:pPr marL="0" indent="0" algn="just">
              <a:buNone/>
            </a:pPr>
            <a:r>
              <a:rPr lang="en-GB" dirty="0" smtClean="0"/>
              <a:t>			.</a:t>
            </a:r>
            <a:r>
              <a:rPr lang="en-GB" dirty="0"/>
              <a:t>Caption = "My </a:t>
            </a:r>
            <a:r>
              <a:rPr lang="en-GB" dirty="0" smtClean="0"/>
              <a:t>Sub Procedure </a:t>
            </a:r>
            <a:r>
              <a:rPr lang="en-GB" dirty="0"/>
              <a:t>Again"</a:t>
            </a:r>
          </a:p>
          <a:p>
            <a:pPr marL="0" indent="0" algn="just">
              <a:buNone/>
            </a:pPr>
            <a:r>
              <a:rPr lang="en-GB" dirty="0" smtClean="0"/>
              <a:t>			.</a:t>
            </a:r>
            <a:r>
              <a:rPr lang="en-GB" dirty="0" err="1"/>
              <a:t>OnAction</a:t>
            </a:r>
            <a:r>
              <a:rPr lang="en-GB" dirty="0"/>
              <a:t> = "</a:t>
            </a:r>
            <a:r>
              <a:rPr lang="en-GB" dirty="0" err="1"/>
              <a:t>MyProc</a:t>
            </a:r>
            <a:r>
              <a:rPr lang="en-GB" dirty="0"/>
              <a:t>"</a:t>
            </a:r>
          </a:p>
          <a:p>
            <a:pPr marL="0" indent="0" algn="just">
              <a:buNone/>
            </a:pPr>
            <a:r>
              <a:rPr lang="en-GB" dirty="0" smtClean="0"/>
              <a:t>		End </a:t>
            </a:r>
            <a:r>
              <a:rPr lang="en-GB" dirty="0"/>
              <a:t>With</a:t>
            </a:r>
          </a:p>
          <a:p>
            <a:pPr marL="0" indent="0" algn="just">
              <a:buNone/>
            </a:pPr>
            <a:r>
              <a:rPr lang="en-GB" dirty="0" smtClean="0"/>
              <a:t>		With </a:t>
            </a:r>
            <a:r>
              <a:rPr lang="en-GB" dirty="0"/>
              <a:t>.</a:t>
            </a:r>
            <a:r>
              <a:rPr lang="en-GB" dirty="0" err="1"/>
              <a:t>Controls.Add</a:t>
            </a:r>
            <a:r>
              <a:rPr lang="en-GB" dirty="0"/>
              <a:t>(Type:=</a:t>
            </a:r>
            <a:r>
              <a:rPr lang="en-GB" dirty="0" err="1"/>
              <a:t>msoControlButton</a:t>
            </a:r>
            <a:r>
              <a:rPr lang="en-GB" dirty="0"/>
              <a:t>)</a:t>
            </a:r>
          </a:p>
          <a:p>
            <a:pPr marL="0" indent="0" algn="just">
              <a:buNone/>
            </a:pPr>
            <a:r>
              <a:rPr lang="en-GB" dirty="0" smtClean="0"/>
              <a:t>			.</a:t>
            </a:r>
            <a:r>
              <a:rPr lang="en-GB" dirty="0"/>
              <a:t>Caption = "A new group"</a:t>
            </a:r>
          </a:p>
          <a:p>
            <a:pPr marL="0" indent="0" algn="just">
              <a:buNone/>
            </a:pPr>
            <a:r>
              <a:rPr lang="en-GB" dirty="0" smtClean="0"/>
              <a:t>			</a:t>
            </a:r>
            <a:r>
              <a:rPr lang="en-GB" b="1" dirty="0" smtClean="0">
                <a:solidFill>
                  <a:srgbClr val="FFC000"/>
                </a:solidFill>
              </a:rPr>
              <a:t>.</a:t>
            </a:r>
            <a:r>
              <a:rPr lang="en-GB" b="1" dirty="0" err="1">
                <a:solidFill>
                  <a:srgbClr val="FFC000"/>
                </a:solidFill>
              </a:rPr>
              <a:t>BeginGroup</a:t>
            </a:r>
            <a:r>
              <a:rPr lang="en-GB" b="1" dirty="0">
                <a:solidFill>
                  <a:srgbClr val="FFC000"/>
                </a:solidFill>
              </a:rPr>
              <a:t> = True</a:t>
            </a:r>
          </a:p>
          <a:p>
            <a:pPr marL="0" indent="0" algn="just">
              <a:buNone/>
            </a:pPr>
            <a:r>
              <a:rPr lang="en-GB" dirty="0" smtClean="0"/>
              <a:t>			.</a:t>
            </a:r>
            <a:r>
              <a:rPr lang="en-GB" dirty="0" err="1"/>
              <a:t>OnAction</a:t>
            </a:r>
            <a:r>
              <a:rPr lang="en-GB" dirty="0"/>
              <a:t> = "</a:t>
            </a:r>
            <a:r>
              <a:rPr lang="en-GB" dirty="0" err="1"/>
              <a:t>MyProc</a:t>
            </a:r>
            <a:r>
              <a:rPr lang="en-GB" dirty="0"/>
              <a:t>"</a:t>
            </a:r>
          </a:p>
          <a:p>
            <a:pPr marL="0" indent="0" algn="just">
              <a:buNone/>
            </a:pPr>
            <a:r>
              <a:rPr lang="en-GB" dirty="0" smtClean="0"/>
              <a:t>		End </a:t>
            </a:r>
            <a:r>
              <a:rPr lang="en-GB" dirty="0"/>
              <a:t>With</a:t>
            </a:r>
          </a:p>
          <a:p>
            <a:pPr marL="0" indent="0" algn="just">
              <a:buNone/>
            </a:pPr>
            <a:r>
              <a:rPr lang="en-GB" dirty="0" smtClean="0"/>
              <a:t>	End </a:t>
            </a:r>
            <a:r>
              <a:rPr lang="en-GB" dirty="0"/>
              <a:t>With</a:t>
            </a:r>
          </a:p>
          <a:p>
            <a:pPr marL="0" indent="0" algn="just">
              <a:buNone/>
            </a:pPr>
            <a:r>
              <a:rPr lang="en-GB" dirty="0"/>
              <a:t>End Sub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You can also specify where on the menu list you want the item to appear.</a:t>
            </a:r>
          </a:p>
          <a:p>
            <a:pPr algn="just"/>
            <a:r>
              <a:rPr lang="en-US" sz="2400" dirty="0"/>
              <a:t>The default is to always appear at the bottom, but the </a:t>
            </a:r>
            <a:r>
              <a:rPr lang="en-US" sz="2400" b="1" dirty="0">
                <a:solidFill>
                  <a:srgbClr val="FFC000"/>
                </a:solidFill>
              </a:rPr>
              <a:t>before</a:t>
            </a:r>
            <a:r>
              <a:rPr lang="en-US" sz="2400" dirty="0"/>
              <a:t> parameter allows you </a:t>
            </a:r>
            <a:r>
              <a:rPr lang="en-US" sz="2400" dirty="0" smtClean="0"/>
              <a:t>to specify </a:t>
            </a:r>
            <a:r>
              <a:rPr lang="en-US" sz="2400" dirty="0"/>
              <a:t>where the item will be placed within the menu</a:t>
            </a:r>
            <a:r>
              <a:rPr lang="en-US" sz="2400" dirty="0" smtClean="0"/>
              <a:t>:</a:t>
            </a:r>
          </a:p>
          <a:p>
            <a:pPr marL="800100" lvl="2" indent="0">
              <a:buNone/>
            </a:pPr>
            <a:r>
              <a:rPr lang="en-US" sz="2000" dirty="0"/>
              <a:t>Sub </a:t>
            </a:r>
            <a:r>
              <a:rPr lang="en-US" sz="2000" dirty="0" smtClean="0"/>
              <a:t>AddMyMenu3()</a:t>
            </a:r>
            <a:endParaRPr lang="en-US" sz="2000" dirty="0"/>
          </a:p>
          <a:p>
            <a:pPr marL="800100" lvl="2" indent="0">
              <a:buNone/>
            </a:pPr>
            <a:r>
              <a:rPr lang="en-US" sz="2000" dirty="0" smtClean="0"/>
              <a:t>		Dim </a:t>
            </a:r>
            <a:r>
              <a:rPr lang="en-US" sz="2000" dirty="0" err="1"/>
              <a:t>Cbar</a:t>
            </a:r>
            <a:r>
              <a:rPr lang="en-US" sz="2000" dirty="0"/>
              <a:t> As </a:t>
            </a:r>
            <a:r>
              <a:rPr lang="en-US" sz="2000" dirty="0" err="1"/>
              <a:t>CommandBar</a:t>
            </a:r>
            <a:endParaRPr lang="en-US" sz="2000" dirty="0"/>
          </a:p>
          <a:p>
            <a:pPr marL="800100" lvl="2" indent="0">
              <a:buNone/>
            </a:pPr>
            <a:r>
              <a:rPr lang="en-US" sz="2000" dirty="0" smtClean="0"/>
              <a:t>		Dim </a:t>
            </a:r>
            <a:r>
              <a:rPr lang="en-US" sz="2000" dirty="0" err="1"/>
              <a:t>CBarCtl</a:t>
            </a:r>
            <a:r>
              <a:rPr lang="en-US" sz="2000" dirty="0"/>
              <a:t> As </a:t>
            </a:r>
            <a:r>
              <a:rPr lang="en-US" sz="2000" dirty="0" err="1"/>
              <a:t>CommandBarControl</a:t>
            </a:r>
            <a:endParaRPr lang="en-US" sz="2000" dirty="0"/>
          </a:p>
          <a:p>
            <a:pPr marL="800100" lvl="2" indent="0">
              <a:buNone/>
            </a:pPr>
            <a:r>
              <a:rPr lang="en-US" sz="2000" dirty="0" smtClean="0"/>
              <a:t>		Set </a:t>
            </a:r>
            <a:r>
              <a:rPr lang="en-US" sz="2000" dirty="0" err="1"/>
              <a:t>Cbar</a:t>
            </a:r>
            <a:r>
              <a:rPr lang="en-US" sz="2000" dirty="0"/>
              <a:t> = </a:t>
            </a:r>
            <a:r>
              <a:rPr lang="en-US" sz="2000" dirty="0" err="1"/>
              <a:t>Application.CommandBars</a:t>
            </a:r>
            <a:r>
              <a:rPr lang="en-US" sz="2000" dirty="0"/>
              <a:t>("Worksheet Menu Bar")</a:t>
            </a:r>
          </a:p>
          <a:p>
            <a:pPr marL="800100" lvl="2" indent="0">
              <a:buNone/>
            </a:pPr>
            <a:r>
              <a:rPr lang="en-US" sz="2000" dirty="0" smtClean="0"/>
              <a:t>		Set </a:t>
            </a:r>
            <a:r>
              <a:rPr lang="en-US" sz="2000" dirty="0" err="1"/>
              <a:t>CBarCtl</a:t>
            </a:r>
            <a:r>
              <a:rPr lang="en-US" sz="2000" dirty="0"/>
              <a:t> = </a:t>
            </a:r>
            <a:r>
              <a:rPr lang="en-US" sz="2000" dirty="0" err="1"/>
              <a:t>Cbar.Controls.Add</a:t>
            </a:r>
            <a:r>
              <a:rPr lang="en-US" sz="2000" dirty="0"/>
              <a:t>(Type:=</a:t>
            </a:r>
            <a:r>
              <a:rPr lang="en-US" sz="2000" dirty="0" err="1"/>
              <a:t>msoControlPopup</a:t>
            </a:r>
            <a:r>
              <a:rPr lang="en-US" sz="2000" dirty="0"/>
              <a:t>)</a:t>
            </a:r>
          </a:p>
          <a:p>
            <a:pPr marL="800100" lvl="2" indent="0">
              <a:buNone/>
            </a:pPr>
            <a:r>
              <a:rPr lang="en-US" sz="2000" dirty="0" smtClean="0"/>
              <a:t>		With </a:t>
            </a:r>
            <a:r>
              <a:rPr lang="en-US" sz="2000" dirty="0" err="1"/>
              <a:t>CBarCtl</a:t>
            </a:r>
            <a:endParaRPr lang="en-US" sz="2000" dirty="0"/>
          </a:p>
          <a:p>
            <a:pPr marL="800100" lvl="2" indent="0">
              <a:buNone/>
            </a:pPr>
            <a:r>
              <a:rPr lang="en-US" sz="2000" dirty="0" smtClean="0"/>
              <a:t>			.</a:t>
            </a:r>
            <a:r>
              <a:rPr lang="en-US" sz="2000" dirty="0"/>
              <a:t>Caption = "My </a:t>
            </a:r>
            <a:r>
              <a:rPr lang="en-US" sz="2000" dirty="0" smtClean="0"/>
              <a:t>Menu"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72210"/>
            <a:ext cx="8946541" cy="5406886"/>
          </a:xfrm>
        </p:spPr>
        <p:txBody>
          <a:bodyPr>
            <a:noAutofit/>
          </a:bodyPr>
          <a:lstStyle/>
          <a:p>
            <a:pPr marL="400050" lvl="1" indent="0" algn="just">
              <a:buNone/>
            </a:pPr>
            <a:r>
              <a:rPr lang="en-GB" sz="1400" dirty="0"/>
              <a:t>With .</a:t>
            </a:r>
            <a:r>
              <a:rPr lang="en-GB" sz="1400" dirty="0" err="1"/>
              <a:t>Controls.Add</a:t>
            </a:r>
            <a:r>
              <a:rPr lang="en-GB" sz="1400" dirty="0"/>
              <a:t>(Type:=</a:t>
            </a:r>
            <a:r>
              <a:rPr lang="en-GB" sz="1400" dirty="0" err="1"/>
              <a:t>msoControlButton</a:t>
            </a:r>
            <a:r>
              <a:rPr lang="en-GB" sz="1400" dirty="0"/>
              <a:t>)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/>
              <a:t>Caption = "My Proc"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 err="1"/>
              <a:t>OnAction</a:t>
            </a:r>
            <a:r>
              <a:rPr lang="en-GB" sz="1400" dirty="0"/>
              <a:t> = "</a:t>
            </a:r>
            <a:r>
              <a:rPr lang="en-GB" sz="1400" dirty="0" err="1"/>
              <a:t>MyProc</a:t>
            </a:r>
            <a:r>
              <a:rPr lang="en-GB" sz="1400" dirty="0"/>
              <a:t>"</a:t>
            </a:r>
          </a:p>
          <a:p>
            <a:pPr marL="400050" lvl="1" indent="0" algn="just">
              <a:buNone/>
            </a:pPr>
            <a:r>
              <a:rPr lang="en-GB" sz="1400" dirty="0"/>
              <a:t>End With</a:t>
            </a:r>
          </a:p>
          <a:p>
            <a:pPr marL="400050" lvl="1" indent="0" algn="just">
              <a:buNone/>
            </a:pPr>
            <a:r>
              <a:rPr lang="en-GB" sz="1400" dirty="0"/>
              <a:t>With .</a:t>
            </a:r>
            <a:r>
              <a:rPr lang="en-GB" sz="1400" dirty="0" err="1"/>
              <a:t>Controls.Add</a:t>
            </a:r>
            <a:r>
              <a:rPr lang="en-GB" sz="1400" dirty="0"/>
              <a:t>(Type:=</a:t>
            </a:r>
            <a:r>
              <a:rPr lang="en-GB" sz="1400" dirty="0" err="1"/>
              <a:t>msoControlButton</a:t>
            </a:r>
            <a:r>
              <a:rPr lang="en-GB" sz="1400" dirty="0"/>
              <a:t>)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/>
              <a:t>Caption = "My Proc Again"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 err="1"/>
              <a:t>OnAction</a:t>
            </a:r>
            <a:r>
              <a:rPr lang="en-GB" sz="1400" dirty="0"/>
              <a:t> = "</a:t>
            </a:r>
            <a:r>
              <a:rPr lang="en-GB" sz="1400" dirty="0" err="1"/>
              <a:t>MyProc</a:t>
            </a:r>
            <a:r>
              <a:rPr lang="en-GB" sz="1400" dirty="0"/>
              <a:t>"</a:t>
            </a:r>
          </a:p>
          <a:p>
            <a:pPr marL="400050" lvl="1" indent="0" algn="just">
              <a:buNone/>
            </a:pPr>
            <a:r>
              <a:rPr lang="en-GB" sz="1400" dirty="0"/>
              <a:t>End With</a:t>
            </a:r>
          </a:p>
          <a:p>
            <a:pPr marL="400050" lvl="1" indent="0" algn="just">
              <a:buNone/>
            </a:pPr>
            <a:r>
              <a:rPr lang="en-GB" sz="1400" dirty="0"/>
              <a:t>With .</a:t>
            </a:r>
            <a:r>
              <a:rPr lang="en-GB" sz="1400" dirty="0" err="1"/>
              <a:t>Controls.Add</a:t>
            </a:r>
            <a:r>
              <a:rPr lang="en-GB" sz="1400" dirty="0"/>
              <a:t>(Type:=</a:t>
            </a:r>
            <a:r>
              <a:rPr lang="en-GB" sz="1400" dirty="0" err="1"/>
              <a:t>msoControlButton</a:t>
            </a:r>
            <a:r>
              <a:rPr lang="en-GB" sz="1400" dirty="0"/>
              <a:t>, </a:t>
            </a:r>
            <a:r>
              <a:rPr lang="en-GB" sz="1600" b="1" dirty="0">
                <a:solidFill>
                  <a:srgbClr val="FFC000"/>
                </a:solidFill>
              </a:rPr>
              <a:t>before:=2</a:t>
            </a:r>
            <a:r>
              <a:rPr lang="en-GB" sz="1400" dirty="0"/>
              <a:t>)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/>
              <a:t>Caption = "A new group"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 err="1"/>
              <a:t>BeginGroup</a:t>
            </a:r>
            <a:r>
              <a:rPr lang="en-GB" sz="1400" dirty="0"/>
              <a:t> = True</a:t>
            </a:r>
          </a:p>
          <a:p>
            <a:pPr marL="400050" lvl="1" indent="0" algn="just">
              <a:buNone/>
            </a:pPr>
            <a:r>
              <a:rPr lang="en-GB" sz="1400" dirty="0" smtClean="0"/>
              <a:t>			.</a:t>
            </a:r>
            <a:r>
              <a:rPr lang="en-GB" sz="1400" dirty="0" err="1"/>
              <a:t>OnAction</a:t>
            </a:r>
            <a:r>
              <a:rPr lang="en-GB" sz="1400" dirty="0"/>
              <a:t> = "</a:t>
            </a:r>
            <a:r>
              <a:rPr lang="en-GB" sz="1400" dirty="0" err="1"/>
              <a:t>MyProc</a:t>
            </a:r>
            <a:r>
              <a:rPr lang="en-GB" sz="1400" dirty="0"/>
              <a:t>"</a:t>
            </a:r>
          </a:p>
          <a:p>
            <a:pPr marL="400050" lvl="1" indent="0" algn="just">
              <a:buNone/>
            </a:pPr>
            <a:r>
              <a:rPr lang="en-GB" sz="1400" dirty="0"/>
              <a:t>End </a:t>
            </a:r>
            <a:r>
              <a:rPr lang="en-GB" sz="1400" dirty="0" smtClean="0"/>
              <a:t>With</a:t>
            </a:r>
          </a:p>
          <a:p>
            <a:pPr marL="0" indent="0" algn="just">
              <a:buNone/>
            </a:pPr>
            <a:r>
              <a:rPr lang="en-GB" sz="1600" dirty="0" smtClean="0"/>
              <a:t>End </a:t>
            </a:r>
            <a:r>
              <a:rPr lang="en-GB" sz="1600" dirty="0"/>
              <a:t>With</a:t>
            </a:r>
          </a:p>
          <a:p>
            <a:pPr marL="0" indent="0" algn="just">
              <a:buNone/>
            </a:pPr>
            <a:r>
              <a:rPr lang="en-GB" sz="1600" dirty="0"/>
              <a:t>End </a:t>
            </a:r>
            <a:r>
              <a:rPr lang="en-GB" sz="1600" dirty="0" smtClean="0"/>
              <a:t>Sub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The before parameter is set to 2, which makes it the second item. </a:t>
            </a:r>
            <a:endParaRPr lang="en-US" sz="2400" dirty="0" smtClean="0"/>
          </a:p>
          <a:p>
            <a:pPr algn="just"/>
            <a:r>
              <a:rPr lang="en-US" sz="2400" dirty="0" smtClean="0"/>
              <a:t>Subsequent </a:t>
            </a:r>
            <a:r>
              <a:rPr lang="en-US" sz="2400" dirty="0"/>
              <a:t>items in </a:t>
            </a:r>
            <a:r>
              <a:rPr lang="en-US" sz="2400" dirty="0" smtClean="0"/>
              <a:t>the menu </a:t>
            </a:r>
            <a:r>
              <a:rPr lang="en-US" sz="2400" dirty="0"/>
              <a:t>bar will be moved down so that the existing menu item 2 will not be lost—it </a:t>
            </a:r>
            <a:r>
              <a:rPr lang="en-US" sz="2400" dirty="0" smtClean="0"/>
              <a:t>now becomes </a:t>
            </a:r>
            <a:r>
              <a:rPr lang="en-US" sz="2400" dirty="0"/>
              <a:t>menu item 3.</a:t>
            </a:r>
          </a:p>
          <a:p>
            <a:pPr algn="just"/>
            <a:r>
              <a:rPr lang="en-US" sz="2400" dirty="0"/>
              <a:t>You can also enable and disable your menu items by setting the Enabled property:</a:t>
            </a:r>
          </a:p>
          <a:p>
            <a:pPr marL="800100" lvl="2" indent="0" algn="just">
              <a:buNone/>
            </a:pPr>
            <a:r>
              <a:rPr lang="en-US" sz="20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CommandBars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("Worksheet Menu Bar").Controls("My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Menu").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Enabled = False</a:t>
            </a:r>
          </a:p>
          <a:p>
            <a:pPr algn="just"/>
            <a:r>
              <a:rPr lang="en-US" sz="2400" dirty="0"/>
              <a:t>This will show your menu item grayed out, or disabled within the ribbon control. Setting it </a:t>
            </a:r>
            <a:r>
              <a:rPr lang="en-US" sz="2400" dirty="0" smtClean="0"/>
              <a:t>to True </a:t>
            </a:r>
            <a:r>
              <a:rPr lang="en-US" sz="2400" dirty="0"/>
              <a:t>will enable it.</a:t>
            </a:r>
          </a:p>
          <a:p>
            <a:pPr algn="just"/>
            <a:r>
              <a:rPr lang="en-US" sz="2400" dirty="0"/>
              <a:t>You can also enable and disable the individual menu items within your main control “</a:t>
            </a:r>
            <a:r>
              <a:rPr lang="en-US" sz="2400" dirty="0" smtClean="0"/>
              <a:t>My Code</a:t>
            </a:r>
            <a:r>
              <a:rPr lang="en-US" sz="2400" dirty="0"/>
              <a:t>” as follows:</a:t>
            </a:r>
          </a:p>
          <a:p>
            <a:pPr marL="800100" lvl="2" indent="0" algn="just">
              <a:buNone/>
            </a:pPr>
            <a:r>
              <a:rPr lang="en-US" sz="2000" i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CommandBars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("Worksheet Menu Bar").Controls("My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Menu"). 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_</a:t>
            </a:r>
          </a:p>
          <a:p>
            <a:pPr marL="800100" lvl="2" indent="0" algn="just">
              <a:buNone/>
            </a:pP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Controls("My </a:t>
            </a:r>
            <a:r>
              <a:rPr lang="en-US" sz="2000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Sub Procedure").</a:t>
            </a:r>
            <a:r>
              <a:rPr lang="en-US" sz="2000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Enabled = False</a:t>
            </a:r>
            <a:endParaRPr lang="en-GB" sz="16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You can make your menu item invisible by setting the Visible property:</a:t>
            </a:r>
          </a:p>
          <a:p>
            <a:pPr marL="800100" lvl="2" indent="0" algn="just">
              <a:buNone/>
            </a:pPr>
            <a:r>
              <a:rPr lang="en-US" sz="20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CommandBars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("Worksheet Menu Bar").Controls("My Code"). _</a:t>
            </a:r>
          </a:p>
          <a:p>
            <a:pPr marL="800100" lvl="2" indent="0" algn="just">
              <a:buNone/>
            </a:pP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Controls("My Proc").Visible = False</a:t>
            </a:r>
          </a:p>
          <a:p>
            <a:pPr algn="just"/>
            <a:r>
              <a:rPr lang="en-US" sz="2400" dirty="0"/>
              <a:t>Your menu item will no longer be in the list, but it can be made visible again by setting </a:t>
            </a:r>
            <a:r>
              <a:rPr lang="en-US" sz="2400" dirty="0" smtClean="0"/>
              <a:t>the Visible </a:t>
            </a:r>
            <a:r>
              <a:rPr lang="en-US" sz="2400" dirty="0"/>
              <a:t>property to </a:t>
            </a:r>
            <a:r>
              <a:rPr lang="en-US" sz="2400" b="1" dirty="0">
                <a:solidFill>
                  <a:srgbClr val="FFC000"/>
                </a:solidFill>
              </a:rPr>
              <a:t>True</a:t>
            </a:r>
            <a:r>
              <a:rPr lang="en-US" sz="2400" dirty="0"/>
              <a:t>.</a:t>
            </a:r>
            <a:endParaRPr lang="en-GB" sz="16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You can insert controls directly onto the spreadsheet itself using the </a:t>
            </a:r>
            <a:r>
              <a:rPr lang="en-US" sz="2400" b="1" dirty="0">
                <a:solidFill>
                  <a:srgbClr val="FFC000"/>
                </a:solidFill>
              </a:rPr>
              <a:t>Control toolbox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 smtClean="0"/>
              <a:t>Any control </a:t>
            </a:r>
            <a:r>
              <a:rPr lang="en-US" sz="2400" dirty="0"/>
              <a:t>can be used, such as a drop-down list or a command button. </a:t>
            </a:r>
            <a:endParaRPr lang="en-US" sz="2400" dirty="0" smtClean="0"/>
          </a:p>
          <a:p>
            <a:pPr algn="just"/>
            <a:r>
              <a:rPr lang="en-US" sz="2400" dirty="0" smtClean="0"/>
              <a:t>Click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FFC000"/>
                </a:solidFill>
              </a:rPr>
              <a:t>Developer</a:t>
            </a:r>
            <a:r>
              <a:rPr lang="en-US" sz="2400" dirty="0"/>
              <a:t> </a:t>
            </a:r>
            <a:r>
              <a:rPr lang="en-US" sz="2400" dirty="0" smtClean="0"/>
              <a:t>item in </a:t>
            </a:r>
            <a:r>
              <a:rPr lang="en-US" sz="2400" dirty="0"/>
              <a:t>the menu bar and then click the </a:t>
            </a:r>
            <a:r>
              <a:rPr lang="en-US" sz="2400" b="1" dirty="0">
                <a:solidFill>
                  <a:srgbClr val="FFC000"/>
                </a:solidFill>
              </a:rPr>
              <a:t>Insert icon </a:t>
            </a:r>
            <a:r>
              <a:rPr lang="en-US" sz="2400" dirty="0"/>
              <a:t>in the Controls window of the ribbon. </a:t>
            </a:r>
            <a:endParaRPr lang="en-US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C000"/>
                </a:solidFill>
              </a:rPr>
              <a:t>Control </a:t>
            </a:r>
            <a:r>
              <a:rPr lang="en-US" sz="2400" b="1" dirty="0">
                <a:solidFill>
                  <a:srgbClr val="FFC000"/>
                </a:solidFill>
              </a:rPr>
              <a:t>toolbox </a:t>
            </a:r>
            <a:r>
              <a:rPr lang="en-US" sz="2400" dirty="0"/>
              <a:t>will appear, just as it does on a </a:t>
            </a:r>
            <a:r>
              <a:rPr lang="en-US" sz="2400" dirty="0" err="1"/>
              <a:t>UserForm</a:t>
            </a:r>
            <a:r>
              <a:rPr lang="en-US" sz="2400" dirty="0"/>
              <a:t> within the VBA editor. </a:t>
            </a:r>
            <a:endParaRPr lang="en-US" sz="2400" dirty="0" smtClean="0"/>
          </a:p>
          <a:p>
            <a:pPr algn="just"/>
            <a:r>
              <a:rPr lang="en-US" sz="2400" dirty="0" smtClean="0"/>
              <a:t>Select the button </a:t>
            </a:r>
            <a:r>
              <a:rPr lang="en-US" sz="2400" dirty="0"/>
              <a:t>(top left-hand control) from the </a:t>
            </a:r>
            <a:r>
              <a:rPr lang="en-US" sz="2400" b="1" dirty="0">
                <a:solidFill>
                  <a:srgbClr val="FFC000"/>
                </a:solidFill>
              </a:rPr>
              <a:t>Active X controls</a:t>
            </a:r>
            <a:r>
              <a:rPr lang="en-US" sz="2400" dirty="0"/>
              <a:t>, not the User Form controls (</a:t>
            </a:r>
            <a:r>
              <a:rPr lang="en-US" sz="2400" dirty="0" smtClean="0"/>
              <a:t>this can </a:t>
            </a:r>
            <a:r>
              <a:rPr lang="en-US" sz="2400" dirty="0"/>
              <a:t>be confusing, since these two groups appear on the same dialog).</a:t>
            </a:r>
            <a:endParaRPr lang="en-GB" sz="16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3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When writing professional applications, it’s important to remember that the less the </a:t>
            </a:r>
            <a:r>
              <a:rPr lang="en-US" sz="2400" dirty="0" smtClean="0"/>
              <a:t>user</a:t>
            </a:r>
            <a:r>
              <a:rPr lang="tr-TR" sz="2400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to do to interact with the application, the better. </a:t>
            </a:r>
            <a:endParaRPr lang="tr-TR" sz="2400" dirty="0" smtClean="0"/>
          </a:p>
          <a:p>
            <a:pPr algn="just"/>
            <a:r>
              <a:rPr lang="en-US" sz="2400" dirty="0" smtClean="0"/>
              <a:t>Users </a:t>
            </a:r>
            <a:r>
              <a:rPr lang="en-US" sz="2400" dirty="0"/>
              <a:t>tend to want everything as easy </a:t>
            </a:r>
            <a:r>
              <a:rPr lang="en-US" sz="2400" dirty="0" smtClean="0"/>
              <a:t>as</a:t>
            </a:r>
            <a:r>
              <a:rPr lang="tr-TR" sz="2400" dirty="0" smtClean="0"/>
              <a:t> </a:t>
            </a:r>
            <a:r>
              <a:rPr lang="en-US" sz="2400" dirty="0" smtClean="0"/>
              <a:t>possible </a:t>
            </a:r>
            <a:r>
              <a:rPr lang="en-US" sz="2400" dirty="0"/>
              <a:t>and do not want longwinded instructions on how to run your </a:t>
            </a:r>
            <a:r>
              <a:rPr lang="en-US" sz="2400" dirty="0" smtClean="0"/>
              <a:t>macro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400" dirty="0"/>
              <a:t>You may not even want them to be able to access the </a:t>
            </a:r>
            <a:r>
              <a:rPr lang="en-US" sz="2400" dirty="0" smtClean="0"/>
              <a:t>code</a:t>
            </a:r>
            <a:r>
              <a:rPr lang="tr-TR" sz="2400" dirty="0" smtClean="0"/>
              <a:t>.</a:t>
            </a:r>
          </a:p>
          <a:p>
            <a:pPr algn="just"/>
            <a:r>
              <a:rPr lang="en-US" sz="2400" dirty="0"/>
              <a:t>For maximum flexibility, you can use the </a:t>
            </a:r>
            <a:r>
              <a:rPr lang="en-US" sz="2400" dirty="0" err="1"/>
              <a:t>CommandBars</a:t>
            </a:r>
            <a:r>
              <a:rPr lang="en-US" sz="2400" dirty="0"/>
              <a:t> object to set up a menu, or you can place a command button on the spreadsheet itself.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If you use the button in the </a:t>
            </a:r>
            <a:r>
              <a:rPr lang="en-US" sz="2800" b="1" dirty="0">
                <a:solidFill>
                  <a:srgbClr val="FFC000"/>
                </a:solidFill>
              </a:rPr>
              <a:t>User Form controls</a:t>
            </a:r>
            <a:r>
              <a:rPr lang="en-US" sz="2800" dirty="0"/>
              <a:t>, you will not be able to switch it out </a:t>
            </a:r>
            <a:r>
              <a:rPr lang="en-US" sz="2800" dirty="0" smtClean="0"/>
              <a:t>of design </a:t>
            </a:r>
            <a:r>
              <a:rPr lang="en-US" sz="2800" dirty="0"/>
              <a:t>mode and there is a danger that users will be able to modify it how they wish. </a:t>
            </a:r>
            <a:endParaRPr lang="en-US" sz="2800" dirty="0" smtClean="0"/>
          </a:p>
          <a:p>
            <a:pPr algn="just"/>
            <a:r>
              <a:rPr lang="en-US" sz="2800" dirty="0" smtClean="0"/>
              <a:t>You will </a:t>
            </a:r>
            <a:r>
              <a:rPr lang="en-US" sz="2800" dirty="0"/>
              <a:t>also get a dialog asking you to assign a macro to the button, and this will show you </a:t>
            </a:r>
            <a:r>
              <a:rPr lang="en-US" sz="2800" dirty="0" smtClean="0"/>
              <a:t>that you </a:t>
            </a:r>
            <a:r>
              <a:rPr lang="en-US" sz="2800" dirty="0"/>
              <a:t>have clicked the wrong </a:t>
            </a:r>
            <a:r>
              <a:rPr lang="en-US" sz="2800" dirty="0" smtClean="0"/>
              <a:t>control.</a:t>
            </a:r>
            <a:endParaRPr lang="en-GB" sz="1800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800" dirty="0"/>
              <a:t>Select the Command Button icon by clicking it </a:t>
            </a:r>
            <a:r>
              <a:rPr lang="en-US" sz="2800" dirty="0" smtClean="0"/>
              <a:t>and </a:t>
            </a:r>
            <a:r>
              <a:rPr lang="en-US" sz="2800" dirty="0"/>
              <a:t>drag it onto the </a:t>
            </a:r>
            <a:r>
              <a:rPr lang="en-US" sz="2800" dirty="0" smtClean="0"/>
              <a:t>spreadsheet.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Select </a:t>
            </a:r>
            <a:r>
              <a:rPr lang="en-US" sz="2800" dirty="0"/>
              <a:t>the new button, right-click it, and then click the Developer item in the menu. </a:t>
            </a:r>
            <a:endParaRPr lang="en-US" sz="2800" dirty="0" smtClean="0"/>
          </a:p>
          <a:p>
            <a:pPr algn="just"/>
            <a:r>
              <a:rPr lang="en-US" sz="2800" dirty="0" smtClean="0"/>
              <a:t>Click View </a:t>
            </a:r>
            <a:r>
              <a:rPr lang="en-US" sz="2800" dirty="0"/>
              <a:t>Code within the Controls window on the ribbon. </a:t>
            </a:r>
            <a:endParaRPr lang="en-US" sz="2800" dirty="0" smtClean="0"/>
          </a:p>
          <a:p>
            <a:pPr algn="just"/>
            <a:r>
              <a:rPr lang="en-US" sz="2800" dirty="0" smtClean="0"/>
              <a:t>This </a:t>
            </a:r>
            <a:r>
              <a:rPr lang="en-US" sz="2800" dirty="0"/>
              <a:t>will take you into the </a:t>
            </a:r>
            <a:r>
              <a:rPr lang="en-US" sz="2800" dirty="0" smtClean="0"/>
              <a:t>code window</a:t>
            </a:r>
            <a:r>
              <a:rPr lang="en-US" sz="2800" dirty="0"/>
              <a:t>, and the subroutine </a:t>
            </a:r>
            <a:r>
              <a:rPr lang="en-US" sz="2800" b="1" i="1" dirty="0">
                <a:solidFill>
                  <a:srgbClr val="FFC000"/>
                </a:solidFill>
              </a:rPr>
              <a:t>Button1_Click(). </a:t>
            </a:r>
            <a:endParaRPr lang="en-US" sz="2800" b="1" i="1" dirty="0" smtClean="0">
              <a:solidFill>
                <a:srgbClr val="FFC000"/>
              </a:solidFill>
            </a:endParaRPr>
          </a:p>
          <a:p>
            <a:pPr algn="just"/>
            <a:r>
              <a:rPr lang="en-US" sz="2800" dirty="0" smtClean="0"/>
              <a:t>You </a:t>
            </a:r>
            <a:r>
              <a:rPr lang="en-US" sz="2800" dirty="0"/>
              <a:t>can then place your code here or </a:t>
            </a:r>
            <a:r>
              <a:rPr lang="en-US" sz="2800" dirty="0" smtClean="0"/>
              <a:t>call another </a:t>
            </a:r>
            <a:r>
              <a:rPr lang="en-US" sz="2800" dirty="0"/>
              <a:t>subroutine.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r>
              <a:rPr lang="en-US" sz="2400" dirty="0"/>
              <a:t>You can change the text on the button by right-clicking the button and </a:t>
            </a:r>
            <a:r>
              <a:rPr lang="en-US" sz="2400" dirty="0" smtClean="0"/>
              <a:t>selecting Properties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Edit </a:t>
            </a:r>
            <a:r>
              <a:rPr lang="en-US" sz="2400" dirty="0"/>
              <a:t>the </a:t>
            </a:r>
            <a:r>
              <a:rPr lang="en-US" sz="2600" b="1" dirty="0">
                <a:solidFill>
                  <a:srgbClr val="FFC000"/>
                </a:solidFill>
              </a:rPr>
              <a:t>Caption</a:t>
            </a:r>
            <a:r>
              <a:rPr lang="en-US" sz="2400" b="1" dirty="0"/>
              <a:t> </a:t>
            </a:r>
            <a:r>
              <a:rPr lang="en-US" sz="2400" dirty="0"/>
              <a:t>property to your requirements. </a:t>
            </a: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you complete your button, exit design mode by clicking the </a:t>
            </a:r>
            <a:r>
              <a:rPr lang="en-US" sz="2400" b="1" dirty="0">
                <a:solidFill>
                  <a:srgbClr val="FFC000"/>
                </a:solidFill>
              </a:rPr>
              <a:t>Developer</a:t>
            </a:r>
            <a:r>
              <a:rPr lang="en-US" sz="2400" dirty="0"/>
              <a:t> item in </a:t>
            </a:r>
            <a:r>
              <a:rPr lang="en-US" sz="2400" dirty="0" smtClean="0"/>
              <a:t>the menu </a:t>
            </a:r>
            <a:r>
              <a:rPr lang="en-US" sz="2400" dirty="0"/>
              <a:t>and the </a:t>
            </a:r>
            <a:r>
              <a:rPr lang="en-US" sz="2400" b="1" dirty="0">
                <a:solidFill>
                  <a:srgbClr val="FFC000"/>
                </a:solidFill>
              </a:rPr>
              <a:t>Design Mode icon </a:t>
            </a:r>
            <a:r>
              <a:rPr lang="en-US" sz="2400" dirty="0"/>
              <a:t>in the Controls window of the ribbon.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toggles </a:t>
            </a:r>
            <a:r>
              <a:rPr lang="en-US" sz="2400" dirty="0" smtClean="0"/>
              <a:t>design mode </a:t>
            </a:r>
            <a:r>
              <a:rPr lang="en-US" sz="2400" dirty="0"/>
              <a:t>on and off on the worksheet. </a:t>
            </a: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you click the button now, it is no longer in </a:t>
            </a:r>
            <a:r>
              <a:rPr lang="en-US" sz="2400" dirty="0" smtClean="0"/>
              <a:t>design mode </a:t>
            </a:r>
            <a:r>
              <a:rPr lang="en-US" sz="2400" dirty="0"/>
              <a:t>and will run instead of having handles around it. </a:t>
            </a:r>
            <a:endParaRPr lang="en-US" sz="2400" dirty="0" smtClean="0"/>
          </a:p>
          <a:p>
            <a:r>
              <a:rPr lang="en-US" sz="2400" dirty="0" smtClean="0"/>
              <a:t>Your </a:t>
            </a:r>
            <a:r>
              <a:rPr lang="en-US" sz="2400" dirty="0"/>
              <a:t>button is now ready to run. 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may wish to make further amendments to the button or even delete it completely </a:t>
            </a:r>
            <a:r>
              <a:rPr lang="en-US" sz="2800" dirty="0" smtClean="0"/>
              <a:t>if you </a:t>
            </a:r>
            <a:r>
              <a:rPr lang="en-US" sz="2800" dirty="0"/>
              <a:t>are not happy with it.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only problem now is that every time you click it, it runs </a:t>
            </a:r>
            <a:r>
              <a:rPr lang="en-US" sz="2800" dirty="0" smtClean="0"/>
              <a:t>the code</a:t>
            </a:r>
            <a:r>
              <a:rPr lang="en-US" sz="2800" dirty="0"/>
              <a:t>, and right-clicking does nothing because Excel VBA does not interpret the right </a:t>
            </a:r>
            <a:r>
              <a:rPr lang="en-US" sz="2800" dirty="0" smtClean="0"/>
              <a:t>mouse click </a:t>
            </a:r>
            <a:r>
              <a:rPr lang="en-US" sz="2800" dirty="0"/>
              <a:t>on a command button! </a:t>
            </a:r>
            <a:endParaRPr lang="en-US" sz="2800" dirty="0" smtClean="0"/>
          </a:p>
          <a:p>
            <a:r>
              <a:rPr lang="en-US" sz="2800" dirty="0" smtClean="0"/>
              <a:t>What </a:t>
            </a:r>
            <a:r>
              <a:rPr lang="en-US" sz="2800" dirty="0"/>
              <a:t>you need to do is to put the Control toolbox back </a:t>
            </a:r>
            <a:r>
              <a:rPr lang="en-US" sz="2800" dirty="0" smtClean="0"/>
              <a:t>on screen </a:t>
            </a:r>
            <a:r>
              <a:rPr lang="en-US" sz="2800" dirty="0"/>
              <a:t>by again clicking the Developer item in the menu and then clicking the Design </a:t>
            </a:r>
            <a:r>
              <a:rPr lang="en-US" sz="2800" dirty="0" smtClean="0"/>
              <a:t>Mode icon </a:t>
            </a:r>
            <a:r>
              <a:rPr lang="en-US" sz="2800" dirty="0"/>
              <a:t>in the Controls window of the ribbon.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7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Command </a:t>
            </a:r>
            <a:r>
              <a:rPr lang="en-US" dirty="0" smtClean="0"/>
              <a:t>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84243"/>
            <a:ext cx="10734261" cy="496956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 </a:t>
            </a:r>
            <a:r>
              <a:rPr lang="en-US" sz="3200" dirty="0"/>
              <a:t>can now select the button, resize it, delete it</a:t>
            </a:r>
            <a:r>
              <a:rPr lang="en-US" sz="3200" dirty="0" smtClean="0"/>
              <a:t>, and </a:t>
            </a:r>
            <a:r>
              <a:rPr lang="en-US" sz="3200" dirty="0"/>
              <a:t>so on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You can change the code behind the button without having to go into design mode. </a:t>
            </a:r>
            <a:endParaRPr lang="en-US" sz="3200" dirty="0" smtClean="0"/>
          </a:p>
          <a:p>
            <a:r>
              <a:rPr lang="en-US" sz="3200" dirty="0" smtClean="0"/>
              <a:t>The code </a:t>
            </a:r>
            <a:r>
              <a:rPr lang="en-US" sz="3200" dirty="0"/>
              <a:t>is completely separate from the spreadsheet itself. The code appears on the sheet </a:t>
            </a:r>
            <a:r>
              <a:rPr lang="en-US" sz="3200" dirty="0" smtClean="0"/>
              <a:t>object module </a:t>
            </a:r>
            <a:r>
              <a:rPr lang="en-US" sz="3200" dirty="0"/>
              <a:t>for that particular sheet and can be easily edited.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 and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By using the </a:t>
            </a:r>
            <a:r>
              <a:rPr lang="en-US" sz="2400" dirty="0" err="1"/>
              <a:t>CommandBars</a:t>
            </a:r>
            <a:r>
              <a:rPr lang="en-US" sz="2400" dirty="0"/>
              <a:t> object, you can create new menus as part of the Microsoft Excel structure of menus; </a:t>
            </a:r>
            <a:endParaRPr lang="tr-TR" sz="2400" dirty="0" smtClean="0"/>
          </a:p>
          <a:p>
            <a:pPr algn="just"/>
            <a:r>
              <a:rPr lang="tr-TR" sz="2400" dirty="0" smtClean="0"/>
              <a:t>T</a:t>
            </a:r>
            <a:r>
              <a:rPr lang="en-US" sz="2400" dirty="0" smtClean="0"/>
              <a:t>his </a:t>
            </a:r>
            <a:r>
              <a:rPr lang="en-US" sz="2400" dirty="0"/>
              <a:t>effectively bypasses the ribbon, although it is still part of it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algn="just"/>
            <a:r>
              <a:rPr lang="en-US" sz="2400" dirty="0"/>
              <a:t>In Excel 2007, all custom menus are applied to a new item on the menu bar </a:t>
            </a:r>
            <a:r>
              <a:rPr lang="en-US" sz="2400" dirty="0" smtClean="0"/>
              <a:t>called</a:t>
            </a:r>
            <a:r>
              <a:rPr lang="tr-TR" sz="2400" dirty="0" smtClean="0"/>
              <a:t> </a:t>
            </a:r>
            <a:r>
              <a:rPr lang="en-US" sz="2400" dirty="0" smtClean="0"/>
              <a:t>Add-Ins</a:t>
            </a:r>
            <a:r>
              <a:rPr lang="en-US" sz="2400" dirty="0"/>
              <a:t>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has one ribbon </a:t>
            </a:r>
            <a:r>
              <a:rPr lang="en-US" sz="2400" dirty="0" smtClean="0"/>
              <a:t>control</a:t>
            </a:r>
            <a:r>
              <a:rPr lang="tr-TR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called Menu Items, which is where all custom </a:t>
            </a:r>
            <a:r>
              <a:rPr lang="en-US" sz="2400" dirty="0" smtClean="0"/>
              <a:t>menu</a:t>
            </a:r>
            <a:r>
              <a:rPr lang="tr-TR" sz="2400" dirty="0" smtClean="0"/>
              <a:t> </a:t>
            </a:r>
            <a:r>
              <a:rPr lang="en-US" sz="2400" dirty="0" smtClean="0"/>
              <a:t>items </a:t>
            </a:r>
            <a:r>
              <a:rPr lang="en-US" sz="2400" dirty="0"/>
              <a:t>are displayed. </a:t>
            </a:r>
            <a:endParaRPr lang="tr-T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2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 err="1"/>
              <a:t>CommandBars</a:t>
            </a:r>
            <a:r>
              <a:rPr lang="en-US" sz="2400" dirty="0"/>
              <a:t> object represents the Classic Excel spreadsheet menus and allows </a:t>
            </a:r>
            <a:r>
              <a:rPr lang="en-US" sz="2400" dirty="0" smtClean="0"/>
              <a:t>you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add your own </a:t>
            </a:r>
            <a:r>
              <a:rPr lang="en-US" sz="2400" dirty="0" smtClean="0"/>
              <a:t>me</a:t>
            </a:r>
            <a:r>
              <a:rPr lang="en-US" sz="2400" dirty="0"/>
              <a:t>nu commands into the Excel Add-Ins menu item.</a:t>
            </a:r>
            <a:endParaRPr lang="tr-TR" sz="2400" dirty="0"/>
          </a:p>
          <a:p>
            <a:pPr algn="just"/>
            <a:r>
              <a:rPr lang="en-US" sz="2400" dirty="0" smtClean="0"/>
              <a:t>You </a:t>
            </a:r>
            <a:r>
              <a:rPr lang="en-US" sz="2400" dirty="0"/>
              <a:t>can add a new menu group under the Add-Ins ribbon called </a:t>
            </a:r>
            <a:r>
              <a:rPr lang="en-US" sz="2400" dirty="0" smtClean="0"/>
              <a:t>“My Menu”</a:t>
            </a:r>
            <a:r>
              <a:rPr lang="tr-TR" sz="2400" dirty="0" smtClean="0"/>
              <a:t> </a:t>
            </a:r>
            <a:r>
              <a:rPr lang="en-US" sz="2400" dirty="0" smtClean="0"/>
              <a:t>with </a:t>
            </a:r>
            <a:r>
              <a:rPr lang="en-US" sz="2400" dirty="0"/>
              <a:t>a submenu item to call your procedure. </a:t>
            </a:r>
            <a:endParaRPr lang="tr-TR" sz="2400" dirty="0" smtClean="0"/>
          </a:p>
          <a:p>
            <a:pPr algn="just"/>
            <a:r>
              <a:rPr lang="en-US" sz="2400" dirty="0" smtClean="0"/>
              <a:t>This </a:t>
            </a:r>
            <a:r>
              <a:rPr lang="en-US" sz="2400" dirty="0"/>
              <a:t>adds a very professional look to </a:t>
            </a:r>
            <a:r>
              <a:rPr lang="en-US" sz="2400" dirty="0" smtClean="0"/>
              <a:t>your</a:t>
            </a:r>
            <a:r>
              <a:rPr lang="tr-TR" sz="2400" dirty="0" smtClean="0"/>
              <a:t> </a:t>
            </a:r>
            <a:r>
              <a:rPr lang="en-US" sz="2400" dirty="0" smtClean="0"/>
              <a:t>application </a:t>
            </a:r>
            <a:r>
              <a:rPr lang="en-US" sz="2400" dirty="0"/>
              <a:t>and, provided you include the means to remove the entry from the </a:t>
            </a:r>
            <a:r>
              <a:rPr lang="en-US" sz="2400" dirty="0" smtClean="0"/>
              <a:t>Add-Ins</a:t>
            </a:r>
            <a:r>
              <a:rPr lang="tr-TR" sz="2400" dirty="0" smtClean="0"/>
              <a:t> </a:t>
            </a:r>
            <a:r>
              <a:rPr lang="en-US" sz="2400" dirty="0" smtClean="0"/>
              <a:t>ribbon</a:t>
            </a:r>
            <a:r>
              <a:rPr lang="en-US" sz="2400" dirty="0"/>
              <a:t>, the user will be impressed that your custom menu item forms part of the </a:t>
            </a:r>
            <a:r>
              <a:rPr lang="en-US" sz="2400" dirty="0" smtClean="0"/>
              <a:t>standard</a:t>
            </a:r>
            <a:r>
              <a:rPr lang="tr-TR" sz="2400" dirty="0" smtClean="0"/>
              <a:t> </a:t>
            </a:r>
            <a:r>
              <a:rPr lang="en-US" sz="2400" dirty="0" smtClean="0"/>
              <a:t>Excel </a:t>
            </a:r>
            <a:r>
              <a:rPr lang="en-US" sz="2400" dirty="0"/>
              <a:t>menu system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Here </a:t>
            </a:r>
            <a:r>
              <a:rPr lang="en-US" sz="2400" dirty="0"/>
              <a:t>is a simple example that adds a new menu item under Tools and attaches some </a:t>
            </a:r>
            <a:r>
              <a:rPr lang="en-US" sz="2400" dirty="0" smtClean="0"/>
              <a:t>code</a:t>
            </a:r>
            <a:r>
              <a:rPr lang="tr-TR" sz="2400" dirty="0" smtClean="0"/>
              <a:t> </a:t>
            </a:r>
            <a:r>
              <a:rPr lang="en-US" sz="2400" dirty="0" smtClean="0"/>
              <a:t>to </a:t>
            </a:r>
            <a:r>
              <a:rPr lang="en-US" sz="2400" dirty="0"/>
              <a:t>it. </a:t>
            </a:r>
            <a:endParaRPr lang="tr-TR" sz="2400" dirty="0" smtClean="0"/>
          </a:p>
          <a:p>
            <a:pPr algn="just"/>
            <a:r>
              <a:rPr lang="en-US" sz="2400" dirty="0" smtClean="0"/>
              <a:t>Insert </a:t>
            </a:r>
            <a:r>
              <a:rPr lang="en-US" sz="2400" dirty="0"/>
              <a:t>a module and then add the following subroutine:</a:t>
            </a:r>
          </a:p>
          <a:p>
            <a:pPr marL="800100" lvl="2" indent="0" algn="just">
              <a:buNone/>
            </a:pPr>
            <a:r>
              <a:rPr lang="en-US" sz="2000" i="1" dirty="0"/>
              <a:t>Sub </a:t>
            </a:r>
            <a:r>
              <a:rPr lang="en-US" sz="2000" i="1" dirty="0" err="1"/>
              <a:t>MyProc</a:t>
            </a:r>
            <a:r>
              <a:rPr lang="en-US" sz="2000" i="1" dirty="0"/>
              <a:t>()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   </a:t>
            </a:r>
            <a:r>
              <a:rPr lang="en-US" sz="2000" i="1" dirty="0" err="1" smtClean="0"/>
              <a:t>MsgBox</a:t>
            </a:r>
            <a:r>
              <a:rPr lang="en-US" sz="2000" i="1" dirty="0" smtClean="0"/>
              <a:t> </a:t>
            </a:r>
            <a:r>
              <a:rPr lang="en-US" sz="2000" i="1" dirty="0"/>
              <a:t>"You pressed my menu item"</a:t>
            </a:r>
          </a:p>
          <a:p>
            <a:pPr marL="800100" lvl="2" indent="0" algn="just">
              <a:buNone/>
            </a:pPr>
            <a:r>
              <a:rPr lang="en-US" sz="2000" i="1" dirty="0"/>
              <a:t>End </a:t>
            </a:r>
            <a:r>
              <a:rPr lang="en-US" sz="2000" i="1" dirty="0" smtClean="0"/>
              <a:t>Sub</a:t>
            </a:r>
            <a:endParaRPr lang="tr-TR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245704"/>
            <a:ext cx="11095315" cy="532737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tr-TR" sz="2400" dirty="0" smtClean="0"/>
              <a:t>Now </a:t>
            </a:r>
            <a:r>
              <a:rPr lang="tr-TR" sz="2400" dirty="0"/>
              <a:t>add the following code:</a:t>
            </a:r>
          </a:p>
          <a:p>
            <a:pPr marL="800100" lvl="2" indent="0" algn="just">
              <a:buNone/>
            </a:pPr>
            <a:r>
              <a:rPr lang="tr-TR" sz="2000" i="1" dirty="0"/>
              <a:t>Sub AddMyMenu()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  Dim </a:t>
            </a:r>
            <a:r>
              <a:rPr lang="tr-TR" sz="2000" i="1" dirty="0"/>
              <a:t>Cbar As </a:t>
            </a:r>
            <a:r>
              <a:rPr lang="tr-TR" sz="2000" i="1" dirty="0" smtClean="0"/>
              <a:t>CommandBar ‘ Define a command bar object pointer variable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Dim </a:t>
            </a:r>
            <a:r>
              <a:rPr lang="tr-TR" sz="2000" i="1" dirty="0"/>
              <a:t>CBarCtl As </a:t>
            </a:r>
            <a:r>
              <a:rPr lang="tr-TR" sz="2000" i="1" dirty="0" smtClean="0"/>
              <a:t>CommandBarControl ‘Define a commandbar control object pointer variable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Set </a:t>
            </a:r>
            <a:r>
              <a:rPr lang="tr-TR" sz="2000" i="1" dirty="0"/>
              <a:t>Cbar = Application.CommandBars("Worksheet Menu Bar</a:t>
            </a:r>
            <a:r>
              <a:rPr lang="tr-TR" sz="2000" i="1" dirty="0" smtClean="0"/>
              <a:t>") ‘Create the command bar and 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                                                                                           ‘</a:t>
            </a:r>
            <a:r>
              <a:rPr lang="tr-TR" sz="2000" i="1" dirty="0" smtClean="0"/>
              <a:t> set it into Cbar pointer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Set </a:t>
            </a:r>
            <a:r>
              <a:rPr lang="tr-TR" sz="2000" i="1" dirty="0"/>
              <a:t>CBarCtl = Cbar.Controls.Add(Type:=msoControlPopup</a:t>
            </a:r>
            <a:r>
              <a:rPr lang="tr-TR" sz="2000" i="1" dirty="0" smtClean="0"/>
              <a:t>)  </a:t>
            </a:r>
            <a:r>
              <a:rPr lang="tr-TR" sz="2000" i="1" dirty="0" smtClean="0"/>
              <a:t>‘ Create an CommandBarControl Popup Object and 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                                                                                            ‘add it to be an element of COmmandBar ponted by Bbar and 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                                                                                           ‘ point by CBarCtl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With </a:t>
            </a:r>
            <a:r>
              <a:rPr lang="tr-TR" sz="2000" i="1" dirty="0" smtClean="0"/>
              <a:t>CBarCtl    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     .</a:t>
            </a:r>
            <a:r>
              <a:rPr lang="tr-TR" sz="2000" i="1" dirty="0"/>
              <a:t>Caption = "My </a:t>
            </a:r>
            <a:r>
              <a:rPr lang="tr-TR" sz="2000" i="1" dirty="0" smtClean="0"/>
              <a:t>Menu«                                              ‘Give a caption to the BarController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    With </a:t>
            </a:r>
            <a:r>
              <a:rPr lang="tr-TR" sz="2000" i="1" dirty="0"/>
              <a:t>.Controls.Add(Type:=msoControlButton</a:t>
            </a:r>
            <a:r>
              <a:rPr lang="tr-TR" sz="2000" i="1" dirty="0" smtClean="0"/>
              <a:t>)        ‘ add a button type control object to The BarControl Object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         .</a:t>
            </a:r>
            <a:r>
              <a:rPr lang="tr-TR" sz="2000" i="1" dirty="0"/>
              <a:t>Caption = "</a:t>
            </a:r>
            <a:r>
              <a:rPr lang="tr-TR" sz="2000" i="1" dirty="0" smtClean="0"/>
              <a:t>My Sub Procedure«                           ‘ Set its Caption to «My Sub Procedure»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         .</a:t>
            </a:r>
            <a:r>
              <a:rPr lang="tr-TR" sz="2000" i="1" dirty="0"/>
              <a:t>OnAction = "</a:t>
            </a:r>
            <a:r>
              <a:rPr lang="tr-TR" sz="2000" i="1" dirty="0" smtClean="0"/>
              <a:t>MyProc«                                           ‘ As On click action call the subroutine «MyProc»</a:t>
            </a:r>
            <a:endParaRPr lang="tr-TR" sz="2000" i="1" dirty="0"/>
          </a:p>
          <a:p>
            <a:pPr marL="800100" lvl="2" indent="0" algn="just">
              <a:buNone/>
            </a:pPr>
            <a:r>
              <a:rPr lang="tr-TR" sz="2000" i="1" dirty="0" smtClean="0"/>
              <a:t>      End </a:t>
            </a:r>
            <a:r>
              <a:rPr lang="tr-TR" sz="2000" i="1" dirty="0"/>
              <a:t>With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   End With</a:t>
            </a:r>
          </a:p>
          <a:p>
            <a:pPr marL="800100" lvl="2" indent="0" algn="just">
              <a:buNone/>
            </a:pPr>
            <a:r>
              <a:rPr lang="tr-TR" sz="2000" i="1" dirty="0" smtClean="0"/>
              <a:t>End </a:t>
            </a:r>
            <a:r>
              <a:rPr lang="tr-TR" sz="2000" i="1" dirty="0"/>
              <a:t>Sub</a:t>
            </a:r>
            <a:endParaRPr lang="tr-TR" sz="20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dirty="0"/>
              <a:t>Run the code only once and then go to the spreadsheet. </a:t>
            </a:r>
            <a:endParaRPr lang="tr-TR" sz="2400" dirty="0" smtClean="0"/>
          </a:p>
          <a:p>
            <a:pPr algn="just"/>
            <a:r>
              <a:rPr lang="en-US" sz="2400" dirty="0" smtClean="0"/>
              <a:t>If </a:t>
            </a:r>
            <a:r>
              <a:rPr lang="en-US" sz="2400" dirty="0"/>
              <a:t>you run this code again, </a:t>
            </a:r>
            <a:r>
              <a:rPr lang="en-US" sz="2400" dirty="0" smtClean="0"/>
              <a:t>a</a:t>
            </a:r>
            <a:r>
              <a:rPr lang="tr-TR" sz="2400" dirty="0" smtClean="0"/>
              <a:t> </a:t>
            </a:r>
            <a:r>
              <a:rPr lang="en-US" sz="2400" dirty="0" smtClean="0"/>
              <a:t>second </a:t>
            </a:r>
            <a:r>
              <a:rPr lang="en-US" sz="2400" dirty="0"/>
              <a:t>menu item called My Code will appear, which could be confusing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/>
            <a:r>
              <a:rPr lang="en-US" sz="2400" dirty="0"/>
              <a:t>You will now see that there is an additional menu item on the menu bar called </a:t>
            </a:r>
            <a:r>
              <a:rPr lang="en-US" sz="2600" b="1" dirty="0">
                <a:solidFill>
                  <a:srgbClr val="FFC000"/>
                </a:solidFill>
              </a:rPr>
              <a:t>Add-Ins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Click this item and a single ribbon control called Menu Items will appear containing </a:t>
            </a:r>
            <a:r>
              <a:rPr lang="en-US" sz="2400" dirty="0" smtClean="0"/>
              <a:t>your</a:t>
            </a:r>
            <a:r>
              <a:rPr lang="tr-TR" sz="2400" dirty="0" smtClean="0"/>
              <a:t> </a:t>
            </a:r>
            <a:r>
              <a:rPr lang="en-US" sz="2400" dirty="0" smtClean="0"/>
              <a:t>new </a:t>
            </a:r>
            <a:r>
              <a:rPr lang="en-US" sz="2400" dirty="0"/>
              <a:t>menu group called </a:t>
            </a:r>
            <a:r>
              <a:rPr lang="en-US" sz="2400" dirty="0" smtClean="0"/>
              <a:t>“My Menu”.</a:t>
            </a:r>
            <a:endParaRPr lang="en-US" sz="2400" dirty="0"/>
          </a:p>
          <a:p>
            <a:pPr algn="just"/>
            <a:r>
              <a:rPr lang="en-US" sz="2400" dirty="0"/>
              <a:t>Click </a:t>
            </a:r>
            <a:r>
              <a:rPr lang="en-US" sz="2400" dirty="0" smtClean="0"/>
              <a:t>“My Menu” </a:t>
            </a:r>
            <a:r>
              <a:rPr lang="en-US" sz="2400" dirty="0"/>
              <a:t>and you will see your submenu item called </a:t>
            </a:r>
            <a:r>
              <a:rPr lang="en-US" sz="2400" dirty="0" smtClean="0"/>
              <a:t>“My Sub Procedure”. </a:t>
            </a:r>
            <a:endParaRPr lang="tr-TR" sz="2400" dirty="0" smtClean="0"/>
          </a:p>
          <a:p>
            <a:pPr algn="just"/>
            <a:r>
              <a:rPr lang="en-US" sz="2400" dirty="0" smtClean="0"/>
              <a:t>Click “My Sub Procedure” and</a:t>
            </a:r>
            <a:r>
              <a:rPr lang="tr-TR" sz="2400" dirty="0" smtClean="0"/>
              <a:t> </a:t>
            </a:r>
            <a:r>
              <a:rPr lang="en-US" sz="2400" dirty="0" smtClean="0"/>
              <a:t>your </a:t>
            </a:r>
            <a:r>
              <a:rPr lang="en-US" sz="2400" dirty="0"/>
              <a:t>message box will appear as defined in the subroutine “</a:t>
            </a:r>
            <a:r>
              <a:rPr lang="en-US" sz="2400" dirty="0" err="1"/>
              <a:t>MyProc</a:t>
            </a:r>
            <a:r>
              <a:rPr lang="en-US" sz="2400" dirty="0"/>
              <a:t>.”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The first line of the code adds the menu bar </a:t>
            </a:r>
            <a:r>
              <a:rPr lang="tr-TR" sz="2400" dirty="0" smtClean="0"/>
              <a:t>«</a:t>
            </a:r>
            <a:r>
              <a:rPr lang="en-US" sz="2400" dirty="0" smtClean="0"/>
              <a:t>My</a:t>
            </a:r>
            <a:r>
              <a:rPr lang="tr-TR" sz="2400" dirty="0" smtClean="0"/>
              <a:t> </a:t>
            </a:r>
            <a:r>
              <a:rPr lang="en-US" sz="2400" dirty="0" smtClean="0"/>
              <a:t>Menu</a:t>
            </a:r>
            <a:r>
              <a:rPr lang="tr-TR" sz="2400" dirty="0" smtClean="0"/>
              <a:t>»</a:t>
            </a:r>
            <a:r>
              <a:rPr lang="en-US" sz="2400" dirty="0" smtClean="0"/>
              <a:t> </a:t>
            </a:r>
            <a:r>
              <a:rPr lang="en-US" sz="2400" dirty="0"/>
              <a:t>to the Excel menu Add-Ins item.</a:t>
            </a:r>
          </a:p>
          <a:p>
            <a:pPr algn="just"/>
            <a:r>
              <a:rPr lang="en-US" sz="2400" dirty="0"/>
              <a:t>The second line of code describes what action to take when the user does this. </a:t>
            </a:r>
            <a:endParaRPr lang="tr-TR" sz="2400" dirty="0" smtClean="0"/>
          </a:p>
          <a:p>
            <a:pPr algn="just"/>
            <a:r>
              <a:rPr lang="en-US" sz="2400" dirty="0" smtClean="0"/>
              <a:t>The </a:t>
            </a:r>
            <a:r>
              <a:rPr lang="en-US" sz="2400" dirty="0" err="1" smtClean="0"/>
              <a:t>OnAction</a:t>
            </a:r>
            <a:r>
              <a:rPr lang="tr-TR" sz="2400" dirty="0" smtClean="0"/>
              <a:t> </a:t>
            </a:r>
            <a:r>
              <a:rPr lang="en-US" sz="2400" dirty="0" smtClean="0"/>
              <a:t>property </a:t>
            </a:r>
            <a:r>
              <a:rPr lang="en-US" sz="2400" dirty="0"/>
              <a:t>is set to point to the subroutine </a:t>
            </a:r>
            <a:r>
              <a:rPr lang="tr-TR" sz="2400" dirty="0" smtClean="0"/>
              <a:t>«MyProc»</a:t>
            </a:r>
            <a:r>
              <a:rPr lang="en-US" sz="2400" dirty="0" smtClean="0"/>
              <a:t>, </a:t>
            </a:r>
            <a:r>
              <a:rPr lang="en-US" sz="2400" dirty="0"/>
              <a:t>which you just created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Command Bars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If </a:t>
            </a:r>
            <a:r>
              <a:rPr lang="en-US" sz="2400" dirty="0"/>
              <a:t>you exit Excel and load the application again, even without your file present (this is </a:t>
            </a:r>
            <a:r>
              <a:rPr lang="en-US" sz="2400" dirty="0" smtClean="0"/>
              <a:t>the</a:t>
            </a:r>
            <a:r>
              <a:rPr lang="tr-TR" sz="2400" dirty="0" smtClean="0"/>
              <a:t> </a:t>
            </a:r>
            <a:r>
              <a:rPr lang="en-US" sz="2400" dirty="0" smtClean="0"/>
              <a:t>file </a:t>
            </a:r>
            <a:r>
              <a:rPr lang="en-US" sz="2400" dirty="0"/>
              <a:t>containing the code that you used to generate the new menu items), your menu item </a:t>
            </a:r>
            <a:r>
              <a:rPr lang="en-US" sz="2400" dirty="0" smtClean="0"/>
              <a:t>will</a:t>
            </a:r>
            <a:r>
              <a:rPr lang="tr-TR" sz="2400" dirty="0" smtClean="0"/>
              <a:t> </a:t>
            </a:r>
            <a:r>
              <a:rPr lang="en-US" sz="2400" dirty="0" smtClean="0"/>
              <a:t>still </a:t>
            </a:r>
            <a:r>
              <a:rPr lang="en-US" sz="2400" dirty="0"/>
              <a:t>be there. </a:t>
            </a:r>
            <a:endParaRPr lang="tr-TR" sz="2400" dirty="0" smtClean="0"/>
          </a:p>
          <a:p>
            <a:pPr algn="just"/>
            <a:r>
              <a:rPr lang="en-US" sz="2400" dirty="0" smtClean="0"/>
              <a:t>It </a:t>
            </a:r>
            <a:r>
              <a:rPr lang="en-US" sz="2400" dirty="0"/>
              <a:t>appears to be permanent, </a:t>
            </a:r>
            <a:r>
              <a:rPr lang="en-US" sz="2400" dirty="0" smtClean="0"/>
              <a:t>even if</a:t>
            </a:r>
            <a:r>
              <a:rPr lang="tr-TR" sz="2400" dirty="0" smtClean="0"/>
              <a:t> </a:t>
            </a:r>
            <a:r>
              <a:rPr lang="en-US" sz="2400" dirty="0" smtClean="0"/>
              <a:t>you </a:t>
            </a:r>
            <a:r>
              <a:rPr lang="en-US" sz="2400" dirty="0"/>
              <a:t>click your new menu item without your original file loaded, Excel will load the </a:t>
            </a:r>
            <a:r>
              <a:rPr lang="tr-TR" sz="2400" dirty="0" smtClean="0"/>
              <a:t>excel </a:t>
            </a:r>
            <a:r>
              <a:rPr lang="tr-TR" sz="2400" dirty="0"/>
              <a:t>document containing the </a:t>
            </a:r>
            <a:r>
              <a:rPr lang="en-US" sz="2400" dirty="0" smtClean="0"/>
              <a:t>VBA </a:t>
            </a:r>
            <a:r>
              <a:rPr lang="en-US" sz="2400" dirty="0"/>
              <a:t>on-action code in </a:t>
            </a:r>
            <a:r>
              <a:rPr lang="en-US" sz="2400" dirty="0" smtClean="0"/>
              <a:t>it</a:t>
            </a:r>
            <a:r>
              <a:rPr lang="tr-TR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/>
              <a:t>so that your menu item still works.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CA8CE-D262-4C50-ABD3-38CD6CBDFD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AFFF88C0C3C040A643270900DB52D2" ma:contentTypeVersion="" ma:contentTypeDescription="Create a new document." ma:contentTypeScope="" ma:versionID="d36fd9ffc10906b9d6428990ad500d8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EC532BC-D445-466A-BC3F-54A63470225C}"/>
</file>

<file path=customXml/itemProps2.xml><?xml version="1.0" encoding="utf-8"?>
<ds:datastoreItem xmlns:ds="http://schemas.openxmlformats.org/officeDocument/2006/customXml" ds:itemID="{C8364D96-CDB9-4B89-B716-77FDFCEF6FFF}"/>
</file>

<file path=customXml/itemProps3.xml><?xml version="1.0" encoding="utf-8"?>
<ds:datastoreItem xmlns:ds="http://schemas.openxmlformats.org/officeDocument/2006/customXml" ds:itemID="{073CEFF0-83DD-459E-98C5-13C8465EC505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7809</TotalTime>
  <Words>1745</Words>
  <Application>Microsoft Office PowerPoint</Application>
  <PresentationFormat>Widescreen</PresentationFormat>
  <Paragraphs>193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Aharoni</vt:lpstr>
      <vt:lpstr>Arial</vt:lpstr>
      <vt:lpstr>Arial Black</vt:lpstr>
      <vt:lpstr>Calibri</vt:lpstr>
      <vt:lpstr>Century Gothic</vt:lpstr>
      <vt:lpstr>Wingdings 3</vt:lpstr>
      <vt:lpstr>Ion</vt:lpstr>
      <vt:lpstr>ITEC397  Macro Coding</vt:lpstr>
      <vt:lpstr>Command Bars and Buttons</vt:lpstr>
      <vt:lpstr>Command Bars and Buttons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Bars</vt:lpstr>
      <vt:lpstr>Command Buttons</vt:lpstr>
      <vt:lpstr>Command Buttons</vt:lpstr>
      <vt:lpstr>Command Buttons</vt:lpstr>
      <vt:lpstr>Command Buttons</vt:lpstr>
      <vt:lpstr>Command Buttons</vt:lpstr>
      <vt:lpstr>Command Buttons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ITEC397 – Macro Coding</dc:title>
  <dc:creator>Cem yAĞLI</dc:creator>
  <cp:lastModifiedBy>Cem YAGLI</cp:lastModifiedBy>
  <cp:revision>467</cp:revision>
  <dcterms:created xsi:type="dcterms:W3CDTF">2019-09-17T13:50:22Z</dcterms:created>
  <dcterms:modified xsi:type="dcterms:W3CDTF">2020-04-28T14:45:46Z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0x01010093AFFF88C0C3C040A643270900DB52D2</vt:lpwstr>
  </property>
</Properties>
</file>