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5" r:id="rId18"/>
    <p:sldId id="276" r:id="rId19"/>
    <p:sldId id="277" r:id="rId20"/>
    <p:sldId id="278" r:id="rId21"/>
    <p:sldId id="279" r:id="rId22"/>
    <p:sldId id="280" r:id="rId23"/>
    <p:sldId id="274"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FB79FC76-FC3A-4B06-83A1-A5B039482FB0}" type="datetimeFigureOut">
              <a:rPr lang="tr-TR" smtClean="0"/>
              <a:t>26.11.2019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24658E4-46AA-4522-87B2-C5800BAEBDBD}" type="slidenum">
              <a:rPr lang="tr-TR" smtClean="0"/>
              <a:t>‹#›</a:t>
            </a:fld>
            <a:endParaRPr lang="tr-TR"/>
          </a:p>
        </p:txBody>
      </p:sp>
    </p:spTree>
    <p:extLst>
      <p:ext uri="{BB962C8B-B14F-4D97-AF65-F5344CB8AC3E}">
        <p14:creationId xmlns:p14="http://schemas.microsoft.com/office/powerpoint/2010/main" val="1014449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B79FC76-FC3A-4B06-83A1-A5B039482FB0}" type="datetimeFigureOut">
              <a:rPr lang="tr-TR" smtClean="0"/>
              <a:t>26.11.2019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24658E4-46AA-4522-87B2-C5800BAEBDBD}" type="slidenum">
              <a:rPr lang="tr-TR" smtClean="0"/>
              <a:t>‹#›</a:t>
            </a:fld>
            <a:endParaRPr lang="tr-TR"/>
          </a:p>
        </p:txBody>
      </p:sp>
    </p:spTree>
    <p:extLst>
      <p:ext uri="{BB962C8B-B14F-4D97-AF65-F5344CB8AC3E}">
        <p14:creationId xmlns:p14="http://schemas.microsoft.com/office/powerpoint/2010/main" val="214485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B79FC76-FC3A-4B06-83A1-A5B039482FB0}" type="datetimeFigureOut">
              <a:rPr lang="tr-TR" smtClean="0"/>
              <a:t>26.11.2019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24658E4-46AA-4522-87B2-C5800BAEBDBD}" type="slidenum">
              <a:rPr lang="tr-TR" smtClean="0"/>
              <a:t>‹#›</a:t>
            </a:fld>
            <a:endParaRPr lang="tr-TR"/>
          </a:p>
        </p:txBody>
      </p:sp>
    </p:spTree>
    <p:extLst>
      <p:ext uri="{BB962C8B-B14F-4D97-AF65-F5344CB8AC3E}">
        <p14:creationId xmlns:p14="http://schemas.microsoft.com/office/powerpoint/2010/main" val="3193705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B79FC76-FC3A-4B06-83A1-A5B039482FB0}" type="datetimeFigureOut">
              <a:rPr lang="tr-TR" smtClean="0"/>
              <a:t>26.11.2019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24658E4-46AA-4522-87B2-C5800BAEBDBD}" type="slidenum">
              <a:rPr lang="tr-TR" smtClean="0"/>
              <a:t>‹#›</a:t>
            </a:fld>
            <a:endParaRPr lang="tr-TR"/>
          </a:p>
        </p:txBody>
      </p:sp>
    </p:spTree>
    <p:extLst>
      <p:ext uri="{BB962C8B-B14F-4D97-AF65-F5344CB8AC3E}">
        <p14:creationId xmlns:p14="http://schemas.microsoft.com/office/powerpoint/2010/main" val="4130774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79FC76-FC3A-4B06-83A1-A5B039482FB0}" type="datetimeFigureOut">
              <a:rPr lang="tr-TR" smtClean="0"/>
              <a:t>26.11.2019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24658E4-46AA-4522-87B2-C5800BAEBDBD}" type="slidenum">
              <a:rPr lang="tr-TR" smtClean="0"/>
              <a:t>‹#›</a:t>
            </a:fld>
            <a:endParaRPr lang="tr-TR"/>
          </a:p>
        </p:txBody>
      </p:sp>
    </p:spTree>
    <p:extLst>
      <p:ext uri="{BB962C8B-B14F-4D97-AF65-F5344CB8AC3E}">
        <p14:creationId xmlns:p14="http://schemas.microsoft.com/office/powerpoint/2010/main" val="333642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FB79FC76-FC3A-4B06-83A1-A5B039482FB0}" type="datetimeFigureOut">
              <a:rPr lang="tr-TR" smtClean="0"/>
              <a:t>26.11.2019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24658E4-46AA-4522-87B2-C5800BAEBDBD}" type="slidenum">
              <a:rPr lang="tr-TR" smtClean="0"/>
              <a:t>‹#›</a:t>
            </a:fld>
            <a:endParaRPr lang="tr-TR"/>
          </a:p>
        </p:txBody>
      </p:sp>
    </p:spTree>
    <p:extLst>
      <p:ext uri="{BB962C8B-B14F-4D97-AF65-F5344CB8AC3E}">
        <p14:creationId xmlns:p14="http://schemas.microsoft.com/office/powerpoint/2010/main" val="4223640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FB79FC76-FC3A-4B06-83A1-A5B039482FB0}" type="datetimeFigureOut">
              <a:rPr lang="tr-TR" smtClean="0"/>
              <a:t>26.11.2019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24658E4-46AA-4522-87B2-C5800BAEBDBD}" type="slidenum">
              <a:rPr lang="tr-TR" smtClean="0"/>
              <a:t>‹#›</a:t>
            </a:fld>
            <a:endParaRPr lang="tr-TR"/>
          </a:p>
        </p:txBody>
      </p:sp>
    </p:spTree>
    <p:extLst>
      <p:ext uri="{BB962C8B-B14F-4D97-AF65-F5344CB8AC3E}">
        <p14:creationId xmlns:p14="http://schemas.microsoft.com/office/powerpoint/2010/main" val="353705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FB79FC76-FC3A-4B06-83A1-A5B039482FB0}" type="datetimeFigureOut">
              <a:rPr lang="tr-TR" smtClean="0"/>
              <a:t>26.11.2019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24658E4-46AA-4522-87B2-C5800BAEBDBD}" type="slidenum">
              <a:rPr lang="tr-TR" smtClean="0"/>
              <a:t>‹#›</a:t>
            </a:fld>
            <a:endParaRPr lang="tr-TR"/>
          </a:p>
        </p:txBody>
      </p:sp>
    </p:spTree>
    <p:extLst>
      <p:ext uri="{BB962C8B-B14F-4D97-AF65-F5344CB8AC3E}">
        <p14:creationId xmlns:p14="http://schemas.microsoft.com/office/powerpoint/2010/main" val="3540769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9FC76-FC3A-4B06-83A1-A5B039482FB0}" type="datetimeFigureOut">
              <a:rPr lang="tr-TR" smtClean="0"/>
              <a:t>26.11.2019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24658E4-46AA-4522-87B2-C5800BAEBDBD}" type="slidenum">
              <a:rPr lang="tr-TR" smtClean="0"/>
              <a:t>‹#›</a:t>
            </a:fld>
            <a:endParaRPr lang="tr-TR"/>
          </a:p>
        </p:txBody>
      </p:sp>
    </p:spTree>
    <p:extLst>
      <p:ext uri="{BB962C8B-B14F-4D97-AF65-F5344CB8AC3E}">
        <p14:creationId xmlns:p14="http://schemas.microsoft.com/office/powerpoint/2010/main" val="1857787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79FC76-FC3A-4B06-83A1-A5B039482FB0}" type="datetimeFigureOut">
              <a:rPr lang="tr-TR" smtClean="0"/>
              <a:t>26.11.2019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24658E4-46AA-4522-87B2-C5800BAEBDBD}" type="slidenum">
              <a:rPr lang="tr-TR" smtClean="0"/>
              <a:t>‹#›</a:t>
            </a:fld>
            <a:endParaRPr lang="tr-TR"/>
          </a:p>
        </p:txBody>
      </p:sp>
    </p:spTree>
    <p:extLst>
      <p:ext uri="{BB962C8B-B14F-4D97-AF65-F5344CB8AC3E}">
        <p14:creationId xmlns:p14="http://schemas.microsoft.com/office/powerpoint/2010/main" val="165365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79FC76-FC3A-4B06-83A1-A5B039482FB0}" type="datetimeFigureOut">
              <a:rPr lang="tr-TR" smtClean="0"/>
              <a:t>26.11.2019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24658E4-46AA-4522-87B2-C5800BAEBDBD}" type="slidenum">
              <a:rPr lang="tr-TR" smtClean="0"/>
              <a:t>‹#›</a:t>
            </a:fld>
            <a:endParaRPr lang="tr-TR"/>
          </a:p>
        </p:txBody>
      </p:sp>
    </p:spTree>
    <p:extLst>
      <p:ext uri="{BB962C8B-B14F-4D97-AF65-F5344CB8AC3E}">
        <p14:creationId xmlns:p14="http://schemas.microsoft.com/office/powerpoint/2010/main" val="480888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9FC76-FC3A-4B06-83A1-A5B039482FB0}" type="datetimeFigureOut">
              <a:rPr lang="tr-TR" smtClean="0"/>
              <a:t>26.11.2019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58E4-46AA-4522-87B2-C5800BAEBDBD}" type="slidenum">
              <a:rPr lang="tr-TR" smtClean="0"/>
              <a:t>‹#›</a:t>
            </a:fld>
            <a:endParaRPr lang="tr-TR"/>
          </a:p>
        </p:txBody>
      </p:sp>
    </p:spTree>
    <p:extLst>
      <p:ext uri="{BB962C8B-B14F-4D97-AF65-F5344CB8AC3E}">
        <p14:creationId xmlns:p14="http://schemas.microsoft.com/office/powerpoint/2010/main" val="4280135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4safenv.state.nv.us/safety.pdf" TargetMode="External"/><Relationship Id="rId2" Type="http://schemas.openxmlformats.org/officeDocument/2006/relationships/hyperlink" Target="http://www.hse.gov.uk/" TargetMode="External"/><Relationship Id="rId1" Type="http://schemas.openxmlformats.org/officeDocument/2006/relationships/slideLayout" Target="../slideLayouts/slideLayout2.xml"/><Relationship Id="rId4" Type="http://schemas.openxmlformats.org/officeDocument/2006/relationships/hyperlink" Target="http://osha.eu.i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t>
            </a:r>
            <a:r>
              <a:rPr lang="tr-TR" dirty="0" smtClean="0"/>
              <a:t>isk Değerlendirme Adımları</a:t>
            </a:r>
            <a:endParaRPr lang="tr-TR" dirty="0"/>
          </a:p>
        </p:txBody>
      </p:sp>
      <p:sp>
        <p:nvSpPr>
          <p:cNvPr id="3" name="Subtitle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446127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800" b="1" dirty="0"/>
              <a:t>4.	ADIM: Risk Değerlendirme Ekiplerinin Eğitimi </a:t>
            </a:r>
          </a:p>
        </p:txBody>
      </p:sp>
      <p:sp>
        <p:nvSpPr>
          <p:cNvPr id="3" name="Content Placeholder 2"/>
          <p:cNvSpPr>
            <a:spLocks noGrp="1"/>
          </p:cNvSpPr>
          <p:nvPr>
            <p:ph idx="1"/>
          </p:nvPr>
        </p:nvSpPr>
        <p:spPr>
          <a:xfrm>
            <a:off x="838200" y="1249250"/>
            <a:ext cx="10515600" cy="5306095"/>
          </a:xfrm>
        </p:spPr>
        <p:txBody>
          <a:bodyPr>
            <a:normAutofit fontScale="85000" lnSpcReduction="20000"/>
          </a:bodyPr>
          <a:lstStyle/>
          <a:p>
            <a:r>
              <a:rPr lang="tr-TR" dirty="0"/>
              <a:t>Her bir Risk Değerlendirme Ekibinden beklenen kendi sorumluluk alanlarının ve bu alanlarda yapılan faaliyetlerin iş sağlığı ve güvenliği ile ilgili tehlike ve risklerinin tanımlanması, tanımlanan risklerin önem derecelerinin belirlenmesi ve bu risklere karşı mevcut kontrol tedbirlerinin varlığının ve yeterliliğinin değerlendirilmesidir. Bu nedenle tüm risk değerlendirme ekibi üyelerine bu yeterliliği kazandıracak aşağıdaki eğitimlerin verilmesi önemlidir:</a:t>
            </a:r>
          </a:p>
          <a:p>
            <a:endParaRPr lang="tr-TR" dirty="0"/>
          </a:p>
          <a:p>
            <a:r>
              <a:rPr lang="tr-TR" dirty="0" smtClean="0"/>
              <a:t>     Uymakla </a:t>
            </a:r>
            <a:r>
              <a:rPr lang="tr-TR" dirty="0"/>
              <a:t>yükümlü bulunan iş sağlığı ve güvenliği mevzuatı ve varsa diğer şartlar</a:t>
            </a:r>
          </a:p>
          <a:p>
            <a:r>
              <a:rPr lang="tr-TR" dirty="0"/>
              <a:t> </a:t>
            </a:r>
            <a:r>
              <a:rPr lang="tr-TR" dirty="0" smtClean="0"/>
              <a:t>     İşyerinin </a:t>
            </a:r>
            <a:r>
              <a:rPr lang="tr-TR" dirty="0"/>
              <a:t>türüne göre değişen içerikte iş sağlığı ve güvenliği temel kuralları ve risklerinin yönetimi prensipleri</a:t>
            </a:r>
          </a:p>
          <a:p>
            <a:r>
              <a:rPr lang="tr-TR" dirty="0"/>
              <a:t> </a:t>
            </a:r>
            <a:r>
              <a:rPr lang="tr-TR" dirty="0" smtClean="0"/>
              <a:t>     Sahada </a:t>
            </a:r>
            <a:r>
              <a:rPr lang="tr-TR" dirty="0"/>
              <a:t>örnek faaliyetler üzerinde uygulamalı iş sağlığı ve güvenliği risklerinin değerlendirilmesi </a:t>
            </a:r>
          </a:p>
          <a:p>
            <a:endParaRPr lang="tr-TR" dirty="0"/>
          </a:p>
          <a:p>
            <a:r>
              <a:rPr lang="tr-TR" dirty="0"/>
              <a:t>Sözkonusu eğitimler kuruluş içinde iş güvenliği sorumlusu ve işyeri hekimi tarafından koordineli şekilde verilebileceği gibi, kuruluş dışından hizmet alınarak da gerçekleştirilebilir. </a:t>
            </a:r>
          </a:p>
          <a:p>
            <a:endParaRPr lang="tr-TR" dirty="0"/>
          </a:p>
        </p:txBody>
      </p:sp>
    </p:spTree>
    <p:extLst>
      <p:ext uri="{BB962C8B-B14F-4D97-AF65-F5344CB8AC3E}">
        <p14:creationId xmlns:p14="http://schemas.microsoft.com/office/powerpoint/2010/main" val="2071727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5489"/>
          </a:xfrm>
        </p:spPr>
        <p:txBody>
          <a:bodyPr>
            <a:normAutofit/>
          </a:bodyPr>
          <a:lstStyle/>
          <a:p>
            <a:r>
              <a:rPr lang="tr-TR" sz="3200" b="1" dirty="0"/>
              <a:t>5.	ADIM: Risk Değerlendirme Ekiplerinin Ön Hazırlık Yapması</a:t>
            </a:r>
          </a:p>
        </p:txBody>
      </p:sp>
      <p:sp>
        <p:nvSpPr>
          <p:cNvPr id="3" name="Content Placeholder 2"/>
          <p:cNvSpPr>
            <a:spLocks noGrp="1"/>
          </p:cNvSpPr>
          <p:nvPr>
            <p:ph idx="1"/>
          </p:nvPr>
        </p:nvSpPr>
        <p:spPr>
          <a:xfrm>
            <a:off x="838200" y="1210614"/>
            <a:ext cx="10515600" cy="4966349"/>
          </a:xfrm>
        </p:spPr>
        <p:txBody>
          <a:bodyPr>
            <a:normAutofit fontScale="92500" lnSpcReduction="10000"/>
          </a:bodyPr>
          <a:lstStyle/>
          <a:p>
            <a:r>
              <a:rPr lang="tr-TR" dirty="0"/>
              <a:t>Risk Değerlendirmesi Ekibi kendi sorumluluk alanında risk değerlendirmesi çalışmasını gerçekleştirmeden önce, risk değerlendirmesinde kullanılacak aşağıdaki bilgileri temin eder</a:t>
            </a:r>
            <a:r>
              <a:rPr lang="tr-TR" dirty="0" smtClean="0"/>
              <a:t>:</a:t>
            </a:r>
          </a:p>
          <a:p>
            <a:pPr>
              <a:buFont typeface="Wingdings" panose="05000000000000000000" pitchFamily="2" charset="2"/>
              <a:buChar char="ü"/>
            </a:pPr>
            <a:r>
              <a:rPr lang="tr-TR" dirty="0"/>
              <a:t>	</a:t>
            </a:r>
            <a:r>
              <a:rPr lang="tr-TR" sz="2400" dirty="0"/>
              <a:t>Risk değerlendirmesi yapılacak alanlardaki her bir faaliyetin iş adımları süreç yönetimi mantığı ile tanımlanır. Örneğin; forkliftle depoya malzeme taşıma faaliyetinin muhtemel adımları forkliftin malzemeyi alması, depoya getirmesi ve depoda uygun yerlere bırakması </a:t>
            </a:r>
            <a:r>
              <a:rPr lang="tr-TR" sz="2400" dirty="0" smtClean="0"/>
              <a:t>olabilir.</a:t>
            </a:r>
          </a:p>
          <a:p>
            <a:pPr>
              <a:buFont typeface="Wingdings" panose="05000000000000000000" pitchFamily="2" charset="2"/>
              <a:buChar char="ü"/>
            </a:pPr>
            <a:r>
              <a:rPr lang="tr-TR" sz="2400" dirty="0"/>
              <a:t>	Aşağıdakilerden risk değerlendirmesi yapılacak alan veya faaliyetle ilgili olanlar incelenir:</a:t>
            </a:r>
          </a:p>
          <a:p>
            <a:pPr marL="457200" lvl="1" indent="0">
              <a:buNone/>
            </a:pPr>
            <a:r>
              <a:rPr lang="tr-TR" sz="2000" dirty="0"/>
              <a:t>o	ilgili iş sağlığı ve güvenliği yasal mevzuatı ve diğer şartlar </a:t>
            </a:r>
          </a:p>
          <a:p>
            <a:pPr marL="457200" lvl="1" indent="0">
              <a:buNone/>
            </a:pPr>
            <a:r>
              <a:rPr lang="tr-TR" sz="2000" dirty="0"/>
              <a:t>o	kullanılan tehlikeli kimyasallar, tehlikeli özellikleri, güvenlik bilgi formları, etiketleri, kullanım,  depolama, taşıma  ve maruziyet şekilleri (solunum/cilde temas/sindirim), ambalajlarının özellikleri, acil durum göz ve boy duşları ve yerleri, kimyasal madde sızıntıları için müdahale donanımları, gaz detektörleri, alarmlar, vb. </a:t>
            </a:r>
          </a:p>
          <a:p>
            <a:pPr marL="457200" lvl="1" indent="0">
              <a:buNone/>
            </a:pPr>
            <a:r>
              <a:rPr lang="tr-TR" sz="2000" dirty="0"/>
              <a:t>o	su, enerji, ambalaj, hammadde, vb. kullanımları, kullanım, taşıma, depolama şartları</a:t>
            </a:r>
          </a:p>
          <a:p>
            <a:pPr marL="457200" lvl="1" indent="0">
              <a:buNone/>
            </a:pPr>
            <a:r>
              <a:rPr lang="tr-TR" sz="2000" dirty="0"/>
              <a:t>o	oluşan sıvı, katı, gaz atık türleri, muhafaza, taşıma ve bertaraf şekilleri</a:t>
            </a:r>
          </a:p>
          <a:p>
            <a:pPr marL="457200" lvl="1" indent="0">
              <a:buNone/>
            </a:pPr>
            <a:endParaRPr lang="tr-TR" sz="2000" dirty="0"/>
          </a:p>
        </p:txBody>
      </p:sp>
    </p:spTree>
    <p:extLst>
      <p:ext uri="{BB962C8B-B14F-4D97-AF65-F5344CB8AC3E}">
        <p14:creationId xmlns:p14="http://schemas.microsoft.com/office/powerpoint/2010/main" val="2057561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6214"/>
            <a:ext cx="10515600" cy="5880749"/>
          </a:xfrm>
        </p:spPr>
        <p:txBody>
          <a:bodyPr>
            <a:normAutofit lnSpcReduction="10000"/>
          </a:bodyPr>
          <a:lstStyle/>
          <a:p>
            <a:pPr marL="457200" lvl="1" indent="0">
              <a:buNone/>
            </a:pPr>
            <a:r>
              <a:rPr lang="tr-TR" dirty="0"/>
              <a:t>o </a:t>
            </a:r>
            <a:r>
              <a:rPr lang="tr-TR" dirty="0" smtClean="0"/>
              <a:t>                 kullanılan </a:t>
            </a:r>
            <a:r>
              <a:rPr lang="tr-TR" dirty="0"/>
              <a:t>iş ekipmanları, kullanım kılavuzları, kullanım ve </a:t>
            </a:r>
            <a:r>
              <a:rPr lang="tr-TR" dirty="0" smtClean="0"/>
              <a:t>bakım-onarım </a:t>
            </a:r>
            <a:r>
              <a:rPr lang="tr-TR" dirty="0"/>
              <a:t>talimatları, kullanım ve bakım onarım sırasında tehlikeli özellikleri, varsa makina koruyucularının, acil stop butonlarının, sensörlerinin vb. kumanda düğmelerinin özellikleri ve yerleşimi, iş ekipmanının kullanımı ile ilgili şartlar, iş ekipmanı kullanılan ortamın özellikleri, vb.</a:t>
            </a:r>
          </a:p>
          <a:p>
            <a:pPr marL="457200" lvl="1" indent="0">
              <a:buNone/>
            </a:pPr>
            <a:r>
              <a:rPr lang="tr-TR" dirty="0"/>
              <a:t>o	</a:t>
            </a:r>
            <a:r>
              <a:rPr lang="tr-TR" dirty="0" smtClean="0"/>
              <a:t>elle </a:t>
            </a:r>
            <a:r>
              <a:rPr lang="tr-TR" dirty="0"/>
              <a:t>taşıma işlerinde taşınan yükün, taşıma şeklinin, taşıma sıklığının, taşıma mesafesinin, ortam sıcaklığı, nem, havalandırma, vb. şartlarının ve zeminin özellikleri</a:t>
            </a:r>
          </a:p>
          <a:p>
            <a:pPr marL="457200" lvl="1" indent="0">
              <a:buNone/>
            </a:pPr>
            <a:r>
              <a:rPr lang="tr-TR" dirty="0"/>
              <a:t>o	kullanılan elektrik tesisatının özellikleri, kumanda düğmelerinin yerleşimi, elektrik tesisatının bakım onarım şekilleri</a:t>
            </a:r>
          </a:p>
          <a:p>
            <a:pPr marL="457200" lvl="1" indent="0">
              <a:buNone/>
            </a:pPr>
            <a:r>
              <a:rPr lang="tr-TR" dirty="0"/>
              <a:t>o	kullanılan basınçlı tüplerin tehlikeli özellikleri, kullanım, taşıma ve depolama şartları</a:t>
            </a:r>
          </a:p>
          <a:p>
            <a:pPr marL="457200" lvl="1" indent="0">
              <a:buNone/>
            </a:pPr>
            <a:r>
              <a:rPr lang="tr-TR" dirty="0"/>
              <a:t>o	forklift, transpalet, kamyon, vb. araçların kullanımı, kullanım şekilleri, hareket güzergahlarının, taşıdıkları yükün, yükleme şekillerinin, park alanlarının vb. özellikleri, hız limitleri, </a:t>
            </a:r>
          </a:p>
          <a:p>
            <a:pPr marL="457200" lvl="1" indent="0">
              <a:buNone/>
            </a:pPr>
            <a:r>
              <a:rPr lang="tr-TR" dirty="0"/>
              <a:t>o	binek aracı, servis otobüsü, vb. araçların kullanımı, hareket güzergahlarının, park alanlarının vb. özellikleri, hız limitleri</a:t>
            </a:r>
          </a:p>
          <a:p>
            <a:pPr marL="457200" lvl="1" indent="0">
              <a:buNone/>
            </a:pPr>
            <a:r>
              <a:rPr lang="tr-TR" dirty="0"/>
              <a:t>o	yüksekte çalışma gerektiren görevin ve çalışma ortamının </a:t>
            </a:r>
            <a:r>
              <a:rPr lang="tr-TR" dirty="0" smtClean="0"/>
              <a:t>özellikleri</a:t>
            </a:r>
            <a:endParaRPr lang="tr-TR" dirty="0"/>
          </a:p>
        </p:txBody>
      </p:sp>
    </p:spTree>
    <p:extLst>
      <p:ext uri="{BB962C8B-B14F-4D97-AF65-F5344CB8AC3E}">
        <p14:creationId xmlns:p14="http://schemas.microsoft.com/office/powerpoint/2010/main" val="2275388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0006"/>
            <a:ext cx="10515600" cy="5326957"/>
          </a:xfrm>
        </p:spPr>
        <p:txBody>
          <a:bodyPr>
            <a:normAutofit/>
          </a:bodyPr>
          <a:lstStyle/>
          <a:p>
            <a:pPr marL="457200" lvl="1" indent="0">
              <a:buNone/>
            </a:pPr>
            <a:r>
              <a:rPr lang="tr-TR" dirty="0"/>
              <a:t>o	çalışma ortamının özellikleri, zemin yapısı, yürüme yolları, havalandırma, aydınlatma, vb. şartları</a:t>
            </a:r>
          </a:p>
          <a:p>
            <a:pPr marL="457200" lvl="1" indent="0">
              <a:buNone/>
            </a:pPr>
            <a:r>
              <a:rPr lang="tr-TR" dirty="0"/>
              <a:t>o	o alan veya faaliyette meydana gelmiş olan ramak kaldı olaylar, kazalar, meslek hastalıkları kayıtları, istatistikleri</a:t>
            </a:r>
          </a:p>
          <a:p>
            <a:pPr marL="457200" lvl="1" indent="0">
              <a:buNone/>
            </a:pPr>
            <a:r>
              <a:rPr lang="tr-TR" dirty="0"/>
              <a:t>o	iş sağlığı ve güvenliğine yönelik denetim kayıtları </a:t>
            </a:r>
          </a:p>
          <a:p>
            <a:pPr marL="457200" lvl="1" indent="0">
              <a:buNone/>
            </a:pPr>
            <a:r>
              <a:rPr lang="tr-TR" dirty="0"/>
              <a:t>o	iş sağlığı ve güvenliğine yönelik uygunsuzluk/düzeltici/önleyici faaliyet kayıtları </a:t>
            </a:r>
          </a:p>
          <a:p>
            <a:pPr marL="457200" lvl="1" indent="0">
              <a:buNone/>
            </a:pPr>
            <a:r>
              <a:rPr lang="tr-TR" dirty="0"/>
              <a:t>o	gürültü, ortam havası, radyasyon, titreşim, aydınlatma, vb. izlemeölçme kayıtları </a:t>
            </a:r>
          </a:p>
          <a:p>
            <a:pPr marL="457200" lvl="1" indent="0">
              <a:buNone/>
            </a:pPr>
            <a:r>
              <a:rPr lang="tr-TR" dirty="0"/>
              <a:t>o	mevcut planlar, prosedürler, talimatlar</a:t>
            </a:r>
          </a:p>
          <a:p>
            <a:pPr marL="457200" lvl="1" indent="0">
              <a:buNone/>
            </a:pPr>
            <a:r>
              <a:rPr lang="tr-TR" dirty="0"/>
              <a:t>o	çalışanlarla ilgili sağlık gözetimi kayıtları, istatistikleri</a:t>
            </a:r>
          </a:p>
          <a:p>
            <a:pPr marL="457200" lvl="1" indent="0">
              <a:buNone/>
            </a:pPr>
            <a:r>
              <a:rPr lang="tr-TR" dirty="0"/>
              <a:t>o	çalışanların kullandıkları kişisel koruyucu donanımlar ve özellikleri </a:t>
            </a:r>
          </a:p>
          <a:p>
            <a:endParaRPr lang="tr-TR" dirty="0"/>
          </a:p>
          <a:p>
            <a:endParaRPr lang="tr-TR" dirty="0"/>
          </a:p>
        </p:txBody>
      </p:sp>
    </p:spTree>
    <p:extLst>
      <p:ext uri="{BB962C8B-B14F-4D97-AF65-F5344CB8AC3E}">
        <p14:creationId xmlns:p14="http://schemas.microsoft.com/office/powerpoint/2010/main" val="1922634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62885"/>
            <a:ext cx="10515600" cy="5314078"/>
          </a:xfrm>
        </p:spPr>
        <p:txBody>
          <a:bodyPr>
            <a:normAutofit/>
          </a:bodyPr>
          <a:lstStyle/>
          <a:p>
            <a:pPr marL="457200" lvl="1" indent="0">
              <a:buNone/>
            </a:pPr>
            <a:r>
              <a:rPr lang="tr-TR" dirty="0"/>
              <a:t>o	çalışanların mesleki ve iş sağlığı ve güvenliği eğitim kayıtları, çalışanların kişisel özellikleri, mesleki yeterlilikleri, eleman seçme ve iş teslim etme prosedürleri</a:t>
            </a:r>
          </a:p>
          <a:p>
            <a:pPr marL="457200" lvl="1" indent="0">
              <a:buNone/>
            </a:pPr>
            <a:r>
              <a:rPr lang="tr-TR" dirty="0"/>
              <a:t>o	çalışanların görev ve sorumluluk tanımları ile yaptıkları işlerin tutarlılık durumu</a:t>
            </a:r>
          </a:p>
          <a:p>
            <a:pPr marL="457200" lvl="1" indent="0">
              <a:buNone/>
            </a:pPr>
            <a:r>
              <a:rPr lang="tr-TR" dirty="0"/>
              <a:t>o	ortamda mevcut olan güvenlik ve sağlık işaretleri</a:t>
            </a:r>
          </a:p>
          <a:p>
            <a:pPr marL="457200" lvl="1" indent="0">
              <a:buNone/>
            </a:pPr>
            <a:r>
              <a:rPr lang="tr-TR" dirty="0"/>
              <a:t>o	ilgili alan ve faaliyeti ilgilendiren acil durum planları ve prosedürleri, acil durum ekipleri, acil durum müdahale ekipmanları, tahliye güzergahları, tatbikat senaryoları, gerçekleştirilen tatbikat kayıtları, yaşanmış acil durum kayıtları, acil durum eğitim kayıtları vb.  </a:t>
            </a:r>
          </a:p>
          <a:p>
            <a:pPr marL="457200" lvl="1" indent="0">
              <a:buNone/>
            </a:pPr>
            <a:r>
              <a:rPr lang="tr-TR" dirty="0"/>
              <a:t>o	ilkyardım eğitimleri alan personel, ilkyardım dolapları, malzemeleri ve</a:t>
            </a:r>
          </a:p>
          <a:p>
            <a:pPr marL="457200" lvl="1" indent="0">
              <a:buNone/>
            </a:pPr>
            <a:r>
              <a:rPr lang="tr-TR" dirty="0"/>
              <a:t>o	risk değerlendirme çalışmasında gerekli olabilecek diğer bilgiler</a:t>
            </a:r>
          </a:p>
          <a:p>
            <a:endParaRPr lang="tr-TR" dirty="0"/>
          </a:p>
        </p:txBody>
      </p:sp>
    </p:spTree>
    <p:extLst>
      <p:ext uri="{BB962C8B-B14F-4D97-AF65-F5344CB8AC3E}">
        <p14:creationId xmlns:p14="http://schemas.microsoft.com/office/powerpoint/2010/main" val="1856776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78544" cy="665185"/>
          </a:xfrm>
        </p:spPr>
        <p:txBody>
          <a:bodyPr>
            <a:normAutofit fontScale="90000"/>
          </a:bodyPr>
          <a:lstStyle/>
          <a:p>
            <a:r>
              <a:rPr lang="tr-TR" sz="3600" b="1" i="1" u="sng" dirty="0"/>
              <a:t>6. ADIM: İş Sağlığı ve Güvenliği Tehlike ve Risklerinin Tanımlanması</a:t>
            </a:r>
            <a:r>
              <a:rPr lang="tr-TR" dirty="0"/>
              <a:t/>
            </a:r>
            <a:br>
              <a:rPr lang="tr-TR" dirty="0"/>
            </a:br>
            <a:endParaRPr lang="tr-TR" dirty="0"/>
          </a:p>
        </p:txBody>
      </p:sp>
      <p:sp>
        <p:nvSpPr>
          <p:cNvPr id="3" name="Content Placeholder 2"/>
          <p:cNvSpPr>
            <a:spLocks noGrp="1"/>
          </p:cNvSpPr>
          <p:nvPr>
            <p:ph idx="1"/>
          </p:nvPr>
        </p:nvSpPr>
        <p:spPr>
          <a:xfrm>
            <a:off x="969672" y="888642"/>
            <a:ext cx="10515600" cy="5563673"/>
          </a:xfrm>
        </p:spPr>
        <p:txBody>
          <a:bodyPr>
            <a:normAutofit fontScale="92500" lnSpcReduction="20000"/>
          </a:bodyPr>
          <a:lstStyle/>
          <a:p>
            <a:r>
              <a:rPr lang="tr-TR" sz="2000" dirty="0">
                <a:solidFill>
                  <a:srgbClr val="C00000"/>
                </a:solidFill>
              </a:rPr>
              <a:t>Bu adım iş sağlığı ve güvenliği risk değerlendirmesinin en önemli adımıdır. Çünkü tanımlanamayan tehlike ve risklerin kontrol edilmesi ve yönetilmesinin mümkün olamayacağı açıktır.</a:t>
            </a:r>
          </a:p>
          <a:p>
            <a:r>
              <a:rPr lang="tr-TR" sz="2600" dirty="0"/>
              <a:t>Kuruluşun kontrolü altındaki alan ve faaliyetlerle ilgili olarak her bir Risk Değerlendirme Ekibi tarafından 5. ADIM’da belirtilen hususlarla ilgili ön çalışma yapıldıktan sonra, aşağıdaki yöntem kullanılarak sorumlu olunan alanların ve alanlarda yapılan her bir faaliyetin her bir adımı ile ilgili iş sağlığı ve güvenliği tehlike ve riskleri tanımlanır ve hazırlanacak bir “İş Sağlığı ve Güvenliği Risk Değerlendirme Formu”nda kayıt altına alınır: </a:t>
            </a:r>
          </a:p>
          <a:p>
            <a:r>
              <a:rPr lang="tr-TR" dirty="0"/>
              <a:t>	</a:t>
            </a:r>
            <a:r>
              <a:rPr lang="tr-TR" sz="2400" dirty="0"/>
              <a:t>İlgili alanın ve faaliyetin yerinde gözlemlenmesi tehlike ve risk tanımlamanın en önemli adımıdır. Risk Değerlendirme Ekibinin tüm üyeleri tarafından mümkün olan her durumda ilgili alanda ve faaliyetin her bir adımında yerinde gözlem yapılır. </a:t>
            </a:r>
          </a:p>
          <a:p>
            <a:r>
              <a:rPr lang="tr-TR" sz="2400" dirty="0"/>
              <a:t>	Ekip içinde bulunsa dahi ilgili alanda ve faaliyette diğer çalışanlarla görüşmeler yapılarak, alan veya faaliyetle ilgili İSG tehlikeleri ve riskleri, risklere karşı uygulanan mevcut risk kontrol tedbirleri ve alınmasını istedikleri ilave risk kontrol tedbirleri ile ilgili görüşleri alınır. </a:t>
            </a:r>
          </a:p>
          <a:p>
            <a:r>
              <a:rPr lang="tr-TR" sz="2400" dirty="0"/>
              <a:t>	Tanklarda yılda bir yapılan bakım çalışmaları gibi risk değerlendirmesi sırasında gözlemlenmesi mümkün olmayan faaliyetler var ise, daha sonra faaliyet yapılırken gözlemlenmesi kaydıyla görüşmeler başlangıçta bu görevlerle ilgili tehlikelerin ve risklerin tanımlanması için tek yol olarak kullanılabilir. </a:t>
            </a:r>
          </a:p>
          <a:p>
            <a:endParaRPr lang="tr-TR" sz="2400" dirty="0"/>
          </a:p>
        </p:txBody>
      </p:sp>
    </p:spTree>
    <p:extLst>
      <p:ext uri="{BB962C8B-B14F-4D97-AF65-F5344CB8AC3E}">
        <p14:creationId xmlns:p14="http://schemas.microsoft.com/office/powerpoint/2010/main" val="3834355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5277"/>
            <a:ext cx="10515600" cy="549275"/>
          </a:xfrm>
        </p:spPr>
        <p:txBody>
          <a:bodyPr>
            <a:normAutofit fontScale="90000"/>
          </a:bodyPr>
          <a:lstStyle/>
          <a:p>
            <a:r>
              <a:rPr lang="tr-TR" sz="3600" b="1" i="1" u="sng" dirty="0"/>
              <a:t>7. ADIM: Risklerin Önem Derecelerinin Belirlenmesi</a:t>
            </a:r>
            <a:r>
              <a:rPr lang="tr-TR" dirty="0"/>
              <a:t/>
            </a:r>
            <a:br>
              <a:rPr lang="tr-TR" dirty="0"/>
            </a:br>
            <a:endParaRPr lang="tr-TR" dirty="0"/>
          </a:p>
        </p:txBody>
      </p:sp>
      <p:sp>
        <p:nvSpPr>
          <p:cNvPr id="3" name="Content Placeholder 2"/>
          <p:cNvSpPr>
            <a:spLocks noGrp="1"/>
          </p:cNvSpPr>
          <p:nvPr>
            <p:ph idx="1"/>
          </p:nvPr>
        </p:nvSpPr>
        <p:spPr>
          <a:xfrm>
            <a:off x="838200" y="901521"/>
            <a:ext cx="10515600" cy="5409127"/>
          </a:xfrm>
        </p:spPr>
        <p:txBody>
          <a:bodyPr>
            <a:normAutofit fontScale="92500" lnSpcReduction="20000"/>
          </a:bodyPr>
          <a:lstStyle/>
          <a:p>
            <a:r>
              <a:rPr lang="tr-TR" dirty="0"/>
              <a:t>Her bir faaliyet için tanımlanan iş sağlığı ve güvenliği  tehlike ve risklerinin önem dereceleri Risk Değerlendirme Ekipleri tarafından örnek bir yöntem kullanılarak ve tartışılarak belirlenir, “İş Sağlığı ve Güvenliği Risk Değerlendirme Formu”na işlenir.  </a:t>
            </a:r>
          </a:p>
          <a:p>
            <a:pPr marL="0" indent="0">
              <a:buNone/>
            </a:pPr>
            <a:endParaRPr lang="tr-TR" dirty="0"/>
          </a:p>
          <a:p>
            <a:r>
              <a:rPr lang="tr-TR" dirty="0"/>
              <a:t>Mevcut risk kontrol tedbirleri risklerin önem derecelerini düşürmediğinden, risklerin önem derecelerinin belirlenmesinde mevcut risk kontrol tedbirlerinin varlığının dikkate alınmaması önemlidir. Örneğin; yüksekte çalışan bir personele emniyet kemeri verilmesi yüksekten düşme riskinin önem derecesini düşürmemektedir. Çünkü kişi verildiği halde emniyet kemerini kullanmadığında; yüksekten düşme riskinin önem derecesi emniyet kemeri verilmemesi durumuyla aynı olacaktır. </a:t>
            </a:r>
          </a:p>
          <a:p>
            <a:pPr marL="0" indent="0">
              <a:buNone/>
            </a:pPr>
            <a:endParaRPr lang="tr-TR" dirty="0"/>
          </a:p>
          <a:p>
            <a:r>
              <a:rPr lang="tr-TR" dirty="0"/>
              <a:t>Bir riskin önem derecesi yalnızca riskin şiddetini azaltacak bir önlem alındığında düşürülebilir. Örneğin; kişilerin daha az yükseklikte çalışmasının sağlanması, gürültü seviyesinin kaynakta önlemler alınarak düşürülmesi vb. gibi. </a:t>
            </a:r>
          </a:p>
          <a:p>
            <a:endParaRPr lang="tr-TR" dirty="0"/>
          </a:p>
        </p:txBody>
      </p:sp>
    </p:spTree>
    <p:extLst>
      <p:ext uri="{BB962C8B-B14F-4D97-AF65-F5344CB8AC3E}">
        <p14:creationId xmlns:p14="http://schemas.microsoft.com/office/powerpoint/2010/main" val="2693278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307" y="365125"/>
            <a:ext cx="11243256" cy="1325563"/>
          </a:xfrm>
        </p:spPr>
        <p:txBody>
          <a:bodyPr>
            <a:noAutofit/>
          </a:bodyPr>
          <a:lstStyle/>
          <a:p>
            <a:r>
              <a:rPr lang="tr-TR" sz="3400" b="1" i="1" u="sng" dirty="0"/>
              <a:t>8. ADIM: Risklerden Kimlerin Zarar Görebileceğinin Belirlenmesi</a:t>
            </a:r>
            <a:r>
              <a:rPr lang="tr-TR" sz="3600" dirty="0"/>
              <a:t/>
            </a:r>
            <a:br>
              <a:rPr lang="tr-TR" sz="3600" dirty="0"/>
            </a:br>
            <a:endParaRPr lang="tr-TR" sz="3600" dirty="0"/>
          </a:p>
        </p:txBody>
      </p:sp>
      <p:sp>
        <p:nvSpPr>
          <p:cNvPr id="3" name="Content Placeholder 2"/>
          <p:cNvSpPr>
            <a:spLocks noGrp="1"/>
          </p:cNvSpPr>
          <p:nvPr>
            <p:ph idx="1"/>
          </p:nvPr>
        </p:nvSpPr>
        <p:spPr>
          <a:xfrm>
            <a:off x="838200" y="1906073"/>
            <a:ext cx="10515600" cy="3786389"/>
          </a:xfrm>
        </p:spPr>
        <p:txBody>
          <a:bodyPr>
            <a:normAutofit lnSpcReduction="10000"/>
          </a:bodyPr>
          <a:lstStyle/>
          <a:p>
            <a:pPr marL="0" indent="0">
              <a:buNone/>
            </a:pPr>
            <a:r>
              <a:rPr lang="tr-TR" dirty="0"/>
              <a:t>Risklere maruz kalabilecek kişilerin korunmasına yönelik olarak; kişilerin</a:t>
            </a:r>
            <a:r>
              <a:rPr lang="tr-TR" dirty="0" smtClean="0"/>
              <a:t>;</a:t>
            </a:r>
          </a:p>
          <a:p>
            <a:pPr marL="0" indent="0">
              <a:buNone/>
            </a:pPr>
            <a:endParaRPr lang="tr-TR" dirty="0"/>
          </a:p>
          <a:p>
            <a:pPr lvl="1"/>
            <a:r>
              <a:rPr lang="tr-TR" dirty="0"/>
              <a:t>almaları gereken eğitimlerin</a:t>
            </a:r>
          </a:p>
          <a:p>
            <a:pPr lvl="1"/>
            <a:r>
              <a:rPr lang="tr-TR" dirty="0"/>
              <a:t>kullanmaları gereken kişisel koruyucu donanımlar ve özelliklerinin </a:t>
            </a:r>
          </a:p>
          <a:p>
            <a:pPr lvl="1"/>
            <a:r>
              <a:rPr lang="tr-TR" dirty="0"/>
              <a:t>çalışırken uymaları gereken kuralların</a:t>
            </a:r>
          </a:p>
          <a:p>
            <a:pPr lvl="1"/>
            <a:r>
              <a:rPr lang="tr-TR" dirty="0"/>
              <a:t>işe girişte ve periyodik olarak tutulmaları gereken sağlık gözetimlerinin</a:t>
            </a:r>
          </a:p>
          <a:p>
            <a:pPr lvl="1"/>
            <a:r>
              <a:rPr lang="tr-TR" dirty="0"/>
              <a:t>vb.</a:t>
            </a:r>
          </a:p>
          <a:p>
            <a:pPr lvl="1"/>
            <a:r>
              <a:rPr lang="tr-TR" dirty="0"/>
              <a:t>hususların tanımlanabilmesi için, hangi kişilerin hangi türde risklere maruz kalabileceklerinin belirlenmesi gerekmektedir. </a:t>
            </a:r>
            <a:endParaRPr lang="tr-TR" dirty="0"/>
          </a:p>
        </p:txBody>
      </p:sp>
    </p:spTree>
    <p:extLst>
      <p:ext uri="{BB962C8B-B14F-4D97-AF65-F5344CB8AC3E}">
        <p14:creationId xmlns:p14="http://schemas.microsoft.com/office/powerpoint/2010/main" val="1670024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9245"/>
            <a:ext cx="10515600" cy="6014434"/>
          </a:xfrm>
        </p:spPr>
        <p:txBody>
          <a:bodyPr>
            <a:normAutofit/>
          </a:bodyPr>
          <a:lstStyle/>
          <a:p>
            <a:pPr marL="0" indent="0">
              <a:buNone/>
            </a:pPr>
            <a:r>
              <a:rPr lang="tr-TR" dirty="0"/>
              <a:t>İşyerinde olan risklerden zarar görebilecek kişilere bazı örnekler aşağıda verilmektedir</a:t>
            </a:r>
            <a:r>
              <a:rPr lang="tr-TR" dirty="0" smtClean="0"/>
              <a:t>;</a:t>
            </a:r>
          </a:p>
          <a:p>
            <a:pPr marL="0" indent="0">
              <a:buNone/>
            </a:pPr>
            <a:endParaRPr lang="tr-TR" sz="1200" dirty="0"/>
          </a:p>
          <a:p>
            <a:pPr lvl="1"/>
            <a:r>
              <a:rPr lang="tr-TR" dirty="0"/>
              <a:t>İşçiler </a:t>
            </a:r>
          </a:p>
          <a:p>
            <a:pPr lvl="1"/>
            <a:r>
              <a:rPr lang="tr-TR" dirty="0"/>
              <a:t>Operatörler</a:t>
            </a:r>
          </a:p>
          <a:p>
            <a:pPr lvl="1"/>
            <a:r>
              <a:rPr lang="tr-TR" dirty="0"/>
              <a:t>Bakım onarım personeli</a:t>
            </a:r>
          </a:p>
          <a:p>
            <a:pPr lvl="1"/>
            <a:r>
              <a:rPr lang="tr-TR" dirty="0"/>
              <a:t>Taşeronlar</a:t>
            </a:r>
          </a:p>
          <a:p>
            <a:pPr lvl="1"/>
            <a:r>
              <a:rPr lang="tr-TR" dirty="0"/>
              <a:t>Temizlikçiler</a:t>
            </a:r>
          </a:p>
          <a:p>
            <a:pPr lvl="1"/>
            <a:r>
              <a:rPr lang="tr-TR" dirty="0"/>
              <a:t>İdari personel</a:t>
            </a:r>
          </a:p>
          <a:p>
            <a:pPr lvl="1"/>
            <a:r>
              <a:rPr lang="tr-TR" dirty="0"/>
              <a:t>Ziyaretçiler</a:t>
            </a:r>
          </a:p>
          <a:p>
            <a:pPr lvl="1"/>
            <a:r>
              <a:rPr lang="tr-TR" dirty="0"/>
              <a:t>Stajyerler</a:t>
            </a:r>
          </a:p>
          <a:p>
            <a:pPr lvl="1"/>
            <a:r>
              <a:rPr lang="tr-TR" dirty="0"/>
              <a:t>Çıraklar</a:t>
            </a:r>
          </a:p>
          <a:p>
            <a:pPr lvl="1"/>
            <a:r>
              <a:rPr lang="tr-TR" dirty="0"/>
              <a:t>Kuruluşun civarında risklerden etkilenebilecek olanlar</a:t>
            </a:r>
          </a:p>
          <a:p>
            <a:pPr lvl="1"/>
            <a:r>
              <a:rPr lang="tr-TR" dirty="0"/>
              <a:t>Vb.</a:t>
            </a:r>
          </a:p>
        </p:txBody>
      </p:sp>
    </p:spTree>
    <p:extLst>
      <p:ext uri="{BB962C8B-B14F-4D97-AF65-F5344CB8AC3E}">
        <p14:creationId xmlns:p14="http://schemas.microsoft.com/office/powerpoint/2010/main" val="457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836" y="476518"/>
            <a:ext cx="10515600" cy="5859888"/>
          </a:xfrm>
        </p:spPr>
        <p:txBody>
          <a:bodyPr>
            <a:normAutofit/>
          </a:bodyPr>
          <a:lstStyle/>
          <a:p>
            <a:pPr marL="0" indent="0">
              <a:buNone/>
            </a:pPr>
            <a:r>
              <a:rPr lang="tr-TR" dirty="0"/>
              <a:t>İşyerinde risklerden zarar görebilecek kişiler belirlenirken; </a:t>
            </a:r>
            <a:endParaRPr lang="tr-TR" dirty="0" smtClean="0"/>
          </a:p>
          <a:p>
            <a:pPr marL="0" indent="0">
              <a:buNone/>
            </a:pPr>
            <a:endParaRPr lang="tr-TR" sz="1200" dirty="0"/>
          </a:p>
          <a:p>
            <a:pPr lvl="1"/>
            <a:r>
              <a:rPr lang="tr-TR" dirty="0"/>
              <a:t>Engellilere</a:t>
            </a:r>
          </a:p>
          <a:p>
            <a:pPr lvl="1"/>
            <a:r>
              <a:rPr lang="tr-TR" dirty="0"/>
              <a:t>Kişilerin deneyim durumuna</a:t>
            </a:r>
          </a:p>
          <a:p>
            <a:pPr lvl="1"/>
            <a:r>
              <a:rPr lang="tr-TR" dirty="0"/>
              <a:t>Hamile bayanlara</a:t>
            </a:r>
          </a:p>
          <a:p>
            <a:pPr lvl="1"/>
            <a:r>
              <a:rPr lang="tr-TR" dirty="0"/>
              <a:t>Yeni doğum yapmış bayanlara</a:t>
            </a:r>
          </a:p>
          <a:p>
            <a:pPr lvl="1"/>
            <a:r>
              <a:rPr lang="tr-TR" dirty="0"/>
              <a:t>Yalnız çalışan personele</a:t>
            </a:r>
          </a:p>
          <a:p>
            <a:pPr lvl="1"/>
            <a:r>
              <a:rPr lang="tr-TR" dirty="0"/>
              <a:t>Ziyaretçilere</a:t>
            </a:r>
          </a:p>
          <a:p>
            <a:pPr lvl="1"/>
            <a:r>
              <a:rPr lang="tr-TR" dirty="0"/>
              <a:t>Stajyerlere</a:t>
            </a:r>
          </a:p>
          <a:p>
            <a:pPr lvl="1"/>
            <a:r>
              <a:rPr lang="tr-TR" dirty="0"/>
              <a:t>Çıraklara ve</a:t>
            </a:r>
          </a:p>
          <a:p>
            <a:pPr lvl="1"/>
            <a:r>
              <a:rPr lang="tr-TR" dirty="0"/>
              <a:t>İş ortamı paylaşılan diğer </a:t>
            </a:r>
            <a:r>
              <a:rPr lang="tr-TR" dirty="0" smtClean="0"/>
              <a:t>personele</a:t>
            </a:r>
            <a:endParaRPr lang="tr-TR" dirty="0"/>
          </a:p>
          <a:p>
            <a:pPr marL="0" indent="0">
              <a:buNone/>
            </a:pPr>
            <a:r>
              <a:rPr lang="tr-TR" sz="2400" dirty="0"/>
              <a:t>özel dikkat gösterilmelidir.  Çünkü diğerlerine göre daha savunmasız olabilirler.</a:t>
            </a:r>
          </a:p>
          <a:p>
            <a:endParaRPr lang="tr-TR" dirty="0"/>
          </a:p>
        </p:txBody>
      </p:sp>
    </p:spTree>
    <p:extLst>
      <p:ext uri="{BB962C8B-B14F-4D97-AF65-F5344CB8AC3E}">
        <p14:creationId xmlns:p14="http://schemas.microsoft.com/office/powerpoint/2010/main" val="3409585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Risk Analizi</a:t>
            </a:r>
            <a:endParaRPr lang="tr-TR" dirty="0"/>
          </a:p>
        </p:txBody>
      </p:sp>
      <p:sp>
        <p:nvSpPr>
          <p:cNvPr id="3" name="Content Placeholder 2"/>
          <p:cNvSpPr>
            <a:spLocks noGrp="1"/>
          </p:cNvSpPr>
          <p:nvPr>
            <p:ph idx="1"/>
          </p:nvPr>
        </p:nvSpPr>
        <p:spPr/>
        <p:txBody>
          <a:bodyPr/>
          <a:lstStyle/>
          <a:p>
            <a:r>
              <a:rPr lang="tr-TR" dirty="0"/>
              <a:t>İ</a:t>
            </a:r>
            <a:r>
              <a:rPr lang="tr-TR" dirty="0" smtClean="0"/>
              <a:t>ş </a:t>
            </a:r>
            <a:r>
              <a:rPr lang="tr-TR" dirty="0"/>
              <a:t>sağlığı ve güvenliği risklerinin değerlendirilmesi yasal zorunluluktur</a:t>
            </a:r>
            <a:r>
              <a:rPr lang="tr-TR" dirty="0" smtClean="0"/>
              <a:t>.</a:t>
            </a:r>
          </a:p>
          <a:p>
            <a:pPr marL="0" indent="0">
              <a:buNone/>
            </a:pPr>
            <a:r>
              <a:rPr lang="tr-TR" dirty="0" smtClean="0"/>
              <a:t> </a:t>
            </a:r>
          </a:p>
          <a:p>
            <a:r>
              <a:rPr lang="tr-TR" dirty="0" smtClean="0"/>
              <a:t>Ayrıca </a:t>
            </a:r>
            <a:r>
              <a:rPr lang="tr-TR" dirty="0"/>
              <a:t>OHSAS 18001 İş Sağlığı ve Güvenliği Yönetim Sistemi Standardı’nda da risk değerlendirmesi yapılması şartı bulunmaktadır.</a:t>
            </a:r>
          </a:p>
          <a:p>
            <a:endParaRPr lang="tr-TR" dirty="0"/>
          </a:p>
        </p:txBody>
      </p:sp>
    </p:spTree>
    <p:extLst>
      <p:ext uri="{BB962C8B-B14F-4D97-AF65-F5344CB8AC3E}">
        <p14:creationId xmlns:p14="http://schemas.microsoft.com/office/powerpoint/2010/main" val="2150966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05078"/>
          </a:xfrm>
        </p:spPr>
        <p:txBody>
          <a:bodyPr>
            <a:normAutofit/>
          </a:bodyPr>
          <a:lstStyle/>
          <a:p>
            <a:r>
              <a:rPr lang="tr-TR" sz="3600" b="1" i="1" u="sng" dirty="0"/>
              <a:t>9. ADIM: Risk Kontrol Tedbirlerinin Planlanması </a:t>
            </a:r>
            <a:endParaRPr lang="tr-TR" sz="3600" dirty="0"/>
          </a:p>
        </p:txBody>
      </p:sp>
      <p:sp>
        <p:nvSpPr>
          <p:cNvPr id="3" name="Content Placeholder 2"/>
          <p:cNvSpPr>
            <a:spLocks noGrp="1"/>
          </p:cNvSpPr>
          <p:nvPr>
            <p:ph idx="1"/>
          </p:nvPr>
        </p:nvSpPr>
        <p:spPr>
          <a:xfrm>
            <a:off x="838200" y="772732"/>
            <a:ext cx="10515600" cy="5988676"/>
          </a:xfrm>
        </p:spPr>
        <p:txBody>
          <a:bodyPr>
            <a:normAutofit fontScale="85000" lnSpcReduction="20000"/>
          </a:bodyPr>
          <a:lstStyle/>
          <a:p>
            <a:pPr lvl="0"/>
            <a:r>
              <a:rPr lang="tr-TR" b="1" dirty="0"/>
              <a:t>Tehlikenin ortadan kaldırılması (</a:t>
            </a:r>
            <a:r>
              <a:rPr lang="tr-TR" dirty="0"/>
              <a:t>Örneğin, tehlikeli bir madde yerine tehlikeli olmayan bir maddenin kullanımı, gürültülü bir makinenin kullanımının durdurulması, elle taşıma işlerinin mekanik araçlarla yapılması, vb.)</a:t>
            </a:r>
          </a:p>
          <a:p>
            <a:pPr lvl="0"/>
            <a:r>
              <a:rPr lang="tr-TR" b="1" dirty="0"/>
              <a:t>Riskin azaltılması </a:t>
            </a:r>
            <a:r>
              <a:rPr lang="tr-TR" dirty="0"/>
              <a:t>(Örneğin tehlikeli bir maddenin, tesisin veya prosesin yerine daha az tehlikeli olanların kullanılması, gürültülü bir makinenin daha sessiz olan bir makine ile değiştirilmesi, vb.)</a:t>
            </a:r>
          </a:p>
          <a:p>
            <a:pPr lvl="0"/>
            <a:r>
              <a:rPr lang="tr-TR" b="1" dirty="0"/>
              <a:t>Kişilerin tehlikeden uzak tutulması (</a:t>
            </a:r>
            <a:r>
              <a:rPr lang="tr-TR" dirty="0"/>
              <a:t>Örneğin, kişilerin gürültülü makinelerin yakınında çalışmasına izin verilmemesi, vb.)</a:t>
            </a:r>
          </a:p>
          <a:p>
            <a:pPr lvl="0"/>
            <a:r>
              <a:rPr lang="tr-TR" b="1" dirty="0"/>
              <a:t>Tehlikenin çembere alınması (</a:t>
            </a:r>
            <a:r>
              <a:rPr lang="tr-TR" dirty="0"/>
              <a:t>Örneğin tüm boyama işlemlerinin düzgün ve kapalı bir boyama kabininde yapılması, gürültülü makinelerin etrafının ses geçirmez plakalarla kaplanması, hareketli parçaları olan ekipmanlara koruyucu konulması, yüksek yerlere korkuluk yapılması vb.)</a:t>
            </a:r>
          </a:p>
          <a:p>
            <a:pPr lvl="0"/>
            <a:r>
              <a:rPr lang="tr-TR" b="1" dirty="0"/>
              <a:t>Çalışanların maruziyetlerinin azaltılması </a:t>
            </a:r>
            <a:r>
              <a:rPr lang="tr-TR" dirty="0"/>
              <a:t>(Örneğin bir kişinin 8 saat maruz kalması yerine 4 kişinin her birinin ikişer saat bir gürültüye veya bir kimyasal buharına maruz kalması, vb.)</a:t>
            </a:r>
          </a:p>
          <a:p>
            <a:pPr lvl="0"/>
            <a:r>
              <a:rPr lang="tr-TR" b="1" dirty="0"/>
              <a:t>İş sisteminin iyileştirilmesi</a:t>
            </a:r>
            <a:r>
              <a:rPr lang="tr-TR" dirty="0"/>
              <a:t> (Örneğin buharlaşmayı minimize edecek tarzda bir boyama faaliyetinin yapılması konusunda yazılı prosedürler oluşturulması, tehlikeli alanlara çalışanların girişinin kısıtlanması, vb.)</a:t>
            </a:r>
          </a:p>
          <a:p>
            <a:pPr lvl="0"/>
            <a:r>
              <a:rPr lang="tr-TR" b="1" dirty="0"/>
              <a:t>Kişisel Koruyucu Donanım Kullanımı (</a:t>
            </a:r>
            <a:r>
              <a:rPr lang="tr-TR" dirty="0"/>
              <a:t>Örneğin baret, eldivenler, koruyucu gözlükler, koruyucu giysiler, kulaklıklar, vb. kullanımı) </a:t>
            </a:r>
          </a:p>
          <a:p>
            <a:endParaRPr lang="tr-TR" dirty="0"/>
          </a:p>
        </p:txBody>
      </p:sp>
    </p:spTree>
    <p:extLst>
      <p:ext uri="{BB962C8B-B14F-4D97-AF65-F5344CB8AC3E}">
        <p14:creationId xmlns:p14="http://schemas.microsoft.com/office/powerpoint/2010/main" val="1890487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3182"/>
            <a:ext cx="10515600" cy="6362163"/>
          </a:xfrm>
        </p:spPr>
        <p:txBody>
          <a:bodyPr>
            <a:normAutofit fontScale="92500" lnSpcReduction="20000"/>
          </a:bodyPr>
          <a:lstStyle/>
          <a:p>
            <a:r>
              <a:rPr lang="tr-TR" dirty="0"/>
              <a:t>Risk kontrol tedbirlerinin kapsamı oldukça geniş olup, risk yönetimi yaklaşımı ile ele alınmalıdır. Aşağıda idari veya teknik risk kontrol tedbirlerine bazı örnekler verilmektedir:</a:t>
            </a:r>
          </a:p>
          <a:p>
            <a:pPr marL="0" indent="0">
              <a:buNone/>
            </a:pPr>
            <a:endParaRPr lang="tr-TR" sz="1100" dirty="0" smtClean="0"/>
          </a:p>
          <a:p>
            <a:pPr lvl="1"/>
            <a:r>
              <a:rPr lang="tr-TR" dirty="0" smtClean="0"/>
              <a:t>İşyerinde tüm çalışanların iş sağlığı ve güvenliğine yönelik olarak görev yetki ve sorumluluklarının tanımlanması ve kendilerine bildirilmesi </a:t>
            </a:r>
          </a:p>
          <a:p>
            <a:pPr lvl="1"/>
            <a:r>
              <a:rPr lang="tr-TR" dirty="0" smtClean="0"/>
              <a:t>Riskli </a:t>
            </a:r>
            <a:r>
              <a:rPr lang="tr-TR" dirty="0"/>
              <a:t>faaliyetlerin emniyetli şartlar altında gerçekleştirilmesine yönelik prosedür ve talimatların oluşturulması ve uygulanması</a:t>
            </a:r>
          </a:p>
          <a:p>
            <a:pPr lvl="1"/>
            <a:r>
              <a:rPr lang="tr-TR" dirty="0"/>
              <a:t>İş ekipmanlarının emniyetli kullanım talimatlarının hazırlanması ve uygulanması</a:t>
            </a:r>
          </a:p>
          <a:p>
            <a:pPr lvl="1"/>
            <a:r>
              <a:rPr lang="tr-TR" dirty="0"/>
              <a:t>İş ekipmanlarına önleyici bakım uygulanması</a:t>
            </a:r>
          </a:p>
          <a:p>
            <a:pPr lvl="1"/>
            <a:r>
              <a:rPr lang="tr-TR" dirty="0"/>
              <a:t>Hareketli parçaları olan, parça fırlatma riski olan iş ekipmanlarında koruyucu kullanımı</a:t>
            </a:r>
          </a:p>
          <a:p>
            <a:pPr lvl="1"/>
            <a:r>
              <a:rPr lang="tr-TR" dirty="0"/>
              <a:t>Basınçlı kaplarda, kaldırma araçlarında periyodik kontrollerin yapılması</a:t>
            </a:r>
          </a:p>
          <a:p>
            <a:pPr lvl="1"/>
            <a:r>
              <a:rPr lang="tr-TR" dirty="0"/>
              <a:t>İş ekipmanlarında acil durdurma sistemlerinin kullanımı</a:t>
            </a:r>
          </a:p>
          <a:p>
            <a:pPr lvl="1"/>
            <a:r>
              <a:rPr lang="tr-TR" dirty="0"/>
              <a:t>Personelin maruz kaldıkları riskler doğrultusunda işe girişte ve periyodik olarak sağlık gözetimine tabi tutulması</a:t>
            </a:r>
          </a:p>
          <a:p>
            <a:pPr lvl="1"/>
            <a:r>
              <a:rPr lang="tr-TR" dirty="0"/>
              <a:t>Personelin, taşeronların, tedarikçilerin, vb. işyerinde maruz kalabilecekleri riskler ve risk kontrol tedbirleri hakkında bilgilendirilmesi ve eğitilmesi</a:t>
            </a:r>
          </a:p>
          <a:p>
            <a:pPr lvl="1"/>
            <a:r>
              <a:rPr lang="tr-TR" dirty="0"/>
              <a:t>Riskli faaliyetlerde çalışan veya riskli faaliyetleri yöneten personelin mesleki yeterliliklerinin sağlanması</a:t>
            </a:r>
          </a:p>
          <a:p>
            <a:pPr lvl="1"/>
            <a:r>
              <a:rPr lang="tr-TR" dirty="0"/>
              <a:t>Personelden riskler ve risk kontrol tedbirleri ile ilgili geri beslemelerin alınabilmesi için danışma ve iletişim mekanizmaların oluşturulması</a:t>
            </a:r>
          </a:p>
          <a:p>
            <a:endParaRPr lang="tr-TR" dirty="0"/>
          </a:p>
        </p:txBody>
      </p:sp>
    </p:spTree>
    <p:extLst>
      <p:ext uri="{BB962C8B-B14F-4D97-AF65-F5344CB8AC3E}">
        <p14:creationId xmlns:p14="http://schemas.microsoft.com/office/powerpoint/2010/main" val="1125112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365125"/>
            <a:ext cx="11513711" cy="1325563"/>
          </a:xfrm>
        </p:spPr>
        <p:txBody>
          <a:bodyPr>
            <a:normAutofit/>
          </a:bodyPr>
          <a:lstStyle/>
          <a:p>
            <a:pPr algn="ctr"/>
            <a:r>
              <a:rPr lang="tr-TR" sz="3600" b="1" dirty="0"/>
              <a:t>10. ADIM: Risk Değerlendirmelerinin Gözden Geçirilmesi ve Gerektiğinde Revize Edilmesi</a:t>
            </a:r>
          </a:p>
        </p:txBody>
      </p:sp>
      <p:sp>
        <p:nvSpPr>
          <p:cNvPr id="3" name="Content Placeholder 2"/>
          <p:cNvSpPr>
            <a:spLocks noGrp="1"/>
          </p:cNvSpPr>
          <p:nvPr>
            <p:ph idx="1"/>
          </p:nvPr>
        </p:nvSpPr>
        <p:spPr>
          <a:xfrm>
            <a:off x="833906" y="2018808"/>
            <a:ext cx="10515600" cy="4351338"/>
          </a:xfrm>
        </p:spPr>
        <p:txBody>
          <a:bodyPr>
            <a:normAutofit/>
          </a:bodyPr>
          <a:lstStyle/>
          <a:p>
            <a:pPr marL="0" indent="0">
              <a:buNone/>
            </a:pPr>
            <a:r>
              <a:rPr lang="tr-TR" dirty="0"/>
              <a:t>Risk değerlendirmesi özel durumlarda ve periyodik olarak gözden geçirilmeli ve güncellenmelidir.</a:t>
            </a:r>
          </a:p>
          <a:p>
            <a:endParaRPr lang="tr-TR" sz="1400" dirty="0"/>
          </a:p>
          <a:p>
            <a:pPr lvl="1"/>
            <a:r>
              <a:rPr lang="tr-TR" dirty="0"/>
              <a:t>Risk değerlendirmesinin gözden geçirilmesi gereken özel durumlar başlıca; </a:t>
            </a:r>
          </a:p>
          <a:p>
            <a:pPr lvl="1"/>
            <a:r>
              <a:rPr lang="tr-TR" dirty="0" smtClean="0"/>
              <a:t>işyerine </a:t>
            </a:r>
            <a:r>
              <a:rPr lang="tr-TR" dirty="0"/>
              <a:t>yeni makineler alınması, </a:t>
            </a:r>
          </a:p>
          <a:p>
            <a:pPr lvl="1"/>
            <a:r>
              <a:rPr lang="tr-TR" dirty="0" smtClean="0"/>
              <a:t>yeni </a:t>
            </a:r>
            <a:r>
              <a:rPr lang="tr-TR" dirty="0"/>
              <a:t>maddelerle çalışmaya başlanması</a:t>
            </a:r>
          </a:p>
          <a:p>
            <a:pPr lvl="1"/>
            <a:r>
              <a:rPr lang="tr-TR" dirty="0" smtClean="0"/>
              <a:t>yeni </a:t>
            </a:r>
            <a:r>
              <a:rPr lang="tr-TR" dirty="0"/>
              <a:t>yöntemler uygulamaya konulması, </a:t>
            </a:r>
          </a:p>
          <a:p>
            <a:pPr lvl="1"/>
            <a:r>
              <a:rPr lang="tr-TR" dirty="0" smtClean="0"/>
              <a:t>bir </a:t>
            </a:r>
            <a:r>
              <a:rPr lang="tr-TR" dirty="0"/>
              <a:t>kaza ya da ramak kala olay olması ya da meslek hastalığı görülmesi</a:t>
            </a:r>
          </a:p>
          <a:p>
            <a:pPr marL="457200" lvl="1" indent="0">
              <a:buNone/>
            </a:pPr>
            <a:r>
              <a:rPr lang="tr-TR" dirty="0"/>
              <a:t>olarak sıralanabilir.</a:t>
            </a:r>
          </a:p>
          <a:p>
            <a:endParaRPr lang="tr-TR" dirty="0"/>
          </a:p>
        </p:txBody>
      </p:sp>
    </p:spTree>
    <p:extLst>
      <p:ext uri="{BB962C8B-B14F-4D97-AF65-F5344CB8AC3E}">
        <p14:creationId xmlns:p14="http://schemas.microsoft.com/office/powerpoint/2010/main" val="1028054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Kaynaklar:</a:t>
            </a:r>
            <a:endParaRPr lang="tr-TR" dirty="0"/>
          </a:p>
        </p:txBody>
      </p:sp>
      <p:sp>
        <p:nvSpPr>
          <p:cNvPr id="3" name="Content Placeholder 2"/>
          <p:cNvSpPr>
            <a:spLocks noGrp="1"/>
          </p:cNvSpPr>
          <p:nvPr>
            <p:ph idx="1"/>
          </p:nvPr>
        </p:nvSpPr>
        <p:spPr>
          <a:xfrm>
            <a:off x="838200" y="1275008"/>
            <a:ext cx="10515600" cy="5344733"/>
          </a:xfrm>
        </p:spPr>
        <p:txBody>
          <a:bodyPr>
            <a:normAutofit fontScale="70000" lnSpcReduction="20000"/>
          </a:bodyPr>
          <a:lstStyle/>
          <a:p>
            <a:r>
              <a:rPr lang="tr-TR" dirty="0"/>
              <a:t>10 ADIMDA RİSK </a:t>
            </a:r>
            <a:r>
              <a:rPr lang="tr-TR" dirty="0" smtClean="0"/>
              <a:t>DEĞERLENDİRME, </a:t>
            </a:r>
            <a:r>
              <a:rPr lang="tr-TR" dirty="0"/>
              <a:t>Dr. Hilal </a:t>
            </a:r>
            <a:r>
              <a:rPr lang="tr-TR" dirty="0" smtClean="0"/>
              <a:t>KINLI RAMS </a:t>
            </a:r>
            <a:r>
              <a:rPr lang="tr-TR" dirty="0"/>
              <a:t>Risk Analizi </a:t>
            </a:r>
            <a:r>
              <a:rPr lang="tr-TR" dirty="0" smtClean="0"/>
              <a:t>ve Yönetim </a:t>
            </a:r>
            <a:r>
              <a:rPr lang="tr-TR" dirty="0"/>
              <a:t>Hizmetleri</a:t>
            </a:r>
            <a:endParaRPr lang="tr-TR" dirty="0" smtClean="0"/>
          </a:p>
          <a:p>
            <a:pPr lvl="0"/>
            <a:r>
              <a:rPr lang="tr-TR" dirty="0" smtClean="0"/>
              <a:t>TS </a:t>
            </a:r>
            <a:r>
              <a:rPr lang="tr-TR" dirty="0"/>
              <a:t>18001 İş Sağlığı ve Güvenliği Yönetim Sistemleri</a:t>
            </a:r>
            <a:r>
              <a:rPr lang="tr-TR" dirty="0">
                <a:sym typeface="Symbol" panose="05050102010706020507" pitchFamily="18" charset="2"/>
              </a:rPr>
              <a:t></a:t>
            </a:r>
            <a:r>
              <a:rPr lang="tr-TR" dirty="0"/>
              <a:t>Şartlar, Nisan 2008.</a:t>
            </a:r>
          </a:p>
          <a:p>
            <a:pPr lvl="0"/>
            <a:r>
              <a:rPr lang="tr-TR" dirty="0"/>
              <a:t>Five Steps to Risk Assessment, Health and Safety Executive, </a:t>
            </a:r>
            <a:r>
              <a:rPr lang="tr-TR" u="sng" dirty="0">
                <a:hlinkClick r:id="rId2"/>
              </a:rPr>
              <a:t>www.hse.gov.uk</a:t>
            </a:r>
            <a:endParaRPr lang="tr-TR" dirty="0"/>
          </a:p>
          <a:p>
            <a:pPr lvl="0"/>
            <a:r>
              <a:rPr lang="tr-TR" dirty="0"/>
              <a:t>A Guide to Written Workplace Safety-Your Roadmap to Safety, Nevada Department of Business and Industry, Division of Industrial Relations, Safety Consultation and Training Section, </a:t>
            </a:r>
            <a:r>
              <a:rPr lang="tr-TR" u="sng" dirty="0">
                <a:hlinkClick r:id="rId3"/>
              </a:rPr>
              <a:t>http://4safenv.state.nv.us/safety.pdf</a:t>
            </a:r>
            <a:endParaRPr lang="tr-TR" dirty="0"/>
          </a:p>
          <a:p>
            <a:pPr lvl="0"/>
            <a:r>
              <a:rPr lang="tr-TR" dirty="0"/>
              <a:t>Risk Management: Collect Information, Analyse Risks, Prevent Future Accidents, Department of Education, Employment and Training, Victoria, 1992</a:t>
            </a:r>
          </a:p>
          <a:p>
            <a:pPr lvl="0"/>
            <a:r>
              <a:rPr lang="tr-TR" dirty="0"/>
              <a:t>A Guide to Risk Control Plans, Worksafe Victoria, Victorian Worksafe Autority, September 2001.</a:t>
            </a:r>
          </a:p>
          <a:p>
            <a:pPr lvl="0"/>
            <a:r>
              <a:rPr lang="tr-TR" dirty="0"/>
              <a:t>Getting Started with Workplace Health and Safety, Worksafe Victoria, Victorian Worksafe Autority, June 2001.</a:t>
            </a:r>
          </a:p>
          <a:p>
            <a:pPr lvl="0"/>
            <a:r>
              <a:rPr lang="tr-TR" dirty="0"/>
              <a:t>Risk Management at Work, Workcover NSW Health and Safety Guide, 2001.</a:t>
            </a:r>
          </a:p>
          <a:p>
            <a:pPr lvl="0"/>
            <a:r>
              <a:rPr lang="tr-TR" dirty="0"/>
              <a:t>Guidelines on Occupational Safety and Health Management Systems, International Labour Office (Geneva), 2001.</a:t>
            </a:r>
          </a:p>
          <a:p>
            <a:pPr lvl="0"/>
            <a:r>
              <a:rPr lang="tr-TR" dirty="0"/>
              <a:t>Successful Management to Prevent Accidents, European Agency for Safety and Health at Work, </a:t>
            </a:r>
            <a:r>
              <a:rPr lang="tr-TR" u="sng" dirty="0">
                <a:hlinkClick r:id="rId4"/>
              </a:rPr>
              <a:t>http://osha.eu.int</a:t>
            </a:r>
            <a:endParaRPr lang="tr-TR" dirty="0"/>
          </a:p>
          <a:p>
            <a:endParaRPr lang="tr-TR" dirty="0"/>
          </a:p>
        </p:txBody>
      </p:sp>
    </p:spTree>
    <p:extLst>
      <p:ext uri="{BB962C8B-B14F-4D97-AF65-F5344CB8AC3E}">
        <p14:creationId xmlns:p14="http://schemas.microsoft.com/office/powerpoint/2010/main" val="101896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İş sağlığı ve güvenliği risklerinin değerlendirilmesi çalışmasının kalitesinin iş kazalarının ve meslek hastalıklarının önlenmesi açısından önemi ise açıktır</a:t>
            </a:r>
            <a:r>
              <a:rPr lang="tr-TR" dirty="0" smtClean="0"/>
              <a:t>.</a:t>
            </a:r>
          </a:p>
          <a:p>
            <a:endParaRPr lang="tr-TR" dirty="0"/>
          </a:p>
          <a:p>
            <a:r>
              <a:rPr lang="tr-TR" dirty="0" smtClean="0"/>
              <a:t>iş </a:t>
            </a:r>
            <a:r>
              <a:rPr lang="tr-TR" dirty="0"/>
              <a:t>sağlığı ve güvenliği risklerinin değerlendirilmesi yalnızca uzmanların yapması gereken bir çalışma olmayıp, iş gücünün de katılımını gerektiren bir çalışma olduğundan, uygulanacak yöntemin basit, herkes tarafından kolay anlaşılır, ancak detaylı sonuca götürecek bir yöntem olması gereği </a:t>
            </a:r>
            <a:r>
              <a:rPr lang="tr-TR" dirty="0" smtClean="0"/>
              <a:t>bulunmaktadır.</a:t>
            </a:r>
            <a:endParaRPr lang="tr-TR" dirty="0"/>
          </a:p>
        </p:txBody>
      </p:sp>
    </p:spTree>
    <p:extLst>
      <p:ext uri="{BB962C8B-B14F-4D97-AF65-F5344CB8AC3E}">
        <p14:creationId xmlns:p14="http://schemas.microsoft.com/office/powerpoint/2010/main" val="3569696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1353"/>
            <a:ext cx="10515600" cy="1325563"/>
          </a:xfrm>
        </p:spPr>
        <p:txBody>
          <a:bodyPr>
            <a:normAutofit/>
          </a:bodyPr>
          <a:lstStyle/>
          <a:p>
            <a:pPr algn="ctr"/>
            <a:r>
              <a:rPr lang="tr-TR" sz="5400" b="1" dirty="0" smtClean="0">
                <a:solidFill>
                  <a:schemeClr val="accent5">
                    <a:lumMod val="75000"/>
                  </a:schemeClr>
                </a:solidFill>
              </a:rPr>
              <a:t>Risk Değerlendirme Adımları</a:t>
            </a:r>
            <a:endParaRPr lang="tr-TR" sz="5400" b="1" dirty="0">
              <a:solidFill>
                <a:schemeClr val="accent5">
                  <a:lumMod val="75000"/>
                </a:schemeClr>
              </a:solidFill>
            </a:endParaRPr>
          </a:p>
        </p:txBody>
      </p:sp>
    </p:spTree>
    <p:extLst>
      <p:ext uri="{BB962C8B-B14F-4D97-AF65-F5344CB8AC3E}">
        <p14:creationId xmlns:p14="http://schemas.microsoft.com/office/powerpoint/2010/main" val="4046471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989" y="300731"/>
            <a:ext cx="10515600" cy="1325563"/>
          </a:xfrm>
        </p:spPr>
        <p:txBody>
          <a:bodyPr>
            <a:normAutofit/>
          </a:bodyPr>
          <a:lstStyle/>
          <a:p>
            <a:pPr lvl="0"/>
            <a:r>
              <a:rPr lang="tr-TR" sz="3600" b="1" i="1" dirty="0" smtClean="0">
                <a:solidFill>
                  <a:schemeClr val="accent5">
                    <a:lumMod val="75000"/>
                  </a:schemeClr>
                </a:solidFill>
              </a:rPr>
              <a:t>1. ADIM</a:t>
            </a:r>
            <a:r>
              <a:rPr lang="tr-TR" sz="3600" b="1" i="1" dirty="0">
                <a:solidFill>
                  <a:schemeClr val="accent5">
                    <a:lumMod val="75000"/>
                  </a:schemeClr>
                </a:solidFill>
              </a:rPr>
              <a:t>: Risk Değerlendirmesi Proje Ekibinin Kurulması</a:t>
            </a:r>
            <a:br>
              <a:rPr lang="tr-TR" sz="3600" b="1" i="1" dirty="0">
                <a:solidFill>
                  <a:schemeClr val="accent5">
                    <a:lumMod val="75000"/>
                  </a:schemeClr>
                </a:solidFill>
              </a:rPr>
            </a:br>
            <a:endParaRPr lang="tr-TR" sz="3600" b="1" i="1" dirty="0">
              <a:solidFill>
                <a:schemeClr val="accent5">
                  <a:lumMod val="75000"/>
                </a:schemeClr>
              </a:solidFill>
            </a:endParaRPr>
          </a:p>
        </p:txBody>
      </p:sp>
      <p:sp>
        <p:nvSpPr>
          <p:cNvPr id="3" name="Content Placeholder 2"/>
          <p:cNvSpPr>
            <a:spLocks noGrp="1"/>
          </p:cNvSpPr>
          <p:nvPr>
            <p:ph idx="1"/>
          </p:nvPr>
        </p:nvSpPr>
        <p:spPr/>
        <p:txBody>
          <a:bodyPr/>
          <a:lstStyle/>
          <a:p>
            <a:r>
              <a:rPr lang="tr-TR" dirty="0"/>
              <a:t>Bir kuruluşta risk değerlendirmesi kapsamında olan tüm birimlerden, o birimlerde yapılan tüm faaliyetler hakkında bilgi sahibi olan temsilcilerin, iş sağlığı ve güvenliği sorumlusunun ve işyeri hekiminin yer aldığı “Proje Ekibi” kurulur. Tercihen iş sağlığı ve güvenliği sorumlusuna “Proje Koordinatörü” görev ve sorumluluğu verilir. </a:t>
            </a:r>
            <a:endParaRPr lang="tr-TR" dirty="0" smtClean="0"/>
          </a:p>
          <a:p>
            <a:endParaRPr lang="tr-TR" dirty="0"/>
          </a:p>
          <a:p>
            <a:r>
              <a:rPr lang="tr-TR" dirty="0"/>
              <a:t>Proje Ekibinin görevi; kuruluşta yapılacak risk değerlendirme çalışmalarının koordinasyonu ile zamanında ve etkin bir şekilde gerçekleştirilmesinin sağlanması olmalıdır.</a:t>
            </a:r>
          </a:p>
          <a:p>
            <a:endParaRPr lang="tr-TR" dirty="0"/>
          </a:p>
        </p:txBody>
      </p:sp>
    </p:spTree>
    <p:extLst>
      <p:ext uri="{BB962C8B-B14F-4D97-AF65-F5344CB8AC3E}">
        <p14:creationId xmlns:p14="http://schemas.microsoft.com/office/powerpoint/2010/main" val="72568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tr-TR" sz="4000" b="1" i="1" dirty="0" smtClean="0">
                <a:solidFill>
                  <a:schemeClr val="accent5">
                    <a:lumMod val="75000"/>
                  </a:schemeClr>
                </a:solidFill>
              </a:rPr>
              <a:t>2. ADIM</a:t>
            </a:r>
            <a:r>
              <a:rPr lang="tr-TR" sz="4000" b="1" i="1" dirty="0">
                <a:solidFill>
                  <a:schemeClr val="accent5">
                    <a:lumMod val="75000"/>
                  </a:schemeClr>
                </a:solidFill>
              </a:rPr>
              <a:t>: Risk Değerlendirmesi Yapılacak Alan ve Faaliyetlerin Tanımlanması</a:t>
            </a:r>
            <a:r>
              <a:rPr lang="tr-TR" dirty="0"/>
              <a:t/>
            </a:r>
            <a:br>
              <a:rPr lang="tr-TR" dirty="0"/>
            </a:br>
            <a:endParaRPr lang="tr-TR" dirty="0"/>
          </a:p>
        </p:txBody>
      </p:sp>
      <p:sp>
        <p:nvSpPr>
          <p:cNvPr id="3" name="Content Placeholder 2"/>
          <p:cNvSpPr>
            <a:spLocks noGrp="1"/>
          </p:cNvSpPr>
          <p:nvPr>
            <p:ph idx="1"/>
          </p:nvPr>
        </p:nvSpPr>
        <p:spPr/>
        <p:txBody>
          <a:bodyPr>
            <a:normAutofit lnSpcReduction="10000"/>
          </a:bodyPr>
          <a:lstStyle/>
          <a:p>
            <a:r>
              <a:rPr lang="tr-TR" dirty="0"/>
              <a:t>Proje Ekibi üyeleri tarafından kuruluşta kendi birimlerinin sorumluluk alanlarında olan tesis içi ve tesis civarında olmak üzere tüm alanlar ve her bir alanda yürütülen tüm faaliyetler;</a:t>
            </a:r>
          </a:p>
          <a:p>
            <a:pPr lvl="1"/>
            <a:r>
              <a:rPr lang="tr-TR" dirty="0"/>
              <a:t>Normal şartlardaki faaliyetler</a:t>
            </a:r>
          </a:p>
          <a:p>
            <a:pPr lvl="1"/>
            <a:r>
              <a:rPr lang="tr-TR" dirty="0"/>
              <a:t>Temizlik, devreye alma, durdurma, bakım</a:t>
            </a:r>
            <a:r>
              <a:rPr lang="tr-TR" dirty="0">
                <a:sym typeface="Symbol" panose="05050102010706020507" pitchFamily="18" charset="2"/>
              </a:rPr>
              <a:t></a:t>
            </a:r>
            <a:r>
              <a:rPr lang="tr-TR" dirty="0"/>
              <a:t>onarım gibi zaman zaman olan faaliyetler</a:t>
            </a:r>
          </a:p>
          <a:p>
            <a:pPr lvl="1"/>
            <a:r>
              <a:rPr lang="tr-TR" dirty="0"/>
              <a:t>Tedarikçi, taşeron,  vb. faaliyetleri ve</a:t>
            </a:r>
          </a:p>
          <a:p>
            <a:pPr lvl="1"/>
            <a:r>
              <a:rPr lang="tr-TR" dirty="0"/>
              <a:t>Ziyaretçi </a:t>
            </a:r>
            <a:r>
              <a:rPr lang="tr-TR" dirty="0" smtClean="0"/>
              <a:t>faaliyetleri dahil </a:t>
            </a:r>
            <a:r>
              <a:rPr lang="tr-TR" dirty="0"/>
              <a:t>olmak üzere tanımlanır</a:t>
            </a:r>
            <a:r>
              <a:rPr lang="tr-TR" dirty="0" smtClean="0"/>
              <a:t>.</a:t>
            </a:r>
          </a:p>
          <a:p>
            <a:pPr lvl="1"/>
            <a:endParaRPr lang="tr-TR" dirty="0" smtClean="0"/>
          </a:p>
          <a:p>
            <a:r>
              <a:rPr lang="tr-TR" dirty="0"/>
              <a:t>Ayrıca işyerinin dışında kuruluş için risk yaratabilecek tesisler, karayolları, demir yolları, hava alanı, yerleşimler, akarsular vb. tüm yerler tanımlanır.</a:t>
            </a:r>
          </a:p>
          <a:p>
            <a:endParaRPr lang="tr-TR" dirty="0" smtClean="0"/>
          </a:p>
          <a:p>
            <a:endParaRPr lang="tr-TR" dirty="0"/>
          </a:p>
          <a:p>
            <a:endParaRPr lang="tr-TR" dirty="0"/>
          </a:p>
        </p:txBody>
      </p:sp>
    </p:spTree>
    <p:extLst>
      <p:ext uri="{BB962C8B-B14F-4D97-AF65-F5344CB8AC3E}">
        <p14:creationId xmlns:p14="http://schemas.microsoft.com/office/powerpoint/2010/main" val="163370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tr-TR" b="1" i="1" dirty="0" smtClean="0">
                <a:solidFill>
                  <a:schemeClr val="accent5">
                    <a:lumMod val="75000"/>
                  </a:schemeClr>
                </a:solidFill>
              </a:rPr>
              <a:t>3.</a:t>
            </a:r>
            <a:r>
              <a:rPr lang="tr-TR" dirty="0" smtClean="0">
                <a:solidFill>
                  <a:schemeClr val="accent5">
                    <a:lumMod val="75000"/>
                  </a:schemeClr>
                </a:solidFill>
              </a:rPr>
              <a:t> </a:t>
            </a:r>
            <a:r>
              <a:rPr lang="tr-TR" sz="4000" b="1" i="1" dirty="0">
                <a:solidFill>
                  <a:schemeClr val="accent5">
                    <a:lumMod val="75000"/>
                  </a:schemeClr>
                </a:solidFill>
              </a:rPr>
              <a:t>ADIM: Risk Değerlendirme Ekiplerinin Kurulması ve Risk Değerlendirme Planının Oluşturulması</a:t>
            </a:r>
            <a:r>
              <a:rPr lang="tr-TR" sz="4000" dirty="0">
                <a:solidFill>
                  <a:schemeClr val="accent5">
                    <a:lumMod val="75000"/>
                  </a:schemeClr>
                </a:solidFill>
              </a:rPr>
              <a:t/>
            </a:r>
            <a:br>
              <a:rPr lang="tr-TR" sz="4000" dirty="0">
                <a:solidFill>
                  <a:schemeClr val="accent5">
                    <a:lumMod val="75000"/>
                  </a:schemeClr>
                </a:solidFill>
              </a:rPr>
            </a:br>
            <a:endParaRPr lang="tr-TR" sz="4000" dirty="0">
              <a:solidFill>
                <a:schemeClr val="accent5">
                  <a:lumMod val="75000"/>
                </a:schemeClr>
              </a:solidFill>
            </a:endParaRPr>
          </a:p>
        </p:txBody>
      </p:sp>
      <p:sp>
        <p:nvSpPr>
          <p:cNvPr id="3" name="Content Placeholder 2"/>
          <p:cNvSpPr>
            <a:spLocks noGrp="1"/>
          </p:cNvSpPr>
          <p:nvPr>
            <p:ph idx="1"/>
          </p:nvPr>
        </p:nvSpPr>
        <p:spPr/>
        <p:txBody>
          <a:bodyPr/>
          <a:lstStyle/>
          <a:p>
            <a:r>
              <a:rPr lang="tr-TR" dirty="0"/>
              <a:t>Proje ekibi tarafından tanımlanan alanlar ve bu alanlarda yapılan faaliyetlerin risklerinin değerlendirmesi için, etkinlik açısından her biri tercihen maksimum 5 kişiden oluşan risk değerlendirme ekipleri kurulur. </a:t>
            </a:r>
            <a:endParaRPr lang="tr-TR" dirty="0" smtClean="0"/>
          </a:p>
          <a:p>
            <a:endParaRPr lang="tr-TR" dirty="0"/>
          </a:p>
        </p:txBody>
      </p:sp>
    </p:spTree>
    <p:extLst>
      <p:ext uri="{BB962C8B-B14F-4D97-AF65-F5344CB8AC3E}">
        <p14:creationId xmlns:p14="http://schemas.microsoft.com/office/powerpoint/2010/main" val="653847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Risk Değerlendirme Ekiplerinin oluşturulmasında aşağıdaki hususlar dikkate alınır:</a:t>
            </a:r>
          </a:p>
        </p:txBody>
      </p:sp>
      <p:sp>
        <p:nvSpPr>
          <p:cNvPr id="3" name="Content Placeholder 2"/>
          <p:cNvSpPr>
            <a:spLocks noGrp="1"/>
          </p:cNvSpPr>
          <p:nvPr>
            <p:ph idx="1"/>
          </p:nvPr>
        </p:nvSpPr>
        <p:spPr/>
        <p:txBody>
          <a:bodyPr>
            <a:normAutofit lnSpcReduction="10000"/>
          </a:bodyPr>
          <a:lstStyle/>
          <a:p>
            <a:r>
              <a:rPr lang="tr-TR" dirty="0" smtClean="0"/>
              <a:t>İş </a:t>
            </a:r>
            <a:r>
              <a:rPr lang="tr-TR" dirty="0"/>
              <a:t>sağlığı ve güvenliği alanında alanında bilgi birikimine sahip kişiler olarak iş güvenliği sorumlusunun ve işyeri hekiminin risk değerlendirmesi yapan tüm ekiplerin çalışmalarına katılımı tercih edilir. </a:t>
            </a:r>
            <a:endParaRPr lang="tr-TR" dirty="0" smtClean="0"/>
          </a:p>
          <a:p>
            <a:r>
              <a:rPr lang="tr-TR" dirty="0" smtClean="0"/>
              <a:t>Risk </a:t>
            </a:r>
            <a:r>
              <a:rPr lang="tr-TR" dirty="0"/>
              <a:t>Değerlendirme Ekiplerinde görev alacak kişilerden en az biri incelenecek alan veya faaliyette çalışan ve alan veya faaliyetle ilgili detaylı bilgi sahibi olan bir kişi olur</a:t>
            </a:r>
            <a:r>
              <a:rPr lang="tr-TR" dirty="0" smtClean="0"/>
              <a:t>.</a:t>
            </a:r>
          </a:p>
          <a:p>
            <a:r>
              <a:rPr lang="tr-TR" dirty="0" smtClean="0"/>
              <a:t>incelenecek </a:t>
            </a:r>
            <a:r>
              <a:rPr lang="tr-TR" dirty="0"/>
              <a:t>alan veya faaliyette tehlikeli kimyasal madde ile ilgili riskler, biyolojik riskler, radyasyon riski gibi özel riskler söz konusu ise Risk Değerlendirme Ekiplerinde görev alacak kişilerden en az biri sözkonusu riskler hakkında bilgi sahibi olur. </a:t>
            </a:r>
          </a:p>
        </p:txBody>
      </p:sp>
    </p:spTree>
    <p:extLst>
      <p:ext uri="{BB962C8B-B14F-4D97-AF65-F5344CB8AC3E}">
        <p14:creationId xmlns:p14="http://schemas.microsoft.com/office/powerpoint/2010/main" val="1244676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7730"/>
            <a:ext cx="10515600" cy="5829233"/>
          </a:xfrm>
        </p:spPr>
        <p:txBody>
          <a:bodyPr>
            <a:normAutofit lnSpcReduction="10000"/>
          </a:bodyPr>
          <a:lstStyle/>
          <a:p>
            <a:r>
              <a:rPr lang="tr-TR" dirty="0" smtClean="0"/>
              <a:t>incelenecek </a:t>
            </a:r>
            <a:r>
              <a:rPr lang="tr-TR" dirty="0"/>
              <a:t>alan veya faaliyette meslek hastalığı riski oluşturabilecek tehlikeli kimyasal maddelere/gürültüye</a:t>
            </a:r>
            <a:r>
              <a:rPr lang="tr-TR" dirty="0" smtClean="0"/>
              <a:t>/ titreşime/toza/dumana/ışına /radyasyona/soğuğa </a:t>
            </a:r>
            <a:r>
              <a:rPr lang="tr-TR" dirty="0"/>
              <a:t>/sıcağa maruziyet, ekranlı araç kullanımı, elle taşıma işleri, ergonomik riskler, vb. söz konusu ise işyeri hekiminin </a:t>
            </a:r>
            <a:r>
              <a:rPr lang="tr-TR" dirty="0" smtClean="0"/>
              <a:t>mutlaka </a:t>
            </a:r>
            <a:r>
              <a:rPr lang="tr-TR" dirty="0"/>
              <a:t>risk değerlendirme ekibinde görev alması sağlanır. </a:t>
            </a:r>
            <a:endParaRPr lang="tr-TR" dirty="0" smtClean="0"/>
          </a:p>
          <a:p>
            <a:pPr lvl="0"/>
            <a:r>
              <a:rPr lang="tr-TR" dirty="0"/>
              <a:t>risk değerlendirmesinde işletme körlüğünden kaynaklanabilecek eksikliklerin minimize edilmesi amacıyla, risk değerlendirmesi yapılacak alan veya faaliyetten tümüyle bağımsız en az bir kişinin Risk Değerlendirme Ekibinde bulunmasının sağlanması yararlı olacaktır.  </a:t>
            </a:r>
          </a:p>
          <a:p>
            <a:r>
              <a:rPr lang="tr-TR" dirty="0"/>
              <a:t>Her bir Risk Değerlendirme Ekibi içerisinden bir kişiye tüm ekibi koordine etme görevi ve sorumluluğu verilir. </a:t>
            </a:r>
            <a:endParaRPr lang="tr-TR" dirty="0" smtClean="0"/>
          </a:p>
          <a:p>
            <a:r>
              <a:rPr lang="tr-TR" dirty="0"/>
              <a:t>İşyerinde risk değerlendirmesi yapılacak alanlar, alanlarda yapılan faaliyetler ve risk değerlendirmesi yapacak ekipler tanımlandıktan sonra Risk Değerlendirme Ekiplerinin görüşleri alınarak risk değerlendirme planı oluşturulur. </a:t>
            </a:r>
          </a:p>
        </p:txBody>
      </p:sp>
    </p:spTree>
    <p:extLst>
      <p:ext uri="{BB962C8B-B14F-4D97-AF65-F5344CB8AC3E}">
        <p14:creationId xmlns:p14="http://schemas.microsoft.com/office/powerpoint/2010/main" val="464411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9B5CF0B2D566C4FA1CE8AEAB32C7F1D" ma:contentTypeVersion="" ma:contentTypeDescription="Create a new document." ma:contentTypeScope="" ma:versionID="c2746d40975c1b4c0303e426f2eb9872">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0278A1-8DD1-46A2-BD9D-B7A0A3CE8BA3}"/>
</file>

<file path=customXml/itemProps2.xml><?xml version="1.0" encoding="utf-8"?>
<ds:datastoreItem xmlns:ds="http://schemas.openxmlformats.org/officeDocument/2006/customXml" ds:itemID="{0343FC33-BA00-4CBC-82AD-82606CC10F77}"/>
</file>

<file path=customXml/itemProps3.xml><?xml version="1.0" encoding="utf-8"?>
<ds:datastoreItem xmlns:ds="http://schemas.openxmlformats.org/officeDocument/2006/customXml" ds:itemID="{4F4FE322-FC9A-430F-B659-925EFCA999F0}"/>
</file>

<file path=docProps/app.xml><?xml version="1.0" encoding="utf-8"?>
<Properties xmlns="http://schemas.openxmlformats.org/officeDocument/2006/extended-properties" xmlns:vt="http://schemas.openxmlformats.org/officeDocument/2006/docPropsVTypes">
  <TotalTime>110</TotalTime>
  <Words>1702</Words>
  <Application>Microsoft Office PowerPoint</Application>
  <PresentationFormat>Widescreen</PresentationFormat>
  <Paragraphs>156</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Symbol</vt:lpstr>
      <vt:lpstr>Wingdings</vt:lpstr>
      <vt:lpstr>Office Theme</vt:lpstr>
      <vt:lpstr>Risk Değerlendirme Adımları</vt:lpstr>
      <vt:lpstr>Risk Analizi</vt:lpstr>
      <vt:lpstr>PowerPoint Presentation</vt:lpstr>
      <vt:lpstr>Risk Değerlendirme Adımları</vt:lpstr>
      <vt:lpstr>1. ADIM: Risk Değerlendirmesi Proje Ekibinin Kurulması </vt:lpstr>
      <vt:lpstr>2. ADIM: Risk Değerlendirmesi Yapılacak Alan ve Faaliyetlerin Tanımlanması </vt:lpstr>
      <vt:lpstr>3. ADIM: Risk Değerlendirme Ekiplerinin Kurulması ve Risk Değerlendirme Planının Oluşturulması </vt:lpstr>
      <vt:lpstr>Risk Değerlendirme Ekiplerinin oluşturulmasında aşağıdaki hususlar dikkate alınır:</vt:lpstr>
      <vt:lpstr>PowerPoint Presentation</vt:lpstr>
      <vt:lpstr>4. ADIM: Risk Değerlendirme Ekiplerinin Eğitimi </vt:lpstr>
      <vt:lpstr>5. ADIM: Risk Değerlendirme Ekiplerinin Ön Hazırlık Yapması</vt:lpstr>
      <vt:lpstr>PowerPoint Presentation</vt:lpstr>
      <vt:lpstr>PowerPoint Presentation</vt:lpstr>
      <vt:lpstr>PowerPoint Presentation</vt:lpstr>
      <vt:lpstr>6. ADIM: İş Sağlığı ve Güvenliği Tehlike ve Risklerinin Tanımlanması </vt:lpstr>
      <vt:lpstr>7. ADIM: Risklerin Önem Derecelerinin Belirlenmesi </vt:lpstr>
      <vt:lpstr>8. ADIM: Risklerden Kimlerin Zarar Görebileceğinin Belirlenmesi </vt:lpstr>
      <vt:lpstr>PowerPoint Presentation</vt:lpstr>
      <vt:lpstr>PowerPoint Presentation</vt:lpstr>
      <vt:lpstr>9. ADIM: Risk Kontrol Tedbirlerinin Planlanması </vt:lpstr>
      <vt:lpstr>PowerPoint Presentation</vt:lpstr>
      <vt:lpstr>10. ADIM: Risk Değerlendirmelerinin Gözden Geçirilmesi ve Gerektiğinde Revize Edilmesi</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Değerlendirme Adımları</dc:title>
  <dc:creator>ece celik</dc:creator>
  <cp:lastModifiedBy>ece celik</cp:lastModifiedBy>
  <cp:revision>8</cp:revision>
  <dcterms:created xsi:type="dcterms:W3CDTF">2019-10-22T10:19:32Z</dcterms:created>
  <dcterms:modified xsi:type="dcterms:W3CDTF">2019-11-26T10:32:03Z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0x010100F9B5CF0B2D566C4FA1CE8AEAB32C7F1D</vt:lpwstr>
  </property>
</Properties>
</file>