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26" r:id="rId4"/>
  </p:sldMasterIdLst>
  <p:notesMasterIdLst>
    <p:notesMasterId r:id="rId60"/>
  </p:notesMasterIdLst>
  <p:handoutMasterIdLst>
    <p:handoutMasterId r:id="rId61"/>
  </p:handoutMasterIdLst>
  <p:sldIdLst>
    <p:sldId id="256" r:id="rId5"/>
    <p:sldId id="355" r:id="rId6"/>
    <p:sldId id="356" r:id="rId7"/>
    <p:sldId id="357" r:id="rId8"/>
    <p:sldId id="358" r:id="rId9"/>
    <p:sldId id="359" r:id="rId10"/>
    <p:sldId id="360" r:id="rId11"/>
    <p:sldId id="407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408" r:id="rId22"/>
    <p:sldId id="371" r:id="rId23"/>
    <p:sldId id="372" r:id="rId24"/>
    <p:sldId id="373" r:id="rId25"/>
    <p:sldId id="374" r:id="rId26"/>
    <p:sldId id="375" r:id="rId27"/>
    <p:sldId id="376" r:id="rId28"/>
    <p:sldId id="377" r:id="rId29"/>
    <p:sldId id="378" r:id="rId30"/>
    <p:sldId id="379" r:id="rId31"/>
    <p:sldId id="380" r:id="rId32"/>
    <p:sldId id="381" r:id="rId33"/>
    <p:sldId id="382" r:id="rId34"/>
    <p:sldId id="383" r:id="rId35"/>
    <p:sldId id="384" r:id="rId36"/>
    <p:sldId id="385" r:id="rId37"/>
    <p:sldId id="386" r:id="rId38"/>
    <p:sldId id="387" r:id="rId39"/>
    <p:sldId id="388" r:id="rId40"/>
    <p:sldId id="409" r:id="rId41"/>
    <p:sldId id="397" r:id="rId42"/>
    <p:sldId id="398" r:id="rId43"/>
    <p:sldId id="399" r:id="rId44"/>
    <p:sldId id="400" r:id="rId45"/>
    <p:sldId id="389" r:id="rId46"/>
    <p:sldId id="401" r:id="rId47"/>
    <p:sldId id="390" r:id="rId48"/>
    <p:sldId id="402" r:id="rId49"/>
    <p:sldId id="391" r:id="rId50"/>
    <p:sldId id="403" r:id="rId51"/>
    <p:sldId id="392" r:id="rId52"/>
    <p:sldId id="393" r:id="rId53"/>
    <p:sldId id="405" r:id="rId54"/>
    <p:sldId id="394" r:id="rId55"/>
    <p:sldId id="404" r:id="rId56"/>
    <p:sldId id="395" r:id="rId57"/>
    <p:sldId id="406" r:id="rId58"/>
    <p:sldId id="354" r:id="rId5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2" y="-9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724EFDD-12AE-4990-BC08-632976E66EC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104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r>
              <a:rPr lang="tr-TR" smtClean="0"/>
              <a:t>BTEP205-İşletim Sistemleri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427" y="0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7528F7FD-866D-46C5-B69C-380A4CBF2E6C}" type="datetimeFigureOut">
              <a:rPr lang="tr-TR"/>
              <a:pPr>
                <a:defRPr/>
              </a:pPr>
              <a:t>26.09.2017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tr-T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194" y="4560086"/>
            <a:ext cx="5852814" cy="432031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r-T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r>
              <a:rPr lang="tr-TR"/>
              <a:t>Dr.Ahmet Rizaner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DB908651-8657-42E6-9866-478A0CB9A22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32110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933307-DC71-43A9-BC72-E8FF9162ABB6}" type="slidenum">
              <a:rPr lang="tr-T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tr-TR">
              <a:latin typeface="Calibri" pitchFamily="34" charset="0"/>
            </a:endParaRPr>
          </a:p>
        </p:txBody>
      </p:sp>
      <p:sp>
        <p:nvSpPr>
          <p:cNvPr id="10245" name="Header Placeholder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latin typeface="Calibri" pitchFamily="34" charset="0"/>
              </a:rPr>
              <a:t>BTEP205-İşletim Sistemleri</a:t>
            </a:r>
            <a:endParaRPr lang="tr-T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87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7ACEE4-407E-463A-A858-5C26AE2F4BC1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84E0CFA3-B561-4CEE-9454-D4C4D86A3315}" type="slidenum">
              <a:rPr lang="en-GB" sz="1300">
                <a:cs typeface="+mn-cs"/>
              </a:rPr>
              <a:pPr algn="r">
                <a:defRPr/>
              </a:pPr>
              <a:t>3</a:t>
            </a:fld>
            <a:endParaRPr lang="en-GB" sz="13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174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7ACEE4-407E-463A-A858-5C26AE2F4BC1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84E0CFA3-B561-4CEE-9454-D4C4D86A3315}" type="slidenum">
              <a:rPr lang="en-GB" sz="1300">
                <a:cs typeface="+mn-cs"/>
              </a:rPr>
              <a:pPr algn="r">
                <a:defRPr/>
              </a:pPr>
              <a:t>4</a:t>
            </a:fld>
            <a:endParaRPr lang="en-GB" sz="13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405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7ACEE4-407E-463A-A858-5C26AE2F4BC1}" type="slidenum">
              <a:rPr lang="en-GB"/>
              <a:pPr>
                <a:defRPr/>
              </a:pPr>
              <a:t>5</a:t>
            </a:fld>
            <a:endParaRPr lang="en-GB"/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84E0CFA3-B561-4CEE-9454-D4C4D86A3315}" type="slidenum">
              <a:rPr lang="en-GB" sz="1300">
                <a:cs typeface="+mn-cs"/>
              </a:rPr>
              <a:pPr algn="r">
                <a:defRPr/>
              </a:pPr>
              <a:t>5</a:t>
            </a:fld>
            <a:endParaRPr lang="en-GB" sz="13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09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1D7482-AD42-4A63-9257-ACB4C6228AD4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927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1D7482-AD42-4A63-9257-ACB4C6228AD4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927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01B6397-8250-4650-837C-5FEB4C97BBEE}" type="slidenum">
              <a:rPr lang="en-GB" smtClean="0"/>
              <a:pPr eaLnBrk="1" hangingPunct="1"/>
              <a:t>29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787524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1D7482-AD42-4A63-9257-ACB4C6228AD4}" type="slidenum">
              <a:rPr lang="en-GB" smtClean="0"/>
              <a:pPr>
                <a:defRPr/>
              </a:pPr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775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1D7482-AD42-4A63-9257-ACB4C6228AD4}" type="slidenum">
              <a:rPr lang="en-GB" smtClean="0"/>
              <a:pPr>
                <a:defRPr/>
              </a:pPr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775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Rectangle 32"/>
          <p:cNvSpPr/>
          <p:nvPr userDrawn="1"/>
        </p:nvSpPr>
        <p:spPr>
          <a:xfrm>
            <a:off x="914400" y="5048250"/>
            <a:ext cx="7315200" cy="9144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31"/>
          <p:cNvSpPr/>
          <p:nvPr userDrawn="1"/>
        </p:nvSpPr>
        <p:spPr>
          <a:xfrm>
            <a:off x="914400" y="5048250"/>
            <a:ext cx="228600" cy="9144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2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44408" y="6376243"/>
            <a:ext cx="468312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684213" y="6375400"/>
            <a:ext cx="7991475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3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44408" y="6376243"/>
            <a:ext cx="468312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684213" y="6375400"/>
            <a:ext cx="7991475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57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5509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ITEC115/ITEC190</a:t>
            </a:r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CB880-5203-4EB0-BB32-17401FA3E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7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dirty="0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dirty="0" smtClean="0"/>
              <a:t>Click to edit Master text styles</a:t>
            </a:r>
          </a:p>
          <a:p>
            <a:pPr lvl="1"/>
            <a:r>
              <a:rPr lang="tr-TR" dirty="0" smtClean="0"/>
              <a:t>Second level</a:t>
            </a:r>
          </a:p>
          <a:p>
            <a:pPr lvl="2"/>
            <a:r>
              <a:rPr lang="tr-TR" dirty="0" smtClean="0"/>
              <a:t>Third level</a:t>
            </a:r>
          </a:p>
          <a:p>
            <a:pPr lvl="3"/>
            <a:r>
              <a:rPr lang="tr-TR" dirty="0" smtClean="0"/>
              <a:t>Fourth level</a:t>
            </a:r>
          </a:p>
          <a:p>
            <a:pPr lvl="4"/>
            <a:r>
              <a:rPr lang="tr-TR" dirty="0" smtClean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4213" y="6356350"/>
            <a:ext cx="79914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tr-TR" smtClean="0"/>
              <a:t>ITEC115/ITEC190</a:t>
            </a:r>
            <a:endParaRPr lang="tr-TR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75688" y="0"/>
            <a:ext cx="468312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7F573C4-6BB1-4CF7-8AA3-E208CD667B0D}" type="slidenum">
              <a:rPr lang="tr-TR" smtClean="0"/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  <a:ea typeface="+mj-ea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imes New Roman" pitchFamily="18" charset="0"/>
          <a:ea typeface="+mn-ea"/>
          <a:cs typeface="Times New Roman" pitchFamily="18" charset="0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ct.emu.edu.tr/courses/it/comp190/userfiles/images/yenibilgisay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106" y="1418856"/>
            <a:ext cx="2569680" cy="21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87624" y="5074136"/>
            <a:ext cx="6858000" cy="576064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KONU </a:t>
            </a:r>
            <a:r>
              <a:rPr lang="tr-T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3</a:t>
            </a:r>
            <a:endParaRPr lang="tr-T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İŞLEM TABLOLARI </a:t>
            </a: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(</a:t>
            </a: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1)</a:t>
            </a:r>
            <a:endParaRPr lang="tr-T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04664"/>
            <a:ext cx="835292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Doğu Akdeniz Üniversitesi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Bilgisayar </a:t>
            </a: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ve Teknoloji </a:t>
            </a: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Yüksek Okulu</a:t>
            </a:r>
            <a:endParaRPr lang="tr-T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+mj-lt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>
            <a:off x="1187624" y="3789040"/>
            <a:ext cx="6984776" cy="1080120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BTEP105 </a:t>
            </a:r>
            <a:r>
              <a:rPr lang="tr-T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– TEMEL OFIS UYGULAMALARI</a:t>
            </a:r>
            <a:endParaRPr lang="tr-T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395536" y="1525488"/>
            <a:ext cx="8496944" cy="44958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tr-TR" sz="2400" dirty="0"/>
              <a:t>İşlem tablosu programları, ilk açıldığı zaman genellikle </a:t>
            </a:r>
            <a:r>
              <a:rPr lang="tr-TR" sz="2400" dirty="0" smtClean="0"/>
              <a:t>bir </a:t>
            </a:r>
            <a:r>
              <a:rPr lang="tr-TR" sz="2400" dirty="0"/>
              <a:t>tane çalışma sayfasından oluşur.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Microsoft </a:t>
            </a:r>
            <a:r>
              <a:rPr lang="tr-TR" dirty="0"/>
              <a:t>Excel </a:t>
            </a:r>
            <a:r>
              <a:rPr lang="tr-TR" dirty="0" smtClean="0"/>
              <a:t>2013</a:t>
            </a: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996952"/>
            <a:ext cx="5551164" cy="2518197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915816" y="4581128"/>
            <a:ext cx="1224136" cy="72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09025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395536" y="1525488"/>
            <a:ext cx="8496944" cy="4495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Sayfaların sayısı artırılıp, azaltılabilir, sayfalar arasında hareket edilebilir ve sayfaların sırası değiştiriliebilir.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Microsoft </a:t>
            </a:r>
            <a:r>
              <a:rPr lang="tr-TR" dirty="0"/>
              <a:t>Excel </a:t>
            </a:r>
            <a:r>
              <a:rPr lang="tr-TR" dirty="0" smtClean="0"/>
              <a:t>2013</a:t>
            </a: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226" y="2534745"/>
            <a:ext cx="3245547" cy="347491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0800000">
            <a:off x="2640865" y="3234388"/>
            <a:ext cx="1878600" cy="22422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1567993" y="3034724"/>
            <a:ext cx="1381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Sayfalar yeniden adlandırılabilir.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971003" y="2963044"/>
            <a:ext cx="1473205" cy="2499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6475481" y="2751926"/>
            <a:ext cx="15324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Sayfa silmek için fare ile sağ tıklamak gerekir.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5496752" y="5428792"/>
            <a:ext cx="1303548" cy="26702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6806343" y="5192973"/>
            <a:ext cx="13092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Yeni sayfa ekleme düğmesi</a:t>
            </a:r>
          </a:p>
        </p:txBody>
      </p:sp>
      <p:sp>
        <p:nvSpPr>
          <p:cNvPr id="15" name="Oval 14"/>
          <p:cNvSpPr/>
          <p:nvPr/>
        </p:nvSpPr>
        <p:spPr>
          <a:xfrm>
            <a:off x="5133691" y="5440828"/>
            <a:ext cx="360040" cy="2880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/>
          <p:cNvSpPr/>
          <p:nvPr/>
        </p:nvSpPr>
        <p:spPr>
          <a:xfrm>
            <a:off x="3100441" y="5373216"/>
            <a:ext cx="767181" cy="3802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Right Arrow 16"/>
          <p:cNvSpPr/>
          <p:nvPr/>
        </p:nvSpPr>
        <p:spPr>
          <a:xfrm rot="10800000">
            <a:off x="2116480" y="5428863"/>
            <a:ext cx="956433" cy="26695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TextBox 17"/>
          <p:cNvSpPr txBox="1"/>
          <p:nvPr/>
        </p:nvSpPr>
        <p:spPr>
          <a:xfrm>
            <a:off x="1120130" y="5215511"/>
            <a:ext cx="12333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Sayfalar arası geçiş düğmeleri.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361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</a:t>
            </a:r>
            <a:r>
              <a:rPr lang="tr-TR" dirty="0"/>
              <a:t>Excel </a:t>
            </a:r>
            <a:r>
              <a:rPr lang="tr-TR" dirty="0" smtClean="0"/>
              <a:t>2013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sz="2400" dirty="0" smtClean="0"/>
              <a:t>İşlem tablosu programlarındaki her çalışma sayfası satır ve sütunlardan oluşur.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sz="2400" dirty="0" smtClean="0"/>
              <a:t>Sütunlar harfler ile (A, B,...Y, Z, AA, AB,...ZY, ZZ, AAA, AAB, ...), satırlar da sayılar ile (1,2,3,...) adlandırılır.	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068960"/>
            <a:ext cx="5625817" cy="259228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907704" y="3639624"/>
            <a:ext cx="880563" cy="3684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1547664" y="3933056"/>
            <a:ext cx="360040" cy="4008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08966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</a:t>
            </a:r>
            <a:r>
              <a:rPr lang="tr-TR" dirty="0"/>
              <a:t>Excel </a:t>
            </a:r>
            <a:r>
              <a:rPr lang="tr-TR" dirty="0" smtClean="0"/>
              <a:t>2013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sz="2400" dirty="0" smtClean="0"/>
              <a:t>Satır </a:t>
            </a:r>
            <a:r>
              <a:rPr lang="tr-TR" sz="2400" dirty="0"/>
              <a:t>ve sütunların </a:t>
            </a:r>
            <a:r>
              <a:rPr lang="tr-TR" sz="2400" dirty="0" smtClean="0"/>
              <a:t>kesiştiği her kutuya </a:t>
            </a:r>
            <a:r>
              <a:rPr lang="tr-TR" sz="2400" b="1" dirty="0"/>
              <a:t>hücre </a:t>
            </a:r>
            <a:r>
              <a:rPr lang="tr-TR" sz="2400" dirty="0"/>
              <a:t>adı </a:t>
            </a:r>
            <a:r>
              <a:rPr lang="tr-TR" sz="2400" dirty="0" smtClean="0"/>
              <a:t>verilir.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sz="2400" dirty="0" smtClean="0"/>
              <a:t>Her </a:t>
            </a:r>
            <a:r>
              <a:rPr lang="tr-TR" sz="2400" dirty="0"/>
              <a:t>hücre kendisini oluşturan sütun ve satıra bağlı olarak bir </a:t>
            </a:r>
            <a:r>
              <a:rPr lang="tr-TR" sz="2400" b="1" dirty="0"/>
              <a:t>adres </a:t>
            </a:r>
            <a:r>
              <a:rPr lang="tr-TR" sz="2400" dirty="0"/>
              <a:t>alır. </a:t>
            </a:r>
            <a:r>
              <a:rPr lang="tr-TR" sz="2400" dirty="0" smtClean="0"/>
              <a:t>Hücre adresi satır ve sütun numarasından oluşmaktadır. Örneğin, ikinci </a:t>
            </a:r>
            <a:r>
              <a:rPr lang="tr-TR" sz="2400" dirty="0"/>
              <a:t>sütun ve </a:t>
            </a:r>
            <a:r>
              <a:rPr lang="tr-TR" sz="2400" dirty="0" smtClean="0"/>
              <a:t>üçüncü </a:t>
            </a:r>
            <a:r>
              <a:rPr lang="tr-TR" sz="2400" dirty="0"/>
              <a:t>satırın oluşturduğu hücrenin adresi </a:t>
            </a:r>
            <a:r>
              <a:rPr lang="tr-TR" sz="2400" dirty="0" smtClean="0"/>
              <a:t>B3’tür.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sz="2400" dirty="0"/>
              <a:t>İşlem tablolarında bilgi girişi yapılacak hücrenin </a:t>
            </a:r>
            <a:r>
              <a:rPr lang="tr-TR" sz="2400" b="1" dirty="0"/>
              <a:t>aktif hücre </a:t>
            </a:r>
            <a:r>
              <a:rPr lang="tr-TR" sz="2400" dirty="0"/>
              <a:t>haline getirilmesi gerekmektedir</a:t>
            </a:r>
            <a:r>
              <a:rPr lang="tr-TR" sz="2400" dirty="0" smtClean="0"/>
              <a:t>. Aktif </a:t>
            </a:r>
            <a:r>
              <a:rPr lang="tr-TR" sz="2400" dirty="0"/>
              <a:t>hücrenin kenar çizgileri diğer hücrelere göre daha kalındır</a:t>
            </a:r>
            <a:r>
              <a:rPr lang="tr-TR" sz="2400" dirty="0" smtClean="0"/>
              <a:t>. Aktif </a:t>
            </a:r>
            <a:r>
              <a:rPr lang="tr-TR" sz="2400" dirty="0"/>
              <a:t>hücreyi değiştirmek için klavyedeki yön tuşları veya fare kullanılabilir</a:t>
            </a:r>
            <a:r>
              <a:rPr lang="tr-TR" sz="2400" dirty="0" smtClean="0"/>
              <a:t>.</a:t>
            </a:r>
            <a:endParaRPr lang="tr-TR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tr-TR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4458884"/>
            <a:ext cx="2942916" cy="179185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843808" y="4509120"/>
            <a:ext cx="1512168" cy="5542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65130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Microsoft </a:t>
            </a:r>
            <a:r>
              <a:rPr lang="tr-TR" dirty="0" smtClean="0"/>
              <a:t>Excel</a:t>
            </a:r>
            <a:r>
              <a:rPr lang="en-US" dirty="0" smtClean="0"/>
              <a:t> </a:t>
            </a:r>
            <a:r>
              <a:rPr lang="tr-TR" dirty="0" smtClean="0"/>
              <a:t>2013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Çalışma alanındaki bölümler aşağıda belirtilmiştir.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708920"/>
            <a:ext cx="6075816" cy="2448272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0800000">
            <a:off x="1259632" y="2924944"/>
            <a:ext cx="308361" cy="18435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618808" y="2552368"/>
            <a:ext cx="9491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Aktif hücre adresi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100097" y="2909341"/>
            <a:ext cx="675911" cy="16966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7776008" y="2767812"/>
            <a:ext cx="949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Formül çubuğu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5400000">
            <a:off x="1999397" y="3960552"/>
            <a:ext cx="524385" cy="26466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1835696" y="4339276"/>
            <a:ext cx="1381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Aktif hücre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5400000">
            <a:off x="3751449" y="3743037"/>
            <a:ext cx="644654" cy="18233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TextBox 14"/>
          <p:cNvSpPr txBox="1"/>
          <p:nvPr/>
        </p:nvSpPr>
        <p:spPr>
          <a:xfrm>
            <a:off x="3771435" y="4119183"/>
            <a:ext cx="1381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Sütun başlıkları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1753846" y="4863661"/>
            <a:ext cx="887019" cy="27749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640865" y="4823425"/>
            <a:ext cx="1381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Satır başlıkları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036304" y="4216018"/>
            <a:ext cx="877177" cy="5542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Right Arrow 18"/>
          <p:cNvSpPr/>
          <p:nvPr/>
        </p:nvSpPr>
        <p:spPr>
          <a:xfrm>
            <a:off x="5904148" y="4333332"/>
            <a:ext cx="887019" cy="27749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6791167" y="4293096"/>
            <a:ext cx="1381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Hücre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4055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Dosya İşlemleri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568952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Excel programındaki ilk sekme </a:t>
            </a:r>
            <a:r>
              <a:rPr lang="tr-TR" sz="2400" b="1" dirty="0"/>
              <a:t>Dosya </a:t>
            </a:r>
            <a:r>
              <a:rPr lang="tr-TR" sz="2400" b="1" dirty="0" smtClean="0"/>
              <a:t>(File) </a:t>
            </a:r>
            <a:r>
              <a:rPr lang="tr-TR" sz="2400" dirty="0" smtClean="0"/>
              <a:t>sekmesidir.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Bu sekmedeki seçenekler kullanılarak dosya işlemleri gerçekleştirilebilir.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229" y="2262470"/>
            <a:ext cx="5808555" cy="3974842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0800000">
            <a:off x="2555776" y="3259331"/>
            <a:ext cx="675911" cy="16966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1835696" y="3152746"/>
            <a:ext cx="949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Kaydet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0800000">
            <a:off x="2555776" y="3478310"/>
            <a:ext cx="675911" cy="16966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1403648" y="3409255"/>
            <a:ext cx="1309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Farklı kaydet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0800000">
            <a:off x="2555776" y="3043307"/>
            <a:ext cx="675911" cy="16966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1691680" y="2924944"/>
            <a:ext cx="949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Dosya aç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0800000">
            <a:off x="2555776" y="2827283"/>
            <a:ext cx="675911" cy="16966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TextBox 14"/>
          <p:cNvSpPr txBox="1"/>
          <p:nvPr/>
        </p:nvSpPr>
        <p:spPr>
          <a:xfrm>
            <a:off x="1101767" y="2708920"/>
            <a:ext cx="1814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Yeni dosya yarat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10800000">
            <a:off x="2555776" y="4270398"/>
            <a:ext cx="675911" cy="16966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1475656" y="4201343"/>
            <a:ext cx="1237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Dosya kapat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0800000">
            <a:off x="2555776" y="3694334"/>
            <a:ext cx="675911" cy="16966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TextBox 18"/>
          <p:cNvSpPr txBox="1"/>
          <p:nvPr/>
        </p:nvSpPr>
        <p:spPr>
          <a:xfrm>
            <a:off x="1893855" y="3625279"/>
            <a:ext cx="949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Yazdır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10800000">
            <a:off x="2569625" y="2611259"/>
            <a:ext cx="675911" cy="16966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TextBox 20"/>
          <p:cNvSpPr txBox="1"/>
          <p:nvPr/>
        </p:nvSpPr>
        <p:spPr>
          <a:xfrm>
            <a:off x="1403648" y="2492896"/>
            <a:ext cx="1454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Dosya bilgisi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10800000">
            <a:off x="2569625" y="4794199"/>
            <a:ext cx="675911" cy="16966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TextBox 22"/>
          <p:cNvSpPr txBox="1"/>
          <p:nvPr/>
        </p:nvSpPr>
        <p:spPr>
          <a:xfrm>
            <a:off x="1907704" y="4725144"/>
            <a:ext cx="949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FF0000"/>
                </a:solidFill>
              </a:rPr>
              <a:t>A</a:t>
            </a:r>
            <a:r>
              <a:rPr lang="tr-TR" sz="1400" dirty="0" smtClean="0">
                <a:solidFill>
                  <a:srgbClr val="FF0000"/>
                </a:solidFill>
              </a:rPr>
              <a:t>yarlar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18416537">
            <a:off x="5012100" y="2736776"/>
            <a:ext cx="675911" cy="16966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TextBox 24"/>
          <p:cNvSpPr txBox="1"/>
          <p:nvPr/>
        </p:nvSpPr>
        <p:spPr>
          <a:xfrm>
            <a:off x="5508104" y="2257708"/>
            <a:ext cx="1354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Son kullanılanlar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3210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Bilgi Girişi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Excel’de hücrelere </a:t>
            </a:r>
            <a:r>
              <a:rPr lang="tr-TR" sz="2400" b="1" dirty="0" smtClean="0"/>
              <a:t>sabit bilgi girişi </a:t>
            </a:r>
            <a:r>
              <a:rPr lang="tr-TR" sz="2400" dirty="0" smtClean="0"/>
              <a:t>olarak metin (yazı), sayısal değerler ve tarih değerleri girilebilir.</a:t>
            </a:r>
            <a:endParaRPr lang="tr-TR" sz="24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Sayısal </a:t>
            </a:r>
            <a:r>
              <a:rPr lang="tr-TR" sz="2400" dirty="0"/>
              <a:t>ifadeler </a:t>
            </a:r>
            <a:r>
              <a:rPr lang="tr-TR" sz="2400" dirty="0" smtClean="0"/>
              <a:t>ön tanımlı olarak sağa hizalanırken </a:t>
            </a:r>
            <a:r>
              <a:rPr lang="tr-TR" sz="2400" dirty="0"/>
              <a:t>ve metin ifadeleri sola hizalı olarak yazılır</a:t>
            </a:r>
            <a:r>
              <a:rPr lang="tr-TR" sz="2400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996952"/>
            <a:ext cx="4341215" cy="252028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0800000">
            <a:off x="3464041" y="4218135"/>
            <a:ext cx="675911" cy="16966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2685943" y="4099644"/>
            <a:ext cx="10939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Metinler sola hizalanırlar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624281" y="4456857"/>
            <a:ext cx="819927" cy="17070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6430359" y="4317555"/>
            <a:ext cx="10939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Sayısal değerler sağa hizalanırlar.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9099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Bilgi Girişi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Sayısal değerler hücre genişliğinden daha uzun ise, hücrede </a:t>
            </a:r>
            <a:r>
              <a:rPr lang="en-US" sz="2400" dirty="0" smtClean="0">
                <a:solidFill>
                  <a:schemeClr val="tx1"/>
                </a:solidFill>
              </a:rPr>
              <a:t>“</a:t>
            </a:r>
            <a:r>
              <a:rPr lang="tr-TR" sz="2400" b="1" dirty="0" smtClean="0">
                <a:solidFill>
                  <a:schemeClr val="tx1"/>
                </a:solidFill>
              </a:rPr>
              <a:t>###</a:t>
            </a:r>
            <a:r>
              <a:rPr lang="en-US" sz="2400" dirty="0" smtClean="0">
                <a:solidFill>
                  <a:schemeClr val="tx1"/>
                </a:solidFill>
              </a:rPr>
              <a:t>” </a:t>
            </a:r>
            <a:r>
              <a:rPr lang="tr-TR" sz="2400" dirty="0" smtClean="0">
                <a:solidFill>
                  <a:schemeClr val="tx1"/>
                </a:solidFill>
              </a:rPr>
              <a:t>ifadesi görünecektir. Bu sorunu gidermek için sütunun genişliğinin artırılması gerekir.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Bir </a:t>
            </a:r>
            <a:r>
              <a:rPr lang="tr-TR" sz="2400" dirty="0">
                <a:solidFill>
                  <a:schemeClr val="tx1"/>
                </a:solidFill>
              </a:rPr>
              <a:t>hücreye </a:t>
            </a:r>
            <a:r>
              <a:rPr lang="tr-TR" sz="2400" dirty="0" smtClean="0">
                <a:solidFill>
                  <a:schemeClr val="tx1"/>
                </a:solidFill>
              </a:rPr>
              <a:t>yazılmış metinler</a:t>
            </a:r>
            <a:r>
              <a:rPr lang="tr-TR" sz="2400" dirty="0">
                <a:solidFill>
                  <a:schemeClr val="tx1"/>
                </a:solidFill>
              </a:rPr>
              <a:t>, eğer </a:t>
            </a:r>
            <a:r>
              <a:rPr lang="tr-TR" sz="2400" dirty="0" smtClean="0">
                <a:solidFill>
                  <a:schemeClr val="tx1"/>
                </a:solidFill>
              </a:rPr>
              <a:t>hücrenin genişliğinden fazla ise yazılar yandaki </a:t>
            </a:r>
            <a:r>
              <a:rPr lang="tr-TR" sz="2400" dirty="0">
                <a:solidFill>
                  <a:schemeClr val="tx1"/>
                </a:solidFill>
              </a:rPr>
              <a:t>sütuna </a:t>
            </a:r>
            <a:r>
              <a:rPr lang="tr-TR" sz="2400" dirty="0" smtClean="0">
                <a:solidFill>
                  <a:schemeClr val="tx1"/>
                </a:solidFill>
              </a:rPr>
              <a:t>taşacaktır.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Yine sütunun </a:t>
            </a:r>
            <a:r>
              <a:rPr lang="tr-TR" sz="2400" dirty="0">
                <a:solidFill>
                  <a:schemeClr val="tx1"/>
                </a:solidFill>
              </a:rPr>
              <a:t>genişliğinin artırılması gerekir</a:t>
            </a:r>
            <a:r>
              <a:rPr lang="tr-TR" sz="2400" dirty="0" smtClean="0">
                <a:solidFill>
                  <a:schemeClr val="tx1"/>
                </a:solidFill>
              </a:rPr>
              <a:t>. Sütun genişliği, sütunun sınır çizgisini fare ile tutarak değiştirilebilir.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4221088"/>
            <a:ext cx="3316732" cy="18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458" y="4048008"/>
            <a:ext cx="3409950" cy="195262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139952" y="5013176"/>
            <a:ext cx="461730" cy="2787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2195736" y="4221088"/>
            <a:ext cx="648072" cy="2771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5991595" y="4048008"/>
            <a:ext cx="1460725" cy="3245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Right Arrow 13"/>
          <p:cNvSpPr/>
          <p:nvPr/>
        </p:nvSpPr>
        <p:spPr>
          <a:xfrm rot="1178022">
            <a:off x="7220855" y="4274308"/>
            <a:ext cx="819927" cy="17070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TextBox 14"/>
          <p:cNvSpPr txBox="1"/>
          <p:nvPr/>
        </p:nvSpPr>
        <p:spPr>
          <a:xfrm>
            <a:off x="7690609" y="4563848"/>
            <a:ext cx="1323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Sütun genişliği sütun sınırındaki çizgi kullanılarak değiştirilebilir. 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5255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Bilgi Girişi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Excel’de hücrelere </a:t>
            </a:r>
            <a:r>
              <a:rPr lang="tr-TR" sz="2400" b="1" dirty="0" smtClean="0">
                <a:solidFill>
                  <a:schemeClr val="tx1"/>
                </a:solidFill>
              </a:rPr>
              <a:t>hızlı bilgi girişi </a:t>
            </a:r>
            <a:r>
              <a:rPr lang="tr-TR" sz="2400" dirty="0" smtClean="0">
                <a:solidFill>
                  <a:schemeClr val="tx1"/>
                </a:solidFill>
              </a:rPr>
              <a:t>yapmak mümkündür.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Örneğin 10 tane hücreye ardışık sayılar girilecekse, iki sayı girildikten sonra bu hücreleri seçip fare ile sürüklemek sayıların diğer hücrelere girilmesini sağlayacaktır.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670" y="3196073"/>
            <a:ext cx="1841977" cy="27993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958" y="3196073"/>
            <a:ext cx="1867618" cy="3024336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636186" y="4595733"/>
            <a:ext cx="461730" cy="2787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2411760" y="3933056"/>
            <a:ext cx="216024" cy="2051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87919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Bilgi Girişi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Sütun seçmek için sütun başlıkları kullanılmalıdır. Birden fazla sütun seçmek için klavyedeki </a:t>
            </a:r>
            <a:r>
              <a:rPr lang="tr-TR" sz="2400" b="1" dirty="0" smtClean="0">
                <a:solidFill>
                  <a:schemeClr val="tx1"/>
                </a:solidFill>
              </a:rPr>
              <a:t>CTRL </a:t>
            </a:r>
            <a:r>
              <a:rPr lang="tr-TR" sz="2400" dirty="0" smtClean="0">
                <a:solidFill>
                  <a:schemeClr val="tx1"/>
                </a:solidFill>
              </a:rPr>
              <a:t>tuşu kullanılmalıdır.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Satır seçmek için de sütun seçmek ile aynı yöntem kullanılır.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996952"/>
            <a:ext cx="4477321" cy="2546169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582384">
            <a:off x="4840659" y="3746245"/>
            <a:ext cx="819927" cy="17070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5004048" y="3998792"/>
            <a:ext cx="1508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Sütun seçmek için o sütunun başlığına tıklamak gerekir.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002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ea typeface="Ebrima" charset="0"/>
                <a:cs typeface="Ebrima" charset="0"/>
              </a:rPr>
              <a:t>Dersin Amacı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72176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spcAft>
                <a:spcPct val="20000"/>
              </a:spcAft>
              <a:buNone/>
            </a:pPr>
            <a:r>
              <a:rPr lang="tr-TR" sz="2400" dirty="0" smtClean="0"/>
              <a:t>Bu dersin amacı,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İşlem </a:t>
            </a:r>
            <a:r>
              <a:rPr lang="tr-TR" sz="2000" dirty="0">
                <a:solidFill>
                  <a:schemeClr val="tx1"/>
                </a:solidFill>
              </a:rPr>
              <a:t>t</a:t>
            </a:r>
            <a:r>
              <a:rPr lang="tr-TR" sz="2000" dirty="0" smtClean="0">
                <a:solidFill>
                  <a:schemeClr val="tx1"/>
                </a:solidFill>
              </a:rPr>
              <a:t>abloları,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Başlıca işlem tabloları,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Microsoft Excel 2013’te dosya işlemleri,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Microsoft Excel 2013’te bilgi girişi,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>
                <a:solidFill>
                  <a:schemeClr val="tx1"/>
                </a:solidFill>
              </a:rPr>
              <a:t>Microsoft Excel </a:t>
            </a:r>
            <a:r>
              <a:rPr lang="tr-TR" sz="2000" dirty="0" smtClean="0">
                <a:solidFill>
                  <a:schemeClr val="tx1"/>
                </a:solidFill>
              </a:rPr>
              <a:t>2013’te formül ile hesaplama,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>
                <a:solidFill>
                  <a:schemeClr val="tx1"/>
                </a:solidFill>
              </a:rPr>
              <a:t>Microsoft Excel </a:t>
            </a:r>
            <a:r>
              <a:rPr lang="tr-TR" sz="2000" dirty="0" smtClean="0">
                <a:solidFill>
                  <a:schemeClr val="tx1"/>
                </a:solidFill>
              </a:rPr>
              <a:t>2013’te fonksiyonların kullanımı,</a:t>
            </a:r>
            <a:endParaRPr lang="tr-TR" sz="20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90000"/>
              </a:lnSpc>
              <a:spcAft>
                <a:spcPct val="20000"/>
              </a:spcAft>
              <a:buNone/>
            </a:pPr>
            <a:r>
              <a:rPr lang="tr-TR" sz="2400" dirty="0" smtClean="0"/>
              <a:t>hakkında bilgi sahibi olmaktır.</a:t>
            </a:r>
            <a:endParaRPr lang="en-US" sz="2400" dirty="0"/>
          </a:p>
          <a:p>
            <a:pPr marL="514350" indent="-514350" algn="just">
              <a:lnSpc>
                <a:spcPct val="90000"/>
              </a:lnSpc>
              <a:spcAft>
                <a:spcPct val="20000"/>
              </a:spcAft>
              <a:buFont typeface="+mj-lt"/>
              <a:buAutoNum type="arabicPeriod"/>
            </a:pPr>
            <a:endParaRPr lang="en-US" sz="2400" dirty="0"/>
          </a:p>
          <a:p>
            <a:endParaRPr lang="tr-T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23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Bilgi Girişi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5040560" cy="49377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solidFill>
                  <a:schemeClr val="tx1"/>
                </a:solidFill>
              </a:rPr>
              <a:t>Birden fazla sütunun, içerisindekilere göre sütun genişliklerini ayarlamak için ilk olarak sütunların seçilmesi gerekir.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Sütunlar seçildikten sonra </a:t>
            </a:r>
            <a:r>
              <a:rPr lang="tr-TR" sz="2400" b="1" dirty="0">
                <a:solidFill>
                  <a:schemeClr val="tx1"/>
                </a:solidFill>
              </a:rPr>
              <a:t>Giriş (</a:t>
            </a:r>
            <a:r>
              <a:rPr lang="tr-TR" sz="2400" b="1" dirty="0" smtClean="0">
                <a:solidFill>
                  <a:schemeClr val="tx1"/>
                </a:solidFill>
              </a:rPr>
              <a:t>Home)</a:t>
            </a:r>
            <a:r>
              <a:rPr lang="tr-TR" sz="2400" dirty="0" smtClean="0">
                <a:solidFill>
                  <a:schemeClr val="tx1"/>
                </a:solidFill>
              </a:rPr>
              <a:t> sekmesindeki </a:t>
            </a:r>
            <a:r>
              <a:rPr lang="tr-TR" sz="2400" b="1" dirty="0">
                <a:solidFill>
                  <a:schemeClr val="tx1"/>
                </a:solidFill>
              </a:rPr>
              <a:t>Biçimlendir (</a:t>
            </a:r>
            <a:r>
              <a:rPr lang="tr-TR" sz="2400" b="1" dirty="0" smtClean="0">
                <a:solidFill>
                  <a:schemeClr val="tx1"/>
                </a:solidFill>
              </a:rPr>
              <a:t>Format)</a:t>
            </a:r>
            <a:r>
              <a:rPr lang="tr-TR" sz="2400" dirty="0" smtClean="0">
                <a:solidFill>
                  <a:schemeClr val="tx1"/>
                </a:solidFill>
              </a:rPr>
              <a:t> düğmesi seçilmelidir.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Buradan </a:t>
            </a:r>
            <a:r>
              <a:rPr lang="tr-TR" sz="2400" b="1" dirty="0">
                <a:solidFill>
                  <a:schemeClr val="tx1"/>
                </a:solidFill>
              </a:rPr>
              <a:t>Sütun genişliğini ayarla </a:t>
            </a:r>
            <a:r>
              <a:rPr lang="tr-TR" sz="2400" dirty="0" smtClean="0">
                <a:solidFill>
                  <a:schemeClr val="tx1"/>
                </a:solidFill>
              </a:rPr>
              <a:t>(</a:t>
            </a:r>
            <a:r>
              <a:rPr lang="tr-TR" sz="2400" b="1" dirty="0" smtClean="0">
                <a:solidFill>
                  <a:schemeClr val="tx1"/>
                </a:solidFill>
              </a:rPr>
              <a:t>AutoFit </a:t>
            </a:r>
            <a:r>
              <a:rPr lang="tr-TR" sz="2400" b="1" dirty="0">
                <a:solidFill>
                  <a:schemeClr val="tx1"/>
                </a:solidFill>
              </a:rPr>
              <a:t>Column </a:t>
            </a:r>
            <a:r>
              <a:rPr lang="tr-TR" sz="2400" b="1" dirty="0" smtClean="0">
                <a:solidFill>
                  <a:schemeClr val="tx1"/>
                </a:solidFill>
              </a:rPr>
              <a:t>Width</a:t>
            </a:r>
            <a:r>
              <a:rPr lang="tr-TR" sz="2400" dirty="0" smtClean="0">
                <a:solidFill>
                  <a:schemeClr val="tx1"/>
                </a:solidFill>
              </a:rPr>
              <a:t>) seçeneği ile seçilen sütunların genişlikleri hücrelerdeki en uzun yazıya göre ayarlanacaktır.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855" y="1661840"/>
            <a:ext cx="3084833" cy="309634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588992" y="3573016"/>
            <a:ext cx="2159472" cy="3777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81876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Bilgi Girişi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Çalışma sayfasına yeni bir satır veya sütun eklemek için </a:t>
            </a:r>
            <a:r>
              <a:rPr lang="tr-TR" sz="2400" b="1" dirty="0">
                <a:solidFill>
                  <a:schemeClr val="tx1"/>
                </a:solidFill>
              </a:rPr>
              <a:t>Giriş </a:t>
            </a:r>
            <a:r>
              <a:rPr lang="tr-TR" sz="2400" b="1" dirty="0" smtClean="0">
                <a:solidFill>
                  <a:schemeClr val="tx1"/>
                </a:solidFill>
              </a:rPr>
              <a:t>(Home)</a:t>
            </a:r>
            <a:r>
              <a:rPr lang="tr-TR" sz="2400" dirty="0" smtClean="0">
                <a:solidFill>
                  <a:schemeClr val="tx1"/>
                </a:solidFill>
              </a:rPr>
              <a:t> sekmesindeki </a:t>
            </a:r>
            <a:r>
              <a:rPr lang="tr-TR" sz="2400" b="1" dirty="0">
                <a:solidFill>
                  <a:schemeClr val="tx1"/>
                </a:solidFill>
              </a:rPr>
              <a:t>Ekle (</a:t>
            </a:r>
            <a:r>
              <a:rPr lang="tr-TR" sz="2400" b="1" dirty="0" smtClean="0">
                <a:solidFill>
                  <a:schemeClr val="tx1"/>
                </a:solidFill>
              </a:rPr>
              <a:t>Insert) </a:t>
            </a:r>
            <a:r>
              <a:rPr lang="tr-TR" sz="2400" dirty="0" smtClean="0">
                <a:solidFill>
                  <a:schemeClr val="tx1"/>
                </a:solidFill>
              </a:rPr>
              <a:t>düğmesi seçilmelidir. 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Eklenti, aktif hücreye göre yapılacaktır.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924944"/>
            <a:ext cx="2420763" cy="2448272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269986" y="4005064"/>
            <a:ext cx="819927" cy="17070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5089913" y="3950412"/>
            <a:ext cx="2165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Hücre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283968" y="4338416"/>
            <a:ext cx="819927" cy="17070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ight Arrow 10"/>
          <p:cNvSpPr/>
          <p:nvPr/>
        </p:nvSpPr>
        <p:spPr>
          <a:xfrm>
            <a:off x="4283968" y="4698456"/>
            <a:ext cx="819927" cy="17070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ight Arrow 11"/>
          <p:cNvSpPr/>
          <p:nvPr/>
        </p:nvSpPr>
        <p:spPr>
          <a:xfrm>
            <a:off x="4283968" y="5058496"/>
            <a:ext cx="819927" cy="17070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5076056" y="4273351"/>
            <a:ext cx="2165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Satır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6056" y="4633391"/>
            <a:ext cx="2165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Sütun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6056" y="4993431"/>
            <a:ext cx="2165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Sayfa ekle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7349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Bilgi Girişi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Örnek: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Aşağıda, satır ekleme işlemi örneklendirilmiştir.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36912"/>
            <a:ext cx="2925551" cy="17085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488" y="2296022"/>
            <a:ext cx="2004616" cy="20494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746" y="2636912"/>
            <a:ext cx="2821309" cy="1708522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3117983" y="3491173"/>
            <a:ext cx="301889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Right Arrow 15"/>
          <p:cNvSpPr/>
          <p:nvPr/>
        </p:nvSpPr>
        <p:spPr>
          <a:xfrm>
            <a:off x="5566255" y="3501008"/>
            <a:ext cx="301889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val 16"/>
          <p:cNvSpPr/>
          <p:nvPr/>
        </p:nvSpPr>
        <p:spPr>
          <a:xfrm>
            <a:off x="185395" y="3861048"/>
            <a:ext cx="216024" cy="2435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Oval 17"/>
          <p:cNvSpPr/>
          <p:nvPr/>
        </p:nvSpPr>
        <p:spPr>
          <a:xfrm>
            <a:off x="3547836" y="3400506"/>
            <a:ext cx="1960267" cy="3165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Oval 18"/>
          <p:cNvSpPr/>
          <p:nvPr/>
        </p:nvSpPr>
        <p:spPr>
          <a:xfrm>
            <a:off x="5624421" y="3717030"/>
            <a:ext cx="3262176" cy="7664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39922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Bilgi Girişi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Satır veya sütun eklemek için bir diğer yöntem, fareyi sağ tıklayarak açılan menüden </a:t>
            </a:r>
            <a:r>
              <a:rPr lang="tr-TR" sz="2400" b="1" dirty="0">
                <a:solidFill>
                  <a:schemeClr val="tx1"/>
                </a:solidFill>
              </a:rPr>
              <a:t>Ekle (</a:t>
            </a:r>
            <a:r>
              <a:rPr lang="tr-TR" sz="2400" b="1" dirty="0" smtClean="0">
                <a:solidFill>
                  <a:schemeClr val="tx1"/>
                </a:solidFill>
              </a:rPr>
              <a:t>Insert) </a:t>
            </a:r>
            <a:r>
              <a:rPr lang="tr-TR" sz="2400" dirty="0" smtClean="0">
                <a:solidFill>
                  <a:schemeClr val="tx1"/>
                </a:solidFill>
              </a:rPr>
              <a:t>seçeneğini kullanmaktır. 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Bu yöntemi kullanmak için ilk olarak satır veya sütunun seçilmesi gerekir.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" y="3309276"/>
            <a:ext cx="3538736" cy="29459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719" y="3309276"/>
            <a:ext cx="3297338" cy="2928036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4249928" y="4665282"/>
            <a:ext cx="301889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2699792" y="3429000"/>
            <a:ext cx="144016" cy="1440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13"/>
          <p:cNvSpPr/>
          <p:nvPr/>
        </p:nvSpPr>
        <p:spPr>
          <a:xfrm>
            <a:off x="2771800" y="4597466"/>
            <a:ext cx="1287760" cy="3516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92920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Bilgi Girişi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Çalışma sayfasından satır veya sütun silmek için </a:t>
            </a:r>
            <a:r>
              <a:rPr lang="tr-TR" sz="2400" b="1" dirty="0">
                <a:solidFill>
                  <a:schemeClr val="tx1"/>
                </a:solidFill>
              </a:rPr>
              <a:t>Giriş (</a:t>
            </a:r>
            <a:r>
              <a:rPr lang="tr-TR" sz="2400" b="1" dirty="0" smtClean="0">
                <a:solidFill>
                  <a:schemeClr val="tx1"/>
                </a:solidFill>
              </a:rPr>
              <a:t>Home)</a:t>
            </a:r>
            <a:r>
              <a:rPr lang="tr-TR" sz="2400" dirty="0" smtClean="0">
                <a:solidFill>
                  <a:schemeClr val="tx1"/>
                </a:solidFill>
              </a:rPr>
              <a:t> sekmesindeki </a:t>
            </a:r>
            <a:r>
              <a:rPr lang="tr-TR" sz="2400" b="1" dirty="0" smtClean="0">
                <a:solidFill>
                  <a:schemeClr val="tx1"/>
                </a:solidFill>
              </a:rPr>
              <a:t>Delete (Sil) </a:t>
            </a:r>
            <a:r>
              <a:rPr lang="tr-TR" sz="2400" dirty="0" smtClean="0">
                <a:solidFill>
                  <a:schemeClr val="tx1"/>
                </a:solidFill>
              </a:rPr>
              <a:t>düğmesi seçilmelidir. 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Silme işlemi aktif hücreye göre yapılacaktır..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tr-TR" sz="2400" dirty="0" smtClean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996952"/>
            <a:ext cx="2994242" cy="240608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427984" y="4077072"/>
            <a:ext cx="819927" cy="17070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5247911" y="4022420"/>
            <a:ext cx="2165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Hücreyi sil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441966" y="4410424"/>
            <a:ext cx="819927" cy="17070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ight Arrow 10"/>
          <p:cNvSpPr/>
          <p:nvPr/>
        </p:nvSpPr>
        <p:spPr>
          <a:xfrm>
            <a:off x="4441966" y="4770464"/>
            <a:ext cx="819927" cy="17070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ight Arrow 11"/>
          <p:cNvSpPr/>
          <p:nvPr/>
        </p:nvSpPr>
        <p:spPr>
          <a:xfrm>
            <a:off x="4441966" y="5130504"/>
            <a:ext cx="819927" cy="17070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5234054" y="4345359"/>
            <a:ext cx="2165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Satırı sil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34054" y="4705399"/>
            <a:ext cx="2165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Sütunu sil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34054" y="5065439"/>
            <a:ext cx="2165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Sayfayı sil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4819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Bilgi Girişi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Silm</a:t>
            </a:r>
            <a:r>
              <a:rPr lang="en-US" sz="2400" dirty="0" smtClean="0">
                <a:solidFill>
                  <a:schemeClr val="tx1"/>
                </a:solidFill>
              </a:rPr>
              <a:t>e</a:t>
            </a:r>
            <a:r>
              <a:rPr lang="tr-TR" sz="2400" dirty="0" smtClean="0">
                <a:solidFill>
                  <a:schemeClr val="tx1"/>
                </a:solidFill>
              </a:rPr>
              <a:t> işlemi fareyi sağ tıklayarak açılacak olan menüdeki </a:t>
            </a:r>
            <a:r>
              <a:rPr lang="tr-TR" sz="2400" b="1" dirty="0">
                <a:solidFill>
                  <a:schemeClr val="tx1"/>
                </a:solidFill>
              </a:rPr>
              <a:t>sil (</a:t>
            </a:r>
            <a:r>
              <a:rPr lang="tr-TR" sz="2400" b="1" dirty="0" smtClean="0">
                <a:solidFill>
                  <a:schemeClr val="tx1"/>
                </a:solidFill>
              </a:rPr>
              <a:t>Delete)</a:t>
            </a:r>
            <a:r>
              <a:rPr lang="tr-TR" sz="2400" dirty="0" smtClean="0">
                <a:solidFill>
                  <a:schemeClr val="tx1"/>
                </a:solidFill>
              </a:rPr>
              <a:t> seçeneği ile de yapılabilir.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348880"/>
            <a:ext cx="3785423" cy="347087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514292" y="4112444"/>
            <a:ext cx="1287760" cy="3516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9366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Bilgi Girişi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Bilgiler </a:t>
            </a:r>
            <a:r>
              <a:rPr lang="tr-TR" sz="2400" dirty="0">
                <a:solidFill>
                  <a:schemeClr val="tx1"/>
                </a:solidFill>
              </a:rPr>
              <a:t>bir hücreden başka bir hücreye </a:t>
            </a:r>
            <a:r>
              <a:rPr lang="tr-TR" sz="2400" dirty="0" smtClean="0">
                <a:solidFill>
                  <a:schemeClr val="tx1"/>
                </a:solidFill>
              </a:rPr>
              <a:t>kopyala</a:t>
            </a:r>
            <a:r>
              <a:rPr lang="en-US" sz="2400" dirty="0" smtClean="0">
                <a:solidFill>
                  <a:schemeClr val="tx1"/>
                </a:solidFill>
              </a:rPr>
              <a:t>nab</a:t>
            </a:r>
            <a:r>
              <a:rPr lang="tr-TR" sz="2400" dirty="0" smtClean="0">
                <a:solidFill>
                  <a:schemeClr val="tx1"/>
                </a:solidFill>
              </a:rPr>
              <a:t>ilir veya taşınabilir. Bunun için ilk olarak hücrelerin seçilmesi gerekir. 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b="1" dirty="0" smtClean="0">
                <a:solidFill>
                  <a:schemeClr val="tx1"/>
                </a:solidFill>
              </a:rPr>
              <a:t>Giriş (Home)</a:t>
            </a:r>
            <a:r>
              <a:rPr lang="tr-TR" sz="2400" dirty="0" smtClean="0">
                <a:solidFill>
                  <a:schemeClr val="tx1"/>
                </a:solidFill>
              </a:rPr>
              <a:t> sekmesinde </a:t>
            </a:r>
            <a:r>
              <a:rPr lang="tr-TR" sz="2400" dirty="0">
                <a:solidFill>
                  <a:schemeClr val="tx1"/>
                </a:solidFill>
              </a:rPr>
              <a:t>yer alan </a:t>
            </a:r>
            <a:r>
              <a:rPr lang="tr-TR" sz="2400" b="1" dirty="0">
                <a:solidFill>
                  <a:schemeClr val="tx1"/>
                </a:solidFill>
              </a:rPr>
              <a:t>pano (</a:t>
            </a:r>
            <a:r>
              <a:rPr lang="tr-TR" sz="2400" b="1" dirty="0" smtClean="0">
                <a:solidFill>
                  <a:schemeClr val="tx1"/>
                </a:solidFill>
              </a:rPr>
              <a:t>Clipboard)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>
                <a:solidFill>
                  <a:schemeClr val="tx1"/>
                </a:solidFill>
              </a:rPr>
              <a:t>grubundaki </a:t>
            </a:r>
            <a:r>
              <a:rPr lang="tr-TR" sz="2400" dirty="0" smtClean="0">
                <a:solidFill>
                  <a:schemeClr val="tx1"/>
                </a:solidFill>
              </a:rPr>
              <a:t>düğmeler kullanılmalıdır.</a:t>
            </a:r>
            <a:endParaRPr lang="tr-TR" sz="2400" dirty="0">
              <a:solidFill>
                <a:schemeClr val="tx1"/>
              </a:solidFill>
            </a:endParaRP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Bir diğer yöntem de fareyi sağ tıklayarak açılan menüdeki seçenekleri kullanmaktır.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4077072"/>
            <a:ext cx="2466657" cy="1440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3907587"/>
            <a:ext cx="3099128" cy="1779129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21290705">
            <a:off x="2158772" y="4156909"/>
            <a:ext cx="1367408" cy="14706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3626760" y="3950438"/>
            <a:ext cx="721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Kes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411760" y="4580320"/>
            <a:ext cx="1034838" cy="1448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ight Arrow 11"/>
          <p:cNvSpPr/>
          <p:nvPr/>
        </p:nvSpPr>
        <p:spPr>
          <a:xfrm rot="1018115">
            <a:off x="1280636" y="5091973"/>
            <a:ext cx="2371085" cy="12892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3439547" y="4543591"/>
            <a:ext cx="905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Kopyala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19000" y="5373216"/>
            <a:ext cx="820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Yapıştır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1241275">
            <a:off x="4153684" y="4208878"/>
            <a:ext cx="1881683" cy="125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Right Arrow 17"/>
          <p:cNvSpPr/>
          <p:nvPr/>
        </p:nvSpPr>
        <p:spPr>
          <a:xfrm rot="10215418">
            <a:off x="4377932" y="5283055"/>
            <a:ext cx="1881683" cy="125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Right Arrow 18"/>
          <p:cNvSpPr/>
          <p:nvPr/>
        </p:nvSpPr>
        <p:spPr>
          <a:xfrm rot="10800000">
            <a:off x="4256239" y="4581128"/>
            <a:ext cx="1761890" cy="13816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Oval 19"/>
          <p:cNvSpPr/>
          <p:nvPr/>
        </p:nvSpPr>
        <p:spPr>
          <a:xfrm>
            <a:off x="5886784" y="4100205"/>
            <a:ext cx="154428" cy="1457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51983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Formül ile Hesaplama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400" dirty="0" err="1" smtClean="0">
                <a:solidFill>
                  <a:schemeClr val="tx1"/>
                </a:solidFill>
              </a:rPr>
              <a:t>Excel’de</a:t>
            </a:r>
            <a:r>
              <a:rPr lang="en-US" sz="2400" dirty="0" smtClean="0">
                <a:solidFill>
                  <a:schemeClr val="tx1"/>
                </a:solidFill>
              </a:rPr>
              <a:t> h</a:t>
            </a:r>
            <a:r>
              <a:rPr lang="tr-TR" sz="2400" dirty="0" smtClean="0">
                <a:solidFill>
                  <a:schemeClr val="tx1"/>
                </a:solidFill>
              </a:rPr>
              <a:t>ücrelere bilgi girişi yapılabileceği gibi </a:t>
            </a:r>
            <a:r>
              <a:rPr lang="tr-TR" sz="2400" b="1" dirty="0" smtClean="0">
                <a:solidFill>
                  <a:schemeClr val="tx1"/>
                </a:solidFill>
              </a:rPr>
              <a:t>formüller</a:t>
            </a:r>
            <a:r>
              <a:rPr lang="tr-TR" sz="2400" dirty="0" smtClean="0">
                <a:solidFill>
                  <a:schemeClr val="tx1"/>
                </a:solidFill>
              </a:rPr>
              <a:t> de yazılabilir. 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Formüller, özellikle hesaplama gerektiren işlemleri hızlı bir biçimde yapmak içindir.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Excel’de tüm formüller </a:t>
            </a:r>
            <a:r>
              <a:rPr lang="en-US" sz="2400" dirty="0" smtClean="0">
                <a:solidFill>
                  <a:schemeClr val="tx1"/>
                </a:solidFill>
              </a:rPr>
              <a:t>‘</a:t>
            </a:r>
            <a:r>
              <a:rPr lang="tr-TR" sz="2800" b="1" dirty="0" smtClean="0">
                <a:solidFill>
                  <a:schemeClr val="tx1"/>
                </a:solidFill>
              </a:rPr>
              <a:t>=</a:t>
            </a:r>
            <a:r>
              <a:rPr lang="en-US" sz="2400" dirty="0" smtClean="0">
                <a:solidFill>
                  <a:schemeClr val="tx1"/>
                </a:solidFill>
              </a:rPr>
              <a:t>’ </a:t>
            </a:r>
            <a:r>
              <a:rPr lang="tr-TR" sz="2400" dirty="0" smtClean="0">
                <a:solidFill>
                  <a:schemeClr val="tx1"/>
                </a:solidFill>
              </a:rPr>
              <a:t>işareti ile başlar. 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Formüller içerisinde </a:t>
            </a:r>
            <a:r>
              <a:rPr lang="en-US" sz="2400" dirty="0" smtClean="0">
                <a:solidFill>
                  <a:schemeClr val="tx1"/>
                </a:solidFill>
              </a:rPr>
              <a:t>‘</a:t>
            </a:r>
            <a:r>
              <a:rPr lang="tr-TR" sz="2800" b="1" dirty="0" smtClean="0">
                <a:solidFill>
                  <a:schemeClr val="tx1"/>
                </a:solidFill>
              </a:rPr>
              <a:t>:</a:t>
            </a:r>
            <a:r>
              <a:rPr lang="en-US" sz="2400" dirty="0" smtClean="0">
                <a:solidFill>
                  <a:schemeClr val="tx1"/>
                </a:solidFill>
              </a:rPr>
              <a:t>’ </a:t>
            </a:r>
            <a:r>
              <a:rPr lang="tr-TR" sz="2400" dirty="0" smtClean="0">
                <a:solidFill>
                  <a:schemeClr val="tx1"/>
                </a:solidFill>
              </a:rPr>
              <a:t>işareti aralık belirtmek için kullanılır. </a:t>
            </a:r>
            <a:endParaRPr lang="tr-TR" sz="2100" dirty="0" smtClean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5875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Örneğin B2:B5 aralığı B2,B3,B4,B5 hücrelerini kapsamaktadır.</a:t>
            </a:r>
          </a:p>
          <a:p>
            <a:pPr>
              <a:buFont typeface="Wingdings" pitchFamily="2" charset="2"/>
              <a:buChar char="Ø"/>
              <a:defRPr/>
            </a:pPr>
            <a:endParaRPr lang="tr-TR" sz="2400" dirty="0" smtClean="0"/>
          </a:p>
          <a:p>
            <a:pPr>
              <a:buFont typeface="Wingdings" pitchFamily="2" charset="2"/>
              <a:buChar char="Ø"/>
              <a:defRPr/>
            </a:pPr>
            <a:endParaRPr lang="tr-TR" sz="2400" dirty="0" smtClean="0"/>
          </a:p>
          <a:p>
            <a:pPr>
              <a:buFont typeface="Wingdings" pitchFamily="2" charset="2"/>
              <a:buChar char="Ø"/>
              <a:defRPr/>
            </a:pPr>
            <a:endParaRPr lang="tr-TR" sz="2400" dirty="0"/>
          </a:p>
          <a:p>
            <a:pPr>
              <a:buFont typeface="Wingdings" pitchFamily="2" charset="2"/>
              <a:buChar char="Ø"/>
              <a:defRPr/>
            </a:pPr>
            <a:endParaRPr lang="tr-TR" sz="2400" dirty="0" smtClean="0"/>
          </a:p>
          <a:p>
            <a:pPr>
              <a:buFont typeface="Wingdings" pitchFamily="2" charset="2"/>
              <a:buChar char="Ø"/>
              <a:defRPr/>
            </a:pPr>
            <a:endParaRPr lang="tr-TR" sz="24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A2:B4 aralığı A2,A3,A4,B2,B3,B4 hücrelerini kapsamaktadır.</a:t>
            </a:r>
          </a:p>
          <a:p>
            <a:pPr>
              <a:buFont typeface="Wingdings" pitchFamily="2" charset="2"/>
              <a:buChar char="Ø"/>
              <a:defRPr/>
            </a:pPr>
            <a:endParaRPr lang="tr-TR" sz="2400" dirty="0" smtClean="0"/>
          </a:p>
          <a:p>
            <a:pPr>
              <a:buFont typeface="Wingdings" pitchFamily="2" charset="2"/>
              <a:buChar char="Ø"/>
              <a:defRPr/>
            </a:pPr>
            <a:endParaRPr lang="tr-TR" sz="2400" b="1" dirty="0" smtClean="0"/>
          </a:p>
          <a:p>
            <a:pPr>
              <a:buFont typeface="Wingdings" pitchFamily="2" charset="2"/>
              <a:buChar char="Ø"/>
              <a:defRPr/>
            </a:pPr>
            <a:endParaRPr lang="tr-TR" sz="2400" b="1" dirty="0"/>
          </a:p>
          <a:p>
            <a:pPr>
              <a:buFont typeface="Wingdings" pitchFamily="2" charset="2"/>
              <a:buChar char="Ø"/>
              <a:defRPr/>
            </a:pPr>
            <a:endParaRPr lang="tr-TR" sz="2400" b="1" dirty="0" smtClean="0"/>
          </a:p>
          <a:p>
            <a:pPr>
              <a:buFont typeface="Wingdings" pitchFamily="2" charset="2"/>
              <a:buChar char="Ø"/>
              <a:defRPr/>
            </a:pPr>
            <a:endParaRPr lang="tr-TR" sz="2400" b="1" dirty="0"/>
          </a:p>
          <a:p>
            <a:pPr>
              <a:buFont typeface="Wingdings" pitchFamily="2" charset="2"/>
              <a:buChar char="Ø"/>
              <a:defRPr/>
            </a:pPr>
            <a:endParaRPr lang="tr-TR" sz="2400" b="1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Formül ile Hesaplama</a:t>
            </a:r>
            <a:endParaRPr lang="en-US" sz="36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700808"/>
            <a:ext cx="2812632" cy="1944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4365104"/>
            <a:ext cx="2812632" cy="164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5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tr-TR" sz="2400" dirty="0" smtClean="0"/>
              <a:t>Excel’de hesaplama yapılırken hücre adresleri kullanılır.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tr-TR" sz="2400" dirty="0" smtClean="0"/>
              <a:t>Örneğin, B2 ve D2 hücrelerinde sayılar bulunduğunu ve bu sayıların toplamının F2’ye hesaplanacağını varsayınız.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tr-TR" sz="2400" dirty="0" smtClean="0"/>
              <a:t>Bunun için F2’yi aktif hücre yaptıktan sonra içerisine </a:t>
            </a:r>
            <a:r>
              <a:rPr lang="en-US" sz="2400" dirty="0" smtClean="0"/>
              <a:t>=B2+D2 </a:t>
            </a:r>
            <a:r>
              <a:rPr lang="tr-TR" sz="2400" dirty="0" smtClean="0"/>
              <a:t>yazılmalıdır.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Formül ile Hesaplama</a:t>
            </a:r>
            <a:endParaRPr lang="en-US" sz="36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429000"/>
            <a:ext cx="6255879" cy="1944216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2824523">
            <a:off x="5337302" y="4070646"/>
            <a:ext cx="913004" cy="18984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4532223" y="3570829"/>
            <a:ext cx="1061480" cy="3763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609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İşlem Tabloları</a:t>
            </a:r>
            <a:endParaRPr lang="en-GB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sz="2400" dirty="0"/>
              <a:t>İşlem tabloları, bilgisayarların sahip olduğu gizli gücün en iyi görülebileceği uygulamalardan biridir.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400" dirty="0" smtClean="0"/>
              <a:t>İşlem </a:t>
            </a:r>
            <a:r>
              <a:rPr lang="tr-TR" sz="2400" dirty="0"/>
              <a:t>tabloları ile aylık harcamaların takibi</a:t>
            </a:r>
            <a:r>
              <a:rPr lang="en-US" sz="2400" dirty="0"/>
              <a:t> </a:t>
            </a:r>
            <a:r>
              <a:rPr lang="tr-TR" sz="2400" dirty="0"/>
              <a:t>yapılabilir, öğrenciler için ders geçme notları hesaplanabilir, tutulan futbol takımının haftalık puan durumunun takibi yapılabilir, birçok matematiksel işlem çok hızlı bir şekilde hesaplanabilir.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sz="2400" dirty="0" smtClean="0"/>
              <a:t>İşlem </a:t>
            </a:r>
            <a:r>
              <a:rPr lang="tr-TR" sz="2400" dirty="0"/>
              <a:t>tablosu aslında bilgisayar ortamında yaratılan elektronik </a:t>
            </a:r>
            <a:br>
              <a:rPr lang="tr-TR" sz="2400" dirty="0"/>
            </a:br>
            <a:r>
              <a:rPr lang="tr-TR" sz="2400" dirty="0"/>
              <a:t>bir çalışma sayfasıdır. İşlem tabloları verilerin sunulması, düzenlenmesi, işlenmesi ve grafik biçiminde sunulması amacıyla kullanılır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237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Eğer F2 hücresine </a:t>
            </a:r>
            <a:r>
              <a:rPr lang="en-US" sz="2400" dirty="0" smtClean="0"/>
              <a:t>=B2</a:t>
            </a:r>
            <a:r>
              <a:rPr lang="tr-TR" sz="2400" dirty="0" smtClean="0"/>
              <a:t>+</a:t>
            </a:r>
            <a:r>
              <a:rPr lang="en-US" sz="2400" dirty="0" smtClean="0"/>
              <a:t>D2 y</a:t>
            </a:r>
            <a:r>
              <a:rPr lang="tr-TR" sz="2400" dirty="0" smtClean="0"/>
              <a:t>erine </a:t>
            </a:r>
            <a:r>
              <a:rPr lang="en-US" sz="2400" dirty="0" smtClean="0"/>
              <a:t>=</a:t>
            </a:r>
            <a:r>
              <a:rPr lang="tr-TR" sz="2400" dirty="0" smtClean="0"/>
              <a:t>15</a:t>
            </a:r>
            <a:r>
              <a:rPr lang="en-US" sz="2400" dirty="0" smtClean="0"/>
              <a:t>+45 </a:t>
            </a:r>
            <a:r>
              <a:rPr lang="en-US" sz="2400" dirty="0" err="1" smtClean="0"/>
              <a:t>yaz</a:t>
            </a:r>
            <a:r>
              <a:rPr lang="tr-TR" sz="2400" dirty="0" smtClean="0"/>
              <a:t>ılsaydı sonuç yine 60 olacaktı.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Ancak değerlerin herhangi biri değişirse bu değişiklik sonuca yansımayacaktı.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Bir hücrede formül bulunduğunu anlamak için ilk olarak hücre aktif duruma getirilip formül çubuğundaki içeriğine bakılmalıdır.</a:t>
            </a:r>
            <a:endParaRPr lang="tr-TR" sz="2400" dirty="0"/>
          </a:p>
          <a:p>
            <a:pPr>
              <a:buFont typeface="Wingdings" pitchFamily="2" charset="2"/>
              <a:buChar char="Ø"/>
              <a:defRPr/>
            </a:pPr>
            <a:endParaRPr lang="tr-TR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Formül ile Hesaplama</a:t>
            </a:r>
            <a:endParaRPr lang="en-US" sz="36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06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Formül ile Hesaplama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Örnek:</a:t>
            </a:r>
          </a:p>
          <a:p>
            <a:pPr marL="661987" lvl="2" indent="-342900">
              <a:spcBef>
                <a:spcPts val="6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tr-TR" sz="1800" dirty="0"/>
              <a:t>A1 hücresinden başlayarak 5, 10, 15, 20 ve 25 değerlerini satırlara giriniz.</a:t>
            </a:r>
          </a:p>
          <a:p>
            <a:pPr marL="661987" lvl="2" indent="-342900">
              <a:spcBef>
                <a:spcPts val="6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tr-TR" sz="1800" dirty="0"/>
              <a:t>Her sayının 5 fazlasını hemen yanındaki hücrelere yazdırmak için formül kullanılmalıdır.</a:t>
            </a:r>
          </a:p>
          <a:p>
            <a:pPr marL="661987" lvl="2" indent="-342900">
              <a:spcBef>
                <a:spcPts val="6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tr-TR" sz="1800" dirty="0"/>
              <a:t>B1 hücresine yazılacak </a:t>
            </a:r>
            <a:r>
              <a:rPr lang="en-US" sz="1800" b="1" dirty="0" smtClean="0"/>
              <a:t>“=A1+5”</a:t>
            </a:r>
            <a:r>
              <a:rPr lang="en-US" sz="1800" dirty="0" smtClean="0"/>
              <a:t> </a:t>
            </a:r>
            <a:r>
              <a:rPr lang="tr-TR" sz="1800" dirty="0"/>
              <a:t>formülü A1 hücresindeki sayıya 5 ekledikten sonra bu değeri B1 </a:t>
            </a:r>
            <a:r>
              <a:rPr lang="tr-TR" sz="1800" dirty="0" smtClean="0"/>
              <a:t>hücr</a:t>
            </a:r>
            <a:r>
              <a:rPr lang="en-US" sz="1800" dirty="0" smtClean="0"/>
              <a:t>e</a:t>
            </a:r>
            <a:r>
              <a:rPr lang="tr-TR" sz="1800" dirty="0" smtClean="0"/>
              <a:t>sine </a:t>
            </a:r>
            <a:r>
              <a:rPr lang="tr-TR" sz="1800" dirty="0"/>
              <a:t>yazacaktır.</a:t>
            </a:r>
          </a:p>
          <a:p>
            <a:pPr marL="661987" lvl="2" indent="-342900">
              <a:spcBef>
                <a:spcPts val="6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tr-TR" sz="1800" dirty="0"/>
              <a:t>Eğer A1 hücresindeki sayı değiştirilirse, B1 </a:t>
            </a:r>
            <a:r>
              <a:rPr lang="tr-TR" sz="1800" dirty="0" smtClean="0"/>
              <a:t>hücr</a:t>
            </a:r>
            <a:r>
              <a:rPr lang="en-US" sz="1800" dirty="0" smtClean="0"/>
              <a:t>e</a:t>
            </a:r>
            <a:r>
              <a:rPr lang="tr-TR" sz="1800" dirty="0" smtClean="0"/>
              <a:t>sindeki </a:t>
            </a:r>
            <a:r>
              <a:rPr lang="tr-TR" sz="1800" dirty="0"/>
              <a:t>sayı da formül sayesinde güncellenecektir.</a:t>
            </a:r>
            <a:endParaRPr lang="tr-TR" dirty="0" smtClean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1" y="4077072"/>
            <a:ext cx="3933911" cy="19442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004048" y="4221088"/>
            <a:ext cx="1061480" cy="3763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ight Arrow 9"/>
          <p:cNvSpPr/>
          <p:nvPr/>
        </p:nvSpPr>
        <p:spPr>
          <a:xfrm rot="9036956">
            <a:off x="4164185" y="4601016"/>
            <a:ext cx="913004" cy="18984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12614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Formül ile Hesaplama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Örnek:</a:t>
            </a:r>
          </a:p>
          <a:p>
            <a:pPr marL="661987" lvl="2" indent="-342900">
              <a:spcBef>
                <a:spcPts val="6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en-US" sz="1800" dirty="0" err="1" smtClean="0"/>
              <a:t>Ayn</a:t>
            </a:r>
            <a:r>
              <a:rPr lang="tr-TR" sz="1800" dirty="0" smtClean="0"/>
              <a:t>ı yöntemle diğer hücreler için de hesaplama yapılabilir.</a:t>
            </a:r>
          </a:p>
          <a:p>
            <a:pPr marL="661987" lvl="2" indent="-342900">
              <a:spcBef>
                <a:spcPts val="6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tr-TR" sz="1800" dirty="0" smtClean="0">
                <a:solidFill>
                  <a:schemeClr val="tx1"/>
                </a:solidFill>
              </a:rPr>
              <a:t>Ancak her satırdaki sayı için tek tek formül yazmak yerine B1 hücresindeki formül kopyalanıp alttaki hücrelere yapıştırılabilir.</a:t>
            </a:r>
          </a:p>
          <a:p>
            <a:pPr marL="661987" lvl="2" indent="-342900">
              <a:spcBef>
                <a:spcPts val="6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tr-TR" sz="1800" dirty="0" smtClean="0"/>
              <a:t>Formül başka bir yere kopyalandığında eğer satır değişiyorsa formülde satır bilgisi, sütun değişiyorsa da sütun bilgisi otomatik olarak değişecektir.</a:t>
            </a:r>
          </a:p>
          <a:p>
            <a:pPr marL="661987" lvl="2" indent="-342900">
              <a:spcBef>
                <a:spcPts val="6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tr-TR" sz="1800" dirty="0" smtClean="0">
                <a:solidFill>
                  <a:schemeClr val="tx1"/>
                </a:solidFill>
              </a:rPr>
              <a:t>Yani formül B2 hücresine yapıştırıldığında </a:t>
            </a:r>
            <a:r>
              <a:rPr lang="en-US" sz="1800" dirty="0" smtClean="0">
                <a:solidFill>
                  <a:schemeClr val="tx1"/>
                </a:solidFill>
              </a:rPr>
              <a:t>“=A2+5” </a:t>
            </a:r>
            <a:r>
              <a:rPr lang="en-US" sz="1800" dirty="0" err="1" smtClean="0">
                <a:solidFill>
                  <a:schemeClr val="tx1"/>
                </a:solidFill>
              </a:rPr>
              <a:t>olarak</a:t>
            </a:r>
            <a:r>
              <a:rPr lang="en-US" sz="1800" dirty="0" smtClean="0">
                <a:solidFill>
                  <a:schemeClr val="tx1"/>
                </a:solidFill>
              </a:rPr>
              <a:t> de</a:t>
            </a:r>
            <a:r>
              <a:rPr lang="tr-TR" sz="1800" dirty="0" smtClean="0">
                <a:solidFill>
                  <a:schemeClr val="tx1"/>
                </a:solidFill>
              </a:rPr>
              <a:t>ğişecektir.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861048"/>
            <a:ext cx="4248472" cy="204465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094696" y="3988803"/>
            <a:ext cx="1061480" cy="3763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74113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Fonksiyonlar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Formüllerde toplama, çıkarma, çarpma ve bölme işlemlerinin yanında </a:t>
            </a:r>
            <a:r>
              <a:rPr lang="tr-TR" sz="2400" b="1" dirty="0" smtClean="0">
                <a:solidFill>
                  <a:schemeClr val="tx1"/>
                </a:solidFill>
              </a:rPr>
              <a:t>fonksiyonlar </a:t>
            </a:r>
            <a:r>
              <a:rPr lang="tr-TR" sz="2400" dirty="0" smtClean="0">
                <a:solidFill>
                  <a:schemeClr val="tx1"/>
                </a:solidFill>
              </a:rPr>
              <a:t>da kullanılabilir.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Sayısal değerlerin toplamını bulmak için </a:t>
            </a:r>
            <a:r>
              <a:rPr lang="tr-TR" sz="2400" b="1" dirty="0" smtClean="0">
                <a:solidFill>
                  <a:schemeClr val="tx1"/>
                </a:solidFill>
              </a:rPr>
              <a:t>SUM (TOPLA) </a:t>
            </a:r>
            <a:r>
              <a:rPr lang="tr-TR" sz="2400" dirty="0" smtClean="0">
                <a:solidFill>
                  <a:schemeClr val="tx1"/>
                </a:solidFill>
              </a:rPr>
              <a:t>fonksiyonu kullanılmaktadır.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Fonksiyonun kullanımı,</a:t>
            </a:r>
          </a:p>
          <a:p>
            <a:pPr marL="274637" lvl="2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r>
              <a:rPr lang="tr-TR" sz="2100" dirty="0" smtClean="0">
                <a:solidFill>
                  <a:schemeClr val="tx1"/>
                </a:solidFill>
              </a:rPr>
              <a:t>	</a:t>
            </a:r>
            <a:r>
              <a:rPr lang="en-US" sz="2100" dirty="0" smtClean="0">
                <a:solidFill>
                  <a:schemeClr val="tx1"/>
                </a:solidFill>
              </a:rPr>
              <a:t>=SUM(</a:t>
            </a:r>
            <a:r>
              <a:rPr lang="tr-TR" sz="2100" dirty="0" smtClean="0">
                <a:solidFill>
                  <a:schemeClr val="tx1"/>
                </a:solidFill>
              </a:rPr>
              <a:t>Hücre1; Hücre2; ...</a:t>
            </a:r>
            <a:r>
              <a:rPr lang="en-US" sz="2100" dirty="0" smtClean="0">
                <a:solidFill>
                  <a:schemeClr val="tx1"/>
                </a:solidFill>
              </a:rPr>
              <a:t>)</a:t>
            </a:r>
            <a:r>
              <a:rPr lang="tr-TR" sz="2100" dirty="0" smtClean="0">
                <a:solidFill>
                  <a:schemeClr val="tx1"/>
                </a:solidFill>
              </a:rPr>
              <a:t>   veya   =SUM(Hücre1 : Hücre2) </a:t>
            </a:r>
          </a:p>
          <a:p>
            <a:pPr marL="0" lvl="1" indent="339725">
              <a:spcBef>
                <a:spcPts val="600"/>
              </a:spcBef>
              <a:buClr>
                <a:schemeClr val="accent1"/>
              </a:buClr>
              <a:buNone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şeklindedir.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8123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Fonksiyonlar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Örnek:</a:t>
            </a:r>
          </a:p>
          <a:p>
            <a:pPr marL="661987" lvl="2" indent="-342900"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tr-TR" sz="2400" dirty="0"/>
              <a:t>A1 hücresinden başlayarak 5, 10, 15, 20 ve 25 değerlerini satırlara giriniz.</a:t>
            </a:r>
          </a:p>
          <a:p>
            <a:pPr marL="661987" lvl="2" indent="-342900"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tr-TR" sz="2400" dirty="0" smtClean="0"/>
              <a:t>Tüm bu sayıların toplamını A6 hücresine hesaplatmak için birkaç yöntem vardır.</a:t>
            </a:r>
          </a:p>
          <a:p>
            <a:pPr marL="319087" lvl="2" indent="0" algn="ctr">
              <a:spcBef>
                <a:spcPts val="600"/>
              </a:spcBef>
              <a:buClr>
                <a:schemeClr val="accent1"/>
              </a:buClr>
              <a:buNone/>
              <a:defRPr/>
            </a:pPr>
            <a:endParaRPr lang="tr-TR" b="1" dirty="0" smtClean="0"/>
          </a:p>
          <a:p>
            <a:pPr marL="319087" lvl="2" indent="0" algn="ctr">
              <a:spcBef>
                <a:spcPts val="600"/>
              </a:spcBef>
              <a:buClr>
                <a:schemeClr val="accent1"/>
              </a:buClr>
              <a:buNone/>
              <a:defRPr/>
            </a:pPr>
            <a:endParaRPr lang="tr-TR" b="1" dirty="0"/>
          </a:p>
          <a:p>
            <a:pPr marL="319087" lvl="2" indent="0" algn="ctr">
              <a:spcBef>
                <a:spcPts val="600"/>
              </a:spcBef>
              <a:buClr>
                <a:schemeClr val="accent1"/>
              </a:buClr>
              <a:buNone/>
              <a:defRPr/>
            </a:pPr>
            <a:endParaRPr lang="tr-TR" b="1" dirty="0" smtClean="0"/>
          </a:p>
          <a:p>
            <a:pPr marL="319087" lvl="2" indent="0" algn="ctr">
              <a:spcBef>
                <a:spcPts val="600"/>
              </a:spcBef>
              <a:buClr>
                <a:schemeClr val="accent1"/>
              </a:buClr>
              <a:buNone/>
              <a:defRPr/>
            </a:pPr>
            <a:endParaRPr lang="tr-TR" b="1" dirty="0"/>
          </a:p>
          <a:p>
            <a:pPr marL="319087" lvl="2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r>
              <a:rPr lang="tr-TR" b="1" dirty="0" smtClean="0"/>
              <a:t>	1. yöntem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325" y="3645024"/>
            <a:ext cx="3905250" cy="193357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031631" y="3623185"/>
            <a:ext cx="1584176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3550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Fonksiyonlar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319087" lvl="2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r>
              <a:rPr lang="tr-TR" b="1" dirty="0" smtClean="0"/>
              <a:t>    </a:t>
            </a:r>
          </a:p>
          <a:p>
            <a:pPr marL="319087" lvl="2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r>
              <a:rPr lang="tr-TR" b="1" dirty="0"/>
              <a:t> </a:t>
            </a:r>
            <a:r>
              <a:rPr lang="tr-TR" b="1" dirty="0" smtClean="0"/>
              <a:t>           </a:t>
            </a:r>
            <a:endParaRPr lang="en-US" b="1" dirty="0" smtClean="0"/>
          </a:p>
          <a:p>
            <a:pPr marL="319087" lvl="2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r>
              <a:rPr lang="en-US" b="1" dirty="0"/>
              <a:t> </a:t>
            </a:r>
            <a:r>
              <a:rPr lang="en-US" b="1" dirty="0" smtClean="0"/>
              <a:t>           </a:t>
            </a:r>
            <a:r>
              <a:rPr lang="tr-TR" b="1" dirty="0" smtClean="0"/>
              <a:t>   2. yöntem</a:t>
            </a:r>
          </a:p>
          <a:p>
            <a:pPr marL="319087" lvl="2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endParaRPr lang="tr-TR" b="1" dirty="0"/>
          </a:p>
          <a:p>
            <a:pPr marL="319087" lvl="2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endParaRPr lang="tr-TR" b="1" dirty="0" smtClean="0"/>
          </a:p>
          <a:p>
            <a:pPr marL="319087" lvl="2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endParaRPr lang="tr-TR" b="1" dirty="0"/>
          </a:p>
          <a:p>
            <a:pPr marL="319087" lvl="2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endParaRPr lang="tr-TR" b="1" dirty="0" smtClean="0"/>
          </a:p>
          <a:p>
            <a:pPr marL="319087" lvl="2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endParaRPr lang="tr-TR" b="1" dirty="0"/>
          </a:p>
          <a:p>
            <a:pPr marL="319087" lvl="2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endParaRPr lang="tr-TR" b="1" dirty="0" smtClean="0"/>
          </a:p>
          <a:p>
            <a:pPr marL="319087" lvl="2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r>
              <a:rPr lang="tr-TR" b="1" dirty="0"/>
              <a:t>	</a:t>
            </a:r>
            <a:r>
              <a:rPr lang="tr-TR" b="1" dirty="0" smtClean="0"/>
              <a:t>     3. </a:t>
            </a:r>
            <a:r>
              <a:rPr lang="tr-TR" b="1" dirty="0"/>
              <a:t>yöntem</a:t>
            </a:r>
            <a:endParaRPr lang="tr-TR" b="1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771" y="1412776"/>
            <a:ext cx="3905250" cy="200977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229845" y="1412776"/>
            <a:ext cx="1584176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771" y="3850977"/>
            <a:ext cx="3924300" cy="20193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220072" y="3861048"/>
            <a:ext cx="1584176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0610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Fonksiyonlar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Formülle</a:t>
            </a:r>
            <a:r>
              <a:rPr lang="en-US" sz="2400" dirty="0" smtClean="0">
                <a:solidFill>
                  <a:schemeClr val="tx1"/>
                </a:solidFill>
              </a:rPr>
              <a:t>r</a:t>
            </a:r>
            <a:r>
              <a:rPr lang="tr-TR" sz="2400" dirty="0" smtClean="0">
                <a:solidFill>
                  <a:schemeClr val="tx1"/>
                </a:solidFill>
              </a:rPr>
              <a:t>in sonucu başka işlemlerin içerisinde de kullanılabilir.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Önceki örnekte toplam değeri bulduktan sonra bu değere 10 eklemek için sadece formülün sonucuna 10 eklememiz gerekecektir.</a:t>
            </a:r>
            <a:endParaRPr lang="tr-TR" b="1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356992"/>
            <a:ext cx="5283045" cy="268673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932040" y="3361656"/>
            <a:ext cx="1728192" cy="5713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06124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Fonksiyon Seçerek Hesaplama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7" y="1268760"/>
            <a:ext cx="8672485" cy="4968552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Örnek:</a:t>
            </a:r>
          </a:p>
          <a:p>
            <a:pPr marL="661987" lvl="2" indent="-342900">
              <a:spcBef>
                <a:spcPts val="6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tr-TR" sz="1800" dirty="0"/>
              <a:t>A1 hücresinden başlayarak 5, 10, 15, 20 ve 25 değerlerini satırlara giriniz.</a:t>
            </a:r>
          </a:p>
          <a:p>
            <a:pPr marL="661987" lvl="2" indent="-342900">
              <a:spcBef>
                <a:spcPts val="6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tr-TR" sz="1800" dirty="0" smtClean="0"/>
              <a:t>Bu girilen sayıların toplamını </a:t>
            </a:r>
            <a:r>
              <a:rPr lang="tr-TR" sz="1800" b="1" dirty="0" smtClean="0"/>
              <a:t>A6</a:t>
            </a:r>
            <a:r>
              <a:rPr lang="tr-TR" sz="1800" dirty="0" smtClean="0"/>
              <a:t> hücresine (başka bir hücre de olabilir) hesaplayınız.</a:t>
            </a:r>
            <a:endParaRPr lang="tr-TR" sz="1800" dirty="0"/>
          </a:p>
          <a:p>
            <a:pPr marL="661987" lvl="2" indent="-342900">
              <a:spcBef>
                <a:spcPts val="6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tr-TR" sz="1800" b="1" dirty="0"/>
              <a:t>A6</a:t>
            </a:r>
            <a:r>
              <a:rPr lang="tr-TR" sz="1800" dirty="0" smtClean="0"/>
              <a:t> </a:t>
            </a:r>
            <a:r>
              <a:rPr lang="tr-TR" sz="1800" dirty="0"/>
              <a:t>hücresine </a:t>
            </a:r>
            <a:r>
              <a:rPr lang="tr-TR" sz="1800" dirty="0" smtClean="0"/>
              <a:t>toplamı hesaplayabilmek için aktif olan hücrenizin </a:t>
            </a:r>
            <a:r>
              <a:rPr lang="tr-TR" sz="1800" b="1" dirty="0" smtClean="0"/>
              <a:t>A6 </a:t>
            </a:r>
            <a:r>
              <a:rPr lang="tr-TR" sz="1800" dirty="0" smtClean="0"/>
              <a:t>hücresi olduğuna dikkat ediniz.</a:t>
            </a:r>
            <a:endParaRPr lang="tr-TR" sz="1800" dirty="0"/>
          </a:p>
          <a:p>
            <a:pPr marL="661987" lvl="2" indent="-342900">
              <a:spcBef>
                <a:spcPts val="6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tr-TR" sz="1800" dirty="0" smtClean="0"/>
              <a:t>Formül çubuğu başlangıcındaki </a:t>
            </a:r>
            <a:r>
              <a:rPr lang="tr-TR" sz="1800" b="1" dirty="0" smtClean="0"/>
              <a:t>f</a:t>
            </a:r>
            <a:r>
              <a:rPr lang="tr-TR" sz="1800" b="1" baseline="-20000" dirty="0" smtClean="0"/>
              <a:t>x</a:t>
            </a:r>
            <a:r>
              <a:rPr lang="tr-TR" sz="1800" dirty="0" smtClean="0"/>
              <a:t> seçeneğine bir kez tıklayınız.</a:t>
            </a:r>
            <a:endParaRPr lang="tr-TR" dirty="0" smtClean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501008"/>
            <a:ext cx="5627994" cy="2376264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 rot="5400000">
            <a:off x="3097731" y="4505377"/>
            <a:ext cx="1367408" cy="14706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TextBox 14"/>
          <p:cNvSpPr txBox="1"/>
          <p:nvPr/>
        </p:nvSpPr>
        <p:spPr>
          <a:xfrm>
            <a:off x="3635896" y="5288743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i="1" dirty="0">
                <a:solidFill>
                  <a:srgbClr val="FF0000"/>
                </a:solidFill>
              </a:rPr>
              <a:t>f</a:t>
            </a:r>
            <a:r>
              <a:rPr lang="tr-TR" sz="1400" i="1" dirty="0" smtClean="0">
                <a:solidFill>
                  <a:srgbClr val="FF0000"/>
                </a:solidFill>
              </a:rPr>
              <a:t>x</a:t>
            </a:r>
            <a:r>
              <a:rPr lang="tr-TR" sz="1400" dirty="0" smtClean="0">
                <a:solidFill>
                  <a:srgbClr val="FF0000"/>
                </a:solidFill>
              </a:rPr>
              <a:t> seçeneği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2127196">
            <a:off x="5063949" y="4135977"/>
            <a:ext cx="1367408" cy="14706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6131095" y="4597591"/>
            <a:ext cx="872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Formül çubuğu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185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Fonksiyon Seçerek Hesaplama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136904" cy="792088"/>
          </a:xfrm>
        </p:spPr>
        <p:txBody>
          <a:bodyPr/>
          <a:lstStyle/>
          <a:p>
            <a:pPr marL="363538" lvl="2" indent="-276225">
              <a:spcBef>
                <a:spcPts val="6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tr-TR" sz="1800" dirty="0" smtClean="0"/>
              <a:t>Karşınıza gelecek olan en sık kullanılan hazır fonksiyonlar menüsünden </a:t>
            </a:r>
            <a:r>
              <a:rPr lang="tr-TR" sz="1800" b="1" dirty="0" smtClean="0"/>
              <a:t>TOPLAM (SUM)</a:t>
            </a:r>
            <a:r>
              <a:rPr lang="tr-TR" sz="1800" dirty="0" smtClean="0"/>
              <a:t> seçilmelidir.</a:t>
            </a:r>
            <a:endParaRPr lang="tr-TR" dirty="0" smtClean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916832"/>
            <a:ext cx="5328592" cy="441258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779912" y="1972916"/>
            <a:ext cx="432048" cy="4273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2483768" y="4365104"/>
            <a:ext cx="1728192" cy="2833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40528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Fonksiyon Seçerek Hesaplama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136904" cy="792088"/>
          </a:xfrm>
        </p:spPr>
        <p:txBody>
          <a:bodyPr/>
          <a:lstStyle/>
          <a:p>
            <a:pPr marL="363538" lvl="2" indent="-276225">
              <a:spcBef>
                <a:spcPts val="6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tr-TR" sz="1800" dirty="0" smtClean="0"/>
              <a:t>Menüden </a:t>
            </a:r>
            <a:r>
              <a:rPr lang="tr-TR" sz="1800" b="1" dirty="0" smtClean="0"/>
              <a:t>TOPLAM (SUM)</a:t>
            </a:r>
            <a:r>
              <a:rPr lang="tr-TR" sz="1800" dirty="0" smtClean="0"/>
              <a:t> aşağıdaki gibi seçildikten sonra </a:t>
            </a:r>
            <a:r>
              <a:rPr lang="tr-TR" sz="1800" b="1" dirty="0" smtClean="0"/>
              <a:t>OK</a:t>
            </a:r>
            <a:r>
              <a:rPr lang="tr-TR" sz="1800" dirty="0" smtClean="0"/>
              <a:t> seçeneği tıklanmalıdır.</a:t>
            </a:r>
            <a:endParaRPr lang="tr-TR" dirty="0" smtClean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975" y="2060848"/>
            <a:ext cx="4010025" cy="349567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788024" y="5140733"/>
            <a:ext cx="864096" cy="4273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65178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Başlıca </a:t>
            </a:r>
            <a:r>
              <a:rPr lang="tr-TR" dirty="0"/>
              <a:t>İşlem Tabloları</a:t>
            </a:r>
            <a:endParaRPr lang="en-GB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441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İşlem </a:t>
            </a:r>
            <a:r>
              <a:rPr lang="tr-TR" sz="2400" dirty="0" smtClean="0"/>
              <a:t>tablosu programları genellikle ofis paketi yazılımların içerisinde bulunmaktadır.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Ofis paketlerinin başlıcaları Microsoft Office, Apache OpenOffice ve LibreOffice yazılımlarıdır.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Ticari bir yazılım olan </a:t>
            </a:r>
            <a:r>
              <a:rPr lang="tr-TR" sz="2400" b="1" dirty="0" smtClean="0"/>
              <a:t>Microsoft Excel </a:t>
            </a:r>
            <a:r>
              <a:rPr lang="tr-TR" sz="2400" dirty="0" smtClean="0"/>
              <a:t>programı, en sık kullanılan işlem tablosu yazılımıdır.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Kullanımı bedava olan </a:t>
            </a:r>
            <a:r>
              <a:rPr lang="tr-TR" sz="2400" b="1" dirty="0" smtClean="0"/>
              <a:t>Apache OpenOffice Calc</a:t>
            </a:r>
            <a:r>
              <a:rPr lang="tr-TR" sz="2400" dirty="0" smtClean="0"/>
              <a:t> ve </a:t>
            </a:r>
            <a:r>
              <a:rPr lang="tr-TR" sz="2400" b="1" dirty="0" smtClean="0"/>
              <a:t>LibreOffice Calc</a:t>
            </a:r>
            <a:r>
              <a:rPr lang="tr-TR" sz="2400" dirty="0" smtClean="0"/>
              <a:t> yazılımları da başlıca kelime işlemcilerdir.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95464" y="4956020"/>
            <a:ext cx="5852275" cy="993260"/>
            <a:chOff x="1205731" y="4280630"/>
            <a:chExt cx="6437502" cy="1092586"/>
          </a:xfrm>
        </p:grpSpPr>
        <p:pic>
          <p:nvPicPr>
            <p:cNvPr id="4" name="Picture 2" descr="http://1.bp.blogspot.com/-y_tymK3EHVc/VhBhI40gaHI/AAAAAAAAC7g/L9xzt43Wbrw/s640/libre-office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0859" y="4280630"/>
              <a:ext cx="1942374" cy="1092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ttps://wiki.openoffice.org/w/images/a/ab/Ope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829" y="4287653"/>
              <a:ext cx="1689259" cy="1013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img1.wikia.nocookie.net/__cb20130722022504/logopedia/images/8/8d/Office0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5731" y="4452929"/>
              <a:ext cx="2229816" cy="812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464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Fonksiyon Seçerek Hesaplama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136904" cy="2016224"/>
          </a:xfrm>
        </p:spPr>
        <p:txBody>
          <a:bodyPr/>
          <a:lstStyle/>
          <a:p>
            <a:pPr marL="363538" lvl="2" indent="-276225">
              <a:spcBef>
                <a:spcPts val="6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tr-TR" sz="2400" dirty="0" smtClean="0"/>
              <a:t>Menüden TOPLAM (SUM) seçildikten aşağıdaki gibi SUM(A1:A5) formül çubuğunda belirecektir. A1 den A5 ‘e kadar olan satırların toplamını hesapla anlamına gelen bu formül, aynı zamanda fonksiyonun </a:t>
            </a:r>
            <a:r>
              <a:rPr lang="tr-TR" sz="2400" u="sng" dirty="0" smtClean="0"/>
              <a:t>yapılandırıcı diyalog kutusunda</a:t>
            </a:r>
            <a:r>
              <a:rPr lang="tr-TR" sz="2400" dirty="0" smtClean="0"/>
              <a:t> da belirmektedir.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624600" y="4891212"/>
            <a:ext cx="158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Toplamın burada görüntülenmekte olduğuna da dikkat ediniz.</a:t>
            </a:r>
            <a:endParaRPr lang="tr-TR" sz="1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348" y="3180943"/>
            <a:ext cx="5175160" cy="308840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1547664" y="1988840"/>
            <a:ext cx="1728192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491880" y="2852936"/>
            <a:ext cx="2520280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Arrow 17"/>
          <p:cNvSpPr/>
          <p:nvPr/>
        </p:nvSpPr>
        <p:spPr>
          <a:xfrm>
            <a:off x="4854774" y="5004641"/>
            <a:ext cx="1748405" cy="13638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5153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Fonksiyon Seçerek Hesaplama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633736"/>
          </a:xfrm>
        </p:spPr>
        <p:txBody>
          <a:bodyPr/>
          <a:lstStyle/>
          <a:p>
            <a:pPr marL="273050" lvl="2" indent="-273050">
              <a:spcBef>
                <a:spcPts val="600"/>
              </a:spcBef>
              <a:buClr>
                <a:schemeClr val="accent1"/>
              </a:buClr>
            </a:pPr>
            <a:r>
              <a:rPr lang="tr-TR" sz="2400" dirty="0"/>
              <a:t>Bu aralığı klavyenizle doğrudan yazma yötemiyle değiştirebileceğiniz gibi, fare aracılığı ile de excel çalışma alanından seçererek, gerekli değişiklikler yapılandırılabilir. OK tıklanarak işlem tamamlanır. 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835853"/>
            <a:ext cx="5972944" cy="3443227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5796136" y="5899856"/>
            <a:ext cx="864096" cy="4273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Right Arrow 17"/>
          <p:cNvSpPr/>
          <p:nvPr/>
        </p:nvSpPr>
        <p:spPr>
          <a:xfrm rot="9277726">
            <a:off x="2250981" y="3994553"/>
            <a:ext cx="660836" cy="16741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5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En büyük sayısal değeri bulmak için </a:t>
            </a:r>
            <a:r>
              <a:rPr lang="tr-TR" sz="2400" b="1" dirty="0" smtClean="0"/>
              <a:t>MAX </a:t>
            </a:r>
            <a:r>
              <a:rPr lang="en-US" sz="2400" b="1" dirty="0" smtClean="0"/>
              <a:t>(</a:t>
            </a:r>
            <a:r>
              <a:rPr lang="tr-TR" sz="2400" b="1" dirty="0" smtClean="0"/>
              <a:t>MAK)</a:t>
            </a:r>
            <a:r>
              <a:rPr lang="tr-TR" sz="2400" dirty="0" smtClean="0"/>
              <a:t> fonksiyonu kullanılmaktadır.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Fonksiyonun </a:t>
            </a:r>
            <a:r>
              <a:rPr lang="tr-TR" sz="2400" dirty="0">
                <a:solidFill>
                  <a:schemeClr val="tx1"/>
                </a:solidFill>
              </a:rPr>
              <a:t>kullanımı </a:t>
            </a:r>
            <a:endParaRPr lang="tr-TR" sz="2400" dirty="0" smtClean="0">
              <a:solidFill>
                <a:schemeClr val="tx1"/>
              </a:solidFill>
            </a:endParaRPr>
          </a:p>
          <a:p>
            <a:pPr marL="0" lvl="1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r>
              <a:rPr lang="tr-TR" sz="2000" dirty="0" smtClean="0">
                <a:solidFill>
                  <a:schemeClr val="tx1"/>
                </a:solidFill>
              </a:rPr>
              <a:t>    </a:t>
            </a:r>
            <a:r>
              <a:rPr lang="en-US" sz="2000" dirty="0" smtClean="0">
                <a:solidFill>
                  <a:schemeClr val="tx1"/>
                </a:solidFill>
              </a:rPr>
              <a:t>       </a:t>
            </a:r>
            <a:r>
              <a:rPr lang="en-US" sz="2100" dirty="0" smtClean="0">
                <a:solidFill>
                  <a:schemeClr val="tx1"/>
                </a:solidFill>
              </a:rPr>
              <a:t>=</a:t>
            </a:r>
            <a:r>
              <a:rPr lang="tr-TR" sz="2100" dirty="0" smtClean="0">
                <a:solidFill>
                  <a:schemeClr val="tx1"/>
                </a:solidFill>
              </a:rPr>
              <a:t>MAX</a:t>
            </a:r>
            <a:r>
              <a:rPr lang="en-US" sz="2100" dirty="0" smtClean="0">
                <a:solidFill>
                  <a:schemeClr val="tx1"/>
                </a:solidFill>
              </a:rPr>
              <a:t>(</a:t>
            </a:r>
            <a:r>
              <a:rPr lang="tr-TR" sz="2100" dirty="0" smtClean="0">
                <a:solidFill>
                  <a:schemeClr val="tx1"/>
                </a:solidFill>
              </a:rPr>
              <a:t>Hücre1</a:t>
            </a:r>
            <a:r>
              <a:rPr lang="tr-TR" sz="2100" dirty="0">
                <a:solidFill>
                  <a:schemeClr val="tx1"/>
                </a:solidFill>
              </a:rPr>
              <a:t>;</a:t>
            </a:r>
            <a:r>
              <a:rPr lang="tr-TR" sz="2100" dirty="0" smtClean="0">
                <a:solidFill>
                  <a:schemeClr val="tx1"/>
                </a:solidFill>
              </a:rPr>
              <a:t> Hücre2</a:t>
            </a:r>
            <a:r>
              <a:rPr lang="tr-TR" sz="2100" dirty="0">
                <a:solidFill>
                  <a:schemeClr val="tx1"/>
                </a:solidFill>
              </a:rPr>
              <a:t>;</a:t>
            </a:r>
            <a:r>
              <a:rPr lang="tr-TR" sz="2100" dirty="0" smtClean="0">
                <a:solidFill>
                  <a:schemeClr val="tx1"/>
                </a:solidFill>
              </a:rPr>
              <a:t>...</a:t>
            </a:r>
            <a:r>
              <a:rPr lang="en-US" sz="2100" dirty="0">
                <a:solidFill>
                  <a:schemeClr val="tx1"/>
                </a:solidFill>
              </a:rPr>
              <a:t>)</a:t>
            </a:r>
            <a:r>
              <a:rPr lang="tr-TR" sz="2100" dirty="0">
                <a:solidFill>
                  <a:schemeClr val="tx1"/>
                </a:solidFill>
              </a:rPr>
              <a:t> </a:t>
            </a:r>
            <a:r>
              <a:rPr lang="tr-TR" sz="2100" dirty="0" smtClean="0">
                <a:solidFill>
                  <a:schemeClr val="tx1"/>
                </a:solidFill>
              </a:rPr>
              <a:t>  veya  =MAX(Hücre1 : Hücre2)</a:t>
            </a:r>
          </a:p>
          <a:p>
            <a:pPr marL="0" lvl="1" indent="339725">
              <a:spcBef>
                <a:spcPts val="600"/>
              </a:spcBef>
              <a:buClr>
                <a:schemeClr val="accent1"/>
              </a:buClr>
              <a:buNone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şeklindedir.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400" dirty="0"/>
              <a:t>Önceki örnekteki sayılar arasındaki en büyük değeri C4 hücresine yazdırmak için aşağıdaki formül yazılmalıdır.</a:t>
            </a:r>
          </a:p>
          <a:p>
            <a:pPr>
              <a:buFont typeface="Wingdings" pitchFamily="2" charset="2"/>
              <a:buChar char="Ø"/>
              <a:defRPr/>
            </a:pPr>
            <a:endParaRPr lang="tr-TR" sz="2400" dirty="0"/>
          </a:p>
          <a:p>
            <a:pPr marL="0" lvl="1" indent="339725">
              <a:spcBef>
                <a:spcPts val="600"/>
              </a:spcBef>
              <a:buClr>
                <a:schemeClr val="accent1"/>
              </a:buClr>
              <a:buNone/>
              <a:defRPr/>
            </a:pP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Fonksiyonlar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7" y="4149080"/>
            <a:ext cx="4522897" cy="208408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860032" y="4149080"/>
            <a:ext cx="1224136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930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En büyük sayısal değeri bulmak için </a:t>
            </a:r>
            <a:r>
              <a:rPr lang="tr-TR" sz="2400" b="1" dirty="0" smtClean="0"/>
              <a:t>MAX </a:t>
            </a:r>
            <a:r>
              <a:rPr lang="en-US" sz="2400" b="1" dirty="0" smtClean="0"/>
              <a:t>(</a:t>
            </a:r>
            <a:r>
              <a:rPr lang="tr-TR" sz="2400" b="1" dirty="0" smtClean="0"/>
              <a:t>MAK)</a:t>
            </a:r>
            <a:r>
              <a:rPr lang="tr-TR" sz="2400" dirty="0" smtClean="0"/>
              <a:t> fonksiyonu hazır fonksiyonlar arasından seçilebilir.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Önceki </a:t>
            </a:r>
            <a:r>
              <a:rPr lang="tr-TR" sz="2400" dirty="0"/>
              <a:t>örnekteki sayılar arasındaki en büyük değeri C4 hücresine yazdırmak için aşağıdaki formül </a:t>
            </a:r>
            <a:r>
              <a:rPr lang="tr-TR" sz="2400" dirty="0" smtClean="0"/>
              <a:t>seçilmelidir.</a:t>
            </a:r>
            <a:endParaRPr lang="tr-TR" sz="2400" dirty="0"/>
          </a:p>
          <a:p>
            <a:pPr>
              <a:buFont typeface="Wingdings" pitchFamily="2" charset="2"/>
              <a:buChar char="Ø"/>
              <a:defRPr/>
            </a:pPr>
            <a:endParaRPr lang="tr-TR" sz="2400" dirty="0"/>
          </a:p>
          <a:p>
            <a:pPr marL="0" lvl="1" indent="339725">
              <a:spcBef>
                <a:spcPts val="600"/>
              </a:spcBef>
              <a:buClr>
                <a:schemeClr val="accent1"/>
              </a:buClr>
              <a:buNone/>
              <a:defRPr/>
            </a:pP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Fonksiyon Seçerek Hesaplama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828450"/>
            <a:ext cx="6858892" cy="343773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627784" y="2828450"/>
            <a:ext cx="360040" cy="3333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980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En küçük sayısal değeri bulmak için </a:t>
            </a:r>
            <a:r>
              <a:rPr lang="tr-TR" sz="2400" b="1" dirty="0" smtClean="0"/>
              <a:t>MIN </a:t>
            </a:r>
            <a:r>
              <a:rPr lang="en-US" sz="2400" b="1" dirty="0" smtClean="0"/>
              <a:t>(</a:t>
            </a:r>
            <a:r>
              <a:rPr lang="tr-TR" sz="2400" b="1" dirty="0" smtClean="0"/>
              <a:t>MIN)</a:t>
            </a:r>
            <a:r>
              <a:rPr lang="tr-TR" sz="2400" dirty="0" smtClean="0"/>
              <a:t> fonksiyonu kullanılmaktadır.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tr-TR" sz="2400" dirty="0">
                <a:solidFill>
                  <a:schemeClr val="tx1"/>
                </a:solidFill>
              </a:rPr>
              <a:t>Fonksiyonun kullanımı </a:t>
            </a:r>
            <a:endParaRPr lang="tr-TR" sz="2400" dirty="0" smtClean="0">
              <a:solidFill>
                <a:schemeClr val="tx1"/>
              </a:solidFill>
            </a:endParaRPr>
          </a:p>
          <a:p>
            <a:pPr marL="274637" lvl="2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r>
              <a:rPr lang="tr-TR" sz="2100" dirty="0" smtClean="0">
                <a:solidFill>
                  <a:schemeClr val="tx1"/>
                </a:solidFill>
              </a:rPr>
              <a:t>    </a:t>
            </a:r>
            <a:r>
              <a:rPr lang="en-US" sz="2100" dirty="0" smtClean="0">
                <a:solidFill>
                  <a:schemeClr val="tx1"/>
                </a:solidFill>
              </a:rPr>
              <a:t>  =</a:t>
            </a:r>
            <a:r>
              <a:rPr lang="tr-TR" sz="2100" dirty="0" smtClean="0">
                <a:solidFill>
                  <a:schemeClr val="tx1"/>
                </a:solidFill>
              </a:rPr>
              <a:t>MIN</a:t>
            </a:r>
            <a:r>
              <a:rPr lang="en-US" sz="2100" dirty="0" smtClean="0">
                <a:solidFill>
                  <a:schemeClr val="tx1"/>
                </a:solidFill>
              </a:rPr>
              <a:t>(</a:t>
            </a:r>
            <a:r>
              <a:rPr lang="tr-TR" sz="2100" dirty="0" smtClean="0">
                <a:solidFill>
                  <a:schemeClr val="tx1"/>
                </a:solidFill>
              </a:rPr>
              <a:t>Hücre1; Hücre2;...</a:t>
            </a:r>
            <a:r>
              <a:rPr lang="en-US" sz="2100" dirty="0">
                <a:solidFill>
                  <a:schemeClr val="tx1"/>
                </a:solidFill>
              </a:rPr>
              <a:t>)</a:t>
            </a:r>
            <a:r>
              <a:rPr lang="tr-TR" sz="2100" dirty="0">
                <a:solidFill>
                  <a:schemeClr val="tx1"/>
                </a:solidFill>
              </a:rPr>
              <a:t> </a:t>
            </a:r>
            <a:r>
              <a:rPr lang="tr-TR" sz="2100" dirty="0" smtClean="0">
                <a:solidFill>
                  <a:schemeClr val="tx1"/>
                </a:solidFill>
              </a:rPr>
              <a:t>   veya   =MIN(Hücre1 : Hücre2</a:t>
            </a:r>
            <a:r>
              <a:rPr lang="tr-TR" sz="2100" dirty="0">
                <a:solidFill>
                  <a:schemeClr val="tx1"/>
                </a:solidFill>
              </a:rPr>
              <a:t>) </a:t>
            </a:r>
            <a:endParaRPr lang="tr-TR" sz="2100" dirty="0" smtClean="0">
              <a:solidFill>
                <a:schemeClr val="tx1"/>
              </a:solidFill>
            </a:endParaRPr>
          </a:p>
          <a:p>
            <a:pPr marL="0" lvl="1" indent="339725">
              <a:spcBef>
                <a:spcPts val="600"/>
              </a:spcBef>
              <a:buClr>
                <a:schemeClr val="accent1"/>
              </a:buClr>
              <a:buNone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şeklindedir</a:t>
            </a:r>
            <a:r>
              <a:rPr lang="tr-TR" sz="2400" dirty="0">
                <a:solidFill>
                  <a:schemeClr val="tx1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Önceki örnekteki sayılar arasındaki en küçük değeri C4 hücresine yazdırmak için aşağıdaki formül yazılmalıdır.</a:t>
            </a:r>
            <a:endParaRPr lang="tr-TR" sz="24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Fonksiyonlar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426" y="4149080"/>
            <a:ext cx="4421798" cy="19855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860032" y="4149080"/>
            <a:ext cx="1224136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366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En küçük sayısal değeri bulmak için </a:t>
            </a:r>
            <a:r>
              <a:rPr lang="tr-TR" sz="2400" b="1" dirty="0" smtClean="0"/>
              <a:t>MIN </a:t>
            </a:r>
            <a:r>
              <a:rPr lang="en-US" sz="2400" b="1" dirty="0" smtClean="0"/>
              <a:t>(</a:t>
            </a:r>
            <a:r>
              <a:rPr lang="tr-TR" sz="2400" b="1" dirty="0" smtClean="0"/>
              <a:t>MIN)</a:t>
            </a:r>
            <a:r>
              <a:rPr lang="tr-TR" sz="2400" dirty="0" smtClean="0"/>
              <a:t> fonksiyonu hazır fonksiyonlar arasından seçilebilir.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400" dirty="0"/>
              <a:t>Önceki örnekteki sayılar arasındaki en küçük değeri </a:t>
            </a:r>
            <a:r>
              <a:rPr lang="tr-TR" sz="2400" dirty="0" smtClean="0"/>
              <a:t>C4 </a:t>
            </a:r>
            <a:r>
              <a:rPr lang="tr-TR" sz="2400" dirty="0"/>
              <a:t>hücresine yazdırmak için aşağıdaki formül </a:t>
            </a:r>
            <a:r>
              <a:rPr lang="tr-TR" sz="2400" dirty="0" smtClean="0"/>
              <a:t>seçilmelidir.</a:t>
            </a:r>
            <a:endParaRPr lang="tr-TR" sz="2400" dirty="0"/>
          </a:p>
          <a:p>
            <a:pPr>
              <a:buFont typeface="Wingdings" pitchFamily="2" charset="2"/>
              <a:buChar char="Ø"/>
              <a:defRPr/>
            </a:pPr>
            <a:endParaRPr lang="tr-TR" sz="2400" dirty="0"/>
          </a:p>
          <a:p>
            <a:pPr marL="0" lvl="1" indent="339725">
              <a:spcBef>
                <a:spcPts val="600"/>
              </a:spcBef>
              <a:buClr>
                <a:schemeClr val="accent1"/>
              </a:buClr>
              <a:buNone/>
              <a:defRPr/>
            </a:pP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Fonksiyon Seçerek Hesaplama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843196"/>
            <a:ext cx="6768752" cy="346612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699792" y="2879672"/>
            <a:ext cx="360040" cy="3333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324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280920" cy="50405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tr-TR" sz="2400" dirty="0">
                <a:solidFill>
                  <a:schemeClr val="tx1"/>
                </a:solidFill>
              </a:rPr>
              <a:t>Sayısal değerlerin </a:t>
            </a:r>
            <a:r>
              <a:rPr lang="tr-TR" sz="2400" dirty="0" smtClean="0">
                <a:solidFill>
                  <a:schemeClr val="tx1"/>
                </a:solidFill>
              </a:rPr>
              <a:t>ortalamasını bulmak </a:t>
            </a:r>
            <a:r>
              <a:rPr lang="tr-TR" sz="2400" dirty="0">
                <a:solidFill>
                  <a:schemeClr val="tx1"/>
                </a:solidFill>
              </a:rPr>
              <a:t>için </a:t>
            </a:r>
            <a:r>
              <a:rPr lang="tr-TR" sz="2400" b="1" dirty="0" smtClean="0">
                <a:solidFill>
                  <a:schemeClr val="tx1"/>
                </a:solidFill>
              </a:rPr>
              <a:t>AVERAGE (ORTALAMA)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>
                <a:solidFill>
                  <a:schemeClr val="tx1"/>
                </a:solidFill>
              </a:rPr>
              <a:t>fonksiyonu kullanılmaktadır</a:t>
            </a:r>
            <a:r>
              <a:rPr lang="tr-TR" sz="2400" dirty="0" smtClean="0">
                <a:solidFill>
                  <a:schemeClr val="tx1"/>
                </a:solidFill>
              </a:rPr>
              <a:t>.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tr-TR" sz="2400" dirty="0">
                <a:solidFill>
                  <a:schemeClr val="tx1"/>
                </a:solidFill>
              </a:rPr>
              <a:t>Fonksiyonun kullanımı </a:t>
            </a:r>
            <a:endParaRPr lang="tr-TR" sz="2400" dirty="0" smtClean="0">
              <a:solidFill>
                <a:schemeClr val="tx1"/>
              </a:solidFill>
            </a:endParaRPr>
          </a:p>
          <a:p>
            <a:pPr marL="0" lvl="1" indent="339725">
              <a:spcBef>
                <a:spcPts val="600"/>
              </a:spcBef>
              <a:buClr>
                <a:schemeClr val="accent1"/>
              </a:buClr>
              <a:buNone/>
            </a:pPr>
            <a:r>
              <a:rPr lang="tr-TR" sz="2000" dirty="0" smtClean="0">
                <a:solidFill>
                  <a:schemeClr val="tx1"/>
                </a:solidFill>
              </a:rPr>
              <a:t>   </a:t>
            </a:r>
            <a:r>
              <a:rPr lang="en-US" sz="2000" dirty="0" smtClean="0">
                <a:solidFill>
                  <a:schemeClr val="tx1"/>
                </a:solidFill>
              </a:rPr>
              <a:t>=</a:t>
            </a:r>
            <a:r>
              <a:rPr lang="tr-TR" sz="2000" dirty="0" smtClean="0">
                <a:solidFill>
                  <a:schemeClr val="tx1"/>
                </a:solidFill>
              </a:rPr>
              <a:t>AVERAGE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tr-TR" sz="2000" dirty="0" smtClean="0">
                <a:solidFill>
                  <a:schemeClr val="tx1"/>
                </a:solidFill>
              </a:rPr>
              <a:t>Hücre1; Hücre2;...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smtClean="0">
                <a:solidFill>
                  <a:schemeClr val="tx1"/>
                </a:solidFill>
              </a:rPr>
              <a:t> veya  =AVERAGE(Hücre1 : Hücre2</a:t>
            </a:r>
            <a:r>
              <a:rPr lang="tr-TR" sz="2000" dirty="0">
                <a:solidFill>
                  <a:schemeClr val="tx1"/>
                </a:solidFill>
              </a:rPr>
              <a:t>) </a:t>
            </a:r>
            <a:endParaRPr lang="tr-TR" sz="2000" dirty="0" smtClean="0">
              <a:solidFill>
                <a:schemeClr val="tx1"/>
              </a:solidFill>
            </a:endParaRPr>
          </a:p>
          <a:p>
            <a:pPr marL="0" lvl="1" indent="339725">
              <a:spcBef>
                <a:spcPts val="600"/>
              </a:spcBef>
              <a:buClr>
                <a:schemeClr val="accent1"/>
              </a:buClr>
              <a:buNone/>
            </a:pPr>
            <a:r>
              <a:rPr lang="tr-TR" sz="2400" dirty="0" smtClean="0">
                <a:solidFill>
                  <a:schemeClr val="tx1"/>
                </a:solidFill>
              </a:rPr>
              <a:t>şeklindedir</a:t>
            </a:r>
            <a:r>
              <a:rPr lang="tr-TR" sz="2400" dirty="0">
                <a:solidFill>
                  <a:schemeClr val="tx1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Önceki </a:t>
            </a:r>
            <a:r>
              <a:rPr lang="tr-TR" sz="2400" dirty="0"/>
              <a:t>örnekte bulunan sayıların ortalamasını </a:t>
            </a:r>
            <a:r>
              <a:rPr lang="tr-TR" sz="2400" dirty="0" smtClean="0"/>
              <a:t>C4 hücresine hesaplatmak </a:t>
            </a:r>
            <a:r>
              <a:rPr lang="tr-TR" sz="2400" dirty="0"/>
              <a:t>için </a:t>
            </a:r>
            <a:r>
              <a:rPr lang="tr-TR" sz="2400" dirty="0" smtClean="0"/>
              <a:t>aşağıdaki formül yazılmalıdır.</a:t>
            </a:r>
            <a:endParaRPr lang="tr-TR" sz="2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Fonksiyonlar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740" y="4138544"/>
            <a:ext cx="4608512" cy="207834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932040" y="4149080"/>
            <a:ext cx="1728192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82944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280920" cy="50405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tr-TR" sz="2400" dirty="0">
                <a:solidFill>
                  <a:schemeClr val="tx1"/>
                </a:solidFill>
              </a:rPr>
              <a:t>Sayısal değerlerin </a:t>
            </a:r>
            <a:r>
              <a:rPr lang="tr-TR" sz="2400" dirty="0" smtClean="0">
                <a:solidFill>
                  <a:schemeClr val="tx1"/>
                </a:solidFill>
              </a:rPr>
              <a:t>ortalamasını bulmak </a:t>
            </a:r>
            <a:r>
              <a:rPr lang="tr-TR" sz="2400" dirty="0">
                <a:solidFill>
                  <a:schemeClr val="tx1"/>
                </a:solidFill>
              </a:rPr>
              <a:t>için </a:t>
            </a:r>
            <a:r>
              <a:rPr lang="tr-TR" sz="2400" b="1" dirty="0" smtClean="0">
                <a:solidFill>
                  <a:schemeClr val="tx1"/>
                </a:solidFill>
              </a:rPr>
              <a:t>AVERAGE (ORTALAMA)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>
                <a:solidFill>
                  <a:schemeClr val="tx1"/>
                </a:solidFill>
              </a:rPr>
              <a:t>fonksiyonu kullanılmaktadır</a:t>
            </a:r>
            <a:r>
              <a:rPr lang="tr-TR" sz="2400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Önceki </a:t>
            </a:r>
            <a:r>
              <a:rPr lang="tr-TR" sz="2400" dirty="0"/>
              <a:t>örnekte bulunan sayıların ortalamasını </a:t>
            </a:r>
            <a:r>
              <a:rPr lang="tr-TR" sz="2400" dirty="0" smtClean="0"/>
              <a:t>C4 hücresine hesaplatmak </a:t>
            </a:r>
            <a:r>
              <a:rPr lang="tr-TR" sz="2400" dirty="0"/>
              <a:t>için </a:t>
            </a:r>
            <a:r>
              <a:rPr lang="tr-TR" sz="2400" dirty="0" smtClean="0"/>
              <a:t>aşağıdaki formül seçilmelidir.</a:t>
            </a:r>
            <a:endParaRPr lang="tr-TR" sz="2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Fonksiyon Seçerek Hesaplama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858362"/>
            <a:ext cx="6698919" cy="345095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915816" y="2879672"/>
            <a:ext cx="360040" cy="3333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80539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Eğer </a:t>
            </a:r>
            <a:r>
              <a:rPr lang="tr-TR" sz="2400" dirty="0"/>
              <a:t>ile ifade edilen hesaplamalar </a:t>
            </a:r>
            <a:r>
              <a:rPr lang="tr-TR" sz="2400" b="1" dirty="0"/>
              <a:t>IF (EĞER)</a:t>
            </a:r>
            <a:r>
              <a:rPr lang="tr-TR" sz="2400" dirty="0"/>
              <a:t> fonksiyonu ile yapılabilmektedir</a:t>
            </a:r>
            <a:r>
              <a:rPr lang="tr-TR" sz="2400" dirty="0" smtClean="0"/>
              <a:t>.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tx1"/>
                </a:solidFill>
              </a:rPr>
              <a:t>Fonksiyonun </a:t>
            </a:r>
            <a:r>
              <a:rPr lang="tr-TR" sz="2400" dirty="0">
                <a:solidFill>
                  <a:schemeClr val="tx1"/>
                </a:solidFill>
              </a:rPr>
              <a:t>kullanımı </a:t>
            </a:r>
            <a:endParaRPr lang="tr-TR" sz="2400" dirty="0" smtClean="0">
              <a:solidFill>
                <a:schemeClr val="tx1"/>
              </a:solidFill>
            </a:endParaRPr>
          </a:p>
          <a:p>
            <a:pPr marL="0" lvl="1" indent="0">
              <a:spcBef>
                <a:spcPts val="600"/>
              </a:spcBef>
              <a:buClr>
                <a:schemeClr val="accent1"/>
              </a:buClr>
              <a:buNone/>
            </a:pPr>
            <a:r>
              <a:rPr lang="tr-TR" sz="2400" dirty="0" smtClean="0">
                <a:solidFill>
                  <a:schemeClr val="tx1"/>
                </a:solidFill>
              </a:rPr>
              <a:t>       </a:t>
            </a:r>
            <a:r>
              <a:rPr lang="tr-TR" sz="2100" dirty="0" smtClean="0">
                <a:solidFill>
                  <a:schemeClr val="tx1"/>
                </a:solidFill>
              </a:rPr>
              <a:t> </a:t>
            </a:r>
            <a:r>
              <a:rPr lang="en-US" sz="2100" dirty="0" smtClean="0">
                <a:solidFill>
                  <a:schemeClr val="tx1"/>
                </a:solidFill>
              </a:rPr>
              <a:t> =</a:t>
            </a:r>
            <a:r>
              <a:rPr lang="tr-TR" sz="2100" dirty="0" smtClean="0">
                <a:solidFill>
                  <a:schemeClr val="tx1"/>
                </a:solidFill>
              </a:rPr>
              <a:t>EĞER</a:t>
            </a:r>
            <a:r>
              <a:rPr lang="en-US" sz="2100" dirty="0" smtClean="0">
                <a:solidFill>
                  <a:schemeClr val="tx1"/>
                </a:solidFill>
              </a:rPr>
              <a:t>(</a:t>
            </a:r>
            <a:r>
              <a:rPr lang="tr-TR" sz="2100" dirty="0" smtClean="0">
                <a:solidFill>
                  <a:schemeClr val="tx1"/>
                </a:solidFill>
              </a:rPr>
              <a:t>Koşul; Koşul Doğru Değeri; Koşul Yanlış Değeri</a:t>
            </a:r>
            <a:r>
              <a:rPr lang="en-US" sz="2100" dirty="0" smtClean="0">
                <a:solidFill>
                  <a:schemeClr val="tx1"/>
                </a:solidFill>
              </a:rPr>
              <a:t>)</a:t>
            </a:r>
            <a:r>
              <a:rPr lang="tr-TR" sz="2100" dirty="0" smtClean="0">
                <a:solidFill>
                  <a:schemeClr val="tx1"/>
                </a:solidFill>
              </a:rPr>
              <a:t> </a:t>
            </a:r>
          </a:p>
          <a:p>
            <a:pPr marL="0" lvl="1" indent="339725">
              <a:spcBef>
                <a:spcPts val="600"/>
              </a:spcBef>
              <a:buClr>
                <a:schemeClr val="accent1"/>
              </a:buClr>
              <a:buNone/>
            </a:pPr>
            <a:r>
              <a:rPr lang="tr-TR" sz="2400" dirty="0" smtClean="0">
                <a:solidFill>
                  <a:schemeClr val="tx1"/>
                </a:solidFill>
              </a:rPr>
              <a:t>şeklindedir.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Fonksiyonlar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5256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sz="2200" dirty="0" smtClean="0"/>
              <a:t>Örneğin, </a:t>
            </a:r>
            <a:r>
              <a:rPr lang="tr-TR" sz="2200" dirty="0"/>
              <a:t>öğrencilerin notlarının bulunduğu bir dosyada, notların sağındaki sütuna eğer öğrencinin notu 45’in üzerinde ise notuna 5 puan daha eklenmiş şeklini yazabilmek için gereken formül aşağıdaki gibi olacaktır</a:t>
            </a:r>
            <a:r>
              <a:rPr lang="tr-TR" sz="2200" dirty="0" smtClean="0"/>
              <a:t>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200" dirty="0"/>
              <a:t>Yazılan formülü aşağıdaki hücrelere kopyalayıp </a:t>
            </a:r>
            <a:r>
              <a:rPr lang="en-US" sz="2200" dirty="0" smtClean="0"/>
              <a:t>d</a:t>
            </a:r>
            <a:r>
              <a:rPr lang="tr-TR" sz="2200" dirty="0" smtClean="0"/>
              <a:t>iğer öğrenciler için de sonucu </a:t>
            </a:r>
            <a:r>
              <a:rPr lang="tr-TR" sz="2200" dirty="0"/>
              <a:t>elde etmek mümkündür.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Fonksiyonlar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692" y="3429000"/>
            <a:ext cx="5544616" cy="273630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716016" y="3435128"/>
            <a:ext cx="2016224" cy="569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70615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Başlıca İşlem Tabloları</a:t>
            </a:r>
            <a:endParaRPr lang="en-GB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441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Microsoft Ofis paketinin ve dolayısıyla Microsoft Excel programının farklı versiyonları bulunmaktadır.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tr-TR" sz="2400" dirty="0" smtClean="0">
                <a:solidFill>
                  <a:schemeClr val="tx1"/>
                </a:solidFill>
              </a:rPr>
              <a:t>Ör: Microsoft Excel 2003, Microsoft Excel 2007, Microsoft Excel 2010, Microsoft Excel 2013</a:t>
            </a:r>
            <a:r>
              <a:rPr lang="tr-TR" sz="2400" dirty="0">
                <a:solidFill>
                  <a:schemeClr val="tx1"/>
                </a:solidFill>
              </a:rPr>
              <a:t>, Microsoft Excel </a:t>
            </a:r>
            <a:r>
              <a:rPr lang="tr-TR" sz="2400" dirty="0" smtClean="0">
                <a:solidFill>
                  <a:schemeClr val="tx1"/>
                </a:solidFill>
              </a:rPr>
              <a:t>2016</a:t>
            </a:r>
            <a:endParaRPr lang="tr-TR" sz="21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Günümüzde en çok kullanılan kelime işlemci programı Microsoft Office 2013 paketi içerisinde bulunan </a:t>
            </a:r>
            <a:r>
              <a:rPr lang="tr-TR" sz="2400" b="1" dirty="0" smtClean="0"/>
              <a:t>Microsoft Excel 2013</a:t>
            </a:r>
            <a:r>
              <a:rPr lang="tr-TR" sz="2400" dirty="0" smtClean="0"/>
              <a:t>’tür.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7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078" y="3903286"/>
            <a:ext cx="2190010" cy="219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086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sz="2200" dirty="0" smtClean="0"/>
              <a:t>Öğrencilerin </a:t>
            </a:r>
            <a:r>
              <a:rPr lang="tr-TR" sz="2200" dirty="0"/>
              <a:t>notlarının bulunduğu </a:t>
            </a:r>
            <a:r>
              <a:rPr lang="tr-TR" sz="2200" dirty="0" smtClean="0"/>
              <a:t>dosyada</a:t>
            </a:r>
            <a:r>
              <a:rPr lang="tr-TR" sz="2200" dirty="0"/>
              <a:t>, notların sağındaki sütuna eğer öğrencinin </a:t>
            </a:r>
            <a:r>
              <a:rPr lang="tr-TR" sz="2200" u="sng" dirty="0"/>
              <a:t>notu 45’in üzerinde ise</a:t>
            </a:r>
            <a:r>
              <a:rPr lang="tr-TR" sz="2200" dirty="0"/>
              <a:t> notuna </a:t>
            </a:r>
            <a:r>
              <a:rPr lang="tr-TR" sz="2200" u="sng" dirty="0"/>
              <a:t>5 puan daha ekle</a:t>
            </a:r>
            <a:r>
              <a:rPr lang="tr-TR" sz="2200" dirty="0"/>
              <a:t>nmiş şeklini </a:t>
            </a:r>
            <a:r>
              <a:rPr lang="tr-TR" sz="2200" dirty="0" smtClean="0"/>
              <a:t>hazır </a:t>
            </a:r>
            <a:r>
              <a:rPr lang="tr-TR" sz="2200" dirty="0"/>
              <a:t>formül </a:t>
            </a:r>
            <a:r>
              <a:rPr lang="tr-TR" sz="2200" dirty="0" smtClean="0"/>
              <a:t>kullanarak gösterelim.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200" dirty="0"/>
              <a:t>Yazılan formülü aşağıdaki hücrelere kopyalayıp </a:t>
            </a:r>
            <a:r>
              <a:rPr lang="en-US" sz="2200" dirty="0" smtClean="0"/>
              <a:t>d</a:t>
            </a:r>
            <a:r>
              <a:rPr lang="tr-TR" sz="2200" dirty="0" smtClean="0"/>
              <a:t>iğer öğrenciler için de sonucu </a:t>
            </a:r>
            <a:r>
              <a:rPr lang="tr-TR" sz="2200" dirty="0"/>
              <a:t>elde etmek mümkündür.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Fonksiyon Seçerek Hesaplama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154080"/>
            <a:ext cx="7848227" cy="30832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59632" y="5122603"/>
            <a:ext cx="18245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Notu 45’in üzerinde değilse, değişiklik yapılmayacaktır.</a:t>
            </a:r>
            <a:endParaRPr lang="tr-TR" sz="14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843808" y="4797152"/>
            <a:ext cx="1944216" cy="6222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995936" y="1988840"/>
            <a:ext cx="1080120" cy="22322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148064" y="1988840"/>
            <a:ext cx="1872208" cy="25202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9949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200" dirty="0" smtClean="0"/>
              <a:t>Örneğin, </a:t>
            </a:r>
            <a:r>
              <a:rPr lang="tr-TR" sz="2200" dirty="0"/>
              <a:t>öğrencilerin notlarının bulunduğu bir dosyada, notların sağındaki sütuna eğer öğrencinin notu</a:t>
            </a:r>
            <a:r>
              <a:rPr lang="tr-TR" sz="2200" dirty="0" smtClean="0"/>
              <a:t> 50 ve üzeri ise </a:t>
            </a:r>
            <a:r>
              <a:rPr lang="en-US" sz="2200" dirty="0" smtClean="0"/>
              <a:t>“</a:t>
            </a:r>
            <a:r>
              <a:rPr lang="tr-TR" sz="2200" dirty="0" smtClean="0"/>
              <a:t>geçti</a:t>
            </a:r>
            <a:r>
              <a:rPr lang="en-US" sz="2200" dirty="0" smtClean="0"/>
              <a:t>”</a:t>
            </a:r>
            <a:r>
              <a:rPr lang="tr-TR" sz="2200" dirty="0" smtClean="0"/>
              <a:t>, değil ise </a:t>
            </a:r>
            <a:r>
              <a:rPr lang="en-US" sz="2200" dirty="0" smtClean="0"/>
              <a:t>“</a:t>
            </a:r>
            <a:r>
              <a:rPr lang="tr-TR" sz="2200" dirty="0" smtClean="0"/>
              <a:t>kaldı</a:t>
            </a:r>
            <a:r>
              <a:rPr lang="en-US" sz="2200" dirty="0" smtClean="0"/>
              <a:t>”</a:t>
            </a:r>
            <a:r>
              <a:rPr lang="tr-TR" sz="2200" dirty="0" smtClean="0"/>
              <a:t> </a:t>
            </a:r>
            <a:r>
              <a:rPr lang="tr-TR" sz="2200" dirty="0"/>
              <a:t>yazabilmek için gereken formül aşağıdaki gibi olacaktır.</a:t>
            </a:r>
            <a:endParaRPr lang="tr-TR" sz="22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200" dirty="0"/>
              <a:t>Yazılan formülü aşağıdaki hücrelere kopyalayıp </a:t>
            </a:r>
            <a:r>
              <a:rPr lang="en-US" sz="2200" dirty="0"/>
              <a:t>d</a:t>
            </a:r>
            <a:r>
              <a:rPr lang="tr-TR" sz="2200" dirty="0"/>
              <a:t>iğer öğrenciler için de sonucu elde etmek mümkündür.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Fonksiyonlar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212976"/>
            <a:ext cx="5955940" cy="259228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540222" y="3202158"/>
            <a:ext cx="2408042" cy="569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20892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200" dirty="0" smtClean="0"/>
              <a:t>Örneğin, </a:t>
            </a:r>
            <a:r>
              <a:rPr lang="tr-TR" sz="2200" dirty="0"/>
              <a:t>öğrencilerin notlarının bulunduğu bir dosyada, notların sağındaki sütuna eğer öğrencinin notu</a:t>
            </a:r>
            <a:r>
              <a:rPr lang="tr-TR" sz="2200" dirty="0" smtClean="0"/>
              <a:t> </a:t>
            </a:r>
            <a:r>
              <a:rPr lang="tr-TR" sz="2200" u="sng" dirty="0" smtClean="0"/>
              <a:t>50 ve üzeri</a:t>
            </a:r>
            <a:r>
              <a:rPr lang="tr-TR" sz="2200" dirty="0" smtClean="0"/>
              <a:t> ise </a:t>
            </a:r>
            <a:r>
              <a:rPr lang="en-US" sz="2200" u="sng" dirty="0" smtClean="0"/>
              <a:t>“</a:t>
            </a:r>
            <a:r>
              <a:rPr lang="tr-TR" sz="2200" u="sng" dirty="0" smtClean="0"/>
              <a:t>geçti</a:t>
            </a:r>
            <a:r>
              <a:rPr lang="en-US" sz="2200" u="sng" dirty="0" smtClean="0"/>
              <a:t>”</a:t>
            </a:r>
            <a:r>
              <a:rPr lang="tr-TR" sz="2200" dirty="0" smtClean="0"/>
              <a:t>, değil ise </a:t>
            </a:r>
            <a:r>
              <a:rPr lang="en-US" sz="2200" u="sng" dirty="0" smtClean="0"/>
              <a:t>“</a:t>
            </a:r>
            <a:r>
              <a:rPr lang="tr-TR" sz="2200" u="sng" dirty="0" smtClean="0"/>
              <a:t>kaldı</a:t>
            </a:r>
            <a:r>
              <a:rPr lang="en-US" sz="2200" u="sng" dirty="0" smtClean="0"/>
              <a:t>”</a:t>
            </a:r>
            <a:r>
              <a:rPr lang="tr-TR" sz="2200" dirty="0" smtClean="0"/>
              <a:t> </a:t>
            </a:r>
            <a:r>
              <a:rPr lang="tr-TR" sz="2200" dirty="0"/>
              <a:t>yazabilmek için gereken formül aşağıdaki gibi </a:t>
            </a:r>
            <a:r>
              <a:rPr lang="tr-TR" sz="2200" dirty="0" smtClean="0"/>
              <a:t>olmalıdır.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200" dirty="0"/>
              <a:t>Yazılan formülü aşağıdaki hücrelere kopyalayıp </a:t>
            </a:r>
            <a:r>
              <a:rPr lang="en-US" sz="2200" dirty="0"/>
              <a:t>d</a:t>
            </a:r>
            <a:r>
              <a:rPr lang="tr-TR" sz="2200" dirty="0"/>
              <a:t>iğer öğrenciler için de sonucu elde etmek </a:t>
            </a:r>
            <a:r>
              <a:rPr lang="tr-TR" sz="2200" dirty="0" smtClean="0"/>
              <a:t>mümkündür.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tr-TR" sz="22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Fonksiyon Seçerek Hesaplama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08" y="3075436"/>
            <a:ext cx="8471572" cy="32255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33972" y="5002015"/>
            <a:ext cx="16098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Aktif olan hücre, yani formülün yazıldığı hüce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051720" y="4005064"/>
            <a:ext cx="792088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691680" y="2316961"/>
            <a:ext cx="3312368" cy="23611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292080" y="1916832"/>
            <a:ext cx="576064" cy="22322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436096" y="1916832"/>
            <a:ext cx="1944216" cy="24482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449280" y="4963742"/>
            <a:ext cx="576064" cy="6449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12160" y="558924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Bu hücre için sonuç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839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Sum (topla), max (en büyük</a:t>
            </a:r>
            <a:r>
              <a:rPr lang="tr-TR" sz="2400" dirty="0"/>
              <a:t>), min (en </a:t>
            </a:r>
            <a:r>
              <a:rPr lang="tr-TR" sz="2400" dirty="0" smtClean="0"/>
              <a:t>küçük), </a:t>
            </a:r>
            <a:r>
              <a:rPr lang="tr-TR" sz="2400" dirty="0"/>
              <a:t>average (</a:t>
            </a:r>
            <a:r>
              <a:rPr lang="tr-TR" sz="2400" dirty="0" smtClean="0"/>
              <a:t>ortalama) ve </a:t>
            </a:r>
            <a:r>
              <a:rPr lang="tr-TR" sz="2400" dirty="0"/>
              <a:t>if (</a:t>
            </a:r>
            <a:r>
              <a:rPr lang="tr-TR" sz="2400" dirty="0" smtClean="0"/>
              <a:t>eğer) fonksiyonlarının hepsi de </a:t>
            </a:r>
            <a:r>
              <a:rPr lang="tr-TR" sz="2400" dirty="0"/>
              <a:t>Giriş (</a:t>
            </a:r>
            <a:r>
              <a:rPr lang="tr-TR" sz="2400" dirty="0" smtClean="0"/>
              <a:t>Home) sekmesinde yer alan </a:t>
            </a:r>
            <a:r>
              <a:rPr lang="tr-TR" sz="2400" b="1" dirty="0" smtClean="0"/>
              <a:t>F</a:t>
            </a:r>
            <a:r>
              <a:rPr lang="tr-TR" sz="2400" b="1" dirty="0"/>
              <a:t>onksiyonlar (</a:t>
            </a:r>
            <a:r>
              <a:rPr lang="tr-TR" sz="2400" b="1" dirty="0" smtClean="0"/>
              <a:t>AutoSum)</a:t>
            </a:r>
            <a:r>
              <a:rPr lang="tr-TR" sz="2400" dirty="0" smtClean="0"/>
              <a:t> düğmesi kullanılarak da eklenebilir.</a:t>
            </a:r>
            <a:endParaRPr lang="tr-TR" sz="2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Fonksiyonlar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3212976"/>
            <a:ext cx="2448272" cy="275052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604251" y="3356992"/>
            <a:ext cx="216024" cy="2057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102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/>
              <a:t>Kullanacağınız fonksiyon sık kullanılanlar dialog kutusunda görüntülenemiyorsa (genellikle MIN fonksiyonu sık kullananlarda görüntülenmemektedir) ağagıdaki gibi arama yaptırabilirsiniz.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Fonksiyonlar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3073528"/>
            <a:ext cx="3704310" cy="322152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54660" y="2704728"/>
            <a:ext cx="1661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Buraya yazınız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7592896">
            <a:off x="2669444" y="3181535"/>
            <a:ext cx="660836" cy="16741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5756366" y="2425139"/>
            <a:ext cx="2722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FF0000"/>
                </a:solidFill>
              </a:rPr>
              <a:t>Yazdıktan sonra, fonksiyonu buldurmak için buraya tıklayınız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537" y="3086448"/>
            <a:ext cx="3700880" cy="3208601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 rot="3084940">
            <a:off x="7177383" y="3151727"/>
            <a:ext cx="660836" cy="16741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461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87716"/>
            <a:ext cx="8229600" cy="4189556"/>
          </a:xfrm>
        </p:spPr>
        <p:txBody>
          <a:bodyPr/>
          <a:lstStyle/>
          <a:p>
            <a:pPr marL="0" indent="0" algn="ctr">
              <a:buNone/>
            </a:pPr>
            <a:endParaRPr lang="tr-T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 marL="0" indent="0" algn="ctr">
              <a:buNone/>
            </a:pPr>
            <a:endParaRPr lang="tr-T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KONU </a:t>
            </a:r>
            <a:r>
              <a:rPr lang="tr-T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7</a:t>
            </a:r>
            <a:endParaRPr lang="tr-T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İŞLEM TABLOLARI (1)</a:t>
            </a:r>
          </a:p>
          <a:p>
            <a:pPr marL="0" indent="0" algn="ctr">
              <a:buNone/>
            </a:pP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KONU SONU</a:t>
            </a:r>
            <a:endParaRPr lang="tr-T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Microsoft </a:t>
            </a:r>
            <a:r>
              <a:rPr lang="tr-TR" dirty="0" smtClean="0"/>
              <a:t>Excel</a:t>
            </a:r>
            <a:r>
              <a:rPr lang="en-US" dirty="0" smtClean="0"/>
              <a:t> </a:t>
            </a:r>
            <a:r>
              <a:rPr lang="tr-TR" dirty="0" smtClean="0"/>
              <a:t>2013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5" y="1299552"/>
            <a:ext cx="4367205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Microsoft Excel 2013 programını çalıştırmak için kullanılabilecek en kolay yöntem, arama kutusunu kullanmaktır.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741" y="1194914"/>
            <a:ext cx="3265643" cy="511144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004048" y="6021288"/>
            <a:ext cx="360040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5006888" y="1628800"/>
            <a:ext cx="3165512" cy="10081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31623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Microsoft </a:t>
            </a:r>
            <a:r>
              <a:rPr lang="tr-TR" dirty="0" smtClean="0"/>
              <a:t>Excel 2013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54752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Microsoft Excel 2013 programı çalıştırıldığında aşağıdaki pencere açılacaktır.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Açılan pencereden herhangi bir taslak seçilebilir.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551287"/>
            <a:ext cx="6827587" cy="368639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237932" y="3068960"/>
            <a:ext cx="2160240" cy="15841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0543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Microsoft </a:t>
            </a:r>
            <a:r>
              <a:rPr lang="tr-TR" dirty="0" smtClean="0"/>
              <a:t>Excel 2013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54752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Listedeki ilk taslak boş çalışma kitabıdır.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Boş çalışma kitabı seçildiğinde aşağıdaki pencere elde edilecektir.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84" y="2508290"/>
            <a:ext cx="7043216" cy="379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178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395536" y="1525488"/>
            <a:ext cx="8496944" cy="449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Tüm menü seçenekleri, araç çubukları, düğmeler ve ayarlar, işlevlerine göre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sekmeler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içerisinde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grupland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lm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ış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r.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Her sekmenin içerisinde birbiriyle ilişkili düğmeler konumlandırılmıştır.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Microsoft </a:t>
            </a:r>
            <a:r>
              <a:rPr lang="tr-TR" dirty="0"/>
              <a:t>Excel </a:t>
            </a:r>
            <a:r>
              <a:rPr lang="tr-TR" dirty="0" smtClean="0"/>
              <a:t>2013</a:t>
            </a: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773388"/>
            <a:ext cx="7305675" cy="1419225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9366374">
            <a:off x="3152326" y="3648421"/>
            <a:ext cx="720080" cy="2499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3779912" y="319445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Sekmeler</a:t>
            </a:r>
          </a:p>
          <a:p>
            <a:r>
              <a:rPr lang="tr-TR" sz="1400" dirty="0" smtClean="0">
                <a:solidFill>
                  <a:srgbClr val="FF0000"/>
                </a:solidFill>
              </a:rPr>
              <a:t>(Komutların bulundukları sekme isimleri)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994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80EB5FB69F3D42B70DE27C83A6C885" ma:contentTypeVersion="" ma:contentTypeDescription="Create a new document." ma:contentTypeScope="" ma:versionID="7be81fdfc9e0007477133bf9539d28d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A23594-26CB-469A-9EAC-110EC9965AC9}"/>
</file>

<file path=customXml/itemProps2.xml><?xml version="1.0" encoding="utf-8"?>
<ds:datastoreItem xmlns:ds="http://schemas.openxmlformats.org/officeDocument/2006/customXml" ds:itemID="{A81A841F-A8AD-4019-89C2-186BC6E50B91}"/>
</file>

<file path=customXml/itemProps3.xml><?xml version="1.0" encoding="utf-8"?>
<ds:datastoreItem xmlns:ds="http://schemas.openxmlformats.org/officeDocument/2006/customXml" ds:itemID="{E5808FA5-A885-436B-88AE-A044377F10F9}"/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2330</TotalTime>
  <Words>2241</Words>
  <Application>Microsoft Office PowerPoint</Application>
  <PresentationFormat>On-screen Show (4:3)</PresentationFormat>
  <Paragraphs>386</Paragraphs>
  <Slides>55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Origin</vt:lpstr>
      <vt:lpstr>BTEP105 – TEMEL OFIS UYGULAMALARI</vt:lpstr>
      <vt:lpstr>Dersin Amacı</vt:lpstr>
      <vt:lpstr>İşlem Tabloları</vt:lpstr>
      <vt:lpstr>Başlıca İşlem Tabloları</vt:lpstr>
      <vt:lpstr>Başlıca İşlem Tabloları</vt:lpstr>
      <vt:lpstr>Microsoft Excel 2013</vt:lpstr>
      <vt:lpstr>Microsoft Excel 2013</vt:lpstr>
      <vt:lpstr>Microsoft Excel 2013</vt:lpstr>
      <vt:lpstr>Microsoft Excel 2013</vt:lpstr>
      <vt:lpstr>Microsoft Excel 2013</vt:lpstr>
      <vt:lpstr>Microsoft Excel 2013</vt:lpstr>
      <vt:lpstr>Microsoft Excel 2013</vt:lpstr>
      <vt:lpstr>Microsoft Excel 2013</vt:lpstr>
      <vt:lpstr>Microsoft Excel 2013</vt:lpstr>
      <vt:lpstr>Dosya İşlemleri</vt:lpstr>
      <vt:lpstr>Bilgi Girişi</vt:lpstr>
      <vt:lpstr>Bilgi Girişi</vt:lpstr>
      <vt:lpstr>Bilgi Girişi</vt:lpstr>
      <vt:lpstr>Bilgi Girişi</vt:lpstr>
      <vt:lpstr>Bilgi Girişi</vt:lpstr>
      <vt:lpstr>Bilgi Girişi</vt:lpstr>
      <vt:lpstr>Bilgi Girişi</vt:lpstr>
      <vt:lpstr>Bilgi Girişi</vt:lpstr>
      <vt:lpstr>Bilgi Girişi</vt:lpstr>
      <vt:lpstr>Bilgi Girişi</vt:lpstr>
      <vt:lpstr>Bilgi Girişi</vt:lpstr>
      <vt:lpstr>Formül ile Hesaplama</vt:lpstr>
      <vt:lpstr>Formül ile Hesaplama</vt:lpstr>
      <vt:lpstr>Formül ile Hesaplama</vt:lpstr>
      <vt:lpstr>Formül ile Hesaplama</vt:lpstr>
      <vt:lpstr>Formül ile Hesaplama</vt:lpstr>
      <vt:lpstr>Formül ile Hesaplama</vt:lpstr>
      <vt:lpstr>Fonksiyonlar</vt:lpstr>
      <vt:lpstr>Fonksiyonlar</vt:lpstr>
      <vt:lpstr>Fonksiyonlar</vt:lpstr>
      <vt:lpstr>Fonksiyonlar</vt:lpstr>
      <vt:lpstr>Fonksiyon Seçerek Hesaplama</vt:lpstr>
      <vt:lpstr>Fonksiyon Seçerek Hesaplama</vt:lpstr>
      <vt:lpstr>Fonksiyon Seçerek Hesaplama</vt:lpstr>
      <vt:lpstr>Fonksiyon Seçerek Hesaplama</vt:lpstr>
      <vt:lpstr>Fonksiyon Seçerek Hesaplama</vt:lpstr>
      <vt:lpstr>Fonksiyonlar</vt:lpstr>
      <vt:lpstr>Fonksiyon Seçerek Hesaplama</vt:lpstr>
      <vt:lpstr>Fonksiyonlar</vt:lpstr>
      <vt:lpstr>Fonksiyon Seçerek Hesaplama</vt:lpstr>
      <vt:lpstr>Fonksiyonlar</vt:lpstr>
      <vt:lpstr>Fonksiyon Seçerek Hesaplama</vt:lpstr>
      <vt:lpstr>Fonksiyonlar</vt:lpstr>
      <vt:lpstr>Fonksiyonlar</vt:lpstr>
      <vt:lpstr>Fonksiyon Seçerek Hesaplama</vt:lpstr>
      <vt:lpstr>Fonksiyonlar</vt:lpstr>
      <vt:lpstr>Fonksiyon Seçerek Hesaplama</vt:lpstr>
      <vt:lpstr>Fonksiyonlar</vt:lpstr>
      <vt:lpstr>Fonksiyonlar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Bilgisayara Giriş</dc:title>
  <dc:creator>Cihan Unal</dc:creator>
  <cp:lastModifiedBy>staf</cp:lastModifiedBy>
  <cp:revision>310</cp:revision>
  <cp:lastPrinted>2012-09-24T10:43:55Z</cp:lastPrinted>
  <dcterms:created xsi:type="dcterms:W3CDTF">2010-08-05T14:41:53Z</dcterms:created>
  <dcterms:modified xsi:type="dcterms:W3CDTF">2017-09-26T08:42:23Z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0x0101002080EB5FB69F3D42B70DE27C83A6C885</vt:lpwstr>
  </property>
</Properties>
</file>