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74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93.xml" ContentType="application/vnd.openxmlformats-officedocument.presentationml.slide+xml"/>
  <Override PartName="/ppt/slides/slide92.xml" ContentType="application/vnd.openxmlformats-officedocument.presentationml.slide+xml"/>
  <Override PartName="/ppt/slides/slide91.xml" ContentType="application/vnd.openxmlformats-officedocument.presentationml.slide+xml"/>
  <Override PartName="/ppt/slides/slide90.xml" ContentType="application/vnd.openxmlformats-officedocument.presentationml.slide+xml"/>
  <Override PartName="/ppt/slides/slide89.xml" ContentType="application/vnd.openxmlformats-officedocument.presentationml.slide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7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2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3" r:id="rId41"/>
    <p:sldId id="304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0" r:id="rId77"/>
    <p:sldId id="341" r:id="rId78"/>
    <p:sldId id="342" r:id="rId79"/>
    <p:sldId id="343" r:id="rId80"/>
    <p:sldId id="344" r:id="rId81"/>
    <p:sldId id="345" r:id="rId82"/>
    <p:sldId id="346" r:id="rId83"/>
    <p:sldId id="347" r:id="rId84"/>
    <p:sldId id="348" r:id="rId85"/>
    <p:sldId id="349" r:id="rId86"/>
    <p:sldId id="350" r:id="rId87"/>
    <p:sldId id="351" r:id="rId88"/>
    <p:sldId id="352" r:id="rId89"/>
    <p:sldId id="353" r:id="rId90"/>
    <p:sldId id="354" r:id="rId91"/>
    <p:sldId id="355" r:id="rId92"/>
    <p:sldId id="356" r:id="rId93"/>
    <p:sldId id="357" r:id="rId94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7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customXml" Target="../customXml/item1.xml"/><Relationship Id="rId10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3390" y="600202"/>
            <a:ext cx="8637219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8585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4F81B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4F81B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8585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4F81B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4F81B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8395" y="2492501"/>
            <a:ext cx="2687955" cy="353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8585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4F81B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7452" y="173736"/>
            <a:ext cx="1072896" cy="90525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623" y="1284732"/>
            <a:ext cx="8490204" cy="1615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4F81B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8585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4F81B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8585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4F81B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3855" y="6560819"/>
            <a:ext cx="1129283" cy="16306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107" y="6390130"/>
            <a:ext cx="902208" cy="3429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48717" y="205902"/>
            <a:ext cx="994950" cy="8179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390" y="278638"/>
            <a:ext cx="8637219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4F81B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51178" y="1892807"/>
            <a:ext cx="5825490" cy="3705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093333" y="6579609"/>
            <a:ext cx="2962275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85858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953004" y="6525996"/>
            <a:ext cx="2637790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4F81B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3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7207" y="1027175"/>
            <a:ext cx="3308604" cy="27005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6240" y="6056376"/>
            <a:ext cx="903732" cy="3429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56859" y="6195059"/>
            <a:ext cx="1130808" cy="16306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83360" y="3879616"/>
            <a:ext cx="7192645" cy="2560955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455"/>
              </a:spcBef>
            </a:pPr>
            <a:r>
              <a:rPr sz="2800" b="1" spc="-50" dirty="0">
                <a:latin typeface="Arial"/>
                <a:cs typeface="Arial"/>
              </a:rPr>
              <a:t>2017</a:t>
            </a:r>
            <a:r>
              <a:rPr sz="2800" b="1" spc="-130" dirty="0">
                <a:latin typeface="Arial"/>
                <a:cs typeface="Arial"/>
              </a:rPr>
              <a:t> </a:t>
            </a:r>
            <a:r>
              <a:rPr sz="2800" b="1" spc="-60" dirty="0">
                <a:latin typeface="Arial"/>
                <a:cs typeface="Arial"/>
              </a:rPr>
              <a:t>Embedded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b="1" spc="-55" dirty="0">
                <a:latin typeface="Arial"/>
                <a:cs typeface="Arial"/>
              </a:rPr>
              <a:t>Markets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spc="-55" dirty="0">
                <a:latin typeface="Arial"/>
                <a:cs typeface="Arial"/>
              </a:rPr>
              <a:t>Study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ts val="2280"/>
              </a:lnSpc>
              <a:spcBef>
                <a:spcPts val="980"/>
              </a:spcBef>
            </a:pPr>
            <a:r>
              <a:rPr sz="2000" b="1" spc="-60" dirty="0">
                <a:latin typeface="Arial"/>
                <a:cs typeface="Arial"/>
              </a:rPr>
              <a:t>Integrating</a:t>
            </a:r>
            <a:r>
              <a:rPr sz="2000" b="1" spc="-160" dirty="0">
                <a:latin typeface="Arial"/>
                <a:cs typeface="Arial"/>
              </a:rPr>
              <a:t> </a:t>
            </a:r>
            <a:r>
              <a:rPr sz="2000" b="1" spc="-45" dirty="0">
                <a:latin typeface="Arial"/>
                <a:cs typeface="Arial"/>
              </a:rPr>
              <a:t>IoT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spc="-40" dirty="0">
                <a:latin typeface="Arial"/>
                <a:cs typeface="Arial"/>
              </a:rPr>
              <a:t>and</a:t>
            </a:r>
            <a:r>
              <a:rPr sz="2000" b="1" spc="-190" dirty="0">
                <a:latin typeface="Arial"/>
                <a:cs typeface="Arial"/>
              </a:rPr>
              <a:t> </a:t>
            </a:r>
            <a:r>
              <a:rPr sz="2000" b="1" spc="-55" dirty="0">
                <a:latin typeface="Arial"/>
                <a:cs typeface="Arial"/>
              </a:rPr>
              <a:t>Advanced</a:t>
            </a:r>
            <a:r>
              <a:rPr sz="2000" b="1" spc="-125" dirty="0">
                <a:latin typeface="Arial"/>
                <a:cs typeface="Arial"/>
              </a:rPr>
              <a:t> </a:t>
            </a:r>
            <a:r>
              <a:rPr sz="2000" b="1" spc="-70" dirty="0">
                <a:latin typeface="Arial"/>
                <a:cs typeface="Arial"/>
              </a:rPr>
              <a:t>Technology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spc="-55" dirty="0">
                <a:latin typeface="Arial"/>
                <a:cs typeface="Arial"/>
              </a:rPr>
              <a:t>Designs,</a:t>
            </a:r>
            <a:r>
              <a:rPr sz="2000" b="1" spc="-215" dirty="0">
                <a:latin typeface="Arial"/>
                <a:cs typeface="Arial"/>
              </a:rPr>
              <a:t> </a:t>
            </a:r>
            <a:r>
              <a:rPr sz="2000" b="1" spc="-55" dirty="0">
                <a:latin typeface="Arial"/>
                <a:cs typeface="Arial"/>
              </a:rPr>
              <a:t>Application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80"/>
              </a:lnSpc>
            </a:pPr>
            <a:r>
              <a:rPr sz="2000" b="1" spc="-60" dirty="0">
                <a:latin typeface="Arial"/>
                <a:cs typeface="Arial"/>
              </a:rPr>
              <a:t>D</a:t>
            </a:r>
            <a:r>
              <a:rPr sz="2000" b="1" spc="-65" dirty="0">
                <a:latin typeface="Arial"/>
                <a:cs typeface="Arial"/>
              </a:rPr>
              <a:t>e</a:t>
            </a:r>
            <a:r>
              <a:rPr sz="2000" b="1" spc="-85" dirty="0">
                <a:latin typeface="Arial"/>
                <a:cs typeface="Arial"/>
              </a:rPr>
              <a:t>v</a:t>
            </a:r>
            <a:r>
              <a:rPr sz="2000" b="1" spc="-65" dirty="0">
                <a:latin typeface="Arial"/>
                <a:cs typeface="Arial"/>
              </a:rPr>
              <a:t>e</a:t>
            </a:r>
            <a:r>
              <a:rPr sz="2000" b="1" spc="-70" dirty="0">
                <a:latin typeface="Arial"/>
                <a:cs typeface="Arial"/>
              </a:rPr>
              <a:t>l</a:t>
            </a:r>
            <a:r>
              <a:rPr sz="2000" b="1" spc="-65" dirty="0">
                <a:latin typeface="Arial"/>
                <a:cs typeface="Arial"/>
              </a:rPr>
              <a:t>opmen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1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&amp;</a:t>
            </a:r>
            <a:r>
              <a:rPr sz="2000" b="1" spc="-135" dirty="0">
                <a:latin typeface="Arial"/>
                <a:cs typeface="Arial"/>
              </a:rPr>
              <a:t> </a:t>
            </a:r>
            <a:r>
              <a:rPr sz="2000" b="1" spc="-70" dirty="0">
                <a:latin typeface="Arial"/>
                <a:cs typeface="Arial"/>
              </a:rPr>
              <a:t>P</a:t>
            </a:r>
            <a:r>
              <a:rPr sz="2000" b="1" spc="-65" dirty="0">
                <a:latin typeface="Arial"/>
                <a:cs typeface="Arial"/>
              </a:rPr>
              <a:t>rocess</a:t>
            </a:r>
            <a:r>
              <a:rPr sz="2000" b="1" spc="-70" dirty="0">
                <a:latin typeface="Arial"/>
                <a:cs typeface="Arial"/>
              </a:rPr>
              <a:t>i</a:t>
            </a:r>
            <a:r>
              <a:rPr sz="2000" b="1" spc="-6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g</a:t>
            </a:r>
            <a:r>
              <a:rPr sz="2000" b="1" spc="-140" dirty="0">
                <a:latin typeface="Arial"/>
                <a:cs typeface="Arial"/>
              </a:rPr>
              <a:t> </a:t>
            </a:r>
            <a:r>
              <a:rPr sz="2000" b="1" spc="-70" dirty="0">
                <a:latin typeface="Arial"/>
                <a:cs typeface="Arial"/>
              </a:rPr>
              <a:t>E</a:t>
            </a:r>
            <a:r>
              <a:rPr sz="2000" b="1" spc="-65" dirty="0">
                <a:latin typeface="Arial"/>
                <a:cs typeface="Arial"/>
              </a:rPr>
              <a:t>n</a:t>
            </a:r>
            <a:r>
              <a:rPr sz="2000" b="1" spc="-85" dirty="0">
                <a:latin typeface="Arial"/>
                <a:cs typeface="Arial"/>
              </a:rPr>
              <a:t>v</a:t>
            </a:r>
            <a:r>
              <a:rPr sz="2000" b="1" spc="-70" dirty="0">
                <a:latin typeface="Arial"/>
                <a:cs typeface="Arial"/>
              </a:rPr>
              <a:t>i</a:t>
            </a:r>
            <a:r>
              <a:rPr sz="2000" b="1" spc="-65" dirty="0">
                <a:latin typeface="Arial"/>
                <a:cs typeface="Arial"/>
              </a:rPr>
              <a:t>ronmen</a:t>
            </a:r>
            <a:r>
              <a:rPr sz="2000" b="1" spc="-60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z="1800" spc="-65" dirty="0">
                <a:latin typeface="Arial MT"/>
                <a:cs typeface="Arial MT"/>
              </a:rPr>
              <a:t>A</a:t>
            </a:r>
            <a:r>
              <a:rPr sz="1800" spc="-70" dirty="0">
                <a:latin typeface="Arial MT"/>
                <a:cs typeface="Arial MT"/>
              </a:rPr>
              <a:t>p</a:t>
            </a:r>
            <a:r>
              <a:rPr sz="1800" spc="-60" dirty="0">
                <a:latin typeface="Arial MT"/>
                <a:cs typeface="Arial MT"/>
              </a:rPr>
              <a:t>r</a:t>
            </a:r>
            <a:r>
              <a:rPr sz="1800" spc="-70" dirty="0">
                <a:latin typeface="Arial MT"/>
                <a:cs typeface="Arial MT"/>
              </a:rPr>
              <a:t>i</a:t>
            </a:r>
            <a:r>
              <a:rPr sz="1800" spc="-5" dirty="0">
                <a:latin typeface="Arial MT"/>
                <a:cs typeface="Arial MT"/>
              </a:rPr>
              <a:t>l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spc="-70" dirty="0">
                <a:latin typeface="Arial MT"/>
                <a:cs typeface="Arial MT"/>
              </a:rPr>
              <a:t>201</a:t>
            </a:r>
            <a:r>
              <a:rPr sz="1800" spc="-5" dirty="0">
                <a:latin typeface="Arial MT"/>
                <a:cs typeface="Arial MT"/>
              </a:rPr>
              <a:t>7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Arial MT"/>
              <a:cs typeface="Arial MT"/>
            </a:endParaRPr>
          </a:p>
          <a:p>
            <a:pPr marL="1679575">
              <a:lnSpc>
                <a:spcPct val="100000"/>
              </a:lnSpc>
            </a:pPr>
            <a:r>
              <a:rPr sz="1600" spc="-60" dirty="0">
                <a:latin typeface="Arial MT"/>
                <a:cs typeface="Arial MT"/>
              </a:rPr>
              <a:t>Presented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45" dirty="0">
                <a:latin typeface="Arial MT"/>
                <a:cs typeface="Arial MT"/>
              </a:rPr>
              <a:t>By: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72910" y="6573723"/>
            <a:ext cx="24364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7E7E7E"/>
                </a:solidFill>
                <a:latin typeface="Arial MT"/>
                <a:cs typeface="Arial MT"/>
              </a:rPr>
              <a:t>©</a:t>
            </a:r>
            <a:r>
              <a:rPr sz="800" spc="-10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800" spc="-5" dirty="0">
                <a:solidFill>
                  <a:srgbClr val="7E7E7E"/>
                </a:solidFill>
                <a:latin typeface="Arial MT"/>
                <a:cs typeface="Arial MT"/>
              </a:rPr>
              <a:t>2017</a:t>
            </a:r>
            <a:r>
              <a:rPr sz="800" spc="5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7E7E7E"/>
                </a:solidFill>
                <a:latin typeface="Arial MT"/>
                <a:cs typeface="Arial MT"/>
              </a:rPr>
              <a:t>Eetimes/embedded.com</a:t>
            </a:r>
            <a:r>
              <a:rPr sz="800" spc="195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7E7E7E"/>
                </a:solidFill>
                <a:latin typeface="Arial MT"/>
                <a:cs typeface="Arial MT"/>
              </a:rPr>
              <a:t>All</a:t>
            </a:r>
            <a:r>
              <a:rPr sz="800" spc="-10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7E7E7E"/>
                </a:solidFill>
                <a:latin typeface="Arial MT"/>
                <a:cs typeface="Arial MT"/>
              </a:rPr>
              <a:t>Rights</a:t>
            </a:r>
            <a:r>
              <a:rPr sz="800" spc="-10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800" spc="-5" dirty="0">
                <a:solidFill>
                  <a:srgbClr val="7E7E7E"/>
                </a:solidFill>
                <a:latin typeface="Arial MT"/>
                <a:cs typeface="Arial MT"/>
              </a:rPr>
              <a:t>Reserved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92195" y="2474976"/>
            <a:ext cx="5181600" cy="3718560"/>
            <a:chOff x="3092195" y="2474976"/>
            <a:chExt cx="5181600" cy="3718560"/>
          </a:xfrm>
        </p:grpSpPr>
        <p:sp>
          <p:nvSpPr>
            <p:cNvPr id="4" name="object 4"/>
            <p:cNvSpPr/>
            <p:nvPr/>
          </p:nvSpPr>
          <p:spPr>
            <a:xfrm>
              <a:off x="3096767" y="2535936"/>
              <a:ext cx="5177155" cy="204470"/>
            </a:xfrm>
            <a:custGeom>
              <a:avLst/>
              <a:gdLst/>
              <a:ahLst/>
              <a:cxnLst/>
              <a:rect l="l" t="t" r="r" b="b"/>
              <a:pathLst>
                <a:path w="5177155" h="204469">
                  <a:moveTo>
                    <a:pt x="5177028" y="0"/>
                  </a:moveTo>
                  <a:lnTo>
                    <a:pt x="0" y="0"/>
                  </a:lnTo>
                  <a:lnTo>
                    <a:pt x="0" y="204215"/>
                  </a:lnTo>
                  <a:lnTo>
                    <a:pt x="5177028" y="204215"/>
                  </a:lnTo>
                  <a:lnTo>
                    <a:pt x="51770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96767" y="2740152"/>
              <a:ext cx="4232275" cy="204470"/>
            </a:xfrm>
            <a:custGeom>
              <a:avLst/>
              <a:gdLst/>
              <a:ahLst/>
              <a:cxnLst/>
              <a:rect l="l" t="t" r="r" b="b"/>
              <a:pathLst>
                <a:path w="4232275" h="204469">
                  <a:moveTo>
                    <a:pt x="4232148" y="0"/>
                  </a:moveTo>
                  <a:lnTo>
                    <a:pt x="0" y="0"/>
                  </a:lnTo>
                  <a:lnTo>
                    <a:pt x="0" y="204215"/>
                  </a:lnTo>
                  <a:lnTo>
                    <a:pt x="4232148" y="204215"/>
                  </a:lnTo>
                  <a:lnTo>
                    <a:pt x="423214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96767" y="3067812"/>
              <a:ext cx="2490470" cy="204470"/>
            </a:xfrm>
            <a:custGeom>
              <a:avLst/>
              <a:gdLst/>
              <a:ahLst/>
              <a:cxnLst/>
              <a:rect l="l" t="t" r="r" b="b"/>
              <a:pathLst>
                <a:path w="2490470" h="204470">
                  <a:moveTo>
                    <a:pt x="2490216" y="0"/>
                  </a:moveTo>
                  <a:lnTo>
                    <a:pt x="0" y="0"/>
                  </a:lnTo>
                  <a:lnTo>
                    <a:pt x="0" y="204215"/>
                  </a:lnTo>
                  <a:lnTo>
                    <a:pt x="2490216" y="204215"/>
                  </a:lnTo>
                  <a:lnTo>
                    <a:pt x="249021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96767" y="3272028"/>
              <a:ext cx="2783205" cy="204470"/>
            </a:xfrm>
            <a:custGeom>
              <a:avLst/>
              <a:gdLst/>
              <a:ahLst/>
              <a:cxnLst/>
              <a:rect l="l" t="t" r="r" b="b"/>
              <a:pathLst>
                <a:path w="2783204" h="204470">
                  <a:moveTo>
                    <a:pt x="2782823" y="0"/>
                  </a:moveTo>
                  <a:lnTo>
                    <a:pt x="0" y="0"/>
                  </a:lnTo>
                  <a:lnTo>
                    <a:pt x="0" y="204216"/>
                  </a:lnTo>
                  <a:lnTo>
                    <a:pt x="2782823" y="204216"/>
                  </a:lnTo>
                  <a:lnTo>
                    <a:pt x="278282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96767" y="3599688"/>
              <a:ext cx="2435860" cy="204470"/>
            </a:xfrm>
            <a:custGeom>
              <a:avLst/>
              <a:gdLst/>
              <a:ahLst/>
              <a:cxnLst/>
              <a:rect l="l" t="t" r="r" b="b"/>
              <a:pathLst>
                <a:path w="2435860" h="204470">
                  <a:moveTo>
                    <a:pt x="2435352" y="0"/>
                  </a:moveTo>
                  <a:lnTo>
                    <a:pt x="0" y="0"/>
                  </a:lnTo>
                  <a:lnTo>
                    <a:pt x="0" y="204216"/>
                  </a:lnTo>
                  <a:lnTo>
                    <a:pt x="2435352" y="204216"/>
                  </a:lnTo>
                  <a:lnTo>
                    <a:pt x="24353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96767" y="3803904"/>
              <a:ext cx="2954020" cy="204470"/>
            </a:xfrm>
            <a:custGeom>
              <a:avLst/>
              <a:gdLst/>
              <a:ahLst/>
              <a:cxnLst/>
              <a:rect l="l" t="t" r="r" b="b"/>
              <a:pathLst>
                <a:path w="2954020" h="204470">
                  <a:moveTo>
                    <a:pt x="2953511" y="0"/>
                  </a:moveTo>
                  <a:lnTo>
                    <a:pt x="0" y="0"/>
                  </a:lnTo>
                  <a:lnTo>
                    <a:pt x="0" y="204216"/>
                  </a:lnTo>
                  <a:lnTo>
                    <a:pt x="2953511" y="204216"/>
                  </a:lnTo>
                  <a:lnTo>
                    <a:pt x="2953511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96767" y="4130040"/>
              <a:ext cx="2239010" cy="204470"/>
            </a:xfrm>
            <a:custGeom>
              <a:avLst/>
              <a:gdLst/>
              <a:ahLst/>
              <a:cxnLst/>
              <a:rect l="l" t="t" r="r" b="b"/>
              <a:pathLst>
                <a:path w="2239010" h="204470">
                  <a:moveTo>
                    <a:pt x="2238756" y="0"/>
                  </a:moveTo>
                  <a:lnTo>
                    <a:pt x="0" y="0"/>
                  </a:lnTo>
                  <a:lnTo>
                    <a:pt x="0" y="204216"/>
                  </a:lnTo>
                  <a:lnTo>
                    <a:pt x="2238756" y="204216"/>
                  </a:lnTo>
                  <a:lnTo>
                    <a:pt x="223875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96767" y="4334255"/>
              <a:ext cx="2386965" cy="204470"/>
            </a:xfrm>
            <a:custGeom>
              <a:avLst/>
              <a:gdLst/>
              <a:ahLst/>
              <a:cxnLst/>
              <a:rect l="l" t="t" r="r" b="b"/>
              <a:pathLst>
                <a:path w="2386965" h="204470">
                  <a:moveTo>
                    <a:pt x="2386584" y="0"/>
                  </a:moveTo>
                  <a:lnTo>
                    <a:pt x="0" y="0"/>
                  </a:lnTo>
                  <a:lnTo>
                    <a:pt x="0" y="204216"/>
                  </a:lnTo>
                  <a:lnTo>
                    <a:pt x="2386584" y="204216"/>
                  </a:lnTo>
                  <a:lnTo>
                    <a:pt x="238658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96767" y="4661916"/>
              <a:ext cx="1876425" cy="204470"/>
            </a:xfrm>
            <a:custGeom>
              <a:avLst/>
              <a:gdLst/>
              <a:ahLst/>
              <a:cxnLst/>
              <a:rect l="l" t="t" r="r" b="b"/>
              <a:pathLst>
                <a:path w="1876425" h="204470">
                  <a:moveTo>
                    <a:pt x="1876044" y="0"/>
                  </a:moveTo>
                  <a:lnTo>
                    <a:pt x="0" y="0"/>
                  </a:lnTo>
                  <a:lnTo>
                    <a:pt x="0" y="204215"/>
                  </a:lnTo>
                  <a:lnTo>
                    <a:pt x="1876044" y="204215"/>
                  </a:lnTo>
                  <a:lnTo>
                    <a:pt x="187604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96767" y="4866132"/>
              <a:ext cx="2811780" cy="204470"/>
            </a:xfrm>
            <a:custGeom>
              <a:avLst/>
              <a:gdLst/>
              <a:ahLst/>
              <a:cxnLst/>
              <a:rect l="l" t="t" r="r" b="b"/>
              <a:pathLst>
                <a:path w="2811779" h="204470">
                  <a:moveTo>
                    <a:pt x="2811780" y="0"/>
                  </a:moveTo>
                  <a:lnTo>
                    <a:pt x="0" y="0"/>
                  </a:lnTo>
                  <a:lnTo>
                    <a:pt x="0" y="204216"/>
                  </a:lnTo>
                  <a:lnTo>
                    <a:pt x="2811780" y="204216"/>
                  </a:lnTo>
                  <a:lnTo>
                    <a:pt x="281178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96767" y="5192268"/>
              <a:ext cx="1371600" cy="204470"/>
            </a:xfrm>
            <a:custGeom>
              <a:avLst/>
              <a:gdLst/>
              <a:ahLst/>
              <a:cxnLst/>
              <a:rect l="l" t="t" r="r" b="b"/>
              <a:pathLst>
                <a:path w="1371600" h="204470">
                  <a:moveTo>
                    <a:pt x="1371599" y="0"/>
                  </a:moveTo>
                  <a:lnTo>
                    <a:pt x="0" y="0"/>
                  </a:lnTo>
                  <a:lnTo>
                    <a:pt x="0" y="204215"/>
                  </a:lnTo>
                  <a:lnTo>
                    <a:pt x="1371599" y="204215"/>
                  </a:lnTo>
                  <a:lnTo>
                    <a:pt x="137159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96767" y="5396483"/>
              <a:ext cx="2243455" cy="205740"/>
            </a:xfrm>
            <a:custGeom>
              <a:avLst/>
              <a:gdLst/>
              <a:ahLst/>
              <a:cxnLst/>
              <a:rect l="l" t="t" r="r" b="b"/>
              <a:pathLst>
                <a:path w="2243454" h="205739">
                  <a:moveTo>
                    <a:pt x="2243328" y="0"/>
                  </a:moveTo>
                  <a:lnTo>
                    <a:pt x="0" y="0"/>
                  </a:lnTo>
                  <a:lnTo>
                    <a:pt x="0" y="205739"/>
                  </a:lnTo>
                  <a:lnTo>
                    <a:pt x="2243328" y="205739"/>
                  </a:lnTo>
                  <a:lnTo>
                    <a:pt x="224332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96767" y="5724144"/>
              <a:ext cx="672465" cy="204470"/>
            </a:xfrm>
            <a:custGeom>
              <a:avLst/>
              <a:gdLst/>
              <a:ahLst/>
              <a:cxnLst/>
              <a:rect l="l" t="t" r="r" b="b"/>
              <a:pathLst>
                <a:path w="672464" h="204470">
                  <a:moveTo>
                    <a:pt x="672083" y="0"/>
                  </a:moveTo>
                  <a:lnTo>
                    <a:pt x="0" y="0"/>
                  </a:lnTo>
                  <a:lnTo>
                    <a:pt x="0" y="204215"/>
                  </a:lnTo>
                  <a:lnTo>
                    <a:pt x="672083" y="204215"/>
                  </a:lnTo>
                  <a:lnTo>
                    <a:pt x="67208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96767" y="5928360"/>
              <a:ext cx="597535" cy="204470"/>
            </a:xfrm>
            <a:custGeom>
              <a:avLst/>
              <a:gdLst/>
              <a:ahLst/>
              <a:cxnLst/>
              <a:rect l="l" t="t" r="r" b="b"/>
              <a:pathLst>
                <a:path w="597535" h="204470">
                  <a:moveTo>
                    <a:pt x="597407" y="0"/>
                  </a:moveTo>
                  <a:lnTo>
                    <a:pt x="0" y="0"/>
                  </a:lnTo>
                  <a:lnTo>
                    <a:pt x="0" y="204215"/>
                  </a:lnTo>
                  <a:lnTo>
                    <a:pt x="597407" y="204215"/>
                  </a:lnTo>
                  <a:lnTo>
                    <a:pt x="59740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96767" y="2474976"/>
              <a:ext cx="0" cy="3718560"/>
            </a:xfrm>
            <a:custGeom>
              <a:avLst/>
              <a:gdLst/>
              <a:ahLst/>
              <a:cxnLst/>
              <a:rect l="l" t="t" r="r" b="b"/>
              <a:pathLst>
                <a:path h="3718560">
                  <a:moveTo>
                    <a:pt x="0" y="0"/>
                  </a:moveTo>
                  <a:lnTo>
                    <a:pt x="0" y="371856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651372" y="3040126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26%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95620" y="3571494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25%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99659" y="4102989"/>
            <a:ext cx="332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23%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35677" y="4634229"/>
            <a:ext cx="332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20%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31867" y="5165852"/>
            <a:ext cx="332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14%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32986" y="5697118"/>
            <a:ext cx="2425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92416" y="2508631"/>
            <a:ext cx="1278255" cy="443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8215">
              <a:lnSpc>
                <a:spcPts val="1645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54%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45"/>
              </a:lnSpc>
            </a:pPr>
            <a:r>
              <a:rPr sz="1400" spc="-5" dirty="0">
                <a:latin typeface="Calibri"/>
                <a:cs typeface="Calibri"/>
              </a:rPr>
              <a:t>44%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43980" y="3244037"/>
            <a:ext cx="502920" cy="771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29%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Calibri"/>
              <a:cs typeface="Calibri"/>
            </a:endParaRPr>
          </a:p>
          <a:p>
            <a:pPr marL="18288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31%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46216" y="4307204"/>
            <a:ext cx="332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25%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72302" y="4838827"/>
            <a:ext cx="332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29%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04484" y="5370067"/>
            <a:ext cx="332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23%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57676" y="5901639"/>
            <a:ext cx="2425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6%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746125" marR="6350" indent="-734060">
              <a:lnSpc>
                <a:spcPct val="101800"/>
              </a:lnSpc>
              <a:spcBef>
                <a:spcPts val="70"/>
              </a:spcBef>
            </a:pPr>
            <a:r>
              <a:rPr spc="-5" dirty="0"/>
              <a:t>IoT edge device/system (on </a:t>
            </a:r>
            <a:r>
              <a:rPr dirty="0"/>
              <a:t>the </a:t>
            </a:r>
            <a:r>
              <a:rPr spc="-5" dirty="0"/>
              <a:t>edge </a:t>
            </a:r>
            <a:r>
              <a:rPr spc="-305" dirty="0"/>
              <a:t> </a:t>
            </a:r>
            <a:r>
              <a:rPr spc="-5" dirty="0"/>
              <a:t>of</a:t>
            </a:r>
            <a:r>
              <a:rPr spc="-1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5" dirty="0"/>
              <a:t>Internet)</a:t>
            </a:r>
          </a:p>
          <a:p>
            <a:pPr>
              <a:lnSpc>
                <a:spcPct val="100000"/>
              </a:lnSpc>
            </a:pPr>
            <a:endParaRPr sz="1350" dirty="0"/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IoT</a:t>
            </a:r>
            <a:r>
              <a:rPr dirty="0"/>
              <a:t> </a:t>
            </a:r>
            <a:r>
              <a:rPr spc="-5" dirty="0"/>
              <a:t>infrastructure</a:t>
            </a:r>
            <a:r>
              <a:rPr spc="10" dirty="0"/>
              <a:t> </a:t>
            </a:r>
            <a:r>
              <a:rPr spc="-5" dirty="0"/>
              <a:t>device/system</a:t>
            </a:r>
          </a:p>
          <a:p>
            <a:pPr marL="861694" marR="5080" indent="-542925">
              <a:lnSpc>
                <a:spcPts val="4190"/>
              </a:lnSpc>
              <a:spcBef>
                <a:spcPts val="550"/>
              </a:spcBef>
            </a:pPr>
            <a:r>
              <a:rPr spc="-5" dirty="0"/>
              <a:t>Wearable/mobile device/system </a:t>
            </a:r>
            <a:r>
              <a:rPr spc="-305" dirty="0"/>
              <a:t> </a:t>
            </a:r>
            <a:r>
              <a:rPr spc="-5" dirty="0"/>
              <a:t>IoT</a:t>
            </a:r>
            <a:r>
              <a:rPr spc="-55" dirty="0"/>
              <a:t> </a:t>
            </a:r>
            <a:r>
              <a:rPr dirty="0"/>
              <a:t>bridge</a:t>
            </a:r>
            <a:r>
              <a:rPr spc="-60" dirty="0"/>
              <a:t> </a:t>
            </a:r>
            <a:r>
              <a:rPr dirty="0"/>
              <a:t>device/system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 dirty="0"/>
          </a:p>
          <a:p>
            <a:pPr marR="6350" algn="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IoT</a:t>
            </a:r>
            <a:r>
              <a:rPr spc="-15" dirty="0"/>
              <a:t> </a:t>
            </a:r>
            <a:r>
              <a:rPr spc="-5" dirty="0"/>
              <a:t>cloud-based</a:t>
            </a:r>
            <a:r>
              <a:rPr spc="-25" dirty="0"/>
              <a:t> </a:t>
            </a:r>
            <a:r>
              <a:rPr spc="-5" dirty="0"/>
              <a:t>application/service</a:t>
            </a:r>
          </a:p>
          <a:p>
            <a:pPr>
              <a:lnSpc>
                <a:spcPct val="100000"/>
              </a:lnSpc>
            </a:pPr>
            <a:endParaRPr sz="2050" dirty="0"/>
          </a:p>
          <a:p>
            <a:pPr marR="5080" algn="r">
              <a:lnSpc>
                <a:spcPct val="100000"/>
              </a:lnSpc>
            </a:pPr>
            <a:r>
              <a:rPr spc="-5" dirty="0"/>
              <a:t>Full</a:t>
            </a:r>
            <a:r>
              <a:rPr spc="-30" dirty="0"/>
              <a:t> </a:t>
            </a:r>
            <a:r>
              <a:rPr spc="-5" dirty="0"/>
              <a:t>edge-to-cloud</a:t>
            </a:r>
            <a:r>
              <a:rPr spc="-35" dirty="0"/>
              <a:t> </a:t>
            </a:r>
            <a:r>
              <a:rPr dirty="0"/>
              <a:t>system</a:t>
            </a:r>
          </a:p>
          <a:p>
            <a:pPr>
              <a:lnSpc>
                <a:spcPct val="100000"/>
              </a:lnSpc>
            </a:pPr>
            <a:endParaRPr sz="2050" dirty="0"/>
          </a:p>
          <a:p>
            <a:pPr marR="45720" algn="r">
              <a:lnSpc>
                <a:spcPct val="100000"/>
              </a:lnSpc>
            </a:pPr>
            <a:r>
              <a:rPr spc="-5" dirty="0"/>
              <a:t>Other</a:t>
            </a:r>
          </a:p>
        </p:txBody>
      </p:sp>
      <p:sp>
        <p:nvSpPr>
          <p:cNvPr id="32" name="object 32"/>
          <p:cNvSpPr/>
          <p:nvPr/>
        </p:nvSpPr>
        <p:spPr>
          <a:xfrm>
            <a:off x="3294888" y="190347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536" y="0"/>
                </a:moveTo>
                <a:lnTo>
                  <a:pt x="0" y="0"/>
                </a:lnTo>
                <a:lnTo>
                  <a:pt x="0" y="97536"/>
                </a:lnTo>
                <a:lnTo>
                  <a:pt x="97536" y="97536"/>
                </a:lnTo>
                <a:lnTo>
                  <a:pt x="9753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424809" y="1748002"/>
            <a:ext cx="2872740" cy="581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0200"/>
              </a:lnSpc>
              <a:spcBef>
                <a:spcPts val="95"/>
              </a:spcBef>
            </a:pPr>
            <a:r>
              <a:rPr sz="1400" spc="-5" dirty="0">
                <a:latin typeface="Calibri"/>
                <a:cs typeface="Calibri"/>
              </a:rPr>
              <a:t>Devices currently </a:t>
            </a:r>
            <a:r>
              <a:rPr sz="1400" dirty="0">
                <a:latin typeface="Calibri"/>
                <a:cs typeface="Calibri"/>
              </a:rPr>
              <a:t>designing for </a:t>
            </a:r>
            <a:r>
              <a:rPr sz="1400" spc="-5" dirty="0">
                <a:latin typeface="Calibri"/>
                <a:cs typeface="Calibri"/>
              </a:rPr>
              <a:t>(N=342)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Devices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planning</a:t>
            </a:r>
            <a:r>
              <a:rPr sz="1400" dirty="0">
                <a:latin typeface="Calibri"/>
                <a:cs typeface="Calibri"/>
              </a:rPr>
              <a:t> to</a:t>
            </a:r>
            <a:r>
              <a:rPr sz="1400" spc="-5" dirty="0">
                <a:latin typeface="Calibri"/>
                <a:cs typeface="Calibri"/>
              </a:rPr>
              <a:t> design for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(N=337)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294888" y="2180844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536" y="0"/>
                </a:moveTo>
                <a:lnTo>
                  <a:pt x="0" y="0"/>
                </a:lnTo>
                <a:lnTo>
                  <a:pt x="0" y="97536"/>
                </a:lnTo>
                <a:lnTo>
                  <a:pt x="97536" y="97536"/>
                </a:lnTo>
                <a:lnTo>
                  <a:pt x="97536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253390" y="522478"/>
            <a:ext cx="712978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If</a:t>
            </a:r>
            <a:r>
              <a:rPr sz="2200" spc="15" dirty="0"/>
              <a:t> </a:t>
            </a:r>
            <a:r>
              <a:rPr sz="2200" spc="-15" dirty="0"/>
              <a:t>you</a:t>
            </a:r>
            <a:r>
              <a:rPr sz="2200" spc="40" dirty="0"/>
              <a:t> </a:t>
            </a:r>
            <a:r>
              <a:rPr sz="2200" spc="-5" dirty="0"/>
              <a:t>are</a:t>
            </a:r>
            <a:r>
              <a:rPr sz="2200" dirty="0"/>
              <a:t> </a:t>
            </a:r>
            <a:r>
              <a:rPr sz="2200" spc="-5" dirty="0"/>
              <a:t>creating</a:t>
            </a:r>
            <a:r>
              <a:rPr sz="2200" spc="15" dirty="0"/>
              <a:t> </a:t>
            </a:r>
            <a:r>
              <a:rPr sz="2200" spc="-5" dirty="0"/>
              <a:t>Internet</a:t>
            </a:r>
            <a:r>
              <a:rPr sz="2200" spc="30" dirty="0"/>
              <a:t> </a:t>
            </a:r>
            <a:r>
              <a:rPr sz="2200" spc="-5" dirty="0"/>
              <a:t>of</a:t>
            </a:r>
            <a:r>
              <a:rPr sz="2200" spc="15" dirty="0"/>
              <a:t> </a:t>
            </a:r>
            <a:r>
              <a:rPr sz="2200" spc="-5" dirty="0"/>
              <a:t>Things</a:t>
            </a:r>
            <a:r>
              <a:rPr sz="2200" spc="40" dirty="0"/>
              <a:t> </a:t>
            </a:r>
            <a:r>
              <a:rPr sz="2200" dirty="0"/>
              <a:t>(IoT)</a:t>
            </a:r>
            <a:r>
              <a:rPr sz="2200" spc="30" dirty="0"/>
              <a:t> </a:t>
            </a:r>
            <a:r>
              <a:rPr sz="2200" u="heavy" spc="-5" dirty="0">
                <a:uFill>
                  <a:solidFill>
                    <a:srgbClr val="4F81BC"/>
                  </a:solidFill>
                </a:uFill>
              </a:rPr>
              <a:t>devices</a:t>
            </a:r>
            <a:r>
              <a:rPr sz="2200" spc="-5" dirty="0"/>
              <a:t>, </a:t>
            </a:r>
            <a:r>
              <a:rPr sz="2200" dirty="0"/>
              <a:t> </a:t>
            </a:r>
            <a:r>
              <a:rPr sz="2200" spc="-5" dirty="0"/>
              <a:t>please</a:t>
            </a:r>
            <a:r>
              <a:rPr sz="2200" spc="20" dirty="0"/>
              <a:t> </a:t>
            </a:r>
            <a:r>
              <a:rPr sz="2200" spc="-5" dirty="0"/>
              <a:t>indicate</a:t>
            </a:r>
            <a:r>
              <a:rPr sz="2200" spc="30" dirty="0"/>
              <a:t> </a:t>
            </a:r>
            <a:r>
              <a:rPr sz="2200" spc="-5" dirty="0"/>
              <a:t>the</a:t>
            </a:r>
            <a:r>
              <a:rPr sz="2200" spc="25" dirty="0"/>
              <a:t> </a:t>
            </a:r>
            <a:r>
              <a:rPr sz="2200" spc="-10" dirty="0"/>
              <a:t>types</a:t>
            </a:r>
            <a:r>
              <a:rPr sz="2200" spc="45" dirty="0"/>
              <a:t> </a:t>
            </a:r>
            <a:r>
              <a:rPr sz="2200" spc="-5" dirty="0"/>
              <a:t>of</a:t>
            </a:r>
            <a:r>
              <a:rPr sz="2200" spc="15" dirty="0"/>
              <a:t> </a:t>
            </a:r>
            <a:r>
              <a:rPr sz="2200" spc="-5" dirty="0"/>
              <a:t>devices</a:t>
            </a:r>
            <a:r>
              <a:rPr sz="2200" spc="20" dirty="0"/>
              <a:t> </a:t>
            </a:r>
            <a:r>
              <a:rPr sz="2200" spc="-15" dirty="0"/>
              <a:t>you</a:t>
            </a:r>
            <a:r>
              <a:rPr sz="2200" spc="40" dirty="0"/>
              <a:t> </a:t>
            </a:r>
            <a:r>
              <a:rPr sz="2200" spc="-5" dirty="0"/>
              <a:t>are</a:t>
            </a:r>
            <a:r>
              <a:rPr sz="2200" dirty="0"/>
              <a:t> </a:t>
            </a:r>
            <a:r>
              <a:rPr sz="2200" spc="-5" dirty="0"/>
              <a:t>currently </a:t>
            </a:r>
            <a:r>
              <a:rPr sz="2200" spc="-595" dirty="0"/>
              <a:t> </a:t>
            </a:r>
            <a:r>
              <a:rPr sz="2200" spc="-5" dirty="0"/>
              <a:t>designing,</a:t>
            </a:r>
            <a:r>
              <a:rPr sz="2200" spc="35" dirty="0"/>
              <a:t> </a:t>
            </a:r>
            <a:r>
              <a:rPr sz="2200" spc="-5" dirty="0"/>
              <a:t>and</a:t>
            </a:r>
            <a:r>
              <a:rPr sz="2200" spc="10" dirty="0"/>
              <a:t> </a:t>
            </a:r>
            <a:r>
              <a:rPr sz="2200" spc="-5" dirty="0"/>
              <a:t>considering</a:t>
            </a:r>
            <a:r>
              <a:rPr sz="2200" spc="35" dirty="0"/>
              <a:t> </a:t>
            </a:r>
            <a:r>
              <a:rPr sz="2200" spc="-5" dirty="0"/>
              <a:t>for</a:t>
            </a:r>
            <a:r>
              <a:rPr sz="2200" dirty="0"/>
              <a:t> </a:t>
            </a:r>
            <a:r>
              <a:rPr sz="2200" spc="-10" dirty="0"/>
              <a:t>your</a:t>
            </a:r>
            <a:r>
              <a:rPr sz="2200" spc="25" dirty="0"/>
              <a:t> </a:t>
            </a:r>
            <a:r>
              <a:rPr sz="2200" spc="-5" dirty="0"/>
              <a:t>next</a:t>
            </a:r>
            <a:r>
              <a:rPr sz="2200" spc="25" dirty="0"/>
              <a:t> </a:t>
            </a:r>
            <a:r>
              <a:rPr sz="2200" spc="-5" dirty="0"/>
              <a:t>design.</a:t>
            </a:r>
            <a:endParaRPr sz="2200" dirty="0"/>
          </a:p>
        </p:txBody>
      </p:sp>
      <p:grpSp>
        <p:nvGrpSpPr>
          <p:cNvPr id="36" name="object 36"/>
          <p:cNvGrpSpPr/>
          <p:nvPr/>
        </p:nvGrpSpPr>
        <p:grpSpPr>
          <a:xfrm>
            <a:off x="280382" y="137172"/>
            <a:ext cx="1649095" cy="454659"/>
            <a:chOff x="280382" y="137172"/>
            <a:chExt cx="1649095" cy="454659"/>
          </a:xfrm>
        </p:grpSpPr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382" y="149248"/>
              <a:ext cx="1649034" cy="37968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044" y="137172"/>
              <a:ext cx="1382268" cy="45413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516" y="167639"/>
              <a:ext cx="1577340" cy="307847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318515" y="167639"/>
            <a:ext cx="1577340" cy="307975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310"/>
              </a:spcBef>
            </a:pPr>
            <a:r>
              <a:rPr sz="1400" b="1" spc="-5" dirty="0">
                <a:latin typeface="Arial"/>
                <a:cs typeface="Arial"/>
              </a:rPr>
              <a:t>NEW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2017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01498" y="2068957"/>
            <a:ext cx="3387090" cy="3337560"/>
            <a:chOff x="2101498" y="2068957"/>
            <a:chExt cx="3387090" cy="3337560"/>
          </a:xfrm>
        </p:grpSpPr>
        <p:sp>
          <p:nvSpPr>
            <p:cNvPr id="4" name="object 4"/>
            <p:cNvSpPr/>
            <p:nvPr/>
          </p:nvSpPr>
          <p:spPr>
            <a:xfrm>
              <a:off x="2605532" y="2109597"/>
              <a:ext cx="2882900" cy="3296920"/>
            </a:xfrm>
            <a:custGeom>
              <a:avLst/>
              <a:gdLst/>
              <a:ahLst/>
              <a:cxnLst/>
              <a:rect l="l" t="t" r="r" b="b"/>
              <a:pathLst>
                <a:path w="2882900" h="3296920">
                  <a:moveTo>
                    <a:pt x="1234440" y="0"/>
                  </a:moveTo>
                  <a:lnTo>
                    <a:pt x="1234440" y="1648205"/>
                  </a:lnTo>
                  <a:lnTo>
                    <a:pt x="0" y="2740533"/>
                  </a:lnTo>
                  <a:lnTo>
                    <a:pt x="34045" y="2777834"/>
                  </a:lnTo>
                  <a:lnTo>
                    <a:pt x="69104" y="2813965"/>
                  </a:lnTo>
                  <a:lnTo>
                    <a:pt x="105145" y="2848912"/>
                  </a:lnTo>
                  <a:lnTo>
                    <a:pt x="142138" y="2882659"/>
                  </a:lnTo>
                  <a:lnTo>
                    <a:pt x="180051" y="2915194"/>
                  </a:lnTo>
                  <a:lnTo>
                    <a:pt x="218854" y="2946502"/>
                  </a:lnTo>
                  <a:lnTo>
                    <a:pt x="258514" y="2976570"/>
                  </a:lnTo>
                  <a:lnTo>
                    <a:pt x="299001" y="3005383"/>
                  </a:lnTo>
                  <a:lnTo>
                    <a:pt x="340284" y="3032927"/>
                  </a:lnTo>
                  <a:lnTo>
                    <a:pt x="382332" y="3059188"/>
                  </a:lnTo>
                  <a:lnTo>
                    <a:pt x="425113" y="3084152"/>
                  </a:lnTo>
                  <a:lnTo>
                    <a:pt x="468596" y="3107805"/>
                  </a:lnTo>
                  <a:lnTo>
                    <a:pt x="512751" y="3130134"/>
                  </a:lnTo>
                  <a:lnTo>
                    <a:pt x="557545" y="3151124"/>
                  </a:lnTo>
                  <a:lnTo>
                    <a:pt x="602949" y="3170760"/>
                  </a:lnTo>
                  <a:lnTo>
                    <a:pt x="648930" y="3189030"/>
                  </a:lnTo>
                  <a:lnTo>
                    <a:pt x="695458" y="3205919"/>
                  </a:lnTo>
                  <a:lnTo>
                    <a:pt x="742502" y="3221412"/>
                  </a:lnTo>
                  <a:lnTo>
                    <a:pt x="790030" y="3235497"/>
                  </a:lnTo>
                  <a:lnTo>
                    <a:pt x="838011" y="3248159"/>
                  </a:lnTo>
                  <a:lnTo>
                    <a:pt x="886414" y="3259383"/>
                  </a:lnTo>
                  <a:lnTo>
                    <a:pt x="935208" y="3269156"/>
                  </a:lnTo>
                  <a:lnTo>
                    <a:pt x="984362" y="3277465"/>
                  </a:lnTo>
                  <a:lnTo>
                    <a:pt x="1033845" y="3284294"/>
                  </a:lnTo>
                  <a:lnTo>
                    <a:pt x="1083625" y="3289630"/>
                  </a:lnTo>
                  <a:lnTo>
                    <a:pt x="1133672" y="3293459"/>
                  </a:lnTo>
                  <a:lnTo>
                    <a:pt x="1183953" y="3295766"/>
                  </a:lnTo>
                  <a:lnTo>
                    <a:pt x="1234440" y="3296539"/>
                  </a:lnTo>
                  <a:lnTo>
                    <a:pt x="1283039" y="3295836"/>
                  </a:lnTo>
                  <a:lnTo>
                    <a:pt x="1331290" y="3293740"/>
                  </a:lnTo>
                  <a:lnTo>
                    <a:pt x="1379173" y="3290272"/>
                  </a:lnTo>
                  <a:lnTo>
                    <a:pt x="1426668" y="3285449"/>
                  </a:lnTo>
                  <a:lnTo>
                    <a:pt x="1473755" y="3279291"/>
                  </a:lnTo>
                  <a:lnTo>
                    <a:pt x="1520417" y="3271819"/>
                  </a:lnTo>
                  <a:lnTo>
                    <a:pt x="1566632" y="3263050"/>
                  </a:lnTo>
                  <a:lnTo>
                    <a:pt x="1612383" y="3253004"/>
                  </a:lnTo>
                  <a:lnTo>
                    <a:pt x="1657649" y="3241701"/>
                  </a:lnTo>
                  <a:lnTo>
                    <a:pt x="1702412" y="3229160"/>
                  </a:lnTo>
                  <a:lnTo>
                    <a:pt x="1746652" y="3215401"/>
                  </a:lnTo>
                  <a:lnTo>
                    <a:pt x="1790349" y="3200442"/>
                  </a:lnTo>
                  <a:lnTo>
                    <a:pt x="1833485" y="3184302"/>
                  </a:lnTo>
                  <a:lnTo>
                    <a:pt x="1876040" y="3167002"/>
                  </a:lnTo>
                  <a:lnTo>
                    <a:pt x="1917994" y="3148561"/>
                  </a:lnTo>
                  <a:lnTo>
                    <a:pt x="1959329" y="3128998"/>
                  </a:lnTo>
                  <a:lnTo>
                    <a:pt x="2000025" y="3108332"/>
                  </a:lnTo>
                  <a:lnTo>
                    <a:pt x="2040062" y="3086582"/>
                  </a:lnTo>
                  <a:lnTo>
                    <a:pt x="2079422" y="3063768"/>
                  </a:lnTo>
                  <a:lnTo>
                    <a:pt x="2118086" y="3039910"/>
                  </a:lnTo>
                  <a:lnTo>
                    <a:pt x="2156032" y="3015026"/>
                  </a:lnTo>
                  <a:lnTo>
                    <a:pt x="2193244" y="2989135"/>
                  </a:lnTo>
                  <a:lnTo>
                    <a:pt x="2229700" y="2962259"/>
                  </a:lnTo>
                  <a:lnTo>
                    <a:pt x="2265382" y="2934414"/>
                  </a:lnTo>
                  <a:lnTo>
                    <a:pt x="2300271" y="2905622"/>
                  </a:lnTo>
                  <a:lnTo>
                    <a:pt x="2334347" y="2875900"/>
                  </a:lnTo>
                  <a:lnTo>
                    <a:pt x="2367590" y="2845269"/>
                  </a:lnTo>
                  <a:lnTo>
                    <a:pt x="2399982" y="2813748"/>
                  </a:lnTo>
                  <a:lnTo>
                    <a:pt x="2431503" y="2781356"/>
                  </a:lnTo>
                  <a:lnTo>
                    <a:pt x="2462134" y="2748113"/>
                  </a:lnTo>
                  <a:lnTo>
                    <a:pt x="2491856" y="2714037"/>
                  </a:lnTo>
                  <a:lnTo>
                    <a:pt x="2520648" y="2679148"/>
                  </a:lnTo>
                  <a:lnTo>
                    <a:pt x="2548493" y="2643466"/>
                  </a:lnTo>
                  <a:lnTo>
                    <a:pt x="2575369" y="2607010"/>
                  </a:lnTo>
                  <a:lnTo>
                    <a:pt x="2601260" y="2569798"/>
                  </a:lnTo>
                  <a:lnTo>
                    <a:pt x="2626144" y="2531852"/>
                  </a:lnTo>
                  <a:lnTo>
                    <a:pt x="2650002" y="2493188"/>
                  </a:lnTo>
                  <a:lnTo>
                    <a:pt x="2672816" y="2453828"/>
                  </a:lnTo>
                  <a:lnTo>
                    <a:pt x="2694566" y="2413791"/>
                  </a:lnTo>
                  <a:lnTo>
                    <a:pt x="2715232" y="2373095"/>
                  </a:lnTo>
                  <a:lnTo>
                    <a:pt x="2734795" y="2331760"/>
                  </a:lnTo>
                  <a:lnTo>
                    <a:pt x="2753236" y="2289806"/>
                  </a:lnTo>
                  <a:lnTo>
                    <a:pt x="2770536" y="2247251"/>
                  </a:lnTo>
                  <a:lnTo>
                    <a:pt x="2786676" y="2204115"/>
                  </a:lnTo>
                  <a:lnTo>
                    <a:pt x="2801635" y="2160418"/>
                  </a:lnTo>
                  <a:lnTo>
                    <a:pt x="2815394" y="2116178"/>
                  </a:lnTo>
                  <a:lnTo>
                    <a:pt x="2827935" y="2071415"/>
                  </a:lnTo>
                  <a:lnTo>
                    <a:pt x="2839238" y="2026149"/>
                  </a:lnTo>
                  <a:lnTo>
                    <a:pt x="2849284" y="1980398"/>
                  </a:lnTo>
                  <a:lnTo>
                    <a:pt x="2858053" y="1934183"/>
                  </a:lnTo>
                  <a:lnTo>
                    <a:pt x="2865525" y="1887521"/>
                  </a:lnTo>
                  <a:lnTo>
                    <a:pt x="2871683" y="1840434"/>
                  </a:lnTo>
                  <a:lnTo>
                    <a:pt x="2876506" y="1792939"/>
                  </a:lnTo>
                  <a:lnTo>
                    <a:pt x="2879974" y="1745056"/>
                  </a:lnTo>
                  <a:lnTo>
                    <a:pt x="2882070" y="1696805"/>
                  </a:lnTo>
                  <a:lnTo>
                    <a:pt x="2882772" y="1648205"/>
                  </a:lnTo>
                  <a:lnTo>
                    <a:pt x="2882070" y="1599606"/>
                  </a:lnTo>
                  <a:lnTo>
                    <a:pt x="2879974" y="1551355"/>
                  </a:lnTo>
                  <a:lnTo>
                    <a:pt x="2876506" y="1503473"/>
                  </a:lnTo>
                  <a:lnTo>
                    <a:pt x="2871683" y="1455979"/>
                  </a:lnTo>
                  <a:lnTo>
                    <a:pt x="2865525" y="1408893"/>
                  </a:lnTo>
                  <a:lnTo>
                    <a:pt x="2858053" y="1362232"/>
                  </a:lnTo>
                  <a:lnTo>
                    <a:pt x="2849284" y="1316018"/>
                  </a:lnTo>
                  <a:lnTo>
                    <a:pt x="2839238" y="1270269"/>
                  </a:lnTo>
                  <a:lnTo>
                    <a:pt x="2827935" y="1225004"/>
                  </a:lnTo>
                  <a:lnTo>
                    <a:pt x="2815394" y="1180244"/>
                  </a:lnTo>
                  <a:lnTo>
                    <a:pt x="2801635" y="1136006"/>
                  </a:lnTo>
                  <a:lnTo>
                    <a:pt x="2786676" y="1092311"/>
                  </a:lnTo>
                  <a:lnTo>
                    <a:pt x="2770536" y="1049178"/>
                  </a:lnTo>
                  <a:lnTo>
                    <a:pt x="2753236" y="1006625"/>
                  </a:lnTo>
                  <a:lnTo>
                    <a:pt x="2734795" y="964673"/>
                  </a:lnTo>
                  <a:lnTo>
                    <a:pt x="2715232" y="923341"/>
                  </a:lnTo>
                  <a:lnTo>
                    <a:pt x="2694566" y="882648"/>
                  </a:lnTo>
                  <a:lnTo>
                    <a:pt x="2672816" y="842614"/>
                  </a:lnTo>
                  <a:lnTo>
                    <a:pt x="2650002" y="803257"/>
                  </a:lnTo>
                  <a:lnTo>
                    <a:pt x="2626144" y="764597"/>
                  </a:lnTo>
                  <a:lnTo>
                    <a:pt x="2601260" y="726653"/>
                  </a:lnTo>
                  <a:lnTo>
                    <a:pt x="2575369" y="689445"/>
                  </a:lnTo>
                  <a:lnTo>
                    <a:pt x="2548493" y="652992"/>
                  </a:lnTo>
                  <a:lnTo>
                    <a:pt x="2520648" y="617313"/>
                  </a:lnTo>
                  <a:lnTo>
                    <a:pt x="2491856" y="582428"/>
                  </a:lnTo>
                  <a:lnTo>
                    <a:pt x="2462134" y="548355"/>
                  </a:lnTo>
                  <a:lnTo>
                    <a:pt x="2431503" y="515115"/>
                  </a:lnTo>
                  <a:lnTo>
                    <a:pt x="2399982" y="482726"/>
                  </a:lnTo>
                  <a:lnTo>
                    <a:pt x="2367590" y="451209"/>
                  </a:lnTo>
                  <a:lnTo>
                    <a:pt x="2334347" y="420581"/>
                  </a:lnTo>
                  <a:lnTo>
                    <a:pt x="2300271" y="390863"/>
                  </a:lnTo>
                  <a:lnTo>
                    <a:pt x="2265382" y="362074"/>
                  </a:lnTo>
                  <a:lnTo>
                    <a:pt x="2229700" y="334233"/>
                  </a:lnTo>
                  <a:lnTo>
                    <a:pt x="2193244" y="307359"/>
                  </a:lnTo>
                  <a:lnTo>
                    <a:pt x="2156032" y="281472"/>
                  </a:lnTo>
                  <a:lnTo>
                    <a:pt x="2118086" y="256591"/>
                  </a:lnTo>
                  <a:lnTo>
                    <a:pt x="2079422" y="232736"/>
                  </a:lnTo>
                  <a:lnTo>
                    <a:pt x="2040062" y="209925"/>
                  </a:lnTo>
                  <a:lnTo>
                    <a:pt x="2000025" y="188178"/>
                  </a:lnTo>
                  <a:lnTo>
                    <a:pt x="1959329" y="167515"/>
                  </a:lnTo>
                  <a:lnTo>
                    <a:pt x="1917994" y="147954"/>
                  </a:lnTo>
                  <a:lnTo>
                    <a:pt x="1876040" y="129516"/>
                  </a:lnTo>
                  <a:lnTo>
                    <a:pt x="1833485" y="112218"/>
                  </a:lnTo>
                  <a:lnTo>
                    <a:pt x="1790349" y="96081"/>
                  </a:lnTo>
                  <a:lnTo>
                    <a:pt x="1746652" y="81125"/>
                  </a:lnTo>
                  <a:lnTo>
                    <a:pt x="1702412" y="67367"/>
                  </a:lnTo>
                  <a:lnTo>
                    <a:pt x="1657649" y="54828"/>
                  </a:lnTo>
                  <a:lnTo>
                    <a:pt x="1612383" y="43527"/>
                  </a:lnTo>
                  <a:lnTo>
                    <a:pt x="1566632" y="33483"/>
                  </a:lnTo>
                  <a:lnTo>
                    <a:pt x="1520417" y="24715"/>
                  </a:lnTo>
                  <a:lnTo>
                    <a:pt x="1473755" y="17244"/>
                  </a:lnTo>
                  <a:lnTo>
                    <a:pt x="1426668" y="11087"/>
                  </a:lnTo>
                  <a:lnTo>
                    <a:pt x="1379173" y="6265"/>
                  </a:lnTo>
                  <a:lnTo>
                    <a:pt x="1331290" y="2797"/>
                  </a:lnTo>
                  <a:lnTo>
                    <a:pt x="1283039" y="702"/>
                  </a:lnTo>
                  <a:lnTo>
                    <a:pt x="123444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01498" y="2068957"/>
              <a:ext cx="1648460" cy="2740660"/>
            </a:xfrm>
            <a:custGeom>
              <a:avLst/>
              <a:gdLst/>
              <a:ahLst/>
              <a:cxnLst/>
              <a:rect l="l" t="t" r="r" b="b"/>
              <a:pathLst>
                <a:path w="1648460" h="2740660">
                  <a:moveTo>
                    <a:pt x="1648303" y="0"/>
                  </a:moveTo>
                  <a:lnTo>
                    <a:pt x="1598073" y="764"/>
                  </a:lnTo>
                  <a:lnTo>
                    <a:pt x="1548021" y="3050"/>
                  </a:lnTo>
                  <a:lnTo>
                    <a:pt x="1498177" y="6845"/>
                  </a:lnTo>
                  <a:lnTo>
                    <a:pt x="1448574" y="12137"/>
                  </a:lnTo>
                  <a:lnTo>
                    <a:pt x="1399244" y="18915"/>
                  </a:lnTo>
                  <a:lnTo>
                    <a:pt x="1350218" y="27166"/>
                  </a:lnTo>
                  <a:lnTo>
                    <a:pt x="1301528" y="36877"/>
                  </a:lnTo>
                  <a:lnTo>
                    <a:pt x="1253206" y="48038"/>
                  </a:lnTo>
                  <a:lnTo>
                    <a:pt x="1205283" y="60637"/>
                  </a:lnTo>
                  <a:lnTo>
                    <a:pt x="1157792" y="74660"/>
                  </a:lnTo>
                  <a:lnTo>
                    <a:pt x="1110763" y="90096"/>
                  </a:lnTo>
                  <a:lnTo>
                    <a:pt x="1064230" y="106934"/>
                  </a:lnTo>
                  <a:lnTo>
                    <a:pt x="1018223" y="125160"/>
                  </a:lnTo>
                  <a:lnTo>
                    <a:pt x="972774" y="144763"/>
                  </a:lnTo>
                  <a:lnTo>
                    <a:pt x="927915" y="165732"/>
                  </a:lnTo>
                  <a:lnTo>
                    <a:pt x="883678" y="188054"/>
                  </a:lnTo>
                  <a:lnTo>
                    <a:pt x="840095" y="211716"/>
                  </a:lnTo>
                  <a:lnTo>
                    <a:pt x="797197" y="236708"/>
                  </a:lnTo>
                  <a:lnTo>
                    <a:pt x="755015" y="263016"/>
                  </a:lnTo>
                  <a:lnTo>
                    <a:pt x="713583" y="290630"/>
                  </a:lnTo>
                  <a:lnTo>
                    <a:pt x="672931" y="319536"/>
                  </a:lnTo>
                  <a:lnTo>
                    <a:pt x="633091" y="349723"/>
                  </a:lnTo>
                  <a:lnTo>
                    <a:pt x="594096" y="381179"/>
                  </a:lnTo>
                  <a:lnTo>
                    <a:pt x="555976" y="413892"/>
                  </a:lnTo>
                  <a:lnTo>
                    <a:pt x="520046" y="446624"/>
                  </a:lnTo>
                  <a:lnTo>
                    <a:pt x="485300" y="480168"/>
                  </a:lnTo>
                  <a:lnTo>
                    <a:pt x="451740" y="514495"/>
                  </a:lnTo>
                  <a:lnTo>
                    <a:pt x="419368" y="549580"/>
                  </a:lnTo>
                  <a:lnTo>
                    <a:pt x="388185" y="585394"/>
                  </a:lnTo>
                  <a:lnTo>
                    <a:pt x="358193" y="621910"/>
                  </a:lnTo>
                  <a:lnTo>
                    <a:pt x="329394" y="659102"/>
                  </a:lnTo>
                  <a:lnTo>
                    <a:pt x="301789" y="696942"/>
                  </a:lnTo>
                  <a:lnTo>
                    <a:pt x="275380" y="735402"/>
                  </a:lnTo>
                  <a:lnTo>
                    <a:pt x="250168" y="774455"/>
                  </a:lnTo>
                  <a:lnTo>
                    <a:pt x="226156" y="814075"/>
                  </a:lnTo>
                  <a:lnTo>
                    <a:pt x="203345" y="854233"/>
                  </a:lnTo>
                  <a:lnTo>
                    <a:pt x="181736" y="894903"/>
                  </a:lnTo>
                  <a:lnTo>
                    <a:pt x="161331" y="936057"/>
                  </a:lnTo>
                  <a:lnTo>
                    <a:pt x="142133" y="977668"/>
                  </a:lnTo>
                  <a:lnTo>
                    <a:pt x="124142" y="1019708"/>
                  </a:lnTo>
                  <a:lnTo>
                    <a:pt x="107360" y="1062151"/>
                  </a:lnTo>
                  <a:lnTo>
                    <a:pt x="91789" y="1104969"/>
                  </a:lnTo>
                  <a:lnTo>
                    <a:pt x="77431" y="1148135"/>
                  </a:lnTo>
                  <a:lnTo>
                    <a:pt x="64287" y="1191622"/>
                  </a:lnTo>
                  <a:lnTo>
                    <a:pt x="52359" y="1235401"/>
                  </a:lnTo>
                  <a:lnTo>
                    <a:pt x="41649" y="1279447"/>
                  </a:lnTo>
                  <a:lnTo>
                    <a:pt x="32158" y="1323732"/>
                  </a:lnTo>
                  <a:lnTo>
                    <a:pt x="23888" y="1368228"/>
                  </a:lnTo>
                  <a:lnTo>
                    <a:pt x="16840" y="1412908"/>
                  </a:lnTo>
                  <a:lnTo>
                    <a:pt x="11017" y="1457745"/>
                  </a:lnTo>
                  <a:lnTo>
                    <a:pt x="6419" y="1502711"/>
                  </a:lnTo>
                  <a:lnTo>
                    <a:pt x="3050" y="1547780"/>
                  </a:lnTo>
                  <a:lnTo>
                    <a:pt x="909" y="1592924"/>
                  </a:lnTo>
                  <a:lnTo>
                    <a:pt x="0" y="1638116"/>
                  </a:lnTo>
                  <a:lnTo>
                    <a:pt x="322" y="1683329"/>
                  </a:lnTo>
                  <a:lnTo>
                    <a:pt x="1880" y="1728534"/>
                  </a:lnTo>
                  <a:lnTo>
                    <a:pt x="4673" y="1773706"/>
                  </a:lnTo>
                  <a:lnTo>
                    <a:pt x="8704" y="1818816"/>
                  </a:lnTo>
                  <a:lnTo>
                    <a:pt x="13974" y="1863838"/>
                  </a:lnTo>
                  <a:lnTo>
                    <a:pt x="20485" y="1908744"/>
                  </a:lnTo>
                  <a:lnTo>
                    <a:pt x="28238" y="1953507"/>
                  </a:lnTo>
                  <a:lnTo>
                    <a:pt x="37236" y="1998099"/>
                  </a:lnTo>
                  <a:lnTo>
                    <a:pt x="47480" y="2042494"/>
                  </a:lnTo>
                  <a:lnTo>
                    <a:pt x="58971" y="2086664"/>
                  </a:lnTo>
                  <a:lnTo>
                    <a:pt x="71711" y="2130582"/>
                  </a:lnTo>
                  <a:lnTo>
                    <a:pt x="85703" y="2174220"/>
                  </a:lnTo>
                  <a:lnTo>
                    <a:pt x="100947" y="2217551"/>
                  </a:lnTo>
                  <a:lnTo>
                    <a:pt x="117445" y="2260548"/>
                  </a:lnTo>
                  <a:lnTo>
                    <a:pt x="135199" y="2303184"/>
                  </a:lnTo>
                  <a:lnTo>
                    <a:pt x="154211" y="2345432"/>
                  </a:lnTo>
                  <a:lnTo>
                    <a:pt x="174482" y="2387263"/>
                  </a:lnTo>
                  <a:lnTo>
                    <a:pt x="196014" y="2428652"/>
                  </a:lnTo>
                  <a:lnTo>
                    <a:pt x="218809" y="2469570"/>
                  </a:lnTo>
                  <a:lnTo>
                    <a:pt x="242868" y="2509990"/>
                  </a:lnTo>
                  <a:lnTo>
                    <a:pt x="268192" y="2549885"/>
                  </a:lnTo>
                  <a:lnTo>
                    <a:pt x="294785" y="2589228"/>
                  </a:lnTo>
                  <a:lnTo>
                    <a:pt x="322646" y="2627992"/>
                  </a:lnTo>
                  <a:lnTo>
                    <a:pt x="351779" y="2666148"/>
                  </a:lnTo>
                  <a:lnTo>
                    <a:pt x="382184" y="2703671"/>
                  </a:lnTo>
                  <a:lnTo>
                    <a:pt x="413863" y="2740532"/>
                  </a:lnTo>
                  <a:lnTo>
                    <a:pt x="1648303" y="1648332"/>
                  </a:lnTo>
                  <a:lnTo>
                    <a:pt x="1648303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292346" y="3933901"/>
            <a:ext cx="6007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63.5%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98750" y="3216655"/>
            <a:ext cx="600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36.5%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50660" y="4641596"/>
            <a:ext cx="1242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2017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(N </a:t>
            </a:r>
            <a:r>
              <a:rPr sz="1600" b="1" spc="-5" dirty="0">
                <a:latin typeface="Calibri"/>
                <a:cs typeface="Calibri"/>
              </a:rPr>
              <a:t>=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824)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64708" y="3633215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5">
                <a:moveTo>
                  <a:pt x="124967" y="0"/>
                </a:moveTo>
                <a:lnTo>
                  <a:pt x="0" y="0"/>
                </a:lnTo>
                <a:lnTo>
                  <a:pt x="0" y="124968"/>
                </a:lnTo>
                <a:lnTo>
                  <a:pt x="124967" y="124968"/>
                </a:lnTo>
                <a:lnTo>
                  <a:pt x="12496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36411" y="3520820"/>
            <a:ext cx="2506980" cy="7956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326390">
              <a:lnSpc>
                <a:spcPct val="101800"/>
              </a:lnSpc>
              <a:spcBef>
                <a:spcPts val="60"/>
              </a:spcBef>
            </a:pPr>
            <a:r>
              <a:rPr sz="1800" spc="-5" dirty="0">
                <a:latin typeface="Calibri"/>
                <a:cs typeface="Calibri"/>
              </a:rPr>
              <a:t>Will have one or </a:t>
            </a:r>
            <a:r>
              <a:rPr sz="1800" dirty="0">
                <a:latin typeface="Calibri"/>
                <a:cs typeface="Calibri"/>
              </a:rPr>
              <a:t>more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projects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devoted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IoT</a:t>
            </a:r>
          </a:p>
          <a:p>
            <a:pPr marL="12700">
              <a:lnSpc>
                <a:spcPts val="1705"/>
              </a:lnSpc>
            </a:pPr>
            <a:r>
              <a:rPr sz="1800" dirty="0">
                <a:latin typeface="Calibri"/>
                <a:cs typeface="Calibri"/>
              </a:rPr>
              <a:t>No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projects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devoted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IoT</a:t>
            </a:r>
          </a:p>
        </p:txBody>
      </p:sp>
      <p:sp>
        <p:nvSpPr>
          <p:cNvPr id="11" name="object 11"/>
          <p:cNvSpPr/>
          <p:nvPr/>
        </p:nvSpPr>
        <p:spPr>
          <a:xfrm>
            <a:off x="5664708" y="4128515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5">
                <a:moveTo>
                  <a:pt x="124967" y="0"/>
                </a:moveTo>
                <a:lnTo>
                  <a:pt x="0" y="0"/>
                </a:lnTo>
                <a:lnTo>
                  <a:pt x="0" y="124968"/>
                </a:lnTo>
                <a:lnTo>
                  <a:pt x="124967" y="124968"/>
                </a:lnTo>
                <a:lnTo>
                  <a:pt x="124967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5724106" y="2214326"/>
            <a:ext cx="2212975" cy="901065"/>
            <a:chOff x="5724106" y="2214326"/>
            <a:chExt cx="2212975" cy="90106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24106" y="2214326"/>
              <a:ext cx="2212922" cy="9007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6752" y="2250960"/>
              <a:ext cx="1626107" cy="82904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762244" y="2229611"/>
              <a:ext cx="2141220" cy="829310"/>
            </a:xfrm>
            <a:custGeom>
              <a:avLst/>
              <a:gdLst/>
              <a:ahLst/>
              <a:cxnLst/>
              <a:rect l="l" t="t" r="r" b="b"/>
              <a:pathLst>
                <a:path w="2141220" h="829310">
                  <a:moveTo>
                    <a:pt x="2003044" y="0"/>
                  </a:moveTo>
                  <a:lnTo>
                    <a:pt x="138175" y="0"/>
                  </a:lnTo>
                  <a:lnTo>
                    <a:pt x="94496" y="7042"/>
                  </a:lnTo>
                  <a:lnTo>
                    <a:pt x="56564" y="26655"/>
                  </a:lnTo>
                  <a:lnTo>
                    <a:pt x="26655" y="56564"/>
                  </a:lnTo>
                  <a:lnTo>
                    <a:pt x="7042" y="94496"/>
                  </a:lnTo>
                  <a:lnTo>
                    <a:pt x="0" y="138175"/>
                  </a:lnTo>
                  <a:lnTo>
                    <a:pt x="0" y="690879"/>
                  </a:lnTo>
                  <a:lnTo>
                    <a:pt x="7042" y="734559"/>
                  </a:lnTo>
                  <a:lnTo>
                    <a:pt x="26655" y="772491"/>
                  </a:lnTo>
                  <a:lnTo>
                    <a:pt x="56564" y="802400"/>
                  </a:lnTo>
                  <a:lnTo>
                    <a:pt x="94496" y="822013"/>
                  </a:lnTo>
                  <a:lnTo>
                    <a:pt x="138175" y="829055"/>
                  </a:lnTo>
                  <a:lnTo>
                    <a:pt x="2003044" y="829055"/>
                  </a:lnTo>
                  <a:lnTo>
                    <a:pt x="2046723" y="822013"/>
                  </a:lnTo>
                  <a:lnTo>
                    <a:pt x="2084655" y="802400"/>
                  </a:lnTo>
                  <a:lnTo>
                    <a:pt x="2114564" y="772491"/>
                  </a:lnTo>
                  <a:lnTo>
                    <a:pt x="2134177" y="734559"/>
                  </a:lnTo>
                  <a:lnTo>
                    <a:pt x="2141220" y="690879"/>
                  </a:lnTo>
                  <a:lnTo>
                    <a:pt x="2141220" y="138175"/>
                  </a:lnTo>
                  <a:lnTo>
                    <a:pt x="2134177" y="94496"/>
                  </a:lnTo>
                  <a:lnTo>
                    <a:pt x="2114564" y="56564"/>
                  </a:lnTo>
                  <a:lnTo>
                    <a:pt x="2084655" y="26655"/>
                  </a:lnTo>
                  <a:lnTo>
                    <a:pt x="2046723" y="7042"/>
                  </a:lnTo>
                  <a:lnTo>
                    <a:pt x="2003044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62244" y="2229611"/>
              <a:ext cx="2141220" cy="829310"/>
            </a:xfrm>
            <a:custGeom>
              <a:avLst/>
              <a:gdLst/>
              <a:ahLst/>
              <a:cxnLst/>
              <a:rect l="l" t="t" r="r" b="b"/>
              <a:pathLst>
                <a:path w="2141220" h="829310">
                  <a:moveTo>
                    <a:pt x="0" y="138175"/>
                  </a:moveTo>
                  <a:lnTo>
                    <a:pt x="7042" y="94496"/>
                  </a:lnTo>
                  <a:lnTo>
                    <a:pt x="26655" y="56564"/>
                  </a:lnTo>
                  <a:lnTo>
                    <a:pt x="56564" y="26655"/>
                  </a:lnTo>
                  <a:lnTo>
                    <a:pt x="94496" y="7042"/>
                  </a:lnTo>
                  <a:lnTo>
                    <a:pt x="138175" y="0"/>
                  </a:lnTo>
                  <a:lnTo>
                    <a:pt x="2003044" y="0"/>
                  </a:lnTo>
                  <a:lnTo>
                    <a:pt x="2046723" y="7042"/>
                  </a:lnTo>
                  <a:lnTo>
                    <a:pt x="2084655" y="26655"/>
                  </a:lnTo>
                  <a:lnTo>
                    <a:pt x="2114564" y="56564"/>
                  </a:lnTo>
                  <a:lnTo>
                    <a:pt x="2134177" y="94496"/>
                  </a:lnTo>
                  <a:lnTo>
                    <a:pt x="2141220" y="138175"/>
                  </a:lnTo>
                  <a:lnTo>
                    <a:pt x="2141220" y="690879"/>
                  </a:lnTo>
                  <a:lnTo>
                    <a:pt x="2134177" y="734559"/>
                  </a:lnTo>
                  <a:lnTo>
                    <a:pt x="2114564" y="772491"/>
                  </a:lnTo>
                  <a:lnTo>
                    <a:pt x="2084655" y="802400"/>
                  </a:lnTo>
                  <a:lnTo>
                    <a:pt x="2046723" y="822013"/>
                  </a:lnTo>
                  <a:lnTo>
                    <a:pt x="2003044" y="829055"/>
                  </a:lnTo>
                  <a:lnTo>
                    <a:pt x="138175" y="829055"/>
                  </a:lnTo>
                  <a:lnTo>
                    <a:pt x="94496" y="822013"/>
                  </a:lnTo>
                  <a:lnTo>
                    <a:pt x="56564" y="802400"/>
                  </a:lnTo>
                  <a:lnTo>
                    <a:pt x="26655" y="772491"/>
                  </a:lnTo>
                  <a:lnTo>
                    <a:pt x="7042" y="734559"/>
                  </a:lnTo>
                  <a:lnTo>
                    <a:pt x="0" y="690879"/>
                  </a:lnTo>
                  <a:lnTo>
                    <a:pt x="0" y="138175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154039" y="2291588"/>
            <a:ext cx="135699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18%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projects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will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primarily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devoted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IoT.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82320" y="705738"/>
            <a:ext cx="61379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375F92"/>
                </a:solidFill>
              </a:rPr>
              <a:t>Will</a:t>
            </a:r>
            <a:r>
              <a:rPr sz="2200" spc="-5" dirty="0">
                <a:solidFill>
                  <a:srgbClr val="375F92"/>
                </a:solidFill>
              </a:rPr>
              <a:t> have</a:t>
            </a:r>
            <a:r>
              <a:rPr sz="2200" spc="20" dirty="0">
                <a:solidFill>
                  <a:srgbClr val="375F92"/>
                </a:solidFill>
              </a:rPr>
              <a:t> </a:t>
            </a:r>
            <a:r>
              <a:rPr sz="2200" spc="-5" dirty="0">
                <a:solidFill>
                  <a:srgbClr val="375F92"/>
                </a:solidFill>
              </a:rPr>
              <a:t>one</a:t>
            </a:r>
            <a:r>
              <a:rPr sz="2200" spc="10" dirty="0">
                <a:solidFill>
                  <a:srgbClr val="375F92"/>
                </a:solidFill>
              </a:rPr>
              <a:t> </a:t>
            </a:r>
            <a:r>
              <a:rPr sz="2200" spc="-5" dirty="0">
                <a:solidFill>
                  <a:srgbClr val="375F92"/>
                </a:solidFill>
              </a:rPr>
              <a:t>or</a:t>
            </a:r>
            <a:r>
              <a:rPr sz="2200" spc="15" dirty="0">
                <a:solidFill>
                  <a:srgbClr val="375F92"/>
                </a:solidFill>
              </a:rPr>
              <a:t> </a:t>
            </a:r>
            <a:r>
              <a:rPr sz="2200" spc="-5" dirty="0">
                <a:solidFill>
                  <a:srgbClr val="375F92"/>
                </a:solidFill>
              </a:rPr>
              <a:t>more</a:t>
            </a:r>
            <a:r>
              <a:rPr sz="2200" dirty="0">
                <a:solidFill>
                  <a:srgbClr val="375F92"/>
                </a:solidFill>
              </a:rPr>
              <a:t> </a:t>
            </a:r>
            <a:r>
              <a:rPr sz="2200" spc="-5" dirty="0">
                <a:solidFill>
                  <a:srgbClr val="375F92"/>
                </a:solidFill>
              </a:rPr>
              <a:t>projects</a:t>
            </a:r>
            <a:r>
              <a:rPr sz="2200" spc="15" dirty="0">
                <a:solidFill>
                  <a:srgbClr val="375F92"/>
                </a:solidFill>
              </a:rPr>
              <a:t> </a:t>
            </a:r>
            <a:r>
              <a:rPr sz="2200" spc="-5" dirty="0">
                <a:solidFill>
                  <a:srgbClr val="375F92"/>
                </a:solidFill>
              </a:rPr>
              <a:t>devoted</a:t>
            </a:r>
            <a:r>
              <a:rPr sz="2200" spc="40" dirty="0">
                <a:solidFill>
                  <a:srgbClr val="375F92"/>
                </a:solidFill>
              </a:rPr>
              <a:t> </a:t>
            </a:r>
            <a:r>
              <a:rPr sz="2200" spc="-5" dirty="0">
                <a:solidFill>
                  <a:srgbClr val="375F92"/>
                </a:solidFill>
              </a:rPr>
              <a:t>to</a:t>
            </a:r>
            <a:r>
              <a:rPr sz="2200" spc="60" dirty="0">
                <a:solidFill>
                  <a:srgbClr val="375F92"/>
                </a:solidFill>
              </a:rPr>
              <a:t> </a:t>
            </a:r>
            <a:r>
              <a:rPr sz="2200" spc="-65" dirty="0">
                <a:solidFill>
                  <a:srgbClr val="375F92"/>
                </a:solidFill>
              </a:rPr>
              <a:t>IoT.</a:t>
            </a:r>
            <a:endParaRPr sz="2200" dirty="0"/>
          </a:p>
        </p:txBody>
      </p:sp>
      <p:grpSp>
        <p:nvGrpSpPr>
          <p:cNvPr id="19" name="object 19"/>
          <p:cNvGrpSpPr/>
          <p:nvPr/>
        </p:nvGrpSpPr>
        <p:grpSpPr>
          <a:xfrm>
            <a:off x="394682" y="286524"/>
            <a:ext cx="1649095" cy="454659"/>
            <a:chOff x="394682" y="286524"/>
            <a:chExt cx="1649095" cy="454659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4682" y="298600"/>
              <a:ext cx="1649034" cy="37968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344" y="286524"/>
              <a:ext cx="1382268" cy="4541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2816" y="316992"/>
              <a:ext cx="1577340" cy="307847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32816" y="316991"/>
            <a:ext cx="1577340" cy="307975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315"/>
              </a:spcBef>
            </a:pPr>
            <a:r>
              <a:rPr sz="1400" b="1" dirty="0">
                <a:latin typeface="Arial"/>
                <a:cs typeface="Arial"/>
              </a:rPr>
              <a:t>NEW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2017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cs typeface="Arial"/>
              </a:rPr>
              <a:t>17</a:t>
            </a:r>
            <a:endParaRPr sz="1400"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957" y="640206"/>
            <a:ext cx="699325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375F92"/>
                </a:solidFill>
                <a:latin typeface="+mn-lt"/>
              </a:rPr>
              <a:t>Considering</a:t>
            </a:r>
            <a:r>
              <a:rPr sz="2200" spc="35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+mn-lt"/>
              </a:rPr>
              <a:t>all</a:t>
            </a:r>
            <a:r>
              <a:rPr sz="2200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+mn-lt"/>
              </a:rPr>
              <a:t>applications</a:t>
            </a:r>
            <a:r>
              <a:rPr sz="2200" spc="40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+mn-lt"/>
              </a:rPr>
              <a:t>of</a:t>
            </a:r>
            <a:r>
              <a:rPr sz="2200" spc="10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dirty="0">
                <a:solidFill>
                  <a:srgbClr val="375F92"/>
                </a:solidFill>
                <a:latin typeface="+mn-lt"/>
              </a:rPr>
              <a:t>which </a:t>
            </a:r>
            <a:r>
              <a:rPr sz="2200" spc="-10" dirty="0">
                <a:solidFill>
                  <a:srgbClr val="375F92"/>
                </a:solidFill>
                <a:latin typeface="+mn-lt"/>
              </a:rPr>
              <a:t>you</a:t>
            </a:r>
            <a:r>
              <a:rPr sz="2200" spc="35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+mn-lt"/>
              </a:rPr>
              <a:t>are</a:t>
            </a:r>
            <a:r>
              <a:rPr sz="2200" dirty="0">
                <a:solidFill>
                  <a:srgbClr val="375F92"/>
                </a:solidFill>
                <a:latin typeface="+mn-lt"/>
              </a:rPr>
              <a:t> aware, </a:t>
            </a:r>
            <a:r>
              <a:rPr sz="2200" spc="-595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dirty="0">
                <a:solidFill>
                  <a:srgbClr val="375F92"/>
                </a:solidFill>
                <a:latin typeface="+mn-lt"/>
              </a:rPr>
              <a:t>what </a:t>
            </a:r>
            <a:r>
              <a:rPr sz="2200" spc="-5" dirty="0">
                <a:solidFill>
                  <a:srgbClr val="375F92"/>
                </a:solidFill>
                <a:latin typeface="+mn-lt"/>
              </a:rPr>
              <a:t>do</a:t>
            </a:r>
            <a:r>
              <a:rPr sz="2200" spc="10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15" dirty="0">
                <a:solidFill>
                  <a:srgbClr val="375F92"/>
                </a:solidFill>
                <a:latin typeface="+mn-lt"/>
              </a:rPr>
              <a:t>you</a:t>
            </a:r>
            <a:r>
              <a:rPr sz="2200" spc="40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+mn-lt"/>
              </a:rPr>
              <a:t>regard</a:t>
            </a:r>
            <a:r>
              <a:rPr sz="2200" spc="15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+mn-lt"/>
              </a:rPr>
              <a:t>as</a:t>
            </a:r>
            <a:r>
              <a:rPr sz="2200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+mn-lt"/>
              </a:rPr>
              <a:t>the</a:t>
            </a:r>
            <a:r>
              <a:rPr sz="2200" spc="45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u="heavy" spc="-5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+mn-lt"/>
              </a:rPr>
              <a:t>most</a:t>
            </a:r>
            <a:r>
              <a:rPr sz="2200" u="heavy" spc="10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+mn-lt"/>
              </a:rPr>
              <a:t> </a:t>
            </a:r>
            <a:r>
              <a:rPr sz="2200" u="heavy" spc="-5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+mn-lt"/>
              </a:rPr>
              <a:t>interesting</a:t>
            </a:r>
            <a:r>
              <a:rPr sz="2200" spc="40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+mn-lt"/>
              </a:rPr>
              <a:t>use</a:t>
            </a:r>
            <a:r>
              <a:rPr sz="2200" spc="15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+mn-lt"/>
              </a:rPr>
              <a:t>of </a:t>
            </a:r>
            <a:r>
              <a:rPr sz="2200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+mn-lt"/>
              </a:rPr>
              <a:t>the</a:t>
            </a:r>
            <a:r>
              <a:rPr sz="2200" spc="15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+mn-lt"/>
              </a:rPr>
              <a:t>IoT?</a:t>
            </a:r>
            <a:r>
              <a:rPr sz="2200" spc="25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+mn-lt"/>
              </a:rPr>
              <a:t>(Selected</a:t>
            </a:r>
            <a:r>
              <a:rPr sz="2200" spc="10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dirty="0">
                <a:solidFill>
                  <a:srgbClr val="375F92"/>
                </a:solidFill>
                <a:latin typeface="+mn-lt"/>
              </a:rPr>
              <a:t>write-in</a:t>
            </a:r>
            <a:r>
              <a:rPr sz="2200" spc="10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+mn-lt"/>
              </a:rPr>
              <a:t>responses).</a:t>
            </a:r>
            <a:endParaRPr sz="2200" dirty="0">
              <a:latin typeface="+mn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966" y="1858771"/>
            <a:ext cx="811784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i="1" spc="-10" dirty="0">
                <a:solidFill>
                  <a:srgbClr val="4F81BC"/>
                </a:solidFill>
                <a:cs typeface="Calibri"/>
              </a:rPr>
              <a:t>Automatic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b="1" i="1" spc="-5" dirty="0">
                <a:solidFill>
                  <a:srgbClr val="4F81BC"/>
                </a:solidFill>
                <a:cs typeface="Calibri"/>
              </a:rPr>
              <a:t>traffic control.</a:t>
            </a:r>
            <a:endParaRPr sz="1800" dirty="0"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i="1" spc="-10" dirty="0">
                <a:solidFill>
                  <a:srgbClr val="4F81BC"/>
                </a:solidFill>
                <a:cs typeface="Calibri"/>
              </a:rPr>
              <a:t>Connected</a:t>
            </a:r>
            <a:r>
              <a:rPr sz="1800" i="1" spc="1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10" dirty="0">
                <a:solidFill>
                  <a:srgbClr val="4F81BC"/>
                </a:solidFill>
                <a:cs typeface="Calibri"/>
              </a:rPr>
              <a:t>automated</a:t>
            </a:r>
            <a:r>
              <a:rPr sz="1800" i="1" spc="1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b="1" i="1" spc="-5" dirty="0">
                <a:solidFill>
                  <a:srgbClr val="4F81BC"/>
                </a:solidFill>
                <a:cs typeface="Calibri"/>
              </a:rPr>
              <a:t>houses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/</a:t>
            </a:r>
            <a:r>
              <a:rPr sz="1800" b="1" i="1" spc="-5" dirty="0">
                <a:solidFill>
                  <a:srgbClr val="4F81BC"/>
                </a:solidFill>
                <a:cs typeface="Calibri"/>
              </a:rPr>
              <a:t>buildings.</a:t>
            </a:r>
            <a:endParaRPr sz="1800" dirty="0"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i="1" spc="-10" dirty="0">
                <a:solidFill>
                  <a:srgbClr val="4F81BC"/>
                </a:solidFill>
                <a:cs typeface="Calibri"/>
              </a:rPr>
              <a:t>Connected/autonomous</a:t>
            </a:r>
            <a:r>
              <a:rPr sz="1800" i="1" spc="3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b="1" i="1" spc="-5" dirty="0">
                <a:solidFill>
                  <a:srgbClr val="4F81BC"/>
                </a:solidFill>
                <a:cs typeface="Calibri"/>
              </a:rPr>
              <a:t>vehicles.</a:t>
            </a:r>
            <a:endParaRPr sz="1800" dirty="0"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i="1" spc="-10" dirty="0">
                <a:solidFill>
                  <a:srgbClr val="4F81BC"/>
                </a:solidFill>
                <a:cs typeface="Calibri"/>
              </a:rPr>
              <a:t>Detecting</a:t>
            </a:r>
            <a:r>
              <a:rPr sz="1800" i="1" spc="2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10" dirty="0">
                <a:solidFill>
                  <a:srgbClr val="4F81BC"/>
                </a:solidFill>
                <a:cs typeface="Calibri"/>
              </a:rPr>
              <a:t>location:</a:t>
            </a:r>
            <a:r>
              <a:rPr sz="1800" i="1" spc="3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providing</a:t>
            </a:r>
            <a:r>
              <a:rPr sz="1800" i="1" spc="3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b="1" i="1" spc="-5" dirty="0">
                <a:solidFill>
                  <a:srgbClr val="4F81BC"/>
                </a:solidFill>
                <a:cs typeface="Calibri"/>
              </a:rPr>
              <a:t>original</a:t>
            </a:r>
            <a:r>
              <a:rPr sz="1800" b="1" i="1" spc="-10" dirty="0">
                <a:solidFill>
                  <a:srgbClr val="4F81BC"/>
                </a:solidFill>
                <a:cs typeface="Calibri"/>
              </a:rPr>
              <a:t> content</a:t>
            </a:r>
            <a:r>
              <a:rPr sz="1800" b="1" i="1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10" dirty="0">
                <a:solidFill>
                  <a:srgbClr val="4F81BC"/>
                </a:solidFill>
                <a:cs typeface="Calibri"/>
              </a:rPr>
              <a:t>by</a:t>
            </a:r>
            <a:r>
              <a:rPr sz="1800" i="1" spc="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screen,</a:t>
            </a:r>
            <a:r>
              <a:rPr sz="1800" i="1" spc="1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15" dirty="0">
                <a:solidFill>
                  <a:srgbClr val="4F81BC"/>
                </a:solidFill>
                <a:cs typeface="Calibri"/>
              </a:rPr>
              <a:t>audio,</a:t>
            </a:r>
            <a:r>
              <a:rPr sz="1800" i="1" spc="1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phone.</a:t>
            </a:r>
            <a:endParaRPr sz="1800" dirty="0"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i="1" spc="-10" dirty="0">
                <a:solidFill>
                  <a:srgbClr val="4F81BC"/>
                </a:solidFill>
                <a:cs typeface="Calibri"/>
              </a:rPr>
              <a:t>Distributed</a:t>
            </a:r>
            <a:r>
              <a:rPr sz="1800" i="1" spc="3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sensing</a:t>
            </a:r>
            <a:r>
              <a:rPr sz="1800" i="1" spc="1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10" dirty="0">
                <a:solidFill>
                  <a:srgbClr val="4F81BC"/>
                </a:solidFill>
                <a:cs typeface="Calibri"/>
              </a:rPr>
              <a:t>for diagnostics</a:t>
            </a:r>
            <a:r>
              <a:rPr sz="1800" i="1" spc="2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and</a:t>
            </a:r>
            <a:r>
              <a:rPr sz="1800" i="1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10" dirty="0">
                <a:solidFill>
                  <a:srgbClr val="4F81BC"/>
                </a:solidFill>
                <a:cs typeface="Calibri"/>
              </a:rPr>
              <a:t>control. 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Think</a:t>
            </a:r>
            <a:r>
              <a:rPr sz="1800" i="1" spc="1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of</a:t>
            </a:r>
            <a:r>
              <a:rPr sz="1800" i="1" spc="-1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sensors</a:t>
            </a:r>
            <a:r>
              <a:rPr sz="1800" i="1" dirty="0">
                <a:solidFill>
                  <a:srgbClr val="4F81BC"/>
                </a:solidFill>
                <a:cs typeface="Calibri"/>
              </a:rPr>
              <a:t> that</a:t>
            </a:r>
            <a:r>
              <a:rPr sz="1800" i="1" spc="3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b="1" i="1" spc="-5" dirty="0">
                <a:solidFill>
                  <a:srgbClr val="4F81BC"/>
                </a:solidFill>
                <a:cs typeface="Calibri"/>
              </a:rPr>
              <a:t>detect </a:t>
            </a:r>
            <a:r>
              <a:rPr sz="1800" b="1" i="1" dirty="0">
                <a:solidFill>
                  <a:srgbClr val="4F81BC"/>
                </a:solidFill>
                <a:cs typeface="Calibri"/>
              </a:rPr>
              <a:t>bearing. </a:t>
            </a:r>
            <a:r>
              <a:rPr sz="1800" b="1" i="1" spc="-39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b="1" i="1" spc="-5" dirty="0">
                <a:solidFill>
                  <a:srgbClr val="4F81BC"/>
                </a:solidFill>
                <a:cs typeface="Calibri"/>
              </a:rPr>
              <a:t>failures</a:t>
            </a:r>
            <a:r>
              <a:rPr sz="1800" b="1" i="1" spc="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b="1" i="1" dirty="0">
                <a:solidFill>
                  <a:srgbClr val="4F81BC"/>
                </a:solidFill>
                <a:cs typeface="Calibri"/>
              </a:rPr>
              <a:t>in </a:t>
            </a:r>
            <a:r>
              <a:rPr sz="1800" b="1" i="1" spc="-5" dirty="0">
                <a:solidFill>
                  <a:srgbClr val="4F81BC"/>
                </a:solidFill>
                <a:cs typeface="Calibri"/>
              </a:rPr>
              <a:t>rotating</a:t>
            </a:r>
            <a:r>
              <a:rPr sz="1800" b="1" i="1" spc="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b="1" i="1" spc="-10" dirty="0">
                <a:solidFill>
                  <a:srgbClr val="4F81BC"/>
                </a:solidFill>
                <a:cs typeface="Calibri"/>
              </a:rPr>
              <a:t>machinery, </a:t>
            </a:r>
            <a:r>
              <a:rPr sz="1800" b="1" i="1" dirty="0">
                <a:solidFill>
                  <a:srgbClr val="4F81BC"/>
                </a:solidFill>
                <a:cs typeface="Calibri"/>
              </a:rPr>
              <a:t>bridges, </a:t>
            </a:r>
            <a:r>
              <a:rPr sz="1800" b="1" i="1" spc="-5" dirty="0">
                <a:solidFill>
                  <a:srgbClr val="4F81BC"/>
                </a:solidFill>
                <a:cs typeface="Calibri"/>
              </a:rPr>
              <a:t>roadways, factory</a:t>
            </a:r>
            <a:r>
              <a:rPr sz="1800" b="1" i="1" spc="2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b="1" i="1" dirty="0">
                <a:solidFill>
                  <a:srgbClr val="4F81BC"/>
                </a:solidFill>
                <a:cs typeface="Calibri"/>
              </a:rPr>
              <a:t>lines</a:t>
            </a:r>
            <a:r>
              <a:rPr sz="1800" b="1" i="1" spc="1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10" dirty="0">
                <a:solidFill>
                  <a:srgbClr val="4F81BC"/>
                </a:solidFill>
                <a:cs typeface="Calibri"/>
              </a:rPr>
              <a:t>etc.</a:t>
            </a:r>
            <a:endParaRPr sz="1800" dirty="0"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i="1" spc="-10" dirty="0">
                <a:solidFill>
                  <a:srgbClr val="4F81BC"/>
                </a:solidFill>
                <a:cs typeface="Calibri"/>
              </a:rPr>
              <a:t>Environment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10" dirty="0">
                <a:solidFill>
                  <a:srgbClr val="4F81BC"/>
                </a:solidFill>
                <a:cs typeface="Calibri"/>
              </a:rPr>
              <a:t>monitoring/</a:t>
            </a:r>
            <a:r>
              <a:rPr sz="1800" i="1" spc="1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global electrical</a:t>
            </a:r>
            <a:r>
              <a:rPr sz="1800" i="1" spc="4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b="1" i="1" spc="-5" dirty="0">
                <a:solidFill>
                  <a:srgbClr val="4F81BC"/>
                </a:solidFill>
                <a:cs typeface="Calibri"/>
              </a:rPr>
              <a:t>energy consumption</a:t>
            </a:r>
            <a:r>
              <a:rPr sz="1800" b="1" i="1" spc="1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b="1" i="1" dirty="0">
                <a:solidFill>
                  <a:srgbClr val="4F81BC"/>
                </a:solidFill>
                <a:cs typeface="Calibri"/>
              </a:rPr>
              <a:t>reduction.</a:t>
            </a:r>
            <a:endParaRPr sz="1800" dirty="0"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i="1" spc="-10" dirty="0">
                <a:solidFill>
                  <a:srgbClr val="4F81BC"/>
                </a:solidFill>
                <a:cs typeface="Calibri"/>
              </a:rPr>
              <a:t>Intelligent</a:t>
            </a:r>
            <a:r>
              <a:rPr sz="1800" i="1" spc="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10" dirty="0">
                <a:solidFill>
                  <a:srgbClr val="4F81BC"/>
                </a:solidFill>
                <a:cs typeface="Calibri"/>
              </a:rPr>
              <a:t>industrial</a:t>
            </a:r>
            <a:r>
              <a:rPr sz="1800" i="1" spc="3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machines,</a:t>
            </a:r>
            <a:r>
              <a:rPr sz="1800" i="1" spc="3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b="1" i="1" dirty="0">
                <a:solidFill>
                  <a:srgbClr val="4F81BC"/>
                </a:solidFill>
                <a:cs typeface="Calibri"/>
              </a:rPr>
              <a:t>predictive</a:t>
            </a:r>
            <a:r>
              <a:rPr sz="1800" b="1" i="1" spc="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b="1" i="1" spc="-5" dirty="0">
                <a:solidFill>
                  <a:srgbClr val="4F81BC"/>
                </a:solidFill>
                <a:cs typeface="Calibri"/>
              </a:rPr>
              <a:t>maintenance</a:t>
            </a:r>
            <a:r>
              <a:rPr sz="1800" b="1" i="1" spc="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of</a:t>
            </a:r>
            <a:r>
              <a:rPr sz="1800" i="1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10" dirty="0">
                <a:solidFill>
                  <a:srgbClr val="4F81BC"/>
                </a:solidFill>
                <a:cs typeface="Calibri"/>
              </a:rPr>
              <a:t>industrial</a:t>
            </a:r>
            <a:r>
              <a:rPr sz="1800" i="1" spc="3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10" dirty="0">
                <a:solidFill>
                  <a:srgbClr val="4F81BC"/>
                </a:solidFill>
                <a:cs typeface="Calibri"/>
              </a:rPr>
              <a:t>components.</a:t>
            </a:r>
            <a:endParaRPr sz="1800" dirty="0"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i="1" spc="-5" dirty="0">
                <a:solidFill>
                  <a:srgbClr val="4F81BC"/>
                </a:solidFill>
                <a:cs typeface="Calibri"/>
              </a:rPr>
              <a:t>Medical</a:t>
            </a:r>
            <a:r>
              <a:rPr sz="1800" b="1" i="1" spc="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10" dirty="0">
                <a:solidFill>
                  <a:srgbClr val="4F81BC"/>
                </a:solidFill>
                <a:cs typeface="Calibri"/>
              </a:rPr>
              <a:t>information/</a:t>
            </a:r>
            <a:r>
              <a:rPr sz="1800" b="1" i="1" spc="-10" dirty="0">
                <a:solidFill>
                  <a:srgbClr val="4F81BC"/>
                </a:solidFill>
                <a:cs typeface="Calibri"/>
              </a:rPr>
              <a:t>diagnostic</a:t>
            </a:r>
            <a:r>
              <a:rPr sz="1800" b="1" i="1" spc="4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10" dirty="0">
                <a:solidFill>
                  <a:srgbClr val="4F81BC"/>
                </a:solidFill>
                <a:cs typeface="Calibri"/>
              </a:rPr>
              <a:t>integration,</a:t>
            </a:r>
            <a:r>
              <a:rPr sz="1800" i="1" spc="3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medical</a:t>
            </a:r>
            <a:r>
              <a:rPr sz="1800" i="1" spc="2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10" dirty="0">
                <a:solidFill>
                  <a:srgbClr val="4F81BC"/>
                </a:solidFill>
                <a:cs typeface="Calibri"/>
              </a:rPr>
              <a:t>devices.</a:t>
            </a:r>
            <a:endParaRPr sz="1800" dirty="0"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i="1" spc="-10" dirty="0">
                <a:solidFill>
                  <a:srgbClr val="4F81BC"/>
                </a:solidFill>
                <a:cs typeface="Calibri"/>
              </a:rPr>
              <a:t>Real-time</a:t>
            </a:r>
            <a:r>
              <a:rPr sz="1800" i="1" spc="1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sensing</a:t>
            </a:r>
            <a:r>
              <a:rPr sz="1800" i="1" spc="2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(</a:t>
            </a:r>
            <a:r>
              <a:rPr sz="1800" b="1" i="1" spc="-5" dirty="0">
                <a:solidFill>
                  <a:srgbClr val="4F81BC"/>
                </a:solidFill>
                <a:cs typeface="Calibri"/>
              </a:rPr>
              <a:t>road</a:t>
            </a:r>
            <a:r>
              <a:rPr sz="1800" b="1" i="1" spc="2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b="1" i="1" spc="-5" dirty="0">
                <a:solidFill>
                  <a:srgbClr val="4F81BC"/>
                </a:solidFill>
                <a:cs typeface="Calibri"/>
              </a:rPr>
              <a:t>conditions,</a:t>
            </a:r>
            <a:r>
              <a:rPr sz="1800" b="1" i="1" spc="-1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b="1" i="1" spc="-5" dirty="0">
                <a:solidFill>
                  <a:srgbClr val="4F81BC"/>
                </a:solidFill>
                <a:cs typeface="Calibri"/>
              </a:rPr>
              <a:t>power</a:t>
            </a:r>
            <a:r>
              <a:rPr sz="1800" b="1" i="1" dirty="0">
                <a:solidFill>
                  <a:srgbClr val="4F81BC"/>
                </a:solidFill>
                <a:cs typeface="Calibri"/>
              </a:rPr>
              <a:t> grid</a:t>
            </a:r>
            <a:r>
              <a:rPr sz="1800" b="1" i="1" spc="1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b="1" i="1" spc="-10" dirty="0">
                <a:solidFill>
                  <a:srgbClr val="4F81BC"/>
                </a:solidFill>
                <a:cs typeface="Calibri"/>
              </a:rPr>
              <a:t>data,</a:t>
            </a:r>
            <a:r>
              <a:rPr sz="1800" b="1" i="1" dirty="0">
                <a:solidFill>
                  <a:srgbClr val="4F81BC"/>
                </a:solidFill>
                <a:cs typeface="Calibri"/>
              </a:rPr>
              <a:t> </a:t>
            </a:r>
            <a:r>
              <a:rPr sz="1800" b="1" i="1" spc="-10" dirty="0">
                <a:solidFill>
                  <a:srgbClr val="4F81BC"/>
                </a:solidFill>
                <a:cs typeface="Calibri"/>
              </a:rPr>
              <a:t>total-plant</a:t>
            </a:r>
            <a:r>
              <a:rPr sz="1800" b="1" i="1" spc="1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b="1" i="1" spc="-5" dirty="0">
                <a:solidFill>
                  <a:srgbClr val="4F81BC"/>
                </a:solidFill>
                <a:cs typeface="Calibri"/>
              </a:rPr>
              <a:t>monitoring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).</a:t>
            </a:r>
            <a:endParaRPr sz="1800" dirty="0"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i="1" spc="-10" dirty="0">
                <a:solidFill>
                  <a:srgbClr val="4F81BC"/>
                </a:solidFill>
                <a:cs typeface="Calibri"/>
              </a:rPr>
              <a:t>Earthquake</a:t>
            </a:r>
            <a:r>
              <a:rPr sz="1800" i="1" spc="-10" dirty="0">
                <a:solidFill>
                  <a:srgbClr val="4F81BC"/>
                </a:solidFill>
                <a:cs typeface="Calibri"/>
              </a:rPr>
              <a:t>/</a:t>
            </a:r>
            <a:r>
              <a:rPr sz="1800" b="1" i="1" spc="-10" dirty="0">
                <a:solidFill>
                  <a:srgbClr val="4F81BC"/>
                </a:solidFill>
                <a:cs typeface="Calibri"/>
              </a:rPr>
              <a:t>seismic</a:t>
            </a:r>
            <a:r>
              <a:rPr sz="1800" b="1" i="1" spc="3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10" dirty="0">
                <a:solidFill>
                  <a:srgbClr val="4F81BC"/>
                </a:solidFill>
                <a:cs typeface="Calibri"/>
              </a:rPr>
              <a:t>monitoring</a:t>
            </a:r>
            <a:r>
              <a:rPr sz="1800" i="1" spc="1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10" dirty="0">
                <a:solidFill>
                  <a:srgbClr val="4F81BC"/>
                </a:solidFill>
                <a:cs typeface="Calibri"/>
              </a:rPr>
              <a:t>signaling</a:t>
            </a:r>
            <a:r>
              <a:rPr sz="1800" i="1" spc="3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10" dirty="0">
                <a:solidFill>
                  <a:srgbClr val="4F81BC"/>
                </a:solidFill>
                <a:cs typeface="Calibri"/>
              </a:rPr>
              <a:t>building</a:t>
            </a:r>
            <a:r>
              <a:rPr sz="1800" i="1" spc="3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evacuations</a:t>
            </a:r>
            <a:r>
              <a:rPr sz="1800" i="1" spc="3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in</a:t>
            </a:r>
            <a:r>
              <a:rPr sz="1800" i="1" spc="2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time</a:t>
            </a:r>
            <a:r>
              <a:rPr sz="1800" i="1" spc="1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15" dirty="0">
                <a:solidFill>
                  <a:srgbClr val="4F81BC"/>
                </a:solidFill>
                <a:cs typeface="Calibri"/>
              </a:rPr>
              <a:t>to</a:t>
            </a:r>
            <a:r>
              <a:rPr sz="1800" i="1" spc="2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save</a:t>
            </a:r>
            <a:r>
              <a:rPr sz="1800" i="1" spc="1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lives.</a:t>
            </a:r>
            <a:endParaRPr sz="1800" dirty="0"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i="1" spc="-5" dirty="0">
                <a:solidFill>
                  <a:srgbClr val="4F81BC"/>
                </a:solidFill>
                <a:cs typeface="Calibri"/>
              </a:rPr>
              <a:t>Drones;</a:t>
            </a:r>
            <a:r>
              <a:rPr sz="1800" b="1" i="1" spc="2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b="1" i="1" spc="-5" dirty="0">
                <a:solidFill>
                  <a:srgbClr val="4F81BC"/>
                </a:solidFill>
                <a:cs typeface="Calibri"/>
              </a:rPr>
              <a:t>remote control</a:t>
            </a:r>
            <a:r>
              <a:rPr sz="1800" b="1" i="1" spc="-1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and</a:t>
            </a:r>
            <a:r>
              <a:rPr sz="1800" i="1" spc="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10" dirty="0">
                <a:solidFill>
                  <a:srgbClr val="4F81BC"/>
                </a:solidFill>
                <a:cs typeface="Calibri"/>
              </a:rPr>
              <a:t>monitoring.</a:t>
            </a:r>
            <a:endParaRPr sz="1800" dirty="0"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i="1" spc="-5" dirty="0">
                <a:solidFill>
                  <a:srgbClr val="4F81BC"/>
                </a:solidFill>
                <a:cs typeface="Calibri"/>
              </a:rPr>
              <a:t>Security</a:t>
            </a:r>
            <a:r>
              <a:rPr sz="1800" b="1" i="1" spc="-1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within</a:t>
            </a:r>
            <a:r>
              <a:rPr sz="1800" i="1" spc="2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20" dirty="0">
                <a:solidFill>
                  <a:srgbClr val="4F81BC"/>
                </a:solidFill>
                <a:cs typeface="Calibri"/>
              </a:rPr>
              <a:t>IOT</a:t>
            </a:r>
            <a:r>
              <a:rPr sz="1800" i="1" spc="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dirty="0">
                <a:solidFill>
                  <a:srgbClr val="4F81BC"/>
                </a:solidFill>
                <a:cs typeface="Calibri"/>
              </a:rPr>
              <a:t>- the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 technology</a:t>
            </a:r>
            <a:r>
              <a:rPr sz="1800" i="1" spc="2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is</a:t>
            </a:r>
            <a:r>
              <a:rPr sz="1800" i="1" spc="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15" dirty="0">
                <a:solidFill>
                  <a:srgbClr val="4F81BC"/>
                </a:solidFill>
                <a:cs typeface="Calibri"/>
              </a:rPr>
              <a:t>totally</a:t>
            </a:r>
            <a:r>
              <a:rPr sz="1800" i="1" spc="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insecure.</a:t>
            </a:r>
            <a:endParaRPr sz="1800" dirty="0"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i="1" spc="-5" dirty="0">
                <a:solidFill>
                  <a:srgbClr val="4F81BC"/>
                </a:solidFill>
                <a:cs typeface="Calibri"/>
              </a:rPr>
              <a:t>Smart</a:t>
            </a:r>
            <a:r>
              <a:rPr sz="1800" i="1" spc="-1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cities,</a:t>
            </a:r>
            <a:r>
              <a:rPr sz="1800" i="1" spc="2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smart</a:t>
            </a:r>
            <a:r>
              <a:rPr sz="1800" i="1" spc="1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10" dirty="0">
                <a:solidFill>
                  <a:srgbClr val="4F81BC"/>
                </a:solidFill>
                <a:cs typeface="Calibri"/>
              </a:rPr>
              <a:t>factories,</a:t>
            </a:r>
            <a:r>
              <a:rPr sz="1800" i="1" spc="2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b="1" i="1" dirty="0">
                <a:solidFill>
                  <a:srgbClr val="4F81BC"/>
                </a:solidFill>
                <a:cs typeface="Calibri"/>
              </a:rPr>
              <a:t>precision</a:t>
            </a:r>
            <a:r>
              <a:rPr sz="1800" b="1" i="1" spc="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b="1" i="1" spc="-5" dirty="0">
                <a:solidFill>
                  <a:srgbClr val="4F81BC"/>
                </a:solidFill>
                <a:cs typeface="Calibri"/>
              </a:rPr>
              <a:t>agriculture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, </a:t>
            </a:r>
            <a:r>
              <a:rPr sz="1800" i="1" spc="-10" dirty="0">
                <a:solidFill>
                  <a:srgbClr val="4F81BC"/>
                </a:solidFill>
                <a:cs typeface="Calibri"/>
              </a:rPr>
              <a:t>pest</a:t>
            </a:r>
            <a:r>
              <a:rPr sz="1800" i="1" spc="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management</a:t>
            </a:r>
            <a:r>
              <a:rPr sz="1800" i="1" spc="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in</a:t>
            </a:r>
            <a:r>
              <a:rPr sz="1800" i="1" spc="1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10" dirty="0">
                <a:solidFill>
                  <a:srgbClr val="4F81BC"/>
                </a:solidFill>
                <a:cs typeface="Calibri"/>
              </a:rPr>
              <a:t>farming.</a:t>
            </a:r>
            <a:endParaRPr sz="1800" dirty="0"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i="1" dirty="0">
                <a:solidFill>
                  <a:srgbClr val="4F81BC"/>
                </a:solidFill>
                <a:cs typeface="Calibri"/>
              </a:rPr>
              <a:t>Brain</a:t>
            </a:r>
            <a:r>
              <a:rPr sz="1800" b="1" i="1" spc="1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b="1" i="1" spc="-5" dirty="0">
                <a:solidFill>
                  <a:srgbClr val="4F81BC"/>
                </a:solidFill>
                <a:cs typeface="Calibri"/>
              </a:rPr>
              <a:t>waves</a:t>
            </a:r>
            <a:r>
              <a:rPr sz="1800" b="1" i="1" spc="1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b="1" i="1" spc="-15" dirty="0">
                <a:solidFill>
                  <a:srgbClr val="4F81BC"/>
                </a:solidFill>
                <a:cs typeface="Calibri"/>
              </a:rPr>
              <a:t>to</a:t>
            </a:r>
            <a:r>
              <a:rPr sz="1800" b="1" i="1" spc="1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b="1" i="1" spc="-5" dirty="0">
                <a:solidFill>
                  <a:srgbClr val="4F81BC"/>
                </a:solidFill>
                <a:cs typeface="Calibri"/>
              </a:rPr>
              <a:t>control wheelchair 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movement.</a:t>
            </a:r>
            <a:r>
              <a:rPr sz="1800" i="1" spc="-1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Opportunities</a:t>
            </a:r>
            <a:r>
              <a:rPr sz="1800" i="1" spc="15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endless</a:t>
            </a:r>
            <a:r>
              <a:rPr sz="1800" i="1" spc="2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and</a:t>
            </a:r>
            <a:r>
              <a:rPr sz="1800" i="1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25" dirty="0">
                <a:solidFill>
                  <a:srgbClr val="4F81BC"/>
                </a:solidFill>
                <a:cs typeface="Calibri"/>
              </a:rPr>
              <a:t>scary.</a:t>
            </a:r>
            <a:endParaRPr sz="1800" dirty="0"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i="1" spc="-5" dirty="0">
                <a:solidFill>
                  <a:srgbClr val="4F81BC"/>
                </a:solidFill>
                <a:cs typeface="Calibri"/>
              </a:rPr>
              <a:t>Wireless</a:t>
            </a:r>
            <a:r>
              <a:rPr sz="1800" i="1" spc="-1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5" dirty="0">
                <a:solidFill>
                  <a:srgbClr val="4F81BC"/>
                </a:solidFill>
                <a:cs typeface="Calibri"/>
              </a:rPr>
              <a:t>monitor</a:t>
            </a:r>
            <a:r>
              <a:rPr sz="1800" i="1" spc="-10" dirty="0">
                <a:solidFill>
                  <a:srgbClr val="4F81BC"/>
                </a:solidFill>
                <a:cs typeface="Calibri"/>
              </a:rPr>
              <a:t> for </a:t>
            </a:r>
            <a:r>
              <a:rPr sz="1800" b="1" i="1" spc="-5" dirty="0">
                <a:solidFill>
                  <a:srgbClr val="4F81BC"/>
                </a:solidFill>
                <a:cs typeface="Calibri"/>
              </a:rPr>
              <a:t>underground</a:t>
            </a:r>
            <a:r>
              <a:rPr sz="1800" b="1" i="1" spc="10" dirty="0">
                <a:solidFill>
                  <a:srgbClr val="4F81BC"/>
                </a:solidFill>
                <a:cs typeface="Calibri"/>
              </a:rPr>
              <a:t> </a:t>
            </a:r>
            <a:r>
              <a:rPr sz="1800" i="1" spc="-30" dirty="0">
                <a:solidFill>
                  <a:srgbClr val="4F81BC"/>
                </a:solidFill>
                <a:cs typeface="Calibri"/>
              </a:rPr>
              <a:t>water.</a:t>
            </a:r>
            <a:endParaRPr sz="1800" dirty="0"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9852" y="281952"/>
            <a:ext cx="1667510" cy="454659"/>
            <a:chOff x="339852" y="281952"/>
            <a:chExt cx="1667510" cy="45465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852" y="284988"/>
              <a:ext cx="1667256" cy="3977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0624" y="281952"/>
              <a:ext cx="1382268" cy="4541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096" y="312420"/>
              <a:ext cx="1577340" cy="30784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87095" y="312420"/>
            <a:ext cx="1577340" cy="255839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315"/>
              </a:spcBef>
            </a:pPr>
            <a:r>
              <a:rPr sz="1400" b="1" spc="-5" dirty="0">
                <a:cs typeface="Arial"/>
              </a:rPr>
              <a:t>NEW</a:t>
            </a:r>
            <a:r>
              <a:rPr sz="1400" b="1" spc="-30" dirty="0">
                <a:cs typeface="Arial"/>
              </a:rPr>
              <a:t> </a:t>
            </a:r>
            <a:r>
              <a:rPr sz="1400" b="1" dirty="0">
                <a:cs typeface="Arial"/>
              </a:rPr>
              <a:t>IN</a:t>
            </a:r>
            <a:r>
              <a:rPr sz="1400" b="1" spc="-35" dirty="0">
                <a:cs typeface="Arial"/>
              </a:rPr>
              <a:t> </a:t>
            </a:r>
            <a:r>
              <a:rPr sz="1400" b="1" dirty="0">
                <a:cs typeface="Arial"/>
              </a:rPr>
              <a:t>2017</a:t>
            </a:r>
            <a:endParaRPr sz="1400"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latin typeface="+mn-lt"/>
              </a:rPr>
              <a:t>2017</a:t>
            </a:r>
            <a:r>
              <a:rPr spc="-30" dirty="0">
                <a:latin typeface="+mn-lt"/>
              </a:rPr>
              <a:t> </a:t>
            </a:r>
            <a:r>
              <a:rPr spc="-5" dirty="0">
                <a:latin typeface="+mn-lt"/>
              </a:rPr>
              <a:t>Embedded</a:t>
            </a:r>
            <a:r>
              <a:rPr spc="-35" dirty="0">
                <a:latin typeface="+mn-lt"/>
              </a:rPr>
              <a:t> </a:t>
            </a:r>
            <a:r>
              <a:rPr dirty="0">
                <a:latin typeface="+mn-lt"/>
              </a:rPr>
              <a:t>Markets</a:t>
            </a:r>
            <a:r>
              <a:rPr spc="-50" dirty="0">
                <a:latin typeface="+mn-lt"/>
              </a:rPr>
              <a:t> </a:t>
            </a:r>
            <a:r>
              <a:rPr spc="-5" dirty="0">
                <a:latin typeface="+mn-lt"/>
              </a:rPr>
              <a:t>Study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6093333" y="6579609"/>
            <a:ext cx="29622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+mn-lt"/>
              </a:rPr>
              <a:t>©</a:t>
            </a:r>
            <a:r>
              <a:rPr spc="-10" dirty="0">
                <a:latin typeface="+mn-lt"/>
              </a:rPr>
              <a:t> </a:t>
            </a:r>
            <a:r>
              <a:rPr spc="-5" dirty="0">
                <a:latin typeface="+mn-lt"/>
              </a:rPr>
              <a:t>2017 </a:t>
            </a:r>
            <a:r>
              <a:rPr spc="-10" dirty="0">
                <a:latin typeface="+mn-lt"/>
              </a:rPr>
              <a:t>Copyright</a:t>
            </a:r>
            <a:r>
              <a:rPr spc="30" dirty="0">
                <a:latin typeface="+mn-lt"/>
              </a:rPr>
              <a:t> </a:t>
            </a:r>
            <a:r>
              <a:rPr spc="-5" dirty="0">
                <a:latin typeface="+mn-lt"/>
              </a:rPr>
              <a:t>by AspenCore.</a:t>
            </a:r>
            <a:r>
              <a:rPr spc="-10" dirty="0">
                <a:latin typeface="+mn-lt"/>
              </a:rPr>
              <a:t> All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rights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reserved.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92195" y="2314955"/>
            <a:ext cx="3382010" cy="3718560"/>
            <a:chOff x="3092195" y="2314955"/>
            <a:chExt cx="3382010" cy="3718560"/>
          </a:xfrm>
        </p:grpSpPr>
        <p:sp>
          <p:nvSpPr>
            <p:cNvPr id="4" name="object 4"/>
            <p:cNvSpPr/>
            <p:nvPr/>
          </p:nvSpPr>
          <p:spPr>
            <a:xfrm>
              <a:off x="3096767" y="2385059"/>
              <a:ext cx="3377565" cy="239395"/>
            </a:xfrm>
            <a:custGeom>
              <a:avLst/>
              <a:gdLst/>
              <a:ahLst/>
              <a:cxnLst/>
              <a:rect l="l" t="t" r="r" b="b"/>
              <a:pathLst>
                <a:path w="3377565" h="239394">
                  <a:moveTo>
                    <a:pt x="3377183" y="0"/>
                  </a:moveTo>
                  <a:lnTo>
                    <a:pt x="0" y="0"/>
                  </a:lnTo>
                  <a:lnTo>
                    <a:pt x="0" y="239267"/>
                  </a:lnTo>
                  <a:lnTo>
                    <a:pt x="3377183" y="239267"/>
                  </a:lnTo>
                  <a:lnTo>
                    <a:pt x="3377183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96767" y="2624327"/>
              <a:ext cx="2905125" cy="238125"/>
            </a:xfrm>
            <a:custGeom>
              <a:avLst/>
              <a:gdLst/>
              <a:ahLst/>
              <a:cxnLst/>
              <a:rect l="l" t="t" r="r" b="b"/>
              <a:pathLst>
                <a:path w="2905125" h="238125">
                  <a:moveTo>
                    <a:pt x="2904744" y="0"/>
                  </a:moveTo>
                  <a:lnTo>
                    <a:pt x="0" y="0"/>
                  </a:lnTo>
                  <a:lnTo>
                    <a:pt x="0" y="237744"/>
                  </a:lnTo>
                  <a:lnTo>
                    <a:pt x="2904744" y="237744"/>
                  </a:lnTo>
                  <a:lnTo>
                    <a:pt x="290474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96767" y="3005327"/>
              <a:ext cx="1689100" cy="239395"/>
            </a:xfrm>
            <a:custGeom>
              <a:avLst/>
              <a:gdLst/>
              <a:ahLst/>
              <a:cxnLst/>
              <a:rect l="l" t="t" r="r" b="b"/>
              <a:pathLst>
                <a:path w="1689100" h="239394">
                  <a:moveTo>
                    <a:pt x="1688592" y="0"/>
                  </a:moveTo>
                  <a:lnTo>
                    <a:pt x="0" y="0"/>
                  </a:lnTo>
                  <a:lnTo>
                    <a:pt x="0" y="239268"/>
                  </a:lnTo>
                  <a:lnTo>
                    <a:pt x="1688592" y="239268"/>
                  </a:lnTo>
                  <a:lnTo>
                    <a:pt x="1688592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96767" y="3244595"/>
              <a:ext cx="3175000" cy="238125"/>
            </a:xfrm>
            <a:custGeom>
              <a:avLst/>
              <a:gdLst/>
              <a:ahLst/>
              <a:cxnLst/>
              <a:rect l="l" t="t" r="r" b="b"/>
              <a:pathLst>
                <a:path w="3175000" h="238125">
                  <a:moveTo>
                    <a:pt x="3174492" y="0"/>
                  </a:moveTo>
                  <a:lnTo>
                    <a:pt x="0" y="0"/>
                  </a:lnTo>
                  <a:lnTo>
                    <a:pt x="0" y="237743"/>
                  </a:lnTo>
                  <a:lnTo>
                    <a:pt x="3174492" y="237743"/>
                  </a:lnTo>
                  <a:lnTo>
                    <a:pt x="317449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96767" y="3625595"/>
              <a:ext cx="1485900" cy="238125"/>
            </a:xfrm>
            <a:custGeom>
              <a:avLst/>
              <a:gdLst/>
              <a:ahLst/>
              <a:cxnLst/>
              <a:rect l="l" t="t" r="r" b="b"/>
              <a:pathLst>
                <a:path w="1485900" h="238125">
                  <a:moveTo>
                    <a:pt x="1485899" y="0"/>
                  </a:moveTo>
                  <a:lnTo>
                    <a:pt x="0" y="0"/>
                  </a:lnTo>
                  <a:lnTo>
                    <a:pt x="0" y="237743"/>
                  </a:lnTo>
                  <a:lnTo>
                    <a:pt x="1485899" y="237743"/>
                  </a:lnTo>
                  <a:lnTo>
                    <a:pt x="1485899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96767" y="3863339"/>
              <a:ext cx="2162810" cy="239395"/>
            </a:xfrm>
            <a:custGeom>
              <a:avLst/>
              <a:gdLst/>
              <a:ahLst/>
              <a:cxnLst/>
              <a:rect l="l" t="t" r="r" b="b"/>
              <a:pathLst>
                <a:path w="2162810" h="239395">
                  <a:moveTo>
                    <a:pt x="2162556" y="0"/>
                  </a:moveTo>
                  <a:lnTo>
                    <a:pt x="0" y="0"/>
                  </a:lnTo>
                  <a:lnTo>
                    <a:pt x="0" y="239268"/>
                  </a:lnTo>
                  <a:lnTo>
                    <a:pt x="2162556" y="239268"/>
                  </a:lnTo>
                  <a:lnTo>
                    <a:pt x="216255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96767" y="4245863"/>
              <a:ext cx="946785" cy="238125"/>
            </a:xfrm>
            <a:custGeom>
              <a:avLst/>
              <a:gdLst/>
              <a:ahLst/>
              <a:cxnLst/>
              <a:rect l="l" t="t" r="r" b="b"/>
              <a:pathLst>
                <a:path w="946785" h="238125">
                  <a:moveTo>
                    <a:pt x="946404" y="0"/>
                  </a:moveTo>
                  <a:lnTo>
                    <a:pt x="0" y="0"/>
                  </a:lnTo>
                  <a:lnTo>
                    <a:pt x="0" y="237744"/>
                  </a:lnTo>
                  <a:lnTo>
                    <a:pt x="946404" y="237744"/>
                  </a:lnTo>
                  <a:lnTo>
                    <a:pt x="946404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96767" y="4483607"/>
              <a:ext cx="1419225" cy="239395"/>
            </a:xfrm>
            <a:custGeom>
              <a:avLst/>
              <a:gdLst/>
              <a:ahLst/>
              <a:cxnLst/>
              <a:rect l="l" t="t" r="r" b="b"/>
              <a:pathLst>
                <a:path w="1419225" h="239395">
                  <a:moveTo>
                    <a:pt x="1418844" y="0"/>
                  </a:moveTo>
                  <a:lnTo>
                    <a:pt x="0" y="0"/>
                  </a:lnTo>
                  <a:lnTo>
                    <a:pt x="0" y="239268"/>
                  </a:lnTo>
                  <a:lnTo>
                    <a:pt x="1418844" y="239268"/>
                  </a:lnTo>
                  <a:lnTo>
                    <a:pt x="141884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96767" y="4864607"/>
              <a:ext cx="744220" cy="239395"/>
            </a:xfrm>
            <a:custGeom>
              <a:avLst/>
              <a:gdLst/>
              <a:ahLst/>
              <a:cxnLst/>
              <a:rect l="l" t="t" r="r" b="b"/>
              <a:pathLst>
                <a:path w="744220" h="239395">
                  <a:moveTo>
                    <a:pt x="743711" y="0"/>
                  </a:moveTo>
                  <a:lnTo>
                    <a:pt x="0" y="0"/>
                  </a:lnTo>
                  <a:lnTo>
                    <a:pt x="0" y="239268"/>
                  </a:lnTo>
                  <a:lnTo>
                    <a:pt x="743711" y="239268"/>
                  </a:lnTo>
                  <a:lnTo>
                    <a:pt x="743711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96767" y="5103876"/>
              <a:ext cx="1351915" cy="238125"/>
            </a:xfrm>
            <a:custGeom>
              <a:avLst/>
              <a:gdLst/>
              <a:ahLst/>
              <a:cxnLst/>
              <a:rect l="l" t="t" r="r" b="b"/>
              <a:pathLst>
                <a:path w="1351914" h="238125">
                  <a:moveTo>
                    <a:pt x="1351787" y="0"/>
                  </a:moveTo>
                  <a:lnTo>
                    <a:pt x="0" y="0"/>
                  </a:lnTo>
                  <a:lnTo>
                    <a:pt x="0" y="237744"/>
                  </a:lnTo>
                  <a:lnTo>
                    <a:pt x="1351787" y="237744"/>
                  </a:lnTo>
                  <a:lnTo>
                    <a:pt x="135178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96767" y="5484876"/>
              <a:ext cx="1013460" cy="239395"/>
            </a:xfrm>
            <a:custGeom>
              <a:avLst/>
              <a:gdLst/>
              <a:ahLst/>
              <a:cxnLst/>
              <a:rect l="l" t="t" r="r" b="b"/>
              <a:pathLst>
                <a:path w="1013460" h="239395">
                  <a:moveTo>
                    <a:pt x="1013459" y="0"/>
                  </a:moveTo>
                  <a:lnTo>
                    <a:pt x="0" y="0"/>
                  </a:lnTo>
                  <a:lnTo>
                    <a:pt x="0" y="239268"/>
                  </a:lnTo>
                  <a:lnTo>
                    <a:pt x="1013459" y="239268"/>
                  </a:lnTo>
                  <a:lnTo>
                    <a:pt x="1013459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96767" y="5724144"/>
              <a:ext cx="608330" cy="238125"/>
            </a:xfrm>
            <a:custGeom>
              <a:avLst/>
              <a:gdLst/>
              <a:ahLst/>
              <a:cxnLst/>
              <a:rect l="l" t="t" r="r" b="b"/>
              <a:pathLst>
                <a:path w="608329" h="238125">
                  <a:moveTo>
                    <a:pt x="608076" y="0"/>
                  </a:moveTo>
                  <a:lnTo>
                    <a:pt x="0" y="0"/>
                  </a:lnTo>
                  <a:lnTo>
                    <a:pt x="0" y="237743"/>
                  </a:lnTo>
                  <a:lnTo>
                    <a:pt x="608076" y="237743"/>
                  </a:lnTo>
                  <a:lnTo>
                    <a:pt x="60807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96767" y="2314955"/>
              <a:ext cx="0" cy="3718560"/>
            </a:xfrm>
            <a:custGeom>
              <a:avLst/>
              <a:gdLst/>
              <a:ahLst/>
              <a:cxnLst/>
              <a:rect l="l" t="t" r="r" b="b"/>
              <a:pathLst>
                <a:path h="3718560">
                  <a:moveTo>
                    <a:pt x="0" y="0"/>
                  </a:moveTo>
                  <a:lnTo>
                    <a:pt x="0" y="371856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538341" y="2375154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50%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49495" y="2995041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25%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46803" y="3615054"/>
            <a:ext cx="332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22%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06417" y="4234941"/>
            <a:ext cx="332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14%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03726" y="4854955"/>
            <a:ext cx="332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11%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73982" y="5474919"/>
            <a:ext cx="332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15%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65646" y="2613787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43%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35648" y="3233674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47%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22570" y="3853688"/>
            <a:ext cx="332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32%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79365" y="4473702"/>
            <a:ext cx="332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21%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11802" y="5093589"/>
            <a:ext cx="332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20%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69233" y="5713577"/>
            <a:ext cx="2425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81733" y="2484501"/>
            <a:ext cx="12636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Embedded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vision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9579" y="2995930"/>
            <a:ext cx="2096135" cy="4565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41350" marR="5080" indent="-629285">
              <a:lnSpc>
                <a:spcPct val="101699"/>
              </a:lnSpc>
              <a:spcBef>
                <a:spcPts val="75"/>
              </a:spcBef>
            </a:pPr>
            <a:r>
              <a:rPr sz="1400" spc="-5" dirty="0">
                <a:latin typeface="Calibri"/>
                <a:cs typeface="Calibri"/>
              </a:rPr>
              <a:t>Cognitive (machine </a:t>
            </a:r>
            <a:r>
              <a:rPr sz="1400" dirty="0">
                <a:latin typeface="Calibri"/>
                <a:cs typeface="Calibri"/>
              </a:rPr>
              <a:t>learning)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capabilities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92072" y="3724402"/>
            <a:ext cx="1353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Embedded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speech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6323" y="4344415"/>
            <a:ext cx="22402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Virtual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Reality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(VR) capabilities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1782" y="4964429"/>
            <a:ext cx="26047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Augmented</a:t>
            </a:r>
            <a:r>
              <a:rPr sz="1400" dirty="0">
                <a:latin typeface="Calibri"/>
                <a:cs typeface="Calibri"/>
              </a:rPr>
              <a:t> Reality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(AR)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capabilities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42771" y="5584342"/>
            <a:ext cx="16040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Other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(please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specify)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605784" y="1741932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536" y="0"/>
                </a:moveTo>
                <a:lnTo>
                  <a:pt x="0" y="0"/>
                </a:lnTo>
                <a:lnTo>
                  <a:pt x="0" y="97536"/>
                </a:lnTo>
                <a:lnTo>
                  <a:pt x="97536" y="97536"/>
                </a:lnTo>
                <a:lnTo>
                  <a:pt x="97536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735070" y="1586740"/>
            <a:ext cx="3445510" cy="58166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400" spc="-5" dirty="0">
                <a:latin typeface="Calibri"/>
                <a:cs typeface="Calibri"/>
              </a:rPr>
              <a:t>Currently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using 2017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= </a:t>
            </a:r>
            <a:r>
              <a:rPr sz="1400" spc="-5" dirty="0">
                <a:latin typeface="Calibri"/>
                <a:cs typeface="Calibri"/>
              </a:rPr>
              <a:t>202)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400" spc="-5" dirty="0">
                <a:latin typeface="Calibri"/>
                <a:cs typeface="Calibri"/>
              </a:rPr>
              <a:t>Considering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using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-5" dirty="0">
                <a:latin typeface="Calibri"/>
                <a:cs typeface="Calibri"/>
              </a:rPr>
              <a:t>next</a:t>
            </a:r>
            <a:r>
              <a:rPr sz="1400" dirty="0">
                <a:latin typeface="Calibri"/>
                <a:cs typeface="Calibri"/>
              </a:rPr>
              <a:t> design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2017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= </a:t>
            </a:r>
            <a:r>
              <a:rPr sz="1400" spc="-5" dirty="0">
                <a:latin typeface="Calibri"/>
                <a:cs typeface="Calibri"/>
              </a:rPr>
              <a:t>298)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605784" y="2019300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536" y="0"/>
                </a:moveTo>
                <a:lnTo>
                  <a:pt x="0" y="0"/>
                </a:lnTo>
                <a:lnTo>
                  <a:pt x="0" y="97536"/>
                </a:lnTo>
                <a:lnTo>
                  <a:pt x="97536" y="97536"/>
                </a:lnTo>
                <a:lnTo>
                  <a:pt x="97536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269482" y="3692397"/>
            <a:ext cx="2414905" cy="170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Calibri"/>
                <a:cs typeface="Calibri"/>
              </a:rPr>
              <a:t>Mentions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of other</a:t>
            </a:r>
            <a:r>
              <a:rPr sz="1100" b="1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technologies: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Advanced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sensors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Android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development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for </a:t>
            </a:r>
            <a:r>
              <a:rPr sz="1100" dirty="0">
                <a:latin typeface="Calibri"/>
                <a:cs typeface="Calibri"/>
              </a:rPr>
              <a:t>ARM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Cortex-M4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Early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failure</a:t>
            </a:r>
            <a:r>
              <a:rPr sz="1100" dirty="0">
                <a:latin typeface="Calibri"/>
                <a:cs typeface="Calibri"/>
              </a:rPr>
              <a:t> detection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Calibri"/>
                <a:cs typeface="Calibri"/>
              </a:rPr>
              <a:t>Home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control</a:t>
            </a:r>
            <a:endParaRPr sz="1100">
              <a:latin typeface="Calibri"/>
              <a:cs typeface="Calibri"/>
            </a:endParaRPr>
          </a:p>
          <a:p>
            <a:pPr marL="12700" marR="819785" algn="just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Individual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photon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detection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el</a:t>
            </a:r>
            <a:r>
              <a:rPr sz="1100" spc="-5" dirty="0">
                <a:latin typeface="Calibri"/>
                <a:cs typeface="Calibri"/>
              </a:rPr>
              <a:t>-b</a:t>
            </a:r>
            <a:r>
              <a:rPr sz="1100" dirty="0">
                <a:latin typeface="Calibri"/>
                <a:cs typeface="Calibri"/>
              </a:rPr>
              <a:t>ased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5" dirty="0">
                <a:latin typeface="Calibri"/>
                <a:cs typeface="Calibri"/>
              </a:rPr>
              <a:t>v</a:t>
            </a:r>
            <a:r>
              <a:rPr sz="1100" dirty="0">
                <a:latin typeface="Calibri"/>
                <a:cs typeface="Calibri"/>
              </a:rPr>
              <a:t>el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spc="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ent  </a:t>
            </a:r>
            <a:r>
              <a:rPr sz="1100" spc="-5" dirty="0">
                <a:latin typeface="Calibri"/>
                <a:cs typeface="Calibri"/>
              </a:rPr>
              <a:t>Nanoscale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sensing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ULP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Video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recognition,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voice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recognition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677735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Are </a:t>
            </a:r>
            <a:r>
              <a:rPr sz="2200" spc="-10" dirty="0"/>
              <a:t>you</a:t>
            </a:r>
            <a:r>
              <a:rPr sz="2200" spc="35" dirty="0"/>
              <a:t> </a:t>
            </a:r>
            <a:r>
              <a:rPr sz="2200" spc="-5" dirty="0"/>
              <a:t>using</a:t>
            </a:r>
            <a:r>
              <a:rPr sz="2200" spc="25" dirty="0"/>
              <a:t> </a:t>
            </a:r>
            <a:r>
              <a:rPr sz="2200" spc="-5" dirty="0"/>
              <a:t>any</a:t>
            </a:r>
            <a:r>
              <a:rPr sz="2200" spc="20" dirty="0"/>
              <a:t> </a:t>
            </a:r>
            <a:r>
              <a:rPr sz="2200" spc="-5" dirty="0"/>
              <a:t>of</a:t>
            </a:r>
            <a:r>
              <a:rPr sz="2200" spc="10" dirty="0"/>
              <a:t> </a:t>
            </a:r>
            <a:r>
              <a:rPr sz="2200" spc="-5" dirty="0"/>
              <a:t>these</a:t>
            </a:r>
            <a:r>
              <a:rPr sz="2200" spc="30" dirty="0"/>
              <a:t> </a:t>
            </a:r>
            <a:r>
              <a:rPr sz="2200" u="heavy" spc="-5" dirty="0">
                <a:uFill>
                  <a:solidFill>
                    <a:srgbClr val="4F81BC"/>
                  </a:solidFill>
                </a:uFill>
              </a:rPr>
              <a:t>advanced</a:t>
            </a:r>
            <a:r>
              <a:rPr sz="2200" u="heavy" spc="25" dirty="0">
                <a:uFill>
                  <a:solidFill>
                    <a:srgbClr val="4F81BC"/>
                  </a:solidFill>
                </a:uFill>
              </a:rPr>
              <a:t> </a:t>
            </a:r>
            <a:r>
              <a:rPr sz="2200" u="heavy" spc="-5" dirty="0">
                <a:uFill>
                  <a:solidFill>
                    <a:srgbClr val="4F81BC"/>
                  </a:solidFill>
                </a:uFill>
              </a:rPr>
              <a:t>technologies </a:t>
            </a:r>
            <a:r>
              <a:rPr sz="2200" spc="-595" dirty="0"/>
              <a:t> </a:t>
            </a:r>
            <a:r>
              <a:rPr sz="2200" spc="-5" dirty="0"/>
              <a:t>in</a:t>
            </a:r>
            <a:r>
              <a:rPr sz="2200" spc="5" dirty="0"/>
              <a:t> </a:t>
            </a:r>
            <a:r>
              <a:rPr sz="2200" spc="-10" dirty="0"/>
              <a:t>your</a:t>
            </a:r>
            <a:r>
              <a:rPr sz="2200" spc="35" dirty="0"/>
              <a:t> </a:t>
            </a:r>
            <a:r>
              <a:rPr sz="2200" spc="-5" dirty="0"/>
              <a:t>embedded</a:t>
            </a:r>
            <a:r>
              <a:rPr sz="2200" spc="10" dirty="0"/>
              <a:t> </a:t>
            </a:r>
            <a:r>
              <a:rPr sz="2200" spc="-10" dirty="0"/>
              <a:t>systems?</a:t>
            </a:r>
            <a:endParaRPr sz="2200"/>
          </a:p>
        </p:txBody>
      </p:sp>
      <p:grpSp>
        <p:nvGrpSpPr>
          <p:cNvPr id="40" name="object 40"/>
          <p:cNvGrpSpPr/>
          <p:nvPr/>
        </p:nvGrpSpPr>
        <p:grpSpPr>
          <a:xfrm>
            <a:off x="155414" y="224040"/>
            <a:ext cx="1649095" cy="454659"/>
            <a:chOff x="155414" y="224040"/>
            <a:chExt cx="1649095" cy="454659"/>
          </a:xfrm>
        </p:grpSpPr>
        <p:pic>
          <p:nvPicPr>
            <p:cNvPr id="41" name="object 4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414" y="236116"/>
              <a:ext cx="1649034" cy="37968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076" y="224040"/>
              <a:ext cx="1382268" cy="45413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548" y="254508"/>
              <a:ext cx="1577340" cy="307848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193547" y="254508"/>
            <a:ext cx="1577340" cy="307975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315"/>
              </a:spcBef>
            </a:pPr>
            <a:r>
              <a:rPr sz="1400" b="1" spc="-5" dirty="0">
                <a:latin typeface="Arial"/>
                <a:cs typeface="Arial"/>
              </a:rPr>
              <a:t>NEW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2017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21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08741" y="2227897"/>
            <a:ext cx="2053589" cy="3207385"/>
            <a:chOff x="4408741" y="2227897"/>
            <a:chExt cx="2053589" cy="3207385"/>
          </a:xfrm>
        </p:grpSpPr>
        <p:sp>
          <p:nvSpPr>
            <p:cNvPr id="4" name="object 4"/>
            <p:cNvSpPr/>
            <p:nvPr/>
          </p:nvSpPr>
          <p:spPr>
            <a:xfrm>
              <a:off x="4413504" y="2293619"/>
              <a:ext cx="2048510" cy="2870200"/>
            </a:xfrm>
            <a:custGeom>
              <a:avLst/>
              <a:gdLst/>
              <a:ahLst/>
              <a:cxnLst/>
              <a:rect l="l" t="t" r="r" b="b"/>
              <a:pathLst>
                <a:path w="2048510" h="2870200">
                  <a:moveTo>
                    <a:pt x="778764" y="2665476"/>
                  </a:moveTo>
                  <a:lnTo>
                    <a:pt x="0" y="2665476"/>
                  </a:lnTo>
                  <a:lnTo>
                    <a:pt x="0" y="2869692"/>
                  </a:lnTo>
                  <a:lnTo>
                    <a:pt x="778764" y="2869692"/>
                  </a:lnTo>
                  <a:lnTo>
                    <a:pt x="778764" y="2665476"/>
                  </a:lnTo>
                  <a:close/>
                </a:path>
                <a:path w="2048510" h="2870200">
                  <a:moveTo>
                    <a:pt x="918972" y="1598676"/>
                  </a:moveTo>
                  <a:lnTo>
                    <a:pt x="0" y="1598676"/>
                  </a:lnTo>
                  <a:lnTo>
                    <a:pt x="0" y="1804416"/>
                  </a:lnTo>
                  <a:lnTo>
                    <a:pt x="918972" y="1804416"/>
                  </a:lnTo>
                  <a:lnTo>
                    <a:pt x="918972" y="1598676"/>
                  </a:lnTo>
                  <a:close/>
                </a:path>
                <a:path w="2048510" h="2870200">
                  <a:moveTo>
                    <a:pt x="1176528" y="1066800"/>
                  </a:moveTo>
                  <a:lnTo>
                    <a:pt x="0" y="1066800"/>
                  </a:lnTo>
                  <a:lnTo>
                    <a:pt x="0" y="1271016"/>
                  </a:lnTo>
                  <a:lnTo>
                    <a:pt x="1176528" y="1271016"/>
                  </a:lnTo>
                  <a:lnTo>
                    <a:pt x="1176528" y="1066800"/>
                  </a:lnTo>
                  <a:close/>
                </a:path>
                <a:path w="2048510" h="2870200">
                  <a:moveTo>
                    <a:pt x="1754124" y="533400"/>
                  </a:moveTo>
                  <a:lnTo>
                    <a:pt x="0" y="533400"/>
                  </a:lnTo>
                  <a:lnTo>
                    <a:pt x="0" y="737616"/>
                  </a:lnTo>
                  <a:lnTo>
                    <a:pt x="1754124" y="737616"/>
                  </a:lnTo>
                  <a:lnTo>
                    <a:pt x="1754124" y="533400"/>
                  </a:lnTo>
                  <a:close/>
                </a:path>
                <a:path w="2048510" h="2870200">
                  <a:moveTo>
                    <a:pt x="2048256" y="0"/>
                  </a:moveTo>
                  <a:lnTo>
                    <a:pt x="0" y="0"/>
                  </a:lnTo>
                  <a:lnTo>
                    <a:pt x="0" y="205740"/>
                  </a:lnTo>
                  <a:lnTo>
                    <a:pt x="2048256" y="205740"/>
                  </a:lnTo>
                  <a:lnTo>
                    <a:pt x="204825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13503" y="2232660"/>
              <a:ext cx="0" cy="3197860"/>
            </a:xfrm>
            <a:custGeom>
              <a:avLst/>
              <a:gdLst/>
              <a:ahLst/>
              <a:cxnLst/>
              <a:rect l="l" t="t" r="r" b="b"/>
              <a:pathLst>
                <a:path h="3197860">
                  <a:moveTo>
                    <a:pt x="0" y="0"/>
                  </a:moveTo>
                  <a:lnTo>
                    <a:pt x="0" y="3197352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525894" y="2266569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45%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32016" y="2357602"/>
            <a:ext cx="382270" cy="68199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1000"/>
              </a:spcBef>
            </a:pPr>
            <a:r>
              <a:rPr sz="1400" spc="-5" dirty="0">
                <a:latin typeface="Calibri"/>
                <a:cs typeface="Calibri"/>
              </a:rPr>
              <a:t>40%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400" spc="-5" dirty="0">
                <a:latin typeface="Calibri"/>
                <a:cs typeface="Calibri"/>
              </a:rPr>
              <a:t>39%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379214" y="2232660"/>
          <a:ext cx="1814829" cy="3136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410"/>
                <a:gridCol w="506095"/>
                <a:gridCol w="338455"/>
                <a:gridCol w="475615"/>
                <a:gridCol w="389254"/>
              </a:tblGrid>
              <a:tr h="266700">
                <a:tc gridSpan="5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4215">
                <a:tc gridSpan="5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27659">
                <a:tc gridSpan="5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574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52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27660">
                <a:tc gridSpan="5">
                  <a:txBody>
                    <a:bodyPr/>
                    <a:lstStyle/>
                    <a:p>
                      <a:pPr marR="247650" algn="r">
                        <a:lnSpc>
                          <a:spcPts val="1620"/>
                        </a:lnSpc>
                        <a:spcBef>
                          <a:spcPts val="8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26%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9525">
                      <a:solidFill>
                        <a:srgbClr val="858585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573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6835" marR="3175">
                        <a:lnSpc>
                          <a:spcPts val="152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21%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27660">
                <a:tc gridSpan="5">
                  <a:txBody>
                    <a:bodyPr/>
                    <a:lstStyle/>
                    <a:p>
                      <a:pPr marL="994410" marR="3175">
                        <a:lnSpc>
                          <a:spcPts val="1625"/>
                        </a:lnSpc>
                        <a:spcBef>
                          <a:spcPts val="8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8585" marB="0">
                    <a:lnL w="9525">
                      <a:solidFill>
                        <a:srgbClr val="858585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421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75565" marR="3175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14%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3443">
                <a:tc gridSpan="5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5740">
                <a:tc gridSpan="5">
                  <a:txBody>
                    <a:bodyPr/>
                    <a:lstStyle/>
                    <a:p>
                      <a:pPr marL="144780" marR="3175">
                        <a:lnSpc>
                          <a:spcPts val="152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F81BC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4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76200" marR="3175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27660">
                <a:tc gridSpan="5">
                  <a:txBody>
                    <a:bodyPr/>
                    <a:lstStyle/>
                    <a:p>
                      <a:pPr marL="210820" marR="3175" algn="ctr">
                        <a:lnSpc>
                          <a:spcPts val="1614"/>
                        </a:lnSpc>
                        <a:spcBef>
                          <a:spcPts val="86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17%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858585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573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75565" marR="3175">
                        <a:lnSpc>
                          <a:spcPts val="152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14%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2567685" y="2323846"/>
            <a:ext cx="1645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Software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security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88589" y="2856991"/>
            <a:ext cx="1026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Encry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ion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5731" y="3390138"/>
            <a:ext cx="381889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Hardware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security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(hard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coding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 FPGA)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Considering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options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Calibri"/>
              <a:cs typeface="Calibri"/>
            </a:endParaRPr>
          </a:p>
          <a:p>
            <a:pPr marR="55880" algn="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Other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88207" y="4989703"/>
            <a:ext cx="528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None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318503" y="4959096"/>
            <a:ext cx="127000" cy="441959"/>
            <a:chOff x="6318503" y="4959096"/>
            <a:chExt cx="127000" cy="441959"/>
          </a:xfrm>
        </p:grpSpPr>
        <p:sp>
          <p:nvSpPr>
            <p:cNvPr id="14" name="object 14"/>
            <p:cNvSpPr/>
            <p:nvPr/>
          </p:nvSpPr>
          <p:spPr>
            <a:xfrm>
              <a:off x="6318503" y="4959096"/>
              <a:ext cx="127000" cy="125095"/>
            </a:xfrm>
            <a:custGeom>
              <a:avLst/>
              <a:gdLst/>
              <a:ahLst/>
              <a:cxnLst/>
              <a:rect l="l" t="t" r="r" b="b"/>
              <a:pathLst>
                <a:path w="127000" h="125095">
                  <a:moveTo>
                    <a:pt x="126491" y="0"/>
                  </a:moveTo>
                  <a:lnTo>
                    <a:pt x="0" y="0"/>
                  </a:lnTo>
                  <a:lnTo>
                    <a:pt x="0" y="124967"/>
                  </a:lnTo>
                  <a:lnTo>
                    <a:pt x="126491" y="124967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18503" y="5276088"/>
              <a:ext cx="127000" cy="125095"/>
            </a:xfrm>
            <a:custGeom>
              <a:avLst/>
              <a:gdLst/>
              <a:ahLst/>
              <a:cxnLst/>
              <a:rect l="l" t="t" r="r" b="b"/>
              <a:pathLst>
                <a:path w="127000" h="125095">
                  <a:moveTo>
                    <a:pt x="126491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126491" y="124968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490842" y="4803092"/>
            <a:ext cx="1391920" cy="66103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latin typeface="Calibri"/>
                <a:cs typeface="Calibri"/>
              </a:rPr>
              <a:t>2017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843)</a:t>
            </a: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800" dirty="0">
                <a:latin typeface="Calibri"/>
                <a:cs typeface="Calibri"/>
              </a:rPr>
              <a:t>2015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922)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585406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375F92"/>
                </a:solidFill>
              </a:rPr>
              <a:t>What</a:t>
            </a:r>
            <a:r>
              <a:rPr sz="2200" spc="10" dirty="0">
                <a:solidFill>
                  <a:srgbClr val="375F92"/>
                </a:solidFill>
              </a:rPr>
              <a:t> </a:t>
            </a:r>
            <a:r>
              <a:rPr sz="2200" spc="-5" dirty="0">
                <a:solidFill>
                  <a:srgbClr val="375F92"/>
                </a:solidFill>
              </a:rPr>
              <a:t>security</a:t>
            </a:r>
            <a:r>
              <a:rPr sz="2200" spc="10" dirty="0">
                <a:solidFill>
                  <a:srgbClr val="375F92"/>
                </a:solidFill>
              </a:rPr>
              <a:t> </a:t>
            </a:r>
            <a:r>
              <a:rPr sz="2200" spc="-5" dirty="0">
                <a:solidFill>
                  <a:srgbClr val="375F92"/>
                </a:solidFill>
              </a:rPr>
              <a:t>measures</a:t>
            </a:r>
            <a:r>
              <a:rPr sz="2200" spc="10" dirty="0">
                <a:solidFill>
                  <a:srgbClr val="375F92"/>
                </a:solidFill>
              </a:rPr>
              <a:t> </a:t>
            </a:r>
            <a:r>
              <a:rPr sz="2200" spc="-5" dirty="0">
                <a:solidFill>
                  <a:srgbClr val="375F92"/>
                </a:solidFill>
              </a:rPr>
              <a:t>are </a:t>
            </a:r>
            <a:r>
              <a:rPr sz="2200" spc="-10" dirty="0">
                <a:solidFill>
                  <a:srgbClr val="375F92"/>
                </a:solidFill>
              </a:rPr>
              <a:t>you</a:t>
            </a:r>
            <a:r>
              <a:rPr sz="2200" spc="40" dirty="0">
                <a:solidFill>
                  <a:srgbClr val="375F92"/>
                </a:solidFill>
              </a:rPr>
              <a:t> </a:t>
            </a:r>
            <a:r>
              <a:rPr sz="2200" spc="-5" dirty="0">
                <a:solidFill>
                  <a:srgbClr val="375F92"/>
                </a:solidFill>
              </a:rPr>
              <a:t>taking</a:t>
            </a:r>
            <a:r>
              <a:rPr sz="2200" spc="15" dirty="0">
                <a:solidFill>
                  <a:srgbClr val="375F92"/>
                </a:solidFill>
              </a:rPr>
              <a:t> </a:t>
            </a:r>
            <a:r>
              <a:rPr sz="2200" dirty="0">
                <a:solidFill>
                  <a:srgbClr val="375F92"/>
                </a:solidFill>
              </a:rPr>
              <a:t>with </a:t>
            </a:r>
            <a:r>
              <a:rPr sz="2200" spc="-595" dirty="0">
                <a:solidFill>
                  <a:srgbClr val="375F92"/>
                </a:solidFill>
              </a:rPr>
              <a:t> </a:t>
            </a:r>
            <a:r>
              <a:rPr sz="2200" spc="-10" dirty="0">
                <a:solidFill>
                  <a:srgbClr val="375F92"/>
                </a:solidFill>
              </a:rPr>
              <a:t>your</a:t>
            </a:r>
            <a:r>
              <a:rPr sz="2200" spc="30" dirty="0">
                <a:solidFill>
                  <a:srgbClr val="375F92"/>
                </a:solidFill>
              </a:rPr>
              <a:t> </a:t>
            </a:r>
            <a:r>
              <a:rPr sz="2200" spc="-5" dirty="0">
                <a:solidFill>
                  <a:srgbClr val="375F92"/>
                </a:solidFill>
              </a:rPr>
              <a:t>current</a:t>
            </a:r>
            <a:r>
              <a:rPr sz="2200" spc="10" dirty="0">
                <a:solidFill>
                  <a:srgbClr val="375F92"/>
                </a:solidFill>
              </a:rPr>
              <a:t> </a:t>
            </a:r>
            <a:r>
              <a:rPr sz="2200" spc="-5" dirty="0">
                <a:solidFill>
                  <a:srgbClr val="375F92"/>
                </a:solidFill>
              </a:rPr>
              <a:t>design?</a:t>
            </a:r>
            <a:endParaRPr sz="2200" dirty="0"/>
          </a:p>
        </p:txBody>
      </p:sp>
      <p:grpSp>
        <p:nvGrpSpPr>
          <p:cNvPr id="18" name="object 18"/>
          <p:cNvGrpSpPr/>
          <p:nvPr/>
        </p:nvGrpSpPr>
        <p:grpSpPr>
          <a:xfrm>
            <a:off x="7165819" y="2509943"/>
            <a:ext cx="1983105" cy="1134110"/>
            <a:chOff x="7165819" y="2509943"/>
            <a:chExt cx="1983105" cy="1134110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5819" y="2509943"/>
              <a:ext cx="1978179" cy="11340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55763" y="2546616"/>
              <a:ext cx="1888235" cy="109421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203947" y="2525267"/>
              <a:ext cx="1940560" cy="1062355"/>
            </a:xfrm>
            <a:custGeom>
              <a:avLst/>
              <a:gdLst/>
              <a:ahLst/>
              <a:cxnLst/>
              <a:rect l="l" t="t" r="r" b="b"/>
              <a:pathLst>
                <a:path w="1940559" h="1062354">
                  <a:moveTo>
                    <a:pt x="1940051" y="0"/>
                  </a:moveTo>
                  <a:lnTo>
                    <a:pt x="167004" y="0"/>
                  </a:lnTo>
                  <a:lnTo>
                    <a:pt x="122619" y="5967"/>
                  </a:lnTo>
                  <a:lnTo>
                    <a:pt x="82728" y="22808"/>
                  </a:lnTo>
                  <a:lnTo>
                    <a:pt x="48926" y="48926"/>
                  </a:lnTo>
                  <a:lnTo>
                    <a:pt x="22808" y="82728"/>
                  </a:lnTo>
                  <a:lnTo>
                    <a:pt x="5967" y="122619"/>
                  </a:lnTo>
                  <a:lnTo>
                    <a:pt x="0" y="167005"/>
                  </a:lnTo>
                  <a:lnTo>
                    <a:pt x="0" y="895223"/>
                  </a:lnTo>
                  <a:lnTo>
                    <a:pt x="5967" y="939608"/>
                  </a:lnTo>
                  <a:lnTo>
                    <a:pt x="22808" y="979499"/>
                  </a:lnTo>
                  <a:lnTo>
                    <a:pt x="48926" y="1013301"/>
                  </a:lnTo>
                  <a:lnTo>
                    <a:pt x="82728" y="1039419"/>
                  </a:lnTo>
                  <a:lnTo>
                    <a:pt x="122619" y="1056260"/>
                  </a:lnTo>
                  <a:lnTo>
                    <a:pt x="167004" y="1062228"/>
                  </a:lnTo>
                  <a:lnTo>
                    <a:pt x="1940051" y="1062228"/>
                  </a:lnTo>
                  <a:lnTo>
                    <a:pt x="1940051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03947" y="2525267"/>
              <a:ext cx="1940560" cy="1062355"/>
            </a:xfrm>
            <a:custGeom>
              <a:avLst/>
              <a:gdLst/>
              <a:ahLst/>
              <a:cxnLst/>
              <a:rect l="l" t="t" r="r" b="b"/>
              <a:pathLst>
                <a:path w="1940559" h="1062354">
                  <a:moveTo>
                    <a:pt x="0" y="167005"/>
                  </a:moveTo>
                  <a:lnTo>
                    <a:pt x="5967" y="122619"/>
                  </a:lnTo>
                  <a:lnTo>
                    <a:pt x="22808" y="82728"/>
                  </a:lnTo>
                  <a:lnTo>
                    <a:pt x="48926" y="48926"/>
                  </a:lnTo>
                  <a:lnTo>
                    <a:pt x="82728" y="22808"/>
                  </a:lnTo>
                  <a:lnTo>
                    <a:pt x="122619" y="5967"/>
                  </a:lnTo>
                  <a:lnTo>
                    <a:pt x="167004" y="0"/>
                  </a:lnTo>
                  <a:lnTo>
                    <a:pt x="1940051" y="0"/>
                  </a:lnTo>
                </a:path>
                <a:path w="1940559" h="1062354">
                  <a:moveTo>
                    <a:pt x="1940051" y="1062228"/>
                  </a:moveTo>
                  <a:lnTo>
                    <a:pt x="167004" y="1062228"/>
                  </a:lnTo>
                  <a:lnTo>
                    <a:pt x="122619" y="1056260"/>
                  </a:lnTo>
                  <a:lnTo>
                    <a:pt x="82728" y="1039419"/>
                  </a:lnTo>
                  <a:lnTo>
                    <a:pt x="48926" y="1013301"/>
                  </a:lnTo>
                  <a:lnTo>
                    <a:pt x="22808" y="979499"/>
                  </a:lnTo>
                  <a:lnTo>
                    <a:pt x="5967" y="939608"/>
                  </a:lnTo>
                  <a:lnTo>
                    <a:pt x="0" y="895223"/>
                  </a:lnTo>
                  <a:lnTo>
                    <a:pt x="0" y="167005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393051" y="2594863"/>
            <a:ext cx="17640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taken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85075" y="2808477"/>
            <a:ext cx="138112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security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measures:</a:t>
            </a:r>
            <a:endParaRPr sz="14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66%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2017</a:t>
            </a:r>
            <a:endParaRPr sz="14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61%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2015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746747" y="2235707"/>
            <a:ext cx="454659" cy="1614170"/>
            <a:chOff x="6746747" y="2235707"/>
            <a:chExt cx="454659" cy="1614170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46747" y="2235707"/>
              <a:ext cx="454139" cy="161391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788657" y="2271521"/>
              <a:ext cx="361315" cy="1507490"/>
            </a:xfrm>
            <a:custGeom>
              <a:avLst/>
              <a:gdLst/>
              <a:ahLst/>
              <a:cxnLst/>
              <a:rect l="l" t="t" r="r" b="b"/>
              <a:pathLst>
                <a:path w="361315" h="1507489">
                  <a:moveTo>
                    <a:pt x="0" y="0"/>
                  </a:moveTo>
                  <a:lnTo>
                    <a:pt x="47993" y="6100"/>
                  </a:lnTo>
                  <a:lnTo>
                    <a:pt x="91129" y="23316"/>
                  </a:lnTo>
                  <a:lnTo>
                    <a:pt x="127682" y="50022"/>
                  </a:lnTo>
                  <a:lnTo>
                    <a:pt x="155927" y="84591"/>
                  </a:lnTo>
                  <a:lnTo>
                    <a:pt x="174139" y="125397"/>
                  </a:lnTo>
                  <a:lnTo>
                    <a:pt x="180594" y="170814"/>
                  </a:lnTo>
                  <a:lnTo>
                    <a:pt x="180594" y="582802"/>
                  </a:lnTo>
                  <a:lnTo>
                    <a:pt x="187048" y="628220"/>
                  </a:lnTo>
                  <a:lnTo>
                    <a:pt x="205260" y="669026"/>
                  </a:lnTo>
                  <a:lnTo>
                    <a:pt x="233505" y="703595"/>
                  </a:lnTo>
                  <a:lnTo>
                    <a:pt x="270058" y="730301"/>
                  </a:lnTo>
                  <a:lnTo>
                    <a:pt x="313194" y="747517"/>
                  </a:lnTo>
                  <a:lnTo>
                    <a:pt x="361188" y="753617"/>
                  </a:lnTo>
                  <a:lnTo>
                    <a:pt x="313194" y="759718"/>
                  </a:lnTo>
                  <a:lnTo>
                    <a:pt x="270058" y="776934"/>
                  </a:lnTo>
                  <a:lnTo>
                    <a:pt x="233505" y="803640"/>
                  </a:lnTo>
                  <a:lnTo>
                    <a:pt x="205260" y="838209"/>
                  </a:lnTo>
                  <a:lnTo>
                    <a:pt x="187048" y="879015"/>
                  </a:lnTo>
                  <a:lnTo>
                    <a:pt x="180594" y="924432"/>
                  </a:lnTo>
                  <a:lnTo>
                    <a:pt x="180594" y="1336420"/>
                  </a:lnTo>
                  <a:lnTo>
                    <a:pt x="174139" y="1381838"/>
                  </a:lnTo>
                  <a:lnTo>
                    <a:pt x="155927" y="1422644"/>
                  </a:lnTo>
                  <a:lnTo>
                    <a:pt x="127682" y="1457213"/>
                  </a:lnTo>
                  <a:lnTo>
                    <a:pt x="91129" y="1483919"/>
                  </a:lnTo>
                  <a:lnTo>
                    <a:pt x="47993" y="1501135"/>
                  </a:lnTo>
                  <a:lnTo>
                    <a:pt x="0" y="1507235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cs typeface="Arial"/>
              </a:rPr>
              <a:t>22</a:t>
            </a:r>
            <a:endParaRPr sz="1400"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4916" y="700786"/>
            <a:ext cx="7609840" cy="5788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015" indent="-234950">
              <a:lnSpc>
                <a:spcPct val="100000"/>
              </a:lnSpc>
              <a:spcBef>
                <a:spcPts val="95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10" dirty="0">
                <a:solidFill>
                  <a:srgbClr val="375F92"/>
                </a:solidFill>
                <a:cs typeface="Calibri"/>
              </a:rPr>
              <a:t>Focus</a:t>
            </a:r>
            <a:r>
              <a:rPr sz="1600" b="1" spc="2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Calibri"/>
              </a:rPr>
              <a:t>–</a:t>
            </a:r>
            <a:r>
              <a:rPr sz="1600" b="1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IoT</a:t>
            </a:r>
            <a:r>
              <a:rPr sz="1600" spc="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and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 Advanced</a:t>
            </a:r>
            <a:r>
              <a:rPr sz="1600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20" dirty="0">
                <a:solidFill>
                  <a:srgbClr val="375F92"/>
                </a:solidFill>
                <a:cs typeface="Calibri"/>
              </a:rPr>
              <a:t>Technologies</a:t>
            </a:r>
            <a:r>
              <a:rPr sz="1600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were</a:t>
            </a:r>
            <a:r>
              <a:rPr sz="1600" spc="3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given</a:t>
            </a:r>
            <a:r>
              <a:rPr sz="1600" spc="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some</a:t>
            </a:r>
            <a:r>
              <a:rPr sz="1600" spc="2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focus.</a:t>
            </a:r>
            <a:endParaRPr sz="1600" dirty="0">
              <a:cs typeface="Calibri"/>
            </a:endParaRPr>
          </a:p>
          <a:p>
            <a:pPr marL="247015" marR="507365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20" dirty="0">
                <a:solidFill>
                  <a:srgbClr val="375F92"/>
                </a:solidFill>
                <a:cs typeface="Calibri"/>
              </a:rPr>
              <a:t>World</a:t>
            </a:r>
            <a:r>
              <a:rPr sz="1600" b="1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b="1" spc="-10" dirty="0">
                <a:solidFill>
                  <a:srgbClr val="375F92"/>
                </a:solidFill>
                <a:cs typeface="Calibri"/>
              </a:rPr>
              <a:t>Regions</a:t>
            </a:r>
            <a:r>
              <a:rPr sz="1600" b="1" spc="2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Calibri"/>
              </a:rPr>
              <a:t>–</a:t>
            </a:r>
            <a:r>
              <a:rPr sz="1600" b="1" spc="1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In</a:t>
            </a:r>
            <a:r>
              <a:rPr sz="1600" spc="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this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data,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US/Canada</a:t>
            </a:r>
            <a:r>
              <a:rPr sz="1600" spc="2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(56%)</a:t>
            </a:r>
            <a:r>
              <a:rPr sz="1600" spc="5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are</a:t>
            </a:r>
            <a:r>
              <a:rPr sz="1600" spc="2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the</a:t>
            </a:r>
            <a:r>
              <a:rPr sz="1600" spc="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predominantly</a:t>
            </a:r>
            <a:r>
              <a:rPr sz="1600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represented </a:t>
            </a:r>
            <a:r>
              <a:rPr sz="1600" spc="-35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region,</a:t>
            </a:r>
            <a:r>
              <a:rPr sz="1600" spc="1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Europe</a:t>
            </a:r>
            <a:r>
              <a:rPr sz="1600" spc="2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/ENEA</a:t>
            </a:r>
            <a:r>
              <a:rPr sz="1600" spc="2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(25%)</a:t>
            </a:r>
            <a:r>
              <a:rPr sz="1600" spc="4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is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next,</a:t>
            </a:r>
            <a:r>
              <a:rPr sz="1600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and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Asia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(11%)</a:t>
            </a:r>
            <a:r>
              <a:rPr sz="1600" spc="4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is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less</a:t>
            </a:r>
            <a:r>
              <a:rPr sz="1600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than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in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 2015.</a:t>
            </a:r>
            <a:endParaRPr sz="1600" dirty="0">
              <a:cs typeface="Calibri"/>
            </a:endParaRPr>
          </a:p>
          <a:p>
            <a:pPr marL="247015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10" dirty="0">
                <a:solidFill>
                  <a:srgbClr val="375F92"/>
                </a:solidFill>
                <a:cs typeface="Calibri"/>
              </a:rPr>
              <a:t>Company</a:t>
            </a:r>
            <a:r>
              <a:rPr sz="1600" b="1" spc="3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b="1" spc="-10" dirty="0">
                <a:solidFill>
                  <a:srgbClr val="375F92"/>
                </a:solidFill>
                <a:cs typeface="Calibri"/>
              </a:rPr>
              <a:t>Size </a:t>
            </a:r>
            <a:r>
              <a:rPr sz="1600" b="1" spc="-5" dirty="0">
                <a:solidFill>
                  <a:srgbClr val="375F92"/>
                </a:solidFill>
                <a:cs typeface="Calibri"/>
              </a:rPr>
              <a:t>–</a:t>
            </a:r>
            <a:r>
              <a:rPr sz="1600" b="1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Average</a:t>
            </a:r>
            <a:r>
              <a:rPr sz="160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of</a:t>
            </a:r>
            <a:r>
              <a:rPr sz="1600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3,452</a:t>
            </a:r>
            <a:r>
              <a:rPr sz="1600" spc="3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employees</a:t>
            </a:r>
            <a:r>
              <a:rPr sz="1600" spc="4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is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slightly</a:t>
            </a:r>
            <a:r>
              <a:rPr sz="1600" spc="-2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down</a:t>
            </a:r>
            <a:r>
              <a:rPr sz="1600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from</a:t>
            </a:r>
            <a:r>
              <a:rPr sz="1600" spc="1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2015.</a:t>
            </a:r>
            <a:endParaRPr sz="1600" dirty="0">
              <a:cs typeface="Calibri"/>
            </a:endParaRPr>
          </a:p>
          <a:p>
            <a:pPr marL="247015" marR="208279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5" dirty="0">
                <a:solidFill>
                  <a:srgbClr val="375F92"/>
                </a:solidFill>
                <a:cs typeface="Calibri"/>
              </a:rPr>
              <a:t>Job</a:t>
            </a:r>
            <a:r>
              <a:rPr sz="1600" b="1" spc="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Calibri"/>
              </a:rPr>
              <a:t>functions</a:t>
            </a:r>
            <a:r>
              <a:rPr sz="1600" b="1" spc="4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Calibri"/>
              </a:rPr>
              <a:t>–</a:t>
            </a:r>
            <a:r>
              <a:rPr sz="1600" b="1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Debugging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(62%),</a:t>
            </a:r>
            <a:r>
              <a:rPr sz="1600" spc="4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writing</a:t>
            </a:r>
            <a:r>
              <a:rPr sz="160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firmware/software</a:t>
            </a:r>
            <a:r>
              <a:rPr sz="1600" spc="5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(60%),hardware/software </a:t>
            </a:r>
            <a:r>
              <a:rPr sz="1600" spc="-35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integration (62%),</a:t>
            </a:r>
            <a:r>
              <a:rPr sz="1600" spc="4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and</a:t>
            </a:r>
            <a:r>
              <a:rPr sz="1600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architecture</a:t>
            </a:r>
            <a:r>
              <a:rPr sz="1600" spc="2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selection</a:t>
            </a:r>
            <a:r>
              <a:rPr sz="160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(59%)</a:t>
            </a:r>
            <a:r>
              <a:rPr sz="1600" spc="5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are</a:t>
            </a:r>
            <a:r>
              <a:rPr sz="1600" spc="2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the</a:t>
            </a:r>
            <a:r>
              <a:rPr sz="1600" spc="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top</a:t>
            </a:r>
            <a:r>
              <a:rPr sz="160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four</a:t>
            </a:r>
            <a:r>
              <a:rPr sz="1600" spc="2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job</a:t>
            </a:r>
            <a:r>
              <a:rPr sz="1600" spc="2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functions.</a:t>
            </a:r>
            <a:endParaRPr sz="1600" dirty="0">
              <a:cs typeface="Calibri"/>
            </a:endParaRPr>
          </a:p>
          <a:p>
            <a:pPr marL="247015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5" dirty="0">
                <a:solidFill>
                  <a:srgbClr val="375F92"/>
                </a:solidFill>
                <a:cs typeface="Calibri"/>
              </a:rPr>
              <a:t>Number</a:t>
            </a:r>
            <a:r>
              <a:rPr sz="1600" b="1" spc="1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Calibri"/>
              </a:rPr>
              <a:t>of</a:t>
            </a:r>
            <a:r>
              <a:rPr sz="1600" b="1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b="1" spc="-40" dirty="0">
                <a:solidFill>
                  <a:srgbClr val="375F92"/>
                </a:solidFill>
                <a:cs typeface="Calibri"/>
              </a:rPr>
              <a:t>Years</a:t>
            </a:r>
            <a:r>
              <a:rPr sz="1600" b="1" spc="2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b="1" spc="-10" dirty="0">
                <a:solidFill>
                  <a:srgbClr val="375F92"/>
                </a:solidFill>
                <a:cs typeface="Calibri"/>
              </a:rPr>
              <a:t>Out</a:t>
            </a:r>
            <a:r>
              <a:rPr sz="1600" b="1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Calibri"/>
              </a:rPr>
              <a:t>of</a:t>
            </a:r>
            <a:r>
              <a:rPr sz="1600" b="1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Calibri"/>
              </a:rPr>
              <a:t>School:</a:t>
            </a:r>
            <a:r>
              <a:rPr sz="1600" b="1" spc="3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Average</a:t>
            </a:r>
            <a:r>
              <a:rPr sz="160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years</a:t>
            </a:r>
            <a:r>
              <a:rPr sz="1600" spc="2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out</a:t>
            </a:r>
            <a:r>
              <a:rPr sz="1600" spc="1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of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school</a:t>
            </a:r>
            <a:r>
              <a:rPr sz="1600" spc="2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for</a:t>
            </a:r>
            <a:r>
              <a:rPr sz="1600" spc="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the</a:t>
            </a:r>
            <a:r>
              <a:rPr sz="1600" spc="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2017</a:t>
            </a:r>
            <a:r>
              <a:rPr sz="1600" spc="3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is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24.</a:t>
            </a:r>
            <a:endParaRPr sz="1600" dirty="0">
              <a:cs typeface="Calibri"/>
            </a:endParaRPr>
          </a:p>
          <a:p>
            <a:pPr marL="247015" marR="245745" indent="-234950" algn="just">
              <a:lnSpc>
                <a:spcPct val="100000"/>
              </a:lnSpc>
              <a:spcBef>
                <a:spcPts val="1205"/>
              </a:spcBef>
              <a:buClr>
                <a:srgbClr val="1F487C"/>
              </a:buClr>
              <a:buFont typeface="Arial MT"/>
              <a:buChar char="•"/>
              <a:tabLst>
                <a:tab pos="247650" algn="l"/>
              </a:tabLst>
            </a:pPr>
            <a:r>
              <a:rPr sz="1600" b="1" spc="-5" dirty="0">
                <a:solidFill>
                  <a:srgbClr val="375F92"/>
                </a:solidFill>
                <a:cs typeface="Calibri"/>
              </a:rPr>
              <a:t>Applications –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Industrial 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controls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(36%)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has led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applications 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for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many 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years.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Consumer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electronics (25%)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is holding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steady at second. Internet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of Things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(24%) upticks by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leaps </a:t>
            </a:r>
            <a:r>
              <a:rPr sz="160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and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bounds</a:t>
            </a:r>
            <a:r>
              <a:rPr sz="1600" spc="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from</a:t>
            </a:r>
            <a:r>
              <a:rPr sz="160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fourth</a:t>
            </a:r>
            <a:r>
              <a:rPr sz="1600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in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2015</a:t>
            </a:r>
            <a:r>
              <a:rPr sz="1600" spc="3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to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third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 place in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 2017</a:t>
            </a:r>
            <a:endParaRPr sz="1600" dirty="0">
              <a:cs typeface="Calibri"/>
            </a:endParaRPr>
          </a:p>
          <a:p>
            <a:pPr marL="247015" marR="5080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10" dirty="0">
                <a:solidFill>
                  <a:srgbClr val="375F92"/>
                </a:solidFill>
                <a:cs typeface="Calibri"/>
              </a:rPr>
              <a:t>IoT</a:t>
            </a:r>
            <a:r>
              <a:rPr sz="1600" b="1" dirty="0">
                <a:solidFill>
                  <a:srgbClr val="375F92"/>
                </a:solidFill>
                <a:cs typeface="Calibri"/>
              </a:rPr>
              <a:t> </a:t>
            </a:r>
            <a:r>
              <a:rPr sz="1600" b="1" spc="-15" dirty="0">
                <a:solidFill>
                  <a:srgbClr val="375F92"/>
                </a:solidFill>
                <a:cs typeface="Calibri"/>
              </a:rPr>
              <a:t>Usage/Advanced</a:t>
            </a:r>
            <a:r>
              <a:rPr sz="1600" b="1" spc="5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b="1" spc="-20" dirty="0">
                <a:solidFill>
                  <a:srgbClr val="375F92"/>
                </a:solidFill>
                <a:cs typeface="Calibri"/>
              </a:rPr>
              <a:t>Technologies</a:t>
            </a:r>
            <a:r>
              <a:rPr sz="1600" b="1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Calibri"/>
              </a:rPr>
              <a:t>–</a:t>
            </a:r>
            <a:r>
              <a:rPr sz="1600" b="1" spc="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Sensor-driven</a:t>
            </a:r>
            <a:r>
              <a:rPr sz="1600" spc="4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(42%)</a:t>
            </a:r>
            <a:r>
              <a:rPr sz="1600" spc="4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and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industrial</a:t>
            </a:r>
            <a:r>
              <a:rPr sz="1600" spc="-3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(39%)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applications</a:t>
            </a:r>
            <a:r>
              <a:rPr sz="1600" spc="-2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led</a:t>
            </a:r>
            <a:r>
              <a:rPr sz="1600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the</a:t>
            </a:r>
            <a:r>
              <a:rPr sz="1600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IoT</a:t>
            </a:r>
            <a:r>
              <a:rPr sz="1600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field.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Half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of</a:t>
            </a:r>
            <a:r>
              <a:rPr sz="1600" spc="2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dirty="0">
                <a:solidFill>
                  <a:srgbClr val="375F92"/>
                </a:solidFill>
                <a:cs typeface="Calibri"/>
              </a:rPr>
              <a:t>all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 users</a:t>
            </a:r>
            <a:r>
              <a:rPr sz="1600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felt</a:t>
            </a:r>
            <a:r>
              <a:rPr sz="1600" spc="3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IoT</a:t>
            </a:r>
            <a:r>
              <a:rPr sz="1600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designs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will</a:t>
            </a:r>
            <a:r>
              <a:rPr sz="160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be</a:t>
            </a:r>
            <a:r>
              <a:rPr sz="1600" spc="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important</a:t>
            </a:r>
            <a:r>
              <a:rPr sz="1600" spc="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in</a:t>
            </a:r>
            <a:r>
              <a:rPr sz="1600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the</a:t>
            </a:r>
            <a:r>
              <a:rPr sz="1600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next </a:t>
            </a:r>
            <a:r>
              <a:rPr sz="1600" spc="-35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12</a:t>
            </a:r>
            <a:r>
              <a:rPr sz="1600" spc="1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months.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Among</a:t>
            </a:r>
            <a:r>
              <a:rPr sz="1600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advanced</a:t>
            </a:r>
            <a:r>
              <a:rPr sz="160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technologies</a:t>
            </a:r>
            <a:r>
              <a:rPr sz="1600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used</a:t>
            </a:r>
            <a:r>
              <a:rPr sz="1600" spc="2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u="sng" spc="-10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cs typeface="Calibri"/>
              </a:rPr>
              <a:t>embedded</a:t>
            </a:r>
            <a:r>
              <a:rPr sz="1600" u="sng" spc="25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cs typeface="Calibri"/>
              </a:rPr>
              <a:t> </a:t>
            </a:r>
            <a:r>
              <a:rPr sz="1600" u="sng" spc="-5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cs typeface="Calibri"/>
              </a:rPr>
              <a:t>vision</a:t>
            </a:r>
            <a:r>
              <a:rPr sz="1600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technology</a:t>
            </a:r>
            <a:r>
              <a:rPr sz="160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was</a:t>
            </a:r>
            <a:r>
              <a:rPr sz="1600" spc="1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used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most.</a:t>
            </a:r>
            <a:r>
              <a:rPr sz="160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u="sng" spc="-5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cs typeface="Calibri"/>
              </a:rPr>
              <a:t>Machine</a:t>
            </a:r>
            <a:r>
              <a:rPr sz="1600" u="sng" spc="-20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cs typeface="Calibri"/>
              </a:rPr>
              <a:t> </a:t>
            </a:r>
            <a:r>
              <a:rPr sz="1600" u="sng" spc="-5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cs typeface="Calibri"/>
              </a:rPr>
              <a:t>learning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 has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greatest</a:t>
            </a:r>
            <a:r>
              <a:rPr sz="1600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potential.</a:t>
            </a:r>
            <a:endParaRPr sz="1600" dirty="0">
              <a:cs typeface="Calibri"/>
            </a:endParaRPr>
          </a:p>
          <a:p>
            <a:pPr marL="704850" lvl="1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704215" algn="l"/>
                <a:tab pos="704850" algn="l"/>
              </a:tabLst>
            </a:pPr>
            <a:r>
              <a:rPr sz="1600" spc="-10" dirty="0">
                <a:solidFill>
                  <a:srgbClr val="375F92"/>
                </a:solidFill>
                <a:cs typeface="Calibri"/>
              </a:rPr>
              <a:t>54%</a:t>
            </a:r>
            <a:r>
              <a:rPr sz="1600" spc="1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are</a:t>
            </a:r>
            <a:r>
              <a:rPr sz="1600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creating</a:t>
            </a:r>
            <a:r>
              <a:rPr sz="1600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IoT </a:t>
            </a:r>
            <a:r>
              <a:rPr sz="1600" u="sng" spc="-5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cs typeface="Calibri"/>
              </a:rPr>
              <a:t>edge</a:t>
            </a:r>
            <a:r>
              <a:rPr sz="1600" u="sng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cs typeface="Calibri"/>
              </a:rPr>
              <a:t> </a:t>
            </a:r>
            <a:r>
              <a:rPr sz="1600" u="sng" spc="-5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cs typeface="Calibri"/>
              </a:rPr>
              <a:t>of the</a:t>
            </a:r>
            <a:r>
              <a:rPr sz="1600" u="sng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cs typeface="Calibri"/>
              </a:rPr>
              <a:t> </a:t>
            </a:r>
            <a:r>
              <a:rPr sz="1600" u="sng" spc="-10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cs typeface="Calibri"/>
              </a:rPr>
              <a:t>internet</a:t>
            </a:r>
            <a:r>
              <a:rPr sz="1600" spc="1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devices.</a:t>
            </a:r>
            <a:endParaRPr sz="1600" dirty="0">
              <a:cs typeface="Calibri"/>
            </a:endParaRPr>
          </a:p>
          <a:p>
            <a:pPr marL="704850" lvl="1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704215" algn="l"/>
                <a:tab pos="704850" algn="l"/>
              </a:tabLst>
            </a:pPr>
            <a:r>
              <a:rPr sz="1600" spc="-10" dirty="0">
                <a:solidFill>
                  <a:srgbClr val="375F92"/>
                </a:solidFill>
                <a:cs typeface="Calibri"/>
              </a:rPr>
              <a:t>64%</a:t>
            </a:r>
            <a:r>
              <a:rPr sz="1600" spc="2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will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have</a:t>
            </a:r>
            <a:r>
              <a:rPr sz="160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one</a:t>
            </a:r>
            <a:r>
              <a:rPr sz="1600" spc="1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or</a:t>
            </a:r>
            <a:r>
              <a:rPr sz="1600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more</a:t>
            </a:r>
            <a:r>
              <a:rPr sz="1600" spc="3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projects</a:t>
            </a:r>
            <a:r>
              <a:rPr sz="1600" spc="2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devoted</a:t>
            </a:r>
            <a:r>
              <a:rPr sz="1600" spc="2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to</a:t>
            </a:r>
            <a:r>
              <a:rPr sz="1600" spc="3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45" dirty="0">
                <a:solidFill>
                  <a:srgbClr val="375F92"/>
                </a:solidFill>
                <a:cs typeface="Calibri"/>
              </a:rPr>
              <a:t>IoT.</a:t>
            </a:r>
            <a:endParaRPr sz="1600" dirty="0">
              <a:cs typeface="Calibri"/>
            </a:endParaRPr>
          </a:p>
          <a:p>
            <a:pPr marL="247015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5" dirty="0">
                <a:solidFill>
                  <a:srgbClr val="375F92"/>
                </a:solidFill>
                <a:cs typeface="Calibri"/>
              </a:rPr>
              <a:t>Security</a:t>
            </a:r>
            <a:r>
              <a:rPr sz="1600" b="1" spc="2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Calibri"/>
              </a:rPr>
              <a:t>–</a:t>
            </a:r>
            <a:r>
              <a:rPr sz="1600" b="1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45%</a:t>
            </a:r>
            <a:r>
              <a:rPr sz="1600" spc="2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of</a:t>
            </a:r>
            <a:r>
              <a:rPr sz="1600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respondents</a:t>
            </a:r>
            <a:r>
              <a:rPr sz="1600" spc="4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are</a:t>
            </a:r>
            <a:r>
              <a:rPr sz="1600" spc="1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taking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software</a:t>
            </a:r>
            <a:r>
              <a:rPr sz="1600" spc="2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security</a:t>
            </a:r>
            <a:r>
              <a:rPr sz="1600" spc="1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measures,</a:t>
            </a:r>
            <a:r>
              <a:rPr sz="1600" spc="3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39%</a:t>
            </a:r>
            <a:r>
              <a:rPr sz="1600" spc="3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encryption,</a:t>
            </a:r>
            <a:endParaRPr sz="1600" dirty="0">
              <a:cs typeface="Calibri"/>
            </a:endParaRPr>
          </a:p>
          <a:p>
            <a:pPr marL="247015">
              <a:lnSpc>
                <a:spcPct val="100000"/>
              </a:lnSpc>
              <a:spcBef>
                <a:spcPts val="15"/>
              </a:spcBef>
            </a:pPr>
            <a:r>
              <a:rPr sz="1600" spc="-10" dirty="0">
                <a:solidFill>
                  <a:srgbClr val="375F92"/>
                </a:solidFill>
                <a:cs typeface="Calibri"/>
              </a:rPr>
              <a:t>26%</a:t>
            </a:r>
            <a:r>
              <a:rPr sz="1600" spc="2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hardware</a:t>
            </a:r>
            <a:r>
              <a:rPr sz="1600" spc="2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security</a:t>
            </a:r>
            <a:r>
              <a:rPr sz="1600" spc="2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measures</a:t>
            </a:r>
            <a:r>
              <a:rPr sz="1600" spc="-10" dirty="0">
                <a:solidFill>
                  <a:srgbClr val="375F92"/>
                </a:solidFill>
                <a:cs typeface="Arial MT"/>
              </a:rPr>
              <a:t>.</a:t>
            </a:r>
            <a:r>
              <a:rPr sz="1600" spc="4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66%</a:t>
            </a:r>
            <a:r>
              <a:rPr sz="1600" spc="2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are</a:t>
            </a:r>
            <a:r>
              <a:rPr sz="1600" spc="2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taking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one</a:t>
            </a:r>
            <a:r>
              <a:rPr sz="1600" spc="1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or</a:t>
            </a:r>
            <a:r>
              <a:rPr sz="1600" spc="1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cs typeface="Calibri"/>
              </a:rPr>
              <a:t>more</a:t>
            </a:r>
            <a:r>
              <a:rPr sz="1600" spc="40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cs typeface="Calibri"/>
              </a:rPr>
              <a:t>of</a:t>
            </a:r>
            <a:r>
              <a:rPr sz="1600" spc="15" dirty="0">
                <a:solidFill>
                  <a:srgbClr val="375F92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Calibri"/>
              </a:rPr>
              <a:t>these.</a:t>
            </a:r>
            <a:endParaRPr sz="1600" dirty="0"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1582" y="0"/>
            <a:ext cx="2237943" cy="159501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3390" y="281686"/>
            <a:ext cx="22898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solidFill>
                  <a:srgbClr val="375F92"/>
                </a:solidFill>
                <a:latin typeface="+mn-lt"/>
                <a:cs typeface="Calibri"/>
              </a:rPr>
              <a:t>Overall</a:t>
            </a:r>
            <a:r>
              <a:rPr sz="2200" spc="-60" dirty="0">
                <a:solidFill>
                  <a:srgbClr val="375F92"/>
                </a:solidFill>
                <a:latin typeface="+mn-lt"/>
                <a:cs typeface="Calibri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+mn-lt"/>
                <a:cs typeface="Calibri"/>
              </a:rPr>
              <a:t>Background</a:t>
            </a:r>
            <a:endParaRPr sz="2200" dirty="0">
              <a:latin typeface="+mn-lt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latin typeface="+mn-lt"/>
              </a:rPr>
              <a:t>2017</a:t>
            </a:r>
            <a:r>
              <a:rPr spc="-30" dirty="0">
                <a:latin typeface="+mn-lt"/>
              </a:rPr>
              <a:t> </a:t>
            </a:r>
            <a:r>
              <a:rPr spc="-5" dirty="0">
                <a:latin typeface="+mn-lt"/>
              </a:rPr>
              <a:t>Embedded</a:t>
            </a:r>
            <a:r>
              <a:rPr spc="-35" dirty="0">
                <a:latin typeface="+mn-lt"/>
              </a:rPr>
              <a:t> </a:t>
            </a:r>
            <a:r>
              <a:rPr dirty="0">
                <a:latin typeface="+mn-lt"/>
              </a:rPr>
              <a:t>Markets</a:t>
            </a:r>
            <a:r>
              <a:rPr spc="-50" dirty="0">
                <a:latin typeface="+mn-lt"/>
              </a:rPr>
              <a:t> </a:t>
            </a:r>
            <a:r>
              <a:rPr spc="-5" dirty="0">
                <a:latin typeface="+mn-lt"/>
              </a:rPr>
              <a:t>Study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093333" y="6579609"/>
            <a:ext cx="29622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+mn-lt"/>
              </a:rPr>
              <a:t>©</a:t>
            </a:r>
            <a:r>
              <a:rPr spc="-10" dirty="0">
                <a:latin typeface="+mn-lt"/>
              </a:rPr>
              <a:t> </a:t>
            </a:r>
            <a:r>
              <a:rPr spc="-5" dirty="0">
                <a:latin typeface="+mn-lt"/>
              </a:rPr>
              <a:t>2017 </a:t>
            </a:r>
            <a:r>
              <a:rPr spc="-10" dirty="0">
                <a:latin typeface="+mn-lt"/>
              </a:rPr>
              <a:t>Copyright</a:t>
            </a:r>
            <a:r>
              <a:rPr spc="30" dirty="0">
                <a:latin typeface="+mn-lt"/>
              </a:rPr>
              <a:t> </a:t>
            </a:r>
            <a:r>
              <a:rPr spc="-5" dirty="0">
                <a:latin typeface="+mn-lt"/>
              </a:rPr>
              <a:t>by AspenCore.</a:t>
            </a:r>
            <a:r>
              <a:rPr spc="-10" dirty="0">
                <a:latin typeface="+mn-lt"/>
              </a:rPr>
              <a:t> All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rights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reserved.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6657" y="1665554"/>
            <a:ext cx="6247130" cy="176339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 indent="176530">
              <a:lnSpc>
                <a:spcPts val="6480"/>
              </a:lnSpc>
              <a:spcBef>
                <a:spcPts val="915"/>
              </a:spcBef>
            </a:pPr>
            <a:r>
              <a:rPr sz="6000" b="0" spc="-25" dirty="0">
                <a:solidFill>
                  <a:srgbClr val="000000"/>
                </a:solidFill>
                <a:latin typeface="Calibri"/>
                <a:cs typeface="Calibri"/>
              </a:rPr>
              <a:t>Current </a:t>
            </a:r>
            <a:r>
              <a:rPr sz="6000" b="0" spc="-5" dirty="0">
                <a:solidFill>
                  <a:srgbClr val="000000"/>
                </a:solidFill>
                <a:latin typeface="Calibri"/>
                <a:cs typeface="Calibri"/>
              </a:rPr>
              <a:t>Embedded </a:t>
            </a:r>
            <a:r>
              <a:rPr sz="60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6000" b="0" spc="-5" dirty="0">
                <a:solidFill>
                  <a:srgbClr val="000000"/>
                </a:solidFill>
                <a:latin typeface="Calibri"/>
                <a:cs typeface="Calibri"/>
              </a:rPr>
              <a:t>Design</a:t>
            </a:r>
            <a:r>
              <a:rPr sz="6000" b="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6000" b="0" spc="-25" dirty="0">
                <a:solidFill>
                  <a:srgbClr val="000000"/>
                </a:solidFill>
                <a:latin typeface="Calibri"/>
                <a:cs typeface="Calibri"/>
              </a:rPr>
              <a:t>Environment</a:t>
            </a:r>
            <a:endParaRPr sz="6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cs typeface="Arial"/>
              </a:rPr>
              <a:t>24</a:t>
            </a:r>
            <a:endParaRPr sz="1400"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62171" y="1757172"/>
            <a:ext cx="2456815" cy="3251200"/>
            <a:chOff x="3662171" y="1757172"/>
            <a:chExt cx="2456815" cy="3251200"/>
          </a:xfrm>
        </p:grpSpPr>
        <p:sp>
          <p:nvSpPr>
            <p:cNvPr id="4" name="object 4"/>
            <p:cNvSpPr/>
            <p:nvPr/>
          </p:nvSpPr>
          <p:spPr>
            <a:xfrm>
              <a:off x="3666743" y="1880616"/>
              <a:ext cx="1888489" cy="276225"/>
            </a:xfrm>
            <a:custGeom>
              <a:avLst/>
              <a:gdLst/>
              <a:ahLst/>
              <a:cxnLst/>
              <a:rect l="l" t="t" r="r" b="b"/>
              <a:pathLst>
                <a:path w="1888489" h="276225">
                  <a:moveTo>
                    <a:pt x="1888235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1888235" y="275844"/>
                  </a:lnTo>
                  <a:lnTo>
                    <a:pt x="188823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66743" y="2156460"/>
              <a:ext cx="1915795" cy="276225"/>
            </a:xfrm>
            <a:custGeom>
              <a:avLst/>
              <a:gdLst/>
              <a:ahLst/>
              <a:cxnLst/>
              <a:rect l="l" t="t" r="r" b="b"/>
              <a:pathLst>
                <a:path w="1915795" h="276225">
                  <a:moveTo>
                    <a:pt x="1915667" y="0"/>
                  </a:moveTo>
                  <a:lnTo>
                    <a:pt x="0" y="0"/>
                  </a:lnTo>
                  <a:lnTo>
                    <a:pt x="0" y="275843"/>
                  </a:lnTo>
                  <a:lnTo>
                    <a:pt x="1915667" y="275843"/>
                  </a:lnTo>
                  <a:lnTo>
                    <a:pt x="191566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66743" y="2432304"/>
              <a:ext cx="1882139" cy="276225"/>
            </a:xfrm>
            <a:custGeom>
              <a:avLst/>
              <a:gdLst/>
              <a:ahLst/>
              <a:cxnLst/>
              <a:rect l="l" t="t" r="r" b="b"/>
              <a:pathLst>
                <a:path w="1882139" h="276225">
                  <a:moveTo>
                    <a:pt x="1882139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1882139" y="275844"/>
                  </a:lnTo>
                  <a:lnTo>
                    <a:pt x="1882139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66743" y="2708147"/>
              <a:ext cx="1923414" cy="276225"/>
            </a:xfrm>
            <a:custGeom>
              <a:avLst/>
              <a:gdLst/>
              <a:ahLst/>
              <a:cxnLst/>
              <a:rect l="l" t="t" r="r" b="b"/>
              <a:pathLst>
                <a:path w="1923414" h="276225">
                  <a:moveTo>
                    <a:pt x="1923288" y="0"/>
                  </a:moveTo>
                  <a:lnTo>
                    <a:pt x="0" y="0"/>
                  </a:lnTo>
                  <a:lnTo>
                    <a:pt x="0" y="275843"/>
                  </a:lnTo>
                  <a:lnTo>
                    <a:pt x="1923288" y="275843"/>
                  </a:lnTo>
                  <a:lnTo>
                    <a:pt x="192328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66743" y="2983991"/>
              <a:ext cx="1923414" cy="274320"/>
            </a:xfrm>
            <a:custGeom>
              <a:avLst/>
              <a:gdLst/>
              <a:ahLst/>
              <a:cxnLst/>
              <a:rect l="l" t="t" r="r" b="b"/>
              <a:pathLst>
                <a:path w="1923414" h="274320">
                  <a:moveTo>
                    <a:pt x="1923288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1923288" y="274320"/>
                  </a:lnTo>
                  <a:lnTo>
                    <a:pt x="1923288" y="0"/>
                  </a:lnTo>
                  <a:close/>
                </a:path>
              </a:pathLst>
            </a:custGeom>
            <a:solidFill>
              <a:srgbClr val="705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66743" y="3506723"/>
              <a:ext cx="2452370" cy="276225"/>
            </a:xfrm>
            <a:custGeom>
              <a:avLst/>
              <a:gdLst/>
              <a:ahLst/>
              <a:cxnLst/>
              <a:rect l="l" t="t" r="r" b="b"/>
              <a:pathLst>
                <a:path w="2452370" h="276225">
                  <a:moveTo>
                    <a:pt x="2452116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2452116" y="275844"/>
                  </a:lnTo>
                  <a:lnTo>
                    <a:pt x="245211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66743" y="3782567"/>
              <a:ext cx="2417445" cy="276225"/>
            </a:xfrm>
            <a:custGeom>
              <a:avLst/>
              <a:gdLst/>
              <a:ahLst/>
              <a:cxnLst/>
              <a:rect l="l" t="t" r="r" b="b"/>
              <a:pathLst>
                <a:path w="2417445" h="276225">
                  <a:moveTo>
                    <a:pt x="2417064" y="0"/>
                  </a:moveTo>
                  <a:lnTo>
                    <a:pt x="0" y="0"/>
                  </a:lnTo>
                  <a:lnTo>
                    <a:pt x="0" y="275843"/>
                  </a:lnTo>
                  <a:lnTo>
                    <a:pt x="2417064" y="275843"/>
                  </a:lnTo>
                  <a:lnTo>
                    <a:pt x="241706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66743" y="4058411"/>
              <a:ext cx="2449195" cy="274320"/>
            </a:xfrm>
            <a:custGeom>
              <a:avLst/>
              <a:gdLst/>
              <a:ahLst/>
              <a:cxnLst/>
              <a:rect l="l" t="t" r="r" b="b"/>
              <a:pathLst>
                <a:path w="2449195" h="274320">
                  <a:moveTo>
                    <a:pt x="2449067" y="0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2449067" y="274319"/>
                  </a:lnTo>
                  <a:lnTo>
                    <a:pt x="2449067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66743" y="4332732"/>
              <a:ext cx="2407920" cy="276225"/>
            </a:xfrm>
            <a:custGeom>
              <a:avLst/>
              <a:gdLst/>
              <a:ahLst/>
              <a:cxnLst/>
              <a:rect l="l" t="t" r="r" b="b"/>
              <a:pathLst>
                <a:path w="2407920" h="276225">
                  <a:moveTo>
                    <a:pt x="2407919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2407919" y="275844"/>
                  </a:lnTo>
                  <a:lnTo>
                    <a:pt x="2407919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66743" y="4608576"/>
              <a:ext cx="2407920" cy="276225"/>
            </a:xfrm>
            <a:custGeom>
              <a:avLst/>
              <a:gdLst/>
              <a:ahLst/>
              <a:cxnLst/>
              <a:rect l="l" t="t" r="r" b="b"/>
              <a:pathLst>
                <a:path w="2407920" h="276225">
                  <a:moveTo>
                    <a:pt x="2407919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2407919" y="275844"/>
                  </a:lnTo>
                  <a:lnTo>
                    <a:pt x="2407919" y="0"/>
                  </a:lnTo>
                  <a:close/>
                </a:path>
              </a:pathLst>
            </a:custGeom>
            <a:solidFill>
              <a:srgbClr val="705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66743" y="1757172"/>
              <a:ext cx="0" cy="3251200"/>
            </a:xfrm>
            <a:custGeom>
              <a:avLst/>
              <a:gdLst/>
              <a:ahLst/>
              <a:cxnLst/>
              <a:rect l="l" t="t" r="r" b="b"/>
              <a:pathLst>
                <a:path h="3251200">
                  <a:moveTo>
                    <a:pt x="0" y="0"/>
                  </a:moveTo>
                  <a:lnTo>
                    <a:pt x="0" y="3250691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612638" y="1826774"/>
            <a:ext cx="373380" cy="140398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590"/>
              </a:spcBef>
            </a:pPr>
            <a:r>
              <a:rPr sz="1400" spc="-5" dirty="0">
                <a:cs typeface="Calibri"/>
              </a:rPr>
              <a:t>44%</a:t>
            </a:r>
            <a:endParaRPr sz="1400">
              <a:cs typeface="Calibri"/>
            </a:endParaRPr>
          </a:p>
          <a:p>
            <a:pPr marL="45085">
              <a:lnSpc>
                <a:spcPct val="100000"/>
              </a:lnSpc>
              <a:spcBef>
                <a:spcPts val="495"/>
              </a:spcBef>
            </a:pPr>
            <a:r>
              <a:rPr sz="1400" spc="-5" dirty="0">
                <a:cs typeface="Calibri"/>
              </a:rPr>
              <a:t>44%</a:t>
            </a:r>
            <a:endParaRPr sz="140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sz="1400" spc="-5" dirty="0">
                <a:cs typeface="Calibri"/>
              </a:rPr>
              <a:t>43%</a:t>
            </a:r>
            <a:endParaRPr sz="1400">
              <a:cs typeface="Calibri"/>
            </a:endParaRPr>
          </a:p>
          <a:p>
            <a:pPr marL="52705">
              <a:lnSpc>
                <a:spcPct val="100000"/>
              </a:lnSpc>
              <a:spcBef>
                <a:spcPts val="489"/>
              </a:spcBef>
            </a:pPr>
            <a:r>
              <a:rPr sz="1400" spc="-5" dirty="0">
                <a:cs typeface="Calibri"/>
              </a:rPr>
              <a:t>44%</a:t>
            </a:r>
            <a:endParaRPr sz="1400">
              <a:cs typeface="Calibri"/>
            </a:endParaRPr>
          </a:p>
          <a:p>
            <a:pPr marL="52705">
              <a:lnSpc>
                <a:spcPct val="100000"/>
              </a:lnSpc>
              <a:spcBef>
                <a:spcPts val="484"/>
              </a:spcBef>
            </a:pPr>
            <a:r>
              <a:rPr sz="1400" spc="-5" dirty="0">
                <a:cs typeface="Calibri"/>
              </a:rPr>
              <a:t>44%</a:t>
            </a:r>
            <a:endParaRPr sz="1400"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38417" y="3453612"/>
            <a:ext cx="375920" cy="140335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585"/>
              </a:spcBef>
            </a:pPr>
            <a:r>
              <a:rPr sz="1400" spc="-5" dirty="0">
                <a:cs typeface="Calibri"/>
              </a:rPr>
              <a:t>57%</a:t>
            </a:r>
            <a:endParaRPr sz="1400">
              <a:cs typeface="Calibri"/>
            </a:endParaRPr>
          </a:p>
          <a:p>
            <a:pPr marL="20320">
              <a:lnSpc>
                <a:spcPct val="100000"/>
              </a:lnSpc>
              <a:spcBef>
                <a:spcPts val="490"/>
              </a:spcBef>
            </a:pPr>
            <a:r>
              <a:rPr sz="1400" spc="-5" dirty="0">
                <a:cs typeface="Calibri"/>
              </a:rPr>
              <a:t>56%</a:t>
            </a:r>
            <a:endParaRPr sz="1400">
              <a:cs typeface="Calibri"/>
            </a:endParaRPr>
          </a:p>
          <a:p>
            <a:pPr marL="53340">
              <a:lnSpc>
                <a:spcPct val="100000"/>
              </a:lnSpc>
              <a:spcBef>
                <a:spcPts val="490"/>
              </a:spcBef>
            </a:pPr>
            <a:r>
              <a:rPr sz="1400" spc="-5" dirty="0">
                <a:cs typeface="Calibri"/>
              </a:rPr>
              <a:t>57%</a:t>
            </a:r>
            <a:endParaRPr sz="140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400" spc="-5" dirty="0">
                <a:cs typeface="Calibri"/>
              </a:rPr>
              <a:t>56%</a:t>
            </a:r>
            <a:endParaRPr sz="140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400" spc="-5" dirty="0">
                <a:cs typeface="Calibri"/>
              </a:rPr>
              <a:t>56%</a:t>
            </a:r>
            <a:endParaRPr sz="1400"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3527" y="2255646"/>
            <a:ext cx="3032125" cy="57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cs typeface="Calibri"/>
              </a:rPr>
              <a:t>New</a:t>
            </a:r>
            <a:r>
              <a:rPr sz="1800" spc="-10" dirty="0">
                <a:cs typeface="Calibri"/>
              </a:rPr>
              <a:t> </a:t>
            </a:r>
            <a:r>
              <a:rPr sz="1800" dirty="0">
                <a:cs typeface="Calibri"/>
              </a:rPr>
              <a:t>to</a:t>
            </a:r>
            <a:r>
              <a:rPr sz="1800" spc="-10" dirty="0">
                <a:cs typeface="Calibri"/>
              </a:rPr>
              <a:t> </a:t>
            </a:r>
            <a:r>
              <a:rPr sz="1800" dirty="0">
                <a:cs typeface="Calibri"/>
              </a:rPr>
              <a:t>the</a:t>
            </a:r>
            <a:r>
              <a:rPr sz="1800" spc="-20" dirty="0">
                <a:cs typeface="Calibri"/>
              </a:rPr>
              <a:t> </a:t>
            </a:r>
            <a:r>
              <a:rPr sz="1800" spc="-5" dirty="0">
                <a:cs typeface="Calibri"/>
              </a:rPr>
              <a:t>world;</a:t>
            </a:r>
            <a:r>
              <a:rPr sz="1800" spc="-15" dirty="0">
                <a:cs typeface="Calibri"/>
              </a:rPr>
              <a:t> </a:t>
            </a:r>
            <a:r>
              <a:rPr sz="1800" dirty="0">
                <a:cs typeface="Calibri"/>
              </a:rPr>
              <a:t>a</a:t>
            </a:r>
            <a:r>
              <a:rPr sz="1800" spc="-15" dirty="0">
                <a:cs typeface="Calibri"/>
              </a:rPr>
              <a:t> </a:t>
            </a:r>
            <a:r>
              <a:rPr sz="1800" spc="-5" dirty="0">
                <a:cs typeface="Calibri"/>
              </a:rPr>
              <a:t>new project</a:t>
            </a:r>
            <a:endParaRPr sz="1800"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35"/>
              </a:spcBef>
            </a:pPr>
            <a:r>
              <a:rPr sz="1800" spc="-5" dirty="0">
                <a:cs typeface="Calibri"/>
              </a:rPr>
              <a:t>from</a:t>
            </a:r>
            <a:r>
              <a:rPr sz="1800" spc="-35" dirty="0">
                <a:cs typeface="Calibri"/>
              </a:rPr>
              <a:t> </a:t>
            </a:r>
            <a:r>
              <a:rPr sz="1800" spc="-5" dirty="0">
                <a:cs typeface="Calibri"/>
              </a:rPr>
              <a:t>scratch</a:t>
            </a:r>
            <a:endParaRPr sz="1800"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9046" y="3881373"/>
            <a:ext cx="2922270" cy="579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53035" marR="5080" indent="-140970">
              <a:lnSpc>
                <a:spcPct val="101800"/>
              </a:lnSpc>
              <a:spcBef>
                <a:spcPts val="60"/>
              </a:spcBef>
            </a:pPr>
            <a:r>
              <a:rPr sz="1800" dirty="0">
                <a:cs typeface="Calibri"/>
              </a:rPr>
              <a:t>An</a:t>
            </a:r>
            <a:r>
              <a:rPr sz="1800" spc="-15" dirty="0">
                <a:cs typeface="Calibri"/>
              </a:rPr>
              <a:t> </a:t>
            </a:r>
            <a:r>
              <a:rPr sz="1800" spc="-5" dirty="0">
                <a:cs typeface="Calibri"/>
              </a:rPr>
              <a:t>upgrade</a:t>
            </a:r>
            <a:r>
              <a:rPr sz="1800" spc="-20" dirty="0">
                <a:cs typeface="Calibri"/>
              </a:rPr>
              <a:t> </a:t>
            </a:r>
            <a:r>
              <a:rPr sz="1800" spc="-5" dirty="0">
                <a:cs typeface="Calibri"/>
              </a:rPr>
              <a:t>or</a:t>
            </a:r>
            <a:r>
              <a:rPr sz="1800" spc="-20" dirty="0">
                <a:cs typeface="Calibri"/>
              </a:rPr>
              <a:t> </a:t>
            </a:r>
            <a:r>
              <a:rPr sz="1800" dirty="0">
                <a:cs typeface="Calibri"/>
              </a:rPr>
              <a:t>improvement</a:t>
            </a:r>
            <a:r>
              <a:rPr sz="1800" spc="-15" dirty="0">
                <a:cs typeface="Calibri"/>
              </a:rPr>
              <a:t> </a:t>
            </a:r>
            <a:r>
              <a:rPr sz="1800" dirty="0">
                <a:cs typeface="Calibri"/>
              </a:rPr>
              <a:t>to </a:t>
            </a:r>
            <a:r>
              <a:rPr sz="1800" spc="-390" dirty="0">
                <a:cs typeface="Calibri"/>
              </a:rPr>
              <a:t> </a:t>
            </a:r>
            <a:r>
              <a:rPr sz="1800" dirty="0">
                <a:cs typeface="Calibri"/>
              </a:rPr>
              <a:t>an</a:t>
            </a:r>
            <a:r>
              <a:rPr sz="1800" spc="-10" dirty="0">
                <a:cs typeface="Calibri"/>
              </a:rPr>
              <a:t> </a:t>
            </a:r>
            <a:r>
              <a:rPr sz="1800" spc="-5" dirty="0">
                <a:cs typeface="Calibri"/>
              </a:rPr>
              <a:t>earlier</a:t>
            </a:r>
            <a:r>
              <a:rPr sz="1800" spc="-10" dirty="0">
                <a:cs typeface="Calibri"/>
              </a:rPr>
              <a:t> </a:t>
            </a:r>
            <a:r>
              <a:rPr sz="1800" spc="-5" dirty="0">
                <a:cs typeface="Calibri"/>
              </a:rPr>
              <a:t>or</a:t>
            </a:r>
            <a:r>
              <a:rPr sz="1800" spc="-15" dirty="0">
                <a:cs typeface="Calibri"/>
              </a:rPr>
              <a:t> </a:t>
            </a:r>
            <a:r>
              <a:rPr sz="1800" spc="-5" dirty="0">
                <a:cs typeface="Calibri"/>
              </a:rPr>
              <a:t>existing</a:t>
            </a:r>
            <a:r>
              <a:rPr sz="1800" spc="-10" dirty="0">
                <a:cs typeface="Calibri"/>
              </a:rPr>
              <a:t> </a:t>
            </a:r>
            <a:r>
              <a:rPr sz="1800" dirty="0">
                <a:cs typeface="Calibri"/>
              </a:rPr>
              <a:t>project</a:t>
            </a:r>
            <a:endParaRPr sz="1800"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93635" y="2636520"/>
            <a:ext cx="97790" cy="99060"/>
          </a:xfrm>
          <a:custGeom>
            <a:avLst/>
            <a:gdLst/>
            <a:ahLst/>
            <a:cxnLst/>
            <a:rect l="l" t="t" r="r" b="b"/>
            <a:pathLst>
              <a:path w="97790" h="99060">
                <a:moveTo>
                  <a:pt x="97535" y="0"/>
                </a:moveTo>
                <a:lnTo>
                  <a:pt x="0" y="0"/>
                </a:lnTo>
                <a:lnTo>
                  <a:pt x="0" y="99060"/>
                </a:lnTo>
                <a:lnTo>
                  <a:pt x="97535" y="99060"/>
                </a:lnTo>
                <a:lnTo>
                  <a:pt x="9753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123556" y="2546350"/>
            <a:ext cx="1222375" cy="1103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cs typeface="Calibri"/>
              </a:rPr>
              <a:t>2017</a:t>
            </a:r>
            <a:r>
              <a:rPr sz="1400" spc="-2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(N</a:t>
            </a:r>
            <a:r>
              <a:rPr sz="1400" spc="-15" dirty="0">
                <a:cs typeface="Calibri"/>
              </a:rPr>
              <a:t> </a:t>
            </a:r>
            <a:r>
              <a:rPr sz="1400" dirty="0">
                <a:cs typeface="Calibri"/>
              </a:rPr>
              <a:t>=</a:t>
            </a:r>
            <a:r>
              <a:rPr sz="1400" spc="-3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1,223)</a:t>
            </a:r>
            <a:endParaRPr sz="140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spc="-5" dirty="0">
                <a:cs typeface="Calibri"/>
              </a:rPr>
              <a:t>2015</a:t>
            </a:r>
            <a:r>
              <a:rPr sz="1400" spc="-2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(N</a:t>
            </a:r>
            <a:r>
              <a:rPr sz="1400" spc="-15" dirty="0">
                <a:cs typeface="Calibri"/>
              </a:rPr>
              <a:t> </a:t>
            </a:r>
            <a:r>
              <a:rPr sz="1400" dirty="0">
                <a:cs typeface="Calibri"/>
              </a:rPr>
              <a:t>=</a:t>
            </a:r>
            <a:r>
              <a:rPr sz="1400" spc="-3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1,807)</a:t>
            </a:r>
            <a:endParaRPr sz="140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spc="-5" dirty="0">
                <a:cs typeface="Calibri"/>
              </a:rPr>
              <a:t>2014</a:t>
            </a:r>
            <a:r>
              <a:rPr sz="1400" spc="-2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(N</a:t>
            </a:r>
            <a:r>
              <a:rPr sz="1400" spc="-15" dirty="0">
                <a:cs typeface="Calibri"/>
              </a:rPr>
              <a:t> </a:t>
            </a:r>
            <a:r>
              <a:rPr sz="1400" dirty="0">
                <a:cs typeface="Calibri"/>
              </a:rPr>
              <a:t>=</a:t>
            </a:r>
            <a:r>
              <a:rPr sz="1400" spc="-3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2,257)</a:t>
            </a:r>
            <a:endParaRPr sz="140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spc="-5" dirty="0">
                <a:cs typeface="Calibri"/>
              </a:rPr>
              <a:t>2013</a:t>
            </a:r>
            <a:r>
              <a:rPr sz="1400" spc="-2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(N</a:t>
            </a:r>
            <a:r>
              <a:rPr sz="1400" spc="-15" dirty="0">
                <a:cs typeface="Calibri"/>
              </a:rPr>
              <a:t> </a:t>
            </a:r>
            <a:r>
              <a:rPr sz="1400" dirty="0">
                <a:cs typeface="Calibri"/>
              </a:rPr>
              <a:t>=</a:t>
            </a:r>
            <a:r>
              <a:rPr sz="1400" spc="-3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2,091)</a:t>
            </a:r>
            <a:endParaRPr sz="140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spc="-5" dirty="0">
                <a:cs typeface="Calibri"/>
              </a:rPr>
              <a:t>2012</a:t>
            </a:r>
            <a:r>
              <a:rPr sz="1400" spc="-2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(N</a:t>
            </a:r>
            <a:r>
              <a:rPr sz="1400" spc="-15" dirty="0">
                <a:cs typeface="Calibri"/>
              </a:rPr>
              <a:t> </a:t>
            </a:r>
            <a:r>
              <a:rPr sz="1400" dirty="0">
                <a:cs typeface="Calibri"/>
              </a:rPr>
              <a:t>=</a:t>
            </a:r>
            <a:r>
              <a:rPr sz="1400" spc="-3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1,704)</a:t>
            </a:r>
            <a:endParaRPr sz="1400"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993635" y="2852927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535" y="0"/>
                </a:moveTo>
                <a:lnTo>
                  <a:pt x="0" y="0"/>
                </a:lnTo>
                <a:lnTo>
                  <a:pt x="0" y="97536"/>
                </a:lnTo>
                <a:lnTo>
                  <a:pt x="97535" y="97536"/>
                </a:lnTo>
                <a:lnTo>
                  <a:pt x="9753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93635" y="3069335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535" y="0"/>
                </a:moveTo>
                <a:lnTo>
                  <a:pt x="0" y="0"/>
                </a:lnTo>
                <a:lnTo>
                  <a:pt x="0" y="97536"/>
                </a:lnTo>
                <a:lnTo>
                  <a:pt x="97535" y="97536"/>
                </a:lnTo>
                <a:lnTo>
                  <a:pt x="97535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93635" y="3284220"/>
            <a:ext cx="97790" cy="99060"/>
          </a:xfrm>
          <a:custGeom>
            <a:avLst/>
            <a:gdLst/>
            <a:ahLst/>
            <a:cxnLst/>
            <a:rect l="l" t="t" r="r" b="b"/>
            <a:pathLst>
              <a:path w="97790" h="99060">
                <a:moveTo>
                  <a:pt x="97535" y="0"/>
                </a:moveTo>
                <a:lnTo>
                  <a:pt x="0" y="0"/>
                </a:lnTo>
                <a:lnTo>
                  <a:pt x="0" y="99060"/>
                </a:lnTo>
                <a:lnTo>
                  <a:pt x="97535" y="99060"/>
                </a:lnTo>
                <a:lnTo>
                  <a:pt x="97535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93635" y="3500628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535" y="0"/>
                </a:moveTo>
                <a:lnTo>
                  <a:pt x="0" y="0"/>
                </a:lnTo>
                <a:lnTo>
                  <a:pt x="0" y="97536"/>
                </a:lnTo>
                <a:lnTo>
                  <a:pt x="97535" y="97536"/>
                </a:lnTo>
                <a:lnTo>
                  <a:pt x="97535" y="0"/>
                </a:lnTo>
                <a:close/>
              </a:path>
            </a:pathLst>
          </a:custGeom>
          <a:solidFill>
            <a:srgbClr val="705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45319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375F92"/>
                </a:solidFill>
                <a:latin typeface="+mn-lt"/>
              </a:rPr>
              <a:t>My </a:t>
            </a:r>
            <a:r>
              <a:rPr sz="2200" spc="-10" dirty="0">
                <a:solidFill>
                  <a:srgbClr val="375F92"/>
                </a:solidFill>
                <a:latin typeface="+mn-lt"/>
              </a:rPr>
              <a:t>current</a:t>
            </a:r>
            <a:r>
              <a:rPr sz="2200" spc="20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+mn-lt"/>
              </a:rPr>
              <a:t>embedded</a:t>
            </a:r>
            <a:r>
              <a:rPr sz="2200" spc="5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+mn-lt"/>
              </a:rPr>
              <a:t>project</a:t>
            </a:r>
            <a:r>
              <a:rPr sz="2200" spc="15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+mn-lt"/>
              </a:rPr>
              <a:t>is…</a:t>
            </a:r>
            <a:endParaRPr sz="2200">
              <a:latin typeface="+mn-lt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latin typeface="+mn-lt"/>
              </a:rPr>
              <a:t>2017</a:t>
            </a:r>
            <a:r>
              <a:rPr spc="-30" dirty="0">
                <a:latin typeface="+mn-lt"/>
              </a:rPr>
              <a:t> </a:t>
            </a:r>
            <a:r>
              <a:rPr spc="-5" dirty="0">
                <a:latin typeface="+mn-lt"/>
              </a:rPr>
              <a:t>Embedded</a:t>
            </a:r>
            <a:r>
              <a:rPr spc="-35" dirty="0">
                <a:latin typeface="+mn-lt"/>
              </a:rPr>
              <a:t> </a:t>
            </a:r>
            <a:r>
              <a:rPr dirty="0">
                <a:latin typeface="+mn-lt"/>
              </a:rPr>
              <a:t>Markets</a:t>
            </a:r>
            <a:r>
              <a:rPr spc="-50" dirty="0">
                <a:latin typeface="+mn-lt"/>
              </a:rPr>
              <a:t> </a:t>
            </a:r>
            <a:r>
              <a:rPr spc="-5" dirty="0">
                <a:latin typeface="+mn-lt"/>
              </a:rPr>
              <a:t>Study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xfrm>
            <a:off x="6093333" y="6579609"/>
            <a:ext cx="29622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+mn-lt"/>
              </a:rPr>
              <a:t>©</a:t>
            </a:r>
            <a:r>
              <a:rPr spc="-10" dirty="0">
                <a:latin typeface="+mn-lt"/>
              </a:rPr>
              <a:t> </a:t>
            </a:r>
            <a:r>
              <a:rPr spc="-5" dirty="0">
                <a:latin typeface="+mn-lt"/>
              </a:rPr>
              <a:t>2017 </a:t>
            </a:r>
            <a:r>
              <a:rPr spc="-10" dirty="0">
                <a:latin typeface="+mn-lt"/>
              </a:rPr>
              <a:t>Copyright</a:t>
            </a:r>
            <a:r>
              <a:rPr spc="30" dirty="0">
                <a:latin typeface="+mn-lt"/>
              </a:rPr>
              <a:t> </a:t>
            </a:r>
            <a:r>
              <a:rPr spc="-5" dirty="0">
                <a:latin typeface="+mn-lt"/>
              </a:rPr>
              <a:t>by AspenCore.</a:t>
            </a:r>
            <a:r>
              <a:rPr spc="-10" dirty="0">
                <a:latin typeface="+mn-lt"/>
              </a:rPr>
              <a:t> All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rights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reserved.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cs typeface="Arial"/>
              </a:rPr>
              <a:t>25</a:t>
            </a:r>
            <a:endParaRPr sz="1400"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07638" y="1566417"/>
            <a:ext cx="3549650" cy="3940175"/>
            <a:chOff x="3707638" y="1566417"/>
            <a:chExt cx="3549650" cy="3940175"/>
          </a:xfrm>
        </p:grpSpPr>
        <p:sp>
          <p:nvSpPr>
            <p:cNvPr id="4" name="object 4"/>
            <p:cNvSpPr/>
            <p:nvPr/>
          </p:nvSpPr>
          <p:spPr>
            <a:xfrm>
              <a:off x="3713988" y="1648967"/>
              <a:ext cx="3519170" cy="169545"/>
            </a:xfrm>
            <a:custGeom>
              <a:avLst/>
              <a:gdLst/>
              <a:ahLst/>
              <a:cxnLst/>
              <a:rect l="l" t="t" r="r" b="b"/>
              <a:pathLst>
                <a:path w="3519170" h="169544">
                  <a:moveTo>
                    <a:pt x="3518916" y="0"/>
                  </a:moveTo>
                  <a:lnTo>
                    <a:pt x="0" y="0"/>
                  </a:lnTo>
                  <a:lnTo>
                    <a:pt x="0" y="169164"/>
                  </a:lnTo>
                  <a:lnTo>
                    <a:pt x="3518916" y="169164"/>
                  </a:lnTo>
                  <a:lnTo>
                    <a:pt x="351891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13988" y="1818131"/>
              <a:ext cx="3543300" cy="169545"/>
            </a:xfrm>
            <a:custGeom>
              <a:avLst/>
              <a:gdLst/>
              <a:ahLst/>
              <a:cxnLst/>
              <a:rect l="l" t="t" r="r" b="b"/>
              <a:pathLst>
                <a:path w="3543300" h="169544">
                  <a:moveTo>
                    <a:pt x="3543300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3543300" y="169163"/>
                  </a:lnTo>
                  <a:lnTo>
                    <a:pt x="354330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13988" y="2139695"/>
              <a:ext cx="2673350" cy="169545"/>
            </a:xfrm>
            <a:custGeom>
              <a:avLst/>
              <a:gdLst/>
              <a:ahLst/>
              <a:cxnLst/>
              <a:rect l="l" t="t" r="r" b="b"/>
              <a:pathLst>
                <a:path w="2673350" h="169544">
                  <a:moveTo>
                    <a:pt x="2673096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2673096" y="169163"/>
                  </a:lnTo>
                  <a:lnTo>
                    <a:pt x="267309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13988" y="2308859"/>
              <a:ext cx="2746375" cy="169545"/>
            </a:xfrm>
            <a:custGeom>
              <a:avLst/>
              <a:gdLst/>
              <a:ahLst/>
              <a:cxnLst/>
              <a:rect l="l" t="t" r="r" b="b"/>
              <a:pathLst>
                <a:path w="2746375" h="169544">
                  <a:moveTo>
                    <a:pt x="2746248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2746248" y="169163"/>
                  </a:lnTo>
                  <a:lnTo>
                    <a:pt x="2746248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13988" y="2630423"/>
              <a:ext cx="1666239" cy="169545"/>
            </a:xfrm>
            <a:custGeom>
              <a:avLst/>
              <a:gdLst/>
              <a:ahLst/>
              <a:cxnLst/>
              <a:rect l="l" t="t" r="r" b="b"/>
              <a:pathLst>
                <a:path w="1666239" h="169544">
                  <a:moveTo>
                    <a:pt x="1665732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1665732" y="169163"/>
                  </a:lnTo>
                  <a:lnTo>
                    <a:pt x="16657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13988" y="2799587"/>
              <a:ext cx="1160145" cy="169545"/>
            </a:xfrm>
            <a:custGeom>
              <a:avLst/>
              <a:gdLst/>
              <a:ahLst/>
              <a:cxnLst/>
              <a:rect l="l" t="t" r="r" b="b"/>
              <a:pathLst>
                <a:path w="1160145" h="169544">
                  <a:moveTo>
                    <a:pt x="1159764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1159764" y="169163"/>
                  </a:lnTo>
                  <a:lnTo>
                    <a:pt x="115976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13988" y="3121151"/>
              <a:ext cx="1176655" cy="169545"/>
            </a:xfrm>
            <a:custGeom>
              <a:avLst/>
              <a:gdLst/>
              <a:ahLst/>
              <a:cxnLst/>
              <a:rect l="l" t="t" r="r" b="b"/>
              <a:pathLst>
                <a:path w="1176654" h="169545">
                  <a:moveTo>
                    <a:pt x="1176527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1176527" y="169163"/>
                  </a:lnTo>
                  <a:lnTo>
                    <a:pt x="11765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13988" y="3290316"/>
              <a:ext cx="1160145" cy="169545"/>
            </a:xfrm>
            <a:custGeom>
              <a:avLst/>
              <a:gdLst/>
              <a:ahLst/>
              <a:cxnLst/>
              <a:rect l="l" t="t" r="r" b="b"/>
              <a:pathLst>
                <a:path w="1160145" h="169545">
                  <a:moveTo>
                    <a:pt x="1159764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1159764" y="169163"/>
                  </a:lnTo>
                  <a:lnTo>
                    <a:pt x="115976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13988" y="3611879"/>
              <a:ext cx="966469" cy="169545"/>
            </a:xfrm>
            <a:custGeom>
              <a:avLst/>
              <a:gdLst/>
              <a:ahLst/>
              <a:cxnLst/>
              <a:rect l="l" t="t" r="r" b="b"/>
              <a:pathLst>
                <a:path w="966470" h="169545">
                  <a:moveTo>
                    <a:pt x="966215" y="0"/>
                  </a:moveTo>
                  <a:lnTo>
                    <a:pt x="0" y="0"/>
                  </a:lnTo>
                  <a:lnTo>
                    <a:pt x="0" y="169164"/>
                  </a:lnTo>
                  <a:lnTo>
                    <a:pt x="966215" y="169164"/>
                  </a:lnTo>
                  <a:lnTo>
                    <a:pt x="96621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13988" y="3781044"/>
              <a:ext cx="1094740" cy="169545"/>
            </a:xfrm>
            <a:custGeom>
              <a:avLst/>
              <a:gdLst/>
              <a:ahLst/>
              <a:cxnLst/>
              <a:rect l="l" t="t" r="r" b="b"/>
              <a:pathLst>
                <a:path w="1094739" h="169545">
                  <a:moveTo>
                    <a:pt x="1094232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1094232" y="169163"/>
                  </a:lnTo>
                  <a:lnTo>
                    <a:pt x="109423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13988" y="4102607"/>
              <a:ext cx="777240" cy="169545"/>
            </a:xfrm>
            <a:custGeom>
              <a:avLst/>
              <a:gdLst/>
              <a:ahLst/>
              <a:cxnLst/>
              <a:rect l="l" t="t" r="r" b="b"/>
              <a:pathLst>
                <a:path w="777239" h="169545">
                  <a:moveTo>
                    <a:pt x="777239" y="0"/>
                  </a:moveTo>
                  <a:lnTo>
                    <a:pt x="0" y="0"/>
                  </a:lnTo>
                  <a:lnTo>
                    <a:pt x="0" y="169164"/>
                  </a:lnTo>
                  <a:lnTo>
                    <a:pt x="777239" y="169164"/>
                  </a:lnTo>
                  <a:lnTo>
                    <a:pt x="77723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13988" y="4271772"/>
              <a:ext cx="690880" cy="169545"/>
            </a:xfrm>
            <a:custGeom>
              <a:avLst/>
              <a:gdLst/>
              <a:ahLst/>
              <a:cxnLst/>
              <a:rect l="l" t="t" r="r" b="b"/>
              <a:pathLst>
                <a:path w="690879" h="169545">
                  <a:moveTo>
                    <a:pt x="690372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690372" y="169163"/>
                  </a:lnTo>
                  <a:lnTo>
                    <a:pt x="69037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13988" y="4593335"/>
              <a:ext cx="742315" cy="169545"/>
            </a:xfrm>
            <a:custGeom>
              <a:avLst/>
              <a:gdLst/>
              <a:ahLst/>
              <a:cxnLst/>
              <a:rect l="l" t="t" r="r" b="b"/>
              <a:pathLst>
                <a:path w="742314" h="169545">
                  <a:moveTo>
                    <a:pt x="742188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742188" y="169163"/>
                  </a:lnTo>
                  <a:lnTo>
                    <a:pt x="7421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13988" y="4762500"/>
              <a:ext cx="1028700" cy="169545"/>
            </a:xfrm>
            <a:custGeom>
              <a:avLst/>
              <a:gdLst/>
              <a:ahLst/>
              <a:cxnLst/>
              <a:rect l="l" t="t" r="r" b="b"/>
              <a:pathLst>
                <a:path w="1028700" h="169545">
                  <a:moveTo>
                    <a:pt x="1028700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1028700" y="169163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13988" y="5084064"/>
              <a:ext cx="707390" cy="169545"/>
            </a:xfrm>
            <a:custGeom>
              <a:avLst/>
              <a:gdLst/>
              <a:ahLst/>
              <a:cxnLst/>
              <a:rect l="l" t="t" r="r" b="b"/>
              <a:pathLst>
                <a:path w="707389" h="169545">
                  <a:moveTo>
                    <a:pt x="707136" y="0"/>
                  </a:moveTo>
                  <a:lnTo>
                    <a:pt x="0" y="0"/>
                  </a:lnTo>
                  <a:lnTo>
                    <a:pt x="0" y="169164"/>
                  </a:lnTo>
                  <a:lnTo>
                    <a:pt x="707136" y="169164"/>
                  </a:lnTo>
                  <a:lnTo>
                    <a:pt x="70713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13988" y="5253227"/>
              <a:ext cx="840105" cy="170815"/>
            </a:xfrm>
            <a:custGeom>
              <a:avLst/>
              <a:gdLst/>
              <a:ahLst/>
              <a:cxnLst/>
              <a:rect l="l" t="t" r="r" b="b"/>
              <a:pathLst>
                <a:path w="840104" h="170814">
                  <a:moveTo>
                    <a:pt x="839724" y="0"/>
                  </a:moveTo>
                  <a:lnTo>
                    <a:pt x="0" y="0"/>
                  </a:lnTo>
                  <a:lnTo>
                    <a:pt x="0" y="170688"/>
                  </a:lnTo>
                  <a:lnTo>
                    <a:pt x="839724" y="170688"/>
                  </a:lnTo>
                  <a:lnTo>
                    <a:pt x="83972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13988" y="1572767"/>
              <a:ext cx="0" cy="3927475"/>
            </a:xfrm>
            <a:custGeom>
              <a:avLst/>
              <a:gdLst/>
              <a:ahLst/>
              <a:cxnLst/>
              <a:rect l="l" t="t" r="r" b="b"/>
              <a:pathLst>
                <a:path h="3927475">
                  <a:moveTo>
                    <a:pt x="0" y="0"/>
                  </a:moveTo>
                  <a:lnTo>
                    <a:pt x="0" y="3927348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297039" y="1603628"/>
            <a:ext cx="358775" cy="408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05"/>
              </a:lnSpc>
              <a:spcBef>
                <a:spcPts val="105"/>
              </a:spcBef>
            </a:pPr>
            <a:r>
              <a:rPr sz="1400" b="1" spc="-5" dirty="0">
                <a:cs typeface="Calibri"/>
              </a:rPr>
              <a:t>50%</a:t>
            </a:r>
            <a:endParaRPr sz="1400">
              <a:cs typeface="Calibri"/>
            </a:endParaRPr>
          </a:p>
          <a:p>
            <a:pPr marL="36195">
              <a:lnSpc>
                <a:spcPts val="1505"/>
              </a:lnSpc>
            </a:pPr>
            <a:r>
              <a:rPr sz="1400" b="1" spc="-5" dirty="0">
                <a:cs typeface="Calibri"/>
              </a:rPr>
              <a:t>51%</a:t>
            </a:r>
            <a:endParaRPr sz="1400"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50584" y="2094357"/>
            <a:ext cx="3352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cs typeface="Calibri"/>
              </a:rPr>
              <a:t>38%</a:t>
            </a:r>
            <a:endParaRPr sz="1400"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42965" y="2585466"/>
            <a:ext cx="3352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cs typeface="Calibri"/>
              </a:rPr>
              <a:t>24%</a:t>
            </a:r>
            <a:endParaRPr sz="1400"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43450" y="3567176"/>
            <a:ext cx="3352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cs typeface="Calibri"/>
              </a:rPr>
              <a:t>14%</a:t>
            </a:r>
            <a:endParaRPr sz="1400"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54473" y="4058158"/>
            <a:ext cx="3352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cs typeface="Calibri"/>
              </a:rPr>
              <a:t>11%</a:t>
            </a:r>
            <a:endParaRPr sz="1400"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19676" y="4549266"/>
            <a:ext cx="3352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cs typeface="Calibri"/>
              </a:rPr>
              <a:t>11%</a:t>
            </a:r>
            <a:endParaRPr sz="1400"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84623" y="5039995"/>
            <a:ext cx="3352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cs typeface="Calibri"/>
              </a:rPr>
              <a:t>10%</a:t>
            </a:r>
            <a:endParaRPr sz="1400"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23735" y="2263901"/>
            <a:ext cx="3352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cs typeface="Calibri"/>
              </a:rPr>
              <a:t>39%</a:t>
            </a:r>
            <a:endParaRPr sz="1400"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37252" y="2754630"/>
            <a:ext cx="3352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cs typeface="Calibri"/>
              </a:rPr>
              <a:t>17%</a:t>
            </a:r>
            <a:endParaRPr sz="1400"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37252" y="3076448"/>
            <a:ext cx="351155" cy="408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">
              <a:lnSpc>
                <a:spcPts val="1505"/>
              </a:lnSpc>
              <a:spcBef>
                <a:spcPts val="105"/>
              </a:spcBef>
            </a:pPr>
            <a:r>
              <a:rPr sz="1400" b="1" spc="-5" dirty="0">
                <a:cs typeface="Calibri"/>
              </a:rPr>
              <a:t>17%</a:t>
            </a:r>
            <a:endParaRPr sz="1400">
              <a:cs typeface="Calibri"/>
            </a:endParaRPr>
          </a:p>
          <a:p>
            <a:pPr marL="12700">
              <a:lnSpc>
                <a:spcPts val="1505"/>
              </a:lnSpc>
            </a:pPr>
            <a:r>
              <a:rPr sz="1400" b="1" spc="-5" dirty="0">
                <a:cs typeface="Calibri"/>
              </a:rPr>
              <a:t>17%</a:t>
            </a:r>
            <a:endParaRPr sz="1400"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1465" y="3736594"/>
            <a:ext cx="3352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cs typeface="Calibri"/>
              </a:rPr>
              <a:t>16%</a:t>
            </a:r>
            <a:endParaRPr sz="1400"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68495" y="4227321"/>
            <a:ext cx="3352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cs typeface="Calibri"/>
              </a:rPr>
              <a:t>10%</a:t>
            </a:r>
            <a:endParaRPr sz="1400"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05553" y="4718430"/>
            <a:ext cx="3352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cs typeface="Calibri"/>
              </a:rPr>
              <a:t>15%</a:t>
            </a:r>
            <a:endParaRPr sz="1400"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16577" y="5209413"/>
            <a:ext cx="3352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cs typeface="Calibri"/>
              </a:rPr>
              <a:t>12%</a:t>
            </a:r>
            <a:endParaRPr sz="1400"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15085" y="1678305"/>
            <a:ext cx="254762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cs typeface="Calibri"/>
              </a:rPr>
              <a:t>New or</a:t>
            </a:r>
            <a:r>
              <a:rPr sz="140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different</a:t>
            </a:r>
            <a:r>
              <a:rPr sz="1400" spc="-1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software</a:t>
            </a:r>
            <a:r>
              <a:rPr sz="140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features</a:t>
            </a:r>
            <a:endParaRPr sz="1400"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88388" y="2169413"/>
            <a:ext cx="19735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cs typeface="Calibri"/>
              </a:rPr>
              <a:t>New</a:t>
            </a:r>
            <a:r>
              <a:rPr sz="1400" spc="-2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or</a:t>
            </a:r>
            <a:r>
              <a:rPr sz="1400" spc="-1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different</a:t>
            </a:r>
            <a:r>
              <a:rPr sz="1400" spc="-2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processor</a:t>
            </a:r>
            <a:endParaRPr sz="1400"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61543" y="2660395"/>
            <a:ext cx="300164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cs typeface="Calibri"/>
              </a:rPr>
              <a:t>New</a:t>
            </a:r>
            <a:r>
              <a:rPr sz="140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or</a:t>
            </a:r>
            <a:r>
              <a:rPr sz="1400" spc="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different</a:t>
            </a:r>
            <a:r>
              <a:rPr sz="140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connectivity capabilities</a:t>
            </a:r>
            <a:endParaRPr sz="1400"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42112" y="3151124"/>
            <a:ext cx="332041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cs typeface="Calibri"/>
              </a:rPr>
              <a:t>Mandatory changes/discontinued hdwr/sftwr</a:t>
            </a:r>
            <a:endParaRPr sz="1400" dirty="0"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478661" y="3642105"/>
            <a:ext cx="20840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cs typeface="Calibri"/>
              </a:rPr>
              <a:t>New</a:t>
            </a:r>
            <a:r>
              <a:rPr sz="1400" spc="-1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or different</a:t>
            </a:r>
            <a:r>
              <a:rPr sz="1400" spc="-2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peripherals</a:t>
            </a:r>
            <a:endParaRPr sz="1400"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1219" y="4133215"/>
            <a:ext cx="26917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cs typeface="Calibri"/>
              </a:rPr>
              <a:t>New</a:t>
            </a:r>
            <a:r>
              <a:rPr sz="1400" spc="-1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or different</a:t>
            </a:r>
            <a:r>
              <a:rPr sz="1400" spc="-1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analog</a:t>
            </a:r>
            <a:r>
              <a:rPr sz="1400" spc="-1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components</a:t>
            </a:r>
            <a:endParaRPr sz="1400"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71727" y="4623942"/>
            <a:ext cx="21501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cs typeface="Calibri"/>
              </a:rPr>
              <a:t>New</a:t>
            </a:r>
            <a:r>
              <a:rPr sz="1400" spc="-1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or different</a:t>
            </a:r>
            <a:r>
              <a:rPr sz="1400" spc="-2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system</a:t>
            </a:r>
            <a:r>
              <a:rPr sz="1400" spc="-2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logic</a:t>
            </a:r>
            <a:endParaRPr sz="1400"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45870" y="5114925"/>
            <a:ext cx="25177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cs typeface="Calibri"/>
              </a:rPr>
              <a:t>New</a:t>
            </a:r>
            <a:r>
              <a:rPr sz="1400" spc="-1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or different</a:t>
            </a:r>
            <a:r>
              <a:rPr sz="1400" spc="-1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operating</a:t>
            </a:r>
            <a:r>
              <a:rPr sz="1400" spc="-1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system</a:t>
            </a:r>
            <a:endParaRPr sz="1400"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300215" y="472440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410071" y="4645532"/>
            <a:ext cx="9353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cs typeface="Calibri"/>
              </a:rPr>
              <a:t>2017</a:t>
            </a:r>
            <a:r>
              <a:rPr sz="1200" spc="-25" dirty="0">
                <a:cs typeface="Calibri"/>
              </a:rPr>
              <a:t> </a:t>
            </a:r>
            <a:r>
              <a:rPr sz="1200" dirty="0">
                <a:cs typeface="Calibri"/>
              </a:rPr>
              <a:t>(N</a:t>
            </a:r>
            <a:r>
              <a:rPr sz="1200" spc="-25" dirty="0">
                <a:cs typeface="Calibri"/>
              </a:rPr>
              <a:t> </a:t>
            </a:r>
            <a:r>
              <a:rPr sz="1200" dirty="0">
                <a:cs typeface="Calibri"/>
              </a:rPr>
              <a:t>=</a:t>
            </a:r>
            <a:r>
              <a:rPr sz="1200" spc="-25" dirty="0">
                <a:cs typeface="Calibri"/>
              </a:rPr>
              <a:t> </a:t>
            </a:r>
            <a:r>
              <a:rPr sz="1200" spc="-5" dirty="0">
                <a:cs typeface="Calibri"/>
              </a:rPr>
              <a:t>596)</a:t>
            </a:r>
            <a:endParaRPr sz="1200" dirty="0"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300215" y="4992623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410071" y="4912817"/>
            <a:ext cx="9359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cs typeface="Calibri"/>
              </a:rPr>
              <a:t>2015</a:t>
            </a:r>
            <a:r>
              <a:rPr sz="1200" spc="-25" dirty="0">
                <a:cs typeface="Calibri"/>
              </a:rPr>
              <a:t> </a:t>
            </a:r>
            <a:r>
              <a:rPr sz="1200" dirty="0">
                <a:cs typeface="Calibri"/>
              </a:rPr>
              <a:t>(N</a:t>
            </a:r>
            <a:r>
              <a:rPr sz="1200" spc="-25" dirty="0">
                <a:cs typeface="Calibri"/>
              </a:rPr>
              <a:t> </a:t>
            </a:r>
            <a:r>
              <a:rPr sz="1200" dirty="0">
                <a:cs typeface="Calibri"/>
              </a:rPr>
              <a:t>=</a:t>
            </a:r>
            <a:r>
              <a:rPr sz="1200" spc="-25" dirty="0">
                <a:cs typeface="Calibri"/>
              </a:rPr>
              <a:t> </a:t>
            </a:r>
            <a:r>
              <a:rPr sz="1200" spc="-5" dirty="0">
                <a:cs typeface="Calibri"/>
              </a:rPr>
              <a:t>851)</a:t>
            </a:r>
            <a:endParaRPr sz="1200" dirty="0"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756147" y="2601506"/>
            <a:ext cx="488315" cy="337185"/>
            <a:chOff x="5756147" y="2601506"/>
            <a:chExt cx="488315" cy="337185"/>
          </a:xfrm>
        </p:grpSpPr>
        <p:pic>
          <p:nvPicPr>
            <p:cNvPr id="48" name="object 4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56147" y="2601506"/>
              <a:ext cx="487692" cy="33676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3391" y="2625852"/>
              <a:ext cx="397763" cy="246887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803391" y="2625852"/>
              <a:ext cx="398145" cy="247015"/>
            </a:xfrm>
            <a:custGeom>
              <a:avLst/>
              <a:gdLst/>
              <a:ahLst/>
              <a:cxnLst/>
              <a:rect l="l" t="t" r="r" b="b"/>
              <a:pathLst>
                <a:path w="398145" h="247014">
                  <a:moveTo>
                    <a:pt x="0" y="123444"/>
                  </a:moveTo>
                  <a:lnTo>
                    <a:pt x="123444" y="0"/>
                  </a:lnTo>
                  <a:lnTo>
                    <a:pt x="123444" y="61722"/>
                  </a:lnTo>
                  <a:lnTo>
                    <a:pt x="397763" y="61722"/>
                  </a:lnTo>
                  <a:lnTo>
                    <a:pt x="397763" y="185165"/>
                  </a:lnTo>
                  <a:lnTo>
                    <a:pt x="123444" y="185165"/>
                  </a:lnTo>
                  <a:lnTo>
                    <a:pt x="123444" y="246887"/>
                  </a:lnTo>
                  <a:lnTo>
                    <a:pt x="0" y="123444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225958" y="6031179"/>
            <a:ext cx="32740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solidFill>
                  <a:srgbClr val="30859C"/>
                </a:solidFill>
                <a:cs typeface="Arial"/>
              </a:rPr>
              <a:t>Base</a:t>
            </a:r>
            <a:r>
              <a:rPr sz="900" i="1" spc="-10" dirty="0">
                <a:solidFill>
                  <a:srgbClr val="30859C"/>
                </a:solidFill>
                <a:cs typeface="Arial"/>
              </a:rPr>
              <a:t> </a:t>
            </a:r>
            <a:r>
              <a:rPr sz="900" i="1" dirty="0">
                <a:solidFill>
                  <a:srgbClr val="30859C"/>
                </a:solidFill>
                <a:cs typeface="Arial"/>
              </a:rPr>
              <a:t>=</a:t>
            </a:r>
            <a:r>
              <a:rPr sz="900" i="1" spc="-10" dirty="0">
                <a:solidFill>
                  <a:srgbClr val="30859C"/>
                </a:solidFill>
                <a:cs typeface="Arial"/>
              </a:rPr>
              <a:t> </a:t>
            </a:r>
            <a:r>
              <a:rPr sz="900" i="1" dirty="0">
                <a:solidFill>
                  <a:srgbClr val="30859C"/>
                </a:solidFill>
                <a:cs typeface="Arial"/>
              </a:rPr>
              <a:t>Those</a:t>
            </a:r>
            <a:r>
              <a:rPr sz="900" i="1" spc="-15" dirty="0">
                <a:solidFill>
                  <a:srgbClr val="30859C"/>
                </a:solidFill>
                <a:cs typeface="Arial"/>
              </a:rPr>
              <a:t> </a:t>
            </a:r>
            <a:r>
              <a:rPr sz="900" i="1" dirty="0">
                <a:solidFill>
                  <a:srgbClr val="30859C"/>
                </a:solidFill>
                <a:cs typeface="Arial"/>
              </a:rPr>
              <a:t>whose</a:t>
            </a:r>
            <a:r>
              <a:rPr sz="900" i="1" spc="-10" dirty="0">
                <a:solidFill>
                  <a:srgbClr val="30859C"/>
                </a:solidFill>
                <a:cs typeface="Arial"/>
              </a:rPr>
              <a:t> </a:t>
            </a:r>
            <a:r>
              <a:rPr sz="900" i="1" dirty="0">
                <a:solidFill>
                  <a:srgbClr val="30859C"/>
                </a:solidFill>
                <a:cs typeface="Arial"/>
              </a:rPr>
              <a:t>current</a:t>
            </a:r>
            <a:r>
              <a:rPr sz="900" i="1" spc="-25" dirty="0">
                <a:solidFill>
                  <a:srgbClr val="30859C"/>
                </a:solidFill>
                <a:cs typeface="Arial"/>
              </a:rPr>
              <a:t> </a:t>
            </a:r>
            <a:r>
              <a:rPr sz="900" i="1" dirty="0">
                <a:solidFill>
                  <a:srgbClr val="30859C"/>
                </a:solidFill>
                <a:cs typeface="Arial"/>
              </a:rPr>
              <a:t>project</a:t>
            </a:r>
            <a:r>
              <a:rPr sz="900" i="1" spc="-20" dirty="0">
                <a:solidFill>
                  <a:srgbClr val="30859C"/>
                </a:solidFill>
                <a:cs typeface="Arial"/>
              </a:rPr>
              <a:t> </a:t>
            </a:r>
            <a:r>
              <a:rPr sz="900" i="1" spc="-5" dirty="0">
                <a:solidFill>
                  <a:srgbClr val="30859C"/>
                </a:solidFill>
                <a:cs typeface="Arial"/>
              </a:rPr>
              <a:t>is an</a:t>
            </a:r>
            <a:r>
              <a:rPr sz="900" i="1" spc="-10" dirty="0">
                <a:solidFill>
                  <a:srgbClr val="30859C"/>
                </a:solidFill>
                <a:cs typeface="Arial"/>
              </a:rPr>
              <a:t> </a:t>
            </a:r>
            <a:r>
              <a:rPr sz="900" i="1" spc="-5" dirty="0">
                <a:solidFill>
                  <a:srgbClr val="30859C"/>
                </a:solidFill>
                <a:cs typeface="Arial"/>
              </a:rPr>
              <a:t>upgrade/improvement</a:t>
            </a:r>
            <a:endParaRPr sz="900">
              <a:cs typeface="Arial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latin typeface="+mn-lt"/>
              </a:rPr>
              <a:t>2017</a:t>
            </a:r>
            <a:r>
              <a:rPr spc="-30" dirty="0">
                <a:latin typeface="+mn-lt"/>
              </a:rPr>
              <a:t> </a:t>
            </a:r>
            <a:r>
              <a:rPr spc="-5" dirty="0">
                <a:latin typeface="+mn-lt"/>
              </a:rPr>
              <a:t>Embedded</a:t>
            </a:r>
            <a:r>
              <a:rPr spc="-35" dirty="0">
                <a:latin typeface="+mn-lt"/>
              </a:rPr>
              <a:t> </a:t>
            </a:r>
            <a:r>
              <a:rPr dirty="0">
                <a:latin typeface="+mn-lt"/>
              </a:rPr>
              <a:t>Markets</a:t>
            </a:r>
            <a:r>
              <a:rPr spc="-50" dirty="0">
                <a:latin typeface="+mn-lt"/>
              </a:rPr>
              <a:t> </a:t>
            </a:r>
            <a:r>
              <a:rPr spc="-5" dirty="0">
                <a:latin typeface="+mn-lt"/>
              </a:rPr>
              <a:t>Study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xfrm>
            <a:off x="6093333" y="6579609"/>
            <a:ext cx="29622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+mn-lt"/>
              </a:rPr>
              <a:t>©</a:t>
            </a:r>
            <a:r>
              <a:rPr spc="-10" dirty="0">
                <a:latin typeface="+mn-lt"/>
              </a:rPr>
              <a:t> </a:t>
            </a:r>
            <a:r>
              <a:rPr spc="-5" dirty="0">
                <a:latin typeface="+mn-lt"/>
              </a:rPr>
              <a:t>2017 </a:t>
            </a:r>
            <a:r>
              <a:rPr spc="-10" dirty="0">
                <a:latin typeface="+mn-lt"/>
              </a:rPr>
              <a:t>Copyright</a:t>
            </a:r>
            <a:r>
              <a:rPr spc="30" dirty="0">
                <a:latin typeface="+mn-lt"/>
              </a:rPr>
              <a:t> </a:t>
            </a:r>
            <a:r>
              <a:rPr spc="-5" dirty="0">
                <a:latin typeface="+mn-lt"/>
              </a:rPr>
              <a:t>by AspenCore.</a:t>
            </a:r>
            <a:r>
              <a:rPr spc="-10" dirty="0">
                <a:latin typeface="+mn-lt"/>
              </a:rPr>
              <a:t> All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rights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reserved.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65366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375F92"/>
                </a:solidFill>
                <a:latin typeface="+mn-lt"/>
              </a:rPr>
              <a:t>What</a:t>
            </a:r>
            <a:r>
              <a:rPr sz="2200" spc="10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+mn-lt"/>
              </a:rPr>
              <a:t>does</a:t>
            </a:r>
            <a:r>
              <a:rPr sz="2200" spc="15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+mn-lt"/>
              </a:rPr>
              <a:t>the</a:t>
            </a:r>
            <a:r>
              <a:rPr sz="2200" spc="20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+mn-lt"/>
              </a:rPr>
              <a:t>upgrade</a:t>
            </a:r>
            <a:r>
              <a:rPr sz="2200" spc="30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+mn-lt"/>
              </a:rPr>
              <a:t>or</a:t>
            </a:r>
            <a:r>
              <a:rPr sz="2200" spc="15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+mn-lt"/>
              </a:rPr>
              <a:t>improvement</a:t>
            </a:r>
            <a:r>
              <a:rPr sz="2200" spc="15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+mn-lt"/>
              </a:rPr>
              <a:t>include?</a:t>
            </a:r>
            <a:endParaRPr sz="2200" dirty="0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cs typeface="Arial"/>
              </a:rPr>
              <a:t>26</a:t>
            </a:r>
            <a:endParaRPr sz="1400"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16910" y="2022094"/>
            <a:ext cx="3007360" cy="3462020"/>
            <a:chOff x="3216910" y="2022094"/>
            <a:chExt cx="3007360" cy="3462020"/>
          </a:xfrm>
        </p:grpSpPr>
        <p:sp>
          <p:nvSpPr>
            <p:cNvPr id="4" name="object 4"/>
            <p:cNvSpPr/>
            <p:nvPr/>
          </p:nvSpPr>
          <p:spPr>
            <a:xfrm>
              <a:off x="3223260" y="2104644"/>
              <a:ext cx="2867025" cy="170815"/>
            </a:xfrm>
            <a:custGeom>
              <a:avLst/>
              <a:gdLst/>
              <a:ahLst/>
              <a:cxnLst/>
              <a:rect l="l" t="t" r="r" b="b"/>
              <a:pathLst>
                <a:path w="2867025" h="170814">
                  <a:moveTo>
                    <a:pt x="2866643" y="0"/>
                  </a:moveTo>
                  <a:lnTo>
                    <a:pt x="0" y="0"/>
                  </a:lnTo>
                  <a:lnTo>
                    <a:pt x="0" y="170687"/>
                  </a:lnTo>
                  <a:lnTo>
                    <a:pt x="2866643" y="170687"/>
                  </a:lnTo>
                  <a:lnTo>
                    <a:pt x="286664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23260" y="2275332"/>
              <a:ext cx="3001010" cy="169545"/>
            </a:xfrm>
            <a:custGeom>
              <a:avLst/>
              <a:gdLst/>
              <a:ahLst/>
              <a:cxnLst/>
              <a:rect l="l" t="t" r="r" b="b"/>
              <a:pathLst>
                <a:path w="3001010" h="169544">
                  <a:moveTo>
                    <a:pt x="3000755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3000755" y="169163"/>
                  </a:lnTo>
                  <a:lnTo>
                    <a:pt x="300075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23260" y="2598420"/>
              <a:ext cx="2717800" cy="169545"/>
            </a:xfrm>
            <a:custGeom>
              <a:avLst/>
              <a:gdLst/>
              <a:ahLst/>
              <a:cxnLst/>
              <a:rect l="l" t="t" r="r" b="b"/>
              <a:pathLst>
                <a:path w="2717800" h="169544">
                  <a:moveTo>
                    <a:pt x="2717291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2717291" y="169163"/>
                  </a:lnTo>
                  <a:lnTo>
                    <a:pt x="27172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23260" y="2767584"/>
              <a:ext cx="2494915" cy="170815"/>
            </a:xfrm>
            <a:custGeom>
              <a:avLst/>
              <a:gdLst/>
              <a:ahLst/>
              <a:cxnLst/>
              <a:rect l="l" t="t" r="r" b="b"/>
              <a:pathLst>
                <a:path w="2494915" h="170814">
                  <a:moveTo>
                    <a:pt x="2494788" y="0"/>
                  </a:moveTo>
                  <a:lnTo>
                    <a:pt x="0" y="0"/>
                  </a:lnTo>
                  <a:lnTo>
                    <a:pt x="0" y="170687"/>
                  </a:lnTo>
                  <a:lnTo>
                    <a:pt x="2494788" y="170687"/>
                  </a:lnTo>
                  <a:lnTo>
                    <a:pt x="24947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23260" y="3090672"/>
              <a:ext cx="2606040" cy="169545"/>
            </a:xfrm>
            <a:custGeom>
              <a:avLst/>
              <a:gdLst/>
              <a:ahLst/>
              <a:cxnLst/>
              <a:rect l="l" t="t" r="r" b="b"/>
              <a:pathLst>
                <a:path w="2606040" h="169545">
                  <a:moveTo>
                    <a:pt x="2606040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2606040" y="169163"/>
                  </a:lnTo>
                  <a:lnTo>
                    <a:pt x="260604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23260" y="3259836"/>
              <a:ext cx="2456815" cy="170815"/>
            </a:xfrm>
            <a:custGeom>
              <a:avLst/>
              <a:gdLst/>
              <a:ahLst/>
              <a:cxnLst/>
              <a:rect l="l" t="t" r="r" b="b"/>
              <a:pathLst>
                <a:path w="2456815" h="170814">
                  <a:moveTo>
                    <a:pt x="2456688" y="0"/>
                  </a:moveTo>
                  <a:lnTo>
                    <a:pt x="0" y="0"/>
                  </a:lnTo>
                  <a:lnTo>
                    <a:pt x="0" y="170687"/>
                  </a:lnTo>
                  <a:lnTo>
                    <a:pt x="2456688" y="170687"/>
                  </a:lnTo>
                  <a:lnTo>
                    <a:pt x="24566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23260" y="3582924"/>
              <a:ext cx="2417445" cy="170815"/>
            </a:xfrm>
            <a:custGeom>
              <a:avLst/>
              <a:gdLst/>
              <a:ahLst/>
              <a:cxnLst/>
              <a:rect l="l" t="t" r="r" b="b"/>
              <a:pathLst>
                <a:path w="2417445" h="170814">
                  <a:moveTo>
                    <a:pt x="2417064" y="0"/>
                  </a:moveTo>
                  <a:lnTo>
                    <a:pt x="0" y="0"/>
                  </a:lnTo>
                  <a:lnTo>
                    <a:pt x="0" y="170687"/>
                  </a:lnTo>
                  <a:lnTo>
                    <a:pt x="2417064" y="170687"/>
                  </a:lnTo>
                  <a:lnTo>
                    <a:pt x="241706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23260" y="3753611"/>
              <a:ext cx="2092960" cy="169545"/>
            </a:xfrm>
            <a:custGeom>
              <a:avLst/>
              <a:gdLst/>
              <a:ahLst/>
              <a:cxnLst/>
              <a:rect l="l" t="t" r="r" b="b"/>
              <a:pathLst>
                <a:path w="2092960" h="169545">
                  <a:moveTo>
                    <a:pt x="2092452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2092452" y="169163"/>
                  </a:lnTo>
                  <a:lnTo>
                    <a:pt x="209245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23260" y="4076700"/>
              <a:ext cx="1938655" cy="169545"/>
            </a:xfrm>
            <a:custGeom>
              <a:avLst/>
              <a:gdLst/>
              <a:ahLst/>
              <a:cxnLst/>
              <a:rect l="l" t="t" r="r" b="b"/>
              <a:pathLst>
                <a:path w="1938654" h="169545">
                  <a:moveTo>
                    <a:pt x="1938527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1938527" y="169163"/>
                  </a:lnTo>
                  <a:lnTo>
                    <a:pt x="19385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23260" y="4245864"/>
              <a:ext cx="1836420" cy="170815"/>
            </a:xfrm>
            <a:custGeom>
              <a:avLst/>
              <a:gdLst/>
              <a:ahLst/>
              <a:cxnLst/>
              <a:rect l="l" t="t" r="r" b="b"/>
              <a:pathLst>
                <a:path w="1836420" h="170814">
                  <a:moveTo>
                    <a:pt x="1836419" y="0"/>
                  </a:moveTo>
                  <a:lnTo>
                    <a:pt x="0" y="0"/>
                  </a:lnTo>
                  <a:lnTo>
                    <a:pt x="0" y="170687"/>
                  </a:lnTo>
                  <a:lnTo>
                    <a:pt x="1836419" y="170687"/>
                  </a:lnTo>
                  <a:lnTo>
                    <a:pt x="183641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23260" y="4568951"/>
              <a:ext cx="1720850" cy="169545"/>
            </a:xfrm>
            <a:custGeom>
              <a:avLst/>
              <a:gdLst/>
              <a:ahLst/>
              <a:cxnLst/>
              <a:rect l="l" t="t" r="r" b="b"/>
              <a:pathLst>
                <a:path w="1720850" h="169545">
                  <a:moveTo>
                    <a:pt x="1720595" y="0"/>
                  </a:moveTo>
                  <a:lnTo>
                    <a:pt x="0" y="0"/>
                  </a:lnTo>
                  <a:lnTo>
                    <a:pt x="0" y="169164"/>
                  </a:lnTo>
                  <a:lnTo>
                    <a:pt x="1720595" y="169164"/>
                  </a:lnTo>
                  <a:lnTo>
                    <a:pt x="172059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23260" y="4738116"/>
              <a:ext cx="1772920" cy="170815"/>
            </a:xfrm>
            <a:custGeom>
              <a:avLst/>
              <a:gdLst/>
              <a:ahLst/>
              <a:cxnLst/>
              <a:rect l="l" t="t" r="r" b="b"/>
              <a:pathLst>
                <a:path w="1772920" h="170814">
                  <a:moveTo>
                    <a:pt x="1772412" y="0"/>
                  </a:moveTo>
                  <a:lnTo>
                    <a:pt x="0" y="0"/>
                  </a:lnTo>
                  <a:lnTo>
                    <a:pt x="0" y="170687"/>
                  </a:lnTo>
                  <a:lnTo>
                    <a:pt x="1772412" y="170687"/>
                  </a:lnTo>
                  <a:lnTo>
                    <a:pt x="17724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23260" y="5061204"/>
              <a:ext cx="1638300" cy="170815"/>
            </a:xfrm>
            <a:custGeom>
              <a:avLst/>
              <a:gdLst/>
              <a:ahLst/>
              <a:cxnLst/>
              <a:rect l="l" t="t" r="r" b="b"/>
              <a:pathLst>
                <a:path w="1638300" h="170814">
                  <a:moveTo>
                    <a:pt x="1638300" y="0"/>
                  </a:moveTo>
                  <a:lnTo>
                    <a:pt x="0" y="0"/>
                  </a:lnTo>
                  <a:lnTo>
                    <a:pt x="0" y="170688"/>
                  </a:lnTo>
                  <a:lnTo>
                    <a:pt x="1638300" y="170688"/>
                  </a:lnTo>
                  <a:lnTo>
                    <a:pt x="16383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23260" y="5231892"/>
              <a:ext cx="1454150" cy="169545"/>
            </a:xfrm>
            <a:custGeom>
              <a:avLst/>
              <a:gdLst/>
              <a:ahLst/>
              <a:cxnLst/>
              <a:rect l="l" t="t" r="r" b="b"/>
              <a:pathLst>
                <a:path w="1454150" h="169545">
                  <a:moveTo>
                    <a:pt x="1453895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1453895" y="169163"/>
                  </a:lnTo>
                  <a:lnTo>
                    <a:pt x="145389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23260" y="2028444"/>
              <a:ext cx="0" cy="3449320"/>
            </a:xfrm>
            <a:custGeom>
              <a:avLst/>
              <a:gdLst/>
              <a:ahLst/>
              <a:cxnLst/>
              <a:rect l="l" t="t" r="r" b="b"/>
              <a:pathLst>
                <a:path h="3449320">
                  <a:moveTo>
                    <a:pt x="0" y="0"/>
                  </a:moveTo>
                  <a:lnTo>
                    <a:pt x="0" y="3448811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154673" y="2081276"/>
            <a:ext cx="3327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cs typeface="Arial"/>
              </a:rPr>
              <a:t>59%</a:t>
            </a:r>
            <a:endParaRPr sz="1200"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04686" y="2574163"/>
            <a:ext cx="3327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cs typeface="Arial"/>
              </a:rPr>
              <a:t>56%</a:t>
            </a:r>
            <a:endParaRPr sz="1200"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93434" y="3066364"/>
            <a:ext cx="3327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cs typeface="Arial"/>
              </a:rPr>
              <a:t>54%</a:t>
            </a:r>
            <a:endParaRPr sz="1200"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26558" y="4052442"/>
            <a:ext cx="3327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cs typeface="Arial"/>
              </a:rPr>
              <a:t>40%</a:t>
            </a:r>
            <a:endParaRPr sz="1200"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09134" y="4545329"/>
            <a:ext cx="3327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cs typeface="Arial"/>
              </a:rPr>
              <a:t>36%</a:t>
            </a:r>
            <a:endParaRPr sz="1200"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26838" y="5038090"/>
            <a:ext cx="3327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cs typeface="Arial"/>
              </a:rPr>
              <a:t>34%</a:t>
            </a:r>
            <a:endParaRPr sz="1200"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89040" y="2251075"/>
            <a:ext cx="3327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cs typeface="Arial"/>
              </a:rPr>
              <a:t>62%</a:t>
            </a:r>
            <a:endParaRPr sz="1200"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83326" y="2743961"/>
            <a:ext cx="3327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cs typeface="Arial"/>
              </a:rPr>
              <a:t>52%</a:t>
            </a:r>
            <a:endParaRPr sz="1200"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44083" y="3236721"/>
            <a:ext cx="3327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cs typeface="Arial"/>
              </a:rPr>
              <a:t>51%</a:t>
            </a:r>
            <a:endParaRPr sz="1200"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80101" y="3559555"/>
            <a:ext cx="657225" cy="378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">
              <a:lnSpc>
                <a:spcPts val="1390"/>
              </a:lnSpc>
              <a:spcBef>
                <a:spcPts val="100"/>
              </a:spcBef>
            </a:pPr>
            <a:r>
              <a:rPr sz="1200" b="1" spc="-5" dirty="0">
                <a:cs typeface="Arial"/>
              </a:rPr>
              <a:t>50%</a:t>
            </a:r>
            <a:endParaRPr sz="1200">
              <a:cs typeface="Arial"/>
            </a:endParaRPr>
          </a:p>
          <a:p>
            <a:pPr marL="12700">
              <a:lnSpc>
                <a:spcPts val="1390"/>
              </a:lnSpc>
            </a:pPr>
            <a:r>
              <a:rPr sz="1200" b="1" spc="-5" dirty="0">
                <a:cs typeface="Arial"/>
              </a:rPr>
              <a:t>43%</a:t>
            </a:r>
            <a:endParaRPr sz="1200"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24069" y="4222495"/>
            <a:ext cx="3327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cs typeface="Arial"/>
              </a:rPr>
              <a:t>38%</a:t>
            </a:r>
            <a:endParaRPr sz="1200"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60950" y="4715002"/>
            <a:ext cx="3327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cs typeface="Arial"/>
              </a:rPr>
              <a:t>37%</a:t>
            </a:r>
            <a:endParaRPr sz="1200"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41926" y="5207889"/>
            <a:ext cx="3327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cs typeface="Arial"/>
              </a:rPr>
              <a:t>30%</a:t>
            </a:r>
            <a:endParaRPr sz="1200"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15186" y="2135505"/>
            <a:ext cx="145669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cs typeface="Calibri"/>
              </a:rPr>
              <a:t>Real-time</a:t>
            </a:r>
            <a:r>
              <a:rPr sz="1400" spc="-3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capability</a:t>
            </a:r>
            <a:endParaRPr sz="1400"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22577" y="2628392"/>
            <a:ext cx="174942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cs typeface="Calibri"/>
              </a:rPr>
              <a:t>Digital</a:t>
            </a:r>
            <a:r>
              <a:rPr sz="1400" spc="-2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signal</a:t>
            </a:r>
            <a:r>
              <a:rPr sz="1400" spc="-2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processing</a:t>
            </a:r>
            <a:endParaRPr sz="1400"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67103" y="3121279"/>
            <a:ext cx="160591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cs typeface="Calibri"/>
              </a:rPr>
              <a:t>Networking</a:t>
            </a:r>
            <a:r>
              <a:rPr sz="1400" spc="-1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capability</a:t>
            </a:r>
            <a:endParaRPr sz="1400" dirty="0"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2953" y="3613784"/>
            <a:ext cx="17887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cs typeface="Calibri"/>
              </a:rPr>
              <a:t>Analog</a:t>
            </a:r>
            <a:r>
              <a:rPr sz="1400" spc="-2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signal</a:t>
            </a:r>
            <a:r>
              <a:rPr sz="1400" spc="-2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processing</a:t>
            </a:r>
            <a:endParaRPr sz="1400"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693926" y="4106671"/>
            <a:ext cx="13792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cs typeface="Calibri"/>
              </a:rPr>
              <a:t>Wireless</a:t>
            </a:r>
            <a:r>
              <a:rPr sz="1400" spc="-2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capability</a:t>
            </a:r>
            <a:endParaRPr sz="1400"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735707" y="4599559"/>
            <a:ext cx="2959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cs typeface="Calibri"/>
              </a:rPr>
              <a:t>G</a:t>
            </a:r>
            <a:r>
              <a:rPr sz="1400" spc="-15" dirty="0">
                <a:cs typeface="Calibri"/>
              </a:rPr>
              <a:t>U</a:t>
            </a:r>
            <a:r>
              <a:rPr sz="1400" dirty="0">
                <a:cs typeface="Calibri"/>
              </a:rPr>
              <a:t>I</a:t>
            </a:r>
            <a:endParaRPr sz="1400"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88566" y="5092446"/>
            <a:ext cx="10839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cs typeface="Calibri"/>
              </a:rPr>
              <a:t>Project</a:t>
            </a:r>
            <a:r>
              <a:rPr sz="1400" spc="-70" dirty="0">
                <a:cs typeface="Calibri"/>
              </a:rPr>
              <a:t> </a:t>
            </a:r>
            <a:r>
              <a:rPr sz="1400" dirty="0">
                <a:cs typeface="Calibri"/>
              </a:rPr>
              <a:t>rugged</a:t>
            </a:r>
            <a:endParaRPr sz="1400"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518147" y="5004815"/>
            <a:ext cx="70485" cy="71755"/>
          </a:xfrm>
          <a:custGeom>
            <a:avLst/>
            <a:gdLst/>
            <a:ahLst/>
            <a:cxnLst/>
            <a:rect l="l" t="t" r="r" b="b"/>
            <a:pathLst>
              <a:path w="70484" h="71754">
                <a:moveTo>
                  <a:pt x="70103" y="0"/>
                </a:moveTo>
                <a:lnTo>
                  <a:pt x="0" y="0"/>
                </a:lnTo>
                <a:lnTo>
                  <a:pt x="0" y="71627"/>
                </a:lnTo>
                <a:lnTo>
                  <a:pt x="70103" y="71627"/>
                </a:lnTo>
                <a:lnTo>
                  <a:pt x="7010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607556" y="4932934"/>
            <a:ext cx="10782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E7E7E"/>
                </a:solidFill>
                <a:cs typeface="Arial MT"/>
              </a:rPr>
              <a:t>2017</a:t>
            </a:r>
            <a:r>
              <a:rPr sz="1100" spc="-30" dirty="0">
                <a:solidFill>
                  <a:srgbClr val="7E7E7E"/>
                </a:solidFill>
                <a:cs typeface="Arial MT"/>
              </a:rPr>
              <a:t> </a:t>
            </a:r>
            <a:r>
              <a:rPr sz="1100" dirty="0">
                <a:solidFill>
                  <a:srgbClr val="7E7E7E"/>
                </a:solidFill>
                <a:cs typeface="Arial MT"/>
              </a:rPr>
              <a:t>(N</a:t>
            </a:r>
            <a:r>
              <a:rPr sz="1100" spc="-20" dirty="0">
                <a:solidFill>
                  <a:srgbClr val="7E7E7E"/>
                </a:solidFill>
                <a:cs typeface="Arial MT"/>
              </a:rPr>
              <a:t> </a:t>
            </a:r>
            <a:r>
              <a:rPr sz="1100" dirty="0">
                <a:solidFill>
                  <a:srgbClr val="7E7E7E"/>
                </a:solidFill>
                <a:cs typeface="Arial MT"/>
              </a:rPr>
              <a:t>=</a:t>
            </a:r>
            <a:r>
              <a:rPr sz="1100" spc="-25" dirty="0">
                <a:solidFill>
                  <a:srgbClr val="7E7E7E"/>
                </a:solidFill>
                <a:cs typeface="Arial MT"/>
              </a:rPr>
              <a:t> </a:t>
            </a:r>
            <a:r>
              <a:rPr sz="1100" spc="-5" dirty="0">
                <a:solidFill>
                  <a:srgbClr val="7E7E7E"/>
                </a:solidFill>
                <a:cs typeface="Arial MT"/>
              </a:rPr>
              <a:t>1,107)</a:t>
            </a:r>
            <a:endParaRPr sz="1100" dirty="0">
              <a:cs typeface="Arial M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518147" y="5321808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4" h="70485">
                <a:moveTo>
                  <a:pt x="70103" y="0"/>
                </a:moveTo>
                <a:lnTo>
                  <a:pt x="0" y="0"/>
                </a:lnTo>
                <a:lnTo>
                  <a:pt x="0" y="70103"/>
                </a:lnTo>
                <a:lnTo>
                  <a:pt x="70103" y="70103"/>
                </a:lnTo>
                <a:lnTo>
                  <a:pt x="7010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607556" y="5249672"/>
            <a:ext cx="10782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E7E7E"/>
                </a:solidFill>
                <a:cs typeface="Arial MT"/>
              </a:rPr>
              <a:t>2015</a:t>
            </a:r>
            <a:r>
              <a:rPr sz="1100" spc="-30" dirty="0">
                <a:solidFill>
                  <a:srgbClr val="7E7E7E"/>
                </a:solidFill>
                <a:cs typeface="Arial MT"/>
              </a:rPr>
              <a:t> </a:t>
            </a:r>
            <a:r>
              <a:rPr sz="1100" dirty="0">
                <a:solidFill>
                  <a:srgbClr val="7E7E7E"/>
                </a:solidFill>
                <a:cs typeface="Arial MT"/>
              </a:rPr>
              <a:t>(N</a:t>
            </a:r>
            <a:r>
              <a:rPr sz="1100" spc="-20" dirty="0">
                <a:solidFill>
                  <a:srgbClr val="7E7E7E"/>
                </a:solidFill>
                <a:cs typeface="Arial MT"/>
              </a:rPr>
              <a:t> </a:t>
            </a:r>
            <a:r>
              <a:rPr sz="1100" dirty="0">
                <a:solidFill>
                  <a:srgbClr val="7E7E7E"/>
                </a:solidFill>
                <a:cs typeface="Arial MT"/>
              </a:rPr>
              <a:t>=</a:t>
            </a:r>
            <a:r>
              <a:rPr sz="1100" spc="-25" dirty="0">
                <a:solidFill>
                  <a:srgbClr val="7E7E7E"/>
                </a:solidFill>
                <a:cs typeface="Arial MT"/>
              </a:rPr>
              <a:t> </a:t>
            </a:r>
            <a:r>
              <a:rPr sz="1100" spc="-5" dirty="0">
                <a:solidFill>
                  <a:srgbClr val="7E7E7E"/>
                </a:solidFill>
                <a:cs typeface="Arial MT"/>
              </a:rPr>
              <a:t>1,606)</a:t>
            </a:r>
            <a:endParaRPr sz="1100">
              <a:cs typeface="Arial MT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101926" y="2537413"/>
            <a:ext cx="824865" cy="1320165"/>
            <a:chOff x="6101926" y="2537413"/>
            <a:chExt cx="824865" cy="1320165"/>
          </a:xfrm>
        </p:grpSpPr>
        <p:pic>
          <p:nvPicPr>
            <p:cNvPr id="44" name="object 4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01926" y="3556969"/>
              <a:ext cx="462025" cy="30035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31052" y="3563112"/>
              <a:ext cx="399288" cy="24688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131052" y="3563112"/>
              <a:ext cx="399415" cy="247015"/>
            </a:xfrm>
            <a:custGeom>
              <a:avLst/>
              <a:gdLst/>
              <a:ahLst/>
              <a:cxnLst/>
              <a:rect l="l" t="t" r="r" b="b"/>
              <a:pathLst>
                <a:path w="399415" h="247014">
                  <a:moveTo>
                    <a:pt x="0" y="123443"/>
                  </a:moveTo>
                  <a:lnTo>
                    <a:pt x="123444" y="0"/>
                  </a:lnTo>
                  <a:lnTo>
                    <a:pt x="123444" y="61721"/>
                  </a:lnTo>
                  <a:lnTo>
                    <a:pt x="399288" y="61721"/>
                  </a:lnTo>
                  <a:lnTo>
                    <a:pt x="399288" y="185165"/>
                  </a:lnTo>
                  <a:lnTo>
                    <a:pt x="123444" y="185165"/>
                  </a:lnTo>
                  <a:lnTo>
                    <a:pt x="123444" y="246887"/>
                  </a:lnTo>
                  <a:lnTo>
                    <a:pt x="0" y="123443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6106" y="2537413"/>
              <a:ext cx="460598" cy="30035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95288" y="2543556"/>
              <a:ext cx="397763" cy="246888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495288" y="2543556"/>
              <a:ext cx="398145" cy="247015"/>
            </a:xfrm>
            <a:custGeom>
              <a:avLst/>
              <a:gdLst/>
              <a:ahLst/>
              <a:cxnLst/>
              <a:rect l="l" t="t" r="r" b="b"/>
              <a:pathLst>
                <a:path w="398145" h="247014">
                  <a:moveTo>
                    <a:pt x="0" y="123444"/>
                  </a:moveTo>
                  <a:lnTo>
                    <a:pt x="123443" y="0"/>
                  </a:lnTo>
                  <a:lnTo>
                    <a:pt x="123443" y="61722"/>
                  </a:lnTo>
                  <a:lnTo>
                    <a:pt x="397763" y="61722"/>
                  </a:lnTo>
                  <a:lnTo>
                    <a:pt x="397763" y="185166"/>
                  </a:lnTo>
                  <a:lnTo>
                    <a:pt x="123443" y="185166"/>
                  </a:lnTo>
                  <a:lnTo>
                    <a:pt x="123443" y="246888"/>
                  </a:lnTo>
                  <a:lnTo>
                    <a:pt x="0" y="123444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633857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375F92"/>
                </a:solidFill>
                <a:latin typeface="+mn-lt"/>
              </a:rPr>
              <a:t>Which</a:t>
            </a:r>
            <a:r>
              <a:rPr sz="2200" spc="15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+mn-lt"/>
              </a:rPr>
              <a:t>of</a:t>
            </a:r>
            <a:r>
              <a:rPr sz="2200" spc="15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+mn-lt"/>
              </a:rPr>
              <a:t>the</a:t>
            </a:r>
            <a:r>
              <a:rPr sz="2200" spc="15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dirty="0">
                <a:solidFill>
                  <a:srgbClr val="375F92"/>
                </a:solidFill>
                <a:latin typeface="+mn-lt"/>
              </a:rPr>
              <a:t>following</a:t>
            </a:r>
            <a:r>
              <a:rPr sz="2200" spc="30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+mn-lt"/>
              </a:rPr>
              <a:t>capabilities</a:t>
            </a:r>
            <a:r>
              <a:rPr sz="2200" spc="25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+mn-lt"/>
              </a:rPr>
              <a:t>are</a:t>
            </a:r>
            <a:r>
              <a:rPr sz="2200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+mn-lt"/>
              </a:rPr>
              <a:t>included </a:t>
            </a:r>
            <a:r>
              <a:rPr sz="2200" spc="-595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+mn-lt"/>
              </a:rPr>
              <a:t>in</a:t>
            </a:r>
            <a:r>
              <a:rPr sz="2200" spc="5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10" dirty="0">
                <a:solidFill>
                  <a:srgbClr val="375F92"/>
                </a:solidFill>
                <a:latin typeface="+mn-lt"/>
              </a:rPr>
              <a:t>your</a:t>
            </a:r>
            <a:r>
              <a:rPr sz="2200" spc="35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+mn-lt"/>
              </a:rPr>
              <a:t>current</a:t>
            </a:r>
            <a:r>
              <a:rPr sz="2200" spc="10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+mn-lt"/>
              </a:rPr>
              <a:t>embedded</a:t>
            </a:r>
            <a:r>
              <a:rPr sz="2200" spc="25" dirty="0">
                <a:solidFill>
                  <a:srgbClr val="375F92"/>
                </a:solidFill>
                <a:latin typeface="+mn-lt"/>
              </a:rPr>
              <a:t> </a:t>
            </a:r>
            <a:r>
              <a:rPr sz="2200" spc="-5" dirty="0">
                <a:solidFill>
                  <a:srgbClr val="375F92"/>
                </a:solidFill>
                <a:latin typeface="+mn-lt"/>
              </a:rPr>
              <a:t>project?</a:t>
            </a:r>
            <a:endParaRPr sz="2200">
              <a:latin typeface="+mn-lt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latin typeface="+mn-lt"/>
              </a:rPr>
              <a:t>2017</a:t>
            </a:r>
            <a:r>
              <a:rPr spc="-30" dirty="0">
                <a:latin typeface="+mn-lt"/>
              </a:rPr>
              <a:t> </a:t>
            </a:r>
            <a:r>
              <a:rPr spc="-5" dirty="0">
                <a:latin typeface="+mn-lt"/>
              </a:rPr>
              <a:t>Embedded</a:t>
            </a:r>
            <a:r>
              <a:rPr spc="-35" dirty="0">
                <a:latin typeface="+mn-lt"/>
              </a:rPr>
              <a:t> </a:t>
            </a:r>
            <a:r>
              <a:rPr dirty="0">
                <a:latin typeface="+mn-lt"/>
              </a:rPr>
              <a:t>Markets</a:t>
            </a:r>
            <a:r>
              <a:rPr spc="-50" dirty="0">
                <a:latin typeface="+mn-lt"/>
              </a:rPr>
              <a:t> </a:t>
            </a:r>
            <a:r>
              <a:rPr spc="-5" dirty="0">
                <a:latin typeface="+mn-lt"/>
              </a:rPr>
              <a:t>Study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xfrm>
            <a:off x="6093333" y="6579609"/>
            <a:ext cx="29622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+mn-lt"/>
              </a:rPr>
              <a:t>©</a:t>
            </a:r>
            <a:r>
              <a:rPr spc="-10" dirty="0">
                <a:latin typeface="+mn-lt"/>
              </a:rPr>
              <a:t> </a:t>
            </a:r>
            <a:r>
              <a:rPr spc="-5" dirty="0">
                <a:latin typeface="+mn-lt"/>
              </a:rPr>
              <a:t>2017 </a:t>
            </a:r>
            <a:r>
              <a:rPr spc="-10" dirty="0">
                <a:latin typeface="+mn-lt"/>
              </a:rPr>
              <a:t>Copyright</a:t>
            </a:r>
            <a:r>
              <a:rPr spc="30" dirty="0">
                <a:latin typeface="+mn-lt"/>
              </a:rPr>
              <a:t> </a:t>
            </a:r>
            <a:r>
              <a:rPr spc="-5" dirty="0">
                <a:latin typeface="+mn-lt"/>
              </a:rPr>
              <a:t>by AspenCore.</a:t>
            </a:r>
            <a:r>
              <a:rPr spc="-10" dirty="0">
                <a:latin typeface="+mn-lt"/>
              </a:rPr>
              <a:t> All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rights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reserved.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8717" y="205902"/>
            <a:ext cx="994950" cy="8179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623" y="1284732"/>
            <a:ext cx="8490204" cy="1615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862821" y="12534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052" y="1390649"/>
            <a:ext cx="7820659" cy="4975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marR="230504" indent="-183515">
              <a:lnSpc>
                <a:spcPct val="100000"/>
              </a:lnSpc>
              <a:spcBef>
                <a:spcPts val="95"/>
              </a:spcBef>
              <a:buClr>
                <a:srgbClr val="44536A"/>
              </a:buClr>
              <a:buChar char="•"/>
              <a:tabLst>
                <a:tab pos="196215" algn="l"/>
              </a:tabLst>
            </a:pPr>
            <a:r>
              <a:rPr sz="2000" spc="-5" dirty="0">
                <a:solidFill>
                  <a:srgbClr val="404040"/>
                </a:solidFill>
                <a:cs typeface="Arial MT"/>
              </a:rPr>
              <a:t>The</a:t>
            </a:r>
            <a:r>
              <a:rPr sz="2000" spc="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venerable EETimes/Embedded.com Embedded Markets</a:t>
            </a:r>
            <a:r>
              <a:rPr sz="2000" spc="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Study</a:t>
            </a:r>
            <a:r>
              <a:rPr sz="2000" spc="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has</a:t>
            </a:r>
            <a:r>
              <a:rPr sz="2000" spc="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been </a:t>
            </a:r>
            <a:r>
              <a:rPr sz="200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conducted</a:t>
            </a:r>
            <a:r>
              <a:rPr sz="200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annually</a:t>
            </a:r>
            <a:r>
              <a:rPr sz="2000" spc="-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for</a:t>
            </a:r>
            <a:r>
              <a:rPr sz="2000" spc="2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over</a:t>
            </a:r>
            <a:r>
              <a:rPr sz="2000" spc="1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20</a:t>
            </a:r>
            <a:r>
              <a:rPr sz="200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cs typeface="Arial MT"/>
              </a:rPr>
              <a:t>years,</a:t>
            </a:r>
            <a:r>
              <a:rPr sz="2000" spc="4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cs typeface="Arial MT"/>
              </a:rPr>
              <a:t>with</a:t>
            </a:r>
            <a:r>
              <a:rPr sz="2000" spc="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the</a:t>
            </a:r>
            <a:r>
              <a:rPr sz="2000" spc="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sole</a:t>
            </a:r>
            <a:r>
              <a:rPr sz="200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exception</a:t>
            </a:r>
            <a:r>
              <a:rPr sz="200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of</a:t>
            </a:r>
            <a:r>
              <a:rPr sz="2000" spc="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2016,</a:t>
            </a:r>
            <a:r>
              <a:rPr sz="2000" spc="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cs typeface="Arial MT"/>
              </a:rPr>
              <a:t>when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 organizational</a:t>
            </a:r>
            <a:r>
              <a:rPr sz="200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transitions</a:t>
            </a:r>
            <a:r>
              <a:rPr sz="2000" spc="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and</a:t>
            </a:r>
            <a:r>
              <a:rPr sz="2000" spc="2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other</a:t>
            </a:r>
            <a:r>
              <a:rPr sz="2000" spc="2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events</a:t>
            </a:r>
            <a:r>
              <a:rPr sz="2000" spc="3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prevented</a:t>
            </a:r>
            <a:r>
              <a:rPr sz="2000" spc="2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the</a:t>
            </a:r>
            <a:r>
              <a:rPr sz="2000" spc="2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study</a:t>
            </a:r>
            <a:r>
              <a:rPr sz="2000" spc="2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from</a:t>
            </a:r>
            <a:r>
              <a:rPr sz="2000" spc="3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being</a:t>
            </a:r>
            <a:r>
              <a:rPr sz="2000" spc="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fielded. </a:t>
            </a:r>
            <a:r>
              <a:rPr sz="2000" spc="-43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15" dirty="0">
                <a:solidFill>
                  <a:srgbClr val="404040"/>
                </a:solidFill>
                <a:cs typeface="Arial MT"/>
              </a:rPr>
              <a:t>Trending</a:t>
            </a:r>
            <a:r>
              <a:rPr sz="2000" spc="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the</a:t>
            </a:r>
            <a:r>
              <a:rPr sz="2000" spc="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data</a:t>
            </a:r>
            <a:r>
              <a:rPr sz="2000" spc="2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in</a:t>
            </a:r>
            <a:r>
              <a:rPr sz="200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this</a:t>
            </a:r>
            <a:r>
              <a:rPr sz="2000" spc="1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study</a:t>
            </a:r>
            <a:r>
              <a:rPr sz="2000" spc="1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bridges</a:t>
            </a:r>
            <a:r>
              <a:rPr sz="2000" spc="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back</a:t>
            </a:r>
            <a:r>
              <a:rPr sz="2000" spc="1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to</a:t>
            </a:r>
            <a:r>
              <a:rPr sz="2000" spc="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2015</a:t>
            </a:r>
            <a:r>
              <a:rPr sz="2000" spc="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and</a:t>
            </a:r>
            <a:r>
              <a:rPr sz="2000" spc="1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the</a:t>
            </a:r>
            <a:r>
              <a:rPr sz="2000" spc="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previous</a:t>
            </a:r>
            <a:r>
              <a:rPr sz="2000" spc="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three</a:t>
            </a:r>
            <a:r>
              <a:rPr sz="2000" spc="3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to</a:t>
            </a:r>
            <a:r>
              <a:rPr sz="2000" spc="2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five </a:t>
            </a:r>
            <a:r>
              <a:rPr sz="200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cs typeface="Arial MT"/>
              </a:rPr>
              <a:t>years</a:t>
            </a:r>
            <a:r>
              <a:rPr sz="2000" spc="3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cs typeface="Arial MT"/>
              </a:rPr>
              <a:t>where</a:t>
            </a:r>
            <a:r>
              <a:rPr sz="2000" spc="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relevant.</a:t>
            </a:r>
            <a:endParaRPr sz="2000" dirty="0">
              <a:cs typeface="Arial MT"/>
            </a:endParaRPr>
          </a:p>
          <a:p>
            <a:pPr marL="195580" marR="172720" indent="-183515">
              <a:lnSpc>
                <a:spcPct val="100000"/>
              </a:lnSpc>
              <a:spcBef>
                <a:spcPts val="900"/>
              </a:spcBef>
              <a:buClr>
                <a:srgbClr val="44536A"/>
              </a:buClr>
              <a:buChar char="•"/>
              <a:tabLst>
                <a:tab pos="196215" algn="l"/>
              </a:tabLst>
            </a:pPr>
            <a:r>
              <a:rPr sz="2000" spc="-5" dirty="0">
                <a:solidFill>
                  <a:srgbClr val="404040"/>
                </a:solidFill>
                <a:cs typeface="Arial MT"/>
              </a:rPr>
              <a:t>Remarkable</a:t>
            </a:r>
            <a:r>
              <a:rPr sz="200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consistency</a:t>
            </a:r>
            <a:r>
              <a:rPr sz="200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over</a:t>
            </a:r>
            <a:r>
              <a:rPr sz="200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the</a:t>
            </a:r>
            <a:r>
              <a:rPr sz="2000" spc="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cs typeface="Arial MT"/>
              </a:rPr>
              <a:t>years</a:t>
            </a:r>
            <a:r>
              <a:rPr sz="2000" spc="4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has</a:t>
            </a:r>
            <a:r>
              <a:rPr sz="2000" spc="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monitored</a:t>
            </a:r>
            <a:r>
              <a:rPr sz="2000" spc="1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both</a:t>
            </a:r>
            <a:r>
              <a:rPr sz="2000" spc="2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fast</a:t>
            </a:r>
            <a:r>
              <a:rPr sz="2000" spc="2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and</a:t>
            </a:r>
            <a:r>
              <a:rPr sz="2000" spc="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slow moving </a:t>
            </a:r>
            <a:r>
              <a:rPr sz="200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market</a:t>
            </a:r>
            <a:r>
              <a:rPr sz="2000" spc="3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changes.</a:t>
            </a:r>
            <a:r>
              <a:rPr sz="2000" spc="-7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A</a:t>
            </a:r>
            <a:r>
              <a:rPr sz="2000" spc="-8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few</a:t>
            </a:r>
            <a:r>
              <a:rPr sz="2000" spc="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surprises</a:t>
            </a:r>
            <a:r>
              <a:rPr sz="2000" spc="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are</a:t>
            </a:r>
            <a:r>
              <a:rPr sz="2000" spc="2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cs typeface="Arial MT"/>
              </a:rPr>
              <a:t>shown</a:t>
            </a:r>
            <a:r>
              <a:rPr sz="2000" spc="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this</a:t>
            </a:r>
            <a:r>
              <a:rPr sz="2000" spc="2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cs typeface="Arial MT"/>
              </a:rPr>
              <a:t>year</a:t>
            </a:r>
            <a:r>
              <a:rPr sz="2000" spc="3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as</a:t>
            </a:r>
            <a:r>
              <a:rPr sz="2000" spc="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well,</a:t>
            </a:r>
            <a:r>
              <a:rPr sz="2000" spc="1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but</a:t>
            </a:r>
            <a:r>
              <a:rPr sz="2000" spc="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overall</a:t>
            </a:r>
            <a:r>
              <a:rPr sz="200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trends</a:t>
            </a:r>
            <a:r>
              <a:rPr sz="2000" spc="4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are </a:t>
            </a:r>
            <a:r>
              <a:rPr sz="2000" spc="-43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largely</a:t>
            </a:r>
            <a:r>
              <a:rPr sz="2000" spc="-1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confirmed.</a:t>
            </a:r>
            <a:endParaRPr sz="2000" dirty="0">
              <a:cs typeface="Arial MT"/>
            </a:endParaRPr>
          </a:p>
          <a:p>
            <a:pPr marL="195580" marR="791210" indent="-183515">
              <a:lnSpc>
                <a:spcPct val="100000"/>
              </a:lnSpc>
              <a:spcBef>
                <a:spcPts val="905"/>
              </a:spcBef>
              <a:buClr>
                <a:srgbClr val="44536A"/>
              </a:buClr>
              <a:buChar char="•"/>
              <a:tabLst>
                <a:tab pos="196215" algn="l"/>
              </a:tabLst>
            </a:pPr>
            <a:r>
              <a:rPr sz="2000" spc="-5" dirty="0">
                <a:solidFill>
                  <a:srgbClr val="404040"/>
                </a:solidFill>
                <a:cs typeface="Arial MT"/>
              </a:rPr>
              <a:t>Emerging</a:t>
            </a:r>
            <a:r>
              <a:rPr sz="2000" spc="1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markets</a:t>
            </a:r>
            <a:r>
              <a:rPr sz="2000" spc="3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and</a:t>
            </a:r>
            <a:r>
              <a:rPr sz="2000" spc="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technologies</a:t>
            </a:r>
            <a:r>
              <a:rPr sz="200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are</a:t>
            </a:r>
            <a:r>
              <a:rPr sz="2000" spc="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also tracked</a:t>
            </a:r>
            <a:r>
              <a:rPr sz="2000" spc="2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in</a:t>
            </a:r>
            <a:r>
              <a:rPr sz="2000" spc="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this</a:t>
            </a:r>
            <a:r>
              <a:rPr sz="200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30" dirty="0">
                <a:solidFill>
                  <a:srgbClr val="404040"/>
                </a:solidFill>
                <a:cs typeface="Arial MT"/>
              </a:rPr>
              <a:t>study.</a:t>
            </a:r>
            <a:r>
              <a:rPr sz="2000" spc="4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New</a:t>
            </a:r>
            <a:r>
              <a:rPr sz="2000" spc="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data </a:t>
            </a:r>
            <a:r>
              <a:rPr sz="2000" spc="-43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regarding</a:t>
            </a:r>
            <a:r>
              <a:rPr sz="2000" spc="1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IoT</a:t>
            </a:r>
            <a:r>
              <a:rPr sz="2000" spc="-2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and advanced</a:t>
            </a:r>
            <a:r>
              <a:rPr sz="200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technologies</a:t>
            </a:r>
            <a:r>
              <a:rPr sz="2000" spc="-2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are</a:t>
            </a:r>
            <a:r>
              <a:rPr sz="2000" spc="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included.</a:t>
            </a:r>
            <a:endParaRPr sz="2000" dirty="0">
              <a:cs typeface="Arial MT"/>
            </a:endParaRPr>
          </a:p>
          <a:p>
            <a:pPr marL="195580" marR="5080" indent="-183515">
              <a:lnSpc>
                <a:spcPct val="100000"/>
              </a:lnSpc>
              <a:spcBef>
                <a:spcPts val="900"/>
              </a:spcBef>
              <a:buClr>
                <a:srgbClr val="44536A"/>
              </a:buClr>
              <a:buChar char="•"/>
              <a:tabLst>
                <a:tab pos="196215" algn="l"/>
              </a:tabLst>
            </a:pPr>
            <a:r>
              <a:rPr sz="2000" spc="-5" dirty="0">
                <a:solidFill>
                  <a:srgbClr val="404040"/>
                </a:solidFill>
                <a:cs typeface="Arial MT"/>
              </a:rPr>
              <a:t>The</a:t>
            </a:r>
            <a:r>
              <a:rPr sz="2000" spc="1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data</a:t>
            </a:r>
            <a:r>
              <a:rPr sz="2000" spc="2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set</a:t>
            </a:r>
            <a:r>
              <a:rPr sz="200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this</a:t>
            </a:r>
            <a:r>
              <a:rPr sz="2000" spc="1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cs typeface="Arial MT"/>
              </a:rPr>
              <a:t>year</a:t>
            </a:r>
            <a:r>
              <a:rPr sz="2000" spc="3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is</a:t>
            </a:r>
            <a:r>
              <a:rPr sz="200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smaller</a:t>
            </a:r>
            <a:r>
              <a:rPr sz="200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than</a:t>
            </a:r>
            <a:r>
              <a:rPr sz="2000" spc="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in</a:t>
            </a:r>
            <a:r>
              <a:rPr sz="2000" spc="-1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previous</a:t>
            </a:r>
            <a:r>
              <a:rPr sz="2000" spc="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cs typeface="Arial MT"/>
              </a:rPr>
              <a:t>years,</a:t>
            </a:r>
            <a:r>
              <a:rPr sz="2000" spc="4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but</a:t>
            </a:r>
            <a:r>
              <a:rPr sz="2000" spc="2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still</a:t>
            </a:r>
            <a:r>
              <a:rPr sz="2000" spc="-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exceeds</a:t>
            </a:r>
            <a:r>
              <a:rPr sz="2000" spc="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a</a:t>
            </a:r>
            <a:r>
              <a:rPr sz="2000" spc="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very</a:t>
            </a:r>
            <a:r>
              <a:rPr sz="2000" spc="1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high </a:t>
            </a:r>
            <a:r>
              <a:rPr sz="200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standard</a:t>
            </a:r>
            <a:r>
              <a:rPr sz="2000" spc="1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of</a:t>
            </a:r>
            <a:r>
              <a:rPr sz="2000" spc="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confidence (see</a:t>
            </a:r>
            <a:r>
              <a:rPr sz="2000" spc="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next</a:t>
            </a:r>
            <a:r>
              <a:rPr sz="2000" spc="3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slide).</a:t>
            </a:r>
            <a:r>
              <a:rPr sz="2000" spc="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Data</a:t>
            </a:r>
            <a:r>
              <a:rPr sz="2000" spc="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over</a:t>
            </a:r>
            <a:r>
              <a:rPr sz="2000" spc="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35" dirty="0">
                <a:solidFill>
                  <a:srgbClr val="404040"/>
                </a:solidFill>
                <a:cs typeface="Arial MT"/>
              </a:rPr>
              <a:t>1100</a:t>
            </a:r>
            <a:r>
              <a:rPr sz="2000" spc="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respondents</a:t>
            </a:r>
            <a:r>
              <a:rPr sz="2000" spc="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is</a:t>
            </a:r>
            <a:r>
              <a:rPr sz="200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considered </a:t>
            </a:r>
            <a:r>
              <a:rPr sz="200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the</a:t>
            </a:r>
            <a:r>
              <a:rPr sz="2000" spc="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high</a:t>
            </a:r>
            <a:r>
              <a:rPr sz="2000" spc="-1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end</a:t>
            </a:r>
            <a:r>
              <a:rPr sz="2000" spc="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of</a:t>
            </a:r>
            <a:r>
              <a:rPr sz="2000" spc="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market</a:t>
            </a:r>
            <a:r>
              <a:rPr sz="2000" spc="2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research</a:t>
            </a:r>
            <a:r>
              <a:rPr sz="2000" spc="3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10" dirty="0">
                <a:solidFill>
                  <a:srgbClr val="404040"/>
                </a:solidFill>
                <a:cs typeface="Arial MT"/>
              </a:rPr>
              <a:t>projectability.</a:t>
            </a:r>
            <a:r>
              <a:rPr sz="2000" spc="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Data</a:t>
            </a:r>
            <a:r>
              <a:rPr sz="200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as</a:t>
            </a:r>
            <a:r>
              <a:rPr sz="2000" spc="1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low</a:t>
            </a:r>
            <a:r>
              <a:rPr sz="200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as</a:t>
            </a:r>
            <a:r>
              <a:rPr sz="2000" spc="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200</a:t>
            </a:r>
            <a:r>
              <a:rPr sz="200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respondents</a:t>
            </a:r>
            <a:r>
              <a:rPr sz="2000" spc="2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is</a:t>
            </a:r>
            <a:r>
              <a:rPr sz="2000" spc="1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still </a:t>
            </a:r>
            <a:r>
              <a:rPr sz="2000" spc="-43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quite reliable</a:t>
            </a:r>
            <a:r>
              <a:rPr sz="2000" spc="-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and useful</a:t>
            </a:r>
            <a:r>
              <a:rPr sz="2000" spc="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for</a:t>
            </a:r>
            <a:r>
              <a:rPr sz="2000" spc="15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marketing</a:t>
            </a:r>
            <a:r>
              <a:rPr sz="2000" dirty="0">
                <a:solidFill>
                  <a:srgbClr val="404040"/>
                </a:solidFill>
                <a:cs typeface="Arial MT"/>
              </a:rPr>
              <a:t> </a:t>
            </a:r>
            <a:r>
              <a:rPr sz="2000" spc="-5" dirty="0">
                <a:solidFill>
                  <a:srgbClr val="404040"/>
                </a:solidFill>
                <a:cs typeface="Arial MT"/>
              </a:rPr>
              <a:t>projections.</a:t>
            </a:r>
            <a:endParaRPr sz="2000" dirty="0"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7568" y="835863"/>
            <a:ext cx="30664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000000"/>
                </a:solidFill>
              </a:rPr>
              <a:t>Preliminary</a:t>
            </a:r>
            <a:r>
              <a:rPr sz="2200" spc="-30" dirty="0">
                <a:solidFill>
                  <a:srgbClr val="000000"/>
                </a:solidFill>
              </a:rPr>
              <a:t> </a:t>
            </a:r>
            <a:r>
              <a:rPr sz="2200" spc="-5" dirty="0">
                <a:solidFill>
                  <a:srgbClr val="000000"/>
                </a:solidFill>
              </a:rPr>
              <a:t>Comments</a:t>
            </a:r>
            <a:endParaRPr sz="2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27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95827" y="1516380"/>
            <a:ext cx="5111750" cy="4608830"/>
            <a:chOff x="3195827" y="1516380"/>
            <a:chExt cx="5111750" cy="4608830"/>
          </a:xfrm>
        </p:grpSpPr>
        <p:sp>
          <p:nvSpPr>
            <p:cNvPr id="4" name="object 4"/>
            <p:cNvSpPr/>
            <p:nvPr/>
          </p:nvSpPr>
          <p:spPr>
            <a:xfrm>
              <a:off x="3200400" y="1601723"/>
              <a:ext cx="5107305" cy="4438015"/>
            </a:xfrm>
            <a:custGeom>
              <a:avLst/>
              <a:gdLst/>
              <a:ahLst/>
              <a:cxnLst/>
              <a:rect l="l" t="t" r="r" b="b"/>
              <a:pathLst>
                <a:path w="5107305" h="4438015">
                  <a:moveTo>
                    <a:pt x="103632" y="3771900"/>
                  </a:moveTo>
                  <a:lnTo>
                    <a:pt x="0" y="3771900"/>
                  </a:lnTo>
                  <a:lnTo>
                    <a:pt x="0" y="4018788"/>
                  </a:lnTo>
                  <a:lnTo>
                    <a:pt x="103632" y="4018788"/>
                  </a:lnTo>
                  <a:lnTo>
                    <a:pt x="103632" y="3771900"/>
                  </a:lnTo>
                  <a:close/>
                </a:path>
                <a:path w="5107305" h="4438015">
                  <a:moveTo>
                    <a:pt x="228600" y="3352800"/>
                  </a:moveTo>
                  <a:lnTo>
                    <a:pt x="0" y="3352800"/>
                  </a:lnTo>
                  <a:lnTo>
                    <a:pt x="0" y="3599688"/>
                  </a:lnTo>
                  <a:lnTo>
                    <a:pt x="228600" y="3599688"/>
                  </a:lnTo>
                  <a:lnTo>
                    <a:pt x="228600" y="3352800"/>
                  </a:lnTo>
                  <a:close/>
                </a:path>
                <a:path w="5107305" h="4438015">
                  <a:moveTo>
                    <a:pt x="228600" y="2933700"/>
                  </a:moveTo>
                  <a:lnTo>
                    <a:pt x="0" y="2933700"/>
                  </a:lnTo>
                  <a:lnTo>
                    <a:pt x="0" y="3180588"/>
                  </a:lnTo>
                  <a:lnTo>
                    <a:pt x="228600" y="3180588"/>
                  </a:lnTo>
                  <a:lnTo>
                    <a:pt x="228600" y="2933700"/>
                  </a:lnTo>
                  <a:close/>
                </a:path>
                <a:path w="5107305" h="4438015">
                  <a:moveTo>
                    <a:pt x="394716" y="2514600"/>
                  </a:moveTo>
                  <a:lnTo>
                    <a:pt x="0" y="2514600"/>
                  </a:lnTo>
                  <a:lnTo>
                    <a:pt x="0" y="2761488"/>
                  </a:lnTo>
                  <a:lnTo>
                    <a:pt x="394716" y="2761488"/>
                  </a:lnTo>
                  <a:lnTo>
                    <a:pt x="394716" y="2514600"/>
                  </a:lnTo>
                  <a:close/>
                </a:path>
                <a:path w="5107305" h="4438015">
                  <a:moveTo>
                    <a:pt x="582168" y="2095500"/>
                  </a:moveTo>
                  <a:lnTo>
                    <a:pt x="0" y="2095500"/>
                  </a:lnTo>
                  <a:lnTo>
                    <a:pt x="0" y="2342388"/>
                  </a:lnTo>
                  <a:lnTo>
                    <a:pt x="582168" y="2342388"/>
                  </a:lnTo>
                  <a:lnTo>
                    <a:pt x="582168" y="2095500"/>
                  </a:lnTo>
                  <a:close/>
                </a:path>
                <a:path w="5107305" h="4438015">
                  <a:moveTo>
                    <a:pt x="787908" y="1676400"/>
                  </a:moveTo>
                  <a:lnTo>
                    <a:pt x="0" y="1676400"/>
                  </a:lnTo>
                  <a:lnTo>
                    <a:pt x="0" y="1923288"/>
                  </a:lnTo>
                  <a:lnTo>
                    <a:pt x="787908" y="1923288"/>
                  </a:lnTo>
                  <a:lnTo>
                    <a:pt x="787908" y="1676400"/>
                  </a:lnTo>
                  <a:close/>
                </a:path>
                <a:path w="5107305" h="4438015">
                  <a:moveTo>
                    <a:pt x="999744" y="4191000"/>
                  </a:moveTo>
                  <a:lnTo>
                    <a:pt x="0" y="4191000"/>
                  </a:lnTo>
                  <a:lnTo>
                    <a:pt x="0" y="4437888"/>
                  </a:lnTo>
                  <a:lnTo>
                    <a:pt x="999744" y="4437888"/>
                  </a:lnTo>
                  <a:lnTo>
                    <a:pt x="999744" y="4191000"/>
                  </a:lnTo>
                  <a:close/>
                </a:path>
                <a:path w="5107305" h="4438015">
                  <a:moveTo>
                    <a:pt x="1078992" y="1257300"/>
                  </a:moveTo>
                  <a:lnTo>
                    <a:pt x="0" y="1257300"/>
                  </a:lnTo>
                  <a:lnTo>
                    <a:pt x="0" y="1504188"/>
                  </a:lnTo>
                  <a:lnTo>
                    <a:pt x="1078992" y="1504188"/>
                  </a:lnTo>
                  <a:lnTo>
                    <a:pt x="1078992" y="1257300"/>
                  </a:lnTo>
                  <a:close/>
                </a:path>
                <a:path w="5107305" h="4438015">
                  <a:moveTo>
                    <a:pt x="1952244" y="838200"/>
                  </a:moveTo>
                  <a:lnTo>
                    <a:pt x="0" y="838200"/>
                  </a:lnTo>
                  <a:lnTo>
                    <a:pt x="0" y="1085088"/>
                  </a:lnTo>
                  <a:lnTo>
                    <a:pt x="1952244" y="1085088"/>
                  </a:lnTo>
                  <a:lnTo>
                    <a:pt x="1952244" y="838200"/>
                  </a:lnTo>
                  <a:close/>
                </a:path>
                <a:path w="5107305" h="4438015">
                  <a:moveTo>
                    <a:pt x="3816096" y="419100"/>
                  </a:moveTo>
                  <a:lnTo>
                    <a:pt x="0" y="419100"/>
                  </a:lnTo>
                  <a:lnTo>
                    <a:pt x="0" y="665988"/>
                  </a:lnTo>
                  <a:lnTo>
                    <a:pt x="3816096" y="665988"/>
                  </a:lnTo>
                  <a:lnTo>
                    <a:pt x="3816096" y="419100"/>
                  </a:lnTo>
                  <a:close/>
                </a:path>
                <a:path w="5107305" h="4438015">
                  <a:moveTo>
                    <a:pt x="5106924" y="0"/>
                  </a:moveTo>
                  <a:lnTo>
                    <a:pt x="0" y="0"/>
                  </a:lnTo>
                  <a:lnTo>
                    <a:pt x="0" y="246888"/>
                  </a:lnTo>
                  <a:lnTo>
                    <a:pt x="5106924" y="246888"/>
                  </a:lnTo>
                  <a:lnTo>
                    <a:pt x="51069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00399" y="1516380"/>
              <a:ext cx="0" cy="4608830"/>
            </a:xfrm>
            <a:custGeom>
              <a:avLst/>
              <a:gdLst/>
              <a:ahLst/>
              <a:cxnLst/>
              <a:rect l="l" t="t" r="r" b="b"/>
              <a:pathLst>
                <a:path h="4608830">
                  <a:moveTo>
                    <a:pt x="0" y="0"/>
                  </a:moveTo>
                  <a:lnTo>
                    <a:pt x="0" y="4608576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372093" y="1616455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65%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81773" y="2035555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49%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16778" y="2454655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25%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3527" y="2873755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52442" y="3292855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48227" y="3711955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59251" y="4131055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94023" y="4550155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94023" y="4969255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68166" y="5388355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64914" y="5807455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33801" y="1626235"/>
            <a:ext cx="3365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W</a:t>
            </a:r>
            <a:r>
              <a:rPr sz="1000" b="1" spc="-5" dirty="0">
                <a:latin typeface="Arial"/>
                <a:cs typeface="Arial"/>
              </a:rPr>
              <a:t>i-Fi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51607" y="2045335"/>
            <a:ext cx="6172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Bluetooth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73682" y="2464435"/>
            <a:ext cx="13296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Cellular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(LTE,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3G,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2G)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95905" y="2883230"/>
            <a:ext cx="8089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IEEE802.15.4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18638" y="3302889"/>
            <a:ext cx="2857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NFC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40914" y="3721989"/>
            <a:ext cx="3632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LoRA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18182" y="4141089"/>
            <a:ext cx="8864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IEEE802.15.4g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28138" y="4560189"/>
            <a:ext cx="47688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Z-</a:t>
            </a:r>
            <a:r>
              <a:rPr sz="1000" b="1" spc="-10" dirty="0">
                <a:latin typeface="Arial"/>
                <a:cs typeface="Arial"/>
              </a:rPr>
              <a:t>W</a:t>
            </a:r>
            <a:r>
              <a:rPr sz="1000" b="1" dirty="0">
                <a:latin typeface="Arial"/>
                <a:cs typeface="Arial"/>
              </a:rPr>
              <a:t>a</a:t>
            </a:r>
            <a:r>
              <a:rPr sz="1000" b="1" spc="-5" dirty="0">
                <a:latin typeface="Arial"/>
                <a:cs typeface="Arial"/>
              </a:rPr>
              <a:t>ve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56077" y="4979289"/>
            <a:ext cx="4489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S</a:t>
            </a:r>
            <a:r>
              <a:rPr sz="1000" b="1" spc="-5" dirty="0">
                <a:latin typeface="Arial"/>
                <a:cs typeface="Arial"/>
              </a:rPr>
              <a:t>ig</a:t>
            </a:r>
            <a:r>
              <a:rPr sz="1000" b="1" dirty="0">
                <a:latin typeface="Arial"/>
                <a:cs typeface="Arial"/>
              </a:rPr>
              <a:t>F</a:t>
            </a:r>
            <a:r>
              <a:rPr sz="1000" b="1" spc="-5" dirty="0">
                <a:latin typeface="Arial"/>
                <a:cs typeface="Arial"/>
              </a:rPr>
              <a:t>ox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05861" y="5398389"/>
            <a:ext cx="3994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R</a:t>
            </a:r>
            <a:r>
              <a:rPr sz="1000" b="1" dirty="0">
                <a:latin typeface="Arial"/>
                <a:cs typeface="Arial"/>
              </a:rPr>
              <a:t>P</a:t>
            </a:r>
            <a:r>
              <a:rPr sz="1000" b="1" spc="-5" dirty="0">
                <a:latin typeface="Arial"/>
                <a:cs typeface="Arial"/>
              </a:rPr>
              <a:t>MA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05480" y="5817514"/>
            <a:ext cx="364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Other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65797" y="4581525"/>
            <a:ext cx="1398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2017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379)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720344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If</a:t>
            </a:r>
            <a:r>
              <a:rPr sz="2200" spc="15" dirty="0"/>
              <a:t> </a:t>
            </a:r>
            <a:r>
              <a:rPr sz="2200" spc="-5" dirty="0"/>
              <a:t>wireless,</a:t>
            </a:r>
            <a:r>
              <a:rPr sz="2200" dirty="0"/>
              <a:t> what </a:t>
            </a:r>
            <a:r>
              <a:rPr sz="2200" spc="-5" dirty="0"/>
              <a:t>wireless</a:t>
            </a:r>
            <a:r>
              <a:rPr sz="2200" spc="5" dirty="0"/>
              <a:t> </a:t>
            </a:r>
            <a:r>
              <a:rPr sz="2200" spc="-5" dirty="0"/>
              <a:t>interfaces</a:t>
            </a:r>
            <a:r>
              <a:rPr sz="2200" spc="35" dirty="0"/>
              <a:t> </a:t>
            </a:r>
            <a:r>
              <a:rPr sz="2200" spc="-5" dirty="0"/>
              <a:t>does</a:t>
            </a:r>
            <a:r>
              <a:rPr sz="2200" spc="15" dirty="0"/>
              <a:t> </a:t>
            </a:r>
            <a:r>
              <a:rPr sz="2200" spc="-10" dirty="0"/>
              <a:t>your</a:t>
            </a:r>
            <a:r>
              <a:rPr sz="2200" spc="45" dirty="0"/>
              <a:t> </a:t>
            </a:r>
            <a:r>
              <a:rPr sz="2200" spc="-5" dirty="0"/>
              <a:t>current </a:t>
            </a:r>
            <a:r>
              <a:rPr sz="2200" spc="-595" dirty="0"/>
              <a:t> </a:t>
            </a:r>
            <a:r>
              <a:rPr sz="2200" spc="-5" dirty="0"/>
              <a:t>embedded</a:t>
            </a:r>
            <a:r>
              <a:rPr sz="2200" spc="15" dirty="0"/>
              <a:t> </a:t>
            </a:r>
            <a:r>
              <a:rPr sz="2200" spc="-5" dirty="0"/>
              <a:t>project</a:t>
            </a:r>
            <a:r>
              <a:rPr sz="2200" spc="5" dirty="0"/>
              <a:t> </a:t>
            </a:r>
            <a:r>
              <a:rPr sz="2200" spc="-5" dirty="0"/>
              <a:t>include?</a:t>
            </a:r>
            <a:endParaRPr sz="2200" dirty="0"/>
          </a:p>
        </p:txBody>
      </p:sp>
      <p:grpSp>
        <p:nvGrpSpPr>
          <p:cNvPr id="30" name="object 30"/>
          <p:cNvGrpSpPr/>
          <p:nvPr/>
        </p:nvGrpSpPr>
        <p:grpSpPr>
          <a:xfrm>
            <a:off x="274286" y="185940"/>
            <a:ext cx="1649095" cy="454659"/>
            <a:chOff x="274286" y="185940"/>
            <a:chExt cx="1649095" cy="454659"/>
          </a:xfrm>
        </p:grpSpPr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286" y="198016"/>
              <a:ext cx="1649034" cy="37968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948" y="185940"/>
              <a:ext cx="1382268" cy="45413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420" y="216407"/>
              <a:ext cx="1577340" cy="307848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312420" y="216408"/>
            <a:ext cx="1577340" cy="307975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315"/>
              </a:spcBef>
            </a:pPr>
            <a:r>
              <a:rPr sz="1400" b="1" spc="-5" dirty="0">
                <a:latin typeface="Arial"/>
                <a:cs typeface="Arial"/>
              </a:rPr>
              <a:t>NEW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2017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28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71344" y="1731264"/>
            <a:ext cx="4916805" cy="4610100"/>
            <a:chOff x="2371344" y="1731264"/>
            <a:chExt cx="4916805" cy="4610100"/>
          </a:xfrm>
        </p:grpSpPr>
        <p:sp>
          <p:nvSpPr>
            <p:cNvPr id="4" name="object 4"/>
            <p:cNvSpPr/>
            <p:nvPr/>
          </p:nvSpPr>
          <p:spPr>
            <a:xfrm>
              <a:off x="2375916" y="1866899"/>
              <a:ext cx="4912360" cy="4338955"/>
            </a:xfrm>
            <a:custGeom>
              <a:avLst/>
              <a:gdLst/>
              <a:ahLst/>
              <a:cxnLst/>
              <a:rect l="l" t="t" r="r" b="b"/>
              <a:pathLst>
                <a:path w="4912359" h="4338955">
                  <a:moveTo>
                    <a:pt x="263652" y="3293364"/>
                  </a:moveTo>
                  <a:lnTo>
                    <a:pt x="0" y="3293364"/>
                  </a:lnTo>
                  <a:lnTo>
                    <a:pt x="0" y="3680460"/>
                  </a:lnTo>
                  <a:lnTo>
                    <a:pt x="263652" y="3680460"/>
                  </a:lnTo>
                  <a:lnTo>
                    <a:pt x="263652" y="3293364"/>
                  </a:lnTo>
                  <a:close/>
                </a:path>
                <a:path w="4912359" h="4338955">
                  <a:moveTo>
                    <a:pt x="1123188" y="2634996"/>
                  </a:moveTo>
                  <a:lnTo>
                    <a:pt x="0" y="2634996"/>
                  </a:lnTo>
                  <a:lnTo>
                    <a:pt x="0" y="3022092"/>
                  </a:lnTo>
                  <a:lnTo>
                    <a:pt x="1123188" y="3022092"/>
                  </a:lnTo>
                  <a:lnTo>
                    <a:pt x="1123188" y="2634996"/>
                  </a:lnTo>
                  <a:close/>
                </a:path>
                <a:path w="4912359" h="4338955">
                  <a:moveTo>
                    <a:pt x="1199388" y="1975104"/>
                  </a:moveTo>
                  <a:lnTo>
                    <a:pt x="0" y="1975104"/>
                  </a:lnTo>
                  <a:lnTo>
                    <a:pt x="0" y="2363724"/>
                  </a:lnTo>
                  <a:lnTo>
                    <a:pt x="1199388" y="2363724"/>
                  </a:lnTo>
                  <a:lnTo>
                    <a:pt x="1199388" y="1975104"/>
                  </a:lnTo>
                  <a:close/>
                </a:path>
                <a:path w="4912359" h="4338955">
                  <a:moveTo>
                    <a:pt x="1277112" y="1316736"/>
                  </a:moveTo>
                  <a:lnTo>
                    <a:pt x="0" y="1316736"/>
                  </a:lnTo>
                  <a:lnTo>
                    <a:pt x="0" y="1705356"/>
                  </a:lnTo>
                  <a:lnTo>
                    <a:pt x="1277112" y="1705356"/>
                  </a:lnTo>
                  <a:lnTo>
                    <a:pt x="1277112" y="1316736"/>
                  </a:lnTo>
                  <a:close/>
                </a:path>
                <a:path w="4912359" h="4338955">
                  <a:moveTo>
                    <a:pt x="1684020" y="658368"/>
                  </a:moveTo>
                  <a:lnTo>
                    <a:pt x="0" y="658368"/>
                  </a:lnTo>
                  <a:lnTo>
                    <a:pt x="0" y="1046988"/>
                  </a:lnTo>
                  <a:lnTo>
                    <a:pt x="1684020" y="1046988"/>
                  </a:lnTo>
                  <a:lnTo>
                    <a:pt x="1684020" y="658368"/>
                  </a:lnTo>
                  <a:close/>
                </a:path>
                <a:path w="4912359" h="4338955">
                  <a:moveTo>
                    <a:pt x="3898392" y="0"/>
                  </a:moveTo>
                  <a:lnTo>
                    <a:pt x="0" y="0"/>
                  </a:lnTo>
                  <a:lnTo>
                    <a:pt x="0" y="387096"/>
                  </a:lnTo>
                  <a:lnTo>
                    <a:pt x="3898392" y="387096"/>
                  </a:lnTo>
                  <a:lnTo>
                    <a:pt x="3898392" y="0"/>
                  </a:lnTo>
                  <a:close/>
                </a:path>
                <a:path w="4912359" h="4338955">
                  <a:moveTo>
                    <a:pt x="4911852" y="3951732"/>
                  </a:moveTo>
                  <a:lnTo>
                    <a:pt x="0" y="3951732"/>
                  </a:lnTo>
                  <a:lnTo>
                    <a:pt x="0" y="4338828"/>
                  </a:lnTo>
                  <a:lnTo>
                    <a:pt x="4911852" y="4338828"/>
                  </a:lnTo>
                  <a:lnTo>
                    <a:pt x="4911852" y="3951732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75916" y="1731264"/>
              <a:ext cx="0" cy="4610100"/>
            </a:xfrm>
            <a:custGeom>
              <a:avLst/>
              <a:gdLst/>
              <a:ahLst/>
              <a:cxnLst/>
              <a:rect l="l" t="t" r="r" b="b"/>
              <a:pathLst>
                <a:path h="4610100">
                  <a:moveTo>
                    <a:pt x="0" y="0"/>
                  </a:moveTo>
                  <a:lnTo>
                    <a:pt x="0" y="461010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338442" y="1931035"/>
            <a:ext cx="335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35%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24325" y="2589657"/>
            <a:ext cx="335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15%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16782" y="3248406"/>
            <a:ext cx="335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12%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51903" y="5882741"/>
            <a:ext cx="3352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45%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10308" y="1921256"/>
            <a:ext cx="5130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Z</a:t>
            </a:r>
            <a:r>
              <a:rPr sz="1400" b="1" spc="-10" dirty="0">
                <a:latin typeface="Calibri"/>
                <a:cs typeface="Calibri"/>
              </a:rPr>
              <a:t>i</a:t>
            </a:r>
            <a:r>
              <a:rPr sz="1400" b="1" spc="5" dirty="0">
                <a:latin typeface="Calibri"/>
                <a:cs typeface="Calibri"/>
              </a:rPr>
              <a:t>g</a:t>
            </a:r>
            <a:r>
              <a:rPr sz="1400" b="1" spc="-10" dirty="0">
                <a:latin typeface="Calibri"/>
                <a:cs typeface="Calibri"/>
              </a:rPr>
              <a:t>b</a:t>
            </a:r>
            <a:r>
              <a:rPr sz="1400" b="1" spc="-5" dirty="0">
                <a:latin typeface="Calibri"/>
                <a:cs typeface="Calibri"/>
              </a:rPr>
              <a:t>ee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6436" y="2579877"/>
            <a:ext cx="7683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6</a:t>
            </a:r>
            <a:r>
              <a:rPr sz="1400" b="1" spc="-10" dirty="0">
                <a:latin typeface="Calibri"/>
                <a:cs typeface="Calibri"/>
              </a:rPr>
              <a:t>L</a:t>
            </a:r>
            <a:r>
              <a:rPr sz="1400" b="1" dirty="0">
                <a:latin typeface="Calibri"/>
                <a:cs typeface="Calibri"/>
              </a:rPr>
              <a:t>oWPAN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62125" y="3238626"/>
            <a:ext cx="46100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Mb</a:t>
            </a:r>
            <a:r>
              <a:rPr sz="1400" b="1" spc="-1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6888" y="3896690"/>
            <a:ext cx="1108075" cy="1557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404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Thread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 dirty="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W</a:t>
            </a:r>
            <a:r>
              <a:rPr sz="1400" b="1" spc="-10" dirty="0">
                <a:latin typeface="Calibri"/>
                <a:cs typeface="Calibri"/>
              </a:rPr>
              <a:t>i</a:t>
            </a:r>
            <a:r>
              <a:rPr sz="1400" b="1" dirty="0">
                <a:latin typeface="Calibri"/>
                <a:cs typeface="Calibri"/>
              </a:rPr>
              <a:t>r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spc="-10" dirty="0">
                <a:latin typeface="Calibri"/>
                <a:cs typeface="Calibri"/>
              </a:rPr>
              <a:t>l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ss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H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T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I</a:t>
            </a:r>
            <a:r>
              <a:rPr sz="1400" b="1" spc="-10" dirty="0"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A </a:t>
            </a:r>
            <a:r>
              <a:rPr sz="1400" b="1" spc="-10" dirty="0">
                <a:latin typeface="Calibri"/>
                <a:cs typeface="Calibri"/>
              </a:rPr>
              <a:t>1</a:t>
            </a:r>
            <a:r>
              <a:rPr sz="1400" b="1" spc="5" dirty="0">
                <a:latin typeface="Calibri"/>
                <a:cs typeface="Calibri"/>
              </a:rPr>
              <a:t>0</a:t>
            </a:r>
            <a:r>
              <a:rPr sz="1400" b="1" dirty="0">
                <a:latin typeface="Calibri"/>
                <a:cs typeface="Calibri"/>
              </a:rPr>
              <a:t>0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27707" y="5872988"/>
            <a:ext cx="4559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O</a:t>
            </a:r>
            <a:r>
              <a:rPr sz="1400" b="1" spc="-10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her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65417" y="3018790"/>
            <a:ext cx="1398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2017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=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294)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375916" y="3982846"/>
          <a:ext cx="6560185" cy="15575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22370"/>
                <a:gridCol w="2006600"/>
                <a:gridCol w="831215"/>
              </a:tblGrid>
              <a:tr h="319785">
                <a:tc rowSpan="5">
                  <a:txBody>
                    <a:bodyPr/>
                    <a:lstStyle/>
                    <a:p>
                      <a:pPr marL="1276350">
                        <a:lnSpc>
                          <a:spcPts val="113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11%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1988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10%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34036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2%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36195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093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Proprietary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31686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094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Bluetooth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BLE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31686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093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Custom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31686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094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802.11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706374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If</a:t>
            </a:r>
            <a:r>
              <a:rPr sz="2200" spc="15" dirty="0"/>
              <a:t> </a:t>
            </a:r>
            <a:r>
              <a:rPr sz="2200" spc="-5" dirty="0"/>
              <a:t>wireless,</a:t>
            </a:r>
            <a:r>
              <a:rPr sz="2200" dirty="0"/>
              <a:t> what</a:t>
            </a:r>
            <a:r>
              <a:rPr sz="2200" spc="5" dirty="0"/>
              <a:t> </a:t>
            </a:r>
            <a:r>
              <a:rPr sz="2200" spc="-5" dirty="0"/>
              <a:t>wireless</a:t>
            </a:r>
            <a:r>
              <a:rPr sz="2200" spc="5" dirty="0"/>
              <a:t> </a:t>
            </a:r>
            <a:r>
              <a:rPr sz="2200" spc="-5" dirty="0"/>
              <a:t>protocols/stacks</a:t>
            </a:r>
            <a:r>
              <a:rPr sz="2200" spc="60" dirty="0"/>
              <a:t> </a:t>
            </a:r>
            <a:r>
              <a:rPr sz="2200" spc="-5" dirty="0"/>
              <a:t>does</a:t>
            </a:r>
            <a:r>
              <a:rPr sz="2200" spc="15" dirty="0"/>
              <a:t> </a:t>
            </a:r>
            <a:r>
              <a:rPr sz="2200" spc="-10" dirty="0"/>
              <a:t>your </a:t>
            </a:r>
            <a:r>
              <a:rPr sz="2200" spc="-595" dirty="0"/>
              <a:t> </a:t>
            </a:r>
            <a:r>
              <a:rPr sz="2200" spc="-5" dirty="0"/>
              <a:t>current</a:t>
            </a:r>
            <a:r>
              <a:rPr sz="2200" spc="5" dirty="0"/>
              <a:t> </a:t>
            </a:r>
            <a:r>
              <a:rPr sz="2200" spc="-5" dirty="0"/>
              <a:t>embedded</a:t>
            </a:r>
            <a:r>
              <a:rPr sz="2200" spc="25" dirty="0"/>
              <a:t> </a:t>
            </a:r>
            <a:r>
              <a:rPr sz="2200" spc="-5" dirty="0"/>
              <a:t>project</a:t>
            </a:r>
            <a:r>
              <a:rPr sz="2200" spc="25" dirty="0"/>
              <a:t> </a:t>
            </a:r>
            <a:r>
              <a:rPr sz="2200" spc="-5" dirty="0"/>
              <a:t>include?</a:t>
            </a:r>
            <a:endParaRPr sz="2200"/>
          </a:p>
        </p:txBody>
      </p:sp>
      <p:grpSp>
        <p:nvGrpSpPr>
          <p:cNvPr id="18" name="object 18"/>
          <p:cNvGrpSpPr/>
          <p:nvPr/>
        </p:nvGrpSpPr>
        <p:grpSpPr>
          <a:xfrm>
            <a:off x="283430" y="152412"/>
            <a:ext cx="1649095" cy="454659"/>
            <a:chOff x="283430" y="152412"/>
            <a:chExt cx="1649095" cy="454659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430" y="162964"/>
              <a:ext cx="1649034" cy="37968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092" y="152412"/>
              <a:ext cx="1382268" cy="4541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563" y="181356"/>
              <a:ext cx="1577340" cy="307848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21563" y="181355"/>
            <a:ext cx="1577340" cy="307975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320"/>
              </a:spcBef>
            </a:pPr>
            <a:r>
              <a:rPr sz="1400" b="1" spc="-5" dirty="0">
                <a:latin typeface="Arial"/>
                <a:cs typeface="Arial"/>
              </a:rPr>
              <a:t>NEW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2017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35447" y="4898390"/>
            <a:ext cx="814451" cy="801344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cs typeface="Arial"/>
              </a:rPr>
              <a:t>29</a:t>
            </a:r>
            <a:endParaRPr sz="1400"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8074" y="2514600"/>
            <a:ext cx="8070215" cy="2668905"/>
            <a:chOff x="338074" y="2514600"/>
            <a:chExt cx="8070215" cy="2668905"/>
          </a:xfrm>
        </p:grpSpPr>
        <p:sp>
          <p:nvSpPr>
            <p:cNvPr id="4" name="object 4"/>
            <p:cNvSpPr/>
            <p:nvPr/>
          </p:nvSpPr>
          <p:spPr>
            <a:xfrm>
              <a:off x="396240" y="2514600"/>
              <a:ext cx="349250" cy="2662555"/>
            </a:xfrm>
            <a:custGeom>
              <a:avLst/>
              <a:gdLst/>
              <a:ahLst/>
              <a:cxnLst/>
              <a:rect l="l" t="t" r="r" b="b"/>
              <a:pathLst>
                <a:path w="349250" h="2662554">
                  <a:moveTo>
                    <a:pt x="348996" y="0"/>
                  </a:moveTo>
                  <a:lnTo>
                    <a:pt x="0" y="0"/>
                  </a:lnTo>
                  <a:lnTo>
                    <a:pt x="0" y="2662428"/>
                  </a:lnTo>
                  <a:lnTo>
                    <a:pt x="348996" y="2662428"/>
                  </a:lnTo>
                  <a:lnTo>
                    <a:pt x="34899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5236" y="2612135"/>
              <a:ext cx="349250" cy="2565400"/>
            </a:xfrm>
            <a:custGeom>
              <a:avLst/>
              <a:gdLst/>
              <a:ahLst/>
              <a:cxnLst/>
              <a:rect l="l" t="t" r="r" b="b"/>
              <a:pathLst>
                <a:path w="349250" h="2565400">
                  <a:moveTo>
                    <a:pt x="348995" y="0"/>
                  </a:moveTo>
                  <a:lnTo>
                    <a:pt x="0" y="0"/>
                  </a:lnTo>
                  <a:lnTo>
                    <a:pt x="0" y="2564891"/>
                  </a:lnTo>
                  <a:lnTo>
                    <a:pt x="348995" y="2564891"/>
                  </a:lnTo>
                  <a:lnTo>
                    <a:pt x="34899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4232" y="2659379"/>
              <a:ext cx="349250" cy="2517775"/>
            </a:xfrm>
            <a:custGeom>
              <a:avLst/>
              <a:gdLst/>
              <a:ahLst/>
              <a:cxnLst/>
              <a:rect l="l" t="t" r="r" b="b"/>
              <a:pathLst>
                <a:path w="349250" h="2517775">
                  <a:moveTo>
                    <a:pt x="348996" y="0"/>
                  </a:moveTo>
                  <a:lnTo>
                    <a:pt x="0" y="0"/>
                  </a:lnTo>
                  <a:lnTo>
                    <a:pt x="0" y="2517648"/>
                  </a:lnTo>
                  <a:lnTo>
                    <a:pt x="348996" y="2517648"/>
                  </a:lnTo>
                  <a:lnTo>
                    <a:pt x="34899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48384" y="4692395"/>
              <a:ext cx="349250" cy="485140"/>
            </a:xfrm>
            <a:custGeom>
              <a:avLst/>
              <a:gdLst/>
              <a:ahLst/>
              <a:cxnLst/>
              <a:rect l="l" t="t" r="r" b="b"/>
              <a:pathLst>
                <a:path w="349250" h="485139">
                  <a:moveTo>
                    <a:pt x="348996" y="0"/>
                  </a:moveTo>
                  <a:lnTo>
                    <a:pt x="0" y="0"/>
                  </a:lnTo>
                  <a:lnTo>
                    <a:pt x="0" y="484631"/>
                  </a:lnTo>
                  <a:lnTo>
                    <a:pt x="348996" y="484631"/>
                  </a:lnTo>
                  <a:lnTo>
                    <a:pt x="34899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97379" y="4587239"/>
              <a:ext cx="347980" cy="589915"/>
            </a:xfrm>
            <a:custGeom>
              <a:avLst/>
              <a:gdLst/>
              <a:ahLst/>
              <a:cxnLst/>
              <a:rect l="l" t="t" r="r" b="b"/>
              <a:pathLst>
                <a:path w="347980" h="589914">
                  <a:moveTo>
                    <a:pt x="347471" y="0"/>
                  </a:moveTo>
                  <a:lnTo>
                    <a:pt x="0" y="0"/>
                  </a:lnTo>
                  <a:lnTo>
                    <a:pt x="0" y="589788"/>
                  </a:lnTo>
                  <a:lnTo>
                    <a:pt x="347471" y="589788"/>
                  </a:lnTo>
                  <a:lnTo>
                    <a:pt x="34747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44852" y="4655820"/>
              <a:ext cx="349250" cy="521334"/>
            </a:xfrm>
            <a:custGeom>
              <a:avLst/>
              <a:gdLst/>
              <a:ahLst/>
              <a:cxnLst/>
              <a:rect l="l" t="t" r="r" b="b"/>
              <a:pathLst>
                <a:path w="349250" h="521335">
                  <a:moveTo>
                    <a:pt x="348996" y="0"/>
                  </a:moveTo>
                  <a:lnTo>
                    <a:pt x="0" y="0"/>
                  </a:lnTo>
                  <a:lnTo>
                    <a:pt x="0" y="521207"/>
                  </a:lnTo>
                  <a:lnTo>
                    <a:pt x="348996" y="521207"/>
                  </a:lnTo>
                  <a:lnTo>
                    <a:pt x="34899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99003" y="4637532"/>
              <a:ext cx="349250" cy="539750"/>
            </a:xfrm>
            <a:custGeom>
              <a:avLst/>
              <a:gdLst/>
              <a:ahLst/>
              <a:cxnLst/>
              <a:rect l="l" t="t" r="r" b="b"/>
              <a:pathLst>
                <a:path w="349250" h="539750">
                  <a:moveTo>
                    <a:pt x="348995" y="0"/>
                  </a:moveTo>
                  <a:lnTo>
                    <a:pt x="0" y="0"/>
                  </a:lnTo>
                  <a:lnTo>
                    <a:pt x="0" y="539496"/>
                  </a:lnTo>
                  <a:lnTo>
                    <a:pt x="348995" y="539496"/>
                  </a:lnTo>
                  <a:lnTo>
                    <a:pt x="34899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48000" y="4593335"/>
              <a:ext cx="349250" cy="584200"/>
            </a:xfrm>
            <a:custGeom>
              <a:avLst/>
              <a:gdLst/>
              <a:ahLst/>
              <a:cxnLst/>
              <a:rect l="l" t="t" r="r" b="b"/>
              <a:pathLst>
                <a:path w="349250" h="584200">
                  <a:moveTo>
                    <a:pt x="348996" y="0"/>
                  </a:moveTo>
                  <a:lnTo>
                    <a:pt x="0" y="0"/>
                  </a:lnTo>
                  <a:lnTo>
                    <a:pt x="0" y="583691"/>
                  </a:lnTo>
                  <a:lnTo>
                    <a:pt x="348996" y="583691"/>
                  </a:lnTo>
                  <a:lnTo>
                    <a:pt x="3489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96996" y="4547616"/>
              <a:ext cx="349250" cy="629920"/>
            </a:xfrm>
            <a:custGeom>
              <a:avLst/>
              <a:gdLst/>
              <a:ahLst/>
              <a:cxnLst/>
              <a:rect l="l" t="t" r="r" b="b"/>
              <a:pathLst>
                <a:path w="349250" h="629920">
                  <a:moveTo>
                    <a:pt x="348995" y="0"/>
                  </a:moveTo>
                  <a:lnTo>
                    <a:pt x="0" y="0"/>
                  </a:lnTo>
                  <a:lnTo>
                    <a:pt x="0" y="629411"/>
                  </a:lnTo>
                  <a:lnTo>
                    <a:pt x="348995" y="629411"/>
                  </a:lnTo>
                  <a:lnTo>
                    <a:pt x="348995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49624" y="4727448"/>
              <a:ext cx="349250" cy="449580"/>
            </a:xfrm>
            <a:custGeom>
              <a:avLst/>
              <a:gdLst/>
              <a:ahLst/>
              <a:cxnLst/>
              <a:rect l="l" t="t" r="r" b="b"/>
              <a:pathLst>
                <a:path w="349250" h="449579">
                  <a:moveTo>
                    <a:pt x="348996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348996" y="449579"/>
                  </a:lnTo>
                  <a:lnTo>
                    <a:pt x="34899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98620" y="4689348"/>
              <a:ext cx="349250" cy="487680"/>
            </a:xfrm>
            <a:custGeom>
              <a:avLst/>
              <a:gdLst/>
              <a:ahLst/>
              <a:cxnLst/>
              <a:rect l="l" t="t" r="r" b="b"/>
              <a:pathLst>
                <a:path w="349250" h="487679">
                  <a:moveTo>
                    <a:pt x="348995" y="0"/>
                  </a:moveTo>
                  <a:lnTo>
                    <a:pt x="0" y="0"/>
                  </a:lnTo>
                  <a:lnTo>
                    <a:pt x="0" y="487679"/>
                  </a:lnTo>
                  <a:lnTo>
                    <a:pt x="348995" y="487679"/>
                  </a:lnTo>
                  <a:lnTo>
                    <a:pt x="34899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47615" y="4637532"/>
              <a:ext cx="349250" cy="539750"/>
            </a:xfrm>
            <a:custGeom>
              <a:avLst/>
              <a:gdLst/>
              <a:ahLst/>
              <a:cxnLst/>
              <a:rect l="l" t="t" r="r" b="b"/>
              <a:pathLst>
                <a:path w="349250" h="539750">
                  <a:moveTo>
                    <a:pt x="348996" y="0"/>
                  </a:moveTo>
                  <a:lnTo>
                    <a:pt x="0" y="0"/>
                  </a:lnTo>
                  <a:lnTo>
                    <a:pt x="0" y="539496"/>
                  </a:lnTo>
                  <a:lnTo>
                    <a:pt x="348996" y="539496"/>
                  </a:lnTo>
                  <a:lnTo>
                    <a:pt x="34899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00244" y="4727448"/>
              <a:ext cx="349250" cy="449580"/>
            </a:xfrm>
            <a:custGeom>
              <a:avLst/>
              <a:gdLst/>
              <a:ahLst/>
              <a:cxnLst/>
              <a:rect l="l" t="t" r="r" b="b"/>
              <a:pathLst>
                <a:path w="349250" h="449579">
                  <a:moveTo>
                    <a:pt x="348995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348995" y="449579"/>
                  </a:lnTo>
                  <a:lnTo>
                    <a:pt x="34899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49239" y="4744211"/>
              <a:ext cx="349250" cy="433070"/>
            </a:xfrm>
            <a:custGeom>
              <a:avLst/>
              <a:gdLst/>
              <a:ahLst/>
              <a:cxnLst/>
              <a:rect l="l" t="t" r="r" b="b"/>
              <a:pathLst>
                <a:path w="349250" h="433070">
                  <a:moveTo>
                    <a:pt x="348996" y="0"/>
                  </a:moveTo>
                  <a:lnTo>
                    <a:pt x="0" y="0"/>
                  </a:lnTo>
                  <a:lnTo>
                    <a:pt x="0" y="432815"/>
                  </a:lnTo>
                  <a:lnTo>
                    <a:pt x="348996" y="432815"/>
                  </a:lnTo>
                  <a:lnTo>
                    <a:pt x="3489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98235" y="4799076"/>
              <a:ext cx="349250" cy="378460"/>
            </a:xfrm>
            <a:custGeom>
              <a:avLst/>
              <a:gdLst/>
              <a:ahLst/>
              <a:cxnLst/>
              <a:rect l="l" t="t" r="r" b="b"/>
              <a:pathLst>
                <a:path w="349250" h="378460">
                  <a:moveTo>
                    <a:pt x="348996" y="0"/>
                  </a:moveTo>
                  <a:lnTo>
                    <a:pt x="0" y="0"/>
                  </a:lnTo>
                  <a:lnTo>
                    <a:pt x="0" y="377951"/>
                  </a:lnTo>
                  <a:lnTo>
                    <a:pt x="348996" y="377951"/>
                  </a:lnTo>
                  <a:lnTo>
                    <a:pt x="34899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52388" y="4890516"/>
              <a:ext cx="349250" cy="287020"/>
            </a:xfrm>
            <a:custGeom>
              <a:avLst/>
              <a:gdLst/>
              <a:ahLst/>
              <a:cxnLst/>
              <a:rect l="l" t="t" r="r" b="b"/>
              <a:pathLst>
                <a:path w="349250" h="287020">
                  <a:moveTo>
                    <a:pt x="348996" y="0"/>
                  </a:moveTo>
                  <a:lnTo>
                    <a:pt x="0" y="0"/>
                  </a:lnTo>
                  <a:lnTo>
                    <a:pt x="0" y="286511"/>
                  </a:lnTo>
                  <a:lnTo>
                    <a:pt x="348996" y="286511"/>
                  </a:lnTo>
                  <a:lnTo>
                    <a:pt x="34899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01383" y="4904232"/>
              <a:ext cx="347980" cy="273050"/>
            </a:xfrm>
            <a:custGeom>
              <a:avLst/>
              <a:gdLst/>
              <a:ahLst/>
              <a:cxnLst/>
              <a:rect l="l" t="t" r="r" b="b"/>
              <a:pathLst>
                <a:path w="347979" h="273050">
                  <a:moveTo>
                    <a:pt x="347471" y="0"/>
                  </a:moveTo>
                  <a:lnTo>
                    <a:pt x="0" y="0"/>
                  </a:lnTo>
                  <a:lnTo>
                    <a:pt x="0" y="272796"/>
                  </a:lnTo>
                  <a:lnTo>
                    <a:pt x="347471" y="272796"/>
                  </a:lnTo>
                  <a:lnTo>
                    <a:pt x="34747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48855" y="4925567"/>
              <a:ext cx="349250" cy="251460"/>
            </a:xfrm>
            <a:custGeom>
              <a:avLst/>
              <a:gdLst/>
              <a:ahLst/>
              <a:cxnLst/>
              <a:rect l="l" t="t" r="r" b="b"/>
              <a:pathLst>
                <a:path w="349250" h="251460">
                  <a:moveTo>
                    <a:pt x="348996" y="0"/>
                  </a:moveTo>
                  <a:lnTo>
                    <a:pt x="0" y="0"/>
                  </a:lnTo>
                  <a:lnTo>
                    <a:pt x="0" y="251459"/>
                  </a:lnTo>
                  <a:lnTo>
                    <a:pt x="348996" y="251459"/>
                  </a:lnTo>
                  <a:lnTo>
                    <a:pt x="34899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03007" y="4727448"/>
              <a:ext cx="349250" cy="449580"/>
            </a:xfrm>
            <a:custGeom>
              <a:avLst/>
              <a:gdLst/>
              <a:ahLst/>
              <a:cxnLst/>
              <a:rect l="l" t="t" r="r" b="b"/>
              <a:pathLst>
                <a:path w="349250" h="449579">
                  <a:moveTo>
                    <a:pt x="348996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348996" y="449579"/>
                  </a:lnTo>
                  <a:lnTo>
                    <a:pt x="34899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52004" y="4981955"/>
              <a:ext cx="349250" cy="195580"/>
            </a:xfrm>
            <a:custGeom>
              <a:avLst/>
              <a:gdLst/>
              <a:ahLst/>
              <a:cxnLst/>
              <a:rect l="l" t="t" r="r" b="b"/>
              <a:pathLst>
                <a:path w="349250" h="195579">
                  <a:moveTo>
                    <a:pt x="348996" y="0"/>
                  </a:moveTo>
                  <a:lnTo>
                    <a:pt x="0" y="0"/>
                  </a:lnTo>
                  <a:lnTo>
                    <a:pt x="0" y="195072"/>
                  </a:lnTo>
                  <a:lnTo>
                    <a:pt x="348996" y="195072"/>
                  </a:lnTo>
                  <a:lnTo>
                    <a:pt x="3489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001000" y="4997195"/>
              <a:ext cx="349250" cy="180340"/>
            </a:xfrm>
            <a:custGeom>
              <a:avLst/>
              <a:gdLst/>
              <a:ahLst/>
              <a:cxnLst/>
              <a:rect l="l" t="t" r="r" b="b"/>
              <a:pathLst>
                <a:path w="349250" h="180339">
                  <a:moveTo>
                    <a:pt x="348996" y="0"/>
                  </a:moveTo>
                  <a:lnTo>
                    <a:pt x="0" y="0"/>
                  </a:lnTo>
                  <a:lnTo>
                    <a:pt x="0" y="179831"/>
                  </a:lnTo>
                  <a:lnTo>
                    <a:pt x="348996" y="179831"/>
                  </a:lnTo>
                  <a:lnTo>
                    <a:pt x="34899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4424" y="5177027"/>
              <a:ext cx="8057515" cy="0"/>
            </a:xfrm>
            <a:custGeom>
              <a:avLst/>
              <a:gdLst/>
              <a:ahLst/>
              <a:cxnLst/>
              <a:rect l="l" t="t" r="r" b="b"/>
              <a:pathLst>
                <a:path w="8057515">
                  <a:moveTo>
                    <a:pt x="0" y="0"/>
                  </a:moveTo>
                  <a:lnTo>
                    <a:pt x="8057387" y="0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32003" y="2267457"/>
            <a:ext cx="27876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cs typeface="Calibri"/>
              </a:rPr>
              <a:t>14.8</a:t>
            </a:r>
            <a:endParaRPr sz="1100"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18233" y="4444746"/>
            <a:ext cx="2070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cs typeface="Calibri"/>
              </a:rPr>
              <a:t>2.7</a:t>
            </a:r>
            <a:endParaRPr sz="1100"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69489" y="4390771"/>
            <a:ext cx="2070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cs typeface="Calibri"/>
              </a:rPr>
              <a:t>3.0</a:t>
            </a:r>
            <a:endParaRPr sz="1100"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20744" y="4480382"/>
            <a:ext cx="20637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cs typeface="Calibri"/>
              </a:rPr>
              <a:t>2</a:t>
            </a:r>
            <a:r>
              <a:rPr sz="1100" b="1" spc="5" dirty="0">
                <a:cs typeface="Calibri"/>
              </a:rPr>
              <a:t>.</a:t>
            </a:r>
            <a:r>
              <a:rPr sz="1100" b="1" dirty="0">
                <a:cs typeface="Calibri"/>
              </a:rPr>
              <a:t>5</a:t>
            </a:r>
            <a:endParaRPr sz="1100"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71998" y="4480382"/>
            <a:ext cx="20637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cs typeface="Calibri"/>
              </a:rPr>
              <a:t>2</a:t>
            </a:r>
            <a:r>
              <a:rPr sz="1100" b="1" spc="5" dirty="0">
                <a:cs typeface="Calibri"/>
              </a:rPr>
              <a:t>.</a:t>
            </a:r>
            <a:r>
              <a:rPr sz="1100" b="1" dirty="0">
                <a:cs typeface="Calibri"/>
              </a:rPr>
              <a:t>5</a:t>
            </a:r>
            <a:endParaRPr sz="1100"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23253" y="4642865"/>
            <a:ext cx="2070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cs typeface="Calibri"/>
              </a:rPr>
              <a:t>1.6</a:t>
            </a:r>
            <a:endParaRPr sz="1100"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74381" y="4480382"/>
            <a:ext cx="20637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cs typeface="Calibri"/>
              </a:rPr>
              <a:t>2</a:t>
            </a:r>
            <a:r>
              <a:rPr sz="1100" b="1" spc="5" dirty="0">
                <a:cs typeface="Calibri"/>
              </a:rPr>
              <a:t>.</a:t>
            </a:r>
            <a:r>
              <a:rPr sz="1100" b="1" dirty="0">
                <a:cs typeface="Calibri"/>
              </a:rPr>
              <a:t>5</a:t>
            </a:r>
            <a:endParaRPr sz="1100"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80999" y="2364994"/>
            <a:ext cx="27876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cs typeface="Calibri"/>
              </a:rPr>
              <a:t>14.3</a:t>
            </a:r>
            <a:endParaRPr sz="1100"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67229" y="4339844"/>
            <a:ext cx="2070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cs typeface="Calibri"/>
              </a:rPr>
              <a:t>3.3</a:t>
            </a:r>
            <a:endParaRPr sz="1100"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18485" y="4345940"/>
            <a:ext cx="2070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cs typeface="Calibri"/>
              </a:rPr>
              <a:t>3.2</a:t>
            </a:r>
            <a:endParaRPr sz="1100"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69740" y="4441697"/>
            <a:ext cx="2070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cs typeface="Calibri"/>
              </a:rPr>
              <a:t>2.7</a:t>
            </a:r>
            <a:endParaRPr sz="1100"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20995" y="4497704"/>
            <a:ext cx="2070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cs typeface="Calibri"/>
              </a:rPr>
              <a:t>2.4</a:t>
            </a:r>
            <a:endParaRPr sz="1100"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572250" y="4657166"/>
            <a:ext cx="20637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cs typeface="Calibri"/>
              </a:rPr>
              <a:t>1</a:t>
            </a:r>
            <a:r>
              <a:rPr sz="1100" b="1" spc="5" dirty="0">
                <a:cs typeface="Calibri"/>
              </a:rPr>
              <a:t>.</a:t>
            </a:r>
            <a:r>
              <a:rPr sz="1100" b="1" dirty="0">
                <a:cs typeface="Calibri"/>
              </a:rPr>
              <a:t>5</a:t>
            </a:r>
            <a:endParaRPr sz="1100"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723378" y="4735829"/>
            <a:ext cx="2070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cs typeface="Calibri"/>
              </a:rPr>
              <a:t>1.1</a:t>
            </a:r>
            <a:endParaRPr sz="1100"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29690" y="2411730"/>
            <a:ext cx="27876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cs typeface="Calibri"/>
              </a:rPr>
              <a:t>14.0</a:t>
            </a:r>
            <a:endParaRPr sz="1100"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15972" y="4408677"/>
            <a:ext cx="2070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cs typeface="Calibri"/>
              </a:rPr>
              <a:t>2.9</a:t>
            </a:r>
            <a:endParaRPr sz="1100"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67227" y="4300854"/>
            <a:ext cx="2070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cs typeface="Calibri"/>
              </a:rPr>
              <a:t>3.5</a:t>
            </a:r>
            <a:endParaRPr sz="1100"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618482" y="4390771"/>
            <a:ext cx="2070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cs typeface="Calibri"/>
              </a:rPr>
              <a:t>3.0</a:t>
            </a:r>
            <a:endParaRPr sz="1100"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69609" y="4552950"/>
            <a:ext cx="2070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cs typeface="Calibri"/>
              </a:rPr>
              <a:t>2.1</a:t>
            </a:r>
            <a:endParaRPr sz="1100"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20865" y="4678807"/>
            <a:ext cx="2070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cs typeface="Calibri"/>
              </a:rPr>
              <a:t>1.4</a:t>
            </a:r>
            <a:endParaRPr sz="1100"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072119" y="4750689"/>
            <a:ext cx="2070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cs typeface="Calibri"/>
              </a:rPr>
              <a:t>1.0</a:t>
            </a:r>
            <a:endParaRPr sz="1100">
              <a:cs typeface="Calibri"/>
            </a:endParaRPr>
          </a:p>
        </p:txBody>
      </p:sp>
      <p:pic>
        <p:nvPicPr>
          <p:cNvPr id="47" name="object 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0097" y="5322189"/>
            <a:ext cx="921689" cy="321602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1370" y="5324983"/>
            <a:ext cx="4512563" cy="571893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0167" y="5327522"/>
            <a:ext cx="2070988" cy="368427"/>
          </a:xfrm>
          <a:prstGeom prst="rect">
            <a:avLst/>
          </a:prstGeom>
        </p:spPr>
      </p:pic>
      <p:sp>
        <p:nvSpPr>
          <p:cNvPr id="50" name="object 50"/>
          <p:cNvSpPr/>
          <p:nvPr/>
        </p:nvSpPr>
        <p:spPr>
          <a:xfrm>
            <a:off x="2686811" y="2426207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19">
                <a:moveTo>
                  <a:pt x="83819" y="0"/>
                </a:moveTo>
                <a:lnTo>
                  <a:pt x="0" y="0"/>
                </a:lnTo>
                <a:lnTo>
                  <a:pt x="0" y="83820"/>
                </a:lnTo>
                <a:lnTo>
                  <a:pt x="83819" y="83820"/>
                </a:lnTo>
                <a:lnTo>
                  <a:pt x="8381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795397" y="2347086"/>
            <a:ext cx="9353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cs typeface="Calibri"/>
              </a:rPr>
              <a:t>2017</a:t>
            </a:r>
            <a:r>
              <a:rPr sz="1200" spc="-25" dirty="0">
                <a:cs typeface="Calibri"/>
              </a:rPr>
              <a:t> </a:t>
            </a:r>
            <a:r>
              <a:rPr sz="1200" dirty="0">
                <a:cs typeface="Calibri"/>
              </a:rPr>
              <a:t>(N</a:t>
            </a:r>
            <a:r>
              <a:rPr sz="1200" spc="-25" dirty="0">
                <a:cs typeface="Calibri"/>
              </a:rPr>
              <a:t> </a:t>
            </a:r>
            <a:r>
              <a:rPr sz="1200" dirty="0">
                <a:cs typeface="Calibri"/>
              </a:rPr>
              <a:t>=</a:t>
            </a:r>
            <a:r>
              <a:rPr sz="1200" spc="-25" dirty="0">
                <a:cs typeface="Calibri"/>
              </a:rPr>
              <a:t> </a:t>
            </a:r>
            <a:r>
              <a:rPr sz="1200" spc="-5" dirty="0">
                <a:cs typeface="Calibri"/>
              </a:rPr>
              <a:t>939)</a:t>
            </a:r>
            <a:endParaRPr sz="1200"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979164" y="2426207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088129" y="2347086"/>
            <a:ext cx="10509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cs typeface="Calibri"/>
              </a:rPr>
              <a:t>2015</a:t>
            </a:r>
            <a:r>
              <a:rPr sz="1200" spc="-25" dirty="0">
                <a:cs typeface="Calibri"/>
              </a:rPr>
              <a:t> </a:t>
            </a:r>
            <a:r>
              <a:rPr sz="1200" dirty="0">
                <a:cs typeface="Calibri"/>
              </a:rPr>
              <a:t>(N</a:t>
            </a:r>
            <a:r>
              <a:rPr sz="1200" spc="-20" dirty="0">
                <a:cs typeface="Calibri"/>
              </a:rPr>
              <a:t> </a:t>
            </a:r>
            <a:r>
              <a:rPr sz="1200" dirty="0">
                <a:cs typeface="Calibri"/>
              </a:rPr>
              <a:t>=</a:t>
            </a:r>
            <a:r>
              <a:rPr sz="1200" spc="-20" dirty="0">
                <a:cs typeface="Calibri"/>
              </a:rPr>
              <a:t> </a:t>
            </a:r>
            <a:r>
              <a:rPr sz="1200" spc="-5" dirty="0">
                <a:cs typeface="Calibri"/>
              </a:rPr>
              <a:t>1,198)</a:t>
            </a:r>
            <a:endParaRPr sz="1200"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387340" y="2426207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496305" y="2347086"/>
            <a:ext cx="10509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cs typeface="Calibri"/>
              </a:rPr>
              <a:t>2014</a:t>
            </a:r>
            <a:r>
              <a:rPr sz="1200" spc="-25" dirty="0">
                <a:cs typeface="Calibri"/>
              </a:rPr>
              <a:t> </a:t>
            </a:r>
            <a:r>
              <a:rPr sz="1200" dirty="0">
                <a:cs typeface="Calibri"/>
              </a:rPr>
              <a:t>(N</a:t>
            </a:r>
            <a:r>
              <a:rPr sz="1200" spc="-20" dirty="0">
                <a:cs typeface="Calibri"/>
              </a:rPr>
              <a:t> </a:t>
            </a:r>
            <a:r>
              <a:rPr sz="1200" dirty="0">
                <a:cs typeface="Calibri"/>
              </a:rPr>
              <a:t>=</a:t>
            </a:r>
            <a:r>
              <a:rPr sz="1200" spc="-20" dirty="0">
                <a:cs typeface="Calibri"/>
              </a:rPr>
              <a:t> </a:t>
            </a:r>
            <a:r>
              <a:rPr sz="1200" spc="-5" dirty="0">
                <a:cs typeface="Calibri"/>
              </a:rPr>
              <a:t>1,572)</a:t>
            </a:r>
            <a:endParaRPr sz="1200">
              <a:cs typeface="Calibri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xfrm>
            <a:off x="253390" y="469214"/>
            <a:ext cx="73939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+mn-lt"/>
              </a:rPr>
              <a:t>How</a:t>
            </a:r>
            <a:r>
              <a:rPr sz="2200" spc="1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many</a:t>
            </a:r>
            <a:r>
              <a:rPr sz="2200" spc="1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people</a:t>
            </a:r>
            <a:r>
              <a:rPr sz="2200" spc="3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are</a:t>
            </a:r>
            <a:r>
              <a:rPr sz="2200" spc="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on</a:t>
            </a:r>
            <a:r>
              <a:rPr sz="2200" spc="15" dirty="0">
                <a:latin typeface="+mn-lt"/>
              </a:rPr>
              <a:t> </a:t>
            </a:r>
            <a:r>
              <a:rPr sz="2200" spc="-10" dirty="0">
                <a:latin typeface="+mn-lt"/>
              </a:rPr>
              <a:t>your</a:t>
            </a:r>
            <a:r>
              <a:rPr sz="2200" spc="4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embedded</a:t>
            </a:r>
            <a:r>
              <a:rPr sz="2200" spc="2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project</a:t>
            </a:r>
            <a:r>
              <a:rPr sz="2200" spc="2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team?</a:t>
            </a:r>
            <a:endParaRPr sz="2200">
              <a:latin typeface="+mn-lt"/>
            </a:endParaRPr>
          </a:p>
        </p:txBody>
      </p:sp>
      <p:pic>
        <p:nvPicPr>
          <p:cNvPr id="57" name="object 5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6708" y="1341247"/>
            <a:ext cx="814450" cy="801369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2305557" y="1294002"/>
            <a:ext cx="338455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cs typeface="Calibri"/>
              </a:rPr>
              <a:t>14.8 </a:t>
            </a:r>
            <a:r>
              <a:rPr sz="1400" b="1" spc="-5" dirty="0">
                <a:cs typeface="Calibri"/>
              </a:rPr>
              <a:t>engineers </a:t>
            </a:r>
            <a:r>
              <a:rPr sz="1400" b="1" dirty="0">
                <a:cs typeface="Calibri"/>
              </a:rPr>
              <a:t>per </a:t>
            </a:r>
            <a:r>
              <a:rPr sz="1400" b="1" spc="-5" dirty="0">
                <a:cs typeface="Calibri"/>
              </a:rPr>
              <a:t>team </a:t>
            </a:r>
            <a:r>
              <a:rPr sz="1400" dirty="0">
                <a:cs typeface="Calibri"/>
              </a:rPr>
              <a:t>is </a:t>
            </a:r>
            <a:r>
              <a:rPr sz="1400" spc="-5" dirty="0">
                <a:cs typeface="Calibri"/>
              </a:rPr>
              <a:t>slightly higher than </a:t>
            </a:r>
            <a:r>
              <a:rPr sz="1400" spc="-30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2015</a:t>
            </a:r>
            <a:r>
              <a:rPr sz="1400" spc="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and</a:t>
            </a:r>
            <a:r>
              <a:rPr sz="140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2014.</a:t>
            </a:r>
            <a:endParaRPr sz="1400">
              <a:cs typeface="Calibri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latin typeface="+mn-lt"/>
              </a:rPr>
              <a:t>2017</a:t>
            </a:r>
            <a:r>
              <a:rPr spc="-30" dirty="0">
                <a:latin typeface="+mn-lt"/>
              </a:rPr>
              <a:t> </a:t>
            </a:r>
            <a:r>
              <a:rPr spc="-5" dirty="0">
                <a:latin typeface="+mn-lt"/>
              </a:rPr>
              <a:t>Embedded</a:t>
            </a:r>
            <a:r>
              <a:rPr spc="-35" dirty="0">
                <a:latin typeface="+mn-lt"/>
              </a:rPr>
              <a:t> </a:t>
            </a:r>
            <a:r>
              <a:rPr dirty="0">
                <a:latin typeface="+mn-lt"/>
              </a:rPr>
              <a:t>Markets</a:t>
            </a:r>
            <a:r>
              <a:rPr spc="-50" dirty="0">
                <a:latin typeface="+mn-lt"/>
              </a:rPr>
              <a:t> </a:t>
            </a:r>
            <a:r>
              <a:rPr spc="-5" dirty="0">
                <a:latin typeface="+mn-lt"/>
              </a:rPr>
              <a:t>Study</a:t>
            </a:r>
          </a:p>
        </p:txBody>
      </p:sp>
      <p:sp>
        <p:nvSpPr>
          <p:cNvPr id="61" name="object 61"/>
          <p:cNvSpPr txBox="1">
            <a:spLocks noGrp="1"/>
          </p:cNvSpPr>
          <p:nvPr>
            <p:ph type="ftr" sz="quarter" idx="5"/>
          </p:nvPr>
        </p:nvSpPr>
        <p:spPr>
          <a:xfrm>
            <a:off x="6093333" y="6579609"/>
            <a:ext cx="29622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+mn-lt"/>
              </a:rPr>
              <a:t>©</a:t>
            </a:r>
            <a:r>
              <a:rPr spc="-10" dirty="0">
                <a:latin typeface="+mn-lt"/>
              </a:rPr>
              <a:t> </a:t>
            </a:r>
            <a:r>
              <a:rPr spc="-5" dirty="0">
                <a:latin typeface="+mn-lt"/>
              </a:rPr>
              <a:t>2017 </a:t>
            </a:r>
            <a:r>
              <a:rPr spc="-10" dirty="0">
                <a:latin typeface="+mn-lt"/>
              </a:rPr>
              <a:t>Copyright</a:t>
            </a:r>
            <a:r>
              <a:rPr spc="30" dirty="0">
                <a:latin typeface="+mn-lt"/>
              </a:rPr>
              <a:t> </a:t>
            </a:r>
            <a:r>
              <a:rPr spc="-5" dirty="0">
                <a:latin typeface="+mn-lt"/>
              </a:rPr>
              <a:t>by AspenCore.</a:t>
            </a:r>
            <a:r>
              <a:rPr spc="-10" dirty="0">
                <a:latin typeface="+mn-lt"/>
              </a:rPr>
              <a:t> All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rights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reserved.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1760982" y="6059220"/>
            <a:ext cx="42621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cs typeface="Arial"/>
              </a:rPr>
              <a:t>Note:</a:t>
            </a:r>
            <a:r>
              <a:rPr sz="1400" b="1" spc="-20" dirty="0">
                <a:cs typeface="Arial"/>
              </a:rPr>
              <a:t> </a:t>
            </a:r>
            <a:r>
              <a:rPr sz="1400" dirty="0">
                <a:cs typeface="Arial MT"/>
              </a:rPr>
              <a:t>Outside</a:t>
            </a:r>
            <a:r>
              <a:rPr sz="1400" spc="-40" dirty="0">
                <a:cs typeface="Arial MT"/>
              </a:rPr>
              <a:t> </a:t>
            </a:r>
            <a:r>
              <a:rPr sz="1400" spc="-5" dirty="0">
                <a:cs typeface="Arial MT"/>
              </a:rPr>
              <a:t>vendors</a:t>
            </a:r>
            <a:r>
              <a:rPr sz="1400" spc="-10" dirty="0">
                <a:cs typeface="Arial MT"/>
              </a:rPr>
              <a:t> </a:t>
            </a:r>
            <a:r>
              <a:rPr sz="1400" spc="-5" dirty="0">
                <a:cs typeface="Arial MT"/>
              </a:rPr>
              <a:t>worked with</a:t>
            </a:r>
            <a:r>
              <a:rPr sz="1400" spc="-10" dirty="0">
                <a:cs typeface="Arial MT"/>
              </a:rPr>
              <a:t> </a:t>
            </a:r>
            <a:r>
              <a:rPr sz="1400" dirty="0">
                <a:cs typeface="Arial MT"/>
              </a:rPr>
              <a:t>is 2.7</a:t>
            </a:r>
            <a:r>
              <a:rPr sz="1400" spc="-15" dirty="0">
                <a:cs typeface="Arial MT"/>
              </a:rPr>
              <a:t> </a:t>
            </a:r>
            <a:r>
              <a:rPr sz="1400" dirty="0">
                <a:cs typeface="Arial MT"/>
              </a:rPr>
              <a:t>on</a:t>
            </a:r>
            <a:r>
              <a:rPr sz="1400" spc="-15" dirty="0">
                <a:cs typeface="Arial MT"/>
              </a:rPr>
              <a:t> </a:t>
            </a:r>
            <a:r>
              <a:rPr sz="1400" spc="-5" dirty="0">
                <a:cs typeface="Arial MT"/>
              </a:rPr>
              <a:t>average.</a:t>
            </a:r>
            <a:endParaRPr sz="1400" dirty="0"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57015" y="2318004"/>
            <a:ext cx="2848610" cy="2607945"/>
            <a:chOff x="3557015" y="2318004"/>
            <a:chExt cx="2848610" cy="2607945"/>
          </a:xfrm>
        </p:grpSpPr>
        <p:sp>
          <p:nvSpPr>
            <p:cNvPr id="4" name="object 4"/>
            <p:cNvSpPr/>
            <p:nvPr/>
          </p:nvSpPr>
          <p:spPr>
            <a:xfrm>
              <a:off x="3563111" y="2417064"/>
              <a:ext cx="2778760" cy="220979"/>
            </a:xfrm>
            <a:custGeom>
              <a:avLst/>
              <a:gdLst/>
              <a:ahLst/>
              <a:cxnLst/>
              <a:rect l="l" t="t" r="r" b="b"/>
              <a:pathLst>
                <a:path w="2778760" h="220980">
                  <a:moveTo>
                    <a:pt x="2778252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2778252" y="220980"/>
                  </a:lnTo>
                  <a:lnTo>
                    <a:pt x="27782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63111" y="2638044"/>
              <a:ext cx="2814955" cy="220979"/>
            </a:xfrm>
            <a:custGeom>
              <a:avLst/>
              <a:gdLst/>
              <a:ahLst/>
              <a:cxnLst/>
              <a:rect l="l" t="t" r="r" b="b"/>
              <a:pathLst>
                <a:path w="2814954" h="220980">
                  <a:moveTo>
                    <a:pt x="2814828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2814828" y="220979"/>
                  </a:lnTo>
                  <a:lnTo>
                    <a:pt x="281482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63111" y="2859024"/>
              <a:ext cx="2787650" cy="220979"/>
            </a:xfrm>
            <a:custGeom>
              <a:avLst/>
              <a:gdLst/>
              <a:ahLst/>
              <a:cxnLst/>
              <a:rect l="l" t="t" r="r" b="b"/>
              <a:pathLst>
                <a:path w="2787650" h="220980">
                  <a:moveTo>
                    <a:pt x="2787396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2787396" y="220979"/>
                  </a:lnTo>
                  <a:lnTo>
                    <a:pt x="278739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63111" y="3080004"/>
              <a:ext cx="2784475" cy="220979"/>
            </a:xfrm>
            <a:custGeom>
              <a:avLst/>
              <a:gdLst/>
              <a:ahLst/>
              <a:cxnLst/>
              <a:rect l="l" t="t" r="r" b="b"/>
              <a:pathLst>
                <a:path w="2784475" h="220979">
                  <a:moveTo>
                    <a:pt x="2784348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2784348" y="220980"/>
                  </a:lnTo>
                  <a:lnTo>
                    <a:pt x="278434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63111" y="3300984"/>
              <a:ext cx="2842260" cy="220979"/>
            </a:xfrm>
            <a:custGeom>
              <a:avLst/>
              <a:gdLst/>
              <a:ahLst/>
              <a:cxnLst/>
              <a:rect l="l" t="t" r="r" b="b"/>
              <a:pathLst>
                <a:path w="2842260" h="220979">
                  <a:moveTo>
                    <a:pt x="2842260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2842260" y="220979"/>
                  </a:lnTo>
                  <a:lnTo>
                    <a:pt x="284226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63111" y="3721608"/>
              <a:ext cx="1813560" cy="220979"/>
            </a:xfrm>
            <a:custGeom>
              <a:avLst/>
              <a:gdLst/>
              <a:ahLst/>
              <a:cxnLst/>
              <a:rect l="l" t="t" r="r" b="b"/>
              <a:pathLst>
                <a:path w="1813560" h="220979">
                  <a:moveTo>
                    <a:pt x="1813560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1813560" y="220980"/>
                  </a:lnTo>
                  <a:lnTo>
                    <a:pt x="18135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63111" y="3942588"/>
              <a:ext cx="1777364" cy="220979"/>
            </a:xfrm>
            <a:custGeom>
              <a:avLst/>
              <a:gdLst/>
              <a:ahLst/>
              <a:cxnLst/>
              <a:rect l="l" t="t" r="r" b="b"/>
              <a:pathLst>
                <a:path w="1777364" h="220979">
                  <a:moveTo>
                    <a:pt x="1776984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1776984" y="220980"/>
                  </a:lnTo>
                  <a:lnTo>
                    <a:pt x="177698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63111" y="4163568"/>
              <a:ext cx="1804670" cy="220979"/>
            </a:xfrm>
            <a:custGeom>
              <a:avLst/>
              <a:gdLst/>
              <a:ahLst/>
              <a:cxnLst/>
              <a:rect l="l" t="t" r="r" b="b"/>
              <a:pathLst>
                <a:path w="1804670" h="220979">
                  <a:moveTo>
                    <a:pt x="1804415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1804415" y="220979"/>
                  </a:lnTo>
                  <a:lnTo>
                    <a:pt x="1804415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63111" y="4384548"/>
              <a:ext cx="1807845" cy="220979"/>
            </a:xfrm>
            <a:custGeom>
              <a:avLst/>
              <a:gdLst/>
              <a:ahLst/>
              <a:cxnLst/>
              <a:rect l="l" t="t" r="r" b="b"/>
              <a:pathLst>
                <a:path w="1807845" h="220979">
                  <a:moveTo>
                    <a:pt x="1807464" y="0"/>
                  </a:moveTo>
                  <a:lnTo>
                    <a:pt x="0" y="0"/>
                  </a:lnTo>
                  <a:lnTo>
                    <a:pt x="0" y="220979"/>
                  </a:lnTo>
                  <a:lnTo>
                    <a:pt x="1807464" y="220979"/>
                  </a:lnTo>
                  <a:lnTo>
                    <a:pt x="180746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63111" y="4605527"/>
              <a:ext cx="1750060" cy="220979"/>
            </a:xfrm>
            <a:custGeom>
              <a:avLst/>
              <a:gdLst/>
              <a:ahLst/>
              <a:cxnLst/>
              <a:rect l="l" t="t" r="r" b="b"/>
              <a:pathLst>
                <a:path w="1750060" h="220979">
                  <a:moveTo>
                    <a:pt x="1749552" y="0"/>
                  </a:moveTo>
                  <a:lnTo>
                    <a:pt x="0" y="0"/>
                  </a:lnTo>
                  <a:lnTo>
                    <a:pt x="0" y="220980"/>
                  </a:lnTo>
                  <a:lnTo>
                    <a:pt x="1749552" y="220980"/>
                  </a:lnTo>
                  <a:lnTo>
                    <a:pt x="1749552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63111" y="2318004"/>
              <a:ext cx="0" cy="2607945"/>
            </a:xfrm>
            <a:custGeom>
              <a:avLst/>
              <a:gdLst/>
              <a:ahLst/>
              <a:cxnLst/>
              <a:rect l="l" t="t" r="r" b="b"/>
              <a:pathLst>
                <a:path h="2607945">
                  <a:moveTo>
                    <a:pt x="0" y="0"/>
                  </a:moveTo>
                  <a:lnTo>
                    <a:pt x="0" y="2607564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405498" y="2376678"/>
            <a:ext cx="356870" cy="113157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200" b="1" dirty="0">
                <a:latin typeface="Calibri"/>
                <a:cs typeface="Calibri"/>
              </a:rPr>
              <a:t>61%</a:t>
            </a:r>
            <a:endParaRPr sz="1200">
              <a:latin typeface="Calibri"/>
              <a:cs typeface="Calibri"/>
            </a:endParaRPr>
          </a:p>
          <a:p>
            <a:pPr marL="48895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61%</a:t>
            </a:r>
            <a:endParaRPr sz="12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61%</a:t>
            </a:r>
            <a:endParaRPr sz="12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61%</a:t>
            </a:r>
            <a:endParaRPr sz="1200">
              <a:latin typeface="Calibri"/>
              <a:cs typeface="Calibri"/>
            </a:endParaRPr>
          </a:p>
          <a:p>
            <a:pPr marL="76835">
              <a:lnSpc>
                <a:spcPct val="100000"/>
              </a:lnSpc>
              <a:spcBef>
                <a:spcPts val="305"/>
              </a:spcBef>
            </a:pPr>
            <a:r>
              <a:rPr sz="1200" b="1" dirty="0">
                <a:latin typeface="Calibri"/>
                <a:cs typeface="Calibri"/>
              </a:rPr>
              <a:t>62%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04484" y="3681476"/>
            <a:ext cx="329565" cy="90931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400"/>
              </a:spcBef>
            </a:pPr>
            <a:r>
              <a:rPr sz="1200" b="1" dirty="0">
                <a:latin typeface="Calibri"/>
                <a:cs typeface="Calibri"/>
              </a:rPr>
              <a:t>39%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39%</a:t>
            </a:r>
            <a:endParaRPr sz="1200" dirty="0">
              <a:latin typeface="Calibri"/>
              <a:cs typeface="Calibri"/>
            </a:endParaRPr>
          </a:p>
          <a:p>
            <a:pPr marL="40005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39%</a:t>
            </a:r>
            <a:endParaRPr sz="1200" dirty="0">
              <a:latin typeface="Calibri"/>
              <a:cs typeface="Calibri"/>
            </a:endParaRPr>
          </a:p>
          <a:p>
            <a:pPr marL="41910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latin typeface="Calibri"/>
                <a:cs typeface="Calibri"/>
              </a:rPr>
              <a:t>39%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76798" y="4603750"/>
            <a:ext cx="292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38%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36267" y="2721991"/>
            <a:ext cx="1776730" cy="4565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55904" marR="5080" indent="-243840">
              <a:lnSpc>
                <a:spcPct val="101699"/>
              </a:lnSpc>
              <a:spcBef>
                <a:spcPts val="75"/>
              </a:spcBef>
            </a:pPr>
            <a:r>
              <a:rPr sz="1400" b="1" dirty="0">
                <a:latin typeface="Calibri"/>
                <a:cs typeface="Calibri"/>
              </a:rPr>
              <a:t>Average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total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resources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devoted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to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software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36267" y="4026153"/>
            <a:ext cx="1776730" cy="4565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8120" marR="5080" indent="-186055">
              <a:lnSpc>
                <a:spcPct val="101699"/>
              </a:lnSpc>
              <a:spcBef>
                <a:spcPts val="75"/>
              </a:spcBef>
            </a:pPr>
            <a:r>
              <a:rPr sz="1400" b="1" dirty="0">
                <a:latin typeface="Calibri"/>
                <a:cs typeface="Calibri"/>
              </a:rPr>
              <a:t>Average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total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resources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devoted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to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hardware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52259" y="3951732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761226" y="3856735"/>
            <a:ext cx="1050925" cy="1020444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200" spc="-5" dirty="0">
                <a:latin typeface="Calibri"/>
                <a:cs typeface="Calibri"/>
              </a:rPr>
              <a:t>2017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927)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5" dirty="0">
                <a:latin typeface="Calibri"/>
                <a:cs typeface="Calibri"/>
              </a:rPr>
              <a:t>2015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1,227)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-5" dirty="0">
                <a:latin typeface="Calibri"/>
                <a:cs typeface="Calibri"/>
              </a:rPr>
              <a:t>2014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1,595)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5" dirty="0">
                <a:latin typeface="Calibri"/>
                <a:cs typeface="Calibri"/>
              </a:rPr>
              <a:t>2013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2,075)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5" dirty="0">
                <a:latin typeface="Calibri"/>
                <a:cs typeface="Calibri"/>
              </a:rPr>
              <a:t>2012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1,675)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652259" y="4151376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52259" y="4349496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52259" y="454914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52259" y="4747259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53390" y="5179314"/>
            <a:ext cx="414845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latin typeface="Calibri"/>
                <a:cs typeface="Calibri"/>
              </a:rPr>
              <a:t>Note:</a:t>
            </a:r>
            <a:endParaRPr sz="11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100" i="1" dirty="0">
                <a:latin typeface="Calibri"/>
                <a:cs typeface="Calibri"/>
              </a:rPr>
              <a:t>In</a:t>
            </a:r>
            <a:r>
              <a:rPr sz="1100" i="1" spc="-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2017,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respondents</a:t>
            </a:r>
            <a:r>
              <a:rPr sz="1100" i="1" spc="-4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averaged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working</a:t>
            </a:r>
            <a:r>
              <a:rPr sz="1100" i="1" spc="-40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on </a:t>
            </a:r>
            <a:r>
              <a:rPr sz="1100" i="1" dirty="0">
                <a:latin typeface="Calibri"/>
                <a:cs typeface="Calibri"/>
              </a:rPr>
              <a:t>2.1 </a:t>
            </a:r>
            <a:r>
              <a:rPr sz="1100" i="1" spc="-5" dirty="0">
                <a:latin typeface="Calibri"/>
                <a:cs typeface="Calibri"/>
              </a:rPr>
              <a:t>projects</a:t>
            </a:r>
            <a:r>
              <a:rPr sz="1100" i="1" spc="-30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at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the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same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time. </a:t>
            </a:r>
            <a:r>
              <a:rPr sz="1100" i="1" spc="-23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In</a:t>
            </a:r>
            <a:r>
              <a:rPr sz="1100" i="1" spc="-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2015,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respondents</a:t>
            </a:r>
            <a:r>
              <a:rPr sz="1100" i="1" spc="-4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averaged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working</a:t>
            </a:r>
            <a:r>
              <a:rPr sz="1100" i="1" spc="-40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on </a:t>
            </a:r>
            <a:r>
              <a:rPr sz="1100" i="1" dirty="0">
                <a:latin typeface="Calibri"/>
                <a:cs typeface="Calibri"/>
              </a:rPr>
              <a:t>2.1 </a:t>
            </a:r>
            <a:r>
              <a:rPr sz="1100" i="1" spc="-5" dirty="0">
                <a:latin typeface="Calibri"/>
                <a:cs typeface="Calibri"/>
              </a:rPr>
              <a:t>projects</a:t>
            </a:r>
            <a:r>
              <a:rPr sz="1100" i="1" spc="-30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at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the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same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time. </a:t>
            </a:r>
            <a:r>
              <a:rPr sz="1100" i="1" spc="-23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In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2014,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respondents</a:t>
            </a:r>
            <a:r>
              <a:rPr sz="1100" i="1" spc="-4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averaged</a:t>
            </a:r>
            <a:r>
              <a:rPr sz="1100" i="1" spc="-3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working</a:t>
            </a:r>
            <a:r>
              <a:rPr sz="1100" i="1" spc="-4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on 2.0 </a:t>
            </a:r>
            <a:r>
              <a:rPr sz="1100" i="1" spc="-5" dirty="0">
                <a:latin typeface="Calibri"/>
                <a:cs typeface="Calibri"/>
              </a:rPr>
              <a:t>projects</a:t>
            </a:r>
            <a:r>
              <a:rPr sz="1100" i="1" spc="-2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at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the</a:t>
            </a:r>
            <a:r>
              <a:rPr sz="1100" i="1" spc="-5" dirty="0">
                <a:latin typeface="Calibri"/>
                <a:cs typeface="Calibri"/>
              </a:rPr>
              <a:t> same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time.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53390" y="449021"/>
            <a:ext cx="7236459" cy="1031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What</a:t>
            </a:r>
            <a:r>
              <a:rPr sz="2200" spc="10" dirty="0"/>
              <a:t> </a:t>
            </a:r>
            <a:r>
              <a:rPr sz="2200" spc="-5" dirty="0"/>
              <a:t>is</a:t>
            </a:r>
            <a:r>
              <a:rPr sz="2200" dirty="0"/>
              <a:t> </a:t>
            </a:r>
            <a:r>
              <a:rPr sz="2200" spc="-10" dirty="0"/>
              <a:t>your</a:t>
            </a:r>
            <a:r>
              <a:rPr sz="2200" spc="30" dirty="0"/>
              <a:t> </a:t>
            </a:r>
            <a:r>
              <a:rPr sz="2200" spc="-5" dirty="0"/>
              <a:t>development</a:t>
            </a:r>
            <a:r>
              <a:rPr sz="2200" spc="40" dirty="0"/>
              <a:t> </a:t>
            </a:r>
            <a:r>
              <a:rPr sz="2200" spc="-15" dirty="0"/>
              <a:t>team’s</a:t>
            </a:r>
            <a:r>
              <a:rPr sz="2200" spc="-5" dirty="0"/>
              <a:t> ratio</a:t>
            </a:r>
            <a:r>
              <a:rPr sz="2200" spc="15" dirty="0"/>
              <a:t> </a:t>
            </a:r>
            <a:r>
              <a:rPr sz="2200" spc="-5" dirty="0"/>
              <a:t>of</a:t>
            </a:r>
            <a:r>
              <a:rPr sz="2200" spc="10" dirty="0"/>
              <a:t> </a:t>
            </a:r>
            <a:r>
              <a:rPr sz="2200" spc="-5" dirty="0"/>
              <a:t>total </a:t>
            </a:r>
            <a:r>
              <a:rPr sz="2200" dirty="0"/>
              <a:t> </a:t>
            </a:r>
            <a:r>
              <a:rPr sz="2200" spc="-5" dirty="0"/>
              <a:t>resources</a:t>
            </a:r>
            <a:r>
              <a:rPr sz="2200" spc="25" dirty="0"/>
              <a:t> </a:t>
            </a:r>
            <a:r>
              <a:rPr sz="2200" spc="-5" dirty="0"/>
              <a:t>(including</a:t>
            </a:r>
            <a:r>
              <a:rPr sz="2200" spc="55" dirty="0"/>
              <a:t> </a:t>
            </a:r>
            <a:r>
              <a:rPr sz="2200" spc="-5" dirty="0"/>
              <a:t>time/dollars/manpower)</a:t>
            </a:r>
            <a:r>
              <a:rPr sz="2200" spc="35" dirty="0"/>
              <a:t> </a:t>
            </a:r>
            <a:r>
              <a:rPr sz="2200" spc="-5" dirty="0"/>
              <a:t>spent</a:t>
            </a:r>
            <a:r>
              <a:rPr sz="2200" spc="30" dirty="0"/>
              <a:t> </a:t>
            </a:r>
            <a:r>
              <a:rPr sz="2200" spc="-5" dirty="0"/>
              <a:t>on </a:t>
            </a:r>
            <a:r>
              <a:rPr sz="2200" spc="-595" dirty="0"/>
              <a:t> </a:t>
            </a:r>
            <a:r>
              <a:rPr sz="2200" spc="-5" dirty="0"/>
              <a:t>software vs.</a:t>
            </a:r>
            <a:r>
              <a:rPr sz="2200" spc="10" dirty="0"/>
              <a:t> </a:t>
            </a:r>
            <a:r>
              <a:rPr sz="2200" dirty="0"/>
              <a:t>hardware</a:t>
            </a:r>
            <a:r>
              <a:rPr sz="2200" spc="-10" dirty="0"/>
              <a:t> </a:t>
            </a:r>
            <a:r>
              <a:rPr sz="2200" spc="-5" dirty="0"/>
              <a:t>for</a:t>
            </a:r>
            <a:r>
              <a:rPr sz="2200" spc="15" dirty="0"/>
              <a:t> </a:t>
            </a:r>
            <a:r>
              <a:rPr sz="2200" spc="-10" dirty="0"/>
              <a:t>your</a:t>
            </a:r>
            <a:r>
              <a:rPr sz="2200" spc="35" dirty="0"/>
              <a:t> </a:t>
            </a:r>
            <a:r>
              <a:rPr sz="2200" spc="-5" dirty="0"/>
              <a:t>embedded</a:t>
            </a:r>
            <a:r>
              <a:rPr sz="2200" spc="25" dirty="0"/>
              <a:t> </a:t>
            </a:r>
            <a:r>
              <a:rPr sz="2200" spc="-5" dirty="0"/>
              <a:t>projects?</a:t>
            </a:r>
            <a:endParaRPr sz="2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31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75179" y="1909064"/>
            <a:ext cx="3663315" cy="3709035"/>
            <a:chOff x="2575179" y="1909064"/>
            <a:chExt cx="3663315" cy="3709035"/>
          </a:xfrm>
        </p:grpSpPr>
        <p:sp>
          <p:nvSpPr>
            <p:cNvPr id="4" name="object 4"/>
            <p:cNvSpPr/>
            <p:nvPr/>
          </p:nvSpPr>
          <p:spPr>
            <a:xfrm>
              <a:off x="2575179" y="1954657"/>
              <a:ext cx="3663315" cy="3663315"/>
            </a:xfrm>
            <a:custGeom>
              <a:avLst/>
              <a:gdLst/>
              <a:ahLst/>
              <a:cxnLst/>
              <a:rect l="l" t="t" r="r" b="b"/>
              <a:pathLst>
                <a:path w="3663315" h="3663315">
                  <a:moveTo>
                    <a:pt x="1831594" y="0"/>
                  </a:moveTo>
                  <a:lnTo>
                    <a:pt x="1831594" y="1831593"/>
                  </a:lnTo>
                  <a:lnTo>
                    <a:pt x="135000" y="1141476"/>
                  </a:lnTo>
                  <a:lnTo>
                    <a:pt x="116560" y="1188674"/>
                  </a:lnTo>
                  <a:lnTo>
                    <a:pt x="99450" y="1236307"/>
                  </a:lnTo>
                  <a:lnTo>
                    <a:pt x="83678" y="1284347"/>
                  </a:lnTo>
                  <a:lnTo>
                    <a:pt x="69248" y="1332765"/>
                  </a:lnTo>
                  <a:lnTo>
                    <a:pt x="56166" y="1381534"/>
                  </a:lnTo>
                  <a:lnTo>
                    <a:pt x="44437" y="1430625"/>
                  </a:lnTo>
                  <a:lnTo>
                    <a:pt x="34067" y="1480010"/>
                  </a:lnTo>
                  <a:lnTo>
                    <a:pt x="25062" y="1529662"/>
                  </a:lnTo>
                  <a:lnTo>
                    <a:pt x="17427" y="1579551"/>
                  </a:lnTo>
                  <a:lnTo>
                    <a:pt x="11168" y="1629652"/>
                  </a:lnTo>
                  <a:lnTo>
                    <a:pt x="6290" y="1679934"/>
                  </a:lnTo>
                  <a:lnTo>
                    <a:pt x="2799" y="1730370"/>
                  </a:lnTo>
                  <a:lnTo>
                    <a:pt x="700" y="1780933"/>
                  </a:lnTo>
                  <a:lnTo>
                    <a:pt x="0" y="1831593"/>
                  </a:lnTo>
                  <a:lnTo>
                    <a:pt x="617" y="1879615"/>
                  </a:lnTo>
                  <a:lnTo>
                    <a:pt x="2459" y="1927333"/>
                  </a:lnTo>
                  <a:lnTo>
                    <a:pt x="5510" y="1974730"/>
                  </a:lnTo>
                  <a:lnTo>
                    <a:pt x="9756" y="2021793"/>
                  </a:lnTo>
                  <a:lnTo>
                    <a:pt x="15181" y="2068506"/>
                  </a:lnTo>
                  <a:lnTo>
                    <a:pt x="21771" y="2114854"/>
                  </a:lnTo>
                  <a:lnTo>
                    <a:pt x="29509" y="2160822"/>
                  </a:lnTo>
                  <a:lnTo>
                    <a:pt x="38382" y="2206395"/>
                  </a:lnTo>
                  <a:lnTo>
                    <a:pt x="48374" y="2251558"/>
                  </a:lnTo>
                  <a:lnTo>
                    <a:pt x="59469" y="2296295"/>
                  </a:lnTo>
                  <a:lnTo>
                    <a:pt x="71654" y="2340592"/>
                  </a:lnTo>
                  <a:lnTo>
                    <a:pt x="84912" y="2384434"/>
                  </a:lnTo>
                  <a:lnTo>
                    <a:pt x="99229" y="2427805"/>
                  </a:lnTo>
                  <a:lnTo>
                    <a:pt x="114589" y="2470690"/>
                  </a:lnTo>
                  <a:lnTo>
                    <a:pt x="130978" y="2513075"/>
                  </a:lnTo>
                  <a:lnTo>
                    <a:pt x="148381" y="2554944"/>
                  </a:lnTo>
                  <a:lnTo>
                    <a:pt x="166782" y="2596282"/>
                  </a:lnTo>
                  <a:lnTo>
                    <a:pt x="186166" y="2637074"/>
                  </a:lnTo>
                  <a:lnTo>
                    <a:pt x="206518" y="2677306"/>
                  </a:lnTo>
                  <a:lnTo>
                    <a:pt x="227824" y="2716961"/>
                  </a:lnTo>
                  <a:lnTo>
                    <a:pt x="250067" y="2756025"/>
                  </a:lnTo>
                  <a:lnTo>
                    <a:pt x="273234" y="2794482"/>
                  </a:lnTo>
                  <a:lnTo>
                    <a:pt x="297308" y="2832319"/>
                  </a:lnTo>
                  <a:lnTo>
                    <a:pt x="322275" y="2869519"/>
                  </a:lnTo>
                  <a:lnTo>
                    <a:pt x="348120" y="2906067"/>
                  </a:lnTo>
                  <a:lnTo>
                    <a:pt x="374827" y="2941949"/>
                  </a:lnTo>
                  <a:lnTo>
                    <a:pt x="402382" y="2977149"/>
                  </a:lnTo>
                  <a:lnTo>
                    <a:pt x="430770" y="3011653"/>
                  </a:lnTo>
                  <a:lnTo>
                    <a:pt x="459974" y="3045445"/>
                  </a:lnTo>
                  <a:lnTo>
                    <a:pt x="489981" y="3078510"/>
                  </a:lnTo>
                  <a:lnTo>
                    <a:pt x="520776" y="3110832"/>
                  </a:lnTo>
                  <a:lnTo>
                    <a:pt x="552342" y="3142398"/>
                  </a:lnTo>
                  <a:lnTo>
                    <a:pt x="584666" y="3173192"/>
                  </a:lnTo>
                  <a:lnTo>
                    <a:pt x="617731" y="3203198"/>
                  </a:lnTo>
                  <a:lnTo>
                    <a:pt x="651523" y="3232403"/>
                  </a:lnTo>
                  <a:lnTo>
                    <a:pt x="686028" y="3260789"/>
                  </a:lnTo>
                  <a:lnTo>
                    <a:pt x="721228" y="3288344"/>
                  </a:lnTo>
                  <a:lnTo>
                    <a:pt x="757111" y="3315051"/>
                  </a:lnTo>
                  <a:lnTo>
                    <a:pt x="793660" y="3340895"/>
                  </a:lnTo>
                  <a:lnTo>
                    <a:pt x="830861" y="3365861"/>
                  </a:lnTo>
                  <a:lnTo>
                    <a:pt x="868698" y="3389935"/>
                  </a:lnTo>
                  <a:lnTo>
                    <a:pt x="907156" y="3413101"/>
                  </a:lnTo>
                  <a:lnTo>
                    <a:pt x="946220" y="3435344"/>
                  </a:lnTo>
                  <a:lnTo>
                    <a:pt x="985876" y="3456649"/>
                  </a:lnTo>
                  <a:lnTo>
                    <a:pt x="1026108" y="3477001"/>
                  </a:lnTo>
                  <a:lnTo>
                    <a:pt x="1066900" y="3496384"/>
                  </a:lnTo>
                  <a:lnTo>
                    <a:pt x="1108239" y="3514785"/>
                  </a:lnTo>
                  <a:lnTo>
                    <a:pt x="1150108" y="3532187"/>
                  </a:lnTo>
                  <a:lnTo>
                    <a:pt x="1192494" y="3548575"/>
                  </a:lnTo>
                  <a:lnTo>
                    <a:pt x="1235379" y="3563936"/>
                  </a:lnTo>
                  <a:lnTo>
                    <a:pt x="1278751" y="3578252"/>
                  </a:lnTo>
                  <a:lnTo>
                    <a:pt x="1322593" y="3591510"/>
                  </a:lnTo>
                  <a:lnTo>
                    <a:pt x="1366890" y="3603694"/>
                  </a:lnTo>
                  <a:lnTo>
                    <a:pt x="1411628" y="3614789"/>
                  </a:lnTo>
                  <a:lnTo>
                    <a:pt x="1456791" y="3624781"/>
                  </a:lnTo>
                  <a:lnTo>
                    <a:pt x="1502364" y="3633653"/>
                  </a:lnTo>
                  <a:lnTo>
                    <a:pt x="1548332" y="3641392"/>
                  </a:lnTo>
                  <a:lnTo>
                    <a:pt x="1594680" y="3647981"/>
                  </a:lnTo>
                  <a:lnTo>
                    <a:pt x="1641393" y="3653406"/>
                  </a:lnTo>
                  <a:lnTo>
                    <a:pt x="1688456" y="3657652"/>
                  </a:lnTo>
                  <a:lnTo>
                    <a:pt x="1735854" y="3660703"/>
                  </a:lnTo>
                  <a:lnTo>
                    <a:pt x="1783571" y="3662545"/>
                  </a:lnTo>
                  <a:lnTo>
                    <a:pt x="1831594" y="3663162"/>
                  </a:lnTo>
                  <a:lnTo>
                    <a:pt x="1879616" y="3662545"/>
                  </a:lnTo>
                  <a:lnTo>
                    <a:pt x="1927333" y="3660703"/>
                  </a:lnTo>
                  <a:lnTo>
                    <a:pt x="1974731" y="3657652"/>
                  </a:lnTo>
                  <a:lnTo>
                    <a:pt x="2021794" y="3653406"/>
                  </a:lnTo>
                  <a:lnTo>
                    <a:pt x="2068507" y="3647981"/>
                  </a:lnTo>
                  <a:lnTo>
                    <a:pt x="2114855" y="3641392"/>
                  </a:lnTo>
                  <a:lnTo>
                    <a:pt x="2160823" y="3633653"/>
                  </a:lnTo>
                  <a:lnTo>
                    <a:pt x="2206396" y="3624781"/>
                  </a:lnTo>
                  <a:lnTo>
                    <a:pt x="2251559" y="3614789"/>
                  </a:lnTo>
                  <a:lnTo>
                    <a:pt x="2296297" y="3603694"/>
                  </a:lnTo>
                  <a:lnTo>
                    <a:pt x="2340594" y="3591510"/>
                  </a:lnTo>
                  <a:lnTo>
                    <a:pt x="2384436" y="3578252"/>
                  </a:lnTo>
                  <a:lnTo>
                    <a:pt x="2427808" y="3563936"/>
                  </a:lnTo>
                  <a:lnTo>
                    <a:pt x="2470693" y="3548575"/>
                  </a:lnTo>
                  <a:lnTo>
                    <a:pt x="2513079" y="3532187"/>
                  </a:lnTo>
                  <a:lnTo>
                    <a:pt x="2554948" y="3514785"/>
                  </a:lnTo>
                  <a:lnTo>
                    <a:pt x="2596287" y="3496384"/>
                  </a:lnTo>
                  <a:lnTo>
                    <a:pt x="2637079" y="3477001"/>
                  </a:lnTo>
                  <a:lnTo>
                    <a:pt x="2677311" y="3456649"/>
                  </a:lnTo>
                  <a:lnTo>
                    <a:pt x="2716967" y="3435344"/>
                  </a:lnTo>
                  <a:lnTo>
                    <a:pt x="2756031" y="3413101"/>
                  </a:lnTo>
                  <a:lnTo>
                    <a:pt x="2794489" y="3389935"/>
                  </a:lnTo>
                  <a:lnTo>
                    <a:pt x="2832326" y="3365861"/>
                  </a:lnTo>
                  <a:lnTo>
                    <a:pt x="2869527" y="3340895"/>
                  </a:lnTo>
                  <a:lnTo>
                    <a:pt x="2906076" y="3315051"/>
                  </a:lnTo>
                  <a:lnTo>
                    <a:pt x="2941959" y="3288344"/>
                  </a:lnTo>
                  <a:lnTo>
                    <a:pt x="2977159" y="3260789"/>
                  </a:lnTo>
                  <a:lnTo>
                    <a:pt x="3011664" y="3232403"/>
                  </a:lnTo>
                  <a:lnTo>
                    <a:pt x="3045456" y="3203198"/>
                  </a:lnTo>
                  <a:lnTo>
                    <a:pt x="3078521" y="3173192"/>
                  </a:lnTo>
                  <a:lnTo>
                    <a:pt x="3110845" y="3142398"/>
                  </a:lnTo>
                  <a:lnTo>
                    <a:pt x="3142411" y="3110832"/>
                  </a:lnTo>
                  <a:lnTo>
                    <a:pt x="3173206" y="3078510"/>
                  </a:lnTo>
                  <a:lnTo>
                    <a:pt x="3203213" y="3045445"/>
                  </a:lnTo>
                  <a:lnTo>
                    <a:pt x="3232417" y="3011653"/>
                  </a:lnTo>
                  <a:lnTo>
                    <a:pt x="3260805" y="2977149"/>
                  </a:lnTo>
                  <a:lnTo>
                    <a:pt x="3288360" y="2941949"/>
                  </a:lnTo>
                  <a:lnTo>
                    <a:pt x="3315067" y="2906067"/>
                  </a:lnTo>
                  <a:lnTo>
                    <a:pt x="3340912" y="2869519"/>
                  </a:lnTo>
                  <a:lnTo>
                    <a:pt x="3365879" y="2832319"/>
                  </a:lnTo>
                  <a:lnTo>
                    <a:pt x="3389953" y="2794482"/>
                  </a:lnTo>
                  <a:lnTo>
                    <a:pt x="3413120" y="2756025"/>
                  </a:lnTo>
                  <a:lnTo>
                    <a:pt x="3435363" y="2716961"/>
                  </a:lnTo>
                  <a:lnTo>
                    <a:pt x="3456669" y="2677306"/>
                  </a:lnTo>
                  <a:lnTo>
                    <a:pt x="3477021" y="2637074"/>
                  </a:lnTo>
                  <a:lnTo>
                    <a:pt x="3496405" y="2596282"/>
                  </a:lnTo>
                  <a:lnTo>
                    <a:pt x="3514806" y="2554944"/>
                  </a:lnTo>
                  <a:lnTo>
                    <a:pt x="3532209" y="2513075"/>
                  </a:lnTo>
                  <a:lnTo>
                    <a:pt x="3548598" y="2470690"/>
                  </a:lnTo>
                  <a:lnTo>
                    <a:pt x="3563958" y="2427805"/>
                  </a:lnTo>
                  <a:lnTo>
                    <a:pt x="3578275" y="2384434"/>
                  </a:lnTo>
                  <a:lnTo>
                    <a:pt x="3591533" y="2340592"/>
                  </a:lnTo>
                  <a:lnTo>
                    <a:pt x="3603718" y="2296295"/>
                  </a:lnTo>
                  <a:lnTo>
                    <a:pt x="3614813" y="2251558"/>
                  </a:lnTo>
                  <a:lnTo>
                    <a:pt x="3624805" y="2206395"/>
                  </a:lnTo>
                  <a:lnTo>
                    <a:pt x="3633678" y="2160822"/>
                  </a:lnTo>
                  <a:lnTo>
                    <a:pt x="3641416" y="2114854"/>
                  </a:lnTo>
                  <a:lnTo>
                    <a:pt x="3648006" y="2068506"/>
                  </a:lnTo>
                  <a:lnTo>
                    <a:pt x="3653431" y="2021793"/>
                  </a:lnTo>
                  <a:lnTo>
                    <a:pt x="3657677" y="1974730"/>
                  </a:lnTo>
                  <a:lnTo>
                    <a:pt x="3660728" y="1927333"/>
                  </a:lnTo>
                  <a:lnTo>
                    <a:pt x="3662570" y="1879615"/>
                  </a:lnTo>
                  <a:lnTo>
                    <a:pt x="3663187" y="1831593"/>
                  </a:lnTo>
                  <a:lnTo>
                    <a:pt x="3662570" y="1783571"/>
                  </a:lnTo>
                  <a:lnTo>
                    <a:pt x="3660728" y="1735854"/>
                  </a:lnTo>
                  <a:lnTo>
                    <a:pt x="3657677" y="1688456"/>
                  </a:lnTo>
                  <a:lnTo>
                    <a:pt x="3653431" y="1641393"/>
                  </a:lnTo>
                  <a:lnTo>
                    <a:pt x="3648006" y="1594680"/>
                  </a:lnTo>
                  <a:lnTo>
                    <a:pt x="3641416" y="1548332"/>
                  </a:lnTo>
                  <a:lnTo>
                    <a:pt x="3633678" y="1502364"/>
                  </a:lnTo>
                  <a:lnTo>
                    <a:pt x="3624805" y="1456791"/>
                  </a:lnTo>
                  <a:lnTo>
                    <a:pt x="3614813" y="1411628"/>
                  </a:lnTo>
                  <a:lnTo>
                    <a:pt x="3603718" y="1366890"/>
                  </a:lnTo>
                  <a:lnTo>
                    <a:pt x="3591533" y="1322593"/>
                  </a:lnTo>
                  <a:lnTo>
                    <a:pt x="3578275" y="1278751"/>
                  </a:lnTo>
                  <a:lnTo>
                    <a:pt x="3563958" y="1235379"/>
                  </a:lnTo>
                  <a:lnTo>
                    <a:pt x="3548598" y="1192494"/>
                  </a:lnTo>
                  <a:lnTo>
                    <a:pt x="3532209" y="1150108"/>
                  </a:lnTo>
                  <a:lnTo>
                    <a:pt x="3514806" y="1108239"/>
                  </a:lnTo>
                  <a:lnTo>
                    <a:pt x="3496405" y="1066900"/>
                  </a:lnTo>
                  <a:lnTo>
                    <a:pt x="3477021" y="1026108"/>
                  </a:lnTo>
                  <a:lnTo>
                    <a:pt x="3456669" y="985876"/>
                  </a:lnTo>
                  <a:lnTo>
                    <a:pt x="3435363" y="946220"/>
                  </a:lnTo>
                  <a:lnTo>
                    <a:pt x="3413120" y="907156"/>
                  </a:lnTo>
                  <a:lnTo>
                    <a:pt x="3389953" y="868698"/>
                  </a:lnTo>
                  <a:lnTo>
                    <a:pt x="3365879" y="830861"/>
                  </a:lnTo>
                  <a:lnTo>
                    <a:pt x="3340912" y="793660"/>
                  </a:lnTo>
                  <a:lnTo>
                    <a:pt x="3315067" y="757111"/>
                  </a:lnTo>
                  <a:lnTo>
                    <a:pt x="3288360" y="721228"/>
                  </a:lnTo>
                  <a:lnTo>
                    <a:pt x="3260805" y="686028"/>
                  </a:lnTo>
                  <a:lnTo>
                    <a:pt x="3232417" y="651523"/>
                  </a:lnTo>
                  <a:lnTo>
                    <a:pt x="3203213" y="617731"/>
                  </a:lnTo>
                  <a:lnTo>
                    <a:pt x="3173206" y="584666"/>
                  </a:lnTo>
                  <a:lnTo>
                    <a:pt x="3142411" y="552342"/>
                  </a:lnTo>
                  <a:lnTo>
                    <a:pt x="3110845" y="520776"/>
                  </a:lnTo>
                  <a:lnTo>
                    <a:pt x="3078521" y="489981"/>
                  </a:lnTo>
                  <a:lnTo>
                    <a:pt x="3045456" y="459974"/>
                  </a:lnTo>
                  <a:lnTo>
                    <a:pt x="3011664" y="430770"/>
                  </a:lnTo>
                  <a:lnTo>
                    <a:pt x="2977159" y="402382"/>
                  </a:lnTo>
                  <a:lnTo>
                    <a:pt x="2941959" y="374827"/>
                  </a:lnTo>
                  <a:lnTo>
                    <a:pt x="2906076" y="348120"/>
                  </a:lnTo>
                  <a:lnTo>
                    <a:pt x="2869527" y="322275"/>
                  </a:lnTo>
                  <a:lnTo>
                    <a:pt x="2832326" y="297308"/>
                  </a:lnTo>
                  <a:lnTo>
                    <a:pt x="2794489" y="273234"/>
                  </a:lnTo>
                  <a:lnTo>
                    <a:pt x="2756031" y="250067"/>
                  </a:lnTo>
                  <a:lnTo>
                    <a:pt x="2716967" y="227824"/>
                  </a:lnTo>
                  <a:lnTo>
                    <a:pt x="2677311" y="206518"/>
                  </a:lnTo>
                  <a:lnTo>
                    <a:pt x="2637079" y="186166"/>
                  </a:lnTo>
                  <a:lnTo>
                    <a:pt x="2596287" y="166782"/>
                  </a:lnTo>
                  <a:lnTo>
                    <a:pt x="2554948" y="148381"/>
                  </a:lnTo>
                  <a:lnTo>
                    <a:pt x="2513079" y="130978"/>
                  </a:lnTo>
                  <a:lnTo>
                    <a:pt x="2470693" y="114589"/>
                  </a:lnTo>
                  <a:lnTo>
                    <a:pt x="2427808" y="99229"/>
                  </a:lnTo>
                  <a:lnTo>
                    <a:pt x="2384436" y="84912"/>
                  </a:lnTo>
                  <a:lnTo>
                    <a:pt x="2340594" y="71654"/>
                  </a:lnTo>
                  <a:lnTo>
                    <a:pt x="2296297" y="59469"/>
                  </a:lnTo>
                  <a:lnTo>
                    <a:pt x="2251559" y="48374"/>
                  </a:lnTo>
                  <a:lnTo>
                    <a:pt x="2206396" y="38382"/>
                  </a:lnTo>
                  <a:lnTo>
                    <a:pt x="2160823" y="29509"/>
                  </a:lnTo>
                  <a:lnTo>
                    <a:pt x="2114855" y="21771"/>
                  </a:lnTo>
                  <a:lnTo>
                    <a:pt x="2068507" y="15181"/>
                  </a:lnTo>
                  <a:lnTo>
                    <a:pt x="2021794" y="9756"/>
                  </a:lnTo>
                  <a:lnTo>
                    <a:pt x="1974731" y="5510"/>
                  </a:lnTo>
                  <a:lnTo>
                    <a:pt x="1927333" y="2459"/>
                  </a:lnTo>
                  <a:lnTo>
                    <a:pt x="1879616" y="617"/>
                  </a:lnTo>
                  <a:lnTo>
                    <a:pt x="1831594" y="0"/>
                  </a:lnTo>
                  <a:close/>
                </a:path>
              </a:pathLst>
            </a:custGeom>
            <a:solidFill>
              <a:srgbClr val="457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79573" y="1909064"/>
              <a:ext cx="1696720" cy="1831975"/>
            </a:xfrm>
            <a:custGeom>
              <a:avLst/>
              <a:gdLst/>
              <a:ahLst/>
              <a:cxnLst/>
              <a:rect l="l" t="t" r="r" b="b"/>
              <a:pathLst>
                <a:path w="1696720" h="1831975">
                  <a:moveTo>
                    <a:pt x="1696592" y="0"/>
                  </a:moveTo>
                  <a:lnTo>
                    <a:pt x="1647032" y="666"/>
                  </a:lnTo>
                  <a:lnTo>
                    <a:pt x="1597713" y="2656"/>
                  </a:lnTo>
                  <a:lnTo>
                    <a:pt x="1548655" y="5955"/>
                  </a:lnTo>
                  <a:lnTo>
                    <a:pt x="1499880" y="10549"/>
                  </a:lnTo>
                  <a:lnTo>
                    <a:pt x="1451408" y="16425"/>
                  </a:lnTo>
                  <a:lnTo>
                    <a:pt x="1403260" y="23568"/>
                  </a:lnTo>
                  <a:lnTo>
                    <a:pt x="1355457" y="31965"/>
                  </a:lnTo>
                  <a:lnTo>
                    <a:pt x="1308020" y="41600"/>
                  </a:lnTo>
                  <a:lnTo>
                    <a:pt x="1260969" y="52462"/>
                  </a:lnTo>
                  <a:lnTo>
                    <a:pt x="1214326" y="64534"/>
                  </a:lnTo>
                  <a:lnTo>
                    <a:pt x="1168111" y="77804"/>
                  </a:lnTo>
                  <a:lnTo>
                    <a:pt x="1122344" y="92258"/>
                  </a:lnTo>
                  <a:lnTo>
                    <a:pt x="1077048" y="107880"/>
                  </a:lnTo>
                  <a:lnTo>
                    <a:pt x="1032241" y="124659"/>
                  </a:lnTo>
                  <a:lnTo>
                    <a:pt x="987947" y="142578"/>
                  </a:lnTo>
                  <a:lnTo>
                    <a:pt x="944184" y="161625"/>
                  </a:lnTo>
                  <a:lnTo>
                    <a:pt x="900974" y="181785"/>
                  </a:lnTo>
                  <a:lnTo>
                    <a:pt x="858338" y="203045"/>
                  </a:lnTo>
                  <a:lnTo>
                    <a:pt x="816296" y="225390"/>
                  </a:lnTo>
                  <a:lnTo>
                    <a:pt x="774869" y="248807"/>
                  </a:lnTo>
                  <a:lnTo>
                    <a:pt x="734079" y="273280"/>
                  </a:lnTo>
                  <a:lnTo>
                    <a:pt x="693945" y="298798"/>
                  </a:lnTo>
                  <a:lnTo>
                    <a:pt x="654489" y="325344"/>
                  </a:lnTo>
                  <a:lnTo>
                    <a:pt x="615732" y="352906"/>
                  </a:lnTo>
                  <a:lnTo>
                    <a:pt x="577694" y="381470"/>
                  </a:lnTo>
                  <a:lnTo>
                    <a:pt x="540396" y="411021"/>
                  </a:lnTo>
                  <a:lnTo>
                    <a:pt x="503858" y="441545"/>
                  </a:lnTo>
                  <a:lnTo>
                    <a:pt x="468103" y="473029"/>
                  </a:lnTo>
                  <a:lnTo>
                    <a:pt x="433149" y="505458"/>
                  </a:lnTo>
                  <a:lnTo>
                    <a:pt x="399019" y="538818"/>
                  </a:lnTo>
                  <a:lnTo>
                    <a:pt x="365733" y="573096"/>
                  </a:lnTo>
                  <a:lnTo>
                    <a:pt x="333312" y="608277"/>
                  </a:lnTo>
                  <a:lnTo>
                    <a:pt x="301777" y="644348"/>
                  </a:lnTo>
                  <a:lnTo>
                    <a:pt x="271148" y="681294"/>
                  </a:lnTo>
                  <a:lnTo>
                    <a:pt x="241446" y="719102"/>
                  </a:lnTo>
                  <a:lnTo>
                    <a:pt x="212692" y="757757"/>
                  </a:lnTo>
                  <a:lnTo>
                    <a:pt x="184907" y="797245"/>
                  </a:lnTo>
                  <a:lnTo>
                    <a:pt x="158112" y="837553"/>
                  </a:lnTo>
                  <a:lnTo>
                    <a:pt x="132327" y="878666"/>
                  </a:lnTo>
                  <a:lnTo>
                    <a:pt x="107573" y="920571"/>
                  </a:lnTo>
                  <a:lnTo>
                    <a:pt x="83871" y="963253"/>
                  </a:lnTo>
                  <a:lnTo>
                    <a:pt x="61242" y="1006698"/>
                  </a:lnTo>
                  <a:lnTo>
                    <a:pt x="39706" y="1050893"/>
                  </a:lnTo>
                  <a:lnTo>
                    <a:pt x="19285" y="1095824"/>
                  </a:lnTo>
                  <a:lnTo>
                    <a:pt x="0" y="1141476"/>
                  </a:lnTo>
                  <a:lnTo>
                    <a:pt x="1696592" y="1831594"/>
                  </a:lnTo>
                  <a:lnTo>
                    <a:pt x="1696592" y="0"/>
                  </a:lnTo>
                  <a:close/>
                </a:path>
              </a:pathLst>
            </a:custGeom>
            <a:solidFill>
              <a:srgbClr val="92A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312667" y="2183637"/>
            <a:ext cx="4316730" cy="299974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51130" marR="3407410" indent="5715">
              <a:lnSpc>
                <a:spcPct val="101899"/>
              </a:lnSpc>
              <a:spcBef>
                <a:spcPts val="60"/>
              </a:spcBef>
            </a:pPr>
            <a:r>
              <a:rPr sz="1600" spc="-5" dirty="0">
                <a:latin typeface="Calibri"/>
                <a:cs typeface="Calibri"/>
              </a:rPr>
              <a:t>Primari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5" dirty="0">
                <a:latin typeface="Calibri"/>
                <a:cs typeface="Calibri"/>
              </a:rPr>
              <a:t>y  </a:t>
            </a:r>
            <a:r>
              <a:rPr sz="1600" spc="-10" dirty="0">
                <a:latin typeface="Calibri"/>
                <a:cs typeface="Calibri"/>
              </a:rPr>
              <a:t>pu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chase</a:t>
            </a:r>
            <a:endParaRPr sz="1600" dirty="0">
              <a:latin typeface="Calibri"/>
              <a:cs typeface="Calibri"/>
            </a:endParaRPr>
          </a:p>
          <a:p>
            <a:pPr marL="243840" marR="3269615" indent="-231775">
              <a:lnSpc>
                <a:spcPts val="1960"/>
              </a:lnSpc>
              <a:spcBef>
                <a:spcPts val="55"/>
              </a:spcBef>
            </a:pP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15" dirty="0">
                <a:latin typeface="Calibri"/>
                <a:cs typeface="Calibri"/>
              </a:rPr>
              <a:t>f</a:t>
            </a:r>
            <a:r>
              <a:rPr sz="1600" dirty="0">
                <a:latin typeface="Calibri"/>
                <a:cs typeface="Calibri"/>
              </a:rPr>
              <a:t>f</a:t>
            </a:r>
            <a:r>
              <a:rPr sz="1600" spc="-5" dirty="0">
                <a:latin typeface="Calibri"/>
                <a:cs typeface="Calibri"/>
              </a:rPr>
              <a:t>-t</a:t>
            </a:r>
            <a:r>
              <a:rPr sz="1600" spc="-10" dirty="0">
                <a:latin typeface="Calibri"/>
                <a:cs typeface="Calibri"/>
              </a:rPr>
              <a:t>h</a:t>
            </a:r>
            <a:r>
              <a:rPr sz="1600" spc="-5" dirty="0">
                <a:latin typeface="Calibri"/>
                <a:cs typeface="Calibri"/>
              </a:rPr>
              <a:t>e-</a:t>
            </a:r>
            <a:r>
              <a:rPr sz="1600" spc="-10" dirty="0">
                <a:latin typeface="Calibri"/>
                <a:cs typeface="Calibri"/>
              </a:rPr>
              <a:t>shelf  </a:t>
            </a:r>
            <a:r>
              <a:rPr sz="1600" spc="-15" dirty="0">
                <a:latin typeface="Calibri"/>
                <a:cs typeface="Calibri"/>
              </a:rPr>
              <a:t>boards </a:t>
            </a:r>
            <a:r>
              <a:rPr sz="1600" spc="-10" dirty="0">
                <a:latin typeface="Calibri"/>
                <a:cs typeface="Calibri"/>
              </a:rPr>
              <a:t> 19%</a:t>
            </a:r>
            <a:endParaRPr sz="1600" dirty="0">
              <a:latin typeface="Calibri"/>
              <a:cs typeface="Calibri"/>
            </a:endParaRPr>
          </a:p>
          <a:p>
            <a:pPr marL="1363980" marR="1970405" indent="-635" algn="ctr">
              <a:lnSpc>
                <a:spcPct val="101699"/>
              </a:lnSpc>
              <a:spcBef>
                <a:spcPts val="5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Primarily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build/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sub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act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our own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boards</a:t>
            </a:r>
            <a:endParaRPr sz="1600" dirty="0">
              <a:latin typeface="Calibri"/>
              <a:cs typeface="Calibri"/>
            </a:endParaRPr>
          </a:p>
          <a:p>
            <a:pPr marR="605790" algn="ctr">
              <a:lnSpc>
                <a:spcPts val="1875"/>
              </a:lnSpc>
              <a:spcBef>
                <a:spcPts val="4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81%</a:t>
            </a:r>
            <a:endParaRPr sz="1600" dirty="0">
              <a:latin typeface="Calibri"/>
              <a:cs typeface="Calibri"/>
            </a:endParaRPr>
          </a:p>
          <a:p>
            <a:pPr marL="3166745" algn="ctr">
              <a:lnSpc>
                <a:spcPts val="1875"/>
              </a:lnSpc>
            </a:pPr>
            <a:r>
              <a:rPr sz="1600" b="1" spc="-10" dirty="0">
                <a:latin typeface="Calibri"/>
                <a:cs typeface="Calibri"/>
              </a:rPr>
              <a:t>2017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(N=923)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7385684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Do</a:t>
            </a:r>
            <a:r>
              <a:rPr sz="2200" spc="10" dirty="0"/>
              <a:t> </a:t>
            </a:r>
            <a:r>
              <a:rPr sz="2200" spc="-15" dirty="0"/>
              <a:t>you</a:t>
            </a:r>
            <a:r>
              <a:rPr sz="2200" spc="40" dirty="0"/>
              <a:t> </a:t>
            </a:r>
            <a:r>
              <a:rPr sz="2200" spc="-5" dirty="0"/>
              <a:t>primarily</a:t>
            </a:r>
            <a:r>
              <a:rPr sz="2200" spc="5" dirty="0"/>
              <a:t> </a:t>
            </a:r>
            <a:r>
              <a:rPr sz="2200" spc="-5" dirty="0"/>
              <a:t>design</a:t>
            </a:r>
            <a:r>
              <a:rPr sz="2200" spc="30" dirty="0"/>
              <a:t> </a:t>
            </a:r>
            <a:r>
              <a:rPr sz="2200" spc="-5" dirty="0"/>
              <a:t>or</a:t>
            </a:r>
            <a:r>
              <a:rPr sz="2200" dirty="0"/>
              <a:t> </a:t>
            </a:r>
            <a:r>
              <a:rPr sz="2200" spc="-5" dirty="0"/>
              <a:t>subcontract</a:t>
            </a:r>
            <a:r>
              <a:rPr sz="2200" spc="30" dirty="0"/>
              <a:t> </a:t>
            </a:r>
            <a:r>
              <a:rPr sz="2200" spc="-5" dirty="0"/>
              <a:t>the</a:t>
            </a:r>
            <a:r>
              <a:rPr sz="2200" spc="20" dirty="0"/>
              <a:t> </a:t>
            </a:r>
            <a:r>
              <a:rPr sz="2200" spc="-5" dirty="0"/>
              <a:t>design</a:t>
            </a:r>
            <a:r>
              <a:rPr sz="2200" spc="30" dirty="0"/>
              <a:t> </a:t>
            </a:r>
            <a:r>
              <a:rPr sz="2200" spc="-5" dirty="0"/>
              <a:t>of </a:t>
            </a:r>
            <a:r>
              <a:rPr sz="2200" dirty="0"/>
              <a:t> </a:t>
            </a:r>
            <a:r>
              <a:rPr sz="2200" spc="-5" dirty="0"/>
              <a:t>custom</a:t>
            </a:r>
            <a:r>
              <a:rPr sz="2200" spc="15" dirty="0"/>
              <a:t> </a:t>
            </a:r>
            <a:r>
              <a:rPr sz="2200" spc="-5" dirty="0"/>
              <a:t>circuit</a:t>
            </a:r>
            <a:r>
              <a:rPr sz="2200" spc="15" dirty="0"/>
              <a:t> </a:t>
            </a:r>
            <a:r>
              <a:rPr sz="2200" spc="-5" dirty="0"/>
              <a:t>boards,</a:t>
            </a:r>
            <a:r>
              <a:rPr sz="2200" spc="35" dirty="0"/>
              <a:t> </a:t>
            </a:r>
            <a:r>
              <a:rPr sz="2200" spc="-5" dirty="0"/>
              <a:t>or</a:t>
            </a:r>
            <a:r>
              <a:rPr sz="2200" dirty="0"/>
              <a:t> </a:t>
            </a:r>
            <a:r>
              <a:rPr sz="2200" spc="-5" dirty="0"/>
              <a:t>do</a:t>
            </a:r>
            <a:r>
              <a:rPr sz="2200" spc="25" dirty="0"/>
              <a:t> </a:t>
            </a:r>
            <a:r>
              <a:rPr sz="2200" spc="-15" dirty="0"/>
              <a:t>you</a:t>
            </a:r>
            <a:r>
              <a:rPr sz="2200" spc="40" dirty="0"/>
              <a:t> </a:t>
            </a:r>
            <a:r>
              <a:rPr sz="2200" spc="-5" dirty="0"/>
              <a:t>purchase</a:t>
            </a:r>
            <a:r>
              <a:rPr sz="2200" spc="40" dirty="0"/>
              <a:t> </a:t>
            </a:r>
            <a:r>
              <a:rPr sz="2200" dirty="0"/>
              <a:t>off-the</a:t>
            </a:r>
            <a:r>
              <a:rPr sz="2200" spc="45" dirty="0"/>
              <a:t> </a:t>
            </a:r>
            <a:r>
              <a:rPr sz="2200" spc="-5" dirty="0"/>
              <a:t>shelf </a:t>
            </a:r>
            <a:r>
              <a:rPr sz="2200" spc="-595" dirty="0"/>
              <a:t> </a:t>
            </a:r>
            <a:r>
              <a:rPr sz="2200" spc="-5" dirty="0"/>
              <a:t>boards?</a:t>
            </a:r>
            <a:endParaRPr sz="2200" dirty="0"/>
          </a:p>
        </p:txBody>
      </p:sp>
      <p:grpSp>
        <p:nvGrpSpPr>
          <p:cNvPr id="8" name="object 8"/>
          <p:cNvGrpSpPr/>
          <p:nvPr/>
        </p:nvGrpSpPr>
        <p:grpSpPr>
          <a:xfrm>
            <a:off x="228566" y="126504"/>
            <a:ext cx="1649095" cy="454659"/>
            <a:chOff x="228566" y="126504"/>
            <a:chExt cx="1649095" cy="454659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566" y="138580"/>
              <a:ext cx="1649034" cy="3796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228" y="126504"/>
              <a:ext cx="1382268" cy="4541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700" y="156972"/>
              <a:ext cx="1577339" cy="30784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66700" y="156971"/>
            <a:ext cx="1577340" cy="307975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315"/>
              </a:spcBef>
            </a:pPr>
            <a:r>
              <a:rPr sz="1400" b="1" spc="-5" dirty="0">
                <a:latin typeface="Arial"/>
                <a:cs typeface="Arial"/>
              </a:rPr>
              <a:t>NEW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2017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32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94944" y="2164079"/>
            <a:ext cx="4304030" cy="3270885"/>
            <a:chOff x="694944" y="2164079"/>
            <a:chExt cx="4304030" cy="3270885"/>
          </a:xfrm>
        </p:grpSpPr>
        <p:sp>
          <p:nvSpPr>
            <p:cNvPr id="4" name="object 4"/>
            <p:cNvSpPr/>
            <p:nvPr/>
          </p:nvSpPr>
          <p:spPr>
            <a:xfrm>
              <a:off x="751332" y="3232403"/>
              <a:ext cx="353695" cy="1597660"/>
            </a:xfrm>
            <a:custGeom>
              <a:avLst/>
              <a:gdLst/>
              <a:ahLst/>
              <a:cxnLst/>
              <a:rect l="l" t="t" r="r" b="b"/>
              <a:pathLst>
                <a:path w="353694" h="1597660">
                  <a:moveTo>
                    <a:pt x="0" y="1597152"/>
                  </a:moveTo>
                  <a:lnTo>
                    <a:pt x="353568" y="1597152"/>
                  </a:lnTo>
                </a:path>
                <a:path w="353694" h="1597660">
                  <a:moveTo>
                    <a:pt x="0" y="1065276"/>
                  </a:moveTo>
                  <a:lnTo>
                    <a:pt x="353568" y="1065276"/>
                  </a:lnTo>
                </a:path>
                <a:path w="353694" h="1597660">
                  <a:moveTo>
                    <a:pt x="0" y="533400"/>
                  </a:moveTo>
                  <a:lnTo>
                    <a:pt x="353568" y="533400"/>
                  </a:lnTo>
                </a:path>
                <a:path w="353694" h="1597660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04900" y="3003803"/>
              <a:ext cx="707390" cy="2357755"/>
            </a:xfrm>
            <a:custGeom>
              <a:avLst/>
              <a:gdLst/>
              <a:ahLst/>
              <a:cxnLst/>
              <a:rect l="l" t="t" r="r" b="b"/>
              <a:pathLst>
                <a:path w="707389" h="2357754">
                  <a:moveTo>
                    <a:pt x="707136" y="0"/>
                  </a:moveTo>
                  <a:lnTo>
                    <a:pt x="0" y="0"/>
                  </a:lnTo>
                  <a:lnTo>
                    <a:pt x="0" y="2357628"/>
                  </a:lnTo>
                  <a:lnTo>
                    <a:pt x="707136" y="2357628"/>
                  </a:lnTo>
                  <a:lnTo>
                    <a:pt x="70713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1332" y="2700527"/>
              <a:ext cx="2475230" cy="2129155"/>
            </a:xfrm>
            <a:custGeom>
              <a:avLst/>
              <a:gdLst/>
              <a:ahLst/>
              <a:cxnLst/>
              <a:rect l="l" t="t" r="r" b="b"/>
              <a:pathLst>
                <a:path w="2475230" h="2129154">
                  <a:moveTo>
                    <a:pt x="1767840" y="2129028"/>
                  </a:moveTo>
                  <a:lnTo>
                    <a:pt x="2474976" y="2129028"/>
                  </a:lnTo>
                </a:path>
                <a:path w="2475230" h="2129154">
                  <a:moveTo>
                    <a:pt x="1767840" y="1597152"/>
                  </a:moveTo>
                  <a:lnTo>
                    <a:pt x="2474976" y="1597152"/>
                  </a:lnTo>
                </a:path>
                <a:path w="2475230" h="2129154">
                  <a:moveTo>
                    <a:pt x="1767840" y="1065276"/>
                  </a:moveTo>
                  <a:lnTo>
                    <a:pt x="2474976" y="1065276"/>
                  </a:lnTo>
                </a:path>
                <a:path w="2475230" h="2129154">
                  <a:moveTo>
                    <a:pt x="1767840" y="531876"/>
                  </a:moveTo>
                  <a:lnTo>
                    <a:pt x="2474976" y="531876"/>
                  </a:lnTo>
                </a:path>
                <a:path w="2475230" h="2129154">
                  <a:moveTo>
                    <a:pt x="0" y="0"/>
                  </a:moveTo>
                  <a:lnTo>
                    <a:pt x="2474976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26308" y="2397251"/>
              <a:ext cx="707390" cy="2964180"/>
            </a:xfrm>
            <a:custGeom>
              <a:avLst/>
              <a:gdLst/>
              <a:ahLst/>
              <a:cxnLst/>
              <a:rect l="l" t="t" r="r" b="b"/>
              <a:pathLst>
                <a:path w="707389" h="2964179">
                  <a:moveTo>
                    <a:pt x="707136" y="0"/>
                  </a:moveTo>
                  <a:lnTo>
                    <a:pt x="0" y="0"/>
                  </a:lnTo>
                  <a:lnTo>
                    <a:pt x="0" y="2964180"/>
                  </a:lnTo>
                  <a:lnTo>
                    <a:pt x="707136" y="2964180"/>
                  </a:lnTo>
                  <a:lnTo>
                    <a:pt x="70713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12036" y="2726435"/>
              <a:ext cx="707390" cy="2635250"/>
            </a:xfrm>
            <a:custGeom>
              <a:avLst/>
              <a:gdLst/>
              <a:ahLst/>
              <a:cxnLst/>
              <a:rect l="l" t="t" r="r" b="b"/>
              <a:pathLst>
                <a:path w="707389" h="2635250">
                  <a:moveTo>
                    <a:pt x="707136" y="0"/>
                  </a:moveTo>
                  <a:lnTo>
                    <a:pt x="0" y="0"/>
                  </a:lnTo>
                  <a:lnTo>
                    <a:pt x="0" y="2634996"/>
                  </a:lnTo>
                  <a:lnTo>
                    <a:pt x="707136" y="2634996"/>
                  </a:lnTo>
                  <a:lnTo>
                    <a:pt x="70713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40579" y="2700527"/>
              <a:ext cx="353695" cy="2129155"/>
            </a:xfrm>
            <a:custGeom>
              <a:avLst/>
              <a:gdLst/>
              <a:ahLst/>
              <a:cxnLst/>
              <a:rect l="l" t="t" r="r" b="b"/>
              <a:pathLst>
                <a:path w="353695" h="2129154">
                  <a:moveTo>
                    <a:pt x="0" y="2129028"/>
                  </a:moveTo>
                  <a:lnTo>
                    <a:pt x="353568" y="2129028"/>
                  </a:lnTo>
                </a:path>
                <a:path w="353695" h="2129154">
                  <a:moveTo>
                    <a:pt x="0" y="1065276"/>
                  </a:moveTo>
                  <a:lnTo>
                    <a:pt x="353568" y="1065276"/>
                  </a:lnTo>
                </a:path>
                <a:path w="353695" h="2129154">
                  <a:moveTo>
                    <a:pt x="0" y="531876"/>
                  </a:moveTo>
                  <a:lnTo>
                    <a:pt x="353568" y="531876"/>
                  </a:lnTo>
                </a:path>
                <a:path w="353695" h="2129154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33444" y="2674619"/>
              <a:ext cx="707390" cy="2687320"/>
            </a:xfrm>
            <a:custGeom>
              <a:avLst/>
              <a:gdLst/>
              <a:ahLst/>
              <a:cxnLst/>
              <a:rect l="l" t="t" r="r" b="b"/>
              <a:pathLst>
                <a:path w="707389" h="2687320">
                  <a:moveTo>
                    <a:pt x="707135" y="0"/>
                  </a:moveTo>
                  <a:lnTo>
                    <a:pt x="0" y="0"/>
                  </a:lnTo>
                  <a:lnTo>
                    <a:pt x="0" y="2686811"/>
                  </a:lnTo>
                  <a:lnTo>
                    <a:pt x="707135" y="2686811"/>
                  </a:lnTo>
                  <a:lnTo>
                    <a:pt x="70713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4944" y="2168651"/>
              <a:ext cx="4299585" cy="3266440"/>
            </a:xfrm>
            <a:custGeom>
              <a:avLst/>
              <a:gdLst/>
              <a:ahLst/>
              <a:cxnLst/>
              <a:rect l="l" t="t" r="r" b="b"/>
              <a:pathLst>
                <a:path w="4299585" h="3266440">
                  <a:moveTo>
                    <a:pt x="56387" y="3192780"/>
                  </a:moveTo>
                  <a:lnTo>
                    <a:pt x="4299204" y="3192780"/>
                  </a:lnTo>
                </a:path>
                <a:path w="4299585" h="3266440">
                  <a:moveTo>
                    <a:pt x="56387" y="3192780"/>
                  </a:moveTo>
                  <a:lnTo>
                    <a:pt x="56387" y="3265932"/>
                  </a:lnTo>
                </a:path>
                <a:path w="4299585" h="3266440">
                  <a:moveTo>
                    <a:pt x="2177796" y="3192780"/>
                  </a:moveTo>
                  <a:lnTo>
                    <a:pt x="2177796" y="3265932"/>
                  </a:lnTo>
                </a:path>
                <a:path w="4299585" h="3266440">
                  <a:moveTo>
                    <a:pt x="4299204" y="3192780"/>
                  </a:moveTo>
                  <a:lnTo>
                    <a:pt x="4299204" y="3265932"/>
                  </a:lnTo>
                </a:path>
                <a:path w="4299585" h="3266440">
                  <a:moveTo>
                    <a:pt x="56387" y="0"/>
                  </a:moveTo>
                  <a:lnTo>
                    <a:pt x="4299204" y="0"/>
                  </a:lnTo>
                </a:path>
                <a:path w="4299585" h="3266440">
                  <a:moveTo>
                    <a:pt x="56387" y="3192780"/>
                  </a:moveTo>
                  <a:lnTo>
                    <a:pt x="56387" y="0"/>
                  </a:lnTo>
                </a:path>
                <a:path w="4299585" h="3266440">
                  <a:moveTo>
                    <a:pt x="0" y="3192780"/>
                  </a:moveTo>
                  <a:lnTo>
                    <a:pt x="56387" y="3192780"/>
                  </a:lnTo>
                </a:path>
                <a:path w="4299585" h="3266440">
                  <a:moveTo>
                    <a:pt x="0" y="2660904"/>
                  </a:moveTo>
                  <a:lnTo>
                    <a:pt x="56387" y="2660904"/>
                  </a:lnTo>
                </a:path>
                <a:path w="4299585" h="3266440">
                  <a:moveTo>
                    <a:pt x="0" y="2129028"/>
                  </a:moveTo>
                  <a:lnTo>
                    <a:pt x="56387" y="2129028"/>
                  </a:lnTo>
                </a:path>
                <a:path w="4299585" h="3266440">
                  <a:moveTo>
                    <a:pt x="0" y="1597152"/>
                  </a:moveTo>
                  <a:lnTo>
                    <a:pt x="56387" y="1597152"/>
                  </a:lnTo>
                </a:path>
                <a:path w="4299585" h="3266440">
                  <a:moveTo>
                    <a:pt x="0" y="1063752"/>
                  </a:moveTo>
                  <a:lnTo>
                    <a:pt x="56387" y="1063752"/>
                  </a:lnTo>
                </a:path>
                <a:path w="4299585" h="3266440">
                  <a:moveTo>
                    <a:pt x="0" y="531876"/>
                  </a:moveTo>
                  <a:lnTo>
                    <a:pt x="56387" y="531876"/>
                  </a:lnTo>
                </a:path>
                <a:path w="4299585" h="3266440">
                  <a:moveTo>
                    <a:pt x="0" y="0"/>
                  </a:moveTo>
                  <a:lnTo>
                    <a:pt x="56387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91208" y="2708529"/>
            <a:ext cx="335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44%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98345" y="2431161"/>
            <a:ext cx="335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50%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19498" y="2378710"/>
            <a:ext cx="335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50%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66973" y="1691766"/>
            <a:ext cx="1565275" cy="649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2015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1,222)</a:t>
            </a:r>
            <a:endParaRPr sz="1800" dirty="0">
              <a:latin typeface="Calibri"/>
              <a:cs typeface="Calibri"/>
            </a:endParaRPr>
          </a:p>
          <a:p>
            <a:pPr marL="457834">
              <a:lnSpc>
                <a:spcPct val="100000"/>
              </a:lnSpc>
              <a:spcBef>
                <a:spcPts val="1070"/>
              </a:spcBef>
            </a:pPr>
            <a:r>
              <a:rPr sz="1400" b="1" spc="-5" dirty="0">
                <a:latin typeface="Calibri"/>
                <a:cs typeface="Calibri"/>
              </a:rPr>
              <a:t>56%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94510" y="5484977"/>
            <a:ext cx="340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39083" y="5484977"/>
            <a:ext cx="294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4208" y="4690059"/>
            <a:ext cx="206375" cy="772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10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4208" y="4158234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4208" y="3093212"/>
            <a:ext cx="205740" cy="772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40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30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4208" y="2561082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50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4208" y="2028570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60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4523" y="3472227"/>
            <a:ext cx="203835" cy="5886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spc="-30" dirty="0">
                <a:latin typeface="Calibri"/>
                <a:cs typeface="Calibri"/>
              </a:rPr>
              <a:t>P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spc="-20" dirty="0">
                <a:latin typeface="Calibri"/>
                <a:cs typeface="Calibri"/>
              </a:rPr>
              <a:t>r</a:t>
            </a:r>
            <a:r>
              <a:rPr sz="1400" b="1" spc="-5" dirty="0">
                <a:latin typeface="Calibri"/>
                <a:cs typeface="Calibri"/>
              </a:rPr>
              <a:t>ce</a:t>
            </a:r>
            <a:r>
              <a:rPr sz="1400" b="1" spc="-10" dirty="0">
                <a:latin typeface="Calibri"/>
                <a:cs typeface="Calibri"/>
              </a:rPr>
              <a:t>n</a:t>
            </a:r>
            <a:r>
              <a:rPr sz="1400" b="1" dirty="0"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50975" y="1804416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4" h="125094">
                <a:moveTo>
                  <a:pt x="124968" y="0"/>
                </a:moveTo>
                <a:lnTo>
                  <a:pt x="0" y="0"/>
                </a:lnTo>
                <a:lnTo>
                  <a:pt x="0" y="124967"/>
                </a:lnTo>
                <a:lnTo>
                  <a:pt x="124968" y="124967"/>
                </a:lnTo>
                <a:lnTo>
                  <a:pt x="12496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121765" y="1691766"/>
            <a:ext cx="1391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2017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924)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95016" y="1804416"/>
            <a:ext cx="127000" cy="125095"/>
          </a:xfrm>
          <a:custGeom>
            <a:avLst/>
            <a:gdLst/>
            <a:ahLst/>
            <a:cxnLst/>
            <a:rect l="l" t="t" r="r" b="b"/>
            <a:pathLst>
              <a:path w="127000" h="125094">
                <a:moveTo>
                  <a:pt x="126492" y="0"/>
                </a:moveTo>
                <a:lnTo>
                  <a:pt x="0" y="0"/>
                </a:lnTo>
                <a:lnTo>
                  <a:pt x="0" y="124967"/>
                </a:lnTo>
                <a:lnTo>
                  <a:pt x="126492" y="124967"/>
                </a:lnTo>
                <a:lnTo>
                  <a:pt x="12649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53390" y="409448"/>
            <a:ext cx="6788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Did</a:t>
            </a:r>
            <a:r>
              <a:rPr sz="2200" spc="10" dirty="0"/>
              <a:t> </a:t>
            </a:r>
            <a:r>
              <a:rPr sz="2200" spc="-15" dirty="0"/>
              <a:t>you</a:t>
            </a:r>
            <a:r>
              <a:rPr sz="2200" spc="35" dirty="0"/>
              <a:t> </a:t>
            </a:r>
            <a:r>
              <a:rPr sz="2200" spc="-5" dirty="0"/>
              <a:t>start</a:t>
            </a:r>
            <a:r>
              <a:rPr sz="2200" spc="10" dirty="0"/>
              <a:t> </a:t>
            </a:r>
            <a:r>
              <a:rPr sz="2200" spc="-10" dirty="0"/>
              <a:t>your</a:t>
            </a:r>
            <a:r>
              <a:rPr sz="2200" spc="35" dirty="0"/>
              <a:t> </a:t>
            </a:r>
            <a:r>
              <a:rPr sz="2200" spc="-5" dirty="0"/>
              <a:t>current</a:t>
            </a:r>
            <a:r>
              <a:rPr sz="2200" spc="15" dirty="0"/>
              <a:t> </a:t>
            </a:r>
            <a:r>
              <a:rPr sz="2200" spc="-5" dirty="0"/>
              <a:t>embedded</a:t>
            </a:r>
            <a:r>
              <a:rPr sz="2200" spc="25" dirty="0"/>
              <a:t> </a:t>
            </a:r>
            <a:r>
              <a:rPr sz="2200" spc="-5" dirty="0"/>
              <a:t>design</a:t>
            </a:r>
            <a:r>
              <a:rPr sz="2200" spc="30" dirty="0"/>
              <a:t> </a:t>
            </a:r>
            <a:r>
              <a:rPr sz="2200" dirty="0"/>
              <a:t>with</a:t>
            </a:r>
            <a:r>
              <a:rPr sz="2200" spc="-5" dirty="0"/>
              <a:t> a </a:t>
            </a:r>
            <a:r>
              <a:rPr sz="2200" spc="-595" dirty="0"/>
              <a:t> </a:t>
            </a:r>
            <a:r>
              <a:rPr sz="2200" spc="-5" dirty="0"/>
              <a:t>development</a:t>
            </a:r>
            <a:r>
              <a:rPr sz="2200" spc="20" dirty="0"/>
              <a:t> </a:t>
            </a:r>
            <a:r>
              <a:rPr sz="2200" spc="-5" dirty="0"/>
              <a:t>board?</a:t>
            </a:r>
            <a:endParaRPr sz="2200" dirty="0"/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5382259" y="1645157"/>
          <a:ext cx="3632200" cy="41834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3000"/>
                <a:gridCol w="609600"/>
                <a:gridCol w="609600"/>
              </a:tblGrid>
              <a:tr h="373379">
                <a:tc>
                  <a:txBody>
                    <a:bodyPr/>
                    <a:lstStyle/>
                    <a:p>
                      <a:pPr marL="8255" marR="287655">
                        <a:lnSpc>
                          <a:spcPts val="144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Development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Board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Started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sz="1200" b="1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(Write-in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Answers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Only)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N=356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Percent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8255">
                        <a:lnSpc>
                          <a:spcPts val="14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ST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Microelectronics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10.7%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8255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(LaunchPad=5)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10.7%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8255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Xilinx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8.1%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8255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NXP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7.3%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8255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Microchip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5.9%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8255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Arduino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5.6%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8255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Rasberry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4.2%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8255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BeagleBoard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Bone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Black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3.4%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8255">
                        <a:lnSpc>
                          <a:spcPts val="14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Atmel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2.8%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8255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Freescale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(NXP)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2.8%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8255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Cypress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kits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1.7%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8255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Renasas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1.7%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8255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Altera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Stratix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DSP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Kit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1.4%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8255">
                        <a:lnSpc>
                          <a:spcPts val="14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Avnet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1.4%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8255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Intel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Edison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1.4%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8255">
                        <a:lnSpc>
                          <a:spcPts val="14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Silicon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Labs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1.1%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8255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Digi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0.8%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8255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ESP32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0.8%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0525">
                <a:tc>
                  <a:txBody>
                    <a:bodyPr/>
                    <a:lstStyle/>
                    <a:p>
                      <a:pPr marL="8255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MSP430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0.8%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8255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Nordic/nRF52-DK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0.8%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4627879" y="4106926"/>
            <a:ext cx="410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7510" algn="l"/>
              </a:tabLst>
            </a:pPr>
            <a:r>
              <a:rPr sz="1200" u="sng" dirty="0">
                <a:uFill>
                  <a:solidFill>
                    <a:srgbClr val="858585"/>
                  </a:solidFill>
                </a:uFill>
                <a:latin typeface="Calibri"/>
                <a:cs typeface="Calibri"/>
              </a:rPr>
              <a:t> 	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33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25341" y="1241805"/>
            <a:ext cx="2139950" cy="4805680"/>
            <a:chOff x="3625341" y="1241805"/>
            <a:chExt cx="2139950" cy="4805680"/>
          </a:xfrm>
        </p:grpSpPr>
        <p:sp>
          <p:nvSpPr>
            <p:cNvPr id="4" name="object 4"/>
            <p:cNvSpPr/>
            <p:nvPr/>
          </p:nvSpPr>
          <p:spPr>
            <a:xfrm>
              <a:off x="3631691" y="1299971"/>
              <a:ext cx="2085339" cy="147955"/>
            </a:xfrm>
            <a:custGeom>
              <a:avLst/>
              <a:gdLst/>
              <a:ahLst/>
              <a:cxnLst/>
              <a:rect l="l" t="t" r="r" b="b"/>
              <a:pathLst>
                <a:path w="2085339" h="147955">
                  <a:moveTo>
                    <a:pt x="2084832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2084832" y="147827"/>
                  </a:lnTo>
                  <a:lnTo>
                    <a:pt x="20848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31691" y="1447799"/>
              <a:ext cx="2133600" cy="147955"/>
            </a:xfrm>
            <a:custGeom>
              <a:avLst/>
              <a:gdLst/>
              <a:ahLst/>
              <a:cxnLst/>
              <a:rect l="l" t="t" r="r" b="b"/>
              <a:pathLst>
                <a:path w="2133600" h="147955">
                  <a:moveTo>
                    <a:pt x="2133600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2133600" y="147827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31691" y="1699259"/>
              <a:ext cx="1836420" cy="147955"/>
            </a:xfrm>
            <a:custGeom>
              <a:avLst/>
              <a:gdLst/>
              <a:ahLst/>
              <a:cxnLst/>
              <a:rect l="l" t="t" r="r" b="b"/>
              <a:pathLst>
                <a:path w="1836420" h="147955">
                  <a:moveTo>
                    <a:pt x="1836420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1836420" y="147827"/>
                  </a:lnTo>
                  <a:lnTo>
                    <a:pt x="183642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31691" y="1847087"/>
              <a:ext cx="1861185" cy="147955"/>
            </a:xfrm>
            <a:custGeom>
              <a:avLst/>
              <a:gdLst/>
              <a:ahLst/>
              <a:cxnLst/>
              <a:rect l="l" t="t" r="r" b="b"/>
              <a:pathLst>
                <a:path w="1861185" h="147955">
                  <a:moveTo>
                    <a:pt x="1860804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1860804" y="147827"/>
                  </a:lnTo>
                  <a:lnTo>
                    <a:pt x="1860804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31691" y="2098547"/>
              <a:ext cx="1371600" cy="147955"/>
            </a:xfrm>
            <a:custGeom>
              <a:avLst/>
              <a:gdLst/>
              <a:ahLst/>
              <a:cxnLst/>
              <a:rect l="l" t="t" r="r" b="b"/>
              <a:pathLst>
                <a:path w="1371600" h="147955">
                  <a:moveTo>
                    <a:pt x="1371600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1371600" y="147827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31691" y="2246375"/>
              <a:ext cx="1243965" cy="147955"/>
            </a:xfrm>
            <a:custGeom>
              <a:avLst/>
              <a:gdLst/>
              <a:ahLst/>
              <a:cxnLst/>
              <a:rect l="l" t="t" r="r" b="b"/>
              <a:pathLst>
                <a:path w="1243964" h="147955">
                  <a:moveTo>
                    <a:pt x="1243584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1243584" y="147827"/>
                  </a:lnTo>
                  <a:lnTo>
                    <a:pt x="1243584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31691" y="2497836"/>
              <a:ext cx="1275715" cy="147955"/>
            </a:xfrm>
            <a:custGeom>
              <a:avLst/>
              <a:gdLst/>
              <a:ahLst/>
              <a:cxnLst/>
              <a:rect l="l" t="t" r="r" b="b"/>
              <a:pathLst>
                <a:path w="1275714" h="147955">
                  <a:moveTo>
                    <a:pt x="1275588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1275588" y="147827"/>
                  </a:lnTo>
                  <a:lnTo>
                    <a:pt x="12755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31691" y="2645663"/>
              <a:ext cx="1804670" cy="147955"/>
            </a:xfrm>
            <a:custGeom>
              <a:avLst/>
              <a:gdLst/>
              <a:ahLst/>
              <a:cxnLst/>
              <a:rect l="l" t="t" r="r" b="b"/>
              <a:pathLst>
                <a:path w="1804670" h="147955">
                  <a:moveTo>
                    <a:pt x="1804416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1804416" y="147827"/>
                  </a:lnTo>
                  <a:lnTo>
                    <a:pt x="1804416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31691" y="2897123"/>
              <a:ext cx="786765" cy="147955"/>
            </a:xfrm>
            <a:custGeom>
              <a:avLst/>
              <a:gdLst/>
              <a:ahLst/>
              <a:cxnLst/>
              <a:rect l="l" t="t" r="r" b="b"/>
              <a:pathLst>
                <a:path w="786764" h="147955">
                  <a:moveTo>
                    <a:pt x="786384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786384" y="147827"/>
                  </a:lnTo>
                  <a:lnTo>
                    <a:pt x="7863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31691" y="3044951"/>
              <a:ext cx="802005" cy="147955"/>
            </a:xfrm>
            <a:custGeom>
              <a:avLst/>
              <a:gdLst/>
              <a:ahLst/>
              <a:cxnLst/>
              <a:rect l="l" t="t" r="r" b="b"/>
              <a:pathLst>
                <a:path w="802004" h="147955">
                  <a:moveTo>
                    <a:pt x="801624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801624" y="147827"/>
                  </a:lnTo>
                  <a:lnTo>
                    <a:pt x="801624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31691" y="3296411"/>
              <a:ext cx="632460" cy="147955"/>
            </a:xfrm>
            <a:custGeom>
              <a:avLst/>
              <a:gdLst/>
              <a:ahLst/>
              <a:cxnLst/>
              <a:rect l="l" t="t" r="r" b="b"/>
              <a:pathLst>
                <a:path w="632460" h="147954">
                  <a:moveTo>
                    <a:pt x="632460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632460" y="147827"/>
                  </a:lnTo>
                  <a:lnTo>
                    <a:pt x="6324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31691" y="3444239"/>
              <a:ext cx="472440" cy="149860"/>
            </a:xfrm>
            <a:custGeom>
              <a:avLst/>
              <a:gdLst/>
              <a:ahLst/>
              <a:cxnLst/>
              <a:rect l="l" t="t" r="r" b="b"/>
              <a:pathLst>
                <a:path w="472439" h="149860">
                  <a:moveTo>
                    <a:pt x="472440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472440" y="149351"/>
                  </a:lnTo>
                  <a:lnTo>
                    <a:pt x="472440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31691" y="3695700"/>
              <a:ext cx="568960" cy="149860"/>
            </a:xfrm>
            <a:custGeom>
              <a:avLst/>
              <a:gdLst/>
              <a:ahLst/>
              <a:cxnLst/>
              <a:rect l="l" t="t" r="r" b="b"/>
              <a:pathLst>
                <a:path w="568960" h="149860">
                  <a:moveTo>
                    <a:pt x="568452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568452" y="149351"/>
                  </a:lnTo>
                  <a:lnTo>
                    <a:pt x="5684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31691" y="3845051"/>
              <a:ext cx="457200" cy="147955"/>
            </a:xfrm>
            <a:custGeom>
              <a:avLst/>
              <a:gdLst/>
              <a:ahLst/>
              <a:cxnLst/>
              <a:rect l="l" t="t" r="r" b="b"/>
              <a:pathLst>
                <a:path w="457200" h="147954">
                  <a:moveTo>
                    <a:pt x="457200" y="0"/>
                  </a:moveTo>
                  <a:lnTo>
                    <a:pt x="0" y="0"/>
                  </a:lnTo>
                  <a:lnTo>
                    <a:pt x="0" y="147828"/>
                  </a:lnTo>
                  <a:lnTo>
                    <a:pt x="457200" y="147828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31691" y="4096511"/>
              <a:ext cx="401320" cy="147955"/>
            </a:xfrm>
            <a:custGeom>
              <a:avLst/>
              <a:gdLst/>
              <a:ahLst/>
              <a:cxnLst/>
              <a:rect l="l" t="t" r="r" b="b"/>
              <a:pathLst>
                <a:path w="401320" h="147954">
                  <a:moveTo>
                    <a:pt x="400812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400812" y="147827"/>
                  </a:lnTo>
                  <a:lnTo>
                    <a:pt x="4008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31691" y="4244339"/>
              <a:ext cx="273050" cy="147955"/>
            </a:xfrm>
            <a:custGeom>
              <a:avLst/>
              <a:gdLst/>
              <a:ahLst/>
              <a:cxnLst/>
              <a:rect l="l" t="t" r="r" b="b"/>
              <a:pathLst>
                <a:path w="273050" h="147954">
                  <a:moveTo>
                    <a:pt x="272796" y="0"/>
                  </a:moveTo>
                  <a:lnTo>
                    <a:pt x="0" y="0"/>
                  </a:lnTo>
                  <a:lnTo>
                    <a:pt x="0" y="147828"/>
                  </a:lnTo>
                  <a:lnTo>
                    <a:pt x="272796" y="147828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31691" y="4495800"/>
              <a:ext cx="368935" cy="147955"/>
            </a:xfrm>
            <a:custGeom>
              <a:avLst/>
              <a:gdLst/>
              <a:ahLst/>
              <a:cxnLst/>
              <a:rect l="l" t="t" r="r" b="b"/>
              <a:pathLst>
                <a:path w="368935" h="147954">
                  <a:moveTo>
                    <a:pt x="368808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368808" y="147827"/>
                  </a:lnTo>
                  <a:lnTo>
                    <a:pt x="36880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31691" y="4643627"/>
              <a:ext cx="216535" cy="147955"/>
            </a:xfrm>
            <a:custGeom>
              <a:avLst/>
              <a:gdLst/>
              <a:ahLst/>
              <a:cxnLst/>
              <a:rect l="l" t="t" r="r" b="b"/>
              <a:pathLst>
                <a:path w="216535" h="147954">
                  <a:moveTo>
                    <a:pt x="216408" y="0"/>
                  </a:moveTo>
                  <a:lnTo>
                    <a:pt x="0" y="0"/>
                  </a:lnTo>
                  <a:lnTo>
                    <a:pt x="0" y="147828"/>
                  </a:lnTo>
                  <a:lnTo>
                    <a:pt x="216408" y="147828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31691" y="4895088"/>
              <a:ext cx="288290" cy="147955"/>
            </a:xfrm>
            <a:custGeom>
              <a:avLst/>
              <a:gdLst/>
              <a:ahLst/>
              <a:cxnLst/>
              <a:rect l="l" t="t" r="r" b="b"/>
              <a:pathLst>
                <a:path w="288289" h="147954">
                  <a:moveTo>
                    <a:pt x="288036" y="0"/>
                  </a:moveTo>
                  <a:lnTo>
                    <a:pt x="0" y="0"/>
                  </a:lnTo>
                  <a:lnTo>
                    <a:pt x="0" y="147828"/>
                  </a:lnTo>
                  <a:lnTo>
                    <a:pt x="288036" y="147828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31691" y="5042915"/>
              <a:ext cx="241300" cy="147955"/>
            </a:xfrm>
            <a:custGeom>
              <a:avLst/>
              <a:gdLst/>
              <a:ahLst/>
              <a:cxnLst/>
              <a:rect l="l" t="t" r="r" b="b"/>
              <a:pathLst>
                <a:path w="241300" h="147954">
                  <a:moveTo>
                    <a:pt x="240792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240792" y="147827"/>
                  </a:lnTo>
                  <a:lnTo>
                    <a:pt x="240792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31691" y="5294376"/>
              <a:ext cx="241300" cy="147955"/>
            </a:xfrm>
            <a:custGeom>
              <a:avLst/>
              <a:gdLst/>
              <a:ahLst/>
              <a:cxnLst/>
              <a:rect l="l" t="t" r="r" b="b"/>
              <a:pathLst>
                <a:path w="241300" h="147954">
                  <a:moveTo>
                    <a:pt x="240792" y="0"/>
                  </a:moveTo>
                  <a:lnTo>
                    <a:pt x="0" y="0"/>
                  </a:lnTo>
                  <a:lnTo>
                    <a:pt x="0" y="147828"/>
                  </a:lnTo>
                  <a:lnTo>
                    <a:pt x="240792" y="147828"/>
                  </a:lnTo>
                  <a:lnTo>
                    <a:pt x="24079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31691" y="5442203"/>
              <a:ext cx="457200" cy="147955"/>
            </a:xfrm>
            <a:custGeom>
              <a:avLst/>
              <a:gdLst/>
              <a:ahLst/>
              <a:cxnLst/>
              <a:rect l="l" t="t" r="r" b="b"/>
              <a:pathLst>
                <a:path w="457200" h="147954">
                  <a:moveTo>
                    <a:pt x="457200" y="0"/>
                  </a:moveTo>
                  <a:lnTo>
                    <a:pt x="0" y="0"/>
                  </a:lnTo>
                  <a:lnTo>
                    <a:pt x="0" y="147828"/>
                  </a:lnTo>
                  <a:lnTo>
                    <a:pt x="457200" y="147828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31691" y="5693664"/>
              <a:ext cx="241300" cy="147955"/>
            </a:xfrm>
            <a:custGeom>
              <a:avLst/>
              <a:gdLst/>
              <a:ahLst/>
              <a:cxnLst/>
              <a:rect l="l" t="t" r="r" b="b"/>
              <a:pathLst>
                <a:path w="241300" h="147954">
                  <a:moveTo>
                    <a:pt x="240792" y="0"/>
                  </a:moveTo>
                  <a:lnTo>
                    <a:pt x="0" y="0"/>
                  </a:lnTo>
                  <a:lnTo>
                    <a:pt x="0" y="147828"/>
                  </a:lnTo>
                  <a:lnTo>
                    <a:pt x="240792" y="147828"/>
                  </a:lnTo>
                  <a:lnTo>
                    <a:pt x="24079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31691" y="5841491"/>
              <a:ext cx="184785" cy="147955"/>
            </a:xfrm>
            <a:custGeom>
              <a:avLst/>
              <a:gdLst/>
              <a:ahLst/>
              <a:cxnLst/>
              <a:rect l="l" t="t" r="r" b="b"/>
              <a:pathLst>
                <a:path w="184785" h="147954">
                  <a:moveTo>
                    <a:pt x="184404" y="0"/>
                  </a:moveTo>
                  <a:lnTo>
                    <a:pt x="0" y="0"/>
                  </a:lnTo>
                  <a:lnTo>
                    <a:pt x="0" y="147828"/>
                  </a:lnTo>
                  <a:lnTo>
                    <a:pt x="184404" y="147828"/>
                  </a:lnTo>
                  <a:lnTo>
                    <a:pt x="184404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31691" y="1248155"/>
              <a:ext cx="0" cy="4792980"/>
            </a:xfrm>
            <a:custGeom>
              <a:avLst/>
              <a:gdLst/>
              <a:ahLst/>
              <a:cxnLst/>
              <a:rect l="l" t="t" r="r" b="b"/>
              <a:pathLst>
                <a:path h="4792980">
                  <a:moveTo>
                    <a:pt x="0" y="0"/>
                  </a:moveTo>
                  <a:lnTo>
                    <a:pt x="0" y="4792980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066157" y="2067560"/>
            <a:ext cx="2717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Calibri"/>
                <a:cs typeface="Calibri"/>
              </a:rPr>
              <a:t>17%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69890" y="2467101"/>
            <a:ext cx="2717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Calibri"/>
                <a:cs typeface="Calibri"/>
              </a:rPr>
              <a:t>16%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29176" y="3266058"/>
            <a:ext cx="2000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Calibri"/>
                <a:cs typeface="Calibri"/>
              </a:rPr>
              <a:t>8%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64914" y="3665601"/>
            <a:ext cx="2000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7%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96258" y="4065270"/>
            <a:ext cx="2000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64253" y="4464558"/>
            <a:ext cx="2000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780278" y="1268349"/>
            <a:ext cx="319405" cy="342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45"/>
              </a:lnSpc>
              <a:spcBef>
                <a:spcPts val="105"/>
              </a:spcBef>
            </a:pPr>
            <a:r>
              <a:rPr sz="1100" b="1" dirty="0">
                <a:latin typeface="Calibri"/>
                <a:cs typeface="Calibri"/>
              </a:rPr>
              <a:t>26%</a:t>
            </a:r>
            <a:endParaRPr sz="1100">
              <a:latin typeface="Calibri"/>
              <a:cs typeface="Calibri"/>
            </a:endParaRPr>
          </a:p>
          <a:p>
            <a:pPr marL="60325">
              <a:lnSpc>
                <a:spcPts val="1245"/>
              </a:lnSpc>
            </a:pPr>
            <a:r>
              <a:rPr sz="1100" b="1" dirty="0">
                <a:latin typeface="Calibri"/>
                <a:cs typeface="Calibri"/>
              </a:rPr>
              <a:t>27%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531358" y="1668018"/>
            <a:ext cx="295910" cy="342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45"/>
              </a:lnSpc>
              <a:spcBef>
                <a:spcPts val="105"/>
              </a:spcBef>
            </a:pPr>
            <a:r>
              <a:rPr sz="1100" b="1" dirty="0">
                <a:latin typeface="Calibri"/>
                <a:cs typeface="Calibri"/>
              </a:rPr>
              <a:t>23%</a:t>
            </a:r>
            <a:endParaRPr sz="1100">
              <a:latin typeface="Calibri"/>
              <a:cs typeface="Calibri"/>
            </a:endParaRPr>
          </a:p>
          <a:p>
            <a:pPr marL="36195">
              <a:lnSpc>
                <a:spcPts val="1245"/>
              </a:lnSpc>
            </a:pPr>
            <a:r>
              <a:rPr sz="1100" b="1" dirty="0">
                <a:latin typeface="Calibri"/>
                <a:cs typeface="Calibri"/>
              </a:rPr>
              <a:t>23%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937505" y="2215388"/>
            <a:ext cx="2717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Calibri"/>
                <a:cs typeface="Calibri"/>
              </a:rPr>
              <a:t>16%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499353" y="2614930"/>
            <a:ext cx="2717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Calibri"/>
                <a:cs typeface="Calibri"/>
              </a:rPr>
              <a:t>23%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80305" y="2866389"/>
            <a:ext cx="287655" cy="342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45"/>
              </a:lnSpc>
              <a:spcBef>
                <a:spcPts val="105"/>
              </a:spcBef>
            </a:pPr>
            <a:r>
              <a:rPr sz="1100" b="1" dirty="0">
                <a:latin typeface="Calibri"/>
                <a:cs typeface="Calibri"/>
              </a:rPr>
              <a:t>10%</a:t>
            </a:r>
            <a:endParaRPr sz="1100">
              <a:latin typeface="Calibri"/>
              <a:cs typeface="Calibri"/>
            </a:endParaRPr>
          </a:p>
          <a:p>
            <a:pPr marL="28575">
              <a:lnSpc>
                <a:spcPts val="1245"/>
              </a:lnSpc>
            </a:pPr>
            <a:r>
              <a:rPr sz="1100" b="1" dirty="0">
                <a:latin typeface="Calibri"/>
                <a:cs typeface="Calibri"/>
              </a:rPr>
              <a:t>10%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168521" y="3414140"/>
            <a:ext cx="2000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Calibri"/>
                <a:cs typeface="Calibri"/>
              </a:rPr>
              <a:t>6%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52391" y="3813428"/>
            <a:ext cx="2000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6%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67988" y="4213097"/>
            <a:ext cx="2000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911853" y="4612640"/>
            <a:ext cx="2000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935984" y="4864100"/>
            <a:ext cx="248285" cy="34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25">
              <a:lnSpc>
                <a:spcPts val="1245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4%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45"/>
              </a:lnSpc>
            </a:pPr>
            <a:r>
              <a:rPr sz="1100" b="1" dirty="0">
                <a:latin typeface="Calibri"/>
                <a:cs typeface="Calibri"/>
              </a:rPr>
              <a:t>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35984" y="5263641"/>
            <a:ext cx="416559" cy="34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4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3%</a:t>
            </a:r>
            <a:endParaRPr sz="1100">
              <a:latin typeface="Calibri"/>
              <a:cs typeface="Calibri"/>
            </a:endParaRPr>
          </a:p>
          <a:p>
            <a:pPr marL="228600">
              <a:lnSpc>
                <a:spcPts val="1240"/>
              </a:lnSpc>
            </a:pPr>
            <a:r>
              <a:rPr sz="1100" b="1" dirty="0">
                <a:latin typeface="Calibri"/>
                <a:cs typeface="Calibri"/>
              </a:rPr>
              <a:t>6%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79596" y="5663285"/>
            <a:ext cx="256540" cy="34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>
              <a:lnSpc>
                <a:spcPts val="124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3%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40"/>
              </a:lnSpc>
            </a:pPr>
            <a:r>
              <a:rPr sz="1100" b="1" dirty="0">
                <a:latin typeface="Calibri"/>
                <a:cs typeface="Calibri"/>
              </a:rPr>
              <a:t>2%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72183" y="1307972"/>
            <a:ext cx="11080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Custom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design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612086" y="1707261"/>
            <a:ext cx="8686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Proprietary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857704" y="2106930"/>
            <a:ext cx="6210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rd</a:t>
            </a:r>
            <a:r>
              <a:rPr sz="1400" b="1" spc="-10" dirty="0">
                <a:latin typeface="Calibri"/>
                <a:cs typeface="Calibri"/>
              </a:rPr>
              <a:t>u</a:t>
            </a:r>
            <a:r>
              <a:rPr sz="1400" b="1" dirty="0">
                <a:latin typeface="Calibri"/>
                <a:cs typeface="Calibri"/>
              </a:rPr>
              <a:t>i</a:t>
            </a:r>
            <a:r>
              <a:rPr sz="1400" b="1" spc="-10" dirty="0">
                <a:latin typeface="Calibri"/>
                <a:cs typeface="Calibri"/>
              </a:rPr>
              <a:t>n</a:t>
            </a:r>
            <a:r>
              <a:rPr sz="1400" b="1" dirty="0">
                <a:latin typeface="Calibri"/>
                <a:cs typeface="Calibri"/>
              </a:rPr>
              <a:t>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525853" y="2506472"/>
            <a:ext cx="95376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Raspberry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021028" y="2906013"/>
            <a:ext cx="14579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Beagle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Board/Bone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148534" y="3305301"/>
            <a:ext cx="3314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3</a:t>
            </a:r>
            <a:r>
              <a:rPr sz="1400" b="1" spc="-10" dirty="0">
                <a:latin typeface="Calibri"/>
                <a:cs typeface="Calibri"/>
              </a:rPr>
              <a:t>.</a:t>
            </a:r>
            <a:r>
              <a:rPr sz="1400" b="1" dirty="0">
                <a:latin typeface="Calibri"/>
                <a:cs typeface="Calibri"/>
              </a:rPr>
              <a:t>5"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619325" y="3704971"/>
            <a:ext cx="8597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PCI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Express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058237" y="4104513"/>
            <a:ext cx="4210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5</a:t>
            </a:r>
            <a:r>
              <a:rPr sz="1400" b="1" spc="-10" dirty="0">
                <a:latin typeface="Calibri"/>
                <a:cs typeface="Calibri"/>
              </a:rPr>
              <a:t>.</a:t>
            </a:r>
            <a:r>
              <a:rPr sz="1400" b="1" dirty="0">
                <a:latin typeface="Calibri"/>
                <a:cs typeface="Calibri"/>
              </a:rPr>
              <a:t>2</a:t>
            </a:r>
            <a:r>
              <a:rPr sz="1400" b="1" spc="-10" dirty="0">
                <a:latin typeface="Calibri"/>
                <a:cs typeface="Calibri"/>
              </a:rPr>
              <a:t>5</a:t>
            </a:r>
            <a:r>
              <a:rPr sz="1400" b="1" dirty="0">
                <a:latin typeface="Calibri"/>
                <a:cs typeface="Calibri"/>
              </a:rPr>
              <a:t>"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218003" y="4504182"/>
            <a:ext cx="2622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PCI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160345" y="4903470"/>
            <a:ext cx="3187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Calibri"/>
                <a:cs typeface="Calibri"/>
              </a:rPr>
              <a:t>A</a:t>
            </a:r>
            <a:r>
              <a:rPr sz="1400" b="1" spc="-5" dirty="0">
                <a:latin typeface="Calibri"/>
                <a:cs typeface="Calibri"/>
              </a:rPr>
              <a:t>TX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881201" y="5303011"/>
            <a:ext cx="15982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Mbed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*(new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in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2017)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18664" y="5702605"/>
            <a:ext cx="5613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PC</a:t>
            </a:r>
            <a:r>
              <a:rPr sz="1400" b="1" spc="-10" dirty="0">
                <a:latin typeface="Calibri"/>
                <a:cs typeface="Calibri"/>
              </a:rPr>
              <a:t>/</a:t>
            </a:r>
            <a:r>
              <a:rPr sz="1400" b="1" dirty="0">
                <a:latin typeface="Calibri"/>
                <a:cs typeface="Calibri"/>
              </a:rPr>
              <a:t>1</a:t>
            </a:r>
            <a:r>
              <a:rPr sz="1400" b="1" spc="-10" dirty="0">
                <a:latin typeface="Calibri"/>
                <a:cs typeface="Calibri"/>
              </a:rPr>
              <a:t>0</a:t>
            </a:r>
            <a:r>
              <a:rPr sz="1400" b="1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705855" y="4759452"/>
            <a:ext cx="70485" cy="320040"/>
            <a:chOff x="5705855" y="4759452"/>
            <a:chExt cx="70485" cy="320040"/>
          </a:xfrm>
        </p:grpSpPr>
        <p:sp>
          <p:nvSpPr>
            <p:cNvPr id="60" name="object 60"/>
            <p:cNvSpPr/>
            <p:nvPr/>
          </p:nvSpPr>
          <p:spPr>
            <a:xfrm>
              <a:off x="5705855" y="4759452"/>
              <a:ext cx="70485" cy="71755"/>
            </a:xfrm>
            <a:custGeom>
              <a:avLst/>
              <a:gdLst/>
              <a:ahLst/>
              <a:cxnLst/>
              <a:rect l="l" t="t" r="r" b="b"/>
              <a:pathLst>
                <a:path w="70485" h="71754">
                  <a:moveTo>
                    <a:pt x="70103" y="0"/>
                  </a:moveTo>
                  <a:lnTo>
                    <a:pt x="0" y="0"/>
                  </a:lnTo>
                  <a:lnTo>
                    <a:pt x="0" y="71628"/>
                  </a:lnTo>
                  <a:lnTo>
                    <a:pt x="70103" y="71628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705855" y="5009388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5" h="70485">
                  <a:moveTo>
                    <a:pt x="70103" y="0"/>
                  </a:moveTo>
                  <a:lnTo>
                    <a:pt x="0" y="0"/>
                  </a:lnTo>
                  <a:lnTo>
                    <a:pt x="0" y="70104"/>
                  </a:lnTo>
                  <a:lnTo>
                    <a:pt x="70103" y="70104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793994" y="4605883"/>
            <a:ext cx="2242185" cy="52578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100" b="1" dirty="0">
                <a:latin typeface="Arial"/>
                <a:cs typeface="Arial"/>
              </a:rPr>
              <a:t>2017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Currently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Using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(N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=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861)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100" b="1" dirty="0">
                <a:latin typeface="Arial"/>
                <a:cs typeface="Arial"/>
              </a:rPr>
              <a:t>2017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Considering Using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(N </a:t>
            </a:r>
            <a:r>
              <a:rPr sz="1100" b="1" dirty="0">
                <a:latin typeface="Arial"/>
                <a:cs typeface="Arial"/>
              </a:rPr>
              <a:t>=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698)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155819" y="5687364"/>
            <a:ext cx="22567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Note: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Answers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under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3%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</a:t>
            </a:r>
            <a:r>
              <a:rPr sz="1100" spc="2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excluded.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4" name="object 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Which</a:t>
            </a:r>
            <a:r>
              <a:rPr sz="2200" spc="15" dirty="0"/>
              <a:t> </a:t>
            </a:r>
            <a:r>
              <a:rPr sz="2200" spc="-5" dirty="0"/>
              <a:t>form</a:t>
            </a:r>
            <a:r>
              <a:rPr sz="2200" dirty="0"/>
              <a:t> </a:t>
            </a:r>
            <a:r>
              <a:rPr sz="2200" spc="-5" dirty="0"/>
              <a:t>factor</a:t>
            </a:r>
            <a:r>
              <a:rPr sz="2200" spc="20" dirty="0"/>
              <a:t> </a:t>
            </a:r>
            <a:r>
              <a:rPr sz="2200" spc="-5" dirty="0"/>
              <a:t>boards</a:t>
            </a:r>
            <a:r>
              <a:rPr sz="2200" spc="15" dirty="0"/>
              <a:t> </a:t>
            </a:r>
            <a:r>
              <a:rPr sz="2200" spc="-5" dirty="0"/>
              <a:t>are</a:t>
            </a:r>
            <a:r>
              <a:rPr sz="2200" dirty="0"/>
              <a:t> </a:t>
            </a:r>
            <a:r>
              <a:rPr sz="2200" spc="-10" dirty="0"/>
              <a:t>you</a:t>
            </a:r>
            <a:r>
              <a:rPr sz="2200" spc="50" dirty="0"/>
              <a:t> </a:t>
            </a:r>
            <a:r>
              <a:rPr sz="2200" spc="-5" dirty="0"/>
              <a:t>currently</a:t>
            </a:r>
            <a:r>
              <a:rPr sz="2200" spc="15" dirty="0"/>
              <a:t> </a:t>
            </a:r>
            <a:r>
              <a:rPr sz="2200" spc="-5" dirty="0"/>
              <a:t>using,</a:t>
            </a:r>
            <a:r>
              <a:rPr sz="2200" spc="30" dirty="0"/>
              <a:t> </a:t>
            </a:r>
            <a:r>
              <a:rPr sz="2200" spc="-5" dirty="0"/>
              <a:t>and </a:t>
            </a:r>
            <a:r>
              <a:rPr sz="2200" spc="-600" dirty="0"/>
              <a:t> </a:t>
            </a:r>
            <a:r>
              <a:rPr sz="2200" spc="-5" dirty="0"/>
              <a:t>considering</a:t>
            </a:r>
            <a:r>
              <a:rPr sz="2200" spc="30" dirty="0"/>
              <a:t> </a:t>
            </a:r>
            <a:r>
              <a:rPr sz="2200" spc="-5" dirty="0"/>
              <a:t>using</a:t>
            </a:r>
            <a:r>
              <a:rPr sz="2200" spc="10" dirty="0"/>
              <a:t> </a:t>
            </a:r>
            <a:r>
              <a:rPr sz="2200" spc="-5" dirty="0"/>
              <a:t>?</a:t>
            </a:r>
            <a:endParaRPr sz="2200"/>
          </a:p>
        </p:txBody>
      </p:sp>
      <p:grpSp>
        <p:nvGrpSpPr>
          <p:cNvPr id="65" name="object 65"/>
          <p:cNvGrpSpPr/>
          <p:nvPr/>
        </p:nvGrpSpPr>
        <p:grpSpPr>
          <a:xfrm>
            <a:off x="5798594" y="2575513"/>
            <a:ext cx="461009" cy="300355"/>
            <a:chOff x="5798594" y="2575513"/>
            <a:chExt cx="461009" cy="300355"/>
          </a:xfrm>
        </p:grpSpPr>
        <p:pic>
          <p:nvPicPr>
            <p:cNvPr id="66" name="object 6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8594" y="2575513"/>
              <a:ext cx="460598" cy="300358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827775" y="2581656"/>
              <a:ext cx="398145" cy="247015"/>
            </a:xfrm>
            <a:custGeom>
              <a:avLst/>
              <a:gdLst/>
              <a:ahLst/>
              <a:cxnLst/>
              <a:rect l="l" t="t" r="r" b="b"/>
              <a:pathLst>
                <a:path w="398145" h="247014">
                  <a:moveTo>
                    <a:pt x="123444" y="0"/>
                  </a:moveTo>
                  <a:lnTo>
                    <a:pt x="0" y="123444"/>
                  </a:lnTo>
                  <a:lnTo>
                    <a:pt x="123444" y="246888"/>
                  </a:lnTo>
                  <a:lnTo>
                    <a:pt x="123444" y="185166"/>
                  </a:lnTo>
                  <a:lnTo>
                    <a:pt x="397763" y="185166"/>
                  </a:lnTo>
                  <a:lnTo>
                    <a:pt x="397763" y="61722"/>
                  </a:lnTo>
                  <a:lnTo>
                    <a:pt x="123444" y="61722"/>
                  </a:lnTo>
                  <a:lnTo>
                    <a:pt x="12344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827775" y="2581656"/>
              <a:ext cx="398145" cy="247015"/>
            </a:xfrm>
            <a:custGeom>
              <a:avLst/>
              <a:gdLst/>
              <a:ahLst/>
              <a:cxnLst/>
              <a:rect l="l" t="t" r="r" b="b"/>
              <a:pathLst>
                <a:path w="398145" h="247014">
                  <a:moveTo>
                    <a:pt x="0" y="123444"/>
                  </a:moveTo>
                  <a:lnTo>
                    <a:pt x="123444" y="0"/>
                  </a:lnTo>
                  <a:lnTo>
                    <a:pt x="123444" y="61722"/>
                  </a:lnTo>
                  <a:lnTo>
                    <a:pt x="397763" y="61722"/>
                  </a:lnTo>
                  <a:lnTo>
                    <a:pt x="397763" y="185166"/>
                  </a:lnTo>
                  <a:lnTo>
                    <a:pt x="123444" y="185166"/>
                  </a:lnTo>
                  <a:lnTo>
                    <a:pt x="123444" y="246888"/>
                  </a:lnTo>
                  <a:lnTo>
                    <a:pt x="0" y="123444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34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36950" y="1889505"/>
            <a:ext cx="2696210" cy="4089400"/>
            <a:chOff x="3536950" y="1889505"/>
            <a:chExt cx="2696210" cy="4089400"/>
          </a:xfrm>
        </p:grpSpPr>
        <p:sp>
          <p:nvSpPr>
            <p:cNvPr id="4" name="object 4"/>
            <p:cNvSpPr/>
            <p:nvPr/>
          </p:nvSpPr>
          <p:spPr>
            <a:xfrm>
              <a:off x="3543300" y="1958339"/>
              <a:ext cx="2665730" cy="139065"/>
            </a:xfrm>
            <a:custGeom>
              <a:avLst/>
              <a:gdLst/>
              <a:ahLst/>
              <a:cxnLst/>
              <a:rect l="l" t="t" r="r" b="b"/>
              <a:pathLst>
                <a:path w="2665729" h="139064">
                  <a:moveTo>
                    <a:pt x="2665476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2665476" y="138684"/>
                  </a:lnTo>
                  <a:lnTo>
                    <a:pt x="26654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43300" y="2097023"/>
              <a:ext cx="2689860" cy="137160"/>
            </a:xfrm>
            <a:custGeom>
              <a:avLst/>
              <a:gdLst/>
              <a:ahLst/>
              <a:cxnLst/>
              <a:rect l="l" t="t" r="r" b="b"/>
              <a:pathLst>
                <a:path w="2689860" h="137160">
                  <a:moveTo>
                    <a:pt x="268986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2689860" y="137160"/>
                  </a:lnTo>
                  <a:lnTo>
                    <a:pt x="268986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43300" y="2234183"/>
              <a:ext cx="2452370" cy="139065"/>
            </a:xfrm>
            <a:custGeom>
              <a:avLst/>
              <a:gdLst/>
              <a:ahLst/>
              <a:cxnLst/>
              <a:rect l="l" t="t" r="r" b="b"/>
              <a:pathLst>
                <a:path w="2452370" h="139064">
                  <a:moveTo>
                    <a:pt x="2452116" y="0"/>
                  </a:moveTo>
                  <a:lnTo>
                    <a:pt x="0" y="0"/>
                  </a:lnTo>
                  <a:lnTo>
                    <a:pt x="0" y="138683"/>
                  </a:lnTo>
                  <a:lnTo>
                    <a:pt x="2452116" y="138683"/>
                  </a:lnTo>
                  <a:lnTo>
                    <a:pt x="245211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43300" y="2372868"/>
              <a:ext cx="2510155" cy="139065"/>
            </a:xfrm>
            <a:custGeom>
              <a:avLst/>
              <a:gdLst/>
              <a:ahLst/>
              <a:cxnLst/>
              <a:rect l="l" t="t" r="r" b="b"/>
              <a:pathLst>
                <a:path w="2510154" h="139064">
                  <a:moveTo>
                    <a:pt x="2510028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2510028" y="138684"/>
                  </a:lnTo>
                  <a:lnTo>
                    <a:pt x="251002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43300" y="2511551"/>
              <a:ext cx="2406650" cy="137160"/>
            </a:xfrm>
            <a:custGeom>
              <a:avLst/>
              <a:gdLst/>
              <a:ahLst/>
              <a:cxnLst/>
              <a:rect l="l" t="t" r="r" b="b"/>
              <a:pathLst>
                <a:path w="2406650" h="137160">
                  <a:moveTo>
                    <a:pt x="2406396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2406396" y="137160"/>
                  </a:lnTo>
                  <a:lnTo>
                    <a:pt x="2406396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43300" y="2773680"/>
              <a:ext cx="2613660" cy="139065"/>
            </a:xfrm>
            <a:custGeom>
              <a:avLst/>
              <a:gdLst/>
              <a:ahLst/>
              <a:cxnLst/>
              <a:rect l="l" t="t" r="r" b="b"/>
              <a:pathLst>
                <a:path w="2613660" h="139064">
                  <a:moveTo>
                    <a:pt x="2613660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2613660" y="138684"/>
                  </a:lnTo>
                  <a:lnTo>
                    <a:pt x="26136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43300" y="2912363"/>
              <a:ext cx="2428240" cy="137160"/>
            </a:xfrm>
            <a:custGeom>
              <a:avLst/>
              <a:gdLst/>
              <a:ahLst/>
              <a:cxnLst/>
              <a:rect l="l" t="t" r="r" b="b"/>
              <a:pathLst>
                <a:path w="2428240" h="137160">
                  <a:moveTo>
                    <a:pt x="2427732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2427732" y="137160"/>
                  </a:lnTo>
                  <a:lnTo>
                    <a:pt x="242773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43300" y="3049523"/>
              <a:ext cx="2405380" cy="139065"/>
            </a:xfrm>
            <a:custGeom>
              <a:avLst/>
              <a:gdLst/>
              <a:ahLst/>
              <a:cxnLst/>
              <a:rect l="l" t="t" r="r" b="b"/>
              <a:pathLst>
                <a:path w="2405379" h="139064">
                  <a:moveTo>
                    <a:pt x="2404872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2404872" y="138684"/>
                  </a:lnTo>
                  <a:lnTo>
                    <a:pt x="2404872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43300" y="3188208"/>
              <a:ext cx="2499360" cy="139065"/>
            </a:xfrm>
            <a:custGeom>
              <a:avLst/>
              <a:gdLst/>
              <a:ahLst/>
              <a:cxnLst/>
              <a:rect l="l" t="t" r="r" b="b"/>
              <a:pathLst>
                <a:path w="2499360" h="139064">
                  <a:moveTo>
                    <a:pt x="2499360" y="0"/>
                  </a:moveTo>
                  <a:lnTo>
                    <a:pt x="0" y="0"/>
                  </a:lnTo>
                  <a:lnTo>
                    <a:pt x="0" y="138683"/>
                  </a:lnTo>
                  <a:lnTo>
                    <a:pt x="2499360" y="138683"/>
                  </a:lnTo>
                  <a:lnTo>
                    <a:pt x="249936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43300" y="3326891"/>
              <a:ext cx="2555875" cy="137160"/>
            </a:xfrm>
            <a:custGeom>
              <a:avLst/>
              <a:gdLst/>
              <a:ahLst/>
              <a:cxnLst/>
              <a:rect l="l" t="t" r="r" b="b"/>
              <a:pathLst>
                <a:path w="2555875" h="137160">
                  <a:moveTo>
                    <a:pt x="2555748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2555748" y="137160"/>
                  </a:lnTo>
                  <a:lnTo>
                    <a:pt x="255574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43300" y="3589020"/>
              <a:ext cx="807720" cy="139065"/>
            </a:xfrm>
            <a:custGeom>
              <a:avLst/>
              <a:gdLst/>
              <a:ahLst/>
              <a:cxnLst/>
              <a:rect l="l" t="t" r="r" b="b"/>
              <a:pathLst>
                <a:path w="807720" h="139064">
                  <a:moveTo>
                    <a:pt x="807720" y="0"/>
                  </a:moveTo>
                  <a:lnTo>
                    <a:pt x="0" y="0"/>
                  </a:lnTo>
                  <a:lnTo>
                    <a:pt x="0" y="138683"/>
                  </a:lnTo>
                  <a:lnTo>
                    <a:pt x="807720" y="138683"/>
                  </a:lnTo>
                  <a:lnTo>
                    <a:pt x="80772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43300" y="3727704"/>
              <a:ext cx="899160" cy="137160"/>
            </a:xfrm>
            <a:custGeom>
              <a:avLst/>
              <a:gdLst/>
              <a:ahLst/>
              <a:cxnLst/>
              <a:rect l="l" t="t" r="r" b="b"/>
              <a:pathLst>
                <a:path w="899160" h="137160">
                  <a:moveTo>
                    <a:pt x="89916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899160" y="137160"/>
                  </a:lnTo>
                  <a:lnTo>
                    <a:pt x="89916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43300" y="3864863"/>
              <a:ext cx="1137285" cy="139065"/>
            </a:xfrm>
            <a:custGeom>
              <a:avLst/>
              <a:gdLst/>
              <a:ahLst/>
              <a:cxnLst/>
              <a:rect l="l" t="t" r="r" b="b"/>
              <a:pathLst>
                <a:path w="1137285" h="139064">
                  <a:moveTo>
                    <a:pt x="1136903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1136903" y="138684"/>
                  </a:lnTo>
                  <a:lnTo>
                    <a:pt x="1136903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43300" y="4003548"/>
              <a:ext cx="1085215" cy="139065"/>
            </a:xfrm>
            <a:custGeom>
              <a:avLst/>
              <a:gdLst/>
              <a:ahLst/>
              <a:cxnLst/>
              <a:rect l="l" t="t" r="r" b="b"/>
              <a:pathLst>
                <a:path w="1085214" h="139064">
                  <a:moveTo>
                    <a:pt x="1085088" y="0"/>
                  </a:moveTo>
                  <a:lnTo>
                    <a:pt x="0" y="0"/>
                  </a:lnTo>
                  <a:lnTo>
                    <a:pt x="0" y="138683"/>
                  </a:lnTo>
                  <a:lnTo>
                    <a:pt x="1085088" y="138683"/>
                  </a:lnTo>
                  <a:lnTo>
                    <a:pt x="108508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43300" y="4142232"/>
              <a:ext cx="1062355" cy="137160"/>
            </a:xfrm>
            <a:custGeom>
              <a:avLst/>
              <a:gdLst/>
              <a:ahLst/>
              <a:cxnLst/>
              <a:rect l="l" t="t" r="r" b="b"/>
              <a:pathLst>
                <a:path w="1062354" h="137160">
                  <a:moveTo>
                    <a:pt x="1062227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1062227" y="137160"/>
                  </a:lnTo>
                  <a:lnTo>
                    <a:pt x="1062227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43300" y="4404360"/>
              <a:ext cx="670560" cy="139065"/>
            </a:xfrm>
            <a:custGeom>
              <a:avLst/>
              <a:gdLst/>
              <a:ahLst/>
              <a:cxnLst/>
              <a:rect l="l" t="t" r="r" b="b"/>
              <a:pathLst>
                <a:path w="670560" h="139064">
                  <a:moveTo>
                    <a:pt x="670560" y="0"/>
                  </a:moveTo>
                  <a:lnTo>
                    <a:pt x="0" y="0"/>
                  </a:lnTo>
                  <a:lnTo>
                    <a:pt x="0" y="138683"/>
                  </a:lnTo>
                  <a:lnTo>
                    <a:pt x="670560" y="138683"/>
                  </a:lnTo>
                  <a:lnTo>
                    <a:pt x="6705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43300" y="4543044"/>
              <a:ext cx="635635" cy="137160"/>
            </a:xfrm>
            <a:custGeom>
              <a:avLst/>
              <a:gdLst/>
              <a:ahLst/>
              <a:cxnLst/>
              <a:rect l="l" t="t" r="r" b="b"/>
              <a:pathLst>
                <a:path w="635635" h="137160">
                  <a:moveTo>
                    <a:pt x="635508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635508" y="137159"/>
                  </a:lnTo>
                  <a:lnTo>
                    <a:pt x="63550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43300" y="4680204"/>
              <a:ext cx="688975" cy="139065"/>
            </a:xfrm>
            <a:custGeom>
              <a:avLst/>
              <a:gdLst/>
              <a:ahLst/>
              <a:cxnLst/>
              <a:rect l="l" t="t" r="r" b="b"/>
              <a:pathLst>
                <a:path w="688975" h="139064">
                  <a:moveTo>
                    <a:pt x="688848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688848" y="138684"/>
                  </a:lnTo>
                  <a:lnTo>
                    <a:pt x="68884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43300" y="4818888"/>
              <a:ext cx="668020" cy="139065"/>
            </a:xfrm>
            <a:custGeom>
              <a:avLst/>
              <a:gdLst/>
              <a:ahLst/>
              <a:cxnLst/>
              <a:rect l="l" t="t" r="r" b="b"/>
              <a:pathLst>
                <a:path w="668020" h="139064">
                  <a:moveTo>
                    <a:pt x="667512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667512" y="138684"/>
                  </a:lnTo>
                  <a:lnTo>
                    <a:pt x="66751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43300" y="4957572"/>
              <a:ext cx="626745" cy="137160"/>
            </a:xfrm>
            <a:custGeom>
              <a:avLst/>
              <a:gdLst/>
              <a:ahLst/>
              <a:cxnLst/>
              <a:rect l="l" t="t" r="r" b="b"/>
              <a:pathLst>
                <a:path w="626745" h="137160">
                  <a:moveTo>
                    <a:pt x="626363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626363" y="137159"/>
                  </a:lnTo>
                  <a:lnTo>
                    <a:pt x="626363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43300" y="5219700"/>
              <a:ext cx="447040" cy="139065"/>
            </a:xfrm>
            <a:custGeom>
              <a:avLst/>
              <a:gdLst/>
              <a:ahLst/>
              <a:cxnLst/>
              <a:rect l="l" t="t" r="r" b="b"/>
              <a:pathLst>
                <a:path w="447039" h="139064">
                  <a:moveTo>
                    <a:pt x="446532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446532" y="138684"/>
                  </a:lnTo>
                  <a:lnTo>
                    <a:pt x="4465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43300" y="5358384"/>
              <a:ext cx="550545" cy="137160"/>
            </a:xfrm>
            <a:custGeom>
              <a:avLst/>
              <a:gdLst/>
              <a:ahLst/>
              <a:cxnLst/>
              <a:rect l="l" t="t" r="r" b="b"/>
              <a:pathLst>
                <a:path w="550545" h="137160">
                  <a:moveTo>
                    <a:pt x="550163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550163" y="137159"/>
                  </a:lnTo>
                  <a:lnTo>
                    <a:pt x="55016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43300" y="5495544"/>
              <a:ext cx="520065" cy="139065"/>
            </a:xfrm>
            <a:custGeom>
              <a:avLst/>
              <a:gdLst/>
              <a:ahLst/>
              <a:cxnLst/>
              <a:rect l="l" t="t" r="r" b="b"/>
              <a:pathLst>
                <a:path w="520064" h="139064">
                  <a:moveTo>
                    <a:pt x="519684" y="0"/>
                  </a:moveTo>
                  <a:lnTo>
                    <a:pt x="0" y="0"/>
                  </a:lnTo>
                  <a:lnTo>
                    <a:pt x="0" y="138683"/>
                  </a:lnTo>
                  <a:lnTo>
                    <a:pt x="519684" y="138683"/>
                  </a:lnTo>
                  <a:lnTo>
                    <a:pt x="519684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43300" y="5634227"/>
              <a:ext cx="439420" cy="139065"/>
            </a:xfrm>
            <a:custGeom>
              <a:avLst/>
              <a:gdLst/>
              <a:ahLst/>
              <a:cxnLst/>
              <a:rect l="l" t="t" r="r" b="b"/>
              <a:pathLst>
                <a:path w="439420" h="139064">
                  <a:moveTo>
                    <a:pt x="438912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438912" y="138684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43300" y="5772911"/>
              <a:ext cx="551815" cy="137160"/>
            </a:xfrm>
            <a:custGeom>
              <a:avLst/>
              <a:gdLst/>
              <a:ahLst/>
              <a:cxnLst/>
              <a:rect l="l" t="t" r="r" b="b"/>
              <a:pathLst>
                <a:path w="551814" h="137160">
                  <a:moveTo>
                    <a:pt x="551688" y="0"/>
                  </a:moveTo>
                  <a:lnTo>
                    <a:pt x="0" y="0"/>
                  </a:lnTo>
                  <a:lnTo>
                    <a:pt x="0" y="137159"/>
                  </a:lnTo>
                  <a:lnTo>
                    <a:pt x="551688" y="137159"/>
                  </a:lnTo>
                  <a:lnTo>
                    <a:pt x="55168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43300" y="1895855"/>
              <a:ext cx="0" cy="4076700"/>
            </a:xfrm>
            <a:custGeom>
              <a:avLst/>
              <a:gdLst/>
              <a:ahLst/>
              <a:cxnLst/>
              <a:rect l="l" t="t" r="r" b="b"/>
              <a:pathLst>
                <a:path h="4076700">
                  <a:moveTo>
                    <a:pt x="0" y="0"/>
                  </a:moveTo>
                  <a:lnTo>
                    <a:pt x="0" y="4076700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271640" y="191452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13630" y="354558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54221" y="5176520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96914" y="2052573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33896" y="286829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05705" y="368363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43832" y="4499229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58234" y="5314569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058915" y="2191003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012307" y="300634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43958" y="382193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294759" y="463727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27372" y="5452973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275582" y="4775707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46982" y="5591047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013450" y="2329053"/>
            <a:ext cx="498475" cy="60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205">
              <a:lnSpc>
                <a:spcPts val="1265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35%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65"/>
              </a:lnSpc>
            </a:pPr>
            <a:r>
              <a:rPr sz="1200" dirty="0">
                <a:latin typeface="Calibri"/>
                <a:cs typeface="Calibri"/>
              </a:rPr>
              <a:t>33%</a:t>
            </a:r>
            <a:endParaRPr sz="1200">
              <a:latin typeface="Calibri"/>
              <a:cs typeface="Calibri"/>
            </a:endParaRPr>
          </a:p>
          <a:p>
            <a:pPr marL="220345">
              <a:lnSpc>
                <a:spcPct val="100000"/>
              </a:lnSpc>
              <a:spcBef>
                <a:spcPts val="625"/>
              </a:spcBef>
            </a:pPr>
            <a:r>
              <a:rPr sz="1200" dirty="0">
                <a:latin typeface="Calibri"/>
                <a:cs typeface="Calibri"/>
              </a:rPr>
              <a:t>36%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06795" y="3144773"/>
            <a:ext cx="346710" cy="346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65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35%</a:t>
            </a:r>
            <a:endParaRPr sz="1200">
              <a:latin typeface="Calibri"/>
              <a:cs typeface="Calibri"/>
            </a:endParaRPr>
          </a:p>
          <a:p>
            <a:pPr marL="68580">
              <a:lnSpc>
                <a:spcPts val="1265"/>
              </a:lnSpc>
            </a:pPr>
            <a:r>
              <a:rPr sz="1200" dirty="0">
                <a:latin typeface="Calibri"/>
                <a:cs typeface="Calibri"/>
              </a:rPr>
              <a:t>35%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277614" y="3960114"/>
            <a:ext cx="704850" cy="60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720">
              <a:lnSpc>
                <a:spcPts val="1265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15%</a:t>
            </a:r>
            <a:endParaRPr sz="1200">
              <a:latin typeface="Calibri"/>
              <a:cs typeface="Calibri"/>
            </a:endParaRPr>
          </a:p>
          <a:p>
            <a:pPr marL="403860">
              <a:lnSpc>
                <a:spcPts val="1265"/>
              </a:lnSpc>
            </a:pPr>
            <a:r>
              <a:rPr sz="1200" dirty="0">
                <a:latin typeface="Calibri"/>
                <a:cs typeface="Calibri"/>
              </a:rPr>
              <a:t>15%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200" dirty="0">
                <a:latin typeface="Calibri"/>
                <a:cs typeface="Calibri"/>
              </a:rPr>
              <a:t>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233798" y="4913757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158741" y="5729427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180082" y="2164207"/>
            <a:ext cx="12128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6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months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or </a:t>
            </a:r>
            <a:r>
              <a:rPr sz="1400" spc="-5" dirty="0">
                <a:latin typeface="Calibri"/>
                <a:cs typeface="Calibri"/>
              </a:rPr>
              <a:t>less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335783" y="2979547"/>
            <a:ext cx="10560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7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12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months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246502" y="3795140"/>
            <a:ext cx="11455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13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18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months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246502" y="4610480"/>
            <a:ext cx="11455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19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24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months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971801" y="5426151"/>
            <a:ext cx="14198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25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months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more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442203" y="4619244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5552059" y="4540757"/>
            <a:ext cx="1839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2017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322)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Avg:</a:t>
            </a:r>
            <a:r>
              <a:rPr sz="1200" spc="-5" dirty="0">
                <a:latin typeface="Calibri"/>
                <a:cs typeface="Calibri"/>
              </a:rPr>
              <a:t> 12.1 </a:t>
            </a:r>
            <a:r>
              <a:rPr sz="1200" spc="-10" dirty="0">
                <a:latin typeface="Calibri"/>
                <a:cs typeface="Calibri"/>
              </a:rPr>
              <a:t>mos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442203" y="489204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552059" y="4812614"/>
            <a:ext cx="19558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2015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1,178)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Avg: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12.4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442203" y="5164835"/>
            <a:ext cx="83820" cy="82550"/>
          </a:xfrm>
          <a:custGeom>
            <a:avLst/>
            <a:gdLst/>
            <a:ahLst/>
            <a:cxnLst/>
            <a:rect l="l" t="t" r="r" b="b"/>
            <a:pathLst>
              <a:path w="83820" h="82550">
                <a:moveTo>
                  <a:pt x="83820" y="0"/>
                </a:moveTo>
                <a:lnTo>
                  <a:pt x="0" y="0"/>
                </a:lnTo>
                <a:lnTo>
                  <a:pt x="0" y="82295"/>
                </a:lnTo>
                <a:lnTo>
                  <a:pt x="83820" y="82295"/>
                </a:lnTo>
                <a:lnTo>
                  <a:pt x="8382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5552059" y="5085333"/>
            <a:ext cx="1955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2014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1,539) </a:t>
            </a:r>
            <a:r>
              <a:rPr sz="1200" dirty="0">
                <a:latin typeface="Calibri"/>
                <a:cs typeface="Calibri"/>
              </a:rPr>
              <a:t>Avg: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12.6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442203" y="5436108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5552059" y="5357621"/>
            <a:ext cx="1955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2013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1,985) </a:t>
            </a:r>
            <a:r>
              <a:rPr sz="1200" dirty="0">
                <a:latin typeface="Calibri"/>
                <a:cs typeface="Calibri"/>
              </a:rPr>
              <a:t>Avg: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12.4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442203" y="5708903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5552059" y="5629757"/>
            <a:ext cx="1955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2012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1,634) </a:t>
            </a:r>
            <a:r>
              <a:rPr sz="1200" dirty="0">
                <a:latin typeface="Calibri"/>
                <a:cs typeface="Calibri"/>
              </a:rPr>
              <a:t>Avg: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12.5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67" name="object 6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title"/>
          </p:nvPr>
        </p:nvSpPr>
        <p:spPr>
          <a:xfrm>
            <a:off x="253390" y="359155"/>
            <a:ext cx="6791959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Thinking</a:t>
            </a:r>
            <a:r>
              <a:rPr sz="2200" spc="35" dirty="0"/>
              <a:t> </a:t>
            </a:r>
            <a:r>
              <a:rPr sz="2200" spc="-5" dirty="0"/>
              <a:t>now</a:t>
            </a:r>
            <a:r>
              <a:rPr sz="2200" spc="10" dirty="0"/>
              <a:t> </a:t>
            </a:r>
            <a:r>
              <a:rPr sz="2200" spc="-5" dirty="0"/>
              <a:t>about</a:t>
            </a:r>
            <a:r>
              <a:rPr sz="2200" spc="40" dirty="0"/>
              <a:t> </a:t>
            </a:r>
            <a:r>
              <a:rPr sz="2200" spc="-5" dirty="0"/>
              <a:t>the</a:t>
            </a:r>
            <a:r>
              <a:rPr sz="2200" spc="10" dirty="0"/>
              <a:t> </a:t>
            </a:r>
            <a:r>
              <a:rPr sz="2200" spc="-5" dirty="0"/>
              <a:t>last</a:t>
            </a:r>
            <a:r>
              <a:rPr sz="2200" spc="5" dirty="0"/>
              <a:t> </a:t>
            </a:r>
            <a:r>
              <a:rPr sz="2200" spc="-5" dirty="0"/>
              <a:t>embedded</a:t>
            </a:r>
            <a:r>
              <a:rPr sz="2200" spc="30" dirty="0"/>
              <a:t> </a:t>
            </a:r>
            <a:r>
              <a:rPr sz="2200" spc="-5" dirty="0"/>
              <a:t>project</a:t>
            </a:r>
            <a:r>
              <a:rPr sz="2200" spc="15" dirty="0"/>
              <a:t> </a:t>
            </a:r>
            <a:r>
              <a:rPr sz="2200" spc="-15" dirty="0"/>
              <a:t>you </a:t>
            </a:r>
            <a:r>
              <a:rPr sz="2200" spc="-595" dirty="0"/>
              <a:t> </a:t>
            </a:r>
            <a:r>
              <a:rPr sz="2200" spc="-5" dirty="0"/>
              <a:t>completed</a:t>
            </a:r>
            <a:r>
              <a:rPr sz="2200" spc="30" dirty="0"/>
              <a:t> </a:t>
            </a:r>
            <a:r>
              <a:rPr sz="2200" spc="-5" dirty="0"/>
              <a:t>(no</a:t>
            </a:r>
            <a:r>
              <a:rPr sz="2200" spc="15" dirty="0"/>
              <a:t> </a:t>
            </a:r>
            <a:r>
              <a:rPr sz="2200" spc="-5" dirty="0"/>
              <a:t>longer</a:t>
            </a:r>
            <a:r>
              <a:rPr sz="2200" spc="25" dirty="0"/>
              <a:t> </a:t>
            </a:r>
            <a:r>
              <a:rPr sz="2200" spc="-5" dirty="0"/>
              <a:t>in</a:t>
            </a:r>
            <a:r>
              <a:rPr sz="2200" dirty="0"/>
              <a:t> </a:t>
            </a:r>
            <a:r>
              <a:rPr sz="2200" spc="-5" dirty="0"/>
              <a:t>development),</a:t>
            </a:r>
            <a:r>
              <a:rPr sz="2200" spc="40" dirty="0"/>
              <a:t> </a:t>
            </a:r>
            <a:r>
              <a:rPr sz="2200" spc="-5" dirty="0"/>
              <a:t>how</a:t>
            </a:r>
            <a:r>
              <a:rPr sz="2200" spc="25" dirty="0"/>
              <a:t> </a:t>
            </a:r>
            <a:r>
              <a:rPr sz="2200" spc="-5" dirty="0"/>
              <a:t>many </a:t>
            </a:r>
            <a:r>
              <a:rPr sz="2200" dirty="0"/>
              <a:t> </a:t>
            </a:r>
            <a:r>
              <a:rPr sz="2200" spc="-5" dirty="0"/>
              <a:t>months</a:t>
            </a:r>
            <a:r>
              <a:rPr sz="2200" spc="25" dirty="0"/>
              <a:t> </a:t>
            </a:r>
            <a:r>
              <a:rPr sz="2200" spc="-5" dirty="0"/>
              <a:t>did</a:t>
            </a:r>
            <a:r>
              <a:rPr sz="2200" spc="15" dirty="0"/>
              <a:t> </a:t>
            </a:r>
            <a:r>
              <a:rPr sz="2200" spc="-5" dirty="0"/>
              <a:t>that</a:t>
            </a:r>
            <a:r>
              <a:rPr sz="2200" spc="10" dirty="0"/>
              <a:t> </a:t>
            </a:r>
            <a:r>
              <a:rPr sz="2200" spc="-5" dirty="0"/>
              <a:t>project</a:t>
            </a:r>
            <a:r>
              <a:rPr sz="2200" spc="25" dirty="0"/>
              <a:t> </a:t>
            </a:r>
            <a:r>
              <a:rPr sz="2200" spc="-5" dirty="0"/>
              <a:t>take</a:t>
            </a:r>
            <a:r>
              <a:rPr sz="2200" spc="10" dirty="0"/>
              <a:t> </a:t>
            </a:r>
            <a:r>
              <a:rPr sz="2200" spc="-5" dirty="0"/>
              <a:t>to</a:t>
            </a:r>
            <a:r>
              <a:rPr sz="2200" spc="10" dirty="0"/>
              <a:t> </a:t>
            </a:r>
            <a:r>
              <a:rPr sz="2200" spc="-5" dirty="0"/>
              <a:t>finish?</a:t>
            </a:r>
            <a:endParaRPr sz="2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cs typeface="Arial"/>
              </a:rPr>
              <a:t>35</a:t>
            </a:r>
            <a:endParaRPr sz="1400"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99917" y="1318005"/>
            <a:ext cx="2522855" cy="4820920"/>
            <a:chOff x="2899917" y="1318005"/>
            <a:chExt cx="2522855" cy="4820920"/>
          </a:xfrm>
        </p:grpSpPr>
        <p:sp>
          <p:nvSpPr>
            <p:cNvPr id="4" name="object 4"/>
            <p:cNvSpPr/>
            <p:nvPr/>
          </p:nvSpPr>
          <p:spPr>
            <a:xfrm>
              <a:off x="2906267" y="1370075"/>
              <a:ext cx="196850" cy="102235"/>
            </a:xfrm>
            <a:custGeom>
              <a:avLst/>
              <a:gdLst/>
              <a:ahLst/>
              <a:cxnLst/>
              <a:rect l="l" t="t" r="r" b="b"/>
              <a:pathLst>
                <a:path w="196850" h="102234">
                  <a:moveTo>
                    <a:pt x="196595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196595" y="102108"/>
                  </a:lnTo>
                  <a:lnTo>
                    <a:pt x="19659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06267" y="1472183"/>
              <a:ext cx="243840" cy="102235"/>
            </a:xfrm>
            <a:custGeom>
              <a:avLst/>
              <a:gdLst/>
              <a:ahLst/>
              <a:cxnLst/>
              <a:rect l="l" t="t" r="r" b="b"/>
              <a:pathLst>
                <a:path w="243839" h="102234">
                  <a:moveTo>
                    <a:pt x="243839" y="0"/>
                  </a:moveTo>
                  <a:lnTo>
                    <a:pt x="0" y="0"/>
                  </a:lnTo>
                  <a:lnTo>
                    <a:pt x="0" y="102107"/>
                  </a:lnTo>
                  <a:lnTo>
                    <a:pt x="243839" y="102107"/>
                  </a:lnTo>
                  <a:lnTo>
                    <a:pt x="24383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06267" y="1574291"/>
              <a:ext cx="250190" cy="102235"/>
            </a:xfrm>
            <a:custGeom>
              <a:avLst/>
              <a:gdLst/>
              <a:ahLst/>
              <a:cxnLst/>
              <a:rect l="l" t="t" r="r" b="b"/>
              <a:pathLst>
                <a:path w="250189" h="102235">
                  <a:moveTo>
                    <a:pt x="249936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249936" y="102108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06267" y="1676399"/>
              <a:ext cx="307975" cy="102235"/>
            </a:xfrm>
            <a:custGeom>
              <a:avLst/>
              <a:gdLst/>
              <a:ahLst/>
              <a:cxnLst/>
              <a:rect l="l" t="t" r="r" b="b"/>
              <a:pathLst>
                <a:path w="307975" h="102235">
                  <a:moveTo>
                    <a:pt x="307848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307848" y="102108"/>
                  </a:lnTo>
                  <a:lnTo>
                    <a:pt x="30784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6267" y="1778507"/>
              <a:ext cx="256540" cy="102235"/>
            </a:xfrm>
            <a:custGeom>
              <a:avLst/>
              <a:gdLst/>
              <a:ahLst/>
              <a:cxnLst/>
              <a:rect l="l" t="t" r="r" b="b"/>
              <a:pathLst>
                <a:path w="256539" h="102235">
                  <a:moveTo>
                    <a:pt x="256031" y="0"/>
                  </a:moveTo>
                  <a:lnTo>
                    <a:pt x="0" y="0"/>
                  </a:lnTo>
                  <a:lnTo>
                    <a:pt x="0" y="102107"/>
                  </a:lnTo>
                  <a:lnTo>
                    <a:pt x="256031" y="102107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06267" y="1972055"/>
              <a:ext cx="2493645" cy="102235"/>
            </a:xfrm>
            <a:custGeom>
              <a:avLst/>
              <a:gdLst/>
              <a:ahLst/>
              <a:cxnLst/>
              <a:rect l="l" t="t" r="r" b="b"/>
              <a:pathLst>
                <a:path w="2493645" h="102235">
                  <a:moveTo>
                    <a:pt x="2493264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2493264" y="102108"/>
                  </a:lnTo>
                  <a:lnTo>
                    <a:pt x="249326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06267" y="2074163"/>
              <a:ext cx="2237740" cy="100965"/>
            </a:xfrm>
            <a:custGeom>
              <a:avLst/>
              <a:gdLst/>
              <a:ahLst/>
              <a:cxnLst/>
              <a:rect l="l" t="t" r="r" b="b"/>
              <a:pathLst>
                <a:path w="2237740" h="100964">
                  <a:moveTo>
                    <a:pt x="2237232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2237232" y="100584"/>
                  </a:lnTo>
                  <a:lnTo>
                    <a:pt x="223723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06267" y="2174747"/>
              <a:ext cx="2417445" cy="102235"/>
            </a:xfrm>
            <a:custGeom>
              <a:avLst/>
              <a:gdLst/>
              <a:ahLst/>
              <a:cxnLst/>
              <a:rect l="l" t="t" r="r" b="b"/>
              <a:pathLst>
                <a:path w="2417445" h="102235">
                  <a:moveTo>
                    <a:pt x="2417064" y="0"/>
                  </a:moveTo>
                  <a:lnTo>
                    <a:pt x="0" y="0"/>
                  </a:lnTo>
                  <a:lnTo>
                    <a:pt x="0" y="102107"/>
                  </a:lnTo>
                  <a:lnTo>
                    <a:pt x="2417064" y="102107"/>
                  </a:lnTo>
                  <a:lnTo>
                    <a:pt x="2417064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06267" y="2276855"/>
              <a:ext cx="2516505" cy="102235"/>
            </a:xfrm>
            <a:custGeom>
              <a:avLst/>
              <a:gdLst/>
              <a:ahLst/>
              <a:cxnLst/>
              <a:rect l="l" t="t" r="r" b="b"/>
              <a:pathLst>
                <a:path w="2516504" h="102235">
                  <a:moveTo>
                    <a:pt x="2516123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2516123" y="102108"/>
                  </a:lnTo>
                  <a:lnTo>
                    <a:pt x="251612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06267" y="2378963"/>
              <a:ext cx="2482850" cy="102235"/>
            </a:xfrm>
            <a:custGeom>
              <a:avLst/>
              <a:gdLst/>
              <a:ahLst/>
              <a:cxnLst/>
              <a:rect l="l" t="t" r="r" b="b"/>
              <a:pathLst>
                <a:path w="2482850" h="102235">
                  <a:moveTo>
                    <a:pt x="2482596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2482596" y="102108"/>
                  </a:lnTo>
                  <a:lnTo>
                    <a:pt x="2482596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06267" y="2572511"/>
              <a:ext cx="1681480" cy="102235"/>
            </a:xfrm>
            <a:custGeom>
              <a:avLst/>
              <a:gdLst/>
              <a:ahLst/>
              <a:cxnLst/>
              <a:rect l="l" t="t" r="r" b="b"/>
              <a:pathLst>
                <a:path w="1681479" h="102235">
                  <a:moveTo>
                    <a:pt x="1680971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1680971" y="102108"/>
                  </a:lnTo>
                  <a:lnTo>
                    <a:pt x="168097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06267" y="2674619"/>
              <a:ext cx="1803400" cy="102235"/>
            </a:xfrm>
            <a:custGeom>
              <a:avLst/>
              <a:gdLst/>
              <a:ahLst/>
              <a:cxnLst/>
              <a:rect l="l" t="t" r="r" b="b"/>
              <a:pathLst>
                <a:path w="1803400" h="102235">
                  <a:moveTo>
                    <a:pt x="1802892" y="0"/>
                  </a:moveTo>
                  <a:lnTo>
                    <a:pt x="0" y="0"/>
                  </a:lnTo>
                  <a:lnTo>
                    <a:pt x="0" y="102107"/>
                  </a:lnTo>
                  <a:lnTo>
                    <a:pt x="1802892" y="102107"/>
                  </a:lnTo>
                  <a:lnTo>
                    <a:pt x="180289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06267" y="2776727"/>
              <a:ext cx="1870075" cy="102235"/>
            </a:xfrm>
            <a:custGeom>
              <a:avLst/>
              <a:gdLst/>
              <a:ahLst/>
              <a:cxnLst/>
              <a:rect l="l" t="t" r="r" b="b"/>
              <a:pathLst>
                <a:path w="1870075" h="102235">
                  <a:moveTo>
                    <a:pt x="1869947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1869947" y="102108"/>
                  </a:lnTo>
                  <a:lnTo>
                    <a:pt x="1869947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06267" y="2878836"/>
              <a:ext cx="1833880" cy="100965"/>
            </a:xfrm>
            <a:custGeom>
              <a:avLst/>
              <a:gdLst/>
              <a:ahLst/>
              <a:cxnLst/>
              <a:rect l="l" t="t" r="r" b="b"/>
              <a:pathLst>
                <a:path w="1833879" h="100964">
                  <a:moveTo>
                    <a:pt x="1833371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1833371" y="100584"/>
                  </a:lnTo>
                  <a:lnTo>
                    <a:pt x="1833371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06267" y="2979420"/>
              <a:ext cx="1931035" cy="102235"/>
            </a:xfrm>
            <a:custGeom>
              <a:avLst/>
              <a:gdLst/>
              <a:ahLst/>
              <a:cxnLst/>
              <a:rect l="l" t="t" r="r" b="b"/>
              <a:pathLst>
                <a:path w="1931035" h="102235">
                  <a:moveTo>
                    <a:pt x="1930908" y="0"/>
                  </a:moveTo>
                  <a:lnTo>
                    <a:pt x="0" y="0"/>
                  </a:lnTo>
                  <a:lnTo>
                    <a:pt x="0" y="102107"/>
                  </a:lnTo>
                  <a:lnTo>
                    <a:pt x="1930908" y="102107"/>
                  </a:lnTo>
                  <a:lnTo>
                    <a:pt x="193090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06267" y="3174491"/>
              <a:ext cx="1239520" cy="100965"/>
            </a:xfrm>
            <a:custGeom>
              <a:avLst/>
              <a:gdLst/>
              <a:ahLst/>
              <a:cxnLst/>
              <a:rect l="l" t="t" r="r" b="b"/>
              <a:pathLst>
                <a:path w="1239520" h="100964">
                  <a:moveTo>
                    <a:pt x="1239011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1239011" y="100584"/>
                  </a:lnTo>
                  <a:lnTo>
                    <a:pt x="123901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06267" y="3275076"/>
              <a:ext cx="1400810" cy="102235"/>
            </a:xfrm>
            <a:custGeom>
              <a:avLst/>
              <a:gdLst/>
              <a:ahLst/>
              <a:cxnLst/>
              <a:rect l="l" t="t" r="r" b="b"/>
              <a:pathLst>
                <a:path w="1400810" h="102235">
                  <a:moveTo>
                    <a:pt x="1400556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1400556" y="102108"/>
                  </a:lnTo>
                  <a:lnTo>
                    <a:pt x="14005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06267" y="3377183"/>
              <a:ext cx="1251585" cy="102235"/>
            </a:xfrm>
            <a:custGeom>
              <a:avLst/>
              <a:gdLst/>
              <a:ahLst/>
              <a:cxnLst/>
              <a:rect l="l" t="t" r="r" b="b"/>
              <a:pathLst>
                <a:path w="1251585" h="102235">
                  <a:moveTo>
                    <a:pt x="1251204" y="0"/>
                  </a:moveTo>
                  <a:lnTo>
                    <a:pt x="0" y="0"/>
                  </a:lnTo>
                  <a:lnTo>
                    <a:pt x="0" y="102107"/>
                  </a:lnTo>
                  <a:lnTo>
                    <a:pt x="1251204" y="102107"/>
                  </a:lnTo>
                  <a:lnTo>
                    <a:pt x="1251204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06267" y="3479291"/>
              <a:ext cx="1188720" cy="102235"/>
            </a:xfrm>
            <a:custGeom>
              <a:avLst/>
              <a:gdLst/>
              <a:ahLst/>
              <a:cxnLst/>
              <a:rect l="l" t="t" r="r" b="b"/>
              <a:pathLst>
                <a:path w="1188720" h="102235">
                  <a:moveTo>
                    <a:pt x="1188720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1188720" y="102108"/>
                  </a:lnTo>
                  <a:lnTo>
                    <a:pt x="11887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06267" y="3581400"/>
              <a:ext cx="1143000" cy="102235"/>
            </a:xfrm>
            <a:custGeom>
              <a:avLst/>
              <a:gdLst/>
              <a:ahLst/>
              <a:cxnLst/>
              <a:rect l="l" t="t" r="r" b="b"/>
              <a:pathLst>
                <a:path w="1143000" h="102235">
                  <a:moveTo>
                    <a:pt x="1142999" y="0"/>
                  </a:moveTo>
                  <a:lnTo>
                    <a:pt x="0" y="0"/>
                  </a:lnTo>
                  <a:lnTo>
                    <a:pt x="0" y="102107"/>
                  </a:lnTo>
                  <a:lnTo>
                    <a:pt x="1142999" y="102107"/>
                  </a:lnTo>
                  <a:lnTo>
                    <a:pt x="1142999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06267" y="3774948"/>
              <a:ext cx="434340" cy="102235"/>
            </a:xfrm>
            <a:custGeom>
              <a:avLst/>
              <a:gdLst/>
              <a:ahLst/>
              <a:cxnLst/>
              <a:rect l="l" t="t" r="r" b="b"/>
              <a:pathLst>
                <a:path w="434339" h="102235">
                  <a:moveTo>
                    <a:pt x="434340" y="0"/>
                  </a:moveTo>
                  <a:lnTo>
                    <a:pt x="0" y="0"/>
                  </a:lnTo>
                  <a:lnTo>
                    <a:pt x="0" y="102107"/>
                  </a:lnTo>
                  <a:lnTo>
                    <a:pt x="434340" y="102107"/>
                  </a:lnTo>
                  <a:lnTo>
                    <a:pt x="43434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06267" y="3877055"/>
              <a:ext cx="472440" cy="102235"/>
            </a:xfrm>
            <a:custGeom>
              <a:avLst/>
              <a:gdLst/>
              <a:ahLst/>
              <a:cxnLst/>
              <a:rect l="l" t="t" r="r" b="b"/>
              <a:pathLst>
                <a:path w="472439" h="102235">
                  <a:moveTo>
                    <a:pt x="472440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472440" y="102108"/>
                  </a:lnTo>
                  <a:lnTo>
                    <a:pt x="47244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06267" y="3979163"/>
              <a:ext cx="370840" cy="100965"/>
            </a:xfrm>
            <a:custGeom>
              <a:avLst/>
              <a:gdLst/>
              <a:ahLst/>
              <a:cxnLst/>
              <a:rect l="l" t="t" r="r" b="b"/>
              <a:pathLst>
                <a:path w="370839" h="100964">
                  <a:moveTo>
                    <a:pt x="370331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370331" y="100584"/>
                  </a:lnTo>
                  <a:lnTo>
                    <a:pt x="370331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06267" y="4079748"/>
              <a:ext cx="341630" cy="102235"/>
            </a:xfrm>
            <a:custGeom>
              <a:avLst/>
              <a:gdLst/>
              <a:ahLst/>
              <a:cxnLst/>
              <a:rect l="l" t="t" r="r" b="b"/>
              <a:pathLst>
                <a:path w="341630" h="102235">
                  <a:moveTo>
                    <a:pt x="341375" y="0"/>
                  </a:moveTo>
                  <a:lnTo>
                    <a:pt x="0" y="0"/>
                  </a:lnTo>
                  <a:lnTo>
                    <a:pt x="0" y="102107"/>
                  </a:lnTo>
                  <a:lnTo>
                    <a:pt x="341375" y="102107"/>
                  </a:lnTo>
                  <a:lnTo>
                    <a:pt x="341375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06267" y="4181855"/>
              <a:ext cx="361315" cy="102235"/>
            </a:xfrm>
            <a:custGeom>
              <a:avLst/>
              <a:gdLst/>
              <a:ahLst/>
              <a:cxnLst/>
              <a:rect l="l" t="t" r="r" b="b"/>
              <a:pathLst>
                <a:path w="361314" h="102235">
                  <a:moveTo>
                    <a:pt x="361187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361187" y="102108"/>
                  </a:lnTo>
                  <a:lnTo>
                    <a:pt x="361187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906267" y="4375404"/>
              <a:ext cx="134620" cy="102235"/>
            </a:xfrm>
            <a:custGeom>
              <a:avLst/>
              <a:gdLst/>
              <a:ahLst/>
              <a:cxnLst/>
              <a:rect l="l" t="t" r="r" b="b"/>
              <a:pathLst>
                <a:path w="134619" h="102235">
                  <a:moveTo>
                    <a:pt x="134112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134112" y="102108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906267" y="4477511"/>
              <a:ext cx="129539" cy="102235"/>
            </a:xfrm>
            <a:custGeom>
              <a:avLst/>
              <a:gdLst/>
              <a:ahLst/>
              <a:cxnLst/>
              <a:rect l="l" t="t" r="r" b="b"/>
              <a:pathLst>
                <a:path w="129539" h="102235">
                  <a:moveTo>
                    <a:pt x="129539" y="0"/>
                  </a:moveTo>
                  <a:lnTo>
                    <a:pt x="0" y="0"/>
                  </a:lnTo>
                  <a:lnTo>
                    <a:pt x="0" y="102107"/>
                  </a:lnTo>
                  <a:lnTo>
                    <a:pt x="129539" y="102107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906267" y="4579620"/>
              <a:ext cx="104139" cy="102235"/>
            </a:xfrm>
            <a:custGeom>
              <a:avLst/>
              <a:gdLst/>
              <a:ahLst/>
              <a:cxnLst/>
              <a:rect l="l" t="t" r="r" b="b"/>
              <a:pathLst>
                <a:path w="104139" h="102235">
                  <a:moveTo>
                    <a:pt x="103631" y="0"/>
                  </a:moveTo>
                  <a:lnTo>
                    <a:pt x="0" y="0"/>
                  </a:lnTo>
                  <a:lnTo>
                    <a:pt x="0" y="102107"/>
                  </a:lnTo>
                  <a:lnTo>
                    <a:pt x="103631" y="102107"/>
                  </a:lnTo>
                  <a:lnTo>
                    <a:pt x="103631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906267" y="4681727"/>
              <a:ext cx="105410" cy="102235"/>
            </a:xfrm>
            <a:custGeom>
              <a:avLst/>
              <a:gdLst/>
              <a:ahLst/>
              <a:cxnLst/>
              <a:rect l="l" t="t" r="r" b="b"/>
              <a:pathLst>
                <a:path w="105410" h="102235">
                  <a:moveTo>
                    <a:pt x="105156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105156" y="102108"/>
                  </a:lnTo>
                  <a:lnTo>
                    <a:pt x="10515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906267" y="4783835"/>
              <a:ext cx="91440" cy="102235"/>
            </a:xfrm>
            <a:custGeom>
              <a:avLst/>
              <a:gdLst/>
              <a:ahLst/>
              <a:cxnLst/>
              <a:rect l="l" t="t" r="r" b="b"/>
              <a:pathLst>
                <a:path w="91439" h="102235">
                  <a:moveTo>
                    <a:pt x="91439" y="0"/>
                  </a:moveTo>
                  <a:lnTo>
                    <a:pt x="0" y="0"/>
                  </a:lnTo>
                  <a:lnTo>
                    <a:pt x="0" y="102107"/>
                  </a:lnTo>
                  <a:lnTo>
                    <a:pt x="91439" y="102107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06267" y="4977384"/>
              <a:ext cx="195580" cy="102235"/>
            </a:xfrm>
            <a:custGeom>
              <a:avLst/>
              <a:gdLst/>
              <a:ahLst/>
              <a:cxnLst/>
              <a:rect l="l" t="t" r="r" b="b"/>
              <a:pathLst>
                <a:path w="195580" h="102235">
                  <a:moveTo>
                    <a:pt x="195071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195071" y="102108"/>
                  </a:lnTo>
                  <a:lnTo>
                    <a:pt x="19507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906267" y="5079491"/>
              <a:ext cx="119380" cy="100965"/>
            </a:xfrm>
            <a:custGeom>
              <a:avLst/>
              <a:gdLst/>
              <a:ahLst/>
              <a:cxnLst/>
              <a:rect l="l" t="t" r="r" b="b"/>
              <a:pathLst>
                <a:path w="119380" h="100964">
                  <a:moveTo>
                    <a:pt x="118871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118871" y="100583"/>
                  </a:lnTo>
                  <a:lnTo>
                    <a:pt x="11887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906267" y="5180076"/>
              <a:ext cx="108585" cy="102235"/>
            </a:xfrm>
            <a:custGeom>
              <a:avLst/>
              <a:gdLst/>
              <a:ahLst/>
              <a:cxnLst/>
              <a:rect l="l" t="t" r="r" b="b"/>
              <a:pathLst>
                <a:path w="108585" h="102235">
                  <a:moveTo>
                    <a:pt x="108204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108204" y="102108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906267" y="5282184"/>
              <a:ext cx="97790" cy="102235"/>
            </a:xfrm>
            <a:custGeom>
              <a:avLst/>
              <a:gdLst/>
              <a:ahLst/>
              <a:cxnLst/>
              <a:rect l="l" t="t" r="r" b="b"/>
              <a:pathLst>
                <a:path w="97789" h="102235">
                  <a:moveTo>
                    <a:pt x="97536" y="0"/>
                  </a:moveTo>
                  <a:lnTo>
                    <a:pt x="0" y="0"/>
                  </a:lnTo>
                  <a:lnTo>
                    <a:pt x="0" y="102107"/>
                  </a:lnTo>
                  <a:lnTo>
                    <a:pt x="97536" y="102107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906267" y="5384291"/>
              <a:ext cx="111760" cy="102235"/>
            </a:xfrm>
            <a:custGeom>
              <a:avLst/>
              <a:gdLst/>
              <a:ahLst/>
              <a:cxnLst/>
              <a:rect l="l" t="t" r="r" b="b"/>
              <a:pathLst>
                <a:path w="111760" h="102235">
                  <a:moveTo>
                    <a:pt x="111251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111251" y="102108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906267" y="5577840"/>
              <a:ext cx="195580" cy="102235"/>
            </a:xfrm>
            <a:custGeom>
              <a:avLst/>
              <a:gdLst/>
              <a:ahLst/>
              <a:cxnLst/>
              <a:rect l="l" t="t" r="r" b="b"/>
              <a:pathLst>
                <a:path w="195580" h="102235">
                  <a:moveTo>
                    <a:pt x="195071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195071" y="102108"/>
                  </a:lnTo>
                  <a:lnTo>
                    <a:pt x="19507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06267" y="5679947"/>
              <a:ext cx="161925" cy="102235"/>
            </a:xfrm>
            <a:custGeom>
              <a:avLst/>
              <a:gdLst/>
              <a:ahLst/>
              <a:cxnLst/>
              <a:rect l="l" t="t" r="r" b="b"/>
              <a:pathLst>
                <a:path w="161925" h="102235">
                  <a:moveTo>
                    <a:pt x="161544" y="0"/>
                  </a:moveTo>
                  <a:lnTo>
                    <a:pt x="0" y="0"/>
                  </a:lnTo>
                  <a:lnTo>
                    <a:pt x="0" y="102107"/>
                  </a:lnTo>
                  <a:lnTo>
                    <a:pt x="161544" y="102107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906267" y="5782055"/>
              <a:ext cx="195580" cy="102235"/>
            </a:xfrm>
            <a:custGeom>
              <a:avLst/>
              <a:gdLst/>
              <a:ahLst/>
              <a:cxnLst/>
              <a:rect l="l" t="t" r="r" b="b"/>
              <a:pathLst>
                <a:path w="195580" h="102235">
                  <a:moveTo>
                    <a:pt x="195071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195071" y="102108"/>
                  </a:lnTo>
                  <a:lnTo>
                    <a:pt x="195071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906267" y="5884164"/>
              <a:ext cx="182880" cy="102235"/>
            </a:xfrm>
            <a:custGeom>
              <a:avLst/>
              <a:gdLst/>
              <a:ahLst/>
              <a:cxnLst/>
              <a:rect l="l" t="t" r="r" b="b"/>
              <a:pathLst>
                <a:path w="182880" h="102235">
                  <a:moveTo>
                    <a:pt x="182880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182880" y="102108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06267" y="5986271"/>
              <a:ext cx="182880" cy="100965"/>
            </a:xfrm>
            <a:custGeom>
              <a:avLst/>
              <a:gdLst/>
              <a:ahLst/>
              <a:cxnLst/>
              <a:rect l="l" t="t" r="r" b="b"/>
              <a:pathLst>
                <a:path w="182880" h="100964">
                  <a:moveTo>
                    <a:pt x="182880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182880" y="100583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906267" y="1324355"/>
              <a:ext cx="0" cy="4808220"/>
            </a:xfrm>
            <a:custGeom>
              <a:avLst/>
              <a:gdLst/>
              <a:ahLst/>
              <a:cxnLst/>
              <a:rect l="l" t="t" r="r" b="b"/>
              <a:pathLst>
                <a:path h="4808220">
                  <a:moveTo>
                    <a:pt x="0" y="0"/>
                  </a:moveTo>
                  <a:lnTo>
                    <a:pt x="0" y="4808220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166617" y="1352168"/>
            <a:ext cx="152400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cs typeface="Arial MT"/>
              </a:rPr>
              <a:t>3%</a:t>
            </a:r>
            <a:endParaRPr sz="700"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463285" y="1953513"/>
            <a:ext cx="20129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cs typeface="Arial MT"/>
              </a:rPr>
              <a:t>38%</a:t>
            </a:r>
            <a:endParaRPr sz="700"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52009" y="2554604"/>
            <a:ext cx="20129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cs typeface="Arial MT"/>
              </a:rPr>
              <a:t>26%</a:t>
            </a:r>
            <a:endParaRPr sz="700"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208779" y="3155949"/>
            <a:ext cx="20129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cs typeface="Arial MT"/>
              </a:rPr>
              <a:t>19%</a:t>
            </a:r>
            <a:endParaRPr sz="700"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164839" y="4959477"/>
            <a:ext cx="152400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cs typeface="Arial MT"/>
              </a:rPr>
              <a:t>3%</a:t>
            </a:r>
            <a:endParaRPr sz="700"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207253" y="2055367"/>
            <a:ext cx="20129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cs typeface="Arial MT"/>
              </a:rPr>
              <a:t>34%</a:t>
            </a:r>
            <a:endParaRPr sz="700"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772914" y="2656712"/>
            <a:ext cx="20129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cs typeface="Arial MT"/>
              </a:rPr>
              <a:t>27%</a:t>
            </a:r>
            <a:endParaRPr sz="700"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70959" y="3257804"/>
            <a:ext cx="20129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cs typeface="Arial MT"/>
              </a:rPr>
              <a:t>21%</a:t>
            </a:r>
            <a:endParaRPr sz="700"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404996" y="3757040"/>
            <a:ext cx="189865" cy="2173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819"/>
              </a:lnSpc>
              <a:spcBef>
                <a:spcPts val="95"/>
              </a:spcBef>
            </a:pPr>
            <a:r>
              <a:rPr sz="700" spc="-10" dirty="0">
                <a:cs typeface="Arial MT"/>
              </a:rPr>
              <a:t>7%</a:t>
            </a:r>
            <a:endParaRPr sz="700">
              <a:cs typeface="Arial MT"/>
            </a:endParaRPr>
          </a:p>
          <a:p>
            <a:pPr marL="49530">
              <a:lnSpc>
                <a:spcPts val="819"/>
              </a:lnSpc>
            </a:pPr>
            <a:r>
              <a:rPr sz="700" spc="-10" dirty="0">
                <a:cs typeface="Arial MT"/>
              </a:rPr>
              <a:t>7%</a:t>
            </a:r>
            <a:endParaRPr sz="700"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213861" y="1454277"/>
            <a:ext cx="158750" cy="2173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819"/>
              </a:lnSpc>
              <a:spcBef>
                <a:spcPts val="95"/>
              </a:spcBef>
            </a:pPr>
            <a:r>
              <a:rPr sz="700" spc="-10" dirty="0">
                <a:cs typeface="Arial MT"/>
              </a:rPr>
              <a:t>4%</a:t>
            </a:r>
            <a:endParaRPr sz="700">
              <a:cs typeface="Arial MT"/>
            </a:endParaRPr>
          </a:p>
          <a:p>
            <a:pPr marL="18415">
              <a:lnSpc>
                <a:spcPts val="819"/>
              </a:lnSpc>
            </a:pPr>
            <a:r>
              <a:rPr sz="700" spc="-10" dirty="0">
                <a:cs typeface="Arial MT"/>
              </a:rPr>
              <a:t>4%</a:t>
            </a:r>
            <a:endParaRPr sz="700"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387085" y="2157475"/>
            <a:ext cx="20129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cs typeface="Arial MT"/>
              </a:rPr>
              <a:t>37%</a:t>
            </a:r>
            <a:endParaRPr sz="700"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840351" y="2758567"/>
            <a:ext cx="20129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cs typeface="Arial MT"/>
              </a:rPr>
              <a:t>28%</a:t>
            </a:r>
            <a:endParaRPr sz="700"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278251" y="1657857"/>
            <a:ext cx="152400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cs typeface="Arial MT"/>
              </a:rPr>
              <a:t>5%</a:t>
            </a:r>
            <a:endParaRPr sz="700"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486780" y="2259329"/>
            <a:ext cx="20129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cs typeface="Arial MT"/>
              </a:rPr>
              <a:t>38%</a:t>
            </a:r>
            <a:endParaRPr sz="700">
              <a:cs typeface="Arial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803140" y="2860293"/>
            <a:ext cx="20129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cs typeface="Arial MT"/>
              </a:rPr>
              <a:t>28%</a:t>
            </a:r>
            <a:endParaRPr sz="700">
              <a:cs typeface="Arial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159122" y="3359911"/>
            <a:ext cx="264795" cy="2173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565">
              <a:lnSpc>
                <a:spcPts val="819"/>
              </a:lnSpc>
              <a:spcBef>
                <a:spcPts val="95"/>
              </a:spcBef>
            </a:pPr>
            <a:r>
              <a:rPr sz="700" spc="-10" dirty="0">
                <a:cs typeface="Arial MT"/>
              </a:rPr>
              <a:t>19%</a:t>
            </a:r>
            <a:endParaRPr sz="700">
              <a:cs typeface="Arial MT"/>
            </a:endParaRPr>
          </a:p>
          <a:p>
            <a:pPr marL="12700">
              <a:lnSpc>
                <a:spcPts val="819"/>
              </a:lnSpc>
            </a:pPr>
            <a:r>
              <a:rPr sz="700" spc="-10" dirty="0">
                <a:cs typeface="Arial MT"/>
              </a:rPr>
              <a:t>18%</a:t>
            </a:r>
            <a:endParaRPr sz="700"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225800" y="1759966"/>
            <a:ext cx="152400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cs typeface="Arial MT"/>
              </a:rPr>
              <a:t>4%</a:t>
            </a:r>
            <a:endParaRPr sz="700">
              <a:cs typeface="Arial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453888" y="2361056"/>
            <a:ext cx="20129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cs typeface="Arial MT"/>
              </a:rPr>
              <a:t>38%</a:t>
            </a:r>
            <a:endParaRPr sz="700">
              <a:cs typeface="Arial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901946" y="2962401"/>
            <a:ext cx="20129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cs typeface="Arial MT"/>
              </a:rPr>
              <a:t>29%</a:t>
            </a:r>
            <a:endParaRPr sz="700"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113021" y="3563492"/>
            <a:ext cx="20129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cs typeface="Arial MT"/>
              </a:rPr>
              <a:t>17%</a:t>
            </a:r>
            <a:endParaRPr sz="700"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311144" y="3961003"/>
            <a:ext cx="18224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910">
              <a:lnSpc>
                <a:spcPts val="819"/>
              </a:lnSpc>
              <a:spcBef>
                <a:spcPts val="95"/>
              </a:spcBef>
            </a:pPr>
            <a:r>
              <a:rPr sz="700" spc="-10" dirty="0">
                <a:cs typeface="Arial MT"/>
              </a:rPr>
              <a:t>6%</a:t>
            </a:r>
            <a:endParaRPr sz="700">
              <a:cs typeface="Arial MT"/>
            </a:endParaRPr>
          </a:p>
          <a:p>
            <a:pPr marL="12700">
              <a:lnSpc>
                <a:spcPts val="800"/>
              </a:lnSpc>
            </a:pPr>
            <a:r>
              <a:rPr sz="700" spc="-10" dirty="0">
                <a:cs typeface="Arial MT"/>
              </a:rPr>
              <a:t>5%</a:t>
            </a:r>
            <a:endParaRPr sz="700">
              <a:cs typeface="Arial MT"/>
            </a:endParaRPr>
          </a:p>
          <a:p>
            <a:pPr marL="32384">
              <a:lnSpc>
                <a:spcPts val="819"/>
              </a:lnSpc>
            </a:pPr>
            <a:r>
              <a:rPr sz="700" spc="-10" dirty="0">
                <a:cs typeface="Arial MT"/>
              </a:rPr>
              <a:t>6%</a:t>
            </a:r>
            <a:endParaRPr sz="700"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061461" y="4358385"/>
            <a:ext cx="195580" cy="539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244">
              <a:lnSpc>
                <a:spcPts val="819"/>
              </a:lnSpc>
              <a:spcBef>
                <a:spcPts val="95"/>
              </a:spcBef>
            </a:pPr>
            <a:r>
              <a:rPr sz="700" spc="-10" dirty="0">
                <a:cs typeface="Arial MT"/>
              </a:rPr>
              <a:t>2%</a:t>
            </a:r>
            <a:endParaRPr sz="700">
              <a:cs typeface="Arial MT"/>
            </a:endParaRPr>
          </a:p>
          <a:p>
            <a:pPr marL="50800">
              <a:lnSpc>
                <a:spcPts val="805"/>
              </a:lnSpc>
            </a:pPr>
            <a:r>
              <a:rPr sz="700" spc="-10" dirty="0">
                <a:cs typeface="Arial MT"/>
              </a:rPr>
              <a:t>2%</a:t>
            </a:r>
            <a:endParaRPr sz="700">
              <a:cs typeface="Arial MT"/>
            </a:endParaRPr>
          </a:p>
          <a:p>
            <a:pPr marL="24765">
              <a:lnSpc>
                <a:spcPts val="805"/>
              </a:lnSpc>
            </a:pPr>
            <a:r>
              <a:rPr sz="700" spc="-10" dirty="0">
                <a:cs typeface="Arial MT"/>
              </a:rPr>
              <a:t>2%</a:t>
            </a:r>
            <a:endParaRPr sz="700">
              <a:cs typeface="Arial MT"/>
            </a:endParaRPr>
          </a:p>
          <a:p>
            <a:pPr marL="25400">
              <a:lnSpc>
                <a:spcPts val="800"/>
              </a:lnSpc>
            </a:pPr>
            <a:r>
              <a:rPr sz="700" spc="-10" dirty="0">
                <a:cs typeface="Arial MT"/>
              </a:rPr>
              <a:t>2%</a:t>
            </a:r>
            <a:endParaRPr sz="700">
              <a:cs typeface="Arial MT"/>
            </a:endParaRPr>
          </a:p>
          <a:p>
            <a:pPr marL="12700">
              <a:lnSpc>
                <a:spcPts val="819"/>
              </a:lnSpc>
            </a:pPr>
            <a:r>
              <a:rPr sz="700" spc="-10" dirty="0">
                <a:cs typeface="Arial MT"/>
              </a:rPr>
              <a:t>1%</a:t>
            </a:r>
            <a:endParaRPr sz="700">
              <a:cs typeface="Arial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067939" y="5061584"/>
            <a:ext cx="173355" cy="437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655">
              <a:lnSpc>
                <a:spcPts val="819"/>
              </a:lnSpc>
              <a:spcBef>
                <a:spcPts val="95"/>
              </a:spcBef>
            </a:pPr>
            <a:r>
              <a:rPr sz="700" spc="-10" dirty="0">
                <a:cs typeface="Arial MT"/>
              </a:rPr>
              <a:t>2%</a:t>
            </a:r>
            <a:endParaRPr sz="700">
              <a:cs typeface="Arial MT"/>
            </a:endParaRPr>
          </a:p>
          <a:p>
            <a:pPr marL="22225">
              <a:lnSpc>
                <a:spcPts val="800"/>
              </a:lnSpc>
            </a:pPr>
            <a:r>
              <a:rPr sz="700" spc="-10" dirty="0">
                <a:cs typeface="Arial MT"/>
              </a:rPr>
              <a:t>2%</a:t>
            </a:r>
            <a:endParaRPr sz="700">
              <a:cs typeface="Arial MT"/>
            </a:endParaRPr>
          </a:p>
          <a:p>
            <a:pPr marL="12700">
              <a:lnSpc>
                <a:spcPts val="805"/>
              </a:lnSpc>
            </a:pPr>
            <a:r>
              <a:rPr sz="700" spc="-10" dirty="0">
                <a:cs typeface="Arial MT"/>
              </a:rPr>
              <a:t>2%</a:t>
            </a:r>
            <a:endParaRPr sz="700">
              <a:cs typeface="Arial MT"/>
            </a:endParaRPr>
          </a:p>
          <a:p>
            <a:pPr marL="25400">
              <a:lnSpc>
                <a:spcPts val="819"/>
              </a:lnSpc>
            </a:pPr>
            <a:r>
              <a:rPr sz="700" spc="-10" dirty="0">
                <a:cs typeface="Arial MT"/>
              </a:rPr>
              <a:t>2%</a:t>
            </a:r>
            <a:endParaRPr sz="700">
              <a:cs typeface="Arial M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132201" y="5560872"/>
            <a:ext cx="186055" cy="539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085">
              <a:lnSpc>
                <a:spcPts val="819"/>
              </a:lnSpc>
              <a:spcBef>
                <a:spcPts val="95"/>
              </a:spcBef>
            </a:pPr>
            <a:r>
              <a:rPr sz="700" spc="-10" dirty="0">
                <a:cs typeface="Arial MT"/>
              </a:rPr>
              <a:t>3%</a:t>
            </a:r>
            <a:endParaRPr sz="700">
              <a:cs typeface="Arial MT"/>
            </a:endParaRPr>
          </a:p>
          <a:p>
            <a:pPr marL="12700">
              <a:lnSpc>
                <a:spcPts val="800"/>
              </a:lnSpc>
            </a:pPr>
            <a:r>
              <a:rPr sz="700" spc="-10" dirty="0">
                <a:cs typeface="Arial MT"/>
              </a:rPr>
              <a:t>2%</a:t>
            </a:r>
            <a:endParaRPr sz="700">
              <a:cs typeface="Arial MT"/>
            </a:endParaRPr>
          </a:p>
          <a:p>
            <a:pPr marL="45720">
              <a:lnSpc>
                <a:spcPts val="805"/>
              </a:lnSpc>
            </a:pPr>
            <a:r>
              <a:rPr sz="700" spc="-10" dirty="0">
                <a:cs typeface="Arial MT"/>
              </a:rPr>
              <a:t>3%</a:t>
            </a:r>
            <a:endParaRPr sz="700">
              <a:cs typeface="Arial MT"/>
            </a:endParaRPr>
          </a:p>
          <a:p>
            <a:pPr marL="33655">
              <a:lnSpc>
                <a:spcPts val="805"/>
              </a:lnSpc>
            </a:pPr>
            <a:r>
              <a:rPr sz="700" spc="-10" dirty="0">
                <a:cs typeface="Arial MT"/>
              </a:rPr>
              <a:t>3%</a:t>
            </a:r>
            <a:endParaRPr sz="700">
              <a:cs typeface="Arial MT"/>
            </a:endParaRPr>
          </a:p>
          <a:p>
            <a:pPr marL="33655">
              <a:lnSpc>
                <a:spcPts val="819"/>
              </a:lnSpc>
            </a:pPr>
            <a:r>
              <a:rPr sz="700" spc="-10" dirty="0">
                <a:cs typeface="Arial MT"/>
              </a:rPr>
              <a:t>3%</a:t>
            </a:r>
            <a:endParaRPr sz="700">
              <a:cs typeface="Arial M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365630" y="1485391"/>
            <a:ext cx="138684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cs typeface="Calibri"/>
              </a:rPr>
              <a:t>Ahead</a:t>
            </a:r>
            <a:r>
              <a:rPr sz="1400" b="1" spc="-30" dirty="0">
                <a:cs typeface="Calibri"/>
              </a:rPr>
              <a:t> </a:t>
            </a:r>
            <a:r>
              <a:rPr sz="1400" b="1" spc="-10" dirty="0">
                <a:cs typeface="Calibri"/>
              </a:rPr>
              <a:t>of</a:t>
            </a:r>
            <a:r>
              <a:rPr sz="1400" b="1" spc="-20" dirty="0">
                <a:cs typeface="Calibri"/>
              </a:rPr>
              <a:t> </a:t>
            </a:r>
            <a:r>
              <a:rPr sz="1400" b="1" spc="-5" dirty="0">
                <a:cs typeface="Calibri"/>
              </a:rPr>
              <a:t>schedule</a:t>
            </a:r>
            <a:endParaRPr sz="1400"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817877" y="2086482"/>
            <a:ext cx="93599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cs typeface="Calibri"/>
              </a:rPr>
              <a:t>On</a:t>
            </a:r>
            <a:r>
              <a:rPr sz="1400" b="1" spc="-55" dirty="0">
                <a:cs typeface="Calibri"/>
              </a:rPr>
              <a:t> </a:t>
            </a:r>
            <a:r>
              <a:rPr sz="1400" b="1" spc="-5" dirty="0">
                <a:cs typeface="Calibri"/>
              </a:rPr>
              <a:t>schedule</a:t>
            </a:r>
            <a:endParaRPr sz="1400"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205890" y="2687827"/>
            <a:ext cx="154876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cs typeface="Calibri"/>
              </a:rPr>
              <a:t>Late</a:t>
            </a:r>
            <a:r>
              <a:rPr sz="1400" b="1" spc="-30" dirty="0">
                <a:cs typeface="Calibri"/>
              </a:rPr>
              <a:t> </a:t>
            </a:r>
            <a:r>
              <a:rPr sz="1400" b="1" spc="-5" dirty="0">
                <a:cs typeface="Calibri"/>
              </a:rPr>
              <a:t>by</a:t>
            </a:r>
            <a:r>
              <a:rPr sz="1400" b="1" spc="-10" dirty="0">
                <a:cs typeface="Calibri"/>
              </a:rPr>
              <a:t> </a:t>
            </a:r>
            <a:r>
              <a:rPr sz="1400" b="1" dirty="0">
                <a:cs typeface="Calibri"/>
              </a:rPr>
              <a:t>1</a:t>
            </a:r>
            <a:r>
              <a:rPr sz="1400" b="1" spc="-20" dirty="0">
                <a:cs typeface="Calibri"/>
              </a:rPr>
              <a:t> </a:t>
            </a:r>
            <a:r>
              <a:rPr sz="1400" b="1" dirty="0">
                <a:cs typeface="Calibri"/>
              </a:rPr>
              <a:t>–</a:t>
            </a:r>
            <a:r>
              <a:rPr sz="1400" b="1" spc="-10" dirty="0">
                <a:cs typeface="Calibri"/>
              </a:rPr>
              <a:t> </a:t>
            </a:r>
            <a:r>
              <a:rPr sz="1400" b="1" dirty="0">
                <a:cs typeface="Calibri"/>
              </a:rPr>
              <a:t>2</a:t>
            </a:r>
            <a:r>
              <a:rPr sz="1400" b="1" spc="-20" dirty="0">
                <a:cs typeface="Calibri"/>
              </a:rPr>
              <a:t> </a:t>
            </a:r>
            <a:r>
              <a:rPr sz="1400" b="1" spc="-5" dirty="0">
                <a:cs typeface="Calibri"/>
              </a:rPr>
              <a:t>months</a:t>
            </a:r>
            <a:endParaRPr sz="1400"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205890" y="3288919"/>
            <a:ext cx="154876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cs typeface="Calibri"/>
              </a:rPr>
              <a:t>Late</a:t>
            </a:r>
            <a:r>
              <a:rPr sz="1400" b="1" spc="-30" dirty="0">
                <a:cs typeface="Calibri"/>
              </a:rPr>
              <a:t> </a:t>
            </a:r>
            <a:r>
              <a:rPr sz="1400" b="1" spc="-5" dirty="0">
                <a:cs typeface="Calibri"/>
              </a:rPr>
              <a:t>by</a:t>
            </a:r>
            <a:r>
              <a:rPr sz="1400" b="1" spc="-10" dirty="0">
                <a:cs typeface="Calibri"/>
              </a:rPr>
              <a:t> </a:t>
            </a:r>
            <a:r>
              <a:rPr sz="1400" b="1" dirty="0">
                <a:cs typeface="Calibri"/>
              </a:rPr>
              <a:t>3</a:t>
            </a:r>
            <a:r>
              <a:rPr sz="1400" b="1" spc="-20" dirty="0">
                <a:cs typeface="Calibri"/>
              </a:rPr>
              <a:t> </a:t>
            </a:r>
            <a:r>
              <a:rPr sz="1400" b="1" dirty="0">
                <a:cs typeface="Calibri"/>
              </a:rPr>
              <a:t>–</a:t>
            </a:r>
            <a:r>
              <a:rPr sz="1400" b="1" spc="-10" dirty="0">
                <a:cs typeface="Calibri"/>
              </a:rPr>
              <a:t> </a:t>
            </a:r>
            <a:r>
              <a:rPr sz="1400" b="1" dirty="0">
                <a:cs typeface="Calibri"/>
              </a:rPr>
              <a:t>6</a:t>
            </a:r>
            <a:r>
              <a:rPr sz="1400" b="1" spc="-20" dirty="0">
                <a:cs typeface="Calibri"/>
              </a:rPr>
              <a:t> </a:t>
            </a:r>
            <a:r>
              <a:rPr sz="1400" b="1" spc="-5" dirty="0">
                <a:cs typeface="Calibri"/>
              </a:rPr>
              <a:t>months</a:t>
            </a:r>
            <a:endParaRPr sz="1400"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115060" y="3890264"/>
            <a:ext cx="16383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cs typeface="Calibri"/>
              </a:rPr>
              <a:t>Late</a:t>
            </a:r>
            <a:r>
              <a:rPr sz="1400" b="1" spc="-30" dirty="0">
                <a:cs typeface="Calibri"/>
              </a:rPr>
              <a:t> </a:t>
            </a:r>
            <a:r>
              <a:rPr sz="1400" b="1" spc="-5" dirty="0">
                <a:cs typeface="Calibri"/>
              </a:rPr>
              <a:t>by</a:t>
            </a:r>
            <a:r>
              <a:rPr sz="1400" b="1" spc="-10" dirty="0">
                <a:cs typeface="Calibri"/>
              </a:rPr>
              <a:t> </a:t>
            </a:r>
            <a:r>
              <a:rPr sz="1400" b="1" dirty="0">
                <a:cs typeface="Calibri"/>
              </a:rPr>
              <a:t>6</a:t>
            </a:r>
            <a:r>
              <a:rPr sz="1400" b="1" spc="-15" dirty="0">
                <a:cs typeface="Calibri"/>
              </a:rPr>
              <a:t> </a:t>
            </a:r>
            <a:r>
              <a:rPr sz="1400" b="1" dirty="0">
                <a:cs typeface="Calibri"/>
              </a:rPr>
              <a:t>–</a:t>
            </a:r>
            <a:r>
              <a:rPr sz="1400" b="1" spc="-10" dirty="0">
                <a:cs typeface="Calibri"/>
              </a:rPr>
              <a:t> </a:t>
            </a:r>
            <a:r>
              <a:rPr sz="1400" b="1" dirty="0">
                <a:cs typeface="Calibri"/>
              </a:rPr>
              <a:t>12</a:t>
            </a:r>
            <a:r>
              <a:rPr sz="1400" b="1" spc="-25" dirty="0">
                <a:cs typeface="Calibri"/>
              </a:rPr>
              <a:t> </a:t>
            </a:r>
            <a:r>
              <a:rPr sz="1400" b="1" spc="-5" dirty="0">
                <a:cs typeface="Calibri"/>
              </a:rPr>
              <a:t>months</a:t>
            </a:r>
            <a:endParaRPr sz="1400"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25753" y="4491354"/>
            <a:ext cx="17284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cs typeface="Calibri"/>
              </a:rPr>
              <a:t>Late</a:t>
            </a:r>
            <a:r>
              <a:rPr sz="1400" b="1" spc="-30" dirty="0">
                <a:cs typeface="Calibri"/>
              </a:rPr>
              <a:t> </a:t>
            </a:r>
            <a:r>
              <a:rPr sz="1400" b="1" spc="-5" dirty="0">
                <a:cs typeface="Calibri"/>
              </a:rPr>
              <a:t>by</a:t>
            </a:r>
            <a:r>
              <a:rPr sz="1400" b="1" spc="-10" dirty="0">
                <a:cs typeface="Calibri"/>
              </a:rPr>
              <a:t> </a:t>
            </a:r>
            <a:r>
              <a:rPr sz="1400" b="1" dirty="0">
                <a:cs typeface="Calibri"/>
              </a:rPr>
              <a:t>13</a:t>
            </a:r>
            <a:r>
              <a:rPr sz="1400" b="1" spc="-20" dirty="0">
                <a:cs typeface="Calibri"/>
              </a:rPr>
              <a:t> </a:t>
            </a:r>
            <a:r>
              <a:rPr sz="1400" b="1" dirty="0">
                <a:cs typeface="Calibri"/>
              </a:rPr>
              <a:t>–</a:t>
            </a:r>
            <a:r>
              <a:rPr sz="1400" b="1" spc="-10" dirty="0">
                <a:cs typeface="Calibri"/>
              </a:rPr>
              <a:t> </a:t>
            </a:r>
            <a:r>
              <a:rPr sz="1400" b="1" dirty="0">
                <a:cs typeface="Calibri"/>
              </a:rPr>
              <a:t>18</a:t>
            </a:r>
            <a:r>
              <a:rPr sz="1400" b="1" spc="-25" dirty="0">
                <a:cs typeface="Calibri"/>
              </a:rPr>
              <a:t> </a:t>
            </a:r>
            <a:r>
              <a:rPr sz="1400" b="1" spc="-5" dirty="0">
                <a:cs typeface="Calibri"/>
              </a:rPr>
              <a:t>months</a:t>
            </a:r>
            <a:endParaRPr sz="1400"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56056" y="5092700"/>
            <a:ext cx="21971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cs typeface="Calibri"/>
              </a:rPr>
              <a:t>Late by more</a:t>
            </a:r>
            <a:r>
              <a:rPr sz="1400" b="1" spc="-15" dirty="0">
                <a:cs typeface="Calibri"/>
              </a:rPr>
              <a:t> </a:t>
            </a:r>
            <a:r>
              <a:rPr sz="1400" b="1" spc="-5" dirty="0">
                <a:cs typeface="Calibri"/>
              </a:rPr>
              <a:t>than</a:t>
            </a:r>
            <a:r>
              <a:rPr sz="1400" b="1" spc="-10" dirty="0">
                <a:cs typeface="Calibri"/>
              </a:rPr>
              <a:t> </a:t>
            </a:r>
            <a:r>
              <a:rPr sz="1400" b="1" dirty="0">
                <a:cs typeface="Calibri"/>
              </a:rPr>
              <a:t>18</a:t>
            </a:r>
            <a:r>
              <a:rPr sz="1400" b="1" spc="-25" dirty="0">
                <a:cs typeface="Calibri"/>
              </a:rPr>
              <a:t> </a:t>
            </a:r>
            <a:r>
              <a:rPr sz="1400" b="1" spc="-5" dirty="0">
                <a:cs typeface="Calibri"/>
              </a:rPr>
              <a:t>months</a:t>
            </a:r>
            <a:endParaRPr sz="1400"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058416" y="5693765"/>
            <a:ext cx="6959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cs typeface="Calibri"/>
              </a:rPr>
              <a:t>Canceled</a:t>
            </a:r>
            <a:endParaRPr sz="1400"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933188" y="4965191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20">
                <a:moveTo>
                  <a:pt x="82296" y="0"/>
                </a:moveTo>
                <a:lnTo>
                  <a:pt x="0" y="0"/>
                </a:lnTo>
                <a:lnTo>
                  <a:pt x="0" y="83819"/>
                </a:lnTo>
                <a:lnTo>
                  <a:pt x="82296" y="83819"/>
                </a:lnTo>
                <a:lnTo>
                  <a:pt x="8229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5041519" y="4886325"/>
            <a:ext cx="939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cs typeface="Calibri"/>
              </a:rPr>
              <a:t>2017</a:t>
            </a:r>
            <a:r>
              <a:rPr sz="1200" b="1" spc="-30" dirty="0">
                <a:cs typeface="Calibri"/>
              </a:rPr>
              <a:t> </a:t>
            </a:r>
            <a:r>
              <a:rPr sz="1200" b="1" dirty="0">
                <a:cs typeface="Calibri"/>
              </a:rPr>
              <a:t>(N</a:t>
            </a:r>
            <a:r>
              <a:rPr sz="1200" b="1" spc="-20" dirty="0">
                <a:cs typeface="Calibri"/>
              </a:rPr>
              <a:t> </a:t>
            </a:r>
            <a:r>
              <a:rPr sz="1200" b="1" dirty="0">
                <a:cs typeface="Calibri"/>
              </a:rPr>
              <a:t>=</a:t>
            </a:r>
            <a:r>
              <a:rPr sz="1200" b="1" spc="-25" dirty="0">
                <a:cs typeface="Calibri"/>
              </a:rPr>
              <a:t> </a:t>
            </a:r>
            <a:r>
              <a:rPr sz="1200" b="1" spc="-5" dirty="0">
                <a:cs typeface="Calibri"/>
              </a:rPr>
              <a:t>875)</a:t>
            </a:r>
            <a:endParaRPr sz="1200">
              <a:cs typeface="Calibri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4933188" y="5207508"/>
            <a:ext cx="82550" cy="327660"/>
            <a:chOff x="4933188" y="5207508"/>
            <a:chExt cx="82550" cy="327660"/>
          </a:xfrm>
        </p:grpSpPr>
        <p:sp>
          <p:nvSpPr>
            <p:cNvPr id="80" name="object 80"/>
            <p:cNvSpPr/>
            <p:nvPr/>
          </p:nvSpPr>
          <p:spPr>
            <a:xfrm>
              <a:off x="4933188" y="5207508"/>
              <a:ext cx="82550" cy="83820"/>
            </a:xfrm>
            <a:custGeom>
              <a:avLst/>
              <a:gdLst/>
              <a:ahLst/>
              <a:cxnLst/>
              <a:rect l="l" t="t" r="r" b="b"/>
              <a:pathLst>
                <a:path w="82550" h="83820">
                  <a:moveTo>
                    <a:pt x="82296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82296" y="83820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933188" y="5451348"/>
              <a:ext cx="82550" cy="83820"/>
            </a:xfrm>
            <a:custGeom>
              <a:avLst/>
              <a:gdLst/>
              <a:ahLst/>
              <a:cxnLst/>
              <a:rect l="l" t="t" r="r" b="b"/>
              <a:pathLst>
                <a:path w="82550" h="83820">
                  <a:moveTo>
                    <a:pt x="82296" y="0"/>
                  </a:moveTo>
                  <a:lnTo>
                    <a:pt x="0" y="0"/>
                  </a:lnTo>
                  <a:lnTo>
                    <a:pt x="0" y="83819"/>
                  </a:lnTo>
                  <a:lnTo>
                    <a:pt x="82296" y="83819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5041519" y="5068714"/>
            <a:ext cx="1057275" cy="511809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200" b="1" spc="-5" dirty="0">
                <a:cs typeface="Calibri"/>
              </a:rPr>
              <a:t>2015</a:t>
            </a:r>
            <a:r>
              <a:rPr sz="1200" b="1" spc="-25" dirty="0">
                <a:cs typeface="Calibri"/>
              </a:rPr>
              <a:t> </a:t>
            </a:r>
            <a:r>
              <a:rPr sz="1200" b="1" dirty="0">
                <a:cs typeface="Calibri"/>
              </a:rPr>
              <a:t>(N</a:t>
            </a:r>
            <a:r>
              <a:rPr sz="1200" b="1" spc="-20" dirty="0">
                <a:cs typeface="Calibri"/>
              </a:rPr>
              <a:t> </a:t>
            </a:r>
            <a:r>
              <a:rPr sz="1200" b="1" dirty="0">
                <a:cs typeface="Calibri"/>
              </a:rPr>
              <a:t>=</a:t>
            </a:r>
            <a:r>
              <a:rPr sz="1200" b="1" spc="-30" dirty="0">
                <a:cs typeface="Calibri"/>
              </a:rPr>
              <a:t> </a:t>
            </a:r>
            <a:r>
              <a:rPr sz="1200" b="1" spc="-5" dirty="0">
                <a:cs typeface="Calibri"/>
              </a:rPr>
              <a:t>1,210)</a:t>
            </a:r>
            <a:endParaRPr sz="120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200" b="1" spc="-5" dirty="0">
                <a:cs typeface="Calibri"/>
              </a:rPr>
              <a:t>2014</a:t>
            </a:r>
            <a:r>
              <a:rPr sz="1200" b="1" spc="-35" dirty="0">
                <a:cs typeface="Calibri"/>
              </a:rPr>
              <a:t> </a:t>
            </a:r>
            <a:r>
              <a:rPr sz="1200" b="1" dirty="0">
                <a:cs typeface="Calibri"/>
              </a:rPr>
              <a:t>(N</a:t>
            </a:r>
            <a:r>
              <a:rPr sz="1200" b="1" spc="-30" dirty="0">
                <a:cs typeface="Calibri"/>
              </a:rPr>
              <a:t> </a:t>
            </a:r>
            <a:r>
              <a:rPr sz="1200" b="1" dirty="0">
                <a:cs typeface="Calibri"/>
              </a:rPr>
              <a:t>=</a:t>
            </a:r>
            <a:r>
              <a:rPr sz="1200" b="1" spc="-30" dirty="0">
                <a:cs typeface="Calibri"/>
              </a:rPr>
              <a:t> </a:t>
            </a:r>
            <a:r>
              <a:rPr sz="1200" b="1" dirty="0">
                <a:cs typeface="Calibri"/>
              </a:rPr>
              <a:t>1,574)</a:t>
            </a:r>
            <a:endParaRPr sz="1200">
              <a:cs typeface="Calibri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4933188" y="5693664"/>
            <a:ext cx="82550" cy="326390"/>
            <a:chOff x="4933188" y="5693664"/>
            <a:chExt cx="82550" cy="326390"/>
          </a:xfrm>
        </p:grpSpPr>
        <p:sp>
          <p:nvSpPr>
            <p:cNvPr id="84" name="object 84"/>
            <p:cNvSpPr/>
            <p:nvPr/>
          </p:nvSpPr>
          <p:spPr>
            <a:xfrm>
              <a:off x="4933188" y="5693664"/>
              <a:ext cx="82550" cy="83820"/>
            </a:xfrm>
            <a:custGeom>
              <a:avLst/>
              <a:gdLst/>
              <a:ahLst/>
              <a:cxnLst/>
              <a:rect l="l" t="t" r="r" b="b"/>
              <a:pathLst>
                <a:path w="82550" h="83820">
                  <a:moveTo>
                    <a:pt x="82296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82296" y="83820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933188" y="5935980"/>
              <a:ext cx="82550" cy="83820"/>
            </a:xfrm>
            <a:custGeom>
              <a:avLst/>
              <a:gdLst/>
              <a:ahLst/>
              <a:cxnLst/>
              <a:rect l="l" t="t" r="r" b="b"/>
              <a:pathLst>
                <a:path w="82550" h="83820">
                  <a:moveTo>
                    <a:pt x="82296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82296" y="83820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5041519" y="5554776"/>
            <a:ext cx="1057275" cy="511809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200" b="1" spc="-5" dirty="0">
                <a:cs typeface="Calibri"/>
              </a:rPr>
              <a:t>2013</a:t>
            </a:r>
            <a:r>
              <a:rPr sz="1200" b="1" spc="-35" dirty="0">
                <a:cs typeface="Calibri"/>
              </a:rPr>
              <a:t> </a:t>
            </a:r>
            <a:r>
              <a:rPr sz="1200" b="1" dirty="0">
                <a:cs typeface="Calibri"/>
              </a:rPr>
              <a:t>(N</a:t>
            </a:r>
            <a:r>
              <a:rPr sz="1200" b="1" spc="-30" dirty="0">
                <a:cs typeface="Calibri"/>
              </a:rPr>
              <a:t> </a:t>
            </a:r>
            <a:r>
              <a:rPr sz="1200" b="1" dirty="0">
                <a:cs typeface="Calibri"/>
              </a:rPr>
              <a:t>=</a:t>
            </a:r>
            <a:r>
              <a:rPr sz="1200" b="1" spc="-30" dirty="0">
                <a:cs typeface="Calibri"/>
              </a:rPr>
              <a:t> </a:t>
            </a:r>
            <a:r>
              <a:rPr sz="1200" b="1" dirty="0">
                <a:cs typeface="Calibri"/>
              </a:rPr>
              <a:t>2,055)</a:t>
            </a:r>
            <a:endParaRPr sz="120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200" b="1" spc="-5" dirty="0">
                <a:cs typeface="Calibri"/>
              </a:rPr>
              <a:t>2012</a:t>
            </a:r>
            <a:r>
              <a:rPr sz="1200" b="1" spc="-35" dirty="0">
                <a:cs typeface="Calibri"/>
              </a:rPr>
              <a:t> </a:t>
            </a:r>
            <a:r>
              <a:rPr sz="1200" b="1" dirty="0">
                <a:cs typeface="Calibri"/>
              </a:rPr>
              <a:t>(N</a:t>
            </a:r>
            <a:r>
              <a:rPr sz="1200" b="1" spc="-30" dirty="0">
                <a:cs typeface="Calibri"/>
              </a:rPr>
              <a:t> </a:t>
            </a:r>
            <a:r>
              <a:rPr sz="1200" b="1" dirty="0">
                <a:cs typeface="Calibri"/>
              </a:rPr>
              <a:t>=</a:t>
            </a:r>
            <a:r>
              <a:rPr sz="1200" b="1" spc="-30" dirty="0">
                <a:cs typeface="Calibri"/>
              </a:rPr>
              <a:t> </a:t>
            </a:r>
            <a:r>
              <a:rPr sz="1200" b="1" dirty="0">
                <a:cs typeface="Calibri"/>
              </a:rPr>
              <a:t>1,658)</a:t>
            </a:r>
            <a:endParaRPr sz="1200">
              <a:cs typeface="Calibri"/>
            </a:endParaRPr>
          </a:p>
        </p:txBody>
      </p:sp>
      <p:sp>
        <p:nvSpPr>
          <p:cNvPr id="87" name="object 87"/>
          <p:cNvSpPr txBox="1">
            <a:spLocks noGrp="1"/>
          </p:cNvSpPr>
          <p:nvPr>
            <p:ph type="title"/>
          </p:nvPr>
        </p:nvSpPr>
        <p:spPr>
          <a:xfrm>
            <a:off x="253390" y="266192"/>
            <a:ext cx="41338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35" dirty="0">
                <a:latin typeface="+mn-lt"/>
              </a:rPr>
              <a:t>Was</a:t>
            </a:r>
            <a:r>
              <a:rPr sz="2200" spc="-5" dirty="0">
                <a:latin typeface="+mn-lt"/>
              </a:rPr>
              <a:t> that</a:t>
            </a:r>
            <a:r>
              <a:rPr sz="2200" spc="2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project</a:t>
            </a:r>
            <a:r>
              <a:rPr sz="2200" spc="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completed</a:t>
            </a:r>
            <a:r>
              <a:rPr sz="2200" spc="2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. .</a:t>
            </a:r>
            <a:r>
              <a:rPr sz="2200" spc="-1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.</a:t>
            </a:r>
            <a:endParaRPr sz="2200">
              <a:latin typeface="+mn-lt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815584" y="1310639"/>
            <a:ext cx="3328670" cy="2766060"/>
          </a:xfrm>
          <a:custGeom>
            <a:avLst/>
            <a:gdLst/>
            <a:ahLst/>
            <a:cxnLst/>
            <a:rect l="l" t="t" r="r" b="b"/>
            <a:pathLst>
              <a:path w="3328670" h="2766060">
                <a:moveTo>
                  <a:pt x="3328416" y="0"/>
                </a:moveTo>
                <a:lnTo>
                  <a:pt x="290956" y="0"/>
                </a:lnTo>
                <a:lnTo>
                  <a:pt x="243771" y="3809"/>
                </a:lnTo>
                <a:lnTo>
                  <a:pt x="199005" y="14836"/>
                </a:lnTo>
                <a:lnTo>
                  <a:pt x="157261" y="32482"/>
                </a:lnTo>
                <a:lnTo>
                  <a:pt x="119137" y="56148"/>
                </a:lnTo>
                <a:lnTo>
                  <a:pt x="85232" y="85232"/>
                </a:lnTo>
                <a:lnTo>
                  <a:pt x="56148" y="119137"/>
                </a:lnTo>
                <a:lnTo>
                  <a:pt x="32482" y="157261"/>
                </a:lnTo>
                <a:lnTo>
                  <a:pt x="14836" y="199005"/>
                </a:lnTo>
                <a:lnTo>
                  <a:pt x="3809" y="243771"/>
                </a:lnTo>
                <a:lnTo>
                  <a:pt x="0" y="290957"/>
                </a:lnTo>
                <a:lnTo>
                  <a:pt x="0" y="2475103"/>
                </a:lnTo>
                <a:lnTo>
                  <a:pt x="3809" y="2522288"/>
                </a:lnTo>
                <a:lnTo>
                  <a:pt x="14836" y="2567054"/>
                </a:lnTo>
                <a:lnTo>
                  <a:pt x="32482" y="2608798"/>
                </a:lnTo>
                <a:lnTo>
                  <a:pt x="56148" y="2646922"/>
                </a:lnTo>
                <a:lnTo>
                  <a:pt x="85232" y="2680827"/>
                </a:lnTo>
                <a:lnTo>
                  <a:pt x="119137" y="2709911"/>
                </a:lnTo>
                <a:lnTo>
                  <a:pt x="157261" y="2733577"/>
                </a:lnTo>
                <a:lnTo>
                  <a:pt x="199005" y="2751223"/>
                </a:lnTo>
                <a:lnTo>
                  <a:pt x="243771" y="2762250"/>
                </a:lnTo>
                <a:lnTo>
                  <a:pt x="290956" y="2766060"/>
                </a:lnTo>
                <a:lnTo>
                  <a:pt x="3328416" y="2766060"/>
                </a:lnTo>
                <a:lnTo>
                  <a:pt x="332841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6149085" y="1545463"/>
            <a:ext cx="25863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cs typeface="Arial MT"/>
              </a:rPr>
              <a:t>In 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2017, 41% </a:t>
            </a:r>
            <a:r>
              <a:rPr sz="1200" dirty="0">
                <a:solidFill>
                  <a:srgbClr val="FFFFFF"/>
                </a:solidFill>
                <a:cs typeface="Arial MT"/>
              </a:rPr>
              <a:t>of 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all projects </a:t>
            </a:r>
            <a:r>
              <a:rPr sz="1200" dirty="0">
                <a:solidFill>
                  <a:srgbClr val="FFFFFF"/>
                </a:solidFill>
                <a:cs typeface="Arial MT"/>
              </a:rPr>
              <a:t>finished </a:t>
            </a:r>
            <a:r>
              <a:rPr sz="1200" spc="5" dirty="0">
                <a:solidFill>
                  <a:srgbClr val="FFFFFF"/>
                </a:solidFill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“</a:t>
            </a:r>
            <a:r>
              <a:rPr sz="12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 MT"/>
              </a:rPr>
              <a:t>ahead</a:t>
            </a:r>
            <a:r>
              <a:rPr sz="1200" u="sng" spc="2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 MT"/>
              </a:rPr>
              <a:t> </a:t>
            </a:r>
            <a:r>
              <a:rPr sz="1200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 MT"/>
              </a:rPr>
              <a:t>of</a:t>
            </a:r>
            <a:r>
              <a:rPr sz="1200" spc="5" dirty="0">
                <a:solidFill>
                  <a:srgbClr val="FFFFFF"/>
                </a:solidFill>
                <a:cs typeface="Arial MT"/>
              </a:rPr>
              <a:t>”</a:t>
            </a:r>
            <a:r>
              <a:rPr sz="1200" spc="-30" dirty="0">
                <a:solidFill>
                  <a:srgbClr val="FFFFFF"/>
                </a:solidFill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cs typeface="Arial MT"/>
              </a:rPr>
              <a:t>or 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“</a:t>
            </a:r>
            <a:r>
              <a:rPr sz="12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 MT"/>
              </a:rPr>
              <a:t>on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”</a:t>
            </a:r>
            <a:r>
              <a:rPr sz="1200" spc="-20" dirty="0">
                <a:solidFill>
                  <a:srgbClr val="FFFFFF"/>
                </a:solidFill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schedule,</a:t>
            </a:r>
            <a:r>
              <a:rPr sz="1200" spc="-35" dirty="0">
                <a:solidFill>
                  <a:srgbClr val="FFFFFF"/>
                </a:solidFill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cs typeface="Arial MT"/>
              </a:rPr>
              <a:t>and</a:t>
            </a:r>
            <a:r>
              <a:rPr sz="1200" spc="-25" dirty="0">
                <a:solidFill>
                  <a:srgbClr val="FFFFFF"/>
                </a:solidFill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cs typeface="Arial MT"/>
              </a:rPr>
              <a:t>59% </a:t>
            </a:r>
            <a:r>
              <a:rPr sz="1200" spc="-320" dirty="0">
                <a:solidFill>
                  <a:srgbClr val="FFFFFF"/>
                </a:solidFill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finished</a:t>
            </a:r>
            <a:r>
              <a:rPr sz="1200" spc="-30" dirty="0">
                <a:solidFill>
                  <a:srgbClr val="FFFFFF"/>
                </a:solidFill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“</a:t>
            </a:r>
            <a:r>
              <a:rPr sz="12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 MT"/>
              </a:rPr>
              <a:t>late</a:t>
            </a:r>
            <a:r>
              <a:rPr sz="12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 MT"/>
              </a:rPr>
              <a:t> </a:t>
            </a:r>
            <a:r>
              <a:rPr sz="12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 MT"/>
              </a:rPr>
              <a:t>or</a:t>
            </a:r>
            <a:r>
              <a:rPr sz="1200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 MT"/>
              </a:rPr>
              <a:t> </a:t>
            </a:r>
            <a:r>
              <a:rPr sz="12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 MT"/>
              </a:rPr>
              <a:t>cancelled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”.</a:t>
            </a:r>
            <a:endParaRPr sz="1200">
              <a:cs typeface="Arial MT"/>
            </a:endParaRPr>
          </a:p>
        </p:txBody>
      </p:sp>
      <p:sp>
        <p:nvSpPr>
          <p:cNvPr id="92" name="object 9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latin typeface="+mn-lt"/>
              </a:rPr>
              <a:t>2017</a:t>
            </a:r>
            <a:r>
              <a:rPr spc="-30" dirty="0">
                <a:latin typeface="+mn-lt"/>
              </a:rPr>
              <a:t> </a:t>
            </a:r>
            <a:r>
              <a:rPr spc="-5" dirty="0">
                <a:latin typeface="+mn-lt"/>
              </a:rPr>
              <a:t>Embedded</a:t>
            </a:r>
            <a:r>
              <a:rPr spc="-35" dirty="0">
                <a:latin typeface="+mn-lt"/>
              </a:rPr>
              <a:t> </a:t>
            </a:r>
            <a:r>
              <a:rPr dirty="0">
                <a:latin typeface="+mn-lt"/>
              </a:rPr>
              <a:t>Markets</a:t>
            </a:r>
            <a:r>
              <a:rPr spc="-50" dirty="0">
                <a:latin typeface="+mn-lt"/>
              </a:rPr>
              <a:t> </a:t>
            </a:r>
            <a:r>
              <a:rPr spc="-5" dirty="0">
                <a:latin typeface="+mn-lt"/>
              </a:rPr>
              <a:t>Study</a:t>
            </a:r>
          </a:p>
        </p:txBody>
      </p:sp>
      <p:sp>
        <p:nvSpPr>
          <p:cNvPr id="93" name="object 93"/>
          <p:cNvSpPr txBox="1">
            <a:spLocks noGrp="1"/>
          </p:cNvSpPr>
          <p:nvPr>
            <p:ph type="ftr" sz="quarter" idx="5"/>
          </p:nvPr>
        </p:nvSpPr>
        <p:spPr>
          <a:xfrm>
            <a:off x="6093333" y="6579609"/>
            <a:ext cx="29622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+mn-lt"/>
              </a:rPr>
              <a:t>©</a:t>
            </a:r>
            <a:r>
              <a:rPr spc="-10" dirty="0">
                <a:latin typeface="+mn-lt"/>
              </a:rPr>
              <a:t> </a:t>
            </a:r>
            <a:r>
              <a:rPr spc="-5" dirty="0">
                <a:latin typeface="+mn-lt"/>
              </a:rPr>
              <a:t>2017 </a:t>
            </a:r>
            <a:r>
              <a:rPr spc="-10" dirty="0">
                <a:latin typeface="+mn-lt"/>
              </a:rPr>
              <a:t>Copyright</a:t>
            </a:r>
            <a:r>
              <a:rPr spc="30" dirty="0">
                <a:latin typeface="+mn-lt"/>
              </a:rPr>
              <a:t> </a:t>
            </a:r>
            <a:r>
              <a:rPr spc="-5" dirty="0">
                <a:latin typeface="+mn-lt"/>
              </a:rPr>
              <a:t>by AspenCore.</a:t>
            </a:r>
            <a:r>
              <a:rPr spc="-10" dirty="0">
                <a:latin typeface="+mn-lt"/>
              </a:rPr>
              <a:t> All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rights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reserved.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6149085" y="2246757"/>
            <a:ext cx="2628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cs typeface="Arial MT"/>
              </a:rPr>
              <a:t>In 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2015, 38% </a:t>
            </a:r>
            <a:r>
              <a:rPr sz="1200" dirty="0">
                <a:solidFill>
                  <a:srgbClr val="FFFFFF"/>
                </a:solidFill>
                <a:cs typeface="Arial MT"/>
              </a:rPr>
              <a:t>of 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all projects </a:t>
            </a:r>
            <a:r>
              <a:rPr sz="1200" dirty="0">
                <a:solidFill>
                  <a:srgbClr val="FFFFFF"/>
                </a:solidFill>
                <a:cs typeface="Arial MT"/>
              </a:rPr>
              <a:t>finished </a:t>
            </a:r>
            <a:r>
              <a:rPr sz="1200" spc="5" dirty="0">
                <a:solidFill>
                  <a:srgbClr val="FFFFFF"/>
                </a:solidFill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“</a:t>
            </a:r>
            <a:r>
              <a:rPr sz="12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 MT"/>
              </a:rPr>
              <a:t>ahead</a:t>
            </a:r>
            <a:r>
              <a:rPr sz="1200" u="sng" spc="2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 MT"/>
              </a:rPr>
              <a:t> </a:t>
            </a:r>
            <a:r>
              <a:rPr sz="1200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 MT"/>
              </a:rPr>
              <a:t>of</a:t>
            </a:r>
            <a:r>
              <a:rPr sz="1200" spc="5" dirty="0">
                <a:solidFill>
                  <a:srgbClr val="FFFFFF"/>
                </a:solidFill>
                <a:cs typeface="Arial MT"/>
              </a:rPr>
              <a:t>”</a:t>
            </a:r>
            <a:r>
              <a:rPr sz="1200" spc="-25" dirty="0">
                <a:solidFill>
                  <a:srgbClr val="FFFFFF"/>
                </a:solidFill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cs typeface="Arial MT"/>
              </a:rPr>
              <a:t>or 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“</a:t>
            </a:r>
            <a:r>
              <a:rPr sz="12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 MT"/>
              </a:rPr>
              <a:t>on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”</a:t>
            </a:r>
            <a:r>
              <a:rPr sz="1200" spc="-20" dirty="0">
                <a:solidFill>
                  <a:srgbClr val="FFFFFF"/>
                </a:solidFill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schedule,</a:t>
            </a:r>
            <a:r>
              <a:rPr sz="1200" spc="-35" dirty="0">
                <a:solidFill>
                  <a:srgbClr val="FFFFFF"/>
                </a:solidFill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cs typeface="Arial MT"/>
              </a:rPr>
              <a:t>and</a:t>
            </a:r>
            <a:r>
              <a:rPr sz="1200" spc="310" dirty="0">
                <a:solidFill>
                  <a:srgbClr val="FFFFFF"/>
                </a:solidFill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cs typeface="Arial MT"/>
              </a:rPr>
              <a:t>62% </a:t>
            </a:r>
            <a:r>
              <a:rPr sz="1200" spc="-320" dirty="0">
                <a:solidFill>
                  <a:srgbClr val="FFFFFF"/>
                </a:solidFill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finished</a:t>
            </a:r>
            <a:r>
              <a:rPr sz="1200" spc="-35" dirty="0">
                <a:solidFill>
                  <a:srgbClr val="FFFFFF"/>
                </a:solidFill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“</a:t>
            </a:r>
            <a:r>
              <a:rPr sz="12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 MT"/>
              </a:rPr>
              <a:t>late</a:t>
            </a:r>
            <a:r>
              <a:rPr sz="12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 MT"/>
              </a:rPr>
              <a:t> </a:t>
            </a:r>
            <a:r>
              <a:rPr sz="12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 MT"/>
              </a:rPr>
              <a:t>or</a:t>
            </a:r>
            <a:r>
              <a:rPr sz="1200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 MT"/>
              </a:rPr>
              <a:t> </a:t>
            </a:r>
            <a:r>
              <a:rPr sz="12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 MT"/>
              </a:rPr>
              <a:t>cancelled”.</a:t>
            </a:r>
            <a:endParaRPr sz="1200" dirty="0">
              <a:cs typeface="Arial MT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149085" y="2946273"/>
            <a:ext cx="270256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cs typeface="Arial MT"/>
              </a:rPr>
              <a:t>2017</a:t>
            </a:r>
            <a:r>
              <a:rPr sz="1400" spc="-30" dirty="0">
                <a:solidFill>
                  <a:srgbClr val="FFFFFF"/>
                </a:solidFill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cs typeface="Arial MT"/>
              </a:rPr>
              <a:t>performance</a:t>
            </a:r>
            <a:r>
              <a:rPr sz="1400" spc="-50" dirty="0">
                <a:solidFill>
                  <a:srgbClr val="FFFFFF"/>
                </a:solidFill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cs typeface="Arial MT"/>
              </a:rPr>
              <a:t>has</a:t>
            </a:r>
            <a:r>
              <a:rPr sz="1400" spc="-25" dirty="0">
                <a:solidFill>
                  <a:srgbClr val="FFFFFF"/>
                </a:solidFill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cs typeface="Arial MT"/>
              </a:rPr>
              <a:t>returned</a:t>
            </a:r>
            <a:r>
              <a:rPr sz="1400" spc="-60" dirty="0">
                <a:solidFill>
                  <a:srgbClr val="FFFFFF"/>
                </a:solidFill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cs typeface="Arial MT"/>
              </a:rPr>
              <a:t>to </a:t>
            </a:r>
            <a:r>
              <a:rPr sz="1400" spc="-375" dirty="0">
                <a:solidFill>
                  <a:srgbClr val="FFFFFF"/>
                </a:solidFill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cs typeface="Arial MT"/>
              </a:rPr>
              <a:t>the </a:t>
            </a:r>
            <a:r>
              <a:rPr sz="1400" spc="-5" dirty="0">
                <a:solidFill>
                  <a:srgbClr val="FFFFFF"/>
                </a:solidFill>
                <a:cs typeface="Arial MT"/>
              </a:rPr>
              <a:t>performance levels </a:t>
            </a:r>
            <a:r>
              <a:rPr sz="1400" dirty="0">
                <a:solidFill>
                  <a:srgbClr val="FFFFFF"/>
                </a:solidFill>
                <a:cs typeface="Arial MT"/>
              </a:rPr>
              <a:t>of</a:t>
            </a:r>
            <a:r>
              <a:rPr sz="1400" spc="5" dirty="0">
                <a:solidFill>
                  <a:srgbClr val="FFFFFF"/>
                </a:solidFill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cs typeface="Arial MT"/>
              </a:rPr>
              <a:t>the </a:t>
            </a:r>
            <a:r>
              <a:rPr sz="1400" spc="5" dirty="0">
                <a:solidFill>
                  <a:srgbClr val="FFFFFF"/>
                </a:solidFill>
                <a:cs typeface="Arial MT"/>
              </a:rPr>
              <a:t> </a:t>
            </a:r>
            <a:r>
              <a:rPr sz="14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Arial MT"/>
              </a:rPr>
              <a:t>2012-2014</a:t>
            </a:r>
            <a:r>
              <a:rPr sz="1400" spc="-5" dirty="0">
                <a:solidFill>
                  <a:srgbClr val="FFFFFF"/>
                </a:solidFill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cs typeface="Arial MT"/>
              </a:rPr>
              <a:t>that </a:t>
            </a:r>
            <a:r>
              <a:rPr sz="1400" spc="-5" dirty="0">
                <a:solidFill>
                  <a:srgbClr val="FFFFFF"/>
                </a:solidFill>
                <a:cs typeface="Arial MT"/>
              </a:rPr>
              <a:t>averaged </a:t>
            </a:r>
            <a:r>
              <a:rPr sz="1400" dirty="0">
                <a:solidFill>
                  <a:srgbClr val="FFFFFF"/>
                </a:solidFill>
                <a:cs typeface="Arial MT"/>
              </a:rPr>
              <a:t>41%- </a:t>
            </a:r>
            <a:r>
              <a:rPr sz="1400" spc="5" dirty="0">
                <a:solidFill>
                  <a:srgbClr val="FFFFFF"/>
                </a:solidFill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cs typeface="Arial MT"/>
              </a:rPr>
              <a:t>44%</a:t>
            </a:r>
            <a:r>
              <a:rPr sz="1400" spc="-15" dirty="0">
                <a:solidFill>
                  <a:srgbClr val="FFFFFF"/>
                </a:solidFill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cs typeface="Arial MT"/>
              </a:rPr>
              <a:t>“on/ahead</a:t>
            </a:r>
            <a:r>
              <a:rPr sz="1400" spc="-45" dirty="0">
                <a:solidFill>
                  <a:srgbClr val="FFFFFF"/>
                </a:solidFill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cs typeface="Arial MT"/>
              </a:rPr>
              <a:t>of”</a:t>
            </a:r>
            <a:r>
              <a:rPr sz="1400" spc="-25" dirty="0">
                <a:solidFill>
                  <a:srgbClr val="FFFFFF"/>
                </a:solidFill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cs typeface="Arial MT"/>
              </a:rPr>
              <a:t>schedule.</a:t>
            </a:r>
            <a:endParaRPr sz="1400"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36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65805" y="1360677"/>
            <a:ext cx="4008754" cy="4950460"/>
            <a:chOff x="2765805" y="1360677"/>
            <a:chExt cx="4008754" cy="4950460"/>
          </a:xfrm>
        </p:grpSpPr>
        <p:sp>
          <p:nvSpPr>
            <p:cNvPr id="4" name="object 4"/>
            <p:cNvSpPr/>
            <p:nvPr/>
          </p:nvSpPr>
          <p:spPr>
            <a:xfrm>
              <a:off x="2772155" y="1412747"/>
              <a:ext cx="3394075" cy="228600"/>
            </a:xfrm>
            <a:custGeom>
              <a:avLst/>
              <a:gdLst/>
              <a:ahLst/>
              <a:cxnLst/>
              <a:rect l="l" t="t" r="r" b="b"/>
              <a:pathLst>
                <a:path w="3394075" h="228600">
                  <a:moveTo>
                    <a:pt x="339394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393948" y="228600"/>
                  </a:lnTo>
                  <a:lnTo>
                    <a:pt x="33939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72155" y="1641347"/>
              <a:ext cx="4002404" cy="228600"/>
            </a:xfrm>
            <a:custGeom>
              <a:avLst/>
              <a:gdLst/>
              <a:ahLst/>
              <a:cxnLst/>
              <a:rect l="l" t="t" r="r" b="b"/>
              <a:pathLst>
                <a:path w="4002404" h="228600">
                  <a:moveTo>
                    <a:pt x="4002024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4002024" y="228600"/>
                  </a:lnTo>
                  <a:lnTo>
                    <a:pt x="400202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72155" y="1961387"/>
              <a:ext cx="1356360" cy="228600"/>
            </a:xfrm>
            <a:custGeom>
              <a:avLst/>
              <a:gdLst/>
              <a:ahLst/>
              <a:cxnLst/>
              <a:rect l="l" t="t" r="r" b="b"/>
              <a:pathLst>
                <a:path w="1356360" h="228600">
                  <a:moveTo>
                    <a:pt x="1356359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356359" y="228600"/>
                  </a:lnTo>
                  <a:lnTo>
                    <a:pt x="135635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72155" y="2189988"/>
              <a:ext cx="1184275" cy="228600"/>
            </a:xfrm>
            <a:custGeom>
              <a:avLst/>
              <a:gdLst/>
              <a:ahLst/>
              <a:cxnLst/>
              <a:rect l="l" t="t" r="r" b="b"/>
              <a:pathLst>
                <a:path w="1184275" h="228600">
                  <a:moveTo>
                    <a:pt x="1184147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184147" y="228600"/>
                  </a:lnTo>
                  <a:lnTo>
                    <a:pt x="118414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72155" y="2510027"/>
              <a:ext cx="262255" cy="228600"/>
            </a:xfrm>
            <a:custGeom>
              <a:avLst/>
              <a:gdLst/>
              <a:ahLst/>
              <a:cxnLst/>
              <a:rect l="l" t="t" r="r" b="b"/>
              <a:pathLst>
                <a:path w="262255" h="228600">
                  <a:moveTo>
                    <a:pt x="262127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62127" y="228600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72155" y="2738627"/>
              <a:ext cx="170815" cy="228600"/>
            </a:xfrm>
            <a:custGeom>
              <a:avLst/>
              <a:gdLst/>
              <a:ahLst/>
              <a:cxnLst/>
              <a:rect l="l" t="t" r="r" b="b"/>
              <a:pathLst>
                <a:path w="170814" h="228600">
                  <a:moveTo>
                    <a:pt x="170687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70687" y="228600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72155" y="3058667"/>
              <a:ext cx="189230" cy="228600"/>
            </a:xfrm>
            <a:custGeom>
              <a:avLst/>
              <a:gdLst/>
              <a:ahLst/>
              <a:cxnLst/>
              <a:rect l="l" t="t" r="r" b="b"/>
              <a:pathLst>
                <a:path w="189230" h="228600">
                  <a:moveTo>
                    <a:pt x="188975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88975" y="228600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72155" y="3287267"/>
              <a:ext cx="120650" cy="228600"/>
            </a:xfrm>
            <a:custGeom>
              <a:avLst/>
              <a:gdLst/>
              <a:ahLst/>
              <a:cxnLst/>
              <a:rect l="l" t="t" r="r" b="b"/>
              <a:pathLst>
                <a:path w="120650" h="228600">
                  <a:moveTo>
                    <a:pt x="120395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20395" y="228600"/>
                  </a:lnTo>
                  <a:lnTo>
                    <a:pt x="12039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72155" y="3607307"/>
              <a:ext cx="121920" cy="228600"/>
            </a:xfrm>
            <a:custGeom>
              <a:avLst/>
              <a:gdLst/>
              <a:ahLst/>
              <a:cxnLst/>
              <a:rect l="l" t="t" r="r" b="b"/>
              <a:pathLst>
                <a:path w="121919" h="228600">
                  <a:moveTo>
                    <a:pt x="121919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21919" y="228600"/>
                  </a:lnTo>
                  <a:lnTo>
                    <a:pt x="12191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72155" y="3835907"/>
              <a:ext cx="151130" cy="228600"/>
            </a:xfrm>
            <a:custGeom>
              <a:avLst/>
              <a:gdLst/>
              <a:ahLst/>
              <a:cxnLst/>
              <a:rect l="l" t="t" r="r" b="b"/>
              <a:pathLst>
                <a:path w="151130" h="228600">
                  <a:moveTo>
                    <a:pt x="150875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50875" y="228600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72155" y="4155948"/>
              <a:ext cx="121920" cy="228600"/>
            </a:xfrm>
            <a:custGeom>
              <a:avLst/>
              <a:gdLst/>
              <a:ahLst/>
              <a:cxnLst/>
              <a:rect l="l" t="t" r="r" b="b"/>
              <a:pathLst>
                <a:path w="121919" h="228600">
                  <a:moveTo>
                    <a:pt x="121919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21919" y="228600"/>
                  </a:lnTo>
                  <a:lnTo>
                    <a:pt x="12191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72155" y="4384548"/>
              <a:ext cx="45720" cy="228600"/>
            </a:xfrm>
            <a:custGeom>
              <a:avLst/>
              <a:gdLst/>
              <a:ahLst/>
              <a:cxnLst/>
              <a:rect l="l" t="t" r="r" b="b"/>
              <a:pathLst>
                <a:path w="45719" h="228600">
                  <a:moveTo>
                    <a:pt x="45719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45719" y="228600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72155" y="4704587"/>
              <a:ext cx="116205" cy="228600"/>
            </a:xfrm>
            <a:custGeom>
              <a:avLst/>
              <a:gdLst/>
              <a:ahLst/>
              <a:cxnLst/>
              <a:rect l="l" t="t" r="r" b="b"/>
              <a:pathLst>
                <a:path w="116205" h="228600">
                  <a:moveTo>
                    <a:pt x="115824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15824" y="228600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72155" y="4933187"/>
              <a:ext cx="120650" cy="228600"/>
            </a:xfrm>
            <a:custGeom>
              <a:avLst/>
              <a:gdLst/>
              <a:ahLst/>
              <a:cxnLst/>
              <a:rect l="l" t="t" r="r" b="b"/>
              <a:pathLst>
                <a:path w="120650" h="228600">
                  <a:moveTo>
                    <a:pt x="120395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20395" y="228600"/>
                  </a:lnTo>
                  <a:lnTo>
                    <a:pt x="12039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72155" y="5253227"/>
              <a:ext cx="91440" cy="228600"/>
            </a:xfrm>
            <a:custGeom>
              <a:avLst/>
              <a:gdLst/>
              <a:ahLst/>
              <a:cxnLst/>
              <a:rect l="l" t="t" r="r" b="b"/>
              <a:pathLst>
                <a:path w="91439" h="228600">
                  <a:moveTo>
                    <a:pt x="91439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91439" y="228600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72155" y="5481827"/>
              <a:ext cx="90170" cy="228600"/>
            </a:xfrm>
            <a:custGeom>
              <a:avLst/>
              <a:gdLst/>
              <a:ahLst/>
              <a:cxnLst/>
              <a:rect l="l" t="t" r="r" b="b"/>
              <a:pathLst>
                <a:path w="90169" h="228600">
                  <a:moveTo>
                    <a:pt x="89916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89916" y="228600"/>
                  </a:lnTo>
                  <a:lnTo>
                    <a:pt x="8991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72155" y="5801868"/>
              <a:ext cx="79375" cy="228600"/>
            </a:xfrm>
            <a:custGeom>
              <a:avLst/>
              <a:gdLst/>
              <a:ahLst/>
              <a:cxnLst/>
              <a:rect l="l" t="t" r="r" b="b"/>
              <a:pathLst>
                <a:path w="79375" h="228600">
                  <a:moveTo>
                    <a:pt x="79248" y="0"/>
                  </a:moveTo>
                  <a:lnTo>
                    <a:pt x="0" y="0"/>
                  </a:lnTo>
                  <a:lnTo>
                    <a:pt x="0" y="228599"/>
                  </a:lnTo>
                  <a:lnTo>
                    <a:pt x="79248" y="228599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72155" y="1367027"/>
              <a:ext cx="0" cy="4937760"/>
            </a:xfrm>
            <a:custGeom>
              <a:avLst/>
              <a:gdLst/>
              <a:ahLst/>
              <a:cxnLst/>
              <a:rect l="l" t="t" r="r" b="b"/>
              <a:pathLst>
                <a:path h="4937760">
                  <a:moveTo>
                    <a:pt x="0" y="0"/>
                  </a:moveTo>
                  <a:lnTo>
                    <a:pt x="0" y="4937760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229603" y="1397634"/>
            <a:ext cx="335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56%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92270" y="1946275"/>
            <a:ext cx="335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22%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98419" y="2494914"/>
            <a:ext cx="2451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4%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58464" y="4140834"/>
            <a:ext cx="2451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38950" y="1626235"/>
            <a:ext cx="335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66%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20439" y="2174875"/>
            <a:ext cx="335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19%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06598" y="2617444"/>
            <a:ext cx="264160" cy="6654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b="1" spc="-5" dirty="0">
                <a:latin typeface="Calibri"/>
                <a:cs typeface="Calibri"/>
              </a:rPr>
              <a:t>3%</a:t>
            </a:r>
            <a:endParaRPr sz="1400">
              <a:latin typeface="Calibri"/>
              <a:cs typeface="Calibri"/>
            </a:endParaRPr>
          </a:p>
          <a:p>
            <a:pPr marL="31115">
              <a:lnSpc>
                <a:spcPct val="100000"/>
              </a:lnSpc>
              <a:spcBef>
                <a:spcPts val="840"/>
              </a:spcBef>
            </a:pPr>
            <a:r>
              <a:rPr sz="1400" b="1" spc="-5" dirty="0">
                <a:latin typeface="Calibri"/>
                <a:cs typeface="Calibri"/>
              </a:rPr>
              <a:t>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56941" y="3272154"/>
            <a:ext cx="2451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58464" y="3577564"/>
            <a:ext cx="273685" cy="4826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400" b="1" spc="-5" dirty="0"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  <a:p>
            <a:pPr marL="40640">
              <a:lnSpc>
                <a:spcPct val="100000"/>
              </a:lnSpc>
              <a:spcBef>
                <a:spcPts val="120"/>
              </a:spcBef>
            </a:pPr>
            <a:r>
              <a:rPr sz="1400" b="1" spc="-5" dirty="0"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82010" y="4369434"/>
            <a:ext cx="2451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1%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52369" y="4674844"/>
            <a:ext cx="249554" cy="4826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400" b="1" spc="-5" dirty="0"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  <a:p>
            <a:pPr marL="17145">
              <a:lnSpc>
                <a:spcPct val="100000"/>
              </a:lnSpc>
              <a:spcBef>
                <a:spcPts val="120"/>
              </a:spcBef>
            </a:pPr>
            <a:r>
              <a:rPr sz="1400" b="1" spc="-5" dirty="0"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15792" y="5223509"/>
            <a:ext cx="257175" cy="8026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219"/>
              </a:spcBef>
            </a:pPr>
            <a:r>
              <a:rPr sz="1400" b="1" spc="-5" dirty="0"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  <a:spcBef>
                <a:spcPts val="114"/>
              </a:spcBef>
            </a:pPr>
            <a:r>
              <a:rPr sz="1400" b="1" spc="-5" dirty="0">
                <a:latin typeface="Calibri"/>
                <a:cs typeface="Calibri"/>
              </a:rPr>
              <a:t>1%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spc="-5" dirty="0">
                <a:latin typeface="Calibri"/>
                <a:cs typeface="Calibri"/>
              </a:rPr>
              <a:t>1%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01264" y="1502156"/>
            <a:ext cx="12001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23845" y="2050795"/>
            <a:ext cx="2978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C++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79372" y="2599436"/>
            <a:ext cx="14414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Assembly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language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68195" y="3148076"/>
            <a:ext cx="5524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P</a:t>
            </a:r>
            <a:r>
              <a:rPr sz="1400" b="1" spc="-10" dirty="0">
                <a:latin typeface="Calibri"/>
                <a:cs typeface="Calibri"/>
              </a:rPr>
              <a:t>y</a:t>
            </a:r>
            <a:r>
              <a:rPr sz="1400" b="1" dirty="0">
                <a:latin typeface="Calibri"/>
                <a:cs typeface="Calibri"/>
              </a:rPr>
              <a:t>t</a:t>
            </a:r>
            <a:r>
              <a:rPr sz="1400" b="1" spc="-10" dirty="0">
                <a:latin typeface="Calibri"/>
                <a:cs typeface="Calibri"/>
              </a:rPr>
              <a:t>h</a:t>
            </a:r>
            <a:r>
              <a:rPr sz="1400" b="1" dirty="0">
                <a:latin typeface="Calibri"/>
                <a:cs typeface="Calibri"/>
              </a:rPr>
              <a:t>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76601" y="3696715"/>
            <a:ext cx="3441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J</a:t>
            </a:r>
            <a:r>
              <a:rPr sz="1400" b="1" spc="-10" dirty="0">
                <a:latin typeface="Calibri"/>
                <a:cs typeface="Calibri"/>
              </a:rPr>
              <a:t>a</a:t>
            </a:r>
            <a:r>
              <a:rPr sz="1400" b="1" spc="-5" dirty="0">
                <a:latin typeface="Calibri"/>
                <a:cs typeface="Calibri"/>
              </a:rPr>
              <a:t>va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36495" y="4245355"/>
            <a:ext cx="6858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LabVIEW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412619" y="4793996"/>
            <a:ext cx="208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C#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961514" y="5342635"/>
            <a:ext cx="6584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MA</a:t>
            </a:r>
            <a:r>
              <a:rPr sz="1400" b="1" spc="-1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L</a:t>
            </a:r>
            <a:r>
              <a:rPr sz="1400" b="1" spc="-15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B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854200" y="5891276"/>
            <a:ext cx="7670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JavaScript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599176" y="4977384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536" y="0"/>
                </a:moveTo>
                <a:lnTo>
                  <a:pt x="0" y="0"/>
                </a:lnTo>
                <a:lnTo>
                  <a:pt x="0" y="97536"/>
                </a:lnTo>
                <a:lnTo>
                  <a:pt x="97536" y="97536"/>
                </a:lnTo>
                <a:lnTo>
                  <a:pt x="9753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729096" y="4887595"/>
            <a:ext cx="10883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2017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880)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599176" y="528065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536" y="0"/>
                </a:moveTo>
                <a:lnTo>
                  <a:pt x="0" y="0"/>
                </a:lnTo>
                <a:lnTo>
                  <a:pt x="0" y="97535"/>
                </a:lnTo>
                <a:lnTo>
                  <a:pt x="97536" y="97535"/>
                </a:lnTo>
                <a:lnTo>
                  <a:pt x="9753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729096" y="5190490"/>
            <a:ext cx="1222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2015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1,217)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253390" y="406349"/>
            <a:ext cx="6038850" cy="696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/>
              <a:t>My</a:t>
            </a:r>
            <a:r>
              <a:rPr sz="2200" spc="15" dirty="0"/>
              <a:t> </a:t>
            </a:r>
            <a:r>
              <a:rPr sz="2200" spc="-5" dirty="0"/>
              <a:t>current</a:t>
            </a:r>
            <a:r>
              <a:rPr sz="2200" spc="30" dirty="0"/>
              <a:t> </a:t>
            </a:r>
            <a:r>
              <a:rPr sz="2200" spc="-5" dirty="0"/>
              <a:t>embedded</a:t>
            </a:r>
            <a:r>
              <a:rPr sz="2200" spc="20" dirty="0"/>
              <a:t> </a:t>
            </a:r>
            <a:r>
              <a:rPr sz="2200" spc="-5" dirty="0"/>
              <a:t>project</a:t>
            </a:r>
            <a:r>
              <a:rPr sz="2200" spc="30" dirty="0"/>
              <a:t> </a:t>
            </a:r>
            <a:r>
              <a:rPr sz="2200" spc="-5" dirty="0"/>
              <a:t>is</a:t>
            </a:r>
            <a:r>
              <a:rPr sz="2200" dirty="0"/>
              <a:t> </a:t>
            </a:r>
            <a:r>
              <a:rPr sz="2200" spc="-5" dirty="0"/>
              <a:t>programmed</a:t>
            </a:r>
            <a:endParaRPr sz="22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5" dirty="0"/>
              <a:t>mostly</a:t>
            </a:r>
            <a:r>
              <a:rPr sz="2200" spc="-25" dirty="0"/>
              <a:t> </a:t>
            </a:r>
            <a:r>
              <a:rPr sz="2200" spc="-5" dirty="0"/>
              <a:t>in: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3390" y="1016421"/>
            <a:ext cx="8395766" cy="57073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 marR="141605" indent="-182880">
              <a:lnSpc>
                <a:spcPct val="100000"/>
              </a:lnSpc>
              <a:spcBef>
                <a:spcPts val="105"/>
              </a:spcBef>
              <a:buClr>
                <a:srgbClr val="1F487C"/>
              </a:buClr>
              <a:buFont typeface="Arial MT"/>
              <a:buChar char="•"/>
              <a:tabLst>
                <a:tab pos="195580" algn="l"/>
              </a:tabLst>
            </a:pPr>
            <a:r>
              <a:rPr sz="1600" b="1" spc="-5" dirty="0">
                <a:solidFill>
                  <a:srgbClr val="404040"/>
                </a:solidFill>
                <a:cs typeface="Arial"/>
              </a:rPr>
              <a:t>Purpose: </a:t>
            </a:r>
            <a:r>
              <a:rPr sz="1600" spc="-85" dirty="0">
                <a:solidFill>
                  <a:srgbClr val="404040"/>
                </a:solidFill>
                <a:cs typeface="Arial MT"/>
              </a:rPr>
              <a:t>To </a:t>
            </a:r>
            <a:r>
              <a:rPr sz="1600" dirty="0">
                <a:solidFill>
                  <a:srgbClr val="404040"/>
                </a:solidFill>
                <a:cs typeface="Arial MT"/>
              </a:rPr>
              <a:t>profile the findings of the 2017 results of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EETimes/Embedded.com comprehensive </a:t>
            </a:r>
            <a:r>
              <a:rPr sz="1600" spc="-37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survey </a:t>
            </a:r>
            <a:r>
              <a:rPr sz="1600" dirty="0">
                <a:solidFill>
                  <a:srgbClr val="404040"/>
                </a:solidFill>
                <a:cs typeface="Arial MT"/>
              </a:rPr>
              <a:t>of the </a:t>
            </a:r>
            <a:r>
              <a:rPr sz="1600" b="1" spc="-5" dirty="0">
                <a:solidFill>
                  <a:srgbClr val="404040"/>
                </a:solidFill>
                <a:cs typeface="Arial"/>
              </a:rPr>
              <a:t>embedded </a:t>
            </a:r>
            <a:r>
              <a:rPr sz="1600" b="1" spc="-10" dirty="0">
                <a:solidFill>
                  <a:srgbClr val="404040"/>
                </a:solidFill>
                <a:cs typeface="Arial"/>
              </a:rPr>
              <a:t>systems </a:t>
            </a:r>
            <a:r>
              <a:rPr sz="1600" b="1" dirty="0">
                <a:solidFill>
                  <a:srgbClr val="404040"/>
                </a:solidFill>
                <a:cs typeface="Arial"/>
              </a:rPr>
              <a:t>markets </a:t>
            </a:r>
            <a:r>
              <a:rPr sz="1600" b="1" spc="-5" dirty="0">
                <a:solidFill>
                  <a:srgbClr val="404040"/>
                </a:solidFill>
                <a:cs typeface="Arial"/>
              </a:rPr>
              <a:t>worldwide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. </a:t>
            </a:r>
            <a:r>
              <a:rPr sz="1600" dirty="0">
                <a:solidFill>
                  <a:srgbClr val="404040"/>
                </a:solidFill>
                <a:cs typeface="Arial MT"/>
              </a:rPr>
              <a:t>Findings include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types </a:t>
            </a:r>
            <a:r>
              <a:rPr sz="1600" dirty="0">
                <a:solidFill>
                  <a:srgbClr val="404040"/>
                </a:solidFill>
                <a:cs typeface="Arial MT"/>
              </a:rPr>
              <a:t>of technology </a:t>
            </a:r>
            <a:r>
              <a:rPr sz="1600" spc="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used, all aspects of the embedded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development </a:t>
            </a:r>
            <a:r>
              <a:rPr sz="1600" dirty="0">
                <a:solidFill>
                  <a:srgbClr val="404040"/>
                </a:solidFill>
                <a:cs typeface="Arial MT"/>
              </a:rPr>
              <a:t>process, IoT and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innovative </a:t>
            </a:r>
            <a:r>
              <a:rPr sz="1600" dirty="0">
                <a:solidFill>
                  <a:srgbClr val="404040"/>
                </a:solidFill>
                <a:cs typeface="Arial MT"/>
              </a:rPr>
              <a:t>technologies </a:t>
            </a:r>
            <a:r>
              <a:rPr sz="1600" spc="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emergence,</a:t>
            </a:r>
            <a:r>
              <a:rPr sz="1600" spc="-3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tools</a:t>
            </a:r>
            <a:r>
              <a:rPr sz="1600" spc="-2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used,</a:t>
            </a:r>
            <a:r>
              <a:rPr sz="1600" spc="-2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work</a:t>
            </a:r>
            <a:r>
              <a:rPr sz="160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environment,</a:t>
            </a:r>
            <a:r>
              <a:rPr sz="1600" spc="-3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applications,</a:t>
            </a:r>
            <a:r>
              <a:rPr sz="1600" spc="-4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methods/</a:t>
            </a:r>
            <a:r>
              <a:rPr sz="1600" spc="-2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processes,</a:t>
            </a:r>
            <a:r>
              <a:rPr sz="1600" spc="-4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operating</a:t>
            </a:r>
            <a:r>
              <a:rPr sz="1600" spc="-3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systems </a:t>
            </a:r>
            <a:r>
              <a:rPr sz="1600" spc="-37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used, reasons for using chips and </a:t>
            </a:r>
            <a:r>
              <a:rPr sz="1600" spc="-15" dirty="0">
                <a:solidFill>
                  <a:srgbClr val="404040"/>
                </a:solidFill>
                <a:cs typeface="Arial MT"/>
              </a:rPr>
              <a:t>technology, </a:t>
            </a:r>
            <a:r>
              <a:rPr sz="1600" dirty="0">
                <a:solidFill>
                  <a:srgbClr val="404040"/>
                </a:solidFill>
                <a:cs typeface="Arial MT"/>
              </a:rPr>
              <a:t>and brands and chips being considered by </a:t>
            </a:r>
            <a:r>
              <a:rPr sz="1600" spc="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embedded developers.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Many </a:t>
            </a:r>
            <a:r>
              <a:rPr sz="1600" dirty="0">
                <a:solidFill>
                  <a:srgbClr val="404040"/>
                </a:solidFill>
                <a:cs typeface="Arial MT"/>
              </a:rPr>
              <a:t>questions in this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survey </a:t>
            </a:r>
            <a:r>
              <a:rPr sz="1600" dirty="0">
                <a:solidFill>
                  <a:srgbClr val="404040"/>
                </a:solidFill>
                <a:cs typeface="Arial MT"/>
              </a:rPr>
              <a:t>are trended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over </a:t>
            </a:r>
            <a:r>
              <a:rPr sz="1600" dirty="0">
                <a:solidFill>
                  <a:srgbClr val="404040"/>
                </a:solidFill>
                <a:cs typeface="Arial MT"/>
              </a:rPr>
              <a:t>three to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five years, </a:t>
            </a:r>
            <a:r>
              <a:rPr sz="1600" dirty="0">
                <a:solidFill>
                  <a:srgbClr val="404040"/>
                </a:solidFill>
                <a:cs typeface="Arial MT"/>
              </a:rPr>
              <a:t>but in </a:t>
            </a:r>
            <a:r>
              <a:rPr sz="1600" spc="-37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2016</a:t>
            </a:r>
            <a:r>
              <a:rPr sz="1600" spc="-2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the</a:t>
            </a:r>
            <a:r>
              <a:rPr sz="1600" spc="-3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survey</a:t>
            </a:r>
            <a:r>
              <a:rPr sz="1600" spc="-1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was</a:t>
            </a:r>
            <a:r>
              <a:rPr sz="1600" spc="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not</a:t>
            </a:r>
            <a:r>
              <a:rPr sz="1600" spc="-1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conducted,</a:t>
            </a:r>
            <a:r>
              <a:rPr sz="1600" spc="-4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so</a:t>
            </a:r>
            <a:r>
              <a:rPr sz="1600" spc="-1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there</a:t>
            </a:r>
            <a:r>
              <a:rPr sz="1600" spc="-3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is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no</a:t>
            </a:r>
            <a:r>
              <a:rPr sz="1600" spc="-2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data</a:t>
            </a:r>
            <a:r>
              <a:rPr sz="1600" spc="-3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from</a:t>
            </a:r>
            <a:r>
              <a:rPr sz="1600" spc="-2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that</a:t>
            </a:r>
            <a:r>
              <a:rPr sz="1600" spc="-2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spc="-20" dirty="0">
                <a:solidFill>
                  <a:srgbClr val="404040"/>
                </a:solidFill>
                <a:cs typeface="Arial MT"/>
              </a:rPr>
              <a:t>year.</a:t>
            </a:r>
            <a:endParaRPr sz="1600" dirty="0">
              <a:cs typeface="Arial MT"/>
            </a:endParaRPr>
          </a:p>
          <a:p>
            <a:pPr marL="194945" marR="471170" indent="-182880" algn="just">
              <a:lnSpc>
                <a:spcPct val="100000"/>
              </a:lnSpc>
              <a:spcBef>
                <a:spcPts val="900"/>
              </a:spcBef>
              <a:buClr>
                <a:srgbClr val="1F487C"/>
              </a:buClr>
              <a:buFont typeface="Arial MT"/>
              <a:buChar char="•"/>
              <a:tabLst>
                <a:tab pos="195580" algn="l"/>
              </a:tabLst>
            </a:pPr>
            <a:r>
              <a:rPr sz="1600" b="1" spc="-10" dirty="0">
                <a:solidFill>
                  <a:srgbClr val="404040"/>
                </a:solidFill>
                <a:cs typeface="Arial"/>
              </a:rPr>
              <a:t>Methodology</a:t>
            </a:r>
            <a:r>
              <a:rPr sz="1600" spc="-10" dirty="0">
                <a:solidFill>
                  <a:srgbClr val="404040"/>
                </a:solidFill>
                <a:cs typeface="Arial MT"/>
              </a:rPr>
              <a:t>:</a:t>
            </a:r>
            <a:r>
              <a:rPr sz="1600" spc="-7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A</a:t>
            </a:r>
            <a:r>
              <a:rPr sz="1600" spc="-7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web-based</a:t>
            </a:r>
            <a:r>
              <a:rPr sz="1600" spc="-2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online</a:t>
            </a:r>
            <a:r>
              <a:rPr sz="1600" spc="-1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survey instrument</a:t>
            </a:r>
            <a:r>
              <a:rPr sz="1600" spc="-3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based</a:t>
            </a:r>
            <a:r>
              <a:rPr sz="1600" spc="-2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on</a:t>
            </a:r>
            <a:r>
              <a:rPr sz="1600" spc="-1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the</a:t>
            </a:r>
            <a:r>
              <a:rPr sz="1600" spc="-1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2015</a:t>
            </a:r>
            <a:r>
              <a:rPr sz="1600" spc="-1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annual</a:t>
            </a:r>
            <a:r>
              <a:rPr sz="1600" spc="-2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survey was </a:t>
            </a:r>
            <a:r>
              <a:rPr sz="1600" spc="-38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developed </a:t>
            </a:r>
            <a:r>
              <a:rPr sz="1600" dirty="0">
                <a:solidFill>
                  <a:srgbClr val="404040"/>
                </a:solidFill>
                <a:cs typeface="Arial MT"/>
              </a:rPr>
              <a:t>and implemented by independent research company </a:t>
            </a:r>
            <a:r>
              <a:rPr sz="1600" spc="5" dirty="0">
                <a:solidFill>
                  <a:srgbClr val="404040"/>
                </a:solidFill>
                <a:cs typeface="Arial MT"/>
              </a:rPr>
              <a:t>Wilson </a:t>
            </a:r>
            <a:r>
              <a:rPr sz="1600" dirty="0">
                <a:solidFill>
                  <a:srgbClr val="404040"/>
                </a:solidFill>
                <a:cs typeface="Arial MT"/>
              </a:rPr>
              <a:t>Research Group on </a:t>
            </a:r>
            <a:r>
              <a:rPr sz="1600" spc="-37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February</a:t>
            </a:r>
            <a:r>
              <a:rPr sz="1600" spc="-4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20,</a:t>
            </a:r>
            <a:r>
              <a:rPr sz="1600" spc="-1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2017</a:t>
            </a:r>
            <a:r>
              <a:rPr sz="1600" spc="-3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through</a:t>
            </a:r>
            <a:r>
              <a:rPr sz="1600" spc="-4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to</a:t>
            </a:r>
            <a:r>
              <a:rPr sz="1600" spc="-9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April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15,</a:t>
            </a:r>
            <a:r>
              <a:rPr sz="1600" spc="-3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2017</a:t>
            </a:r>
            <a:r>
              <a:rPr sz="1600" spc="-2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by</a:t>
            </a:r>
            <a:r>
              <a:rPr sz="1600" spc="-1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email invitation.</a:t>
            </a:r>
            <a:endParaRPr sz="1600" dirty="0">
              <a:cs typeface="Arial MT"/>
            </a:endParaRPr>
          </a:p>
          <a:p>
            <a:pPr marL="194945" marR="99060" indent="-182880">
              <a:lnSpc>
                <a:spcPct val="100000"/>
              </a:lnSpc>
              <a:spcBef>
                <a:spcPts val="900"/>
              </a:spcBef>
              <a:buClr>
                <a:srgbClr val="1F487C"/>
              </a:buClr>
              <a:buFont typeface="Arial MT"/>
              <a:buChar char="•"/>
              <a:tabLst>
                <a:tab pos="195580" algn="l"/>
              </a:tabLst>
            </a:pPr>
            <a:r>
              <a:rPr sz="1600" b="1" dirty="0">
                <a:solidFill>
                  <a:srgbClr val="404040"/>
                </a:solidFill>
                <a:cs typeface="Arial"/>
              </a:rPr>
              <a:t>Sample: </a:t>
            </a:r>
            <a:r>
              <a:rPr sz="1600" dirty="0">
                <a:solidFill>
                  <a:srgbClr val="404040"/>
                </a:solidFill>
                <a:cs typeface="Arial MT"/>
              </a:rPr>
              <a:t>E-mail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invitations were </a:t>
            </a:r>
            <a:r>
              <a:rPr sz="1600" dirty="0">
                <a:solidFill>
                  <a:srgbClr val="404040"/>
                </a:solidFill>
                <a:cs typeface="Arial MT"/>
              </a:rPr>
              <a:t>sent to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subscribers </a:t>
            </a:r>
            <a:r>
              <a:rPr sz="1600" dirty="0">
                <a:solidFill>
                  <a:srgbClr val="404040"/>
                </a:solidFill>
                <a:cs typeface="Arial MT"/>
              </a:rPr>
              <a:t>to </a:t>
            </a:r>
            <a:r>
              <a:rPr sz="1600" spc="-10" dirty="0">
                <a:solidFill>
                  <a:srgbClr val="404040"/>
                </a:solidFill>
                <a:cs typeface="Arial MT"/>
              </a:rPr>
              <a:t>EETimes </a:t>
            </a:r>
            <a:r>
              <a:rPr sz="1600" dirty="0">
                <a:solidFill>
                  <a:srgbClr val="404040"/>
                </a:solidFill>
                <a:cs typeface="Arial MT"/>
              </a:rPr>
              <a:t>and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Embedded.com </a:t>
            </a:r>
            <a:r>
              <a:rPr sz="1600" dirty="0">
                <a:solidFill>
                  <a:srgbClr val="404040"/>
                </a:solidFill>
                <a:cs typeface="Arial MT"/>
              </a:rPr>
              <a:t>and related </a:t>
            </a:r>
            <a:r>
              <a:rPr sz="1600" spc="-37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brands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with </a:t>
            </a:r>
            <a:r>
              <a:rPr sz="1600" dirty="0">
                <a:solidFill>
                  <a:srgbClr val="404040"/>
                </a:solidFill>
                <a:cs typeface="Arial MT"/>
              </a:rPr>
              <a:t>reminder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invitations </a:t>
            </a:r>
            <a:r>
              <a:rPr sz="1600" dirty="0">
                <a:solidFill>
                  <a:srgbClr val="404040"/>
                </a:solidFill>
                <a:cs typeface="Arial MT"/>
              </a:rPr>
              <a:t>sent </a:t>
            </a:r>
            <a:r>
              <a:rPr sz="1600" spc="-15" dirty="0">
                <a:solidFill>
                  <a:srgbClr val="404040"/>
                </a:solidFill>
                <a:cs typeface="Arial MT"/>
              </a:rPr>
              <a:t>later. </a:t>
            </a:r>
            <a:r>
              <a:rPr sz="1600" dirty="0">
                <a:solidFill>
                  <a:srgbClr val="404040"/>
                </a:solidFill>
                <a:cs typeface="Arial MT"/>
              </a:rPr>
              <a:t>Each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invitation </a:t>
            </a:r>
            <a:r>
              <a:rPr sz="1600" dirty="0">
                <a:solidFill>
                  <a:srgbClr val="404040"/>
                </a:solidFill>
                <a:cs typeface="Arial MT"/>
              </a:rPr>
              <a:t>included a link to the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survey </a:t>
            </a:r>
            <a:r>
              <a:rPr sz="1600" dirty="0">
                <a:solidFill>
                  <a:srgbClr val="404040"/>
                </a:solidFill>
                <a:cs typeface="Arial MT"/>
              </a:rPr>
              <a:t>and an </a:t>
            </a:r>
            <a:r>
              <a:rPr sz="1600" spc="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incentive</a:t>
            </a:r>
            <a:r>
              <a:rPr sz="1600" spc="-2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to</a:t>
            </a:r>
            <a:r>
              <a:rPr sz="1600" spc="-2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participate.</a:t>
            </a:r>
            <a:endParaRPr sz="1600" dirty="0">
              <a:cs typeface="Arial MT"/>
            </a:endParaRPr>
          </a:p>
          <a:p>
            <a:pPr marL="195580" indent="-182880">
              <a:lnSpc>
                <a:spcPct val="100000"/>
              </a:lnSpc>
              <a:spcBef>
                <a:spcPts val="900"/>
              </a:spcBef>
              <a:buClr>
                <a:srgbClr val="1F487C"/>
              </a:buClr>
              <a:buFont typeface="Arial MT"/>
              <a:buChar char="•"/>
              <a:tabLst>
                <a:tab pos="195580" algn="l"/>
              </a:tabLst>
            </a:pPr>
            <a:r>
              <a:rPr sz="1600" b="1" spc="-5" dirty="0">
                <a:solidFill>
                  <a:srgbClr val="404040"/>
                </a:solidFill>
                <a:cs typeface="Arial"/>
              </a:rPr>
              <a:t>Returns:</a:t>
            </a:r>
            <a:r>
              <a:rPr sz="1600" b="1" spc="-30" dirty="0">
                <a:solidFill>
                  <a:srgbClr val="404040"/>
                </a:solidFill>
                <a:cs typeface="Arial"/>
              </a:rPr>
              <a:t>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Data </a:t>
            </a:r>
            <a:r>
              <a:rPr sz="1600" dirty="0">
                <a:solidFill>
                  <a:srgbClr val="404040"/>
                </a:solidFill>
                <a:cs typeface="Arial MT"/>
              </a:rPr>
              <a:t>is</a:t>
            </a:r>
            <a:r>
              <a:rPr sz="1600" spc="-1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based</a:t>
            </a:r>
            <a:r>
              <a:rPr sz="1600" spc="-3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on</a:t>
            </a:r>
            <a:r>
              <a:rPr sz="1600" spc="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b="1" dirty="0">
                <a:solidFill>
                  <a:srgbClr val="404040"/>
                </a:solidFill>
                <a:cs typeface="Arial"/>
              </a:rPr>
              <a:t>1,234</a:t>
            </a:r>
            <a:r>
              <a:rPr sz="1600" b="1" spc="-25" dirty="0">
                <a:solidFill>
                  <a:srgbClr val="404040"/>
                </a:solidFill>
                <a:cs typeface="Arial"/>
              </a:rPr>
              <a:t>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valid </a:t>
            </a:r>
            <a:r>
              <a:rPr sz="1600" dirty="0">
                <a:solidFill>
                  <a:srgbClr val="404040"/>
                </a:solidFill>
                <a:cs typeface="Arial MT"/>
              </a:rPr>
              <a:t>respondents</a:t>
            </a:r>
            <a:r>
              <a:rPr sz="1600" spc="-5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for</a:t>
            </a:r>
            <a:r>
              <a:rPr sz="1600" spc="-1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an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u="sng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cs typeface="Arial MT"/>
              </a:rPr>
              <a:t>overall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confidence</a:t>
            </a:r>
            <a:r>
              <a:rPr sz="1600" spc="-4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of</a:t>
            </a:r>
            <a:r>
              <a:rPr sz="1600" spc="-1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95%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+/-2.8%.</a:t>
            </a:r>
            <a:endParaRPr sz="1600" dirty="0">
              <a:cs typeface="Arial MT"/>
            </a:endParaRPr>
          </a:p>
          <a:p>
            <a:pPr marL="194945">
              <a:lnSpc>
                <a:spcPct val="100000"/>
              </a:lnSpc>
            </a:pPr>
            <a:r>
              <a:rPr sz="1600" dirty="0">
                <a:solidFill>
                  <a:srgbClr val="404040"/>
                </a:solidFill>
                <a:cs typeface="Arial MT"/>
              </a:rPr>
              <a:t>Confidence</a:t>
            </a:r>
            <a:r>
              <a:rPr sz="1600" spc="-4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levels</a:t>
            </a:r>
            <a:r>
              <a:rPr sz="160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vary </a:t>
            </a:r>
            <a:r>
              <a:rPr sz="1600" dirty="0">
                <a:solidFill>
                  <a:srgbClr val="404040"/>
                </a:solidFill>
                <a:cs typeface="Arial MT"/>
              </a:rPr>
              <a:t>by</a:t>
            </a:r>
            <a:r>
              <a:rPr sz="1600" spc="-1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question.</a:t>
            </a:r>
            <a:r>
              <a:rPr sz="1600" spc="-12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As a</a:t>
            </a:r>
            <a:r>
              <a:rPr sz="1600" spc="-1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guide,</a:t>
            </a:r>
            <a:r>
              <a:rPr sz="1600" spc="-2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confidence</a:t>
            </a:r>
            <a:r>
              <a:rPr sz="1600" spc="-6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for</a:t>
            </a:r>
            <a:r>
              <a:rPr sz="1600" spc="-1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questions</a:t>
            </a:r>
            <a:r>
              <a:rPr sz="1600" spc="-5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with:</a:t>
            </a:r>
            <a:endParaRPr sz="1600" dirty="0">
              <a:cs typeface="Arial MT"/>
            </a:endParaRPr>
          </a:p>
          <a:p>
            <a:pPr marL="377825">
              <a:lnSpc>
                <a:spcPct val="100000"/>
              </a:lnSpc>
              <a:spcBef>
                <a:spcPts val="905"/>
              </a:spcBef>
            </a:pPr>
            <a:r>
              <a:rPr sz="1600" dirty="0">
                <a:solidFill>
                  <a:srgbClr val="1F487C"/>
                </a:solidFill>
                <a:cs typeface="Arial MT"/>
              </a:rPr>
              <a:t>-</a:t>
            </a:r>
            <a:r>
              <a:rPr sz="1600" spc="575" dirty="0">
                <a:solidFill>
                  <a:srgbClr val="1F487C"/>
                </a:solidFill>
                <a:cs typeface="Arial MT"/>
              </a:rPr>
              <a:t> </a:t>
            </a:r>
            <a:r>
              <a:rPr sz="1600" b="1" dirty="0">
                <a:solidFill>
                  <a:srgbClr val="4F81BC"/>
                </a:solidFill>
                <a:cs typeface="Arial"/>
              </a:rPr>
              <a:t>1,234</a:t>
            </a:r>
            <a:r>
              <a:rPr sz="1600" b="1" spc="-40" dirty="0">
                <a:solidFill>
                  <a:srgbClr val="4F81BC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4F81BC"/>
                </a:solidFill>
                <a:cs typeface="Arial"/>
              </a:rPr>
              <a:t>respondents</a:t>
            </a:r>
            <a:r>
              <a:rPr sz="1600" b="1" spc="-45" dirty="0">
                <a:solidFill>
                  <a:srgbClr val="4F81BC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4F81BC"/>
                </a:solidFill>
                <a:cs typeface="Arial"/>
              </a:rPr>
              <a:t>for</a:t>
            </a:r>
            <a:r>
              <a:rPr sz="1600" b="1" spc="-10" dirty="0">
                <a:solidFill>
                  <a:srgbClr val="4F81BC"/>
                </a:solidFill>
                <a:cs typeface="Arial"/>
              </a:rPr>
              <a:t> </a:t>
            </a:r>
            <a:r>
              <a:rPr sz="1600" b="1" dirty="0">
                <a:solidFill>
                  <a:srgbClr val="4F81BC"/>
                </a:solidFill>
                <a:cs typeface="Arial"/>
              </a:rPr>
              <a:t>2017</a:t>
            </a:r>
            <a:r>
              <a:rPr sz="1600" b="1" spc="-35" dirty="0">
                <a:solidFill>
                  <a:srgbClr val="4F81BC"/>
                </a:solidFill>
                <a:cs typeface="Arial"/>
              </a:rPr>
              <a:t> </a:t>
            </a:r>
            <a:r>
              <a:rPr sz="1600" b="1" dirty="0">
                <a:solidFill>
                  <a:srgbClr val="4F81BC"/>
                </a:solidFill>
                <a:cs typeface="Arial"/>
              </a:rPr>
              <a:t>=</a:t>
            </a:r>
            <a:r>
              <a:rPr sz="1600" b="1" spc="-15" dirty="0">
                <a:solidFill>
                  <a:srgbClr val="4F81BC"/>
                </a:solidFill>
                <a:cs typeface="Arial"/>
              </a:rPr>
              <a:t> </a:t>
            </a:r>
            <a:r>
              <a:rPr sz="1600" b="1" dirty="0">
                <a:solidFill>
                  <a:srgbClr val="4F81BC"/>
                </a:solidFill>
                <a:cs typeface="Arial"/>
              </a:rPr>
              <a:t>95%</a:t>
            </a:r>
            <a:r>
              <a:rPr sz="1600" b="1" spc="-10" dirty="0">
                <a:solidFill>
                  <a:srgbClr val="4F81BC"/>
                </a:solidFill>
                <a:cs typeface="Arial"/>
              </a:rPr>
              <a:t> </a:t>
            </a:r>
            <a:r>
              <a:rPr sz="1600" b="1" spc="5" dirty="0">
                <a:solidFill>
                  <a:srgbClr val="4F81BC"/>
                </a:solidFill>
                <a:cs typeface="Arial"/>
              </a:rPr>
              <a:t>+/-</a:t>
            </a:r>
            <a:r>
              <a:rPr sz="1600" b="1" spc="-25" dirty="0">
                <a:solidFill>
                  <a:srgbClr val="4F81BC"/>
                </a:solidFill>
                <a:cs typeface="Arial"/>
              </a:rPr>
              <a:t> </a:t>
            </a:r>
            <a:r>
              <a:rPr sz="1600" b="1" dirty="0">
                <a:solidFill>
                  <a:srgbClr val="4F81BC"/>
                </a:solidFill>
                <a:cs typeface="Arial"/>
              </a:rPr>
              <a:t>2.8%</a:t>
            </a:r>
            <a:endParaRPr sz="1600" dirty="0">
              <a:cs typeface="Arial"/>
            </a:endParaRPr>
          </a:p>
          <a:p>
            <a:pPr marL="377825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solidFill>
                  <a:srgbClr val="1F487C"/>
                </a:solidFill>
                <a:cs typeface="Arial MT"/>
              </a:rPr>
              <a:t>-</a:t>
            </a:r>
            <a:r>
              <a:rPr sz="1600" spc="575" dirty="0">
                <a:solidFill>
                  <a:srgbClr val="1F487C"/>
                </a:solidFill>
                <a:cs typeface="Arial MT"/>
              </a:rPr>
              <a:t> </a:t>
            </a:r>
            <a:r>
              <a:rPr sz="1600" b="1" dirty="0">
                <a:solidFill>
                  <a:srgbClr val="4F81BC"/>
                </a:solidFill>
                <a:cs typeface="Arial"/>
              </a:rPr>
              <a:t>1,807</a:t>
            </a:r>
            <a:r>
              <a:rPr sz="1600" b="1" spc="-40" dirty="0">
                <a:solidFill>
                  <a:srgbClr val="4F81BC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4F81BC"/>
                </a:solidFill>
                <a:cs typeface="Arial"/>
              </a:rPr>
              <a:t>respondents</a:t>
            </a:r>
            <a:r>
              <a:rPr sz="1600" b="1" spc="-45" dirty="0">
                <a:solidFill>
                  <a:srgbClr val="4F81BC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4F81BC"/>
                </a:solidFill>
                <a:cs typeface="Arial"/>
              </a:rPr>
              <a:t>for</a:t>
            </a:r>
            <a:r>
              <a:rPr sz="1600" b="1" spc="-10" dirty="0">
                <a:solidFill>
                  <a:srgbClr val="4F81BC"/>
                </a:solidFill>
                <a:cs typeface="Arial"/>
              </a:rPr>
              <a:t> </a:t>
            </a:r>
            <a:r>
              <a:rPr sz="1600" b="1" dirty="0">
                <a:solidFill>
                  <a:srgbClr val="4F81BC"/>
                </a:solidFill>
                <a:cs typeface="Arial"/>
              </a:rPr>
              <a:t>2015</a:t>
            </a:r>
            <a:r>
              <a:rPr sz="1600" b="1" spc="-35" dirty="0">
                <a:solidFill>
                  <a:srgbClr val="4F81BC"/>
                </a:solidFill>
                <a:cs typeface="Arial"/>
              </a:rPr>
              <a:t> </a:t>
            </a:r>
            <a:r>
              <a:rPr sz="1600" b="1" dirty="0">
                <a:solidFill>
                  <a:srgbClr val="4F81BC"/>
                </a:solidFill>
                <a:cs typeface="Arial"/>
              </a:rPr>
              <a:t>=</a:t>
            </a:r>
            <a:r>
              <a:rPr sz="1600" b="1" spc="-15" dirty="0">
                <a:solidFill>
                  <a:srgbClr val="4F81BC"/>
                </a:solidFill>
                <a:cs typeface="Arial"/>
              </a:rPr>
              <a:t> </a:t>
            </a:r>
            <a:r>
              <a:rPr sz="1600" b="1" dirty="0">
                <a:solidFill>
                  <a:srgbClr val="4F81BC"/>
                </a:solidFill>
                <a:cs typeface="Arial"/>
              </a:rPr>
              <a:t>95%</a:t>
            </a:r>
            <a:r>
              <a:rPr sz="1600" b="1" spc="-10" dirty="0">
                <a:solidFill>
                  <a:srgbClr val="4F81BC"/>
                </a:solidFill>
                <a:cs typeface="Arial"/>
              </a:rPr>
              <a:t> </a:t>
            </a:r>
            <a:r>
              <a:rPr sz="1600" b="1" spc="5" dirty="0">
                <a:solidFill>
                  <a:srgbClr val="4F81BC"/>
                </a:solidFill>
                <a:cs typeface="Arial"/>
              </a:rPr>
              <a:t>+/-</a:t>
            </a:r>
            <a:r>
              <a:rPr sz="1600" b="1" spc="-25" dirty="0">
                <a:solidFill>
                  <a:srgbClr val="4F81BC"/>
                </a:solidFill>
                <a:cs typeface="Arial"/>
              </a:rPr>
              <a:t> </a:t>
            </a:r>
            <a:r>
              <a:rPr sz="1600" b="1" dirty="0">
                <a:solidFill>
                  <a:srgbClr val="4F81BC"/>
                </a:solidFill>
                <a:cs typeface="Arial"/>
              </a:rPr>
              <a:t>2.3%</a:t>
            </a:r>
            <a:endParaRPr sz="1600" dirty="0">
              <a:cs typeface="Arial"/>
            </a:endParaRPr>
          </a:p>
          <a:p>
            <a:pPr marL="561340" lvl="1" indent="-183515">
              <a:lnSpc>
                <a:spcPct val="100000"/>
              </a:lnSpc>
              <a:spcBef>
                <a:spcPts val="600"/>
              </a:spcBef>
              <a:buClr>
                <a:srgbClr val="1F487C"/>
              </a:buClr>
              <a:buChar char="-"/>
              <a:tabLst>
                <a:tab pos="561340" algn="l"/>
              </a:tabLst>
            </a:pPr>
            <a:r>
              <a:rPr sz="1600" dirty="0">
                <a:solidFill>
                  <a:srgbClr val="404040"/>
                </a:solidFill>
                <a:cs typeface="Arial MT"/>
              </a:rPr>
              <a:t>1050</a:t>
            </a:r>
            <a:r>
              <a:rPr sz="1600" spc="-1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respondents</a:t>
            </a:r>
            <a:r>
              <a:rPr sz="1600" spc="-4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=</a:t>
            </a:r>
            <a:r>
              <a:rPr sz="1600" spc="1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95%</a:t>
            </a:r>
            <a:r>
              <a:rPr sz="1600" spc="-1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+/-</a:t>
            </a:r>
            <a:r>
              <a:rPr sz="1600" spc="-1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3.0%</a:t>
            </a:r>
            <a:r>
              <a:rPr sz="1600" spc="-1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(advanced</a:t>
            </a:r>
            <a:r>
              <a:rPr sz="1600" spc="-2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research</a:t>
            </a:r>
            <a:r>
              <a:rPr sz="1600" spc="-4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industry</a:t>
            </a:r>
            <a:r>
              <a:rPr sz="1600" spc="-2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norm</a:t>
            </a:r>
            <a:r>
              <a:rPr sz="1600" spc="-1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=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very</a:t>
            </a:r>
            <a:r>
              <a:rPr sz="1600" dirty="0">
                <a:solidFill>
                  <a:srgbClr val="404040"/>
                </a:solidFill>
                <a:cs typeface="Arial MT"/>
              </a:rPr>
              <a:t> high</a:t>
            </a:r>
            <a:r>
              <a:rPr sz="1600" spc="-1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confidence)</a:t>
            </a:r>
            <a:endParaRPr sz="1600" dirty="0">
              <a:cs typeface="Arial MT"/>
            </a:endParaRPr>
          </a:p>
          <a:p>
            <a:pPr marL="561340" lvl="1" indent="-183515">
              <a:lnSpc>
                <a:spcPct val="100000"/>
              </a:lnSpc>
              <a:spcBef>
                <a:spcPts val="600"/>
              </a:spcBef>
              <a:buClr>
                <a:srgbClr val="1F487C"/>
              </a:buClr>
              <a:buChar char="-"/>
              <a:tabLst>
                <a:tab pos="561340" algn="l"/>
              </a:tabLst>
            </a:pPr>
            <a:r>
              <a:rPr sz="1600" dirty="0">
                <a:solidFill>
                  <a:srgbClr val="404040"/>
                </a:solidFill>
                <a:cs typeface="Arial MT"/>
              </a:rPr>
              <a:t>600</a:t>
            </a:r>
            <a:r>
              <a:rPr sz="1600" spc="-1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respondents</a:t>
            </a:r>
            <a:r>
              <a:rPr sz="1600" spc="-3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=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95%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+/-</a:t>
            </a:r>
            <a:r>
              <a:rPr sz="1600" spc="-2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4.0%</a:t>
            </a:r>
            <a:r>
              <a:rPr sz="1600" spc="-1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(intermediate</a:t>
            </a:r>
            <a:r>
              <a:rPr sz="1600" spc="-4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research</a:t>
            </a:r>
            <a:r>
              <a:rPr sz="1600" spc="-3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industry</a:t>
            </a:r>
            <a:r>
              <a:rPr sz="1600" spc="-3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norm</a:t>
            </a:r>
            <a:r>
              <a:rPr sz="1600" spc="-2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=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strong</a:t>
            </a:r>
            <a:r>
              <a:rPr sz="1600" spc="-4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confidence)</a:t>
            </a:r>
            <a:endParaRPr sz="1600" dirty="0">
              <a:cs typeface="Arial MT"/>
            </a:endParaRPr>
          </a:p>
          <a:p>
            <a:pPr marL="561340" lvl="1" indent="-183515">
              <a:lnSpc>
                <a:spcPct val="100000"/>
              </a:lnSpc>
              <a:spcBef>
                <a:spcPts val="600"/>
              </a:spcBef>
              <a:buClr>
                <a:srgbClr val="1F487C"/>
              </a:buClr>
              <a:buChar char="-"/>
              <a:tabLst>
                <a:tab pos="561340" algn="l"/>
              </a:tabLst>
            </a:pPr>
            <a:r>
              <a:rPr sz="1600" dirty="0">
                <a:solidFill>
                  <a:srgbClr val="404040"/>
                </a:solidFill>
                <a:cs typeface="Arial MT"/>
              </a:rPr>
              <a:t>400</a:t>
            </a:r>
            <a:r>
              <a:rPr sz="1600" spc="-2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404040"/>
                </a:solidFill>
                <a:cs typeface="Arial MT"/>
              </a:rPr>
              <a:t>respondents</a:t>
            </a:r>
            <a:r>
              <a:rPr sz="1600" spc="-3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=</a:t>
            </a:r>
            <a:r>
              <a:rPr sz="1600" spc="-1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95%</a:t>
            </a:r>
            <a:r>
              <a:rPr sz="1600" spc="-1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+/-</a:t>
            </a:r>
            <a:r>
              <a:rPr sz="1600" spc="-2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5.0%</a:t>
            </a:r>
            <a:r>
              <a:rPr sz="1600" spc="-1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(basic</a:t>
            </a:r>
            <a:r>
              <a:rPr sz="1600" spc="-2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research</a:t>
            </a:r>
            <a:r>
              <a:rPr sz="1600" spc="-5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industry</a:t>
            </a:r>
            <a:r>
              <a:rPr sz="1600" spc="-3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norm</a:t>
            </a:r>
            <a:r>
              <a:rPr sz="1600" spc="-2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=</a:t>
            </a:r>
            <a:r>
              <a:rPr sz="1600" spc="-10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good</a:t>
            </a:r>
            <a:r>
              <a:rPr sz="1600" spc="-25" dirty="0">
                <a:solidFill>
                  <a:srgbClr val="404040"/>
                </a:solidFill>
                <a:cs typeface="Arial MT"/>
              </a:rPr>
              <a:t> </a:t>
            </a:r>
            <a:r>
              <a:rPr sz="1600" dirty="0">
                <a:solidFill>
                  <a:srgbClr val="404040"/>
                </a:solidFill>
                <a:cs typeface="Arial MT"/>
              </a:rPr>
              <a:t>confidence)</a:t>
            </a:r>
            <a:endParaRPr sz="1600" dirty="0"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35363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Purpose and</a:t>
            </a:r>
            <a:r>
              <a:rPr sz="2200" spc="15" dirty="0"/>
              <a:t> </a:t>
            </a:r>
            <a:r>
              <a:rPr sz="2200" spc="-5" dirty="0"/>
              <a:t>Methodology</a:t>
            </a:r>
            <a:endParaRPr sz="2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37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34385" y="1165605"/>
            <a:ext cx="3495040" cy="5089525"/>
            <a:chOff x="2834385" y="1165605"/>
            <a:chExt cx="3495040" cy="5089525"/>
          </a:xfrm>
        </p:grpSpPr>
        <p:sp>
          <p:nvSpPr>
            <p:cNvPr id="4" name="object 4"/>
            <p:cNvSpPr/>
            <p:nvPr/>
          </p:nvSpPr>
          <p:spPr>
            <a:xfrm>
              <a:off x="2840735" y="1219199"/>
              <a:ext cx="3055620" cy="234950"/>
            </a:xfrm>
            <a:custGeom>
              <a:avLst/>
              <a:gdLst/>
              <a:ahLst/>
              <a:cxnLst/>
              <a:rect l="l" t="t" r="r" b="b"/>
              <a:pathLst>
                <a:path w="3055620" h="234950">
                  <a:moveTo>
                    <a:pt x="3055619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3055619" y="234696"/>
                  </a:lnTo>
                  <a:lnTo>
                    <a:pt x="305561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40735" y="1453895"/>
              <a:ext cx="3488690" cy="234950"/>
            </a:xfrm>
            <a:custGeom>
              <a:avLst/>
              <a:gdLst/>
              <a:ahLst/>
              <a:cxnLst/>
              <a:rect l="l" t="t" r="r" b="b"/>
              <a:pathLst>
                <a:path w="3488690" h="234950">
                  <a:moveTo>
                    <a:pt x="3488436" y="0"/>
                  </a:moveTo>
                  <a:lnTo>
                    <a:pt x="0" y="0"/>
                  </a:lnTo>
                  <a:lnTo>
                    <a:pt x="0" y="234695"/>
                  </a:lnTo>
                  <a:lnTo>
                    <a:pt x="3488436" y="234695"/>
                  </a:lnTo>
                  <a:lnTo>
                    <a:pt x="348843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40735" y="1783079"/>
              <a:ext cx="1423670" cy="234950"/>
            </a:xfrm>
            <a:custGeom>
              <a:avLst/>
              <a:gdLst/>
              <a:ahLst/>
              <a:cxnLst/>
              <a:rect l="l" t="t" r="r" b="b"/>
              <a:pathLst>
                <a:path w="1423670" h="234950">
                  <a:moveTo>
                    <a:pt x="1423415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1423415" y="234696"/>
                  </a:lnTo>
                  <a:lnTo>
                    <a:pt x="142341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40735" y="2017775"/>
              <a:ext cx="1353820" cy="234950"/>
            </a:xfrm>
            <a:custGeom>
              <a:avLst/>
              <a:gdLst/>
              <a:ahLst/>
              <a:cxnLst/>
              <a:rect l="l" t="t" r="r" b="b"/>
              <a:pathLst>
                <a:path w="1353820" h="234950">
                  <a:moveTo>
                    <a:pt x="1353312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1353312" y="234696"/>
                  </a:lnTo>
                  <a:lnTo>
                    <a:pt x="13533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40735" y="2346959"/>
              <a:ext cx="280670" cy="234950"/>
            </a:xfrm>
            <a:custGeom>
              <a:avLst/>
              <a:gdLst/>
              <a:ahLst/>
              <a:cxnLst/>
              <a:rect l="l" t="t" r="r" b="b"/>
              <a:pathLst>
                <a:path w="280669" h="234950">
                  <a:moveTo>
                    <a:pt x="280415" y="0"/>
                  </a:moveTo>
                  <a:lnTo>
                    <a:pt x="0" y="0"/>
                  </a:lnTo>
                  <a:lnTo>
                    <a:pt x="0" y="234695"/>
                  </a:lnTo>
                  <a:lnTo>
                    <a:pt x="280415" y="234695"/>
                  </a:lnTo>
                  <a:lnTo>
                    <a:pt x="28041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40735" y="2581655"/>
              <a:ext cx="139065" cy="234950"/>
            </a:xfrm>
            <a:custGeom>
              <a:avLst/>
              <a:gdLst/>
              <a:ahLst/>
              <a:cxnLst/>
              <a:rect l="l" t="t" r="r" b="b"/>
              <a:pathLst>
                <a:path w="139064" h="234950">
                  <a:moveTo>
                    <a:pt x="138683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138683" y="234696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40735" y="2910839"/>
              <a:ext cx="129539" cy="234950"/>
            </a:xfrm>
            <a:custGeom>
              <a:avLst/>
              <a:gdLst/>
              <a:ahLst/>
              <a:cxnLst/>
              <a:rect l="l" t="t" r="r" b="b"/>
              <a:pathLst>
                <a:path w="129539" h="234950">
                  <a:moveTo>
                    <a:pt x="129539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129539" y="234696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40735" y="3145535"/>
              <a:ext cx="187960" cy="236220"/>
            </a:xfrm>
            <a:custGeom>
              <a:avLst/>
              <a:gdLst/>
              <a:ahLst/>
              <a:cxnLst/>
              <a:rect l="l" t="t" r="r" b="b"/>
              <a:pathLst>
                <a:path w="187960" h="236220">
                  <a:moveTo>
                    <a:pt x="187451" y="0"/>
                  </a:moveTo>
                  <a:lnTo>
                    <a:pt x="0" y="0"/>
                  </a:lnTo>
                  <a:lnTo>
                    <a:pt x="0" y="236219"/>
                  </a:lnTo>
                  <a:lnTo>
                    <a:pt x="187451" y="236219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40735" y="3474720"/>
              <a:ext cx="146685" cy="234950"/>
            </a:xfrm>
            <a:custGeom>
              <a:avLst/>
              <a:gdLst/>
              <a:ahLst/>
              <a:cxnLst/>
              <a:rect l="l" t="t" r="r" b="b"/>
              <a:pathLst>
                <a:path w="146685" h="234950">
                  <a:moveTo>
                    <a:pt x="146303" y="0"/>
                  </a:moveTo>
                  <a:lnTo>
                    <a:pt x="0" y="0"/>
                  </a:lnTo>
                  <a:lnTo>
                    <a:pt x="0" y="234695"/>
                  </a:lnTo>
                  <a:lnTo>
                    <a:pt x="146303" y="234695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40735" y="3709416"/>
              <a:ext cx="134620" cy="236220"/>
            </a:xfrm>
            <a:custGeom>
              <a:avLst/>
              <a:gdLst/>
              <a:ahLst/>
              <a:cxnLst/>
              <a:rect l="l" t="t" r="r" b="b"/>
              <a:pathLst>
                <a:path w="134619" h="236220">
                  <a:moveTo>
                    <a:pt x="134112" y="0"/>
                  </a:moveTo>
                  <a:lnTo>
                    <a:pt x="0" y="0"/>
                  </a:lnTo>
                  <a:lnTo>
                    <a:pt x="0" y="236219"/>
                  </a:lnTo>
                  <a:lnTo>
                    <a:pt x="134112" y="236219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40735" y="4038600"/>
              <a:ext cx="134620" cy="234950"/>
            </a:xfrm>
            <a:custGeom>
              <a:avLst/>
              <a:gdLst/>
              <a:ahLst/>
              <a:cxnLst/>
              <a:rect l="l" t="t" r="r" b="b"/>
              <a:pathLst>
                <a:path w="134619" h="234950">
                  <a:moveTo>
                    <a:pt x="134112" y="0"/>
                  </a:moveTo>
                  <a:lnTo>
                    <a:pt x="0" y="0"/>
                  </a:lnTo>
                  <a:lnTo>
                    <a:pt x="0" y="234695"/>
                  </a:lnTo>
                  <a:lnTo>
                    <a:pt x="134112" y="234695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40735" y="4273295"/>
              <a:ext cx="105410" cy="236220"/>
            </a:xfrm>
            <a:custGeom>
              <a:avLst/>
              <a:gdLst/>
              <a:ahLst/>
              <a:cxnLst/>
              <a:rect l="l" t="t" r="r" b="b"/>
              <a:pathLst>
                <a:path w="105410" h="236220">
                  <a:moveTo>
                    <a:pt x="105156" y="0"/>
                  </a:moveTo>
                  <a:lnTo>
                    <a:pt x="0" y="0"/>
                  </a:lnTo>
                  <a:lnTo>
                    <a:pt x="0" y="236219"/>
                  </a:lnTo>
                  <a:lnTo>
                    <a:pt x="105156" y="236219"/>
                  </a:lnTo>
                  <a:lnTo>
                    <a:pt x="1051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40735" y="4602479"/>
              <a:ext cx="134620" cy="236220"/>
            </a:xfrm>
            <a:custGeom>
              <a:avLst/>
              <a:gdLst/>
              <a:ahLst/>
              <a:cxnLst/>
              <a:rect l="l" t="t" r="r" b="b"/>
              <a:pathLst>
                <a:path w="134619" h="236220">
                  <a:moveTo>
                    <a:pt x="134112" y="0"/>
                  </a:moveTo>
                  <a:lnTo>
                    <a:pt x="0" y="0"/>
                  </a:lnTo>
                  <a:lnTo>
                    <a:pt x="0" y="236220"/>
                  </a:lnTo>
                  <a:lnTo>
                    <a:pt x="134112" y="236220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40735" y="4838700"/>
              <a:ext cx="100965" cy="234950"/>
            </a:xfrm>
            <a:custGeom>
              <a:avLst/>
              <a:gdLst/>
              <a:ahLst/>
              <a:cxnLst/>
              <a:rect l="l" t="t" r="r" b="b"/>
              <a:pathLst>
                <a:path w="100964" h="234950">
                  <a:moveTo>
                    <a:pt x="100583" y="0"/>
                  </a:moveTo>
                  <a:lnTo>
                    <a:pt x="0" y="0"/>
                  </a:lnTo>
                  <a:lnTo>
                    <a:pt x="0" y="234695"/>
                  </a:lnTo>
                  <a:lnTo>
                    <a:pt x="100583" y="234695"/>
                  </a:lnTo>
                  <a:lnTo>
                    <a:pt x="10058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40735" y="5166359"/>
              <a:ext cx="99060" cy="236220"/>
            </a:xfrm>
            <a:custGeom>
              <a:avLst/>
              <a:gdLst/>
              <a:ahLst/>
              <a:cxnLst/>
              <a:rect l="l" t="t" r="r" b="b"/>
              <a:pathLst>
                <a:path w="99060" h="236220">
                  <a:moveTo>
                    <a:pt x="99059" y="0"/>
                  </a:moveTo>
                  <a:lnTo>
                    <a:pt x="0" y="0"/>
                  </a:lnTo>
                  <a:lnTo>
                    <a:pt x="0" y="236219"/>
                  </a:lnTo>
                  <a:lnTo>
                    <a:pt x="99059" y="236219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40735" y="5402579"/>
              <a:ext cx="100965" cy="234950"/>
            </a:xfrm>
            <a:custGeom>
              <a:avLst/>
              <a:gdLst/>
              <a:ahLst/>
              <a:cxnLst/>
              <a:rect l="l" t="t" r="r" b="b"/>
              <a:pathLst>
                <a:path w="100964" h="234950">
                  <a:moveTo>
                    <a:pt x="100583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100583" y="234696"/>
                  </a:lnTo>
                  <a:lnTo>
                    <a:pt x="10058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40735" y="5730240"/>
              <a:ext cx="88900" cy="236220"/>
            </a:xfrm>
            <a:custGeom>
              <a:avLst/>
              <a:gdLst/>
              <a:ahLst/>
              <a:cxnLst/>
              <a:rect l="l" t="t" r="r" b="b"/>
              <a:pathLst>
                <a:path w="88900" h="236220">
                  <a:moveTo>
                    <a:pt x="88391" y="0"/>
                  </a:moveTo>
                  <a:lnTo>
                    <a:pt x="0" y="0"/>
                  </a:lnTo>
                  <a:lnTo>
                    <a:pt x="0" y="236220"/>
                  </a:lnTo>
                  <a:lnTo>
                    <a:pt x="88391" y="236220"/>
                  </a:lnTo>
                  <a:lnTo>
                    <a:pt x="883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40735" y="1171955"/>
              <a:ext cx="0" cy="5076825"/>
            </a:xfrm>
            <a:custGeom>
              <a:avLst/>
              <a:gdLst/>
              <a:ahLst/>
              <a:cxnLst/>
              <a:rect l="l" t="t" r="r" b="b"/>
              <a:pathLst>
                <a:path h="5076825">
                  <a:moveTo>
                    <a:pt x="0" y="0"/>
                  </a:moveTo>
                  <a:lnTo>
                    <a:pt x="0" y="5076444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961379" y="1206500"/>
            <a:ext cx="335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52%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27652" y="1770633"/>
            <a:ext cx="335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24%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84905" y="2334209"/>
            <a:ext cx="24511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32505" y="2898775"/>
            <a:ext cx="2451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91739" y="5719368"/>
            <a:ext cx="2451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94196" y="1441450"/>
            <a:ext cx="335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60%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58183" y="2005711"/>
            <a:ext cx="335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23%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42920" y="2569845"/>
            <a:ext cx="2451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91052" y="3133725"/>
            <a:ext cx="2451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38348" y="3441801"/>
            <a:ext cx="257175" cy="495934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270"/>
              </a:spcBef>
            </a:pPr>
            <a:r>
              <a:rPr sz="1400" b="1" spc="-5" dirty="0">
                <a:latin typeface="Calibri"/>
                <a:cs typeface="Calibri"/>
              </a:rPr>
              <a:t>3%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00" b="1" spc="-5" dirty="0"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09392" y="4006189"/>
            <a:ext cx="274320" cy="4953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270"/>
              </a:spcBef>
            </a:pPr>
            <a:r>
              <a:rPr sz="1400" b="1" spc="-5" dirty="0"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00" b="1" spc="-5" dirty="0"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04566" y="4569535"/>
            <a:ext cx="279400" cy="4965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270"/>
              </a:spcBef>
            </a:pPr>
            <a:r>
              <a:rPr sz="1400" b="1" spc="-5" dirty="0"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400" b="1" spc="-5" dirty="0"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03295" y="5134203"/>
            <a:ext cx="246379" cy="4953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400" b="1" spc="-5" dirty="0"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170"/>
              </a:spcBef>
            </a:pPr>
            <a:r>
              <a:rPr sz="1400" b="1" spc="-5" dirty="0"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69591" y="1314069"/>
            <a:ext cx="12001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92172" y="1878330"/>
            <a:ext cx="2978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C++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36394" y="2442463"/>
            <a:ext cx="5524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P</a:t>
            </a:r>
            <a:r>
              <a:rPr sz="1400" b="1" spc="-10" dirty="0">
                <a:latin typeface="Calibri"/>
                <a:cs typeface="Calibri"/>
              </a:rPr>
              <a:t>y</a:t>
            </a:r>
            <a:r>
              <a:rPr sz="1400" b="1" dirty="0">
                <a:latin typeface="Calibri"/>
                <a:cs typeface="Calibri"/>
              </a:rPr>
              <a:t>t</a:t>
            </a:r>
            <a:r>
              <a:rPr sz="1400" b="1" spc="-10" dirty="0">
                <a:latin typeface="Calibri"/>
                <a:cs typeface="Calibri"/>
              </a:rPr>
              <a:t>h</a:t>
            </a:r>
            <a:r>
              <a:rPr sz="1400" b="1" dirty="0">
                <a:latin typeface="Calibri"/>
                <a:cs typeface="Calibri"/>
              </a:rPr>
              <a:t>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44927" y="3006598"/>
            <a:ext cx="3441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J</a:t>
            </a:r>
            <a:r>
              <a:rPr sz="1400" b="1" spc="-10" dirty="0">
                <a:latin typeface="Calibri"/>
                <a:cs typeface="Calibri"/>
              </a:rPr>
              <a:t>a</a:t>
            </a:r>
            <a:r>
              <a:rPr sz="1400" b="1" spc="-5" dirty="0">
                <a:latin typeface="Calibri"/>
                <a:cs typeface="Calibri"/>
              </a:rPr>
              <a:t>va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480817" y="3570477"/>
            <a:ext cx="2089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C#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47647" y="4134739"/>
            <a:ext cx="14414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Assembly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language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004822" y="4698872"/>
            <a:ext cx="6858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LabVIEW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029714" y="5263134"/>
            <a:ext cx="6584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MA</a:t>
            </a:r>
            <a:r>
              <a:rPr sz="1400" b="1" spc="-1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L</a:t>
            </a:r>
            <a:r>
              <a:rPr sz="1400" b="1" spc="-15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B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922526" y="5826963"/>
            <a:ext cx="7670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JavaScript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711952" y="4753355"/>
            <a:ext cx="97790" cy="364490"/>
            <a:chOff x="5711952" y="4753355"/>
            <a:chExt cx="97790" cy="364490"/>
          </a:xfrm>
        </p:grpSpPr>
        <p:sp>
          <p:nvSpPr>
            <p:cNvPr id="45" name="object 45"/>
            <p:cNvSpPr/>
            <p:nvPr/>
          </p:nvSpPr>
          <p:spPr>
            <a:xfrm>
              <a:off x="5711952" y="4753355"/>
              <a:ext cx="97790" cy="99060"/>
            </a:xfrm>
            <a:custGeom>
              <a:avLst/>
              <a:gdLst/>
              <a:ahLst/>
              <a:cxnLst/>
              <a:rect l="l" t="t" r="r" b="b"/>
              <a:pathLst>
                <a:path w="97789" h="99060">
                  <a:moveTo>
                    <a:pt x="97536" y="0"/>
                  </a:moveTo>
                  <a:lnTo>
                    <a:pt x="0" y="0"/>
                  </a:lnTo>
                  <a:lnTo>
                    <a:pt x="0" y="99060"/>
                  </a:lnTo>
                  <a:lnTo>
                    <a:pt x="97536" y="99060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711952" y="5020055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97536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97536" y="97536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842508" y="4611725"/>
            <a:ext cx="1229995" cy="557530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400" b="1" spc="-5" dirty="0">
                <a:latin typeface="Calibri"/>
                <a:cs typeface="Calibri"/>
              </a:rPr>
              <a:t>2017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(N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=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879)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1400" b="1" spc="-5" dirty="0">
                <a:latin typeface="Calibri"/>
                <a:cs typeface="Calibri"/>
              </a:rPr>
              <a:t>2015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(N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=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1,220)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253390" y="294259"/>
            <a:ext cx="5264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My</a:t>
            </a:r>
            <a:r>
              <a:rPr sz="2200" dirty="0"/>
              <a:t> </a:t>
            </a:r>
            <a:r>
              <a:rPr sz="2200" spc="-5" dirty="0"/>
              <a:t>next</a:t>
            </a:r>
            <a:r>
              <a:rPr sz="2200" spc="10" dirty="0"/>
              <a:t> </a:t>
            </a:r>
            <a:r>
              <a:rPr sz="2200" spc="-5" dirty="0"/>
              <a:t>embedded</a:t>
            </a:r>
            <a:r>
              <a:rPr sz="2200" spc="25" dirty="0"/>
              <a:t> </a:t>
            </a:r>
            <a:r>
              <a:rPr sz="2200" spc="-5" dirty="0"/>
              <a:t>project</a:t>
            </a:r>
            <a:r>
              <a:rPr sz="2200" spc="25" dirty="0"/>
              <a:t> </a:t>
            </a:r>
            <a:r>
              <a:rPr sz="2200" dirty="0"/>
              <a:t>will</a:t>
            </a:r>
            <a:r>
              <a:rPr sz="2200" spc="-5" dirty="0"/>
              <a:t> likely</a:t>
            </a:r>
            <a:r>
              <a:rPr sz="2200" spc="5" dirty="0"/>
              <a:t> </a:t>
            </a:r>
            <a:r>
              <a:rPr sz="2200" spc="-5" dirty="0"/>
              <a:t>be </a:t>
            </a:r>
            <a:r>
              <a:rPr sz="2200" spc="-595" dirty="0"/>
              <a:t> </a:t>
            </a:r>
            <a:r>
              <a:rPr sz="2200" spc="-5" dirty="0"/>
              <a:t>programmed</a:t>
            </a:r>
            <a:r>
              <a:rPr sz="2200" spc="5" dirty="0"/>
              <a:t> </a:t>
            </a:r>
            <a:r>
              <a:rPr sz="2200" spc="-5" dirty="0"/>
              <a:t>mostly</a:t>
            </a:r>
            <a:r>
              <a:rPr sz="2200" spc="10" dirty="0"/>
              <a:t> </a:t>
            </a:r>
            <a:r>
              <a:rPr sz="2200" spc="-5" dirty="0"/>
              <a:t>in:</a:t>
            </a:r>
            <a:endParaRPr sz="2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38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65805" y="1360677"/>
            <a:ext cx="4531360" cy="4950460"/>
            <a:chOff x="2765805" y="1360677"/>
            <a:chExt cx="4531360" cy="4950460"/>
          </a:xfrm>
        </p:grpSpPr>
        <p:sp>
          <p:nvSpPr>
            <p:cNvPr id="4" name="object 4"/>
            <p:cNvSpPr/>
            <p:nvPr/>
          </p:nvSpPr>
          <p:spPr>
            <a:xfrm>
              <a:off x="2772155" y="1412747"/>
              <a:ext cx="4525010" cy="228600"/>
            </a:xfrm>
            <a:custGeom>
              <a:avLst/>
              <a:gdLst/>
              <a:ahLst/>
              <a:cxnLst/>
              <a:rect l="l" t="t" r="r" b="b"/>
              <a:pathLst>
                <a:path w="4525009" h="228600">
                  <a:moveTo>
                    <a:pt x="4524756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4524756" y="228600"/>
                  </a:lnTo>
                  <a:lnTo>
                    <a:pt x="452475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72155" y="1641347"/>
              <a:ext cx="4232275" cy="228600"/>
            </a:xfrm>
            <a:custGeom>
              <a:avLst/>
              <a:gdLst/>
              <a:ahLst/>
              <a:cxnLst/>
              <a:rect l="l" t="t" r="r" b="b"/>
              <a:pathLst>
                <a:path w="4232275" h="228600">
                  <a:moveTo>
                    <a:pt x="423214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4232148" y="228600"/>
                  </a:lnTo>
                  <a:lnTo>
                    <a:pt x="423214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72155" y="1961387"/>
              <a:ext cx="1809114" cy="228600"/>
            </a:xfrm>
            <a:custGeom>
              <a:avLst/>
              <a:gdLst/>
              <a:ahLst/>
              <a:cxnLst/>
              <a:rect l="l" t="t" r="r" b="b"/>
              <a:pathLst>
                <a:path w="1809114" h="228600">
                  <a:moveTo>
                    <a:pt x="180898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808988" y="228600"/>
                  </a:lnTo>
                  <a:lnTo>
                    <a:pt x="18089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72155" y="2189988"/>
              <a:ext cx="1971039" cy="228600"/>
            </a:xfrm>
            <a:custGeom>
              <a:avLst/>
              <a:gdLst/>
              <a:ahLst/>
              <a:cxnLst/>
              <a:rect l="l" t="t" r="r" b="b"/>
              <a:pathLst>
                <a:path w="1971039" h="228600">
                  <a:moveTo>
                    <a:pt x="1970532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970532" y="228600"/>
                  </a:lnTo>
                  <a:lnTo>
                    <a:pt x="197053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72155" y="2510027"/>
              <a:ext cx="349250" cy="228600"/>
            </a:xfrm>
            <a:custGeom>
              <a:avLst/>
              <a:gdLst/>
              <a:ahLst/>
              <a:cxnLst/>
              <a:rect l="l" t="t" r="r" b="b"/>
              <a:pathLst>
                <a:path w="349250" h="228600">
                  <a:moveTo>
                    <a:pt x="348995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48995" y="228600"/>
                  </a:lnTo>
                  <a:lnTo>
                    <a:pt x="34899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72155" y="2738627"/>
              <a:ext cx="187960" cy="228600"/>
            </a:xfrm>
            <a:custGeom>
              <a:avLst/>
              <a:gdLst/>
              <a:ahLst/>
              <a:cxnLst/>
              <a:rect l="l" t="t" r="r" b="b"/>
              <a:pathLst>
                <a:path w="187960" h="228600">
                  <a:moveTo>
                    <a:pt x="187451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87451" y="228600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72155" y="3058667"/>
              <a:ext cx="251460" cy="228600"/>
            </a:xfrm>
            <a:custGeom>
              <a:avLst/>
              <a:gdLst/>
              <a:ahLst/>
              <a:cxnLst/>
              <a:rect l="l" t="t" r="r" b="b"/>
              <a:pathLst>
                <a:path w="251460" h="228600">
                  <a:moveTo>
                    <a:pt x="25146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51460" y="228600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72155" y="3287267"/>
              <a:ext cx="390525" cy="228600"/>
            </a:xfrm>
            <a:custGeom>
              <a:avLst/>
              <a:gdLst/>
              <a:ahLst/>
              <a:cxnLst/>
              <a:rect l="l" t="t" r="r" b="b"/>
              <a:pathLst>
                <a:path w="390525" h="228600">
                  <a:moveTo>
                    <a:pt x="390144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90144" y="228600"/>
                  </a:lnTo>
                  <a:lnTo>
                    <a:pt x="39014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72155" y="3607307"/>
              <a:ext cx="163195" cy="228600"/>
            </a:xfrm>
            <a:custGeom>
              <a:avLst/>
              <a:gdLst/>
              <a:ahLst/>
              <a:cxnLst/>
              <a:rect l="l" t="t" r="r" b="b"/>
              <a:pathLst>
                <a:path w="163194" h="228600">
                  <a:moveTo>
                    <a:pt x="16306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63068" y="228600"/>
                  </a:lnTo>
                  <a:lnTo>
                    <a:pt x="16306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72155" y="3835907"/>
              <a:ext cx="178435" cy="228600"/>
            </a:xfrm>
            <a:custGeom>
              <a:avLst/>
              <a:gdLst/>
              <a:ahLst/>
              <a:cxnLst/>
              <a:rect l="l" t="t" r="r" b="b"/>
              <a:pathLst>
                <a:path w="178435" h="228600">
                  <a:moveTo>
                    <a:pt x="178307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78307" y="228600"/>
                  </a:lnTo>
                  <a:lnTo>
                    <a:pt x="17830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72155" y="4155948"/>
              <a:ext cx="163195" cy="228600"/>
            </a:xfrm>
            <a:custGeom>
              <a:avLst/>
              <a:gdLst/>
              <a:ahLst/>
              <a:cxnLst/>
              <a:rect l="l" t="t" r="r" b="b"/>
              <a:pathLst>
                <a:path w="163194" h="228600">
                  <a:moveTo>
                    <a:pt x="16306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63068" y="228600"/>
                  </a:lnTo>
                  <a:lnTo>
                    <a:pt x="16306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72155" y="4384548"/>
              <a:ext cx="187960" cy="228600"/>
            </a:xfrm>
            <a:custGeom>
              <a:avLst/>
              <a:gdLst/>
              <a:ahLst/>
              <a:cxnLst/>
              <a:rect l="l" t="t" r="r" b="b"/>
              <a:pathLst>
                <a:path w="187960" h="228600">
                  <a:moveTo>
                    <a:pt x="187451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87451" y="228600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72155" y="4704587"/>
              <a:ext cx="154305" cy="228600"/>
            </a:xfrm>
            <a:custGeom>
              <a:avLst/>
              <a:gdLst/>
              <a:ahLst/>
              <a:cxnLst/>
              <a:rect l="l" t="t" r="r" b="b"/>
              <a:pathLst>
                <a:path w="154305" h="228600">
                  <a:moveTo>
                    <a:pt x="153924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53924" y="228600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72155" y="4933187"/>
              <a:ext cx="203200" cy="228600"/>
            </a:xfrm>
            <a:custGeom>
              <a:avLst/>
              <a:gdLst/>
              <a:ahLst/>
              <a:cxnLst/>
              <a:rect l="l" t="t" r="r" b="b"/>
              <a:pathLst>
                <a:path w="203200" h="228600">
                  <a:moveTo>
                    <a:pt x="202692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02692" y="228600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72155" y="5253227"/>
              <a:ext cx="121920" cy="228600"/>
            </a:xfrm>
            <a:custGeom>
              <a:avLst/>
              <a:gdLst/>
              <a:ahLst/>
              <a:cxnLst/>
              <a:rect l="l" t="t" r="r" b="b"/>
              <a:pathLst>
                <a:path w="121919" h="228600">
                  <a:moveTo>
                    <a:pt x="121919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21919" y="228600"/>
                  </a:lnTo>
                  <a:lnTo>
                    <a:pt x="12191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72155" y="5481827"/>
              <a:ext cx="139065" cy="228600"/>
            </a:xfrm>
            <a:custGeom>
              <a:avLst/>
              <a:gdLst/>
              <a:ahLst/>
              <a:cxnLst/>
              <a:rect l="l" t="t" r="r" b="b"/>
              <a:pathLst>
                <a:path w="139064" h="228600">
                  <a:moveTo>
                    <a:pt x="138683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38683" y="228600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72155" y="5801868"/>
              <a:ext cx="105410" cy="228600"/>
            </a:xfrm>
            <a:custGeom>
              <a:avLst/>
              <a:gdLst/>
              <a:ahLst/>
              <a:cxnLst/>
              <a:rect l="l" t="t" r="r" b="b"/>
              <a:pathLst>
                <a:path w="105410" h="228600">
                  <a:moveTo>
                    <a:pt x="105156" y="0"/>
                  </a:moveTo>
                  <a:lnTo>
                    <a:pt x="0" y="0"/>
                  </a:lnTo>
                  <a:lnTo>
                    <a:pt x="0" y="228599"/>
                  </a:lnTo>
                  <a:lnTo>
                    <a:pt x="105156" y="228599"/>
                  </a:lnTo>
                  <a:lnTo>
                    <a:pt x="10515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72155" y="6030468"/>
              <a:ext cx="121920" cy="228600"/>
            </a:xfrm>
            <a:custGeom>
              <a:avLst/>
              <a:gdLst/>
              <a:ahLst/>
              <a:cxnLst/>
              <a:rect l="l" t="t" r="r" b="b"/>
              <a:pathLst>
                <a:path w="121919" h="228600">
                  <a:moveTo>
                    <a:pt x="121919" y="0"/>
                  </a:moveTo>
                  <a:lnTo>
                    <a:pt x="0" y="0"/>
                  </a:lnTo>
                  <a:lnTo>
                    <a:pt x="0" y="228599"/>
                  </a:lnTo>
                  <a:lnTo>
                    <a:pt x="121919" y="228599"/>
                  </a:lnTo>
                  <a:lnTo>
                    <a:pt x="121919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72155" y="1367027"/>
              <a:ext cx="0" cy="4937760"/>
            </a:xfrm>
            <a:custGeom>
              <a:avLst/>
              <a:gdLst/>
              <a:ahLst/>
              <a:cxnLst/>
              <a:rect l="l" t="t" r="r" b="b"/>
              <a:pathLst>
                <a:path h="4937760">
                  <a:moveTo>
                    <a:pt x="0" y="0"/>
                  </a:moveTo>
                  <a:lnTo>
                    <a:pt x="0" y="4937760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360666" y="1397634"/>
            <a:ext cx="335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56%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44390" y="1946275"/>
            <a:ext cx="335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22%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85541" y="2494914"/>
            <a:ext cx="2451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4%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69073" y="1626235"/>
            <a:ext cx="335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52%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06441" y="2174875"/>
            <a:ext cx="335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24%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23361" y="2617444"/>
            <a:ext cx="309880" cy="6654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b="1" spc="-5" dirty="0"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  <a:p>
            <a:pPr marL="77470">
              <a:lnSpc>
                <a:spcPct val="100000"/>
              </a:lnSpc>
              <a:spcBef>
                <a:spcPts val="840"/>
              </a:spcBef>
            </a:pPr>
            <a:r>
              <a:rPr sz="1400" b="1" spc="-5" dirty="0">
                <a:latin typeface="Calibri"/>
                <a:cs typeface="Calibri"/>
              </a:rPr>
              <a:t>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26054" y="3272154"/>
            <a:ext cx="2451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98977" y="3577564"/>
            <a:ext cx="261620" cy="4826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400" b="1" spc="-5" dirty="0"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  <a:p>
            <a:pPr marL="28575">
              <a:lnSpc>
                <a:spcPct val="100000"/>
              </a:lnSpc>
              <a:spcBef>
                <a:spcPts val="120"/>
              </a:spcBef>
            </a:pPr>
            <a:r>
              <a:rPr sz="1400" b="1" spc="-5" dirty="0"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98977" y="4126204"/>
            <a:ext cx="269240" cy="4826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400" b="1" spc="-5" dirty="0"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  <a:p>
            <a:pPr marL="36830">
              <a:lnSpc>
                <a:spcPct val="100000"/>
              </a:lnSpc>
              <a:spcBef>
                <a:spcPts val="120"/>
              </a:spcBef>
            </a:pPr>
            <a:r>
              <a:rPr sz="1400" b="1" spc="-5" dirty="0"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91104" y="4674844"/>
            <a:ext cx="293370" cy="4826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400" b="1" spc="-5" dirty="0"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  <a:p>
            <a:pPr marL="60960">
              <a:lnSpc>
                <a:spcPct val="100000"/>
              </a:lnSpc>
              <a:spcBef>
                <a:spcPts val="120"/>
              </a:spcBef>
            </a:pPr>
            <a:r>
              <a:rPr sz="1400" b="1" spc="-5" dirty="0">
                <a:latin typeface="Calibri"/>
                <a:cs typeface="Calibri"/>
              </a:rPr>
              <a:t>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58464" y="5223509"/>
            <a:ext cx="260985" cy="4826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400" b="1" spc="-5" dirty="0"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  <a:p>
            <a:pPr marL="28575">
              <a:lnSpc>
                <a:spcPct val="100000"/>
              </a:lnSpc>
              <a:spcBef>
                <a:spcPts val="114"/>
              </a:spcBef>
            </a:pPr>
            <a:r>
              <a:rPr sz="1400" b="1" spc="-5" dirty="0"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42335" y="5772099"/>
            <a:ext cx="260985" cy="4826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400" b="1" spc="-5" dirty="0">
                <a:latin typeface="Calibri"/>
                <a:cs typeface="Calibri"/>
              </a:rPr>
              <a:t>1%</a:t>
            </a:r>
            <a:endParaRPr sz="1400">
              <a:latin typeface="Calibri"/>
              <a:cs typeface="Calibri"/>
            </a:endParaRPr>
          </a:p>
          <a:p>
            <a:pPr marL="28575">
              <a:lnSpc>
                <a:spcPct val="100000"/>
              </a:lnSpc>
              <a:spcBef>
                <a:spcPts val="120"/>
              </a:spcBef>
            </a:pPr>
            <a:r>
              <a:rPr sz="1400" b="1" spc="-5" dirty="0"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01264" y="1502156"/>
            <a:ext cx="12001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23845" y="2050795"/>
            <a:ext cx="2978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C++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79372" y="2599436"/>
            <a:ext cx="14414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Assembly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language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68195" y="3148076"/>
            <a:ext cx="5524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P</a:t>
            </a:r>
            <a:r>
              <a:rPr sz="1400" b="1" spc="-10" dirty="0">
                <a:latin typeface="Calibri"/>
                <a:cs typeface="Calibri"/>
              </a:rPr>
              <a:t>y</a:t>
            </a:r>
            <a:r>
              <a:rPr sz="1400" b="1" dirty="0">
                <a:latin typeface="Calibri"/>
                <a:cs typeface="Calibri"/>
              </a:rPr>
              <a:t>t</a:t>
            </a:r>
            <a:r>
              <a:rPr sz="1400" b="1" spc="-10" dirty="0">
                <a:latin typeface="Calibri"/>
                <a:cs typeface="Calibri"/>
              </a:rPr>
              <a:t>h</a:t>
            </a:r>
            <a:r>
              <a:rPr sz="1400" b="1" dirty="0">
                <a:latin typeface="Calibri"/>
                <a:cs typeface="Calibri"/>
              </a:rPr>
              <a:t>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76601" y="3696715"/>
            <a:ext cx="3441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J</a:t>
            </a:r>
            <a:r>
              <a:rPr sz="1400" b="1" spc="-10" dirty="0">
                <a:latin typeface="Calibri"/>
                <a:cs typeface="Calibri"/>
              </a:rPr>
              <a:t>a</a:t>
            </a:r>
            <a:r>
              <a:rPr sz="1400" b="1" spc="-5" dirty="0">
                <a:latin typeface="Calibri"/>
                <a:cs typeface="Calibri"/>
              </a:rPr>
              <a:t>va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936495" y="4245355"/>
            <a:ext cx="6858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LabVIEW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12619" y="4793996"/>
            <a:ext cx="208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C#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961514" y="5342635"/>
            <a:ext cx="6584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MA</a:t>
            </a:r>
            <a:r>
              <a:rPr sz="1400" b="1" spc="-1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L</a:t>
            </a:r>
            <a:r>
              <a:rPr sz="1400" b="1" spc="-15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B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54200" y="5891276"/>
            <a:ext cx="7670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JavaScript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695444" y="5442203"/>
            <a:ext cx="99060" cy="97790"/>
          </a:xfrm>
          <a:custGeom>
            <a:avLst/>
            <a:gdLst/>
            <a:ahLst/>
            <a:cxnLst/>
            <a:rect l="l" t="t" r="r" b="b"/>
            <a:pathLst>
              <a:path w="99060" h="97789">
                <a:moveTo>
                  <a:pt x="99060" y="0"/>
                </a:moveTo>
                <a:lnTo>
                  <a:pt x="0" y="0"/>
                </a:lnTo>
                <a:lnTo>
                  <a:pt x="0" y="97536"/>
                </a:lnTo>
                <a:lnTo>
                  <a:pt x="99060" y="97536"/>
                </a:lnTo>
                <a:lnTo>
                  <a:pt x="9906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826000" y="5352110"/>
            <a:ext cx="21151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2017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Currently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Use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(N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880)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695444" y="5740908"/>
            <a:ext cx="99060" cy="97790"/>
          </a:xfrm>
          <a:custGeom>
            <a:avLst/>
            <a:gdLst/>
            <a:ahLst/>
            <a:cxnLst/>
            <a:rect l="l" t="t" r="r" b="b"/>
            <a:pathLst>
              <a:path w="99060" h="97789">
                <a:moveTo>
                  <a:pt x="99060" y="0"/>
                </a:moveTo>
                <a:lnTo>
                  <a:pt x="0" y="0"/>
                </a:lnTo>
                <a:lnTo>
                  <a:pt x="0" y="97536"/>
                </a:lnTo>
                <a:lnTo>
                  <a:pt x="99060" y="97536"/>
                </a:lnTo>
                <a:lnTo>
                  <a:pt x="9906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826000" y="5650179"/>
            <a:ext cx="31877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2017 Likely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5" dirty="0">
                <a:latin typeface="Calibri"/>
                <a:cs typeface="Calibri"/>
              </a:rPr>
              <a:t> Use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Next Project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(N</a:t>
            </a:r>
            <a:r>
              <a:rPr sz="1400" dirty="0">
                <a:latin typeface="Calibri"/>
                <a:cs typeface="Calibri"/>
              </a:rPr>
              <a:t> = </a:t>
            </a:r>
            <a:r>
              <a:rPr sz="1400" spc="-5" dirty="0">
                <a:latin typeface="Calibri"/>
                <a:cs typeface="Calibri"/>
              </a:rPr>
              <a:t>879)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253390" y="326517"/>
            <a:ext cx="563689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Current</a:t>
            </a:r>
            <a:r>
              <a:rPr sz="2200" spc="25" dirty="0"/>
              <a:t> </a:t>
            </a:r>
            <a:r>
              <a:rPr sz="2200" spc="-5" dirty="0"/>
              <a:t>languages</a:t>
            </a:r>
            <a:r>
              <a:rPr sz="2200" spc="30" dirty="0"/>
              <a:t> </a:t>
            </a:r>
            <a:r>
              <a:rPr sz="2200" spc="-5" dirty="0"/>
              <a:t>used</a:t>
            </a:r>
            <a:r>
              <a:rPr sz="2200" spc="15" dirty="0"/>
              <a:t> </a:t>
            </a:r>
            <a:r>
              <a:rPr sz="2200" spc="-5" dirty="0"/>
              <a:t>compared</a:t>
            </a:r>
            <a:r>
              <a:rPr sz="2200" spc="15" dirty="0"/>
              <a:t> </a:t>
            </a:r>
            <a:r>
              <a:rPr sz="2200" spc="-5" dirty="0"/>
              <a:t>to</a:t>
            </a:r>
            <a:r>
              <a:rPr sz="2200" spc="10" dirty="0"/>
              <a:t> </a:t>
            </a:r>
            <a:r>
              <a:rPr sz="2200" spc="-5" dirty="0"/>
              <a:t>next </a:t>
            </a:r>
            <a:r>
              <a:rPr sz="2200" spc="-595" dirty="0"/>
              <a:t> </a:t>
            </a:r>
            <a:r>
              <a:rPr sz="2200" spc="-15" dirty="0"/>
              <a:t>project’s</a:t>
            </a:r>
            <a:r>
              <a:rPr sz="2200" spc="15" dirty="0"/>
              <a:t> </a:t>
            </a:r>
            <a:r>
              <a:rPr sz="2200" spc="-5" dirty="0"/>
              <a:t>likely</a:t>
            </a:r>
            <a:r>
              <a:rPr sz="2200" dirty="0"/>
              <a:t> </a:t>
            </a:r>
            <a:r>
              <a:rPr sz="2200" spc="-5" dirty="0"/>
              <a:t>language.</a:t>
            </a:r>
            <a:endParaRPr sz="22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cs typeface="Arial"/>
              </a:rPr>
              <a:t>39</a:t>
            </a:r>
            <a:endParaRPr sz="1400"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11033" y="2098357"/>
            <a:ext cx="5918200" cy="2274570"/>
            <a:chOff x="1411033" y="2098357"/>
            <a:chExt cx="5918200" cy="2274570"/>
          </a:xfrm>
        </p:grpSpPr>
        <p:sp>
          <p:nvSpPr>
            <p:cNvPr id="4" name="object 4"/>
            <p:cNvSpPr/>
            <p:nvPr/>
          </p:nvSpPr>
          <p:spPr>
            <a:xfrm>
              <a:off x="1586484" y="4032504"/>
              <a:ext cx="227329" cy="335280"/>
            </a:xfrm>
            <a:custGeom>
              <a:avLst/>
              <a:gdLst/>
              <a:ahLst/>
              <a:cxnLst/>
              <a:rect l="l" t="t" r="r" b="b"/>
              <a:pathLst>
                <a:path w="227330" h="335279">
                  <a:moveTo>
                    <a:pt x="227076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227076" y="335280"/>
                  </a:lnTo>
                  <a:lnTo>
                    <a:pt x="2270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13560" y="4015740"/>
              <a:ext cx="227329" cy="352425"/>
            </a:xfrm>
            <a:custGeom>
              <a:avLst/>
              <a:gdLst/>
              <a:ahLst/>
              <a:cxnLst/>
              <a:rect l="l" t="t" r="r" b="b"/>
              <a:pathLst>
                <a:path w="227330" h="352425">
                  <a:moveTo>
                    <a:pt x="227075" y="0"/>
                  </a:moveTo>
                  <a:lnTo>
                    <a:pt x="0" y="0"/>
                  </a:lnTo>
                  <a:lnTo>
                    <a:pt x="0" y="352044"/>
                  </a:lnTo>
                  <a:lnTo>
                    <a:pt x="227075" y="352044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40636" y="4021836"/>
              <a:ext cx="227329" cy="346075"/>
            </a:xfrm>
            <a:custGeom>
              <a:avLst/>
              <a:gdLst/>
              <a:ahLst/>
              <a:cxnLst/>
              <a:rect l="l" t="t" r="r" b="b"/>
              <a:pathLst>
                <a:path w="227330" h="346075">
                  <a:moveTo>
                    <a:pt x="227075" y="0"/>
                  </a:moveTo>
                  <a:lnTo>
                    <a:pt x="0" y="0"/>
                  </a:lnTo>
                  <a:lnTo>
                    <a:pt x="0" y="345947"/>
                  </a:lnTo>
                  <a:lnTo>
                    <a:pt x="227075" y="345947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67712" y="4008120"/>
              <a:ext cx="228600" cy="360045"/>
            </a:xfrm>
            <a:custGeom>
              <a:avLst/>
              <a:gdLst/>
              <a:ahLst/>
              <a:cxnLst/>
              <a:rect l="l" t="t" r="r" b="b"/>
              <a:pathLst>
                <a:path w="228600" h="360045">
                  <a:moveTo>
                    <a:pt x="228600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228600" y="359663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6312" y="3995927"/>
              <a:ext cx="227329" cy="372110"/>
            </a:xfrm>
            <a:custGeom>
              <a:avLst/>
              <a:gdLst/>
              <a:ahLst/>
              <a:cxnLst/>
              <a:rect l="l" t="t" r="r" b="b"/>
              <a:pathLst>
                <a:path w="227330" h="372110">
                  <a:moveTo>
                    <a:pt x="227075" y="0"/>
                  </a:moveTo>
                  <a:lnTo>
                    <a:pt x="0" y="0"/>
                  </a:lnTo>
                  <a:lnTo>
                    <a:pt x="0" y="371856"/>
                  </a:lnTo>
                  <a:lnTo>
                    <a:pt x="227075" y="371856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63240" y="2328672"/>
              <a:ext cx="227329" cy="2039620"/>
            </a:xfrm>
            <a:custGeom>
              <a:avLst/>
              <a:gdLst/>
              <a:ahLst/>
              <a:cxnLst/>
              <a:rect l="l" t="t" r="r" b="b"/>
              <a:pathLst>
                <a:path w="227329" h="2039620">
                  <a:moveTo>
                    <a:pt x="227075" y="0"/>
                  </a:moveTo>
                  <a:lnTo>
                    <a:pt x="0" y="0"/>
                  </a:lnTo>
                  <a:lnTo>
                    <a:pt x="0" y="2039111"/>
                  </a:lnTo>
                  <a:lnTo>
                    <a:pt x="227075" y="2039111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90316" y="2436876"/>
              <a:ext cx="227329" cy="1931035"/>
            </a:xfrm>
            <a:custGeom>
              <a:avLst/>
              <a:gdLst/>
              <a:ahLst/>
              <a:cxnLst/>
              <a:rect l="l" t="t" r="r" b="b"/>
              <a:pathLst>
                <a:path w="227329" h="1931035">
                  <a:moveTo>
                    <a:pt x="227075" y="0"/>
                  </a:moveTo>
                  <a:lnTo>
                    <a:pt x="0" y="0"/>
                  </a:lnTo>
                  <a:lnTo>
                    <a:pt x="0" y="1930908"/>
                  </a:lnTo>
                  <a:lnTo>
                    <a:pt x="227075" y="1930908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17391" y="2395728"/>
              <a:ext cx="228600" cy="1972310"/>
            </a:xfrm>
            <a:custGeom>
              <a:avLst/>
              <a:gdLst/>
              <a:ahLst/>
              <a:cxnLst/>
              <a:rect l="l" t="t" r="r" b="b"/>
              <a:pathLst>
                <a:path w="228600" h="1972310">
                  <a:moveTo>
                    <a:pt x="228600" y="0"/>
                  </a:moveTo>
                  <a:lnTo>
                    <a:pt x="0" y="0"/>
                  </a:lnTo>
                  <a:lnTo>
                    <a:pt x="0" y="1972056"/>
                  </a:lnTo>
                  <a:lnTo>
                    <a:pt x="228600" y="1972056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45991" y="2369820"/>
              <a:ext cx="227329" cy="1998345"/>
            </a:xfrm>
            <a:custGeom>
              <a:avLst/>
              <a:gdLst/>
              <a:ahLst/>
              <a:cxnLst/>
              <a:rect l="l" t="t" r="r" b="b"/>
              <a:pathLst>
                <a:path w="227329" h="1998345">
                  <a:moveTo>
                    <a:pt x="227075" y="0"/>
                  </a:moveTo>
                  <a:lnTo>
                    <a:pt x="0" y="0"/>
                  </a:lnTo>
                  <a:lnTo>
                    <a:pt x="0" y="1997963"/>
                  </a:lnTo>
                  <a:lnTo>
                    <a:pt x="227075" y="1997963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73068" y="2394204"/>
              <a:ext cx="227329" cy="1973580"/>
            </a:xfrm>
            <a:custGeom>
              <a:avLst/>
              <a:gdLst/>
              <a:ahLst/>
              <a:cxnLst/>
              <a:rect l="l" t="t" r="r" b="b"/>
              <a:pathLst>
                <a:path w="227329" h="1973579">
                  <a:moveTo>
                    <a:pt x="227076" y="0"/>
                  </a:moveTo>
                  <a:lnTo>
                    <a:pt x="0" y="0"/>
                  </a:lnTo>
                  <a:lnTo>
                    <a:pt x="0" y="1973580"/>
                  </a:lnTo>
                  <a:lnTo>
                    <a:pt x="227076" y="1973580"/>
                  </a:lnTo>
                  <a:lnTo>
                    <a:pt x="227076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39996" y="3688080"/>
              <a:ext cx="228600" cy="680085"/>
            </a:xfrm>
            <a:custGeom>
              <a:avLst/>
              <a:gdLst/>
              <a:ahLst/>
              <a:cxnLst/>
              <a:rect l="l" t="t" r="r" b="b"/>
              <a:pathLst>
                <a:path w="228600" h="680085">
                  <a:moveTo>
                    <a:pt x="228600" y="0"/>
                  </a:moveTo>
                  <a:lnTo>
                    <a:pt x="0" y="0"/>
                  </a:lnTo>
                  <a:lnTo>
                    <a:pt x="0" y="679704"/>
                  </a:lnTo>
                  <a:lnTo>
                    <a:pt x="228600" y="67970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68596" y="3825240"/>
              <a:ext cx="227329" cy="542925"/>
            </a:xfrm>
            <a:custGeom>
              <a:avLst/>
              <a:gdLst/>
              <a:ahLst/>
              <a:cxnLst/>
              <a:rect l="l" t="t" r="r" b="b"/>
              <a:pathLst>
                <a:path w="227329" h="542925">
                  <a:moveTo>
                    <a:pt x="227075" y="0"/>
                  </a:moveTo>
                  <a:lnTo>
                    <a:pt x="0" y="0"/>
                  </a:lnTo>
                  <a:lnTo>
                    <a:pt x="0" y="542544"/>
                  </a:lnTo>
                  <a:lnTo>
                    <a:pt x="227075" y="542544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95672" y="3785616"/>
              <a:ext cx="227329" cy="582295"/>
            </a:xfrm>
            <a:custGeom>
              <a:avLst/>
              <a:gdLst/>
              <a:ahLst/>
              <a:cxnLst/>
              <a:rect l="l" t="t" r="r" b="b"/>
              <a:pathLst>
                <a:path w="227329" h="582295">
                  <a:moveTo>
                    <a:pt x="227075" y="0"/>
                  </a:moveTo>
                  <a:lnTo>
                    <a:pt x="0" y="0"/>
                  </a:lnTo>
                  <a:lnTo>
                    <a:pt x="0" y="582167"/>
                  </a:lnTo>
                  <a:lnTo>
                    <a:pt x="227075" y="582167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22748" y="3733800"/>
              <a:ext cx="227329" cy="634365"/>
            </a:xfrm>
            <a:custGeom>
              <a:avLst/>
              <a:gdLst/>
              <a:ahLst/>
              <a:cxnLst/>
              <a:rect l="l" t="t" r="r" b="b"/>
              <a:pathLst>
                <a:path w="227329" h="634364">
                  <a:moveTo>
                    <a:pt x="227075" y="0"/>
                  </a:moveTo>
                  <a:lnTo>
                    <a:pt x="0" y="0"/>
                  </a:lnTo>
                  <a:lnTo>
                    <a:pt x="0" y="633983"/>
                  </a:lnTo>
                  <a:lnTo>
                    <a:pt x="227075" y="633983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49824" y="3738372"/>
              <a:ext cx="227329" cy="629920"/>
            </a:xfrm>
            <a:custGeom>
              <a:avLst/>
              <a:gdLst/>
              <a:ahLst/>
              <a:cxnLst/>
              <a:rect l="l" t="t" r="r" b="b"/>
              <a:pathLst>
                <a:path w="227329" h="629920">
                  <a:moveTo>
                    <a:pt x="227075" y="0"/>
                  </a:moveTo>
                  <a:lnTo>
                    <a:pt x="0" y="0"/>
                  </a:lnTo>
                  <a:lnTo>
                    <a:pt x="0" y="629411"/>
                  </a:lnTo>
                  <a:lnTo>
                    <a:pt x="227075" y="629411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18275" y="4043172"/>
              <a:ext cx="227329" cy="325120"/>
            </a:xfrm>
            <a:custGeom>
              <a:avLst/>
              <a:gdLst/>
              <a:ahLst/>
              <a:cxnLst/>
              <a:rect l="l" t="t" r="r" b="b"/>
              <a:pathLst>
                <a:path w="227329" h="325120">
                  <a:moveTo>
                    <a:pt x="227075" y="0"/>
                  </a:moveTo>
                  <a:lnTo>
                    <a:pt x="0" y="0"/>
                  </a:lnTo>
                  <a:lnTo>
                    <a:pt x="0" y="324611"/>
                  </a:lnTo>
                  <a:lnTo>
                    <a:pt x="227075" y="324611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45352" y="4101084"/>
              <a:ext cx="227329" cy="266700"/>
            </a:xfrm>
            <a:custGeom>
              <a:avLst/>
              <a:gdLst/>
              <a:ahLst/>
              <a:cxnLst/>
              <a:rect l="l" t="t" r="r" b="b"/>
              <a:pathLst>
                <a:path w="227329" h="266700">
                  <a:moveTo>
                    <a:pt x="227075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227075" y="266700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72428" y="4041648"/>
              <a:ext cx="227329" cy="326390"/>
            </a:xfrm>
            <a:custGeom>
              <a:avLst/>
              <a:gdLst/>
              <a:ahLst/>
              <a:cxnLst/>
              <a:rect l="l" t="t" r="r" b="b"/>
              <a:pathLst>
                <a:path w="227329" h="326389">
                  <a:moveTo>
                    <a:pt x="227075" y="0"/>
                  </a:moveTo>
                  <a:lnTo>
                    <a:pt x="0" y="0"/>
                  </a:lnTo>
                  <a:lnTo>
                    <a:pt x="0" y="326135"/>
                  </a:lnTo>
                  <a:lnTo>
                    <a:pt x="227075" y="326135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99504" y="3989832"/>
              <a:ext cx="227329" cy="378460"/>
            </a:xfrm>
            <a:custGeom>
              <a:avLst/>
              <a:gdLst/>
              <a:ahLst/>
              <a:cxnLst/>
              <a:rect l="l" t="t" r="r" b="b"/>
              <a:pathLst>
                <a:path w="227329" h="378460">
                  <a:moveTo>
                    <a:pt x="227075" y="0"/>
                  </a:moveTo>
                  <a:lnTo>
                    <a:pt x="0" y="0"/>
                  </a:lnTo>
                  <a:lnTo>
                    <a:pt x="0" y="377952"/>
                  </a:lnTo>
                  <a:lnTo>
                    <a:pt x="227075" y="377952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26580" y="4024884"/>
              <a:ext cx="227329" cy="342900"/>
            </a:xfrm>
            <a:custGeom>
              <a:avLst/>
              <a:gdLst/>
              <a:ahLst/>
              <a:cxnLst/>
              <a:rect l="l" t="t" r="r" b="b"/>
              <a:pathLst>
                <a:path w="227329" h="342900">
                  <a:moveTo>
                    <a:pt x="227075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227075" y="342900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15796" y="2103120"/>
              <a:ext cx="5908675" cy="2265045"/>
            </a:xfrm>
            <a:custGeom>
              <a:avLst/>
              <a:gdLst/>
              <a:ahLst/>
              <a:cxnLst/>
              <a:rect l="l" t="t" r="r" b="b"/>
              <a:pathLst>
                <a:path w="5908675" h="2265045">
                  <a:moveTo>
                    <a:pt x="0" y="2264663"/>
                  </a:moveTo>
                  <a:lnTo>
                    <a:pt x="0" y="0"/>
                  </a:lnTo>
                </a:path>
                <a:path w="5908675" h="2265045">
                  <a:moveTo>
                    <a:pt x="0" y="2264663"/>
                  </a:moveTo>
                  <a:lnTo>
                    <a:pt x="5908548" y="2264663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051810" y="2071242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cs typeface="Calibri"/>
              </a:rPr>
              <a:t>81</a:t>
            </a:r>
            <a:endParaRPr sz="1200"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86738" y="3760978"/>
            <a:ext cx="11315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cs typeface="Calibri"/>
              </a:rPr>
              <a:t>13</a:t>
            </a:r>
            <a:r>
              <a:rPr sz="1200" b="1" spc="320" dirty="0">
                <a:cs typeface="Calibri"/>
              </a:rPr>
              <a:t> </a:t>
            </a:r>
            <a:r>
              <a:rPr sz="1500" b="1" spc="-7" baseline="-2777" dirty="0">
                <a:cs typeface="Arial"/>
              </a:rPr>
              <a:t>14</a:t>
            </a:r>
            <a:r>
              <a:rPr sz="1500" b="1" spc="569" baseline="-2777" dirty="0">
                <a:cs typeface="Arial"/>
              </a:rPr>
              <a:t> </a:t>
            </a:r>
            <a:r>
              <a:rPr sz="1500" b="1" spc="-7" baseline="-5555" dirty="0">
                <a:cs typeface="Arial"/>
              </a:rPr>
              <a:t>14</a:t>
            </a:r>
            <a:r>
              <a:rPr sz="1500" b="1" spc="569" baseline="-5555" dirty="0">
                <a:cs typeface="Arial"/>
              </a:rPr>
              <a:t> </a:t>
            </a:r>
            <a:r>
              <a:rPr sz="1000" b="1" spc="-5" dirty="0">
                <a:cs typeface="Arial"/>
              </a:rPr>
              <a:t>14</a:t>
            </a:r>
            <a:r>
              <a:rPr sz="1000" b="1" spc="385" dirty="0">
                <a:cs typeface="Arial"/>
              </a:rPr>
              <a:t> </a:t>
            </a:r>
            <a:r>
              <a:rPr sz="1500" b="1" spc="-15" baseline="5555" dirty="0">
                <a:cs typeface="Arial"/>
              </a:rPr>
              <a:t>15</a:t>
            </a:r>
            <a:endParaRPr sz="1500" baseline="5555"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97301" y="2172080"/>
            <a:ext cx="89852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500" b="1" spc="-7" baseline="-16666" dirty="0">
                <a:cs typeface="Arial"/>
              </a:rPr>
              <a:t>77</a:t>
            </a:r>
            <a:r>
              <a:rPr sz="1500" b="1" spc="562" baseline="-16666" dirty="0">
                <a:cs typeface="Arial"/>
              </a:rPr>
              <a:t> </a:t>
            </a:r>
            <a:r>
              <a:rPr sz="1000" b="1" spc="-5" dirty="0">
                <a:cs typeface="Arial"/>
              </a:rPr>
              <a:t>78</a:t>
            </a:r>
            <a:r>
              <a:rPr sz="1000" b="1" spc="375" dirty="0">
                <a:cs typeface="Arial"/>
              </a:rPr>
              <a:t> </a:t>
            </a:r>
            <a:r>
              <a:rPr sz="1500" b="1" spc="-7" baseline="11111" dirty="0">
                <a:cs typeface="Arial"/>
              </a:rPr>
              <a:t>79</a:t>
            </a:r>
            <a:r>
              <a:rPr sz="1500" b="1" spc="562" baseline="11111" dirty="0">
                <a:cs typeface="Arial"/>
              </a:rPr>
              <a:t> </a:t>
            </a:r>
            <a:r>
              <a:rPr sz="1000" b="1" spc="-10" dirty="0">
                <a:cs typeface="Arial"/>
              </a:rPr>
              <a:t>78</a:t>
            </a:r>
            <a:endParaRPr sz="1000"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39741" y="3489705"/>
            <a:ext cx="1133475" cy="250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005"/>
              </a:lnSpc>
              <a:spcBef>
                <a:spcPts val="100"/>
              </a:spcBef>
              <a:tabLst>
                <a:tab pos="727075" algn="l"/>
              </a:tabLst>
            </a:pPr>
            <a:r>
              <a:rPr sz="1800" b="1" baseline="23148" dirty="0">
                <a:cs typeface="Calibri"/>
              </a:rPr>
              <a:t>27	</a:t>
            </a:r>
            <a:r>
              <a:rPr sz="1500" b="1" spc="-7" baseline="2777" dirty="0">
                <a:cs typeface="Arial"/>
              </a:rPr>
              <a:t>25</a:t>
            </a:r>
            <a:r>
              <a:rPr sz="1500" b="1" spc="502" baseline="2777" dirty="0">
                <a:cs typeface="Arial"/>
              </a:rPr>
              <a:t> </a:t>
            </a:r>
            <a:r>
              <a:rPr sz="1000" b="1" spc="-10" dirty="0">
                <a:cs typeface="Arial"/>
              </a:rPr>
              <a:t>25</a:t>
            </a:r>
            <a:endParaRPr sz="1000">
              <a:cs typeface="Arial"/>
            </a:endParaRPr>
          </a:p>
          <a:p>
            <a:pPr marL="273050">
              <a:lnSpc>
                <a:spcPts val="770"/>
              </a:lnSpc>
            </a:pPr>
            <a:r>
              <a:rPr sz="1500" b="1" spc="-7" baseline="-16666" dirty="0">
                <a:cs typeface="Arial"/>
              </a:rPr>
              <a:t>22</a:t>
            </a:r>
            <a:r>
              <a:rPr sz="1500" b="1" spc="502" baseline="-16666" dirty="0">
                <a:cs typeface="Arial"/>
              </a:rPr>
              <a:t> </a:t>
            </a:r>
            <a:r>
              <a:rPr sz="1000" b="1" spc="-10" dirty="0">
                <a:cs typeface="Arial"/>
              </a:rPr>
              <a:t>23</a:t>
            </a:r>
            <a:endParaRPr sz="1000"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17005" y="3792728"/>
            <a:ext cx="11334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baseline="4629" dirty="0">
                <a:cs typeface="Calibri"/>
              </a:rPr>
              <a:t>13</a:t>
            </a:r>
            <a:r>
              <a:rPr sz="1800" b="1" spc="502" baseline="4629" dirty="0">
                <a:cs typeface="Calibri"/>
              </a:rPr>
              <a:t> </a:t>
            </a:r>
            <a:r>
              <a:rPr sz="1500" b="1" spc="-7" baseline="-25000" dirty="0">
                <a:cs typeface="Arial"/>
              </a:rPr>
              <a:t>11</a:t>
            </a:r>
            <a:r>
              <a:rPr sz="1500" b="1" spc="569" baseline="-25000" dirty="0">
                <a:cs typeface="Arial"/>
              </a:rPr>
              <a:t> </a:t>
            </a:r>
            <a:r>
              <a:rPr sz="1000" b="1" spc="-5" dirty="0">
                <a:cs typeface="Arial"/>
              </a:rPr>
              <a:t>13</a:t>
            </a:r>
            <a:r>
              <a:rPr sz="1000" b="1" spc="380" dirty="0">
                <a:cs typeface="Arial"/>
              </a:rPr>
              <a:t> </a:t>
            </a:r>
            <a:r>
              <a:rPr sz="1500" b="1" spc="-7" baseline="22222" dirty="0">
                <a:cs typeface="Arial"/>
              </a:rPr>
              <a:t>15</a:t>
            </a:r>
            <a:r>
              <a:rPr sz="1500" b="1" spc="577" baseline="22222" dirty="0">
                <a:cs typeface="Arial"/>
              </a:rPr>
              <a:t> </a:t>
            </a:r>
            <a:r>
              <a:rPr sz="1500" b="1" spc="-15" baseline="5555" dirty="0">
                <a:cs typeface="Arial"/>
              </a:rPr>
              <a:t>14</a:t>
            </a:r>
            <a:endParaRPr sz="1500" baseline="5555"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98931" y="1912620"/>
            <a:ext cx="288925" cy="25425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40"/>
              </a:spcBef>
            </a:pPr>
            <a:r>
              <a:rPr sz="1200" dirty="0">
                <a:solidFill>
                  <a:srgbClr val="30859C"/>
                </a:solidFill>
                <a:cs typeface="Calibri"/>
              </a:rPr>
              <a:t>9</a:t>
            </a:r>
            <a:r>
              <a:rPr sz="1200" spc="-5" dirty="0">
                <a:solidFill>
                  <a:srgbClr val="30859C"/>
                </a:solidFill>
                <a:cs typeface="Calibri"/>
              </a:rPr>
              <a:t>0</a:t>
            </a:r>
            <a:r>
              <a:rPr sz="1200" dirty="0">
                <a:solidFill>
                  <a:srgbClr val="30859C"/>
                </a:solidFill>
                <a:cs typeface="Calibri"/>
              </a:rPr>
              <a:t>%</a:t>
            </a:r>
            <a:endParaRPr sz="1200"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45"/>
              </a:spcBef>
            </a:pPr>
            <a:r>
              <a:rPr sz="1200" dirty="0">
                <a:solidFill>
                  <a:srgbClr val="30859C"/>
                </a:solidFill>
                <a:cs typeface="Calibri"/>
              </a:rPr>
              <a:t>8</a:t>
            </a:r>
            <a:r>
              <a:rPr sz="1200" spc="-5" dirty="0">
                <a:solidFill>
                  <a:srgbClr val="30859C"/>
                </a:solidFill>
                <a:cs typeface="Calibri"/>
              </a:rPr>
              <a:t>0</a:t>
            </a:r>
            <a:r>
              <a:rPr sz="1200" dirty="0">
                <a:solidFill>
                  <a:srgbClr val="30859C"/>
                </a:solidFill>
                <a:cs typeface="Calibri"/>
              </a:rPr>
              <a:t>%</a:t>
            </a:r>
            <a:endParaRPr sz="1200"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40"/>
              </a:spcBef>
            </a:pPr>
            <a:r>
              <a:rPr sz="1200" dirty="0">
                <a:solidFill>
                  <a:srgbClr val="30859C"/>
                </a:solidFill>
                <a:cs typeface="Calibri"/>
              </a:rPr>
              <a:t>7</a:t>
            </a:r>
            <a:r>
              <a:rPr sz="1200" spc="-5" dirty="0">
                <a:solidFill>
                  <a:srgbClr val="30859C"/>
                </a:solidFill>
                <a:cs typeface="Calibri"/>
              </a:rPr>
              <a:t>0</a:t>
            </a:r>
            <a:r>
              <a:rPr sz="1200" dirty="0">
                <a:solidFill>
                  <a:srgbClr val="30859C"/>
                </a:solidFill>
                <a:cs typeface="Calibri"/>
              </a:rPr>
              <a:t>%</a:t>
            </a:r>
            <a:endParaRPr sz="1200"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40"/>
              </a:spcBef>
            </a:pPr>
            <a:r>
              <a:rPr sz="1200" dirty="0">
                <a:solidFill>
                  <a:srgbClr val="30859C"/>
                </a:solidFill>
                <a:cs typeface="Calibri"/>
              </a:rPr>
              <a:t>6</a:t>
            </a:r>
            <a:r>
              <a:rPr sz="1200" spc="-5" dirty="0">
                <a:solidFill>
                  <a:srgbClr val="30859C"/>
                </a:solidFill>
                <a:cs typeface="Calibri"/>
              </a:rPr>
              <a:t>0</a:t>
            </a:r>
            <a:r>
              <a:rPr sz="1200" dirty="0">
                <a:solidFill>
                  <a:srgbClr val="30859C"/>
                </a:solidFill>
                <a:cs typeface="Calibri"/>
              </a:rPr>
              <a:t>%</a:t>
            </a:r>
            <a:endParaRPr sz="1200"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45"/>
              </a:spcBef>
            </a:pPr>
            <a:r>
              <a:rPr sz="1200" dirty="0">
                <a:solidFill>
                  <a:srgbClr val="30859C"/>
                </a:solidFill>
                <a:cs typeface="Calibri"/>
              </a:rPr>
              <a:t>5</a:t>
            </a:r>
            <a:r>
              <a:rPr sz="1200" spc="-5" dirty="0">
                <a:solidFill>
                  <a:srgbClr val="30859C"/>
                </a:solidFill>
                <a:cs typeface="Calibri"/>
              </a:rPr>
              <a:t>0</a:t>
            </a:r>
            <a:r>
              <a:rPr sz="1200" dirty="0">
                <a:solidFill>
                  <a:srgbClr val="30859C"/>
                </a:solidFill>
                <a:cs typeface="Calibri"/>
              </a:rPr>
              <a:t>%</a:t>
            </a:r>
            <a:endParaRPr sz="1200"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40"/>
              </a:spcBef>
            </a:pPr>
            <a:r>
              <a:rPr sz="1200" dirty="0">
                <a:solidFill>
                  <a:srgbClr val="30859C"/>
                </a:solidFill>
                <a:cs typeface="Calibri"/>
              </a:rPr>
              <a:t>4</a:t>
            </a:r>
            <a:r>
              <a:rPr sz="1200" spc="-5" dirty="0">
                <a:solidFill>
                  <a:srgbClr val="30859C"/>
                </a:solidFill>
                <a:cs typeface="Calibri"/>
              </a:rPr>
              <a:t>0</a:t>
            </a:r>
            <a:r>
              <a:rPr sz="1200" dirty="0">
                <a:solidFill>
                  <a:srgbClr val="30859C"/>
                </a:solidFill>
                <a:cs typeface="Calibri"/>
              </a:rPr>
              <a:t>%</a:t>
            </a:r>
            <a:endParaRPr sz="1200"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40"/>
              </a:spcBef>
            </a:pPr>
            <a:r>
              <a:rPr sz="1200" dirty="0">
                <a:solidFill>
                  <a:srgbClr val="30859C"/>
                </a:solidFill>
                <a:cs typeface="Calibri"/>
              </a:rPr>
              <a:t>3</a:t>
            </a:r>
            <a:r>
              <a:rPr sz="1200" spc="-10" dirty="0">
                <a:solidFill>
                  <a:srgbClr val="30859C"/>
                </a:solidFill>
                <a:cs typeface="Calibri"/>
              </a:rPr>
              <a:t>0</a:t>
            </a:r>
            <a:r>
              <a:rPr sz="1200" dirty="0">
                <a:solidFill>
                  <a:srgbClr val="30859C"/>
                </a:solidFill>
                <a:cs typeface="Calibri"/>
              </a:rPr>
              <a:t>%</a:t>
            </a:r>
            <a:endParaRPr sz="1200"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45"/>
              </a:spcBef>
            </a:pPr>
            <a:r>
              <a:rPr sz="1200" dirty="0">
                <a:solidFill>
                  <a:srgbClr val="30859C"/>
                </a:solidFill>
                <a:cs typeface="Calibri"/>
              </a:rPr>
              <a:t>2</a:t>
            </a:r>
            <a:r>
              <a:rPr sz="1200" spc="-5" dirty="0">
                <a:solidFill>
                  <a:srgbClr val="30859C"/>
                </a:solidFill>
                <a:cs typeface="Calibri"/>
              </a:rPr>
              <a:t>0</a:t>
            </a:r>
            <a:r>
              <a:rPr sz="1200" dirty="0">
                <a:solidFill>
                  <a:srgbClr val="30859C"/>
                </a:solidFill>
                <a:cs typeface="Calibri"/>
              </a:rPr>
              <a:t>%</a:t>
            </a:r>
            <a:endParaRPr sz="1200"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40"/>
              </a:spcBef>
            </a:pPr>
            <a:r>
              <a:rPr sz="1200" dirty="0">
                <a:solidFill>
                  <a:srgbClr val="30859C"/>
                </a:solidFill>
                <a:cs typeface="Calibri"/>
              </a:rPr>
              <a:t>1</a:t>
            </a:r>
            <a:r>
              <a:rPr sz="1200" spc="-5" dirty="0">
                <a:solidFill>
                  <a:srgbClr val="30859C"/>
                </a:solidFill>
                <a:cs typeface="Calibri"/>
              </a:rPr>
              <a:t>0</a:t>
            </a:r>
            <a:r>
              <a:rPr sz="1200" dirty="0">
                <a:solidFill>
                  <a:srgbClr val="30859C"/>
                </a:solidFill>
                <a:cs typeface="Calibri"/>
              </a:rPr>
              <a:t>%</a:t>
            </a:r>
            <a:endParaRPr sz="1200"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45"/>
              </a:spcBef>
            </a:pPr>
            <a:r>
              <a:rPr sz="1200" dirty="0">
                <a:solidFill>
                  <a:srgbClr val="30859C"/>
                </a:solidFill>
                <a:cs typeface="Calibri"/>
              </a:rPr>
              <a:t>%</a:t>
            </a:r>
            <a:endParaRPr sz="1200"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85138" y="4445000"/>
            <a:ext cx="1339850" cy="3949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32410" marR="5080" indent="-220345">
              <a:lnSpc>
                <a:spcPct val="101800"/>
              </a:lnSpc>
              <a:spcBef>
                <a:spcPts val="75"/>
              </a:spcBef>
            </a:pPr>
            <a:r>
              <a:rPr sz="1200" spc="-5" dirty="0">
                <a:solidFill>
                  <a:srgbClr val="6A7979"/>
                </a:solidFill>
                <a:cs typeface="Calibri"/>
              </a:rPr>
              <a:t>No,</a:t>
            </a:r>
            <a:r>
              <a:rPr sz="1200" spc="-25" dirty="0">
                <a:solidFill>
                  <a:srgbClr val="6A7979"/>
                </a:solidFill>
                <a:cs typeface="Calibri"/>
              </a:rPr>
              <a:t> </a:t>
            </a:r>
            <a:r>
              <a:rPr sz="1200" dirty="0">
                <a:solidFill>
                  <a:srgbClr val="6A7979"/>
                </a:solidFill>
                <a:cs typeface="Calibri"/>
              </a:rPr>
              <a:t>all</a:t>
            </a:r>
            <a:r>
              <a:rPr sz="1200" spc="-35" dirty="0">
                <a:solidFill>
                  <a:srgbClr val="6A7979"/>
                </a:solidFill>
                <a:cs typeface="Calibri"/>
              </a:rPr>
              <a:t> </a:t>
            </a:r>
            <a:r>
              <a:rPr sz="1200" dirty="0">
                <a:solidFill>
                  <a:srgbClr val="6A7979"/>
                </a:solidFill>
                <a:cs typeface="Calibri"/>
              </a:rPr>
              <a:t>new</a:t>
            </a:r>
            <a:r>
              <a:rPr sz="1200" spc="-20" dirty="0">
                <a:solidFill>
                  <a:srgbClr val="6A7979"/>
                </a:solidFill>
                <a:cs typeface="Calibri"/>
              </a:rPr>
              <a:t> </a:t>
            </a:r>
            <a:r>
              <a:rPr sz="1200" spc="-5" dirty="0">
                <a:solidFill>
                  <a:srgbClr val="6A7979"/>
                </a:solidFill>
                <a:cs typeface="Calibri"/>
              </a:rPr>
              <a:t>software, </a:t>
            </a:r>
            <a:r>
              <a:rPr sz="1200" spc="-260" dirty="0">
                <a:solidFill>
                  <a:srgbClr val="6A7979"/>
                </a:solidFill>
                <a:cs typeface="Calibri"/>
              </a:rPr>
              <a:t> </a:t>
            </a:r>
            <a:r>
              <a:rPr sz="1200" dirty="0">
                <a:solidFill>
                  <a:srgbClr val="6A7979"/>
                </a:solidFill>
                <a:cs typeface="Calibri"/>
              </a:rPr>
              <a:t>no</a:t>
            </a:r>
            <a:r>
              <a:rPr sz="1200" spc="-20" dirty="0">
                <a:solidFill>
                  <a:srgbClr val="6A7979"/>
                </a:solidFill>
                <a:cs typeface="Calibri"/>
              </a:rPr>
              <a:t> </a:t>
            </a:r>
            <a:r>
              <a:rPr sz="1200" spc="-5" dirty="0">
                <a:solidFill>
                  <a:srgbClr val="6A7979"/>
                </a:solidFill>
                <a:cs typeface="Calibri"/>
              </a:rPr>
              <a:t>code</a:t>
            </a:r>
            <a:r>
              <a:rPr sz="1200" spc="-20" dirty="0">
                <a:solidFill>
                  <a:srgbClr val="6A7979"/>
                </a:solidFill>
                <a:cs typeface="Calibri"/>
              </a:rPr>
              <a:t> </a:t>
            </a:r>
            <a:r>
              <a:rPr sz="1200" spc="-5" dirty="0">
                <a:solidFill>
                  <a:srgbClr val="6A7979"/>
                </a:solidFill>
                <a:cs typeface="Calibri"/>
              </a:rPr>
              <a:t>reuse</a:t>
            </a:r>
            <a:endParaRPr sz="1200"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07614" y="4445000"/>
            <a:ext cx="1248410" cy="3949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90805">
              <a:lnSpc>
                <a:spcPct val="101800"/>
              </a:lnSpc>
              <a:spcBef>
                <a:spcPts val="75"/>
              </a:spcBef>
            </a:pPr>
            <a:r>
              <a:rPr sz="1200" spc="-5" dirty="0">
                <a:solidFill>
                  <a:srgbClr val="6A7979"/>
                </a:solidFill>
                <a:cs typeface="Calibri"/>
              </a:rPr>
              <a:t>Yes, reused code </a:t>
            </a:r>
            <a:r>
              <a:rPr sz="1200" dirty="0">
                <a:solidFill>
                  <a:srgbClr val="6A7979"/>
                </a:solidFill>
                <a:cs typeface="Calibri"/>
              </a:rPr>
              <a:t> </a:t>
            </a:r>
            <a:r>
              <a:rPr sz="1200" spc="-5" dirty="0">
                <a:solidFill>
                  <a:srgbClr val="6A7979"/>
                </a:solidFill>
                <a:cs typeface="Calibri"/>
              </a:rPr>
              <a:t>developed</a:t>
            </a:r>
            <a:r>
              <a:rPr sz="1200" spc="-50" dirty="0">
                <a:solidFill>
                  <a:srgbClr val="6A7979"/>
                </a:solidFill>
                <a:cs typeface="Calibri"/>
              </a:rPr>
              <a:t> </a:t>
            </a:r>
            <a:r>
              <a:rPr sz="1200" spc="-5" dirty="0">
                <a:solidFill>
                  <a:srgbClr val="6A7979"/>
                </a:solidFill>
                <a:cs typeface="Calibri"/>
              </a:rPr>
              <a:t>in-house</a:t>
            </a:r>
            <a:endParaRPr sz="1200"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59909" y="4445000"/>
            <a:ext cx="2932430" cy="3949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84785">
              <a:lnSpc>
                <a:spcPct val="101800"/>
              </a:lnSpc>
              <a:spcBef>
                <a:spcPts val="75"/>
              </a:spcBef>
              <a:tabLst>
                <a:tab pos="1532890" algn="l"/>
                <a:tab pos="2076450" algn="l"/>
              </a:tabLst>
            </a:pPr>
            <a:r>
              <a:rPr sz="1200" spc="-5" dirty="0">
                <a:solidFill>
                  <a:srgbClr val="6A7979"/>
                </a:solidFill>
                <a:cs typeface="Calibri"/>
              </a:rPr>
              <a:t>Yes, reused</a:t>
            </a:r>
            <a:r>
              <a:rPr sz="1200" spc="5" dirty="0">
                <a:solidFill>
                  <a:srgbClr val="6A7979"/>
                </a:solidFill>
                <a:cs typeface="Calibri"/>
              </a:rPr>
              <a:t> </a:t>
            </a:r>
            <a:r>
              <a:rPr sz="1200" spc="-5" dirty="0">
                <a:solidFill>
                  <a:srgbClr val="6A7979"/>
                </a:solidFill>
                <a:cs typeface="Calibri"/>
              </a:rPr>
              <a:t>open-	Yes, reused purchased </a:t>
            </a:r>
            <a:r>
              <a:rPr sz="1200" spc="-260" dirty="0">
                <a:solidFill>
                  <a:srgbClr val="6A7979"/>
                </a:solidFill>
                <a:cs typeface="Calibri"/>
              </a:rPr>
              <a:t> </a:t>
            </a:r>
            <a:r>
              <a:rPr sz="1200" spc="-5" dirty="0">
                <a:solidFill>
                  <a:srgbClr val="6A7979"/>
                </a:solidFill>
                <a:cs typeface="Calibri"/>
              </a:rPr>
              <a:t>source,</a:t>
            </a:r>
            <a:r>
              <a:rPr sz="1200" spc="10" dirty="0">
                <a:solidFill>
                  <a:srgbClr val="6A7979"/>
                </a:solidFill>
                <a:cs typeface="Calibri"/>
              </a:rPr>
              <a:t> </a:t>
            </a:r>
            <a:r>
              <a:rPr sz="1200" spc="-5" dirty="0">
                <a:solidFill>
                  <a:srgbClr val="6A7979"/>
                </a:solidFill>
                <a:cs typeface="Calibri"/>
              </a:rPr>
              <a:t>shareware</a:t>
            </a:r>
            <a:r>
              <a:rPr sz="1200" spc="20" dirty="0">
                <a:solidFill>
                  <a:srgbClr val="6A7979"/>
                </a:solidFill>
                <a:cs typeface="Calibri"/>
              </a:rPr>
              <a:t> </a:t>
            </a:r>
            <a:r>
              <a:rPr sz="1200" spc="-5" dirty="0">
                <a:solidFill>
                  <a:srgbClr val="6A7979"/>
                </a:solidFill>
                <a:cs typeface="Calibri"/>
              </a:rPr>
              <a:t>code		code</a:t>
            </a:r>
            <a:endParaRPr sz="1200"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93647" y="515112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819" y="0"/>
                </a:moveTo>
                <a:lnTo>
                  <a:pt x="0" y="0"/>
                </a:lnTo>
                <a:lnTo>
                  <a:pt x="0" y="83819"/>
                </a:lnTo>
                <a:lnTo>
                  <a:pt x="83819" y="83819"/>
                </a:lnTo>
                <a:lnTo>
                  <a:pt x="8381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03704" y="515112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819" y="0"/>
                </a:moveTo>
                <a:lnTo>
                  <a:pt x="0" y="0"/>
                </a:lnTo>
                <a:lnTo>
                  <a:pt x="0" y="83819"/>
                </a:lnTo>
                <a:lnTo>
                  <a:pt x="83819" y="83819"/>
                </a:lnTo>
                <a:lnTo>
                  <a:pt x="8381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102258" y="5072888"/>
            <a:ext cx="22599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1740" algn="l"/>
              </a:tabLst>
            </a:pPr>
            <a:r>
              <a:rPr sz="1200" spc="-5" dirty="0">
                <a:cs typeface="Calibri"/>
              </a:rPr>
              <a:t>2017</a:t>
            </a:r>
            <a:r>
              <a:rPr sz="1200" dirty="0">
                <a:cs typeface="Calibri"/>
              </a:rPr>
              <a:t> (N = </a:t>
            </a:r>
            <a:r>
              <a:rPr sz="1200" spc="-5" dirty="0">
                <a:cs typeface="Calibri"/>
              </a:rPr>
              <a:t>883)	2015</a:t>
            </a:r>
            <a:r>
              <a:rPr sz="1200" spc="-20" dirty="0">
                <a:cs typeface="Calibri"/>
              </a:rPr>
              <a:t> </a:t>
            </a:r>
            <a:r>
              <a:rPr sz="1200" dirty="0">
                <a:cs typeface="Calibri"/>
              </a:rPr>
              <a:t>(N</a:t>
            </a:r>
            <a:r>
              <a:rPr sz="1200" spc="-20" dirty="0">
                <a:cs typeface="Calibri"/>
              </a:rPr>
              <a:t> </a:t>
            </a:r>
            <a:r>
              <a:rPr sz="1200" dirty="0">
                <a:cs typeface="Calibri"/>
              </a:rPr>
              <a:t>=</a:t>
            </a:r>
            <a:r>
              <a:rPr sz="1200" spc="-20" dirty="0">
                <a:cs typeface="Calibri"/>
              </a:rPr>
              <a:t> </a:t>
            </a:r>
            <a:r>
              <a:rPr sz="1200" spc="-5" dirty="0">
                <a:cs typeface="Calibri"/>
              </a:rPr>
              <a:t>1,217)</a:t>
            </a:r>
            <a:endParaRPr sz="1200"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528059" y="515112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636390" y="5072888"/>
            <a:ext cx="10509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cs typeface="Calibri"/>
              </a:rPr>
              <a:t>2014</a:t>
            </a:r>
            <a:r>
              <a:rPr sz="1200" spc="-25" dirty="0">
                <a:cs typeface="Calibri"/>
              </a:rPr>
              <a:t> </a:t>
            </a:r>
            <a:r>
              <a:rPr sz="1200" dirty="0">
                <a:cs typeface="Calibri"/>
              </a:rPr>
              <a:t>(N</a:t>
            </a:r>
            <a:r>
              <a:rPr sz="1200" spc="-20" dirty="0">
                <a:cs typeface="Calibri"/>
              </a:rPr>
              <a:t> </a:t>
            </a:r>
            <a:r>
              <a:rPr sz="1200" dirty="0">
                <a:cs typeface="Calibri"/>
              </a:rPr>
              <a:t>=</a:t>
            </a:r>
            <a:r>
              <a:rPr sz="1200" spc="-20" dirty="0">
                <a:cs typeface="Calibri"/>
              </a:rPr>
              <a:t> </a:t>
            </a:r>
            <a:r>
              <a:rPr sz="1200" spc="-5" dirty="0">
                <a:cs typeface="Calibri"/>
              </a:rPr>
              <a:t>1,596)</a:t>
            </a:r>
            <a:endParaRPr sz="1200"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852415" y="515112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76771" y="515112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961001" y="5072888"/>
            <a:ext cx="23749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6675" algn="l"/>
              </a:tabLst>
            </a:pPr>
            <a:r>
              <a:rPr sz="1200" spc="-5" dirty="0">
                <a:cs typeface="Calibri"/>
              </a:rPr>
              <a:t>2013</a:t>
            </a:r>
            <a:r>
              <a:rPr sz="1200" dirty="0">
                <a:cs typeface="Calibri"/>
              </a:rPr>
              <a:t> (N</a:t>
            </a:r>
            <a:r>
              <a:rPr sz="1200" spc="5" dirty="0">
                <a:cs typeface="Calibri"/>
              </a:rPr>
              <a:t> </a:t>
            </a:r>
            <a:r>
              <a:rPr sz="1200" dirty="0">
                <a:cs typeface="Calibri"/>
              </a:rPr>
              <a:t>= </a:t>
            </a:r>
            <a:r>
              <a:rPr sz="1200" spc="-5" dirty="0">
                <a:cs typeface="Calibri"/>
              </a:rPr>
              <a:t>2,065)	2012</a:t>
            </a:r>
            <a:r>
              <a:rPr sz="1200" spc="-20" dirty="0">
                <a:cs typeface="Calibri"/>
              </a:rPr>
              <a:t> </a:t>
            </a:r>
            <a:r>
              <a:rPr sz="1200" dirty="0">
                <a:cs typeface="Calibri"/>
              </a:rPr>
              <a:t>(N</a:t>
            </a:r>
            <a:r>
              <a:rPr sz="1200" spc="-20" dirty="0">
                <a:cs typeface="Calibri"/>
              </a:rPr>
              <a:t> </a:t>
            </a:r>
            <a:r>
              <a:rPr sz="1200" dirty="0">
                <a:cs typeface="Calibri"/>
              </a:rPr>
              <a:t>=</a:t>
            </a:r>
            <a:r>
              <a:rPr sz="1200" spc="-20" dirty="0">
                <a:cs typeface="Calibri"/>
              </a:rPr>
              <a:t> </a:t>
            </a:r>
            <a:r>
              <a:rPr sz="1200" spc="-5" dirty="0">
                <a:cs typeface="Calibri"/>
              </a:rPr>
              <a:t>1,659)</a:t>
            </a:r>
            <a:endParaRPr sz="1200">
              <a:cs typeface="Calibri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253390" y="469214"/>
            <a:ext cx="569912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+mn-lt"/>
              </a:rPr>
              <a:t>Does</a:t>
            </a:r>
            <a:r>
              <a:rPr sz="2200" spc="15" dirty="0">
                <a:latin typeface="+mn-lt"/>
              </a:rPr>
              <a:t> </a:t>
            </a:r>
            <a:r>
              <a:rPr sz="2200" spc="-10" dirty="0">
                <a:latin typeface="+mn-lt"/>
              </a:rPr>
              <a:t>your</a:t>
            </a:r>
            <a:r>
              <a:rPr sz="2200" spc="3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current</a:t>
            </a:r>
            <a:r>
              <a:rPr sz="2200" spc="1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project</a:t>
            </a:r>
            <a:r>
              <a:rPr sz="2200" spc="2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reuse</a:t>
            </a:r>
            <a:r>
              <a:rPr sz="2200" spc="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code</a:t>
            </a:r>
            <a:r>
              <a:rPr sz="2200" spc="2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from</a:t>
            </a:r>
            <a:endParaRPr sz="2200" dirty="0">
              <a:latin typeface="+mn-l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+mn-lt"/>
              </a:rPr>
              <a:t>a</a:t>
            </a:r>
            <a:r>
              <a:rPr sz="2200" spc="-1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previous</a:t>
            </a:r>
            <a:r>
              <a:rPr sz="2200" spc="2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embedded</a:t>
            </a:r>
            <a:r>
              <a:rPr sz="2200" spc="1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project?</a:t>
            </a:r>
            <a:endParaRPr sz="2200" dirty="0">
              <a:latin typeface="+mn-l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29006" y="5844336"/>
            <a:ext cx="6446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0" dirty="0">
                <a:cs typeface="Calibri"/>
              </a:rPr>
              <a:t>Note</a:t>
            </a:r>
            <a:r>
              <a:rPr sz="1200" i="1" spc="5" dirty="0">
                <a:cs typeface="Calibri"/>
              </a:rPr>
              <a:t> </a:t>
            </a:r>
            <a:r>
              <a:rPr sz="1200" i="1" dirty="0">
                <a:cs typeface="Calibri"/>
              </a:rPr>
              <a:t>1.</a:t>
            </a:r>
            <a:r>
              <a:rPr sz="1200" i="1" spc="285" dirty="0">
                <a:cs typeface="Calibri"/>
              </a:rPr>
              <a:t> </a:t>
            </a:r>
            <a:r>
              <a:rPr sz="1200" i="1" spc="-5" dirty="0">
                <a:cs typeface="Calibri"/>
              </a:rPr>
              <a:t>Multiple</a:t>
            </a:r>
            <a:r>
              <a:rPr sz="1200" i="1" spc="-15" dirty="0">
                <a:cs typeface="Calibri"/>
              </a:rPr>
              <a:t> </a:t>
            </a:r>
            <a:r>
              <a:rPr sz="1200" i="1" spc="-5" dirty="0">
                <a:cs typeface="Calibri"/>
              </a:rPr>
              <a:t>choice</a:t>
            </a:r>
            <a:r>
              <a:rPr sz="1200" i="1" spc="5" dirty="0">
                <a:cs typeface="Calibri"/>
              </a:rPr>
              <a:t> </a:t>
            </a:r>
            <a:r>
              <a:rPr sz="1200" i="1" spc="-5" dirty="0">
                <a:cs typeface="Calibri"/>
              </a:rPr>
              <a:t>for</a:t>
            </a:r>
            <a:r>
              <a:rPr sz="1200" i="1" spc="-10" dirty="0">
                <a:cs typeface="Calibri"/>
              </a:rPr>
              <a:t> </a:t>
            </a:r>
            <a:r>
              <a:rPr sz="1200" i="1" spc="-15" dirty="0">
                <a:cs typeface="Calibri"/>
              </a:rPr>
              <a:t>“Yes”</a:t>
            </a:r>
            <a:r>
              <a:rPr sz="1200" i="1" spc="-5" dirty="0">
                <a:cs typeface="Calibri"/>
              </a:rPr>
              <a:t> answers</a:t>
            </a:r>
            <a:r>
              <a:rPr sz="1200" i="1" spc="5" dirty="0">
                <a:cs typeface="Calibri"/>
              </a:rPr>
              <a:t> </a:t>
            </a:r>
            <a:r>
              <a:rPr sz="1200" i="1" spc="-5" dirty="0">
                <a:cs typeface="Calibri"/>
              </a:rPr>
              <a:t>(a</a:t>
            </a:r>
            <a:r>
              <a:rPr sz="1200" i="1" spc="5" dirty="0">
                <a:cs typeface="Calibri"/>
              </a:rPr>
              <a:t> </a:t>
            </a:r>
            <a:r>
              <a:rPr sz="1200" i="1" spc="-5" dirty="0">
                <a:cs typeface="Calibri"/>
              </a:rPr>
              <a:t>respondents</a:t>
            </a:r>
            <a:r>
              <a:rPr sz="1200" i="1" spc="-15" dirty="0">
                <a:cs typeface="Calibri"/>
              </a:rPr>
              <a:t> </a:t>
            </a:r>
            <a:r>
              <a:rPr sz="1200" i="1" spc="-5" dirty="0">
                <a:cs typeface="Calibri"/>
              </a:rPr>
              <a:t>can</a:t>
            </a:r>
            <a:r>
              <a:rPr sz="1200" i="1" dirty="0">
                <a:cs typeface="Calibri"/>
              </a:rPr>
              <a:t> select </a:t>
            </a:r>
            <a:r>
              <a:rPr sz="1200" i="1" spc="-5" dirty="0">
                <a:cs typeface="Calibri"/>
              </a:rPr>
              <a:t>more</a:t>
            </a:r>
            <a:r>
              <a:rPr sz="1200" i="1" dirty="0">
                <a:cs typeface="Calibri"/>
              </a:rPr>
              <a:t> </a:t>
            </a:r>
            <a:r>
              <a:rPr sz="1200" i="1" spc="-5" dirty="0">
                <a:cs typeface="Calibri"/>
              </a:rPr>
              <a:t>than</a:t>
            </a:r>
            <a:r>
              <a:rPr sz="1200" i="1" spc="-10" dirty="0">
                <a:cs typeface="Calibri"/>
              </a:rPr>
              <a:t> </a:t>
            </a:r>
            <a:r>
              <a:rPr sz="1200" i="1" spc="-5" dirty="0">
                <a:cs typeface="Calibri"/>
              </a:rPr>
              <a:t>one</a:t>
            </a:r>
            <a:r>
              <a:rPr sz="1200" i="1" spc="10" dirty="0">
                <a:cs typeface="Calibri"/>
              </a:rPr>
              <a:t> </a:t>
            </a:r>
            <a:r>
              <a:rPr sz="1200" i="1" spc="-5" dirty="0">
                <a:cs typeface="Calibri"/>
              </a:rPr>
              <a:t>type</a:t>
            </a:r>
            <a:r>
              <a:rPr sz="1200" i="1" dirty="0">
                <a:cs typeface="Calibri"/>
              </a:rPr>
              <a:t> </a:t>
            </a:r>
            <a:r>
              <a:rPr sz="1200" i="1" spc="-5" dirty="0">
                <a:cs typeface="Calibri"/>
              </a:rPr>
              <a:t>of reused</a:t>
            </a:r>
            <a:r>
              <a:rPr sz="1200" i="1" dirty="0">
                <a:cs typeface="Calibri"/>
              </a:rPr>
              <a:t> </a:t>
            </a:r>
            <a:r>
              <a:rPr sz="1200" i="1" spc="-5" dirty="0">
                <a:cs typeface="Calibri"/>
              </a:rPr>
              <a:t>code).</a:t>
            </a:r>
            <a:endParaRPr sz="120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i="1" spc="-10" dirty="0">
                <a:cs typeface="Calibri"/>
              </a:rPr>
              <a:t>Note</a:t>
            </a:r>
            <a:r>
              <a:rPr sz="1200" i="1" spc="5" dirty="0">
                <a:cs typeface="Calibri"/>
              </a:rPr>
              <a:t> </a:t>
            </a:r>
            <a:r>
              <a:rPr sz="1200" i="1" dirty="0">
                <a:cs typeface="Calibri"/>
              </a:rPr>
              <a:t>2.</a:t>
            </a:r>
            <a:r>
              <a:rPr sz="1200" i="1" spc="5" dirty="0">
                <a:cs typeface="Calibri"/>
              </a:rPr>
              <a:t> </a:t>
            </a:r>
            <a:r>
              <a:rPr sz="1200" i="1" dirty="0">
                <a:cs typeface="Calibri"/>
              </a:rPr>
              <a:t>76%</a:t>
            </a:r>
            <a:r>
              <a:rPr sz="1200" i="1" spc="5" dirty="0">
                <a:cs typeface="Calibri"/>
              </a:rPr>
              <a:t> </a:t>
            </a:r>
            <a:r>
              <a:rPr sz="1200" i="1" spc="-5" dirty="0">
                <a:cs typeface="Calibri"/>
              </a:rPr>
              <a:t>of respondents</a:t>
            </a:r>
            <a:r>
              <a:rPr sz="1200" i="1" spc="-10" dirty="0">
                <a:cs typeface="Calibri"/>
              </a:rPr>
              <a:t> </a:t>
            </a:r>
            <a:r>
              <a:rPr sz="1200" i="1" spc="-5" dirty="0">
                <a:cs typeface="Calibri"/>
              </a:rPr>
              <a:t>also</a:t>
            </a:r>
            <a:r>
              <a:rPr sz="1200" i="1" spc="-10" dirty="0">
                <a:cs typeface="Calibri"/>
              </a:rPr>
              <a:t> </a:t>
            </a:r>
            <a:r>
              <a:rPr sz="1200" i="1" spc="-5" dirty="0">
                <a:cs typeface="Calibri"/>
              </a:rPr>
              <a:t>reused</a:t>
            </a:r>
            <a:r>
              <a:rPr sz="1200" i="1" spc="5" dirty="0">
                <a:cs typeface="Calibri"/>
              </a:rPr>
              <a:t> </a:t>
            </a:r>
            <a:r>
              <a:rPr sz="1200" i="1" u="sng" spc="-5" dirty="0">
                <a:uFill>
                  <a:solidFill>
                    <a:srgbClr val="000000"/>
                  </a:solidFill>
                </a:uFill>
                <a:cs typeface="Calibri"/>
              </a:rPr>
              <a:t>hardware</a:t>
            </a:r>
            <a:r>
              <a:rPr sz="1200" i="1" spc="15" dirty="0">
                <a:cs typeface="Calibri"/>
              </a:rPr>
              <a:t> </a:t>
            </a:r>
            <a:r>
              <a:rPr sz="1200" i="1" spc="-5" dirty="0">
                <a:cs typeface="Calibri"/>
              </a:rPr>
              <a:t>or</a:t>
            </a:r>
            <a:r>
              <a:rPr sz="1200" i="1" spc="10" dirty="0">
                <a:cs typeface="Calibri"/>
              </a:rPr>
              <a:t> </a:t>
            </a:r>
            <a:r>
              <a:rPr sz="1200" i="1" u="sng" spc="-5" dirty="0">
                <a:uFill>
                  <a:solidFill>
                    <a:srgbClr val="000000"/>
                  </a:solidFill>
                </a:uFill>
                <a:cs typeface="Calibri"/>
              </a:rPr>
              <a:t>hardware</a:t>
            </a:r>
            <a:r>
              <a:rPr sz="1200" i="1" u="sng" spc="1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sz="1200" i="1" u="sng" spc="-50" dirty="0">
                <a:uFill>
                  <a:solidFill>
                    <a:srgbClr val="000000"/>
                  </a:solidFill>
                </a:uFill>
                <a:cs typeface="Calibri"/>
              </a:rPr>
              <a:t>IP</a:t>
            </a:r>
            <a:r>
              <a:rPr sz="1200" i="1" spc="-50" dirty="0">
                <a:cs typeface="Calibri"/>
              </a:rPr>
              <a:t>.</a:t>
            </a:r>
            <a:endParaRPr sz="1200"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656831" y="1524000"/>
            <a:ext cx="2487295" cy="1470660"/>
          </a:xfrm>
          <a:custGeom>
            <a:avLst/>
            <a:gdLst/>
            <a:ahLst/>
            <a:cxnLst/>
            <a:rect l="l" t="t" r="r" b="b"/>
            <a:pathLst>
              <a:path w="2487295" h="1470660">
                <a:moveTo>
                  <a:pt x="2487168" y="0"/>
                </a:moveTo>
                <a:lnTo>
                  <a:pt x="154686" y="0"/>
                </a:lnTo>
                <a:lnTo>
                  <a:pt x="105777" y="7882"/>
                </a:lnTo>
                <a:lnTo>
                  <a:pt x="63313" y="29833"/>
                </a:lnTo>
                <a:lnTo>
                  <a:pt x="29833" y="63313"/>
                </a:lnTo>
                <a:lnTo>
                  <a:pt x="7882" y="105777"/>
                </a:lnTo>
                <a:lnTo>
                  <a:pt x="0" y="154686"/>
                </a:lnTo>
                <a:lnTo>
                  <a:pt x="0" y="1315974"/>
                </a:lnTo>
                <a:lnTo>
                  <a:pt x="7882" y="1364882"/>
                </a:lnTo>
                <a:lnTo>
                  <a:pt x="29833" y="1407346"/>
                </a:lnTo>
                <a:lnTo>
                  <a:pt x="63313" y="1440826"/>
                </a:lnTo>
                <a:lnTo>
                  <a:pt x="105777" y="1462777"/>
                </a:lnTo>
                <a:lnTo>
                  <a:pt x="154686" y="1470660"/>
                </a:lnTo>
                <a:lnTo>
                  <a:pt x="2487168" y="1470660"/>
                </a:lnTo>
                <a:lnTo>
                  <a:pt x="248716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944106" y="1711578"/>
            <a:ext cx="1911350" cy="65214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200" b="1" dirty="0">
                <a:solidFill>
                  <a:srgbClr val="FFFFFF"/>
                </a:solidFill>
                <a:cs typeface="Arial"/>
              </a:rPr>
              <a:t>In </a:t>
            </a:r>
            <a:r>
              <a:rPr sz="1200" b="1" spc="-5" dirty="0">
                <a:solidFill>
                  <a:srgbClr val="FFFFFF"/>
                </a:solidFill>
                <a:cs typeface="Arial"/>
              </a:rPr>
              <a:t>2017,</a:t>
            </a:r>
            <a:r>
              <a:rPr sz="1200" b="1" spc="-40" dirty="0">
                <a:solidFill>
                  <a:srgbClr val="FFFFFF"/>
                </a:solidFill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cs typeface="Arial"/>
              </a:rPr>
              <a:t>87%</a:t>
            </a:r>
            <a:r>
              <a:rPr sz="1200" b="1" spc="-35" dirty="0">
                <a:solidFill>
                  <a:srgbClr val="FFFFFF"/>
                </a:solidFill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cs typeface="Arial"/>
              </a:rPr>
              <a:t>reused</a:t>
            </a:r>
            <a:r>
              <a:rPr sz="1200" b="1" spc="-30" dirty="0">
                <a:solidFill>
                  <a:srgbClr val="FFFFFF"/>
                </a:solidFill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cs typeface="Arial"/>
              </a:rPr>
              <a:t>code.</a:t>
            </a:r>
            <a:endParaRPr sz="120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200" dirty="0">
                <a:solidFill>
                  <a:srgbClr val="FFFFFF"/>
                </a:solidFill>
                <a:cs typeface="Arial MT"/>
              </a:rPr>
              <a:t>In</a:t>
            </a:r>
            <a:r>
              <a:rPr sz="1200" spc="-10" dirty="0">
                <a:solidFill>
                  <a:srgbClr val="FFFFFF"/>
                </a:solidFill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2015,</a:t>
            </a:r>
            <a:r>
              <a:rPr sz="1200" spc="-20" dirty="0">
                <a:solidFill>
                  <a:srgbClr val="FFFFFF"/>
                </a:solidFill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86%</a:t>
            </a:r>
            <a:r>
              <a:rPr sz="1200" spc="-30" dirty="0">
                <a:solidFill>
                  <a:srgbClr val="FFFFFF"/>
                </a:solidFill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reused</a:t>
            </a:r>
            <a:r>
              <a:rPr sz="1200" spc="-30" dirty="0">
                <a:solidFill>
                  <a:srgbClr val="FFFFFF"/>
                </a:solidFill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code.</a:t>
            </a:r>
            <a:endParaRPr sz="1200"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200" dirty="0">
                <a:solidFill>
                  <a:srgbClr val="FFFFFF"/>
                </a:solidFill>
                <a:cs typeface="Arial MT"/>
              </a:rPr>
              <a:t>In</a:t>
            </a:r>
            <a:r>
              <a:rPr sz="1200" spc="-10" dirty="0">
                <a:solidFill>
                  <a:srgbClr val="FFFFFF"/>
                </a:solidFill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2014,</a:t>
            </a:r>
            <a:r>
              <a:rPr sz="1200" spc="-20" dirty="0">
                <a:solidFill>
                  <a:srgbClr val="FFFFFF"/>
                </a:solidFill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86%</a:t>
            </a:r>
            <a:r>
              <a:rPr sz="1200" spc="-30" dirty="0">
                <a:solidFill>
                  <a:srgbClr val="FFFFFF"/>
                </a:solidFill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reused</a:t>
            </a:r>
            <a:r>
              <a:rPr sz="1200" spc="-30" dirty="0">
                <a:solidFill>
                  <a:srgbClr val="FFFFFF"/>
                </a:solidFill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code.</a:t>
            </a:r>
            <a:endParaRPr sz="1200">
              <a:cs typeface="Arial MT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latin typeface="+mn-lt"/>
              </a:rPr>
              <a:t>2017</a:t>
            </a:r>
            <a:r>
              <a:rPr spc="-30" dirty="0">
                <a:latin typeface="+mn-lt"/>
              </a:rPr>
              <a:t> </a:t>
            </a:r>
            <a:r>
              <a:rPr spc="-5" dirty="0">
                <a:latin typeface="+mn-lt"/>
              </a:rPr>
              <a:t>Embedded</a:t>
            </a:r>
            <a:r>
              <a:rPr spc="-35" dirty="0">
                <a:latin typeface="+mn-lt"/>
              </a:rPr>
              <a:t> </a:t>
            </a:r>
            <a:r>
              <a:rPr dirty="0">
                <a:latin typeface="+mn-lt"/>
              </a:rPr>
              <a:t>Markets</a:t>
            </a:r>
            <a:r>
              <a:rPr spc="-50" dirty="0">
                <a:latin typeface="+mn-lt"/>
              </a:rPr>
              <a:t> </a:t>
            </a:r>
            <a:r>
              <a:rPr spc="-5" dirty="0">
                <a:latin typeface="+mn-lt"/>
              </a:rPr>
              <a:t>Study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xfrm>
            <a:off x="6093333" y="6579609"/>
            <a:ext cx="29622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+mn-lt"/>
              </a:rPr>
              <a:t>©</a:t>
            </a:r>
            <a:r>
              <a:rPr spc="-10" dirty="0">
                <a:latin typeface="+mn-lt"/>
              </a:rPr>
              <a:t> </a:t>
            </a:r>
            <a:r>
              <a:rPr spc="-5" dirty="0">
                <a:latin typeface="+mn-lt"/>
              </a:rPr>
              <a:t>2017 </a:t>
            </a:r>
            <a:r>
              <a:rPr spc="-10" dirty="0">
                <a:latin typeface="+mn-lt"/>
              </a:rPr>
              <a:t>Copyright</a:t>
            </a:r>
            <a:r>
              <a:rPr spc="30" dirty="0">
                <a:latin typeface="+mn-lt"/>
              </a:rPr>
              <a:t> </a:t>
            </a:r>
            <a:r>
              <a:rPr spc="-5" dirty="0">
                <a:latin typeface="+mn-lt"/>
              </a:rPr>
              <a:t>by AspenCore.</a:t>
            </a:r>
            <a:r>
              <a:rPr spc="-10" dirty="0">
                <a:latin typeface="+mn-lt"/>
              </a:rPr>
              <a:t> All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rights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reserved.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944106" y="2336419"/>
            <a:ext cx="1842770" cy="44323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200" dirty="0">
                <a:solidFill>
                  <a:srgbClr val="FFFFFF"/>
                </a:solidFill>
                <a:cs typeface="Arial MT"/>
              </a:rPr>
              <a:t>In</a:t>
            </a:r>
            <a:r>
              <a:rPr sz="1200" spc="-10" dirty="0">
                <a:solidFill>
                  <a:srgbClr val="FFFFFF"/>
                </a:solidFill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2013,</a:t>
            </a:r>
            <a:r>
              <a:rPr sz="1200" spc="-20" dirty="0">
                <a:solidFill>
                  <a:srgbClr val="FFFFFF"/>
                </a:solidFill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86%</a:t>
            </a:r>
            <a:r>
              <a:rPr sz="1200" spc="-30" dirty="0">
                <a:solidFill>
                  <a:srgbClr val="FFFFFF"/>
                </a:solidFill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reused</a:t>
            </a:r>
            <a:r>
              <a:rPr sz="1200" spc="-30" dirty="0">
                <a:solidFill>
                  <a:srgbClr val="FFFFFF"/>
                </a:solidFill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code.</a:t>
            </a:r>
            <a:endParaRPr sz="1200"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200" dirty="0">
                <a:solidFill>
                  <a:srgbClr val="FFFFFF"/>
                </a:solidFill>
                <a:cs typeface="Arial MT"/>
              </a:rPr>
              <a:t>In</a:t>
            </a:r>
            <a:r>
              <a:rPr sz="1200" spc="-10" dirty="0">
                <a:solidFill>
                  <a:srgbClr val="FFFFFF"/>
                </a:solidFill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2012,</a:t>
            </a:r>
            <a:r>
              <a:rPr sz="1200" spc="-20" dirty="0">
                <a:solidFill>
                  <a:srgbClr val="FFFFFF"/>
                </a:solidFill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85%</a:t>
            </a:r>
            <a:r>
              <a:rPr sz="1200" spc="-30" dirty="0">
                <a:solidFill>
                  <a:srgbClr val="FFFFFF"/>
                </a:solidFill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reused</a:t>
            </a:r>
            <a:r>
              <a:rPr sz="1200" spc="-30" dirty="0">
                <a:solidFill>
                  <a:srgbClr val="FFFFFF"/>
                </a:solidFill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cs typeface="Arial MT"/>
              </a:rPr>
              <a:t>code.</a:t>
            </a:r>
            <a:endParaRPr sz="1200"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cs typeface="Arial"/>
              </a:rPr>
              <a:t>40</a:t>
            </a:r>
            <a:endParaRPr sz="1400"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5383" y="818768"/>
            <a:ext cx="7428865" cy="5420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015" indent="-234950">
              <a:lnSpc>
                <a:spcPct val="100000"/>
              </a:lnSpc>
              <a:spcBef>
                <a:spcPts val="95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5" dirty="0">
                <a:solidFill>
                  <a:srgbClr val="375F92"/>
                </a:solidFill>
                <a:cs typeface="Arial"/>
              </a:rPr>
              <a:t>Upgrades</a:t>
            </a:r>
            <a:r>
              <a:rPr sz="1600" b="1" spc="10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15" dirty="0">
                <a:solidFill>
                  <a:srgbClr val="375F92"/>
                </a:solidFill>
                <a:cs typeface="Arial"/>
              </a:rPr>
              <a:t>vs.</a:t>
            </a:r>
            <a:r>
              <a:rPr sz="1600" b="1" spc="55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New</a:t>
            </a:r>
            <a:r>
              <a:rPr sz="1600" b="1" spc="-10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–</a:t>
            </a:r>
            <a:r>
              <a:rPr sz="1600" b="1" spc="15" dirty="0">
                <a:solidFill>
                  <a:srgbClr val="375F92"/>
                </a:solidFill>
                <a:cs typeface="Arial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56%</a:t>
            </a:r>
            <a:r>
              <a:rPr sz="1600" spc="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upgrades,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44%</a:t>
            </a:r>
            <a:r>
              <a:rPr sz="1600" spc="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new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projects</a:t>
            </a:r>
            <a:r>
              <a:rPr sz="1600" spc="2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–</a:t>
            </a:r>
            <a:r>
              <a:rPr sz="1600" spc="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five</a:t>
            </a:r>
            <a:r>
              <a:rPr sz="160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Arial MT"/>
              </a:rPr>
              <a:t>years</a:t>
            </a:r>
            <a:r>
              <a:rPr sz="1600" spc="4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going.</a:t>
            </a:r>
            <a:endParaRPr sz="1600" dirty="0">
              <a:cs typeface="Arial MT"/>
            </a:endParaRPr>
          </a:p>
          <a:p>
            <a:pPr marL="234315" marR="770890" lvl="1" indent="-234315" algn="r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Char char="•"/>
              <a:tabLst>
                <a:tab pos="234315" algn="l"/>
                <a:tab pos="234950" algn="l"/>
              </a:tabLst>
            </a:pPr>
            <a:r>
              <a:rPr sz="1600" spc="-5" dirty="0">
                <a:solidFill>
                  <a:srgbClr val="375F92"/>
                </a:solidFill>
                <a:cs typeface="Arial MT"/>
              </a:rPr>
              <a:t>Upgrades</a:t>
            </a:r>
            <a:r>
              <a:rPr sz="1600" spc="2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include</a:t>
            </a:r>
            <a:r>
              <a:rPr sz="1600" spc="-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new</a:t>
            </a:r>
            <a:r>
              <a:rPr sz="1600" spc="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software</a:t>
            </a:r>
            <a:r>
              <a:rPr sz="1600" spc="4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features,</a:t>
            </a:r>
            <a:r>
              <a:rPr sz="1600" spc="3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processors,</a:t>
            </a:r>
            <a:r>
              <a:rPr sz="1600" spc="2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15" dirty="0">
                <a:solidFill>
                  <a:srgbClr val="375F92"/>
                </a:solidFill>
                <a:cs typeface="Arial MT"/>
              </a:rPr>
              <a:t>connectivity.</a:t>
            </a:r>
            <a:endParaRPr sz="1600" dirty="0"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b="1" spc="-5" dirty="0">
                <a:solidFill>
                  <a:srgbClr val="375F92"/>
                </a:solidFill>
                <a:cs typeface="Arial"/>
              </a:rPr>
              <a:t>Capabilities</a:t>
            </a:r>
            <a:r>
              <a:rPr sz="1600" b="1" spc="35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–</a:t>
            </a:r>
            <a:r>
              <a:rPr sz="1600" b="1" spc="15" dirty="0">
                <a:solidFill>
                  <a:srgbClr val="375F92"/>
                </a:solidFill>
                <a:cs typeface="Arial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Real time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(59%),</a:t>
            </a:r>
            <a:r>
              <a:rPr sz="1600" spc="3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DSP</a:t>
            </a:r>
            <a:r>
              <a:rPr sz="1600" spc="-2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(56%),</a:t>
            </a:r>
            <a:r>
              <a:rPr sz="1600" spc="3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networking</a:t>
            </a:r>
            <a:r>
              <a:rPr sz="1600" spc="2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capabilities</a:t>
            </a:r>
            <a:r>
              <a:rPr sz="1600" spc="-3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(54%).</a:t>
            </a:r>
            <a:endParaRPr sz="1600" dirty="0">
              <a:cs typeface="Arial MT"/>
            </a:endParaRPr>
          </a:p>
          <a:p>
            <a:pPr marL="247015" indent="-234950">
              <a:lnSpc>
                <a:spcPct val="100000"/>
              </a:lnSpc>
              <a:spcBef>
                <a:spcPts val="1205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35" dirty="0">
                <a:solidFill>
                  <a:srgbClr val="375F92"/>
                </a:solidFill>
                <a:cs typeface="Arial"/>
              </a:rPr>
              <a:t>Team</a:t>
            </a:r>
            <a:r>
              <a:rPr sz="1600" b="1" spc="5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Size</a:t>
            </a:r>
            <a:r>
              <a:rPr sz="1600" b="1" spc="5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–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14.8</a:t>
            </a:r>
            <a:r>
              <a:rPr sz="1600" spc="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is up</a:t>
            </a:r>
            <a:r>
              <a:rPr sz="1600" spc="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from</a:t>
            </a:r>
            <a:r>
              <a:rPr sz="1600" spc="2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14.0</a:t>
            </a:r>
            <a:r>
              <a:rPr sz="1600" spc="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three</a:t>
            </a:r>
            <a:r>
              <a:rPr sz="1600" spc="2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Arial MT"/>
              </a:rPr>
              <a:t>years</a:t>
            </a:r>
            <a:r>
              <a:rPr sz="1600" spc="2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ago.</a:t>
            </a:r>
            <a:endParaRPr sz="1600" dirty="0">
              <a:cs typeface="Arial MT"/>
            </a:endParaRPr>
          </a:p>
          <a:p>
            <a:pPr marL="247015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5" dirty="0">
                <a:solidFill>
                  <a:srgbClr val="375F92"/>
                </a:solidFill>
                <a:cs typeface="Arial"/>
              </a:rPr>
              <a:t>Outside</a:t>
            </a:r>
            <a:r>
              <a:rPr sz="1600" b="1" spc="40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10" dirty="0">
                <a:solidFill>
                  <a:srgbClr val="375F92"/>
                </a:solidFill>
                <a:cs typeface="Arial"/>
              </a:rPr>
              <a:t>vendors</a:t>
            </a:r>
            <a:r>
              <a:rPr sz="1600" b="1" spc="50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–</a:t>
            </a:r>
            <a:r>
              <a:rPr sz="1600" b="1" spc="5" dirty="0">
                <a:solidFill>
                  <a:srgbClr val="375F92"/>
                </a:solidFill>
                <a:cs typeface="Arial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Arial MT"/>
              </a:rPr>
              <a:t>Work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Arial MT"/>
              </a:rPr>
              <a:t>with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an</a:t>
            </a:r>
            <a:r>
              <a:rPr sz="160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average</a:t>
            </a:r>
            <a:r>
              <a:rPr sz="1600" spc="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of</a:t>
            </a:r>
            <a:r>
              <a:rPr sz="1600" spc="45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2.7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outside</a:t>
            </a:r>
            <a:r>
              <a:rPr sz="160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vendors.</a:t>
            </a:r>
            <a:endParaRPr sz="1600" dirty="0">
              <a:cs typeface="Arial MT"/>
            </a:endParaRPr>
          </a:p>
          <a:p>
            <a:pPr marL="247015" indent="-234950">
              <a:lnSpc>
                <a:spcPct val="100000"/>
              </a:lnSpc>
              <a:spcBef>
                <a:spcPts val="1195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5" dirty="0">
                <a:solidFill>
                  <a:srgbClr val="375F92"/>
                </a:solidFill>
                <a:cs typeface="Arial"/>
              </a:rPr>
              <a:t>Resources</a:t>
            </a:r>
            <a:r>
              <a:rPr sz="1600" b="1" spc="10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Used On</a:t>
            </a:r>
            <a:r>
              <a:rPr sz="1600" b="1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–</a:t>
            </a:r>
            <a:r>
              <a:rPr sz="1600" b="1" spc="10" dirty="0">
                <a:solidFill>
                  <a:srgbClr val="375F92"/>
                </a:solidFill>
                <a:cs typeface="Arial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Software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(61%),</a:t>
            </a:r>
            <a:r>
              <a:rPr sz="1600" spc="2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hardware</a:t>
            </a:r>
            <a:r>
              <a:rPr sz="1600" spc="3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(39%).</a:t>
            </a:r>
            <a:endParaRPr sz="1600" dirty="0">
              <a:cs typeface="Arial MT"/>
            </a:endParaRPr>
          </a:p>
          <a:p>
            <a:pPr marL="247015" indent="-234950">
              <a:lnSpc>
                <a:spcPct val="100000"/>
              </a:lnSpc>
              <a:spcBef>
                <a:spcPts val="1205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5" dirty="0">
                <a:solidFill>
                  <a:srgbClr val="375F92"/>
                </a:solidFill>
                <a:cs typeface="Arial"/>
              </a:rPr>
              <a:t>Projects</a:t>
            </a:r>
            <a:r>
              <a:rPr sz="1600" b="1" spc="20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10" dirty="0">
                <a:solidFill>
                  <a:srgbClr val="375F92"/>
                </a:solidFill>
                <a:cs typeface="Arial"/>
              </a:rPr>
              <a:t>Worked</a:t>
            </a:r>
            <a:r>
              <a:rPr sz="1600" b="1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On</a:t>
            </a:r>
            <a:r>
              <a:rPr sz="1600" b="1" spc="20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at</a:t>
            </a:r>
            <a:r>
              <a:rPr sz="1600" b="1" spc="10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Same</a:t>
            </a:r>
            <a:r>
              <a:rPr sz="1600" b="1" spc="20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10" dirty="0">
                <a:solidFill>
                  <a:srgbClr val="375F92"/>
                </a:solidFill>
                <a:cs typeface="Arial"/>
              </a:rPr>
              <a:t>Time</a:t>
            </a:r>
            <a:r>
              <a:rPr sz="1600" b="1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–</a:t>
            </a:r>
            <a:r>
              <a:rPr sz="1600" b="1" spc="5" dirty="0">
                <a:solidFill>
                  <a:srgbClr val="375F92"/>
                </a:solidFill>
                <a:cs typeface="Arial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Arial MT"/>
              </a:rPr>
              <a:t>Average</a:t>
            </a:r>
            <a:r>
              <a:rPr sz="160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of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2.1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projects.</a:t>
            </a:r>
            <a:endParaRPr sz="1600" dirty="0">
              <a:cs typeface="Arial MT"/>
            </a:endParaRPr>
          </a:p>
          <a:p>
            <a:pPr marL="247015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5" dirty="0">
                <a:solidFill>
                  <a:srgbClr val="375F92"/>
                </a:solidFill>
                <a:cs typeface="Arial"/>
              </a:rPr>
              <a:t>Build</a:t>
            </a:r>
            <a:r>
              <a:rPr sz="1600" b="1" spc="20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or</a:t>
            </a:r>
            <a:r>
              <a:rPr sz="1600" b="1" spc="15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Purchase</a:t>
            </a:r>
            <a:r>
              <a:rPr sz="1600" b="1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Boards –</a:t>
            </a:r>
            <a:r>
              <a:rPr sz="1600" b="1" spc="465" dirty="0">
                <a:solidFill>
                  <a:srgbClr val="375F92"/>
                </a:solidFill>
                <a:cs typeface="Arial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81%</a:t>
            </a:r>
            <a:r>
              <a:rPr sz="1600" spc="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build</a:t>
            </a:r>
            <a:r>
              <a:rPr sz="1600" spc="-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their</a:t>
            </a:r>
            <a:r>
              <a:rPr sz="1600" spc="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Arial MT"/>
              </a:rPr>
              <a:t>own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boards,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19%</a:t>
            </a:r>
            <a:r>
              <a:rPr sz="1600" spc="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purchase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OTS.</a:t>
            </a:r>
            <a:endParaRPr sz="1600" dirty="0">
              <a:cs typeface="Arial MT"/>
            </a:endParaRPr>
          </a:p>
          <a:p>
            <a:pPr marL="247015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5" dirty="0">
                <a:solidFill>
                  <a:srgbClr val="375F92"/>
                </a:solidFill>
                <a:cs typeface="Arial"/>
              </a:rPr>
              <a:t>Project</a:t>
            </a:r>
            <a:r>
              <a:rPr sz="1600" b="1" spc="20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Starts</a:t>
            </a:r>
            <a:r>
              <a:rPr sz="1600" b="1" spc="15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5" dirty="0">
                <a:solidFill>
                  <a:srgbClr val="375F92"/>
                </a:solidFill>
                <a:cs typeface="Arial"/>
              </a:rPr>
              <a:t>with</a:t>
            </a:r>
            <a:r>
              <a:rPr sz="1600" b="1" spc="-20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Board –</a:t>
            </a:r>
            <a:r>
              <a:rPr sz="1600" b="1" spc="15" dirty="0">
                <a:solidFill>
                  <a:srgbClr val="375F92"/>
                </a:solidFill>
                <a:cs typeface="Arial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44%</a:t>
            </a:r>
            <a:r>
              <a:rPr sz="1600" spc="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is </a:t>
            </a:r>
            <a:r>
              <a:rPr sz="1600" spc="-10" dirty="0">
                <a:solidFill>
                  <a:srgbClr val="375F92"/>
                </a:solidFill>
                <a:cs typeface="Arial MT"/>
              </a:rPr>
              <a:t>down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from</a:t>
            </a:r>
            <a:r>
              <a:rPr sz="1600" spc="3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50%</a:t>
            </a:r>
            <a:r>
              <a:rPr sz="1600" spc="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in</a:t>
            </a:r>
            <a:r>
              <a:rPr sz="1600" spc="-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2015.</a:t>
            </a:r>
            <a:endParaRPr sz="1600" dirty="0">
              <a:cs typeface="Arial MT"/>
            </a:endParaRPr>
          </a:p>
          <a:p>
            <a:pPr marL="247015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5" dirty="0">
                <a:solidFill>
                  <a:srgbClr val="375F92"/>
                </a:solidFill>
                <a:cs typeface="Arial"/>
              </a:rPr>
              <a:t>Form</a:t>
            </a:r>
            <a:r>
              <a:rPr sz="1600" b="1" spc="20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Factor</a:t>
            </a:r>
            <a:r>
              <a:rPr sz="1600" b="1" spc="25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Boards</a:t>
            </a:r>
            <a:r>
              <a:rPr sz="1600" b="1" spc="5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Used</a:t>
            </a:r>
            <a:r>
              <a:rPr sz="1600" b="1" spc="-20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–</a:t>
            </a:r>
            <a:r>
              <a:rPr sz="1600" b="1" dirty="0">
                <a:solidFill>
                  <a:srgbClr val="375F92"/>
                </a:solidFill>
                <a:cs typeface="Arial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Custom</a:t>
            </a:r>
            <a:r>
              <a:rPr sz="1600" spc="2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design</a:t>
            </a:r>
            <a:r>
              <a:rPr sz="1600" spc="-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(26%),</a:t>
            </a:r>
            <a:r>
              <a:rPr sz="1600" spc="4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proprietary</a:t>
            </a:r>
            <a:r>
              <a:rPr sz="1600" spc="3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(23%)</a:t>
            </a:r>
            <a:r>
              <a:rPr sz="1600" spc="2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top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two.</a:t>
            </a:r>
            <a:endParaRPr sz="1600" dirty="0">
              <a:cs typeface="Arial MT"/>
            </a:endParaRPr>
          </a:p>
          <a:p>
            <a:pPr marL="247015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5" dirty="0">
                <a:solidFill>
                  <a:srgbClr val="375F92"/>
                </a:solidFill>
                <a:cs typeface="Arial"/>
              </a:rPr>
              <a:t>Months</a:t>
            </a:r>
            <a:r>
              <a:rPr sz="1600" b="1" spc="25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to</a:t>
            </a:r>
            <a:r>
              <a:rPr sz="1600" b="1" spc="20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Complete</a:t>
            </a:r>
            <a:r>
              <a:rPr sz="1600" b="1" spc="40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Project</a:t>
            </a:r>
            <a:r>
              <a:rPr sz="1600" b="1" spc="-15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–</a:t>
            </a:r>
            <a:r>
              <a:rPr sz="1600" b="1" spc="15" dirty="0">
                <a:solidFill>
                  <a:srgbClr val="375F92"/>
                </a:solidFill>
                <a:cs typeface="Arial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12.1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months</a:t>
            </a:r>
            <a:r>
              <a:rPr sz="1600" spc="2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on</a:t>
            </a:r>
            <a:r>
              <a:rPr sz="160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average,</a:t>
            </a:r>
            <a:r>
              <a:rPr sz="1600" spc="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Arial MT"/>
              </a:rPr>
              <a:t>down</a:t>
            </a:r>
            <a:r>
              <a:rPr sz="1600" spc="3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from</a:t>
            </a:r>
            <a:r>
              <a:rPr sz="1600" spc="2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12.4.</a:t>
            </a:r>
            <a:endParaRPr sz="1600" dirty="0">
              <a:cs typeface="Arial MT"/>
            </a:endParaRPr>
          </a:p>
          <a:p>
            <a:pPr marL="234315" marR="800100" indent="-234315" algn="r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34315" algn="l"/>
                <a:tab pos="247650" algn="l"/>
              </a:tabLst>
            </a:pPr>
            <a:r>
              <a:rPr sz="1600" b="1" spc="-5" dirty="0">
                <a:solidFill>
                  <a:srgbClr val="375F92"/>
                </a:solidFill>
                <a:cs typeface="Arial"/>
              </a:rPr>
              <a:t>On</a:t>
            </a:r>
            <a:r>
              <a:rPr sz="1600" b="1" spc="15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or</a:t>
            </a:r>
            <a:r>
              <a:rPr sz="1600" b="1" spc="15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ahead</a:t>
            </a:r>
            <a:r>
              <a:rPr sz="1600" b="1" spc="15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of</a:t>
            </a:r>
            <a:r>
              <a:rPr sz="1600" b="1" spc="10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schedule</a:t>
            </a:r>
            <a:r>
              <a:rPr sz="1600" b="1" spc="5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–</a:t>
            </a:r>
            <a:r>
              <a:rPr sz="1600" b="1" dirty="0">
                <a:solidFill>
                  <a:srgbClr val="375F92"/>
                </a:solidFill>
                <a:cs typeface="Arial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41%</a:t>
            </a:r>
            <a:r>
              <a:rPr sz="1600" spc="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in</a:t>
            </a:r>
            <a:r>
              <a:rPr sz="160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2017 </a:t>
            </a:r>
            <a:r>
              <a:rPr sz="1600" dirty="0">
                <a:solidFill>
                  <a:srgbClr val="375F92"/>
                </a:solidFill>
                <a:cs typeface="Arial MT"/>
              </a:rPr>
              <a:t>is</a:t>
            </a:r>
            <a:r>
              <a:rPr sz="1600" spc="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Arial MT"/>
              </a:rPr>
              <a:t>two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ticks</a:t>
            </a:r>
            <a:r>
              <a:rPr sz="1600" spc="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better</a:t>
            </a:r>
            <a:r>
              <a:rPr sz="1600" spc="2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from</a:t>
            </a:r>
            <a:r>
              <a:rPr sz="1600" spc="2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2015.</a:t>
            </a:r>
            <a:endParaRPr sz="1600" dirty="0">
              <a:cs typeface="Arial MT"/>
            </a:endParaRPr>
          </a:p>
          <a:p>
            <a:pPr marL="247015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5" dirty="0">
                <a:solidFill>
                  <a:srgbClr val="375F92"/>
                </a:solidFill>
                <a:cs typeface="Arial"/>
              </a:rPr>
              <a:t>Languages</a:t>
            </a:r>
            <a:r>
              <a:rPr sz="1600" b="1" spc="10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–</a:t>
            </a:r>
            <a:r>
              <a:rPr sz="1600" b="1" dirty="0">
                <a:solidFill>
                  <a:srgbClr val="375F92"/>
                </a:solidFill>
                <a:cs typeface="Arial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C</a:t>
            </a:r>
            <a:r>
              <a:rPr sz="160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usage</a:t>
            </a:r>
            <a:r>
              <a:rPr sz="1600" spc="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at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52%,</a:t>
            </a:r>
            <a:r>
              <a:rPr sz="1600" spc="2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Arial MT"/>
              </a:rPr>
              <a:t>down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some</a:t>
            </a:r>
            <a:r>
              <a:rPr sz="1600" spc="2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but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still</a:t>
            </a:r>
            <a:r>
              <a:rPr sz="1600" spc="-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dominant.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No</a:t>
            </a:r>
            <a:r>
              <a:rPr sz="1600" spc="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challengers.</a:t>
            </a:r>
            <a:endParaRPr sz="1600" dirty="0">
              <a:cs typeface="Arial MT"/>
            </a:endParaRPr>
          </a:p>
          <a:p>
            <a:pPr marL="247015" indent="-234950">
              <a:lnSpc>
                <a:spcPct val="100000"/>
              </a:lnSpc>
              <a:spcBef>
                <a:spcPts val="1205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5" dirty="0">
                <a:solidFill>
                  <a:srgbClr val="375F92"/>
                </a:solidFill>
                <a:cs typeface="Arial"/>
              </a:rPr>
              <a:t>Recode</a:t>
            </a:r>
            <a:r>
              <a:rPr sz="1600" b="1" spc="15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Use</a:t>
            </a:r>
            <a:r>
              <a:rPr sz="1600" b="1" spc="-10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–</a:t>
            </a:r>
            <a:r>
              <a:rPr sz="1600" b="1" dirty="0">
                <a:solidFill>
                  <a:srgbClr val="375F92"/>
                </a:solidFill>
                <a:cs typeface="Arial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87%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Arial MT"/>
              </a:rPr>
              <a:t>was</a:t>
            </a:r>
            <a:r>
              <a:rPr sz="1600" spc="2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close</a:t>
            </a:r>
            <a:r>
              <a:rPr sz="1600" spc="-2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to</a:t>
            </a:r>
            <a:r>
              <a:rPr sz="1600" spc="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2015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(86%),</a:t>
            </a:r>
            <a:r>
              <a:rPr sz="1600" spc="3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and</a:t>
            </a:r>
            <a:r>
              <a:rPr sz="1600" dirty="0">
                <a:solidFill>
                  <a:srgbClr val="375F92"/>
                </a:solidFill>
                <a:cs typeface="Arial MT"/>
              </a:rPr>
              <a:t> is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expected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to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continue</a:t>
            </a:r>
            <a:endParaRPr sz="1600" dirty="0"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8367" y="0"/>
            <a:ext cx="2180310" cy="158226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3390" y="384810"/>
            <a:ext cx="42494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+mn-lt"/>
              </a:rPr>
              <a:t>Embedded</a:t>
            </a:r>
            <a:r>
              <a:rPr sz="2200" spc="1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Design</a:t>
            </a:r>
            <a:r>
              <a:rPr sz="220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Environment</a:t>
            </a:r>
            <a:endParaRPr sz="2200" dirty="0">
              <a:latin typeface="+mn-l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latin typeface="+mn-lt"/>
              </a:rPr>
              <a:t>2017</a:t>
            </a:r>
            <a:r>
              <a:rPr spc="-30" dirty="0">
                <a:latin typeface="+mn-lt"/>
              </a:rPr>
              <a:t> </a:t>
            </a:r>
            <a:r>
              <a:rPr spc="-5" dirty="0">
                <a:latin typeface="+mn-lt"/>
              </a:rPr>
              <a:t>Embedded</a:t>
            </a:r>
            <a:r>
              <a:rPr spc="-35" dirty="0">
                <a:latin typeface="+mn-lt"/>
              </a:rPr>
              <a:t> </a:t>
            </a:r>
            <a:r>
              <a:rPr dirty="0">
                <a:latin typeface="+mn-lt"/>
              </a:rPr>
              <a:t>Markets</a:t>
            </a:r>
            <a:r>
              <a:rPr spc="-50" dirty="0">
                <a:latin typeface="+mn-lt"/>
              </a:rPr>
              <a:t> </a:t>
            </a:r>
            <a:r>
              <a:rPr spc="-5" dirty="0">
                <a:latin typeface="+mn-lt"/>
              </a:rPr>
              <a:t>Study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093333" y="6579609"/>
            <a:ext cx="29622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+mn-lt"/>
              </a:rPr>
              <a:t>©</a:t>
            </a:r>
            <a:r>
              <a:rPr spc="-10" dirty="0">
                <a:latin typeface="+mn-lt"/>
              </a:rPr>
              <a:t> </a:t>
            </a:r>
            <a:r>
              <a:rPr spc="-5" dirty="0">
                <a:latin typeface="+mn-lt"/>
              </a:rPr>
              <a:t>2017 </a:t>
            </a:r>
            <a:r>
              <a:rPr spc="-10" dirty="0">
                <a:latin typeface="+mn-lt"/>
              </a:rPr>
              <a:t>Copyright</a:t>
            </a:r>
            <a:r>
              <a:rPr spc="30" dirty="0">
                <a:latin typeface="+mn-lt"/>
              </a:rPr>
              <a:t> </a:t>
            </a:r>
            <a:r>
              <a:rPr spc="-5" dirty="0">
                <a:latin typeface="+mn-lt"/>
              </a:rPr>
              <a:t>by AspenCore.</a:t>
            </a:r>
            <a:r>
              <a:rPr spc="-10" dirty="0">
                <a:latin typeface="+mn-lt"/>
              </a:rPr>
              <a:t> All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rights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reserved.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1850593"/>
            <a:ext cx="813562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dirty="0">
                <a:solidFill>
                  <a:srgbClr val="000000"/>
                </a:solidFill>
                <a:latin typeface="Calibri"/>
                <a:cs typeface="Calibri"/>
              </a:rPr>
              <a:t>Embedded</a:t>
            </a:r>
            <a:r>
              <a:rPr sz="6000"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6000" b="0" spc="-5" dirty="0">
                <a:solidFill>
                  <a:srgbClr val="000000"/>
                </a:solidFill>
                <a:latin typeface="Calibri"/>
                <a:cs typeface="Calibri"/>
              </a:rPr>
              <a:t>Design</a:t>
            </a:r>
            <a:r>
              <a:rPr sz="6000"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6000" b="0" spc="-20" dirty="0">
                <a:solidFill>
                  <a:srgbClr val="000000"/>
                </a:solidFill>
                <a:latin typeface="Calibri"/>
                <a:cs typeface="Calibri"/>
              </a:rPr>
              <a:t>Process</a:t>
            </a:r>
            <a:endParaRPr sz="6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42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98009" y="1985517"/>
            <a:ext cx="3301365" cy="4114165"/>
            <a:chOff x="4398009" y="1985517"/>
            <a:chExt cx="3301365" cy="4114165"/>
          </a:xfrm>
        </p:grpSpPr>
        <p:sp>
          <p:nvSpPr>
            <p:cNvPr id="4" name="object 4"/>
            <p:cNvSpPr/>
            <p:nvPr/>
          </p:nvSpPr>
          <p:spPr>
            <a:xfrm>
              <a:off x="4404360" y="2010155"/>
              <a:ext cx="2982595" cy="393700"/>
            </a:xfrm>
            <a:custGeom>
              <a:avLst/>
              <a:gdLst/>
              <a:ahLst/>
              <a:cxnLst/>
              <a:rect l="l" t="t" r="r" b="b"/>
              <a:pathLst>
                <a:path w="2982595" h="393700">
                  <a:moveTo>
                    <a:pt x="2918460" y="274320"/>
                  </a:moveTo>
                  <a:lnTo>
                    <a:pt x="0" y="274320"/>
                  </a:lnTo>
                  <a:lnTo>
                    <a:pt x="0" y="393192"/>
                  </a:lnTo>
                  <a:lnTo>
                    <a:pt x="2918460" y="393192"/>
                  </a:lnTo>
                  <a:lnTo>
                    <a:pt x="2918460" y="274320"/>
                  </a:lnTo>
                  <a:close/>
                </a:path>
                <a:path w="2982595" h="393700">
                  <a:moveTo>
                    <a:pt x="2982468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2982468" y="118872"/>
                  </a:lnTo>
                  <a:lnTo>
                    <a:pt x="298246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4359" y="2129027"/>
              <a:ext cx="3295015" cy="119380"/>
            </a:xfrm>
            <a:custGeom>
              <a:avLst/>
              <a:gdLst/>
              <a:ahLst/>
              <a:cxnLst/>
              <a:rect l="l" t="t" r="r" b="b"/>
              <a:pathLst>
                <a:path w="3295015" h="119380">
                  <a:moveTo>
                    <a:pt x="3294888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3294888" y="118872"/>
                  </a:lnTo>
                  <a:lnTo>
                    <a:pt x="32948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04359" y="2557271"/>
              <a:ext cx="2049780" cy="119380"/>
            </a:xfrm>
            <a:custGeom>
              <a:avLst/>
              <a:gdLst/>
              <a:ahLst/>
              <a:cxnLst/>
              <a:rect l="l" t="t" r="r" b="b"/>
              <a:pathLst>
                <a:path w="2049779" h="119380">
                  <a:moveTo>
                    <a:pt x="204977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2049779" y="118872"/>
                  </a:lnTo>
                  <a:lnTo>
                    <a:pt x="20497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04359" y="2403347"/>
              <a:ext cx="3030220" cy="119380"/>
            </a:xfrm>
            <a:custGeom>
              <a:avLst/>
              <a:gdLst/>
              <a:ahLst/>
              <a:cxnLst/>
              <a:rect l="l" t="t" r="r" b="b"/>
              <a:pathLst>
                <a:path w="3030220" h="119380">
                  <a:moveTo>
                    <a:pt x="3029712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3029712" y="118872"/>
                  </a:lnTo>
                  <a:lnTo>
                    <a:pt x="30297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04359" y="2830067"/>
              <a:ext cx="1711960" cy="119380"/>
            </a:xfrm>
            <a:custGeom>
              <a:avLst/>
              <a:gdLst/>
              <a:ahLst/>
              <a:cxnLst/>
              <a:rect l="l" t="t" r="r" b="b"/>
              <a:pathLst>
                <a:path w="1711960" h="119380">
                  <a:moveTo>
                    <a:pt x="1711452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11452" y="118872"/>
                  </a:lnTo>
                  <a:lnTo>
                    <a:pt x="17114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04359" y="2676143"/>
              <a:ext cx="1813560" cy="119380"/>
            </a:xfrm>
            <a:custGeom>
              <a:avLst/>
              <a:gdLst/>
              <a:ahLst/>
              <a:cxnLst/>
              <a:rect l="l" t="t" r="r" b="b"/>
              <a:pathLst>
                <a:path w="1813560" h="119380">
                  <a:moveTo>
                    <a:pt x="1813560" y="0"/>
                  </a:moveTo>
                  <a:lnTo>
                    <a:pt x="0" y="0"/>
                  </a:lnTo>
                  <a:lnTo>
                    <a:pt x="0" y="118871"/>
                  </a:lnTo>
                  <a:lnTo>
                    <a:pt x="1813560" y="118871"/>
                  </a:lnTo>
                  <a:lnTo>
                    <a:pt x="181356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04359" y="3104387"/>
              <a:ext cx="1556385" cy="119380"/>
            </a:xfrm>
            <a:custGeom>
              <a:avLst/>
              <a:gdLst/>
              <a:ahLst/>
              <a:cxnLst/>
              <a:rect l="l" t="t" r="r" b="b"/>
              <a:pathLst>
                <a:path w="1556385" h="119380">
                  <a:moveTo>
                    <a:pt x="1556003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556003" y="118872"/>
                  </a:lnTo>
                  <a:lnTo>
                    <a:pt x="155600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04359" y="2948939"/>
              <a:ext cx="1515110" cy="119380"/>
            </a:xfrm>
            <a:custGeom>
              <a:avLst/>
              <a:gdLst/>
              <a:ahLst/>
              <a:cxnLst/>
              <a:rect l="l" t="t" r="r" b="b"/>
              <a:pathLst>
                <a:path w="1515110" h="119380">
                  <a:moveTo>
                    <a:pt x="15148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514855" y="118872"/>
                  </a:lnTo>
                  <a:lnTo>
                    <a:pt x="151485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04359" y="3377183"/>
              <a:ext cx="1478280" cy="119380"/>
            </a:xfrm>
            <a:custGeom>
              <a:avLst/>
              <a:gdLst/>
              <a:ahLst/>
              <a:cxnLst/>
              <a:rect l="l" t="t" r="r" b="b"/>
              <a:pathLst>
                <a:path w="1478279" h="119379">
                  <a:moveTo>
                    <a:pt x="1478279" y="0"/>
                  </a:moveTo>
                  <a:lnTo>
                    <a:pt x="0" y="0"/>
                  </a:lnTo>
                  <a:lnTo>
                    <a:pt x="0" y="118871"/>
                  </a:lnTo>
                  <a:lnTo>
                    <a:pt x="1478279" y="118871"/>
                  </a:lnTo>
                  <a:lnTo>
                    <a:pt x="14782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04359" y="3223259"/>
              <a:ext cx="1301750" cy="119380"/>
            </a:xfrm>
            <a:custGeom>
              <a:avLst/>
              <a:gdLst/>
              <a:ahLst/>
              <a:cxnLst/>
              <a:rect l="l" t="t" r="r" b="b"/>
              <a:pathLst>
                <a:path w="1301750" h="119379">
                  <a:moveTo>
                    <a:pt x="130149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301495" y="118872"/>
                  </a:lnTo>
                  <a:lnTo>
                    <a:pt x="130149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04359" y="3651503"/>
              <a:ext cx="1466215" cy="119380"/>
            </a:xfrm>
            <a:custGeom>
              <a:avLst/>
              <a:gdLst/>
              <a:ahLst/>
              <a:cxnLst/>
              <a:rect l="l" t="t" r="r" b="b"/>
              <a:pathLst>
                <a:path w="1466214" h="119379">
                  <a:moveTo>
                    <a:pt x="1466088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466088" y="118872"/>
                  </a:lnTo>
                  <a:lnTo>
                    <a:pt x="14660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04359" y="3496055"/>
              <a:ext cx="1259205" cy="119380"/>
            </a:xfrm>
            <a:custGeom>
              <a:avLst/>
              <a:gdLst/>
              <a:ahLst/>
              <a:cxnLst/>
              <a:rect l="l" t="t" r="r" b="b"/>
              <a:pathLst>
                <a:path w="1259204" h="119379">
                  <a:moveTo>
                    <a:pt x="1258824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258824" y="118872"/>
                  </a:lnTo>
                  <a:lnTo>
                    <a:pt x="125882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04359" y="3924300"/>
              <a:ext cx="1362710" cy="119380"/>
            </a:xfrm>
            <a:custGeom>
              <a:avLst/>
              <a:gdLst/>
              <a:ahLst/>
              <a:cxnLst/>
              <a:rect l="l" t="t" r="r" b="b"/>
              <a:pathLst>
                <a:path w="1362710" h="119379">
                  <a:moveTo>
                    <a:pt x="1362455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362455" y="118872"/>
                  </a:lnTo>
                  <a:lnTo>
                    <a:pt x="13624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04359" y="3770375"/>
              <a:ext cx="1355090" cy="119380"/>
            </a:xfrm>
            <a:custGeom>
              <a:avLst/>
              <a:gdLst/>
              <a:ahLst/>
              <a:cxnLst/>
              <a:rect l="l" t="t" r="r" b="b"/>
              <a:pathLst>
                <a:path w="1355089" h="119379">
                  <a:moveTo>
                    <a:pt x="13548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354836" y="118872"/>
                  </a:lnTo>
                  <a:lnTo>
                    <a:pt x="135483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04359" y="4197095"/>
              <a:ext cx="1193800" cy="119380"/>
            </a:xfrm>
            <a:custGeom>
              <a:avLst/>
              <a:gdLst/>
              <a:ahLst/>
              <a:cxnLst/>
              <a:rect l="l" t="t" r="r" b="b"/>
              <a:pathLst>
                <a:path w="1193800" h="119379">
                  <a:moveTo>
                    <a:pt x="1193291" y="0"/>
                  </a:moveTo>
                  <a:lnTo>
                    <a:pt x="0" y="0"/>
                  </a:lnTo>
                  <a:lnTo>
                    <a:pt x="0" y="118871"/>
                  </a:lnTo>
                  <a:lnTo>
                    <a:pt x="1193291" y="118871"/>
                  </a:lnTo>
                  <a:lnTo>
                    <a:pt x="11932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04359" y="4043172"/>
              <a:ext cx="1706880" cy="119380"/>
            </a:xfrm>
            <a:custGeom>
              <a:avLst/>
              <a:gdLst/>
              <a:ahLst/>
              <a:cxnLst/>
              <a:rect l="l" t="t" r="r" b="b"/>
              <a:pathLst>
                <a:path w="1706879" h="119379">
                  <a:moveTo>
                    <a:pt x="1706879" y="0"/>
                  </a:moveTo>
                  <a:lnTo>
                    <a:pt x="0" y="0"/>
                  </a:lnTo>
                  <a:lnTo>
                    <a:pt x="0" y="118871"/>
                  </a:lnTo>
                  <a:lnTo>
                    <a:pt x="1706879" y="118871"/>
                  </a:lnTo>
                  <a:lnTo>
                    <a:pt x="170687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04359" y="4471416"/>
              <a:ext cx="1193800" cy="119380"/>
            </a:xfrm>
            <a:custGeom>
              <a:avLst/>
              <a:gdLst/>
              <a:ahLst/>
              <a:cxnLst/>
              <a:rect l="l" t="t" r="r" b="b"/>
              <a:pathLst>
                <a:path w="1193800" h="119379">
                  <a:moveTo>
                    <a:pt x="1193291" y="0"/>
                  </a:moveTo>
                  <a:lnTo>
                    <a:pt x="0" y="0"/>
                  </a:lnTo>
                  <a:lnTo>
                    <a:pt x="0" y="118871"/>
                  </a:lnTo>
                  <a:lnTo>
                    <a:pt x="1193291" y="118871"/>
                  </a:lnTo>
                  <a:lnTo>
                    <a:pt x="11932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04359" y="4315967"/>
              <a:ext cx="1739264" cy="119380"/>
            </a:xfrm>
            <a:custGeom>
              <a:avLst/>
              <a:gdLst/>
              <a:ahLst/>
              <a:cxnLst/>
              <a:rect l="l" t="t" r="r" b="b"/>
              <a:pathLst>
                <a:path w="1739264" h="119379">
                  <a:moveTo>
                    <a:pt x="1738884" y="0"/>
                  </a:moveTo>
                  <a:lnTo>
                    <a:pt x="0" y="0"/>
                  </a:lnTo>
                  <a:lnTo>
                    <a:pt x="0" y="118871"/>
                  </a:lnTo>
                  <a:lnTo>
                    <a:pt x="1738884" y="118871"/>
                  </a:lnTo>
                  <a:lnTo>
                    <a:pt x="173888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04360" y="4744211"/>
              <a:ext cx="1127760" cy="393700"/>
            </a:xfrm>
            <a:custGeom>
              <a:avLst/>
              <a:gdLst/>
              <a:ahLst/>
              <a:cxnLst/>
              <a:rect l="l" t="t" r="r" b="b"/>
              <a:pathLst>
                <a:path w="1127760" h="393700">
                  <a:moveTo>
                    <a:pt x="1037844" y="274320"/>
                  </a:moveTo>
                  <a:lnTo>
                    <a:pt x="0" y="274320"/>
                  </a:lnTo>
                  <a:lnTo>
                    <a:pt x="0" y="393192"/>
                  </a:lnTo>
                  <a:lnTo>
                    <a:pt x="1037844" y="393192"/>
                  </a:lnTo>
                  <a:lnTo>
                    <a:pt x="1037844" y="274320"/>
                  </a:lnTo>
                  <a:close/>
                </a:path>
                <a:path w="1127760" h="393700">
                  <a:moveTo>
                    <a:pt x="1127760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127760" y="118872"/>
                  </a:lnTo>
                  <a:lnTo>
                    <a:pt x="11277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04359" y="4863083"/>
              <a:ext cx="1226820" cy="119380"/>
            </a:xfrm>
            <a:custGeom>
              <a:avLst/>
              <a:gdLst/>
              <a:ahLst/>
              <a:cxnLst/>
              <a:rect l="l" t="t" r="r" b="b"/>
              <a:pathLst>
                <a:path w="1226820" h="119379">
                  <a:moveTo>
                    <a:pt x="122681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226819" y="118872"/>
                  </a:lnTo>
                  <a:lnTo>
                    <a:pt x="122681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04359" y="5291327"/>
              <a:ext cx="765175" cy="119380"/>
            </a:xfrm>
            <a:custGeom>
              <a:avLst/>
              <a:gdLst/>
              <a:ahLst/>
              <a:cxnLst/>
              <a:rect l="l" t="t" r="r" b="b"/>
              <a:pathLst>
                <a:path w="765175" h="119379">
                  <a:moveTo>
                    <a:pt x="765048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765048" y="118872"/>
                  </a:lnTo>
                  <a:lnTo>
                    <a:pt x="7650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04359" y="5137403"/>
              <a:ext cx="1163320" cy="119380"/>
            </a:xfrm>
            <a:custGeom>
              <a:avLst/>
              <a:gdLst/>
              <a:ahLst/>
              <a:cxnLst/>
              <a:rect l="l" t="t" r="r" b="b"/>
              <a:pathLst>
                <a:path w="1163320" h="119379">
                  <a:moveTo>
                    <a:pt x="1162812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162812" y="118872"/>
                  </a:lnTo>
                  <a:lnTo>
                    <a:pt x="11628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04359" y="5564123"/>
              <a:ext cx="701040" cy="119380"/>
            </a:xfrm>
            <a:custGeom>
              <a:avLst/>
              <a:gdLst/>
              <a:ahLst/>
              <a:cxnLst/>
              <a:rect l="l" t="t" r="r" b="b"/>
              <a:pathLst>
                <a:path w="701039" h="119379">
                  <a:moveTo>
                    <a:pt x="70103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701039" y="118872"/>
                  </a:lnTo>
                  <a:lnTo>
                    <a:pt x="70103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04359" y="5410200"/>
              <a:ext cx="960119" cy="119380"/>
            </a:xfrm>
            <a:custGeom>
              <a:avLst/>
              <a:gdLst/>
              <a:ahLst/>
              <a:cxnLst/>
              <a:rect l="l" t="t" r="r" b="b"/>
              <a:pathLst>
                <a:path w="960120" h="119379">
                  <a:moveTo>
                    <a:pt x="96011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960119" y="118872"/>
                  </a:lnTo>
                  <a:lnTo>
                    <a:pt x="96011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04359" y="5838444"/>
              <a:ext cx="675640" cy="119380"/>
            </a:xfrm>
            <a:custGeom>
              <a:avLst/>
              <a:gdLst/>
              <a:ahLst/>
              <a:cxnLst/>
              <a:rect l="l" t="t" r="r" b="b"/>
              <a:pathLst>
                <a:path w="675639" h="119379">
                  <a:moveTo>
                    <a:pt x="675131" y="0"/>
                  </a:moveTo>
                  <a:lnTo>
                    <a:pt x="0" y="0"/>
                  </a:lnTo>
                  <a:lnTo>
                    <a:pt x="0" y="118871"/>
                  </a:lnTo>
                  <a:lnTo>
                    <a:pt x="675131" y="118871"/>
                  </a:lnTo>
                  <a:lnTo>
                    <a:pt x="6751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04360" y="5682995"/>
              <a:ext cx="1003300" cy="393700"/>
            </a:xfrm>
            <a:custGeom>
              <a:avLst/>
              <a:gdLst/>
              <a:ahLst/>
              <a:cxnLst/>
              <a:rect l="l" t="t" r="r" b="b"/>
              <a:pathLst>
                <a:path w="1003300" h="393700">
                  <a:moveTo>
                    <a:pt x="8214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821436" y="118872"/>
                  </a:lnTo>
                  <a:lnTo>
                    <a:pt x="821436" y="0"/>
                  </a:lnTo>
                  <a:close/>
                </a:path>
                <a:path w="1003300" h="393700">
                  <a:moveTo>
                    <a:pt x="1002792" y="274320"/>
                  </a:moveTo>
                  <a:lnTo>
                    <a:pt x="0" y="274320"/>
                  </a:lnTo>
                  <a:lnTo>
                    <a:pt x="0" y="393192"/>
                  </a:lnTo>
                  <a:lnTo>
                    <a:pt x="1002792" y="393192"/>
                  </a:lnTo>
                  <a:lnTo>
                    <a:pt x="1002792" y="27432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04359" y="1991867"/>
              <a:ext cx="0" cy="4101465"/>
            </a:xfrm>
            <a:custGeom>
              <a:avLst/>
              <a:gdLst/>
              <a:ahLst/>
              <a:cxnLst/>
              <a:rect l="l" t="t" r="r" b="b"/>
              <a:pathLst>
                <a:path h="4101465">
                  <a:moveTo>
                    <a:pt x="0" y="0"/>
                  </a:moveTo>
                  <a:lnTo>
                    <a:pt x="0" y="4101084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386573" y="2230323"/>
            <a:ext cx="290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17640" y="2504313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80582" y="277774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24753" y="305117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47028" y="332460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33947" y="3597909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661152" y="4145026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61152" y="4418457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596254" y="4691888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505450" y="4965319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168265" y="5512409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42357" y="5785815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451597" y="1957196"/>
            <a:ext cx="603250" cy="32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9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23%</a:t>
            </a:r>
            <a:endParaRPr sz="1200">
              <a:latin typeface="Calibri"/>
              <a:cs typeface="Calibri"/>
            </a:endParaRPr>
          </a:p>
          <a:p>
            <a:pPr marL="325120">
              <a:lnSpc>
                <a:spcPts val="1190"/>
              </a:lnSpc>
            </a:pPr>
            <a:r>
              <a:rPr sz="1200" dirty="0">
                <a:latin typeface="Calibri"/>
                <a:cs typeface="Calibri"/>
              </a:rPr>
              <a:t>25%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497571" y="2349753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281673" y="262318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982970" y="289661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769609" y="317004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726938" y="344347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822950" y="3717163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830315" y="3871721"/>
            <a:ext cx="635000" cy="32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9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  <a:p>
            <a:pPr marL="356870">
              <a:lnSpc>
                <a:spcPts val="1190"/>
              </a:lnSpc>
            </a:pPr>
            <a:r>
              <a:rPr sz="1200" dirty="0"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206997" y="4263897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694679" y="4810759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630671" y="5084191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33161" y="5239003"/>
            <a:ext cx="407670" cy="32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9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  <a:p>
            <a:pPr marL="207010">
              <a:lnSpc>
                <a:spcPts val="1190"/>
              </a:lnSpc>
            </a:pPr>
            <a:r>
              <a:rPr sz="1200" dirty="0"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289296" y="5631281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470652" y="5904687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33373" y="1917827"/>
            <a:ext cx="3244215" cy="412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9464" marR="5080" indent="-253365" algn="r">
              <a:lnSpc>
                <a:spcPct val="1495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The debugging </a:t>
            </a:r>
            <a:r>
              <a:rPr sz="1200" spc="-10" dirty="0">
                <a:latin typeface="Calibri"/>
                <a:cs typeface="Calibri"/>
              </a:rPr>
              <a:t>process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ti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g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5" dirty="0">
                <a:latin typeface="Calibri"/>
                <a:cs typeface="Calibri"/>
              </a:rPr>
              <a:t>c</a:t>
            </a:r>
            <a:r>
              <a:rPr sz="1200" spc="-10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les</a:t>
            </a:r>
          </a:p>
          <a:p>
            <a:pPr marL="388620" marR="5715" indent="-104139" algn="r">
              <a:lnSpc>
                <a:spcPct val="149500"/>
              </a:lnSpc>
            </a:pPr>
            <a:r>
              <a:rPr sz="1200" spc="-5" dirty="0">
                <a:latin typeface="Calibri"/>
                <a:cs typeface="Calibri"/>
              </a:rPr>
              <a:t>Meeting application performance requirements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Increased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lines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&amp;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software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complexity</a:t>
            </a:r>
            <a:endParaRPr sz="1200" dirty="0">
              <a:latin typeface="Calibri"/>
              <a:cs typeface="Calibri"/>
            </a:endParaRPr>
          </a:p>
          <a:p>
            <a:pPr marL="1498600" marR="5080" indent="367665" algn="r">
              <a:lnSpc>
                <a:spcPct val="149500"/>
              </a:lnSpc>
            </a:pPr>
            <a:r>
              <a:rPr sz="1200" spc="-5" dirty="0">
                <a:latin typeface="Calibri"/>
                <a:cs typeface="Calibri"/>
              </a:rPr>
              <a:t>Ensuring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data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security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Sticking </a:t>
            </a:r>
            <a:r>
              <a:rPr sz="1200" dirty="0">
                <a:latin typeface="Calibri"/>
                <a:cs typeface="Calibri"/>
              </a:rPr>
              <a:t>to </a:t>
            </a:r>
            <a:r>
              <a:rPr sz="1200" spc="-5" dirty="0">
                <a:latin typeface="Calibri"/>
                <a:cs typeface="Calibri"/>
              </a:rPr>
              <a:t>our cost budget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Maintaining legacy code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ng</a:t>
            </a:r>
            <a:r>
              <a:rPr sz="1200" spc="-10" dirty="0">
                <a:latin typeface="Calibri"/>
                <a:cs typeface="Calibri"/>
              </a:rPr>
              <a:t>/</a:t>
            </a:r>
            <a:r>
              <a:rPr sz="1200" spc="-5" dirty="0">
                <a:latin typeface="Calibri"/>
                <a:cs typeface="Calibri"/>
              </a:rPr>
              <a:t>Sys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ms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eg</a:t>
            </a:r>
            <a:r>
              <a:rPr sz="1200" spc="-1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t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on</a:t>
            </a:r>
            <a:endParaRPr sz="1200" dirty="0">
              <a:latin typeface="Calibri"/>
              <a:cs typeface="Calibri"/>
            </a:endParaRPr>
          </a:p>
          <a:p>
            <a:pPr marL="775335" marR="5715" indent="96520" algn="r">
              <a:lnSpc>
                <a:spcPts val="2160"/>
              </a:lnSpc>
              <a:spcBef>
                <a:spcPts val="185"/>
              </a:spcBef>
            </a:pPr>
            <a:r>
              <a:rPr sz="1200" spc="-5" dirty="0">
                <a:latin typeface="Calibri"/>
                <a:cs typeface="Calibri"/>
              </a:rPr>
              <a:t>Power management/Energy efficiency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Ensuring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code/IP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Security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(new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2017)</a:t>
            </a:r>
            <a:endParaRPr sz="1200" dirty="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515"/>
              </a:spcBef>
            </a:pPr>
            <a:r>
              <a:rPr sz="1200" spc="-5" dirty="0">
                <a:latin typeface="Calibri"/>
                <a:cs typeface="Calibri"/>
              </a:rPr>
              <a:t>Keeping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pace with embedded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systems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technology</a:t>
            </a:r>
            <a:endParaRPr sz="120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715"/>
              </a:spcBef>
            </a:pPr>
            <a:r>
              <a:rPr sz="1200" spc="-5" dirty="0">
                <a:latin typeface="Calibri"/>
                <a:cs typeface="Calibri"/>
              </a:rPr>
              <a:t>Meeting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safety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&amp;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development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process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standards</a:t>
            </a:r>
            <a:endParaRPr sz="1200" dirty="0">
              <a:latin typeface="Calibri"/>
              <a:cs typeface="Calibri"/>
            </a:endParaRPr>
          </a:p>
          <a:p>
            <a:pPr marL="725170" marR="5715" indent="586105" algn="r">
              <a:lnSpc>
                <a:spcPct val="149500"/>
              </a:lnSpc>
            </a:pPr>
            <a:r>
              <a:rPr sz="1200" spc="-5" dirty="0">
                <a:latin typeface="Calibri"/>
                <a:cs typeface="Calibri"/>
              </a:rPr>
              <a:t>Providing network connectivity </a:t>
            </a:r>
            <a:r>
              <a:rPr sz="1200" spc="-2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Selecting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right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processors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for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job</a:t>
            </a:r>
            <a:endParaRPr sz="1200" dirty="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715"/>
              </a:spcBef>
            </a:pPr>
            <a:r>
              <a:rPr sz="1200" spc="-5" dirty="0">
                <a:latin typeface="Calibri"/>
                <a:cs typeface="Calibri"/>
              </a:rPr>
              <a:t>Software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compatibility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when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porting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new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devices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588252" y="4940808"/>
            <a:ext cx="83820" cy="82550"/>
          </a:xfrm>
          <a:custGeom>
            <a:avLst/>
            <a:gdLst/>
            <a:ahLst/>
            <a:cxnLst/>
            <a:rect l="l" t="t" r="r" b="b"/>
            <a:pathLst>
              <a:path w="83820" h="82550">
                <a:moveTo>
                  <a:pt x="83820" y="0"/>
                </a:moveTo>
                <a:lnTo>
                  <a:pt x="0" y="0"/>
                </a:lnTo>
                <a:lnTo>
                  <a:pt x="0" y="82295"/>
                </a:lnTo>
                <a:lnTo>
                  <a:pt x="83820" y="82295"/>
                </a:lnTo>
                <a:lnTo>
                  <a:pt x="838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6697218" y="4861686"/>
            <a:ext cx="932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2017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887)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588252" y="5199888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697218" y="5121402"/>
            <a:ext cx="1009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2015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1216)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4" name="object 6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284175" y="6256426"/>
            <a:ext cx="83946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6A7979"/>
                </a:solidFill>
                <a:latin typeface="Arial"/>
                <a:cs typeface="Arial"/>
              </a:rPr>
              <a:t>*</a:t>
            </a:r>
            <a:r>
              <a:rPr sz="900" i="1" spc="-15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6A7979"/>
                </a:solidFill>
                <a:latin typeface="Arial"/>
                <a:cs typeface="Arial"/>
              </a:rPr>
              <a:t>Added</a:t>
            </a:r>
            <a:r>
              <a:rPr sz="900" i="1" spc="-30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6A7979"/>
                </a:solidFill>
                <a:latin typeface="Arial"/>
                <a:cs typeface="Arial"/>
              </a:rPr>
              <a:t>in</a:t>
            </a:r>
            <a:r>
              <a:rPr sz="900" i="1" spc="-15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6A7979"/>
                </a:solidFill>
                <a:latin typeface="Arial"/>
                <a:cs typeface="Arial"/>
              </a:rPr>
              <a:t>2015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xfrm>
            <a:off x="284175" y="399415"/>
            <a:ext cx="671322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Which</a:t>
            </a:r>
            <a:r>
              <a:rPr sz="2200" spc="15" dirty="0"/>
              <a:t> </a:t>
            </a:r>
            <a:r>
              <a:rPr sz="2200" spc="-5" dirty="0"/>
              <a:t>of</a:t>
            </a:r>
            <a:r>
              <a:rPr sz="2200" spc="10" dirty="0"/>
              <a:t> </a:t>
            </a:r>
            <a:r>
              <a:rPr sz="2200" spc="-5" dirty="0"/>
              <a:t>the</a:t>
            </a:r>
            <a:r>
              <a:rPr sz="2200" spc="15" dirty="0"/>
              <a:t> </a:t>
            </a:r>
            <a:r>
              <a:rPr sz="2200" dirty="0"/>
              <a:t>following</a:t>
            </a:r>
            <a:r>
              <a:rPr sz="2200" spc="25" dirty="0"/>
              <a:t> </a:t>
            </a:r>
            <a:r>
              <a:rPr sz="2200" spc="-5" dirty="0"/>
              <a:t>challenges</a:t>
            </a:r>
            <a:r>
              <a:rPr sz="2200" spc="30" dirty="0"/>
              <a:t> </a:t>
            </a:r>
            <a:r>
              <a:rPr sz="2200" spc="-5" dirty="0"/>
              <a:t>are</a:t>
            </a:r>
            <a:r>
              <a:rPr sz="2200" dirty="0"/>
              <a:t> </a:t>
            </a:r>
            <a:r>
              <a:rPr sz="2200" spc="-10" dirty="0"/>
              <a:t>your</a:t>
            </a:r>
            <a:r>
              <a:rPr sz="2200" spc="35" dirty="0"/>
              <a:t> </a:t>
            </a:r>
            <a:r>
              <a:rPr sz="2200" dirty="0"/>
              <a:t>own</a:t>
            </a:r>
            <a:r>
              <a:rPr sz="2200" spc="-10" dirty="0"/>
              <a:t> </a:t>
            </a:r>
            <a:r>
              <a:rPr sz="2200" spc="-5" dirty="0"/>
              <a:t>or </a:t>
            </a:r>
            <a:r>
              <a:rPr sz="2200" spc="-595" dirty="0"/>
              <a:t> </a:t>
            </a:r>
            <a:r>
              <a:rPr sz="2200" spc="-10" dirty="0"/>
              <a:t>your</a:t>
            </a:r>
            <a:r>
              <a:rPr sz="2200" spc="35" dirty="0"/>
              <a:t> </a:t>
            </a:r>
            <a:r>
              <a:rPr sz="2200" spc="-5" dirty="0"/>
              <a:t>embedded</a:t>
            </a:r>
            <a:r>
              <a:rPr sz="2200" spc="25" dirty="0"/>
              <a:t> </a:t>
            </a:r>
            <a:r>
              <a:rPr sz="2200" spc="-5" dirty="0"/>
              <a:t>design</a:t>
            </a:r>
            <a:r>
              <a:rPr sz="2200" spc="30" dirty="0"/>
              <a:t> </a:t>
            </a:r>
            <a:r>
              <a:rPr sz="2200" spc="-5" dirty="0"/>
              <a:t>team's greatest</a:t>
            </a:r>
            <a:r>
              <a:rPr sz="2200" spc="15" dirty="0"/>
              <a:t> </a:t>
            </a:r>
            <a:r>
              <a:rPr sz="2200" spc="-5" dirty="0"/>
              <a:t>concerns </a:t>
            </a:r>
            <a:r>
              <a:rPr sz="2200" dirty="0"/>
              <a:t> </a:t>
            </a:r>
            <a:r>
              <a:rPr sz="2200" spc="-5" dirty="0"/>
              <a:t>regarding</a:t>
            </a:r>
            <a:r>
              <a:rPr sz="2200" spc="25" dirty="0"/>
              <a:t> </a:t>
            </a:r>
            <a:r>
              <a:rPr sz="2200" spc="-10" dirty="0"/>
              <a:t>your</a:t>
            </a:r>
            <a:r>
              <a:rPr sz="2200" spc="35" dirty="0"/>
              <a:t> </a:t>
            </a:r>
            <a:r>
              <a:rPr sz="2200" spc="-5" dirty="0"/>
              <a:t>current</a:t>
            </a:r>
            <a:r>
              <a:rPr sz="2200" spc="10" dirty="0"/>
              <a:t> </a:t>
            </a:r>
            <a:r>
              <a:rPr sz="2200" spc="-5" dirty="0"/>
              <a:t>embedded</a:t>
            </a:r>
            <a:r>
              <a:rPr sz="2200" spc="25" dirty="0"/>
              <a:t> </a:t>
            </a:r>
            <a:r>
              <a:rPr sz="2200" spc="-10" dirty="0"/>
              <a:t>systems </a:t>
            </a:r>
            <a:r>
              <a:rPr sz="2200" spc="-5" dirty="0"/>
              <a:t> development?</a:t>
            </a:r>
            <a:endParaRPr sz="2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cs typeface="Arial"/>
              </a:rPr>
              <a:t>43</a:t>
            </a:r>
            <a:endParaRPr sz="1400"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61690" y="1721866"/>
            <a:ext cx="3874770" cy="4129404"/>
            <a:chOff x="3361690" y="1721866"/>
            <a:chExt cx="3874770" cy="4129404"/>
          </a:xfrm>
        </p:grpSpPr>
        <p:sp>
          <p:nvSpPr>
            <p:cNvPr id="4" name="object 4"/>
            <p:cNvSpPr/>
            <p:nvPr/>
          </p:nvSpPr>
          <p:spPr>
            <a:xfrm>
              <a:off x="3368040" y="1787652"/>
              <a:ext cx="1679575" cy="132715"/>
            </a:xfrm>
            <a:custGeom>
              <a:avLst/>
              <a:gdLst/>
              <a:ahLst/>
              <a:cxnLst/>
              <a:rect l="l" t="t" r="r" b="b"/>
              <a:pathLst>
                <a:path w="1679575" h="132714">
                  <a:moveTo>
                    <a:pt x="1679448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1679448" y="132587"/>
                  </a:lnTo>
                  <a:lnTo>
                    <a:pt x="16794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68040" y="1920240"/>
              <a:ext cx="1719580" cy="131445"/>
            </a:xfrm>
            <a:custGeom>
              <a:avLst/>
              <a:gdLst/>
              <a:ahLst/>
              <a:cxnLst/>
              <a:rect l="l" t="t" r="r" b="b"/>
              <a:pathLst>
                <a:path w="1719579" h="131444">
                  <a:moveTo>
                    <a:pt x="1719072" y="0"/>
                  </a:moveTo>
                  <a:lnTo>
                    <a:pt x="0" y="0"/>
                  </a:lnTo>
                  <a:lnTo>
                    <a:pt x="0" y="131063"/>
                  </a:lnTo>
                  <a:lnTo>
                    <a:pt x="1719072" y="131063"/>
                  </a:lnTo>
                  <a:lnTo>
                    <a:pt x="17190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68040" y="2051304"/>
              <a:ext cx="1694814" cy="132715"/>
            </a:xfrm>
            <a:custGeom>
              <a:avLst/>
              <a:gdLst/>
              <a:ahLst/>
              <a:cxnLst/>
              <a:rect l="l" t="t" r="r" b="b"/>
              <a:pathLst>
                <a:path w="1694814" h="132714">
                  <a:moveTo>
                    <a:pt x="1694688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1694688" y="132587"/>
                  </a:lnTo>
                  <a:lnTo>
                    <a:pt x="169468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68040" y="2302764"/>
              <a:ext cx="1362710" cy="131445"/>
            </a:xfrm>
            <a:custGeom>
              <a:avLst/>
              <a:gdLst/>
              <a:ahLst/>
              <a:cxnLst/>
              <a:rect l="l" t="t" r="r" b="b"/>
              <a:pathLst>
                <a:path w="1362710" h="131444">
                  <a:moveTo>
                    <a:pt x="1362456" y="0"/>
                  </a:moveTo>
                  <a:lnTo>
                    <a:pt x="0" y="0"/>
                  </a:lnTo>
                  <a:lnTo>
                    <a:pt x="0" y="131063"/>
                  </a:lnTo>
                  <a:lnTo>
                    <a:pt x="1362456" y="131063"/>
                  </a:lnTo>
                  <a:lnTo>
                    <a:pt x="136245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68040" y="2433828"/>
              <a:ext cx="1347470" cy="132715"/>
            </a:xfrm>
            <a:custGeom>
              <a:avLst/>
              <a:gdLst/>
              <a:ahLst/>
              <a:cxnLst/>
              <a:rect l="l" t="t" r="r" b="b"/>
              <a:pathLst>
                <a:path w="1347470" h="132714">
                  <a:moveTo>
                    <a:pt x="1347215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1347215" y="132587"/>
                  </a:lnTo>
                  <a:lnTo>
                    <a:pt x="134721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68040" y="2566416"/>
              <a:ext cx="1394460" cy="132715"/>
            </a:xfrm>
            <a:custGeom>
              <a:avLst/>
              <a:gdLst/>
              <a:ahLst/>
              <a:cxnLst/>
              <a:rect l="l" t="t" r="r" b="b"/>
              <a:pathLst>
                <a:path w="1394460" h="132714">
                  <a:moveTo>
                    <a:pt x="1394460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1394460" y="132587"/>
                  </a:lnTo>
                  <a:lnTo>
                    <a:pt x="139446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68040" y="2816352"/>
              <a:ext cx="3868420" cy="132715"/>
            </a:xfrm>
            <a:custGeom>
              <a:avLst/>
              <a:gdLst/>
              <a:ahLst/>
              <a:cxnLst/>
              <a:rect l="l" t="t" r="r" b="b"/>
              <a:pathLst>
                <a:path w="3868420" h="132714">
                  <a:moveTo>
                    <a:pt x="3867912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3867912" y="132587"/>
                  </a:lnTo>
                  <a:lnTo>
                    <a:pt x="38679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68040" y="2948940"/>
              <a:ext cx="3474720" cy="131445"/>
            </a:xfrm>
            <a:custGeom>
              <a:avLst/>
              <a:gdLst/>
              <a:ahLst/>
              <a:cxnLst/>
              <a:rect l="l" t="t" r="r" b="b"/>
              <a:pathLst>
                <a:path w="3474720" h="131444">
                  <a:moveTo>
                    <a:pt x="3474719" y="0"/>
                  </a:moveTo>
                  <a:lnTo>
                    <a:pt x="0" y="0"/>
                  </a:lnTo>
                  <a:lnTo>
                    <a:pt x="0" y="131063"/>
                  </a:lnTo>
                  <a:lnTo>
                    <a:pt x="3474719" y="131063"/>
                  </a:lnTo>
                  <a:lnTo>
                    <a:pt x="347471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68040" y="3080004"/>
              <a:ext cx="3580129" cy="132715"/>
            </a:xfrm>
            <a:custGeom>
              <a:avLst/>
              <a:gdLst/>
              <a:ahLst/>
              <a:cxnLst/>
              <a:rect l="l" t="t" r="r" b="b"/>
              <a:pathLst>
                <a:path w="3580129" h="132714">
                  <a:moveTo>
                    <a:pt x="3579876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3579876" y="132587"/>
                  </a:lnTo>
                  <a:lnTo>
                    <a:pt x="357987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68040" y="3331463"/>
              <a:ext cx="754380" cy="131445"/>
            </a:xfrm>
            <a:custGeom>
              <a:avLst/>
              <a:gdLst/>
              <a:ahLst/>
              <a:cxnLst/>
              <a:rect l="l" t="t" r="r" b="b"/>
              <a:pathLst>
                <a:path w="754379" h="131445">
                  <a:moveTo>
                    <a:pt x="754380" y="0"/>
                  </a:moveTo>
                  <a:lnTo>
                    <a:pt x="0" y="0"/>
                  </a:lnTo>
                  <a:lnTo>
                    <a:pt x="0" y="131063"/>
                  </a:lnTo>
                  <a:lnTo>
                    <a:pt x="754380" y="131063"/>
                  </a:lnTo>
                  <a:lnTo>
                    <a:pt x="7543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68040" y="3462527"/>
              <a:ext cx="986155" cy="132715"/>
            </a:xfrm>
            <a:custGeom>
              <a:avLst/>
              <a:gdLst/>
              <a:ahLst/>
              <a:cxnLst/>
              <a:rect l="l" t="t" r="r" b="b"/>
              <a:pathLst>
                <a:path w="986154" h="132714">
                  <a:moveTo>
                    <a:pt x="986027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986027" y="132587"/>
                  </a:lnTo>
                  <a:lnTo>
                    <a:pt x="98602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68040" y="3595116"/>
              <a:ext cx="955675" cy="132715"/>
            </a:xfrm>
            <a:custGeom>
              <a:avLst/>
              <a:gdLst/>
              <a:ahLst/>
              <a:cxnLst/>
              <a:rect l="l" t="t" r="r" b="b"/>
              <a:pathLst>
                <a:path w="955675" h="132714">
                  <a:moveTo>
                    <a:pt x="955548" y="0"/>
                  </a:moveTo>
                  <a:lnTo>
                    <a:pt x="0" y="0"/>
                  </a:lnTo>
                  <a:lnTo>
                    <a:pt x="0" y="132588"/>
                  </a:lnTo>
                  <a:lnTo>
                    <a:pt x="955548" y="132588"/>
                  </a:lnTo>
                  <a:lnTo>
                    <a:pt x="95554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68040" y="3845051"/>
              <a:ext cx="2468880" cy="132715"/>
            </a:xfrm>
            <a:custGeom>
              <a:avLst/>
              <a:gdLst/>
              <a:ahLst/>
              <a:cxnLst/>
              <a:rect l="l" t="t" r="r" b="b"/>
              <a:pathLst>
                <a:path w="2468879" h="132714">
                  <a:moveTo>
                    <a:pt x="2468880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2468880" y="132587"/>
                  </a:lnTo>
                  <a:lnTo>
                    <a:pt x="24688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68040" y="3977639"/>
              <a:ext cx="2565400" cy="132715"/>
            </a:xfrm>
            <a:custGeom>
              <a:avLst/>
              <a:gdLst/>
              <a:ahLst/>
              <a:cxnLst/>
              <a:rect l="l" t="t" r="r" b="b"/>
              <a:pathLst>
                <a:path w="2565400" h="132714">
                  <a:moveTo>
                    <a:pt x="2564892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2564892" y="132587"/>
                  </a:lnTo>
                  <a:lnTo>
                    <a:pt x="256489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68040" y="4110227"/>
              <a:ext cx="2615565" cy="131445"/>
            </a:xfrm>
            <a:custGeom>
              <a:avLst/>
              <a:gdLst/>
              <a:ahLst/>
              <a:cxnLst/>
              <a:rect l="l" t="t" r="r" b="b"/>
              <a:pathLst>
                <a:path w="2615565" h="131445">
                  <a:moveTo>
                    <a:pt x="2615184" y="0"/>
                  </a:moveTo>
                  <a:lnTo>
                    <a:pt x="0" y="0"/>
                  </a:lnTo>
                  <a:lnTo>
                    <a:pt x="0" y="131064"/>
                  </a:lnTo>
                  <a:lnTo>
                    <a:pt x="2615184" y="131064"/>
                  </a:lnTo>
                  <a:lnTo>
                    <a:pt x="2615184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68040" y="4360164"/>
              <a:ext cx="1132840" cy="131445"/>
            </a:xfrm>
            <a:custGeom>
              <a:avLst/>
              <a:gdLst/>
              <a:ahLst/>
              <a:cxnLst/>
              <a:rect l="l" t="t" r="r" b="b"/>
              <a:pathLst>
                <a:path w="1132839" h="131445">
                  <a:moveTo>
                    <a:pt x="1132332" y="0"/>
                  </a:moveTo>
                  <a:lnTo>
                    <a:pt x="0" y="0"/>
                  </a:lnTo>
                  <a:lnTo>
                    <a:pt x="0" y="131063"/>
                  </a:lnTo>
                  <a:lnTo>
                    <a:pt x="1132332" y="131063"/>
                  </a:lnTo>
                  <a:lnTo>
                    <a:pt x="11323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68040" y="4491227"/>
              <a:ext cx="1228725" cy="132715"/>
            </a:xfrm>
            <a:custGeom>
              <a:avLst/>
              <a:gdLst/>
              <a:ahLst/>
              <a:cxnLst/>
              <a:rect l="l" t="t" r="r" b="b"/>
              <a:pathLst>
                <a:path w="1228725" h="132714">
                  <a:moveTo>
                    <a:pt x="1228344" y="0"/>
                  </a:moveTo>
                  <a:lnTo>
                    <a:pt x="0" y="0"/>
                  </a:lnTo>
                  <a:lnTo>
                    <a:pt x="0" y="132588"/>
                  </a:lnTo>
                  <a:lnTo>
                    <a:pt x="1228344" y="132588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68040" y="4623816"/>
              <a:ext cx="1129665" cy="132715"/>
            </a:xfrm>
            <a:custGeom>
              <a:avLst/>
              <a:gdLst/>
              <a:ahLst/>
              <a:cxnLst/>
              <a:rect l="l" t="t" r="r" b="b"/>
              <a:pathLst>
                <a:path w="1129664" h="132714">
                  <a:moveTo>
                    <a:pt x="1129284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1129284" y="132587"/>
                  </a:lnTo>
                  <a:lnTo>
                    <a:pt x="1129284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68040" y="4873751"/>
              <a:ext cx="803275" cy="132715"/>
            </a:xfrm>
            <a:custGeom>
              <a:avLst/>
              <a:gdLst/>
              <a:ahLst/>
              <a:cxnLst/>
              <a:rect l="l" t="t" r="r" b="b"/>
              <a:pathLst>
                <a:path w="803275" h="132714">
                  <a:moveTo>
                    <a:pt x="803148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803148" y="132587"/>
                  </a:lnTo>
                  <a:lnTo>
                    <a:pt x="8031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68040" y="5006339"/>
              <a:ext cx="673735" cy="132715"/>
            </a:xfrm>
            <a:custGeom>
              <a:avLst/>
              <a:gdLst/>
              <a:ahLst/>
              <a:cxnLst/>
              <a:rect l="l" t="t" r="r" b="b"/>
              <a:pathLst>
                <a:path w="673735" h="132714">
                  <a:moveTo>
                    <a:pt x="673608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673608" y="132587"/>
                  </a:lnTo>
                  <a:lnTo>
                    <a:pt x="67360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68040" y="5138927"/>
              <a:ext cx="675640" cy="131445"/>
            </a:xfrm>
            <a:custGeom>
              <a:avLst/>
              <a:gdLst/>
              <a:ahLst/>
              <a:cxnLst/>
              <a:rect l="l" t="t" r="r" b="b"/>
              <a:pathLst>
                <a:path w="675639" h="131445">
                  <a:moveTo>
                    <a:pt x="675132" y="0"/>
                  </a:moveTo>
                  <a:lnTo>
                    <a:pt x="0" y="0"/>
                  </a:lnTo>
                  <a:lnTo>
                    <a:pt x="0" y="131064"/>
                  </a:lnTo>
                  <a:lnTo>
                    <a:pt x="675132" y="131064"/>
                  </a:lnTo>
                  <a:lnTo>
                    <a:pt x="675132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68040" y="5388863"/>
              <a:ext cx="109855" cy="132715"/>
            </a:xfrm>
            <a:custGeom>
              <a:avLst/>
              <a:gdLst/>
              <a:ahLst/>
              <a:cxnLst/>
              <a:rect l="l" t="t" r="r" b="b"/>
              <a:pathLst>
                <a:path w="109854" h="132714">
                  <a:moveTo>
                    <a:pt x="109727" y="0"/>
                  </a:moveTo>
                  <a:lnTo>
                    <a:pt x="0" y="0"/>
                  </a:lnTo>
                  <a:lnTo>
                    <a:pt x="0" y="132588"/>
                  </a:lnTo>
                  <a:lnTo>
                    <a:pt x="109727" y="132588"/>
                  </a:lnTo>
                  <a:lnTo>
                    <a:pt x="1097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68040" y="5521451"/>
              <a:ext cx="175260" cy="131445"/>
            </a:xfrm>
            <a:custGeom>
              <a:avLst/>
              <a:gdLst/>
              <a:ahLst/>
              <a:cxnLst/>
              <a:rect l="l" t="t" r="r" b="b"/>
              <a:pathLst>
                <a:path w="175260" h="131445">
                  <a:moveTo>
                    <a:pt x="175260" y="0"/>
                  </a:moveTo>
                  <a:lnTo>
                    <a:pt x="0" y="0"/>
                  </a:lnTo>
                  <a:lnTo>
                    <a:pt x="0" y="131064"/>
                  </a:lnTo>
                  <a:lnTo>
                    <a:pt x="175260" y="131064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68040" y="5652516"/>
              <a:ext cx="125095" cy="132715"/>
            </a:xfrm>
            <a:custGeom>
              <a:avLst/>
              <a:gdLst/>
              <a:ahLst/>
              <a:cxnLst/>
              <a:rect l="l" t="t" r="r" b="b"/>
              <a:pathLst>
                <a:path w="125095" h="132714">
                  <a:moveTo>
                    <a:pt x="124968" y="0"/>
                  </a:moveTo>
                  <a:lnTo>
                    <a:pt x="0" y="0"/>
                  </a:lnTo>
                  <a:lnTo>
                    <a:pt x="0" y="132588"/>
                  </a:lnTo>
                  <a:lnTo>
                    <a:pt x="124968" y="132588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368040" y="1728216"/>
              <a:ext cx="0" cy="4116704"/>
            </a:xfrm>
            <a:custGeom>
              <a:avLst/>
              <a:gdLst/>
              <a:ahLst/>
              <a:cxnLst/>
              <a:rect l="l" t="t" r="r" b="b"/>
              <a:pathLst>
                <a:path h="4116704">
                  <a:moveTo>
                    <a:pt x="0" y="0"/>
                  </a:moveTo>
                  <a:lnTo>
                    <a:pt x="0" y="4116324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299197" y="2777998"/>
            <a:ext cx="26987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cs typeface="Calibri"/>
              </a:rPr>
              <a:t>32%</a:t>
            </a:r>
            <a:endParaRPr sz="1100"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186554" y="3292601"/>
            <a:ext cx="19812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cs typeface="Calibri"/>
              </a:rPr>
              <a:t>6%</a:t>
            </a:r>
            <a:endParaRPr sz="1100"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00420" y="3806393"/>
            <a:ext cx="26987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cs typeface="Calibri"/>
              </a:rPr>
              <a:t>20%</a:t>
            </a:r>
            <a:endParaRPr sz="1100"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63617" y="4321302"/>
            <a:ext cx="1981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cs typeface="Calibri"/>
              </a:rPr>
              <a:t>9%</a:t>
            </a:r>
            <a:endParaRPr sz="1100"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34941" y="4835778"/>
            <a:ext cx="1981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cs typeface="Calibri"/>
              </a:rPr>
              <a:t>7%</a:t>
            </a:r>
            <a:endParaRPr sz="1100"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07783" y="2902077"/>
            <a:ext cx="2908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cs typeface="Calibri"/>
              </a:rPr>
              <a:t>29%</a:t>
            </a:r>
            <a:endParaRPr sz="1200"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660519" y="4445634"/>
            <a:ext cx="2908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cs typeface="Calibri"/>
              </a:rPr>
              <a:t>10%</a:t>
            </a:r>
            <a:endParaRPr sz="1200"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05147" y="4960111"/>
            <a:ext cx="2127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cs typeface="Calibri"/>
              </a:rPr>
              <a:t>6%</a:t>
            </a:r>
            <a:endParaRPr sz="1200"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09717" y="1749044"/>
            <a:ext cx="332105" cy="464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145"/>
              </a:lnSpc>
              <a:spcBef>
                <a:spcPts val="105"/>
              </a:spcBef>
            </a:pPr>
            <a:r>
              <a:rPr sz="1100" dirty="0">
                <a:cs typeface="Calibri"/>
              </a:rPr>
              <a:t>14%</a:t>
            </a:r>
            <a:endParaRPr sz="1100">
              <a:cs typeface="Calibri"/>
            </a:endParaRPr>
          </a:p>
          <a:p>
            <a:pPr marL="53975">
              <a:lnSpc>
                <a:spcPts val="1065"/>
              </a:lnSpc>
            </a:pPr>
            <a:r>
              <a:rPr sz="1200" dirty="0">
                <a:cs typeface="Calibri"/>
              </a:rPr>
              <a:t>14%</a:t>
            </a:r>
            <a:endParaRPr sz="1200">
              <a:cs typeface="Calibri"/>
            </a:endParaRPr>
          </a:p>
          <a:p>
            <a:pPr marL="29845">
              <a:lnSpc>
                <a:spcPts val="1240"/>
              </a:lnSpc>
            </a:pPr>
            <a:r>
              <a:rPr sz="1200" dirty="0">
                <a:cs typeface="Calibri"/>
              </a:rPr>
              <a:t>14%</a:t>
            </a:r>
            <a:endParaRPr sz="1200"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79645" y="2263520"/>
            <a:ext cx="337185" cy="464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034">
              <a:lnSpc>
                <a:spcPts val="1145"/>
              </a:lnSpc>
              <a:spcBef>
                <a:spcPts val="105"/>
              </a:spcBef>
            </a:pPr>
            <a:r>
              <a:rPr sz="1100" dirty="0">
                <a:cs typeface="Calibri"/>
              </a:rPr>
              <a:t>11%</a:t>
            </a:r>
            <a:endParaRPr sz="1100">
              <a:cs typeface="Calibri"/>
            </a:endParaRPr>
          </a:p>
          <a:p>
            <a:pPr marL="12700">
              <a:lnSpc>
                <a:spcPts val="1065"/>
              </a:lnSpc>
            </a:pPr>
            <a:r>
              <a:rPr sz="1200" dirty="0">
                <a:cs typeface="Calibri"/>
              </a:rPr>
              <a:t>11%</a:t>
            </a:r>
            <a:endParaRPr sz="1200">
              <a:cs typeface="Calibri"/>
            </a:endParaRPr>
          </a:p>
          <a:p>
            <a:pPr marL="59055">
              <a:lnSpc>
                <a:spcPts val="1240"/>
              </a:lnSpc>
            </a:pPr>
            <a:r>
              <a:rPr sz="1200" dirty="0">
                <a:cs typeface="Calibri"/>
              </a:rPr>
              <a:t>11%</a:t>
            </a:r>
            <a:endParaRPr sz="1200"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12685" y="3034029"/>
            <a:ext cx="2908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cs typeface="Calibri"/>
              </a:rPr>
              <a:t>29%</a:t>
            </a:r>
            <a:endParaRPr sz="1200"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386834" y="3416553"/>
            <a:ext cx="2438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>
              <a:lnSpc>
                <a:spcPts val="1240"/>
              </a:lnSpc>
              <a:spcBef>
                <a:spcPts val="100"/>
              </a:spcBef>
            </a:pPr>
            <a:r>
              <a:rPr sz="1200" dirty="0">
                <a:cs typeface="Calibri"/>
              </a:rPr>
              <a:t>8%</a:t>
            </a:r>
            <a:endParaRPr sz="1200">
              <a:cs typeface="Calibri"/>
            </a:endParaRPr>
          </a:p>
          <a:p>
            <a:pPr marL="12700">
              <a:lnSpc>
                <a:spcPts val="1240"/>
              </a:lnSpc>
            </a:pPr>
            <a:r>
              <a:rPr sz="1200" dirty="0">
                <a:cs typeface="Calibri"/>
              </a:rPr>
              <a:t>8%</a:t>
            </a:r>
            <a:endParaRPr sz="1200"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97066" y="3931157"/>
            <a:ext cx="3409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40"/>
              </a:lnSpc>
              <a:spcBef>
                <a:spcPts val="100"/>
              </a:spcBef>
            </a:pPr>
            <a:r>
              <a:rPr sz="1200" dirty="0">
                <a:cs typeface="Calibri"/>
              </a:rPr>
              <a:t>21%</a:t>
            </a:r>
            <a:endParaRPr sz="1200">
              <a:cs typeface="Calibri"/>
            </a:endParaRPr>
          </a:p>
          <a:p>
            <a:pPr marL="62865">
              <a:lnSpc>
                <a:spcPts val="1240"/>
              </a:lnSpc>
            </a:pPr>
            <a:r>
              <a:rPr sz="1200" dirty="0">
                <a:cs typeface="Calibri"/>
              </a:rPr>
              <a:t>21%</a:t>
            </a:r>
            <a:endParaRPr sz="1200"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60823" y="4577588"/>
            <a:ext cx="2127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cs typeface="Calibri"/>
              </a:rPr>
              <a:t>9%</a:t>
            </a:r>
            <a:endParaRPr sz="1200"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107560" y="5091506"/>
            <a:ext cx="2127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cs typeface="Calibri"/>
              </a:rPr>
              <a:t>6%</a:t>
            </a:r>
            <a:endParaRPr sz="1200"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541903" y="5350255"/>
            <a:ext cx="278130" cy="464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50"/>
              </a:lnSpc>
              <a:spcBef>
                <a:spcPts val="100"/>
              </a:spcBef>
            </a:pPr>
            <a:r>
              <a:rPr sz="1100" dirty="0">
                <a:cs typeface="Calibri"/>
              </a:rPr>
              <a:t>1%</a:t>
            </a:r>
            <a:endParaRPr sz="1100">
              <a:cs typeface="Calibri"/>
            </a:endParaRPr>
          </a:p>
          <a:p>
            <a:pPr marL="77470">
              <a:lnSpc>
                <a:spcPts val="1065"/>
              </a:lnSpc>
            </a:pPr>
            <a:r>
              <a:rPr sz="1200" dirty="0">
                <a:cs typeface="Calibri"/>
              </a:rPr>
              <a:t>1%</a:t>
            </a:r>
            <a:endParaRPr sz="1200">
              <a:cs typeface="Calibri"/>
            </a:endParaRPr>
          </a:p>
          <a:p>
            <a:pPr marL="27305">
              <a:lnSpc>
                <a:spcPts val="1240"/>
              </a:lnSpc>
            </a:pPr>
            <a:r>
              <a:rPr sz="1200" dirty="0">
                <a:cs typeface="Calibri"/>
              </a:rPr>
              <a:t>1%</a:t>
            </a:r>
            <a:endParaRPr sz="1200"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392682" y="1846326"/>
            <a:ext cx="182435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cs typeface="Calibri"/>
              </a:rPr>
              <a:t>Developing</a:t>
            </a:r>
            <a:r>
              <a:rPr sz="1400" spc="-30" dirty="0">
                <a:cs typeface="Calibri"/>
              </a:rPr>
              <a:t> </a:t>
            </a:r>
            <a:r>
              <a:rPr sz="1400" dirty="0">
                <a:cs typeface="Calibri"/>
              </a:rPr>
              <a:t>system</a:t>
            </a:r>
            <a:r>
              <a:rPr sz="1400" spc="-4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specs</a:t>
            </a:r>
            <a:endParaRPr sz="1400"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437258" y="2360802"/>
            <a:ext cx="178053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cs typeface="Calibri"/>
              </a:rPr>
              <a:t>Conceptual</a:t>
            </a:r>
            <a:r>
              <a:rPr sz="1400" spc="-30" dirty="0">
                <a:cs typeface="Calibri"/>
              </a:rPr>
              <a:t> </a:t>
            </a:r>
            <a:r>
              <a:rPr sz="1400" dirty="0">
                <a:cs typeface="Calibri"/>
              </a:rPr>
              <a:t>design</a:t>
            </a:r>
            <a:r>
              <a:rPr sz="1400" spc="-3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stage</a:t>
            </a:r>
            <a:endParaRPr sz="1400"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649095" y="2875280"/>
            <a:ext cx="156845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cs typeface="Calibri"/>
              </a:rPr>
              <a:t>Detailed</a:t>
            </a:r>
            <a:r>
              <a:rPr sz="1400" spc="-30" dirty="0">
                <a:cs typeface="Calibri"/>
              </a:rPr>
              <a:t> </a:t>
            </a:r>
            <a:r>
              <a:rPr sz="1400" dirty="0">
                <a:cs typeface="Calibri"/>
              </a:rPr>
              <a:t>design</a:t>
            </a:r>
            <a:r>
              <a:rPr sz="1400" spc="-3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stage</a:t>
            </a:r>
            <a:endParaRPr sz="1400"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993138" y="3389757"/>
            <a:ext cx="122364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cs typeface="Calibri"/>
              </a:rPr>
              <a:t>Simulation</a:t>
            </a:r>
            <a:r>
              <a:rPr sz="1400" spc="-4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stage</a:t>
            </a:r>
            <a:endParaRPr sz="1400"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562861" y="3904234"/>
            <a:ext cx="16541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cs typeface="Calibri"/>
              </a:rPr>
              <a:t>Testing</a:t>
            </a:r>
            <a:r>
              <a:rPr sz="1400" spc="-2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and</a:t>
            </a:r>
            <a:r>
              <a:rPr sz="1400" spc="-1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debugging</a:t>
            </a:r>
            <a:endParaRPr sz="1400"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339085" y="4418838"/>
            <a:ext cx="8788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cs typeface="Calibri"/>
              </a:rPr>
              <a:t>Prototyping</a:t>
            </a:r>
            <a:endParaRPr sz="1400"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583816" y="4933315"/>
            <a:ext cx="16325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cs typeface="Calibri"/>
              </a:rPr>
              <a:t>Sending</a:t>
            </a:r>
            <a:r>
              <a:rPr sz="1400" spc="-25" dirty="0">
                <a:cs typeface="Calibri"/>
              </a:rPr>
              <a:t> </a:t>
            </a:r>
            <a:r>
              <a:rPr sz="1400" dirty="0">
                <a:cs typeface="Calibri"/>
              </a:rPr>
              <a:t>to</a:t>
            </a:r>
            <a:r>
              <a:rPr sz="1400" spc="-2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production</a:t>
            </a:r>
            <a:endParaRPr sz="1400"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70584" y="5447791"/>
            <a:ext cx="22459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cs typeface="Calibri"/>
              </a:rPr>
              <a:t>Other</a:t>
            </a:r>
            <a:r>
              <a:rPr sz="1400" spc="-2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(documentation,</a:t>
            </a:r>
            <a:r>
              <a:rPr sz="1400" spc="-1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admin)</a:t>
            </a:r>
            <a:endParaRPr sz="1400"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231635" y="5320284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5" h="70485">
                <a:moveTo>
                  <a:pt x="70103" y="0"/>
                </a:moveTo>
                <a:lnTo>
                  <a:pt x="0" y="0"/>
                </a:lnTo>
                <a:lnTo>
                  <a:pt x="0" y="70103"/>
                </a:lnTo>
                <a:lnTo>
                  <a:pt x="70103" y="70103"/>
                </a:lnTo>
                <a:lnTo>
                  <a:pt x="7010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320790" y="5248147"/>
            <a:ext cx="96266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cs typeface="Arial MT"/>
              </a:rPr>
              <a:t>2017</a:t>
            </a:r>
            <a:r>
              <a:rPr sz="1100" spc="-40" dirty="0">
                <a:cs typeface="Arial MT"/>
              </a:rPr>
              <a:t> </a:t>
            </a:r>
            <a:r>
              <a:rPr sz="1100" dirty="0">
                <a:cs typeface="Arial MT"/>
              </a:rPr>
              <a:t>(N</a:t>
            </a:r>
            <a:r>
              <a:rPr sz="1100" spc="-25" dirty="0">
                <a:cs typeface="Arial MT"/>
              </a:rPr>
              <a:t> </a:t>
            </a:r>
            <a:r>
              <a:rPr sz="1100" dirty="0">
                <a:cs typeface="Arial MT"/>
              </a:rPr>
              <a:t>=</a:t>
            </a:r>
            <a:r>
              <a:rPr sz="1100" spc="-30" dirty="0">
                <a:cs typeface="Arial MT"/>
              </a:rPr>
              <a:t> </a:t>
            </a:r>
            <a:r>
              <a:rPr sz="1100" dirty="0">
                <a:cs typeface="Arial MT"/>
              </a:rPr>
              <a:t>570)</a:t>
            </a:r>
            <a:endParaRPr sz="1100">
              <a:cs typeface="Arial MT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6231635" y="5515355"/>
            <a:ext cx="70485" cy="265430"/>
            <a:chOff x="6231635" y="5515355"/>
            <a:chExt cx="70485" cy="265430"/>
          </a:xfrm>
        </p:grpSpPr>
        <p:sp>
          <p:nvSpPr>
            <p:cNvPr id="56" name="object 56"/>
            <p:cNvSpPr/>
            <p:nvPr/>
          </p:nvSpPr>
          <p:spPr>
            <a:xfrm>
              <a:off x="6231635" y="5515355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5" h="70485">
                  <a:moveTo>
                    <a:pt x="70103" y="0"/>
                  </a:moveTo>
                  <a:lnTo>
                    <a:pt x="0" y="0"/>
                  </a:lnTo>
                  <a:lnTo>
                    <a:pt x="0" y="70104"/>
                  </a:lnTo>
                  <a:lnTo>
                    <a:pt x="70103" y="70104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231635" y="5710427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5" h="70485">
                  <a:moveTo>
                    <a:pt x="70103" y="0"/>
                  </a:moveTo>
                  <a:lnTo>
                    <a:pt x="0" y="0"/>
                  </a:lnTo>
                  <a:lnTo>
                    <a:pt x="0" y="70104"/>
                  </a:lnTo>
                  <a:lnTo>
                    <a:pt x="70103" y="70104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6320790" y="5416702"/>
            <a:ext cx="1078230" cy="41529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100" dirty="0">
                <a:cs typeface="Arial MT"/>
              </a:rPr>
              <a:t>2015</a:t>
            </a:r>
            <a:r>
              <a:rPr sz="1100" spc="-35" dirty="0">
                <a:cs typeface="Arial MT"/>
              </a:rPr>
              <a:t> </a:t>
            </a:r>
            <a:r>
              <a:rPr sz="1100" dirty="0">
                <a:cs typeface="Arial MT"/>
              </a:rPr>
              <a:t>(N</a:t>
            </a:r>
            <a:r>
              <a:rPr sz="1100" spc="-20" dirty="0">
                <a:cs typeface="Arial MT"/>
              </a:rPr>
              <a:t> </a:t>
            </a:r>
            <a:r>
              <a:rPr sz="1100" dirty="0">
                <a:cs typeface="Arial MT"/>
              </a:rPr>
              <a:t>=</a:t>
            </a:r>
            <a:r>
              <a:rPr sz="1100" spc="-25" dirty="0">
                <a:cs typeface="Arial MT"/>
              </a:rPr>
              <a:t> </a:t>
            </a:r>
            <a:r>
              <a:rPr sz="1100" dirty="0">
                <a:cs typeface="Arial MT"/>
              </a:rPr>
              <a:t>772)</a:t>
            </a:r>
            <a:endParaRPr sz="1100"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100" dirty="0">
                <a:cs typeface="Arial MT"/>
              </a:rPr>
              <a:t>2014</a:t>
            </a:r>
            <a:r>
              <a:rPr sz="1100" spc="-30" dirty="0">
                <a:cs typeface="Arial MT"/>
              </a:rPr>
              <a:t> </a:t>
            </a:r>
            <a:r>
              <a:rPr sz="1100" dirty="0">
                <a:cs typeface="Arial MT"/>
              </a:rPr>
              <a:t>(N</a:t>
            </a:r>
            <a:r>
              <a:rPr sz="1100" spc="-20" dirty="0">
                <a:cs typeface="Arial MT"/>
              </a:rPr>
              <a:t> </a:t>
            </a:r>
            <a:r>
              <a:rPr sz="1100" dirty="0">
                <a:cs typeface="Arial MT"/>
              </a:rPr>
              <a:t>=</a:t>
            </a:r>
            <a:r>
              <a:rPr sz="1100" spc="-25" dirty="0">
                <a:cs typeface="Arial MT"/>
              </a:rPr>
              <a:t> </a:t>
            </a:r>
            <a:r>
              <a:rPr sz="1100" spc="-5" dirty="0">
                <a:cs typeface="Arial MT"/>
              </a:rPr>
              <a:t>1,082)</a:t>
            </a:r>
            <a:endParaRPr sz="1100">
              <a:cs typeface="Arial MT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latin typeface="+mn-lt"/>
              </a:rPr>
              <a:t>2017</a:t>
            </a:r>
            <a:r>
              <a:rPr spc="-30" dirty="0">
                <a:latin typeface="+mn-lt"/>
              </a:rPr>
              <a:t> </a:t>
            </a:r>
            <a:r>
              <a:rPr spc="-5" dirty="0">
                <a:latin typeface="+mn-lt"/>
              </a:rPr>
              <a:t>Embedded</a:t>
            </a:r>
            <a:r>
              <a:rPr spc="-35" dirty="0">
                <a:latin typeface="+mn-lt"/>
              </a:rPr>
              <a:t> </a:t>
            </a:r>
            <a:r>
              <a:rPr dirty="0">
                <a:latin typeface="+mn-lt"/>
              </a:rPr>
              <a:t>Markets</a:t>
            </a:r>
            <a:r>
              <a:rPr spc="-50" dirty="0">
                <a:latin typeface="+mn-lt"/>
              </a:rPr>
              <a:t> </a:t>
            </a:r>
            <a:r>
              <a:rPr spc="-5" dirty="0">
                <a:latin typeface="+mn-lt"/>
              </a:rPr>
              <a:t>Study</a:t>
            </a:r>
          </a:p>
        </p:txBody>
      </p:sp>
      <p:sp>
        <p:nvSpPr>
          <p:cNvPr id="61" name="object 61"/>
          <p:cNvSpPr txBox="1">
            <a:spLocks noGrp="1"/>
          </p:cNvSpPr>
          <p:nvPr>
            <p:ph type="ftr" sz="quarter" idx="5"/>
          </p:nvPr>
        </p:nvSpPr>
        <p:spPr>
          <a:xfrm>
            <a:off x="6093333" y="6579609"/>
            <a:ext cx="29622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+mn-lt"/>
              </a:rPr>
              <a:t>©</a:t>
            </a:r>
            <a:r>
              <a:rPr spc="-10" dirty="0">
                <a:latin typeface="+mn-lt"/>
              </a:rPr>
              <a:t> </a:t>
            </a:r>
            <a:r>
              <a:rPr spc="-5" dirty="0">
                <a:latin typeface="+mn-lt"/>
              </a:rPr>
              <a:t>2017 </a:t>
            </a:r>
            <a:r>
              <a:rPr spc="-10" dirty="0">
                <a:latin typeface="+mn-lt"/>
              </a:rPr>
              <a:t>Copyright</a:t>
            </a:r>
            <a:r>
              <a:rPr spc="30" dirty="0">
                <a:latin typeface="+mn-lt"/>
              </a:rPr>
              <a:t> </a:t>
            </a:r>
            <a:r>
              <a:rPr spc="-5" dirty="0">
                <a:latin typeface="+mn-lt"/>
              </a:rPr>
              <a:t>by AspenCore.</a:t>
            </a:r>
            <a:r>
              <a:rPr spc="-10" dirty="0">
                <a:latin typeface="+mn-lt"/>
              </a:rPr>
              <a:t> All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rights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reserved.</a:t>
            </a:r>
          </a:p>
        </p:txBody>
      </p: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xfrm>
            <a:off x="253390" y="389381"/>
            <a:ext cx="649351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+mn-lt"/>
              </a:rPr>
              <a:t>What</a:t>
            </a:r>
            <a:r>
              <a:rPr sz="2200" spc="1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percentage</a:t>
            </a:r>
            <a:r>
              <a:rPr sz="2200" spc="3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of</a:t>
            </a:r>
            <a:r>
              <a:rPr sz="2200" spc="15" dirty="0">
                <a:latin typeface="+mn-lt"/>
              </a:rPr>
              <a:t> </a:t>
            </a:r>
            <a:r>
              <a:rPr sz="2200" spc="-10" dirty="0">
                <a:latin typeface="+mn-lt"/>
              </a:rPr>
              <a:t>your</a:t>
            </a:r>
            <a:r>
              <a:rPr sz="2200" spc="4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design</a:t>
            </a:r>
            <a:r>
              <a:rPr sz="2200" spc="3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time</a:t>
            </a:r>
            <a:r>
              <a:rPr sz="2200" spc="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is</a:t>
            </a:r>
            <a:r>
              <a:rPr sz="2200" spc="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spent</a:t>
            </a:r>
            <a:r>
              <a:rPr sz="2200" spc="3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on </a:t>
            </a:r>
            <a:r>
              <a:rPr sz="2200" spc="-59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each</a:t>
            </a:r>
            <a:r>
              <a:rPr sz="2200" spc="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of</a:t>
            </a:r>
            <a:r>
              <a:rPr sz="2200" spc="1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the</a:t>
            </a:r>
            <a:r>
              <a:rPr sz="2200" spc="15" dirty="0">
                <a:latin typeface="+mn-lt"/>
              </a:rPr>
              <a:t> </a:t>
            </a:r>
            <a:r>
              <a:rPr sz="2200" dirty="0">
                <a:latin typeface="+mn-lt"/>
              </a:rPr>
              <a:t>following</a:t>
            </a:r>
            <a:r>
              <a:rPr sz="2200" spc="1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stages?</a:t>
            </a:r>
            <a:endParaRPr sz="2200"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44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13021" y="1505458"/>
            <a:ext cx="2775585" cy="3257550"/>
            <a:chOff x="4113021" y="1505458"/>
            <a:chExt cx="2775585" cy="3257550"/>
          </a:xfrm>
        </p:grpSpPr>
        <p:sp>
          <p:nvSpPr>
            <p:cNvPr id="4" name="object 4"/>
            <p:cNvSpPr/>
            <p:nvPr/>
          </p:nvSpPr>
          <p:spPr>
            <a:xfrm>
              <a:off x="4119371" y="1534668"/>
              <a:ext cx="2769235" cy="157480"/>
            </a:xfrm>
            <a:custGeom>
              <a:avLst/>
              <a:gdLst/>
              <a:ahLst/>
              <a:cxnLst/>
              <a:rect l="l" t="t" r="r" b="b"/>
              <a:pathLst>
                <a:path w="2769234" h="157480">
                  <a:moveTo>
                    <a:pt x="2769107" y="0"/>
                  </a:moveTo>
                  <a:lnTo>
                    <a:pt x="0" y="0"/>
                  </a:lnTo>
                  <a:lnTo>
                    <a:pt x="0" y="156972"/>
                  </a:lnTo>
                  <a:lnTo>
                    <a:pt x="2769107" y="156972"/>
                  </a:lnTo>
                  <a:lnTo>
                    <a:pt x="27691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19371" y="1691640"/>
              <a:ext cx="2767965" cy="157480"/>
            </a:xfrm>
            <a:custGeom>
              <a:avLst/>
              <a:gdLst/>
              <a:ahLst/>
              <a:cxnLst/>
              <a:rect l="l" t="t" r="r" b="b"/>
              <a:pathLst>
                <a:path w="2767965" h="157480">
                  <a:moveTo>
                    <a:pt x="2767583" y="0"/>
                  </a:moveTo>
                  <a:lnTo>
                    <a:pt x="0" y="0"/>
                  </a:lnTo>
                  <a:lnTo>
                    <a:pt x="0" y="156972"/>
                  </a:lnTo>
                  <a:lnTo>
                    <a:pt x="2767583" y="156972"/>
                  </a:lnTo>
                  <a:lnTo>
                    <a:pt x="276758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19371" y="1895856"/>
              <a:ext cx="2131060" cy="157480"/>
            </a:xfrm>
            <a:custGeom>
              <a:avLst/>
              <a:gdLst/>
              <a:ahLst/>
              <a:cxnLst/>
              <a:rect l="l" t="t" r="r" b="b"/>
              <a:pathLst>
                <a:path w="2131060" h="157480">
                  <a:moveTo>
                    <a:pt x="2130552" y="0"/>
                  </a:moveTo>
                  <a:lnTo>
                    <a:pt x="0" y="0"/>
                  </a:lnTo>
                  <a:lnTo>
                    <a:pt x="0" y="156972"/>
                  </a:lnTo>
                  <a:lnTo>
                    <a:pt x="2130552" y="156972"/>
                  </a:lnTo>
                  <a:lnTo>
                    <a:pt x="21305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19371" y="2052827"/>
              <a:ext cx="2226945" cy="155575"/>
            </a:xfrm>
            <a:custGeom>
              <a:avLst/>
              <a:gdLst/>
              <a:ahLst/>
              <a:cxnLst/>
              <a:rect l="l" t="t" r="r" b="b"/>
              <a:pathLst>
                <a:path w="2226945" h="155575">
                  <a:moveTo>
                    <a:pt x="2226564" y="0"/>
                  </a:moveTo>
                  <a:lnTo>
                    <a:pt x="0" y="0"/>
                  </a:lnTo>
                  <a:lnTo>
                    <a:pt x="0" y="155448"/>
                  </a:lnTo>
                  <a:lnTo>
                    <a:pt x="2226564" y="155448"/>
                  </a:lnTo>
                  <a:lnTo>
                    <a:pt x="222656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19371" y="2255520"/>
              <a:ext cx="1290955" cy="157480"/>
            </a:xfrm>
            <a:custGeom>
              <a:avLst/>
              <a:gdLst/>
              <a:ahLst/>
              <a:cxnLst/>
              <a:rect l="l" t="t" r="r" b="b"/>
              <a:pathLst>
                <a:path w="1290954" h="157480">
                  <a:moveTo>
                    <a:pt x="1290827" y="0"/>
                  </a:moveTo>
                  <a:lnTo>
                    <a:pt x="0" y="0"/>
                  </a:lnTo>
                  <a:lnTo>
                    <a:pt x="0" y="156971"/>
                  </a:lnTo>
                  <a:lnTo>
                    <a:pt x="1290827" y="156971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19371" y="2412491"/>
              <a:ext cx="1731645" cy="157480"/>
            </a:xfrm>
            <a:custGeom>
              <a:avLst/>
              <a:gdLst/>
              <a:ahLst/>
              <a:cxnLst/>
              <a:rect l="l" t="t" r="r" b="b"/>
              <a:pathLst>
                <a:path w="1731645" h="157480">
                  <a:moveTo>
                    <a:pt x="1731264" y="0"/>
                  </a:moveTo>
                  <a:lnTo>
                    <a:pt x="0" y="0"/>
                  </a:lnTo>
                  <a:lnTo>
                    <a:pt x="0" y="156972"/>
                  </a:lnTo>
                  <a:lnTo>
                    <a:pt x="1731264" y="156972"/>
                  </a:lnTo>
                  <a:lnTo>
                    <a:pt x="173126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19371" y="2616708"/>
              <a:ext cx="1195070" cy="157480"/>
            </a:xfrm>
            <a:custGeom>
              <a:avLst/>
              <a:gdLst/>
              <a:ahLst/>
              <a:cxnLst/>
              <a:rect l="l" t="t" r="r" b="b"/>
              <a:pathLst>
                <a:path w="1195070" h="157480">
                  <a:moveTo>
                    <a:pt x="1194815" y="0"/>
                  </a:moveTo>
                  <a:lnTo>
                    <a:pt x="0" y="0"/>
                  </a:lnTo>
                  <a:lnTo>
                    <a:pt x="0" y="156971"/>
                  </a:lnTo>
                  <a:lnTo>
                    <a:pt x="1194815" y="156971"/>
                  </a:lnTo>
                  <a:lnTo>
                    <a:pt x="119481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19371" y="2773680"/>
              <a:ext cx="1367155" cy="157480"/>
            </a:xfrm>
            <a:custGeom>
              <a:avLst/>
              <a:gdLst/>
              <a:ahLst/>
              <a:cxnLst/>
              <a:rect l="l" t="t" r="r" b="b"/>
              <a:pathLst>
                <a:path w="1367154" h="157480">
                  <a:moveTo>
                    <a:pt x="1367027" y="0"/>
                  </a:moveTo>
                  <a:lnTo>
                    <a:pt x="0" y="0"/>
                  </a:lnTo>
                  <a:lnTo>
                    <a:pt x="0" y="156972"/>
                  </a:lnTo>
                  <a:lnTo>
                    <a:pt x="1367027" y="156972"/>
                  </a:lnTo>
                  <a:lnTo>
                    <a:pt x="136702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19371" y="2976372"/>
              <a:ext cx="1164590" cy="157480"/>
            </a:xfrm>
            <a:custGeom>
              <a:avLst/>
              <a:gdLst/>
              <a:ahLst/>
              <a:cxnLst/>
              <a:rect l="l" t="t" r="r" b="b"/>
              <a:pathLst>
                <a:path w="1164589" h="157480">
                  <a:moveTo>
                    <a:pt x="1164336" y="0"/>
                  </a:moveTo>
                  <a:lnTo>
                    <a:pt x="0" y="0"/>
                  </a:lnTo>
                  <a:lnTo>
                    <a:pt x="0" y="156972"/>
                  </a:lnTo>
                  <a:lnTo>
                    <a:pt x="1164336" y="156972"/>
                  </a:lnTo>
                  <a:lnTo>
                    <a:pt x="116433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19371" y="3133343"/>
              <a:ext cx="1003300" cy="157480"/>
            </a:xfrm>
            <a:custGeom>
              <a:avLst/>
              <a:gdLst/>
              <a:ahLst/>
              <a:cxnLst/>
              <a:rect l="l" t="t" r="r" b="b"/>
              <a:pathLst>
                <a:path w="1003300" h="157479">
                  <a:moveTo>
                    <a:pt x="1002791" y="0"/>
                  </a:moveTo>
                  <a:lnTo>
                    <a:pt x="0" y="0"/>
                  </a:lnTo>
                  <a:lnTo>
                    <a:pt x="0" y="156971"/>
                  </a:lnTo>
                  <a:lnTo>
                    <a:pt x="1002791" y="156971"/>
                  </a:lnTo>
                  <a:lnTo>
                    <a:pt x="10027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19372" y="3337559"/>
              <a:ext cx="713740" cy="516890"/>
            </a:xfrm>
            <a:custGeom>
              <a:avLst/>
              <a:gdLst/>
              <a:ahLst/>
              <a:cxnLst/>
              <a:rect l="l" t="t" r="r" b="b"/>
              <a:pathLst>
                <a:path w="713739" h="516889">
                  <a:moveTo>
                    <a:pt x="403860" y="361188"/>
                  </a:moveTo>
                  <a:lnTo>
                    <a:pt x="0" y="361188"/>
                  </a:lnTo>
                  <a:lnTo>
                    <a:pt x="0" y="516636"/>
                  </a:lnTo>
                  <a:lnTo>
                    <a:pt x="403860" y="516636"/>
                  </a:lnTo>
                  <a:lnTo>
                    <a:pt x="403860" y="361188"/>
                  </a:lnTo>
                  <a:close/>
                </a:path>
                <a:path w="713739" h="516889">
                  <a:moveTo>
                    <a:pt x="713232" y="0"/>
                  </a:moveTo>
                  <a:lnTo>
                    <a:pt x="0" y="0"/>
                  </a:lnTo>
                  <a:lnTo>
                    <a:pt x="0" y="156972"/>
                  </a:lnTo>
                  <a:lnTo>
                    <a:pt x="713232" y="156972"/>
                  </a:lnTo>
                  <a:lnTo>
                    <a:pt x="7132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19371" y="3854196"/>
              <a:ext cx="508000" cy="157480"/>
            </a:xfrm>
            <a:custGeom>
              <a:avLst/>
              <a:gdLst/>
              <a:ahLst/>
              <a:cxnLst/>
              <a:rect l="l" t="t" r="r" b="b"/>
              <a:pathLst>
                <a:path w="508000" h="157479">
                  <a:moveTo>
                    <a:pt x="507491" y="0"/>
                  </a:moveTo>
                  <a:lnTo>
                    <a:pt x="0" y="0"/>
                  </a:lnTo>
                  <a:lnTo>
                    <a:pt x="0" y="156971"/>
                  </a:lnTo>
                  <a:lnTo>
                    <a:pt x="507491" y="156971"/>
                  </a:lnTo>
                  <a:lnTo>
                    <a:pt x="5074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19371" y="4058412"/>
              <a:ext cx="238125" cy="157480"/>
            </a:xfrm>
            <a:custGeom>
              <a:avLst/>
              <a:gdLst/>
              <a:ahLst/>
              <a:cxnLst/>
              <a:rect l="l" t="t" r="r" b="b"/>
              <a:pathLst>
                <a:path w="238125" h="157479">
                  <a:moveTo>
                    <a:pt x="237743" y="0"/>
                  </a:moveTo>
                  <a:lnTo>
                    <a:pt x="0" y="0"/>
                  </a:lnTo>
                  <a:lnTo>
                    <a:pt x="0" y="156971"/>
                  </a:lnTo>
                  <a:lnTo>
                    <a:pt x="237743" y="156971"/>
                  </a:lnTo>
                  <a:lnTo>
                    <a:pt x="23774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19371" y="4215384"/>
              <a:ext cx="440690" cy="157480"/>
            </a:xfrm>
            <a:custGeom>
              <a:avLst/>
              <a:gdLst/>
              <a:ahLst/>
              <a:cxnLst/>
              <a:rect l="l" t="t" r="r" b="b"/>
              <a:pathLst>
                <a:path w="440689" h="157479">
                  <a:moveTo>
                    <a:pt x="440436" y="0"/>
                  </a:moveTo>
                  <a:lnTo>
                    <a:pt x="0" y="0"/>
                  </a:lnTo>
                  <a:lnTo>
                    <a:pt x="0" y="156972"/>
                  </a:lnTo>
                  <a:lnTo>
                    <a:pt x="440436" y="156972"/>
                  </a:lnTo>
                  <a:lnTo>
                    <a:pt x="44043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19371" y="4419600"/>
              <a:ext cx="299085" cy="157480"/>
            </a:xfrm>
            <a:custGeom>
              <a:avLst/>
              <a:gdLst/>
              <a:ahLst/>
              <a:cxnLst/>
              <a:rect l="l" t="t" r="r" b="b"/>
              <a:pathLst>
                <a:path w="299085" h="157479">
                  <a:moveTo>
                    <a:pt x="298703" y="0"/>
                  </a:moveTo>
                  <a:lnTo>
                    <a:pt x="0" y="0"/>
                  </a:lnTo>
                  <a:lnTo>
                    <a:pt x="0" y="156972"/>
                  </a:lnTo>
                  <a:lnTo>
                    <a:pt x="298703" y="156972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19371" y="4576572"/>
              <a:ext cx="253365" cy="157480"/>
            </a:xfrm>
            <a:custGeom>
              <a:avLst/>
              <a:gdLst/>
              <a:ahLst/>
              <a:cxnLst/>
              <a:rect l="l" t="t" r="r" b="b"/>
              <a:pathLst>
                <a:path w="253364" h="157479">
                  <a:moveTo>
                    <a:pt x="252983" y="0"/>
                  </a:moveTo>
                  <a:lnTo>
                    <a:pt x="0" y="0"/>
                  </a:lnTo>
                  <a:lnTo>
                    <a:pt x="0" y="156971"/>
                  </a:lnTo>
                  <a:lnTo>
                    <a:pt x="252983" y="156971"/>
                  </a:lnTo>
                  <a:lnTo>
                    <a:pt x="25298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19371" y="1511808"/>
              <a:ext cx="0" cy="3244850"/>
            </a:xfrm>
            <a:custGeom>
              <a:avLst/>
              <a:gdLst/>
              <a:ahLst/>
              <a:cxnLst/>
              <a:rect l="l" t="t" r="r" b="b"/>
              <a:pathLst>
                <a:path h="3244850">
                  <a:moveTo>
                    <a:pt x="0" y="0"/>
                  </a:moveTo>
                  <a:lnTo>
                    <a:pt x="0" y="3244596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951091" y="1483232"/>
            <a:ext cx="333375" cy="396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ts val="1455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55%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455"/>
              </a:lnSpc>
            </a:pPr>
            <a:r>
              <a:rPr sz="1400" spc="-5" dirty="0">
                <a:latin typeface="Calibri"/>
                <a:cs typeface="Calibri"/>
              </a:rPr>
              <a:t>55%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14059" y="1843786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42%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73700" y="2204466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26%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77434" y="2565019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24%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46953" y="2925826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23%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96358" y="3286505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14%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88255" y="3647059"/>
            <a:ext cx="2425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21251" y="4007611"/>
            <a:ext cx="2425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10705" y="2000199"/>
            <a:ext cx="3327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44%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14390" y="2361438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34%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50153" y="2721991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27%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186298" y="3082544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20%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89728" y="3803650"/>
            <a:ext cx="332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10%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24196" y="4164025"/>
            <a:ext cx="2425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36745" y="4368165"/>
            <a:ext cx="287655" cy="370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">
              <a:lnSpc>
                <a:spcPts val="1355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6%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355"/>
              </a:lnSpc>
            </a:pPr>
            <a:r>
              <a:rPr sz="1400" spc="-5" dirty="0">
                <a:latin typeface="Calibri"/>
                <a:cs typeface="Calibri"/>
              </a:rPr>
              <a:t>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13180" y="1551813"/>
            <a:ext cx="26543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Go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5" dirty="0">
                <a:latin typeface="Calibri"/>
                <a:cs typeface="Calibri"/>
              </a:rPr>
              <a:t> their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websites</a:t>
            </a:r>
            <a:r>
              <a:rPr sz="1400" dirty="0">
                <a:latin typeface="Calibri"/>
                <a:cs typeface="Calibri"/>
              </a:rPr>
              <a:t> &amp;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contact them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02611" y="1912366"/>
            <a:ext cx="18649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Referrals from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colleagues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69391" y="2273045"/>
            <a:ext cx="30968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Recommended from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other hw/sw vendors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91716" y="2633599"/>
            <a:ext cx="21748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Meet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them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industry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events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19148" y="2994406"/>
            <a:ext cx="21475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Read articles </a:t>
            </a:r>
            <a:r>
              <a:rPr sz="1400" spc="-10" dirty="0">
                <a:latin typeface="Calibri"/>
                <a:cs typeface="Calibri"/>
              </a:rPr>
              <a:t>in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industry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pubs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16939" y="3355085"/>
            <a:ext cx="30505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Read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white papers/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industry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communctns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518410" y="3715639"/>
            <a:ext cx="14497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Read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relevant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blogs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88667" y="4076191"/>
            <a:ext cx="2178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See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ads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5" dirty="0">
                <a:latin typeface="Calibri"/>
                <a:cs typeface="Calibri"/>
              </a:rPr>
              <a:t> industry magazines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28620" y="4436745"/>
            <a:ext cx="10388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Other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sources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192011" y="4034028"/>
            <a:ext cx="99060" cy="97790"/>
          </a:xfrm>
          <a:custGeom>
            <a:avLst/>
            <a:gdLst/>
            <a:ahLst/>
            <a:cxnLst/>
            <a:rect l="l" t="t" r="r" b="b"/>
            <a:pathLst>
              <a:path w="99060" h="97789">
                <a:moveTo>
                  <a:pt x="99060" y="0"/>
                </a:moveTo>
                <a:lnTo>
                  <a:pt x="0" y="0"/>
                </a:lnTo>
                <a:lnTo>
                  <a:pt x="0" y="97536"/>
                </a:lnTo>
                <a:lnTo>
                  <a:pt x="99060" y="97536"/>
                </a:lnTo>
                <a:lnTo>
                  <a:pt x="9906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322821" y="3943603"/>
            <a:ext cx="10934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2017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(N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=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674)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192011" y="4280915"/>
            <a:ext cx="99060" cy="97790"/>
          </a:xfrm>
          <a:custGeom>
            <a:avLst/>
            <a:gdLst/>
            <a:ahLst/>
            <a:cxnLst/>
            <a:rect l="l" t="t" r="r" b="b"/>
            <a:pathLst>
              <a:path w="99060" h="97789">
                <a:moveTo>
                  <a:pt x="99060" y="0"/>
                </a:moveTo>
                <a:lnTo>
                  <a:pt x="0" y="0"/>
                </a:lnTo>
                <a:lnTo>
                  <a:pt x="0" y="97536"/>
                </a:lnTo>
                <a:lnTo>
                  <a:pt x="99060" y="97536"/>
                </a:lnTo>
                <a:lnTo>
                  <a:pt x="9906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322821" y="4189857"/>
            <a:ext cx="10934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2015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(N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=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918)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290575" y="355854"/>
            <a:ext cx="637349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How</a:t>
            </a:r>
            <a:r>
              <a:rPr sz="2200" spc="15" dirty="0"/>
              <a:t> </a:t>
            </a:r>
            <a:r>
              <a:rPr sz="2200" spc="-5" dirty="0"/>
              <a:t>do</a:t>
            </a:r>
            <a:r>
              <a:rPr sz="2200" spc="15" dirty="0"/>
              <a:t> </a:t>
            </a:r>
            <a:r>
              <a:rPr sz="2200" spc="-15" dirty="0"/>
              <a:t>you</a:t>
            </a:r>
            <a:r>
              <a:rPr sz="2200" spc="40" dirty="0"/>
              <a:t> </a:t>
            </a:r>
            <a:r>
              <a:rPr sz="2200" spc="-5" dirty="0"/>
              <a:t>typically</a:t>
            </a:r>
            <a:r>
              <a:rPr sz="2200" spc="40" dirty="0"/>
              <a:t> </a:t>
            </a:r>
            <a:r>
              <a:rPr sz="2200" spc="-5" dirty="0"/>
              <a:t>find</a:t>
            </a:r>
            <a:r>
              <a:rPr sz="2200" spc="25" dirty="0"/>
              <a:t> </a:t>
            </a:r>
            <a:r>
              <a:rPr sz="2200" spc="-5" dirty="0"/>
              <a:t>and</a:t>
            </a:r>
            <a:r>
              <a:rPr sz="2200" spc="15" dirty="0"/>
              <a:t> </a:t>
            </a:r>
            <a:r>
              <a:rPr sz="2200" spc="-5" dirty="0"/>
              <a:t>evaluate</a:t>
            </a:r>
            <a:r>
              <a:rPr sz="2200" spc="50" dirty="0"/>
              <a:t> </a:t>
            </a:r>
            <a:r>
              <a:rPr sz="2200" u="heavy" spc="-5" dirty="0">
                <a:uFill>
                  <a:solidFill>
                    <a:srgbClr val="4F81BC"/>
                  </a:solidFill>
                </a:uFill>
              </a:rPr>
              <a:t>partners </a:t>
            </a:r>
            <a:r>
              <a:rPr sz="2200" spc="-595" dirty="0"/>
              <a:t> </a:t>
            </a:r>
            <a:r>
              <a:rPr sz="2200" spc="-5" dirty="0"/>
              <a:t>to</a:t>
            </a:r>
            <a:r>
              <a:rPr sz="2200" spc="5" dirty="0"/>
              <a:t> </a:t>
            </a:r>
            <a:r>
              <a:rPr sz="2200" dirty="0"/>
              <a:t>work</a:t>
            </a:r>
            <a:r>
              <a:rPr sz="2200" spc="-10" dirty="0"/>
              <a:t> </a:t>
            </a:r>
            <a:r>
              <a:rPr sz="2200" dirty="0"/>
              <a:t>with?</a:t>
            </a:r>
            <a:endParaRPr sz="2200"/>
          </a:p>
        </p:txBody>
      </p:sp>
      <p:sp>
        <p:nvSpPr>
          <p:cNvPr id="50" name="object 50"/>
          <p:cNvSpPr txBox="1"/>
          <p:nvPr/>
        </p:nvSpPr>
        <p:spPr>
          <a:xfrm>
            <a:off x="3207511" y="4928108"/>
            <a:ext cx="26885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F81BC"/>
                </a:solidFill>
                <a:latin typeface="Arial"/>
                <a:cs typeface="Arial"/>
              </a:rPr>
              <a:t>Number of</a:t>
            </a:r>
            <a:r>
              <a:rPr sz="1600" b="1" spc="-2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F81BC"/>
                </a:solidFill>
                <a:latin typeface="Arial"/>
                <a:cs typeface="Arial"/>
              </a:rPr>
              <a:t>outside</a:t>
            </a:r>
            <a:r>
              <a:rPr sz="1600" b="1" spc="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F81BC"/>
                </a:solidFill>
                <a:latin typeface="Arial"/>
                <a:cs typeface="Arial"/>
              </a:rPr>
              <a:t>partners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4F81BC"/>
                </a:solidFill>
                <a:latin typeface="Arial"/>
                <a:cs typeface="Arial"/>
              </a:rPr>
              <a:t>worked</a:t>
            </a:r>
            <a:r>
              <a:rPr sz="1600" b="1" spc="-4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4F81BC"/>
                </a:solidFill>
                <a:latin typeface="Arial"/>
                <a:cs typeface="Arial"/>
              </a:rPr>
              <a:t>with</a:t>
            </a:r>
            <a:r>
              <a:rPr sz="1600" b="1" spc="-3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F81BC"/>
                </a:solidFill>
                <a:latin typeface="Arial"/>
                <a:cs typeface="Arial"/>
              </a:rPr>
              <a:t>on</a:t>
            </a:r>
            <a:r>
              <a:rPr sz="1600" b="1" spc="-10" dirty="0">
                <a:solidFill>
                  <a:srgbClr val="4F81BC"/>
                </a:solidFill>
                <a:latin typeface="Arial"/>
                <a:cs typeface="Arial"/>
              </a:rPr>
              <a:t> average:</a:t>
            </a:r>
            <a:endParaRPr sz="16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i="1" spc="-5" dirty="0">
                <a:solidFill>
                  <a:srgbClr val="4F81BC"/>
                </a:solidFill>
                <a:latin typeface="Arial"/>
                <a:cs typeface="Arial"/>
              </a:rPr>
              <a:t>2.7</a:t>
            </a:r>
            <a:r>
              <a:rPr sz="1600" i="1" spc="43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4F81BC"/>
                </a:solidFill>
                <a:latin typeface="Arial"/>
                <a:cs typeface="Arial"/>
              </a:rPr>
              <a:t>vendors</a:t>
            </a:r>
            <a:r>
              <a:rPr sz="1600" i="1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4F81BC"/>
                </a:solidFill>
                <a:latin typeface="Arial"/>
                <a:cs typeface="Arial"/>
              </a:rPr>
              <a:t>in</a:t>
            </a:r>
            <a:r>
              <a:rPr sz="1600" i="1" spc="-2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4F81BC"/>
                </a:solidFill>
                <a:latin typeface="Arial"/>
                <a:cs typeface="Arial"/>
              </a:rPr>
              <a:t>2017</a:t>
            </a:r>
            <a:endParaRPr sz="16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i="1" spc="-5" dirty="0">
                <a:solidFill>
                  <a:srgbClr val="4F81BC"/>
                </a:solidFill>
                <a:latin typeface="Arial"/>
                <a:cs typeface="Arial"/>
              </a:rPr>
              <a:t>3.2</a:t>
            </a:r>
            <a:r>
              <a:rPr sz="1600" i="1" spc="-1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4F81BC"/>
                </a:solidFill>
                <a:latin typeface="Arial"/>
                <a:cs typeface="Arial"/>
              </a:rPr>
              <a:t>vendors</a:t>
            </a:r>
            <a:r>
              <a:rPr sz="1600" i="1" spc="-2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4F81BC"/>
                </a:solidFill>
                <a:latin typeface="Arial"/>
                <a:cs typeface="Arial"/>
              </a:rPr>
              <a:t>in</a:t>
            </a:r>
            <a:r>
              <a:rPr sz="1600" i="1" spc="-2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4F81BC"/>
                </a:solidFill>
                <a:latin typeface="Arial"/>
                <a:cs typeface="Arial"/>
              </a:rPr>
              <a:t>2015</a:t>
            </a:r>
            <a:endParaRPr sz="16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i="1" spc="-5" dirty="0">
                <a:solidFill>
                  <a:srgbClr val="4F81BC"/>
                </a:solidFill>
                <a:latin typeface="Arial"/>
                <a:cs typeface="Arial"/>
              </a:rPr>
              <a:t>3.0</a:t>
            </a:r>
            <a:r>
              <a:rPr sz="1600" i="1" spc="-1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4F81BC"/>
                </a:solidFill>
                <a:latin typeface="Arial"/>
                <a:cs typeface="Arial"/>
              </a:rPr>
              <a:t>vendors</a:t>
            </a:r>
            <a:r>
              <a:rPr sz="1600" i="1" spc="-2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4F81BC"/>
                </a:solidFill>
                <a:latin typeface="Arial"/>
                <a:cs typeface="Arial"/>
              </a:rPr>
              <a:t>in</a:t>
            </a:r>
            <a:r>
              <a:rPr sz="1600" i="1" spc="-2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4F81BC"/>
                </a:solidFill>
                <a:latin typeface="Arial"/>
                <a:cs typeface="Arial"/>
              </a:rPr>
              <a:t>2014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107" y="1642681"/>
            <a:ext cx="5789930" cy="5090795"/>
            <a:chOff x="102107" y="1642681"/>
            <a:chExt cx="5789930" cy="5090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3855" y="6560820"/>
              <a:ext cx="1129283" cy="1630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107" y="6390130"/>
              <a:ext cx="902208" cy="3429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36975" y="1679448"/>
              <a:ext cx="2654935" cy="158750"/>
            </a:xfrm>
            <a:custGeom>
              <a:avLst/>
              <a:gdLst/>
              <a:ahLst/>
              <a:cxnLst/>
              <a:rect l="l" t="t" r="r" b="b"/>
              <a:pathLst>
                <a:path w="2654935" h="158750">
                  <a:moveTo>
                    <a:pt x="2654808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2654808" y="158496"/>
                  </a:lnTo>
                  <a:lnTo>
                    <a:pt x="265480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6975" y="1837944"/>
              <a:ext cx="2490470" cy="160020"/>
            </a:xfrm>
            <a:custGeom>
              <a:avLst/>
              <a:gdLst/>
              <a:ahLst/>
              <a:cxnLst/>
              <a:rect l="l" t="t" r="r" b="b"/>
              <a:pathLst>
                <a:path w="2490470" h="160019">
                  <a:moveTo>
                    <a:pt x="2490216" y="0"/>
                  </a:moveTo>
                  <a:lnTo>
                    <a:pt x="0" y="0"/>
                  </a:lnTo>
                  <a:lnTo>
                    <a:pt x="0" y="160019"/>
                  </a:lnTo>
                  <a:lnTo>
                    <a:pt x="2490216" y="160019"/>
                  </a:lnTo>
                  <a:lnTo>
                    <a:pt x="249021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36975" y="2061972"/>
              <a:ext cx="2308860" cy="160020"/>
            </a:xfrm>
            <a:custGeom>
              <a:avLst/>
              <a:gdLst/>
              <a:ahLst/>
              <a:cxnLst/>
              <a:rect l="l" t="t" r="r" b="b"/>
              <a:pathLst>
                <a:path w="2308860" h="160019">
                  <a:moveTo>
                    <a:pt x="2308860" y="0"/>
                  </a:moveTo>
                  <a:lnTo>
                    <a:pt x="0" y="0"/>
                  </a:lnTo>
                  <a:lnTo>
                    <a:pt x="0" y="160019"/>
                  </a:lnTo>
                  <a:lnTo>
                    <a:pt x="2308860" y="160019"/>
                  </a:lnTo>
                  <a:lnTo>
                    <a:pt x="23088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36975" y="2221992"/>
              <a:ext cx="1795780" cy="160020"/>
            </a:xfrm>
            <a:custGeom>
              <a:avLst/>
              <a:gdLst/>
              <a:ahLst/>
              <a:cxnLst/>
              <a:rect l="l" t="t" r="r" b="b"/>
              <a:pathLst>
                <a:path w="1795779" h="160019">
                  <a:moveTo>
                    <a:pt x="1795272" y="0"/>
                  </a:moveTo>
                  <a:lnTo>
                    <a:pt x="0" y="0"/>
                  </a:lnTo>
                  <a:lnTo>
                    <a:pt x="0" y="160020"/>
                  </a:lnTo>
                  <a:lnTo>
                    <a:pt x="1795272" y="160020"/>
                  </a:lnTo>
                  <a:lnTo>
                    <a:pt x="17952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6975" y="2446020"/>
              <a:ext cx="2129155" cy="160020"/>
            </a:xfrm>
            <a:custGeom>
              <a:avLst/>
              <a:gdLst/>
              <a:ahLst/>
              <a:cxnLst/>
              <a:rect l="l" t="t" r="r" b="b"/>
              <a:pathLst>
                <a:path w="2129154" h="160019">
                  <a:moveTo>
                    <a:pt x="2129028" y="0"/>
                  </a:moveTo>
                  <a:lnTo>
                    <a:pt x="0" y="0"/>
                  </a:lnTo>
                  <a:lnTo>
                    <a:pt x="0" y="160019"/>
                  </a:lnTo>
                  <a:lnTo>
                    <a:pt x="2129028" y="160019"/>
                  </a:lnTo>
                  <a:lnTo>
                    <a:pt x="21290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36975" y="2606040"/>
              <a:ext cx="2394585" cy="160020"/>
            </a:xfrm>
            <a:custGeom>
              <a:avLst/>
              <a:gdLst/>
              <a:ahLst/>
              <a:cxnLst/>
              <a:rect l="l" t="t" r="r" b="b"/>
              <a:pathLst>
                <a:path w="2394585" h="160019">
                  <a:moveTo>
                    <a:pt x="2394204" y="0"/>
                  </a:moveTo>
                  <a:lnTo>
                    <a:pt x="0" y="0"/>
                  </a:lnTo>
                  <a:lnTo>
                    <a:pt x="0" y="160020"/>
                  </a:lnTo>
                  <a:lnTo>
                    <a:pt x="2394204" y="160020"/>
                  </a:lnTo>
                  <a:lnTo>
                    <a:pt x="239420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36975" y="2830068"/>
              <a:ext cx="1064260" cy="160020"/>
            </a:xfrm>
            <a:custGeom>
              <a:avLst/>
              <a:gdLst/>
              <a:ahLst/>
              <a:cxnLst/>
              <a:rect l="l" t="t" r="r" b="b"/>
              <a:pathLst>
                <a:path w="1064260" h="160019">
                  <a:moveTo>
                    <a:pt x="1063752" y="0"/>
                  </a:moveTo>
                  <a:lnTo>
                    <a:pt x="0" y="0"/>
                  </a:lnTo>
                  <a:lnTo>
                    <a:pt x="0" y="160020"/>
                  </a:lnTo>
                  <a:lnTo>
                    <a:pt x="1063752" y="160020"/>
                  </a:lnTo>
                  <a:lnTo>
                    <a:pt x="10637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36975" y="2990088"/>
              <a:ext cx="1102360" cy="160020"/>
            </a:xfrm>
            <a:custGeom>
              <a:avLst/>
              <a:gdLst/>
              <a:ahLst/>
              <a:cxnLst/>
              <a:rect l="l" t="t" r="r" b="b"/>
              <a:pathLst>
                <a:path w="1102360" h="160019">
                  <a:moveTo>
                    <a:pt x="1101852" y="0"/>
                  </a:moveTo>
                  <a:lnTo>
                    <a:pt x="0" y="0"/>
                  </a:lnTo>
                  <a:lnTo>
                    <a:pt x="0" y="160020"/>
                  </a:lnTo>
                  <a:lnTo>
                    <a:pt x="1101852" y="160020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36975" y="3214116"/>
              <a:ext cx="829310" cy="160020"/>
            </a:xfrm>
            <a:custGeom>
              <a:avLst/>
              <a:gdLst/>
              <a:ahLst/>
              <a:cxnLst/>
              <a:rect l="l" t="t" r="r" b="b"/>
              <a:pathLst>
                <a:path w="829310" h="160020">
                  <a:moveTo>
                    <a:pt x="829056" y="0"/>
                  </a:moveTo>
                  <a:lnTo>
                    <a:pt x="0" y="0"/>
                  </a:lnTo>
                  <a:lnTo>
                    <a:pt x="0" y="160020"/>
                  </a:lnTo>
                  <a:lnTo>
                    <a:pt x="829056" y="160020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36975" y="3374136"/>
              <a:ext cx="944880" cy="158750"/>
            </a:xfrm>
            <a:custGeom>
              <a:avLst/>
              <a:gdLst/>
              <a:ahLst/>
              <a:cxnLst/>
              <a:rect l="l" t="t" r="r" b="b"/>
              <a:pathLst>
                <a:path w="944879" h="158750">
                  <a:moveTo>
                    <a:pt x="944879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944879" y="158496"/>
                  </a:lnTo>
                  <a:lnTo>
                    <a:pt x="94487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36975" y="3596639"/>
              <a:ext cx="954405" cy="160020"/>
            </a:xfrm>
            <a:custGeom>
              <a:avLst/>
              <a:gdLst/>
              <a:ahLst/>
              <a:cxnLst/>
              <a:rect l="l" t="t" r="r" b="b"/>
              <a:pathLst>
                <a:path w="954404" h="160020">
                  <a:moveTo>
                    <a:pt x="954024" y="0"/>
                  </a:moveTo>
                  <a:lnTo>
                    <a:pt x="0" y="0"/>
                  </a:lnTo>
                  <a:lnTo>
                    <a:pt x="0" y="160020"/>
                  </a:lnTo>
                  <a:lnTo>
                    <a:pt x="954024" y="160020"/>
                  </a:lnTo>
                  <a:lnTo>
                    <a:pt x="9540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36975" y="3756660"/>
              <a:ext cx="1053465" cy="160020"/>
            </a:xfrm>
            <a:custGeom>
              <a:avLst/>
              <a:gdLst/>
              <a:ahLst/>
              <a:cxnLst/>
              <a:rect l="l" t="t" r="r" b="b"/>
              <a:pathLst>
                <a:path w="1053464" h="160020">
                  <a:moveTo>
                    <a:pt x="1053084" y="0"/>
                  </a:moveTo>
                  <a:lnTo>
                    <a:pt x="0" y="0"/>
                  </a:lnTo>
                  <a:lnTo>
                    <a:pt x="0" y="160019"/>
                  </a:lnTo>
                  <a:lnTo>
                    <a:pt x="1053084" y="160019"/>
                  </a:lnTo>
                  <a:lnTo>
                    <a:pt x="105308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36975" y="3980688"/>
              <a:ext cx="843280" cy="160020"/>
            </a:xfrm>
            <a:custGeom>
              <a:avLst/>
              <a:gdLst/>
              <a:ahLst/>
              <a:cxnLst/>
              <a:rect l="l" t="t" r="r" b="b"/>
              <a:pathLst>
                <a:path w="843279" h="160020">
                  <a:moveTo>
                    <a:pt x="842772" y="0"/>
                  </a:moveTo>
                  <a:lnTo>
                    <a:pt x="0" y="0"/>
                  </a:lnTo>
                  <a:lnTo>
                    <a:pt x="0" y="160019"/>
                  </a:lnTo>
                  <a:lnTo>
                    <a:pt x="842772" y="160019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36975" y="4140708"/>
              <a:ext cx="693420" cy="160020"/>
            </a:xfrm>
            <a:custGeom>
              <a:avLst/>
              <a:gdLst/>
              <a:ahLst/>
              <a:cxnLst/>
              <a:rect l="l" t="t" r="r" b="b"/>
              <a:pathLst>
                <a:path w="693420" h="160020">
                  <a:moveTo>
                    <a:pt x="693420" y="0"/>
                  </a:moveTo>
                  <a:lnTo>
                    <a:pt x="0" y="0"/>
                  </a:lnTo>
                  <a:lnTo>
                    <a:pt x="0" y="160020"/>
                  </a:lnTo>
                  <a:lnTo>
                    <a:pt x="693420" y="160020"/>
                  </a:lnTo>
                  <a:lnTo>
                    <a:pt x="69342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36975" y="4364736"/>
              <a:ext cx="815340" cy="160020"/>
            </a:xfrm>
            <a:custGeom>
              <a:avLst/>
              <a:gdLst/>
              <a:ahLst/>
              <a:cxnLst/>
              <a:rect l="l" t="t" r="r" b="b"/>
              <a:pathLst>
                <a:path w="815339" h="160020">
                  <a:moveTo>
                    <a:pt x="815339" y="0"/>
                  </a:moveTo>
                  <a:lnTo>
                    <a:pt x="0" y="0"/>
                  </a:lnTo>
                  <a:lnTo>
                    <a:pt x="0" y="160019"/>
                  </a:lnTo>
                  <a:lnTo>
                    <a:pt x="815339" y="160019"/>
                  </a:lnTo>
                  <a:lnTo>
                    <a:pt x="81533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36975" y="4524755"/>
              <a:ext cx="622300" cy="160020"/>
            </a:xfrm>
            <a:custGeom>
              <a:avLst/>
              <a:gdLst/>
              <a:ahLst/>
              <a:cxnLst/>
              <a:rect l="l" t="t" r="r" b="b"/>
              <a:pathLst>
                <a:path w="622300" h="160020">
                  <a:moveTo>
                    <a:pt x="621791" y="0"/>
                  </a:moveTo>
                  <a:lnTo>
                    <a:pt x="0" y="0"/>
                  </a:lnTo>
                  <a:lnTo>
                    <a:pt x="0" y="160020"/>
                  </a:lnTo>
                  <a:lnTo>
                    <a:pt x="621791" y="160020"/>
                  </a:lnTo>
                  <a:lnTo>
                    <a:pt x="6217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36975" y="4748783"/>
              <a:ext cx="746760" cy="160020"/>
            </a:xfrm>
            <a:custGeom>
              <a:avLst/>
              <a:gdLst/>
              <a:ahLst/>
              <a:cxnLst/>
              <a:rect l="l" t="t" r="r" b="b"/>
              <a:pathLst>
                <a:path w="746760" h="160020">
                  <a:moveTo>
                    <a:pt x="746760" y="0"/>
                  </a:moveTo>
                  <a:lnTo>
                    <a:pt x="0" y="0"/>
                  </a:lnTo>
                  <a:lnTo>
                    <a:pt x="0" y="160020"/>
                  </a:lnTo>
                  <a:lnTo>
                    <a:pt x="746760" y="160020"/>
                  </a:lnTo>
                  <a:lnTo>
                    <a:pt x="7467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36975" y="4908803"/>
              <a:ext cx="897890" cy="158750"/>
            </a:xfrm>
            <a:custGeom>
              <a:avLst/>
              <a:gdLst/>
              <a:ahLst/>
              <a:cxnLst/>
              <a:rect l="l" t="t" r="r" b="b"/>
              <a:pathLst>
                <a:path w="897889" h="158750">
                  <a:moveTo>
                    <a:pt x="897636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897636" y="158496"/>
                  </a:lnTo>
                  <a:lnTo>
                    <a:pt x="89763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36975" y="5131308"/>
              <a:ext cx="512445" cy="160020"/>
            </a:xfrm>
            <a:custGeom>
              <a:avLst/>
              <a:gdLst/>
              <a:ahLst/>
              <a:cxnLst/>
              <a:rect l="l" t="t" r="r" b="b"/>
              <a:pathLst>
                <a:path w="512445" h="160020">
                  <a:moveTo>
                    <a:pt x="512063" y="0"/>
                  </a:moveTo>
                  <a:lnTo>
                    <a:pt x="0" y="0"/>
                  </a:lnTo>
                  <a:lnTo>
                    <a:pt x="0" y="160020"/>
                  </a:lnTo>
                  <a:lnTo>
                    <a:pt x="512063" y="160020"/>
                  </a:lnTo>
                  <a:lnTo>
                    <a:pt x="51206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36975" y="5291328"/>
              <a:ext cx="861060" cy="160020"/>
            </a:xfrm>
            <a:custGeom>
              <a:avLst/>
              <a:gdLst/>
              <a:ahLst/>
              <a:cxnLst/>
              <a:rect l="l" t="t" r="r" b="b"/>
              <a:pathLst>
                <a:path w="861060" h="160020">
                  <a:moveTo>
                    <a:pt x="861060" y="0"/>
                  </a:moveTo>
                  <a:lnTo>
                    <a:pt x="0" y="0"/>
                  </a:lnTo>
                  <a:lnTo>
                    <a:pt x="0" y="160020"/>
                  </a:lnTo>
                  <a:lnTo>
                    <a:pt x="861060" y="160020"/>
                  </a:lnTo>
                  <a:lnTo>
                    <a:pt x="86106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36975" y="5515355"/>
              <a:ext cx="207645" cy="160020"/>
            </a:xfrm>
            <a:custGeom>
              <a:avLst/>
              <a:gdLst/>
              <a:ahLst/>
              <a:cxnLst/>
              <a:rect l="l" t="t" r="r" b="b"/>
              <a:pathLst>
                <a:path w="207645" h="160020">
                  <a:moveTo>
                    <a:pt x="207263" y="0"/>
                  </a:moveTo>
                  <a:lnTo>
                    <a:pt x="0" y="0"/>
                  </a:lnTo>
                  <a:lnTo>
                    <a:pt x="0" y="160020"/>
                  </a:lnTo>
                  <a:lnTo>
                    <a:pt x="207263" y="16002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36975" y="5675376"/>
              <a:ext cx="335280" cy="160020"/>
            </a:xfrm>
            <a:custGeom>
              <a:avLst/>
              <a:gdLst/>
              <a:ahLst/>
              <a:cxnLst/>
              <a:rect l="l" t="t" r="r" b="b"/>
              <a:pathLst>
                <a:path w="335279" h="160020">
                  <a:moveTo>
                    <a:pt x="335279" y="0"/>
                  </a:moveTo>
                  <a:lnTo>
                    <a:pt x="0" y="0"/>
                  </a:lnTo>
                  <a:lnTo>
                    <a:pt x="0" y="160020"/>
                  </a:lnTo>
                  <a:lnTo>
                    <a:pt x="335279" y="160020"/>
                  </a:lnTo>
                  <a:lnTo>
                    <a:pt x="33527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36975" y="5899403"/>
              <a:ext cx="746760" cy="160020"/>
            </a:xfrm>
            <a:custGeom>
              <a:avLst/>
              <a:gdLst/>
              <a:ahLst/>
              <a:cxnLst/>
              <a:rect l="l" t="t" r="r" b="b"/>
              <a:pathLst>
                <a:path w="746760" h="160020">
                  <a:moveTo>
                    <a:pt x="746760" y="0"/>
                  </a:moveTo>
                  <a:lnTo>
                    <a:pt x="0" y="0"/>
                  </a:lnTo>
                  <a:lnTo>
                    <a:pt x="0" y="160020"/>
                  </a:lnTo>
                  <a:lnTo>
                    <a:pt x="746760" y="160020"/>
                  </a:lnTo>
                  <a:lnTo>
                    <a:pt x="7467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36975" y="6059423"/>
              <a:ext cx="634365" cy="160020"/>
            </a:xfrm>
            <a:custGeom>
              <a:avLst/>
              <a:gdLst/>
              <a:ahLst/>
              <a:cxnLst/>
              <a:rect l="l" t="t" r="r" b="b"/>
              <a:pathLst>
                <a:path w="634364" h="160020">
                  <a:moveTo>
                    <a:pt x="633984" y="0"/>
                  </a:moveTo>
                  <a:lnTo>
                    <a:pt x="0" y="0"/>
                  </a:lnTo>
                  <a:lnTo>
                    <a:pt x="0" y="160019"/>
                  </a:lnTo>
                  <a:lnTo>
                    <a:pt x="633984" y="160019"/>
                  </a:lnTo>
                  <a:lnTo>
                    <a:pt x="63398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36975" y="1647444"/>
              <a:ext cx="0" cy="4604385"/>
            </a:xfrm>
            <a:custGeom>
              <a:avLst/>
              <a:gdLst/>
              <a:ahLst/>
              <a:cxnLst/>
              <a:rect l="l" t="t" r="r" b="b"/>
              <a:pathLst>
                <a:path h="4604385">
                  <a:moveTo>
                    <a:pt x="0" y="0"/>
                  </a:moveTo>
                  <a:lnTo>
                    <a:pt x="0" y="4604004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48717" y="205902"/>
            <a:ext cx="994950" cy="817947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45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55284" y="1670126"/>
            <a:ext cx="22479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19%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09590" y="2054478"/>
            <a:ext cx="224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17%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29785" y="3205734"/>
            <a:ext cx="1670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54246" y="3589401"/>
            <a:ext cx="1670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811651" y="5124450"/>
            <a:ext cx="1670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07485" y="5508142"/>
            <a:ext cx="1670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46601" y="5891885"/>
            <a:ext cx="1670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90691" y="1830451"/>
            <a:ext cx="224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18%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96002" y="2214117"/>
            <a:ext cx="2247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13%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29758" y="2415540"/>
            <a:ext cx="489584" cy="34544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900" b="1" spc="-5" dirty="0">
                <a:latin typeface="Calibri"/>
                <a:cs typeface="Calibri"/>
              </a:rPr>
              <a:t>15%</a:t>
            </a:r>
            <a:endParaRPr sz="900">
              <a:latin typeface="Calibri"/>
              <a:cs typeface="Calibri"/>
            </a:endParaRPr>
          </a:p>
          <a:p>
            <a:pPr marL="277495">
              <a:lnSpc>
                <a:spcPct val="100000"/>
              </a:lnSpc>
              <a:spcBef>
                <a:spcPts val="180"/>
              </a:spcBef>
            </a:pPr>
            <a:r>
              <a:rPr sz="900" b="1" spc="-5" dirty="0">
                <a:latin typeface="Calibri"/>
                <a:cs typeface="Calibri"/>
              </a:rPr>
              <a:t>17%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64863" y="2799334"/>
            <a:ext cx="203200" cy="34544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900" b="1" spc="-5" dirty="0">
                <a:latin typeface="Calibri"/>
                <a:cs typeface="Calibri"/>
              </a:rPr>
              <a:t>8%</a:t>
            </a:r>
            <a:endParaRPr sz="900">
              <a:latin typeface="Calibri"/>
              <a:cs typeface="Calibri"/>
            </a:endParaRPr>
          </a:p>
          <a:p>
            <a:pPr marL="48895">
              <a:lnSpc>
                <a:spcPct val="100000"/>
              </a:lnSpc>
              <a:spcBef>
                <a:spcPts val="180"/>
              </a:spcBef>
            </a:pPr>
            <a:r>
              <a:rPr sz="900" b="1" spc="-5" dirty="0">
                <a:latin typeface="Calibri"/>
                <a:cs typeface="Calibri"/>
              </a:rPr>
              <a:t>8%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245990" y="3365372"/>
            <a:ext cx="1670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353559" y="3749167"/>
            <a:ext cx="1670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8%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94530" y="3950335"/>
            <a:ext cx="315595" cy="3454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61290">
              <a:lnSpc>
                <a:spcPct val="100000"/>
              </a:lnSpc>
              <a:spcBef>
                <a:spcPts val="280"/>
              </a:spcBef>
            </a:pPr>
            <a:r>
              <a:rPr sz="900" b="1" spc="-5" dirty="0">
                <a:latin typeface="Calibri"/>
                <a:cs typeface="Calibri"/>
              </a:rPr>
              <a:t>6%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900" b="1" spc="-5" dirty="0">
                <a:latin typeface="Calibri"/>
                <a:cs typeface="Calibri"/>
              </a:rPr>
              <a:t>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22521" y="4334001"/>
            <a:ext cx="360045" cy="3454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05740">
              <a:lnSpc>
                <a:spcPct val="100000"/>
              </a:lnSpc>
              <a:spcBef>
                <a:spcPts val="280"/>
              </a:spcBef>
            </a:pPr>
            <a:r>
              <a:rPr sz="900" b="1" spc="-5" dirty="0">
                <a:latin typeface="Calibri"/>
                <a:cs typeface="Calibri"/>
              </a:rPr>
              <a:t>6%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900" b="1" spc="-5" dirty="0">
                <a:latin typeface="Calibri"/>
                <a:cs typeface="Calibri"/>
              </a:rPr>
              <a:t>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046601" y="4717795"/>
            <a:ext cx="318135" cy="3454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900" b="1" spc="-5" dirty="0">
                <a:latin typeface="Calibri"/>
                <a:cs typeface="Calibri"/>
              </a:rPr>
              <a:t>5%</a:t>
            </a:r>
            <a:endParaRPr sz="900">
              <a:latin typeface="Calibri"/>
              <a:cs typeface="Calibri"/>
            </a:endParaRPr>
          </a:p>
          <a:p>
            <a:pPr marL="163830">
              <a:lnSpc>
                <a:spcPct val="100000"/>
              </a:lnSpc>
              <a:spcBef>
                <a:spcPts val="180"/>
              </a:spcBef>
            </a:pPr>
            <a:r>
              <a:rPr sz="900" b="1" spc="-5" dirty="0">
                <a:latin typeface="Calibri"/>
                <a:cs typeface="Calibri"/>
              </a:rPr>
              <a:t>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162171" y="5284470"/>
            <a:ext cx="1670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635121" y="5668162"/>
            <a:ext cx="1670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934459" y="6051905"/>
            <a:ext cx="1670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891664" y="1698751"/>
            <a:ext cx="11938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Debugging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tools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404617" y="2082241"/>
            <a:ext cx="6813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Schedule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96772" y="2466594"/>
            <a:ext cx="19888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Engineering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team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skill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level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976373" y="2850261"/>
            <a:ext cx="11093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Firmware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itself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887727" y="3234055"/>
            <a:ext cx="11576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Microprocessor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681098" y="3617721"/>
            <a:ext cx="14046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Programming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tools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338832" y="4001515"/>
            <a:ext cx="7461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Interfaces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861185" y="4385309"/>
            <a:ext cx="11836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Other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hardware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818638" y="4768977"/>
            <a:ext cx="2667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DE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785366" y="5152771"/>
            <a:ext cx="13011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Operating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system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094738" y="5536488"/>
            <a:ext cx="9906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The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Compiler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52043" y="5920232"/>
            <a:ext cx="23317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Other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(Mgt,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budget,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legacy, etc)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5893308" y="4229100"/>
            <a:ext cx="83820" cy="361315"/>
            <a:chOff x="5893308" y="4229100"/>
            <a:chExt cx="83820" cy="361315"/>
          </a:xfrm>
        </p:grpSpPr>
        <p:sp>
          <p:nvSpPr>
            <p:cNvPr id="64" name="object 64"/>
            <p:cNvSpPr/>
            <p:nvPr/>
          </p:nvSpPr>
          <p:spPr>
            <a:xfrm>
              <a:off x="5893308" y="4229100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820" y="0"/>
                  </a:moveTo>
                  <a:lnTo>
                    <a:pt x="0" y="0"/>
                  </a:lnTo>
                  <a:lnTo>
                    <a:pt x="0" y="83819"/>
                  </a:lnTo>
                  <a:lnTo>
                    <a:pt x="83820" y="83819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893308" y="4506468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820" y="0"/>
                  </a:moveTo>
                  <a:lnTo>
                    <a:pt x="0" y="0"/>
                  </a:lnTo>
                  <a:lnTo>
                    <a:pt x="0" y="83819"/>
                  </a:lnTo>
                  <a:lnTo>
                    <a:pt x="83820" y="83819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6002273" y="4055110"/>
            <a:ext cx="1057275" cy="58039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b="1" spc="-5" dirty="0">
                <a:solidFill>
                  <a:srgbClr val="6A7979"/>
                </a:solidFill>
                <a:latin typeface="Calibri"/>
                <a:cs typeface="Calibri"/>
              </a:rPr>
              <a:t>2017</a:t>
            </a:r>
            <a:r>
              <a:rPr sz="1200" b="1" spc="-25" dirty="0">
                <a:solidFill>
                  <a:srgbClr val="6A797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A7979"/>
                </a:solidFill>
                <a:latin typeface="Calibri"/>
                <a:cs typeface="Calibri"/>
              </a:rPr>
              <a:t>(N</a:t>
            </a:r>
            <a:r>
              <a:rPr sz="1200" b="1" spc="-15" dirty="0">
                <a:solidFill>
                  <a:srgbClr val="6A797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A7979"/>
                </a:solidFill>
                <a:latin typeface="Calibri"/>
                <a:cs typeface="Calibri"/>
              </a:rPr>
              <a:t>=</a:t>
            </a:r>
            <a:r>
              <a:rPr sz="1200" b="1" spc="-20" dirty="0">
                <a:solidFill>
                  <a:srgbClr val="6A7979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6A7979"/>
                </a:solidFill>
                <a:latin typeface="Calibri"/>
                <a:cs typeface="Calibri"/>
              </a:rPr>
              <a:t>866)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200" b="1" spc="-5" dirty="0">
                <a:solidFill>
                  <a:srgbClr val="6A7979"/>
                </a:solidFill>
                <a:latin typeface="Calibri"/>
                <a:cs typeface="Calibri"/>
              </a:rPr>
              <a:t>2015</a:t>
            </a:r>
            <a:r>
              <a:rPr sz="1200" b="1" spc="-30" dirty="0">
                <a:solidFill>
                  <a:srgbClr val="6A797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A7979"/>
                </a:solidFill>
                <a:latin typeface="Calibri"/>
                <a:cs typeface="Calibri"/>
              </a:rPr>
              <a:t>(N</a:t>
            </a:r>
            <a:r>
              <a:rPr sz="1200" b="1" spc="-25" dirty="0">
                <a:solidFill>
                  <a:srgbClr val="6A797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A7979"/>
                </a:solidFill>
                <a:latin typeface="Calibri"/>
                <a:cs typeface="Calibri"/>
              </a:rPr>
              <a:t>=</a:t>
            </a:r>
            <a:r>
              <a:rPr sz="1200" b="1" spc="-30" dirty="0">
                <a:solidFill>
                  <a:srgbClr val="6A797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A7979"/>
                </a:solidFill>
                <a:latin typeface="Calibri"/>
                <a:cs typeface="Calibri"/>
              </a:rPr>
              <a:t>1,155)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0" y="1524000"/>
            <a:ext cx="8837930" cy="5008245"/>
          </a:xfrm>
          <a:custGeom>
            <a:avLst/>
            <a:gdLst/>
            <a:ahLst/>
            <a:cxnLst/>
            <a:rect l="l" t="t" r="r" b="b"/>
            <a:pathLst>
              <a:path w="8837930" h="5008245">
                <a:moveTo>
                  <a:pt x="0" y="5007864"/>
                </a:moveTo>
                <a:lnTo>
                  <a:pt x="8837676" y="5007864"/>
                </a:lnTo>
                <a:lnTo>
                  <a:pt x="8837676" y="0"/>
                </a:lnTo>
                <a:lnTo>
                  <a:pt x="0" y="0"/>
                </a:lnTo>
                <a:lnTo>
                  <a:pt x="0" y="5007864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6659118" y="2077593"/>
            <a:ext cx="12084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Top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three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by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far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618744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If</a:t>
            </a:r>
            <a:r>
              <a:rPr sz="2200" spc="10" dirty="0"/>
              <a:t> </a:t>
            </a:r>
            <a:r>
              <a:rPr sz="2200" spc="-15" dirty="0"/>
              <a:t>you</a:t>
            </a:r>
            <a:r>
              <a:rPr sz="2200" spc="35" dirty="0"/>
              <a:t> </a:t>
            </a:r>
            <a:r>
              <a:rPr sz="2200" spc="-5" dirty="0"/>
              <a:t>could</a:t>
            </a:r>
            <a:r>
              <a:rPr sz="2200" spc="10" dirty="0"/>
              <a:t> </a:t>
            </a:r>
            <a:r>
              <a:rPr sz="2200" spc="-5" dirty="0"/>
              <a:t>improve</a:t>
            </a:r>
            <a:r>
              <a:rPr sz="2200" spc="15" dirty="0"/>
              <a:t> </a:t>
            </a:r>
            <a:r>
              <a:rPr sz="2200" spc="-5" dirty="0"/>
              <a:t>one</a:t>
            </a:r>
            <a:r>
              <a:rPr sz="2200" spc="10" dirty="0"/>
              <a:t> </a:t>
            </a:r>
            <a:r>
              <a:rPr sz="2200" spc="-5" dirty="0"/>
              <a:t>thing</a:t>
            </a:r>
            <a:r>
              <a:rPr sz="2200" spc="25" dirty="0"/>
              <a:t> </a:t>
            </a:r>
            <a:r>
              <a:rPr sz="2200" spc="-5" dirty="0"/>
              <a:t>about</a:t>
            </a:r>
            <a:r>
              <a:rPr sz="2200" spc="25" dirty="0"/>
              <a:t> </a:t>
            </a:r>
            <a:r>
              <a:rPr sz="2200" spc="-10" dirty="0"/>
              <a:t>your </a:t>
            </a:r>
            <a:r>
              <a:rPr sz="2200" spc="-5" dirty="0"/>
              <a:t> embedded</a:t>
            </a:r>
            <a:r>
              <a:rPr sz="2200" spc="15" dirty="0"/>
              <a:t> </a:t>
            </a:r>
            <a:r>
              <a:rPr sz="2200" spc="-5" dirty="0"/>
              <a:t>design</a:t>
            </a:r>
            <a:r>
              <a:rPr sz="2200" spc="20" dirty="0"/>
              <a:t> </a:t>
            </a:r>
            <a:r>
              <a:rPr sz="2200" spc="-5" dirty="0"/>
              <a:t>activities,</a:t>
            </a:r>
            <a:r>
              <a:rPr sz="2200" dirty="0"/>
              <a:t> what</a:t>
            </a:r>
            <a:r>
              <a:rPr sz="2200" spc="5" dirty="0"/>
              <a:t> </a:t>
            </a:r>
            <a:r>
              <a:rPr sz="2200" dirty="0"/>
              <a:t>would </a:t>
            </a:r>
            <a:r>
              <a:rPr sz="2200" spc="-5" dirty="0"/>
              <a:t>it</a:t>
            </a:r>
            <a:r>
              <a:rPr sz="2200" spc="10" dirty="0"/>
              <a:t> </a:t>
            </a:r>
            <a:r>
              <a:rPr sz="2200" spc="-5" dirty="0"/>
              <a:t>be?</a:t>
            </a:r>
            <a:endParaRPr sz="2200"/>
          </a:p>
        </p:txBody>
      </p:sp>
      <p:grpSp>
        <p:nvGrpSpPr>
          <p:cNvPr id="70" name="object 70"/>
          <p:cNvGrpSpPr/>
          <p:nvPr/>
        </p:nvGrpSpPr>
        <p:grpSpPr>
          <a:xfrm>
            <a:off x="6199585" y="1682402"/>
            <a:ext cx="291465" cy="1155700"/>
            <a:chOff x="6199585" y="1682402"/>
            <a:chExt cx="291465" cy="1155700"/>
          </a:xfrm>
        </p:grpSpPr>
        <p:pic>
          <p:nvPicPr>
            <p:cNvPr id="71" name="object 7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9585" y="1682402"/>
              <a:ext cx="291125" cy="1155332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6232397" y="1700021"/>
              <a:ext cx="216535" cy="1076325"/>
            </a:xfrm>
            <a:custGeom>
              <a:avLst/>
              <a:gdLst/>
              <a:ahLst/>
              <a:cxnLst/>
              <a:rect l="l" t="t" r="r" b="b"/>
              <a:pathLst>
                <a:path w="216535" h="1076325">
                  <a:moveTo>
                    <a:pt x="0" y="0"/>
                  </a:moveTo>
                  <a:lnTo>
                    <a:pt x="42142" y="6467"/>
                  </a:lnTo>
                  <a:lnTo>
                    <a:pt x="76533" y="24114"/>
                  </a:lnTo>
                  <a:lnTo>
                    <a:pt x="99708" y="50309"/>
                  </a:lnTo>
                  <a:lnTo>
                    <a:pt x="108203" y="82423"/>
                  </a:lnTo>
                  <a:lnTo>
                    <a:pt x="108203" y="455549"/>
                  </a:lnTo>
                  <a:lnTo>
                    <a:pt x="116699" y="487662"/>
                  </a:lnTo>
                  <a:lnTo>
                    <a:pt x="139874" y="513857"/>
                  </a:lnTo>
                  <a:lnTo>
                    <a:pt x="174265" y="531504"/>
                  </a:lnTo>
                  <a:lnTo>
                    <a:pt x="216407" y="537972"/>
                  </a:lnTo>
                  <a:lnTo>
                    <a:pt x="174265" y="544439"/>
                  </a:lnTo>
                  <a:lnTo>
                    <a:pt x="139874" y="562086"/>
                  </a:lnTo>
                  <a:lnTo>
                    <a:pt x="116699" y="588281"/>
                  </a:lnTo>
                  <a:lnTo>
                    <a:pt x="108203" y="620394"/>
                  </a:lnTo>
                  <a:lnTo>
                    <a:pt x="108203" y="993520"/>
                  </a:lnTo>
                  <a:lnTo>
                    <a:pt x="99708" y="1025634"/>
                  </a:lnTo>
                  <a:lnTo>
                    <a:pt x="76533" y="1051829"/>
                  </a:lnTo>
                  <a:lnTo>
                    <a:pt x="42142" y="1069476"/>
                  </a:lnTo>
                  <a:lnTo>
                    <a:pt x="0" y="1075943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74" name="object 7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46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41101" y="1851469"/>
            <a:ext cx="3057525" cy="4413885"/>
            <a:chOff x="4241101" y="1851469"/>
            <a:chExt cx="3057525" cy="4413885"/>
          </a:xfrm>
        </p:grpSpPr>
        <p:sp>
          <p:nvSpPr>
            <p:cNvPr id="4" name="object 4"/>
            <p:cNvSpPr/>
            <p:nvPr/>
          </p:nvSpPr>
          <p:spPr>
            <a:xfrm>
              <a:off x="4245864" y="1885188"/>
              <a:ext cx="3053080" cy="117475"/>
            </a:xfrm>
            <a:custGeom>
              <a:avLst/>
              <a:gdLst/>
              <a:ahLst/>
              <a:cxnLst/>
              <a:rect l="l" t="t" r="r" b="b"/>
              <a:pathLst>
                <a:path w="3053079" h="117475">
                  <a:moveTo>
                    <a:pt x="3052571" y="0"/>
                  </a:moveTo>
                  <a:lnTo>
                    <a:pt x="0" y="0"/>
                  </a:lnTo>
                  <a:lnTo>
                    <a:pt x="0" y="117348"/>
                  </a:lnTo>
                  <a:lnTo>
                    <a:pt x="3052571" y="117348"/>
                  </a:lnTo>
                  <a:lnTo>
                    <a:pt x="305257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45864" y="2002536"/>
              <a:ext cx="2788920" cy="119380"/>
            </a:xfrm>
            <a:custGeom>
              <a:avLst/>
              <a:gdLst/>
              <a:ahLst/>
              <a:cxnLst/>
              <a:rect l="l" t="t" r="r" b="b"/>
              <a:pathLst>
                <a:path w="2788920" h="119380">
                  <a:moveTo>
                    <a:pt x="278891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2788919" y="118872"/>
                  </a:lnTo>
                  <a:lnTo>
                    <a:pt x="278891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45864" y="2179320"/>
              <a:ext cx="2106295" cy="117475"/>
            </a:xfrm>
            <a:custGeom>
              <a:avLst/>
              <a:gdLst/>
              <a:ahLst/>
              <a:cxnLst/>
              <a:rect l="l" t="t" r="r" b="b"/>
              <a:pathLst>
                <a:path w="2106295" h="117475">
                  <a:moveTo>
                    <a:pt x="2106168" y="0"/>
                  </a:moveTo>
                  <a:lnTo>
                    <a:pt x="0" y="0"/>
                  </a:lnTo>
                  <a:lnTo>
                    <a:pt x="0" y="117347"/>
                  </a:lnTo>
                  <a:lnTo>
                    <a:pt x="2106168" y="117347"/>
                  </a:lnTo>
                  <a:lnTo>
                    <a:pt x="210616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45864" y="2296668"/>
              <a:ext cx="1813560" cy="117475"/>
            </a:xfrm>
            <a:custGeom>
              <a:avLst/>
              <a:gdLst/>
              <a:ahLst/>
              <a:cxnLst/>
              <a:rect l="l" t="t" r="r" b="b"/>
              <a:pathLst>
                <a:path w="1813560" h="117475">
                  <a:moveTo>
                    <a:pt x="1813560" y="0"/>
                  </a:moveTo>
                  <a:lnTo>
                    <a:pt x="0" y="0"/>
                  </a:lnTo>
                  <a:lnTo>
                    <a:pt x="0" y="117348"/>
                  </a:lnTo>
                  <a:lnTo>
                    <a:pt x="1813560" y="117348"/>
                  </a:lnTo>
                  <a:lnTo>
                    <a:pt x="181356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45864" y="2473452"/>
              <a:ext cx="1804670" cy="117475"/>
            </a:xfrm>
            <a:custGeom>
              <a:avLst/>
              <a:gdLst/>
              <a:ahLst/>
              <a:cxnLst/>
              <a:rect l="l" t="t" r="r" b="b"/>
              <a:pathLst>
                <a:path w="1804670" h="117475">
                  <a:moveTo>
                    <a:pt x="1804415" y="0"/>
                  </a:moveTo>
                  <a:lnTo>
                    <a:pt x="0" y="0"/>
                  </a:lnTo>
                  <a:lnTo>
                    <a:pt x="0" y="117348"/>
                  </a:lnTo>
                  <a:lnTo>
                    <a:pt x="1804415" y="117348"/>
                  </a:lnTo>
                  <a:lnTo>
                    <a:pt x="180441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45864" y="2590800"/>
              <a:ext cx="1553210" cy="117475"/>
            </a:xfrm>
            <a:custGeom>
              <a:avLst/>
              <a:gdLst/>
              <a:ahLst/>
              <a:cxnLst/>
              <a:rect l="l" t="t" r="r" b="b"/>
              <a:pathLst>
                <a:path w="1553210" h="117475">
                  <a:moveTo>
                    <a:pt x="1552956" y="0"/>
                  </a:moveTo>
                  <a:lnTo>
                    <a:pt x="0" y="0"/>
                  </a:lnTo>
                  <a:lnTo>
                    <a:pt x="0" y="117348"/>
                  </a:lnTo>
                  <a:lnTo>
                    <a:pt x="1552956" y="117348"/>
                  </a:lnTo>
                  <a:lnTo>
                    <a:pt x="15529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45864" y="2766060"/>
              <a:ext cx="1661160" cy="117475"/>
            </a:xfrm>
            <a:custGeom>
              <a:avLst/>
              <a:gdLst/>
              <a:ahLst/>
              <a:cxnLst/>
              <a:rect l="l" t="t" r="r" b="b"/>
              <a:pathLst>
                <a:path w="1661160" h="117475">
                  <a:moveTo>
                    <a:pt x="1661160" y="0"/>
                  </a:moveTo>
                  <a:lnTo>
                    <a:pt x="0" y="0"/>
                  </a:lnTo>
                  <a:lnTo>
                    <a:pt x="0" y="117348"/>
                  </a:lnTo>
                  <a:lnTo>
                    <a:pt x="1661160" y="117348"/>
                  </a:lnTo>
                  <a:lnTo>
                    <a:pt x="16611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45864" y="2883408"/>
              <a:ext cx="1522730" cy="117475"/>
            </a:xfrm>
            <a:custGeom>
              <a:avLst/>
              <a:gdLst/>
              <a:ahLst/>
              <a:cxnLst/>
              <a:rect l="l" t="t" r="r" b="b"/>
              <a:pathLst>
                <a:path w="1522729" h="117475">
                  <a:moveTo>
                    <a:pt x="1522476" y="0"/>
                  </a:moveTo>
                  <a:lnTo>
                    <a:pt x="0" y="0"/>
                  </a:lnTo>
                  <a:lnTo>
                    <a:pt x="0" y="117347"/>
                  </a:lnTo>
                  <a:lnTo>
                    <a:pt x="1522476" y="117347"/>
                  </a:lnTo>
                  <a:lnTo>
                    <a:pt x="152247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45864" y="3060192"/>
              <a:ext cx="1521460" cy="117475"/>
            </a:xfrm>
            <a:custGeom>
              <a:avLst/>
              <a:gdLst/>
              <a:ahLst/>
              <a:cxnLst/>
              <a:rect l="l" t="t" r="r" b="b"/>
              <a:pathLst>
                <a:path w="1521460" h="117475">
                  <a:moveTo>
                    <a:pt x="1520952" y="0"/>
                  </a:moveTo>
                  <a:lnTo>
                    <a:pt x="0" y="0"/>
                  </a:lnTo>
                  <a:lnTo>
                    <a:pt x="0" y="117348"/>
                  </a:lnTo>
                  <a:lnTo>
                    <a:pt x="1520952" y="117348"/>
                  </a:lnTo>
                  <a:lnTo>
                    <a:pt x="1520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45864" y="3177540"/>
              <a:ext cx="1447800" cy="117475"/>
            </a:xfrm>
            <a:custGeom>
              <a:avLst/>
              <a:gdLst/>
              <a:ahLst/>
              <a:cxnLst/>
              <a:rect l="l" t="t" r="r" b="b"/>
              <a:pathLst>
                <a:path w="1447800" h="117475">
                  <a:moveTo>
                    <a:pt x="1447800" y="0"/>
                  </a:moveTo>
                  <a:lnTo>
                    <a:pt x="0" y="0"/>
                  </a:lnTo>
                  <a:lnTo>
                    <a:pt x="0" y="117348"/>
                  </a:lnTo>
                  <a:lnTo>
                    <a:pt x="1447800" y="117348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45864" y="3354324"/>
              <a:ext cx="1348740" cy="117475"/>
            </a:xfrm>
            <a:custGeom>
              <a:avLst/>
              <a:gdLst/>
              <a:ahLst/>
              <a:cxnLst/>
              <a:rect l="l" t="t" r="r" b="b"/>
              <a:pathLst>
                <a:path w="1348739" h="117475">
                  <a:moveTo>
                    <a:pt x="1348739" y="0"/>
                  </a:moveTo>
                  <a:lnTo>
                    <a:pt x="0" y="0"/>
                  </a:lnTo>
                  <a:lnTo>
                    <a:pt x="0" y="117348"/>
                  </a:lnTo>
                  <a:lnTo>
                    <a:pt x="1348739" y="117348"/>
                  </a:lnTo>
                  <a:lnTo>
                    <a:pt x="134873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45864" y="3471672"/>
              <a:ext cx="1118870" cy="117475"/>
            </a:xfrm>
            <a:custGeom>
              <a:avLst/>
              <a:gdLst/>
              <a:ahLst/>
              <a:cxnLst/>
              <a:rect l="l" t="t" r="r" b="b"/>
              <a:pathLst>
                <a:path w="1118870" h="117475">
                  <a:moveTo>
                    <a:pt x="1118615" y="0"/>
                  </a:moveTo>
                  <a:lnTo>
                    <a:pt x="0" y="0"/>
                  </a:lnTo>
                  <a:lnTo>
                    <a:pt x="0" y="117348"/>
                  </a:lnTo>
                  <a:lnTo>
                    <a:pt x="1118615" y="117348"/>
                  </a:lnTo>
                  <a:lnTo>
                    <a:pt x="111861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45864" y="3646932"/>
              <a:ext cx="1327785" cy="117475"/>
            </a:xfrm>
            <a:custGeom>
              <a:avLst/>
              <a:gdLst/>
              <a:ahLst/>
              <a:cxnLst/>
              <a:rect l="l" t="t" r="r" b="b"/>
              <a:pathLst>
                <a:path w="1327785" h="117475">
                  <a:moveTo>
                    <a:pt x="1327403" y="0"/>
                  </a:moveTo>
                  <a:lnTo>
                    <a:pt x="0" y="0"/>
                  </a:lnTo>
                  <a:lnTo>
                    <a:pt x="0" y="117348"/>
                  </a:lnTo>
                  <a:lnTo>
                    <a:pt x="1327403" y="117348"/>
                  </a:lnTo>
                  <a:lnTo>
                    <a:pt x="132740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45864" y="3764280"/>
              <a:ext cx="993775" cy="117475"/>
            </a:xfrm>
            <a:custGeom>
              <a:avLst/>
              <a:gdLst/>
              <a:ahLst/>
              <a:cxnLst/>
              <a:rect l="l" t="t" r="r" b="b"/>
              <a:pathLst>
                <a:path w="993775" h="117475">
                  <a:moveTo>
                    <a:pt x="993648" y="0"/>
                  </a:moveTo>
                  <a:lnTo>
                    <a:pt x="0" y="0"/>
                  </a:lnTo>
                  <a:lnTo>
                    <a:pt x="0" y="117348"/>
                  </a:lnTo>
                  <a:lnTo>
                    <a:pt x="993648" y="117348"/>
                  </a:lnTo>
                  <a:lnTo>
                    <a:pt x="99364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45864" y="3941064"/>
              <a:ext cx="1320165" cy="117475"/>
            </a:xfrm>
            <a:custGeom>
              <a:avLst/>
              <a:gdLst/>
              <a:ahLst/>
              <a:cxnLst/>
              <a:rect l="l" t="t" r="r" b="b"/>
              <a:pathLst>
                <a:path w="1320164" h="117475">
                  <a:moveTo>
                    <a:pt x="1319784" y="0"/>
                  </a:moveTo>
                  <a:lnTo>
                    <a:pt x="0" y="0"/>
                  </a:lnTo>
                  <a:lnTo>
                    <a:pt x="0" y="117348"/>
                  </a:lnTo>
                  <a:lnTo>
                    <a:pt x="1319784" y="117348"/>
                  </a:lnTo>
                  <a:lnTo>
                    <a:pt x="13197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45864" y="4058411"/>
              <a:ext cx="748665" cy="117475"/>
            </a:xfrm>
            <a:custGeom>
              <a:avLst/>
              <a:gdLst/>
              <a:ahLst/>
              <a:cxnLst/>
              <a:rect l="l" t="t" r="r" b="b"/>
              <a:pathLst>
                <a:path w="748664" h="117475">
                  <a:moveTo>
                    <a:pt x="748284" y="0"/>
                  </a:moveTo>
                  <a:lnTo>
                    <a:pt x="0" y="0"/>
                  </a:lnTo>
                  <a:lnTo>
                    <a:pt x="0" y="117348"/>
                  </a:lnTo>
                  <a:lnTo>
                    <a:pt x="748284" y="117348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45864" y="4235196"/>
              <a:ext cx="1224280" cy="117475"/>
            </a:xfrm>
            <a:custGeom>
              <a:avLst/>
              <a:gdLst/>
              <a:ahLst/>
              <a:cxnLst/>
              <a:rect l="l" t="t" r="r" b="b"/>
              <a:pathLst>
                <a:path w="1224279" h="117475">
                  <a:moveTo>
                    <a:pt x="1223772" y="0"/>
                  </a:moveTo>
                  <a:lnTo>
                    <a:pt x="0" y="0"/>
                  </a:lnTo>
                  <a:lnTo>
                    <a:pt x="0" y="117347"/>
                  </a:lnTo>
                  <a:lnTo>
                    <a:pt x="1223772" y="117347"/>
                  </a:lnTo>
                  <a:lnTo>
                    <a:pt x="12237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45864" y="4352544"/>
              <a:ext cx="841375" cy="117475"/>
            </a:xfrm>
            <a:custGeom>
              <a:avLst/>
              <a:gdLst/>
              <a:ahLst/>
              <a:cxnLst/>
              <a:rect l="l" t="t" r="r" b="b"/>
              <a:pathLst>
                <a:path w="841375" h="117475">
                  <a:moveTo>
                    <a:pt x="841248" y="0"/>
                  </a:moveTo>
                  <a:lnTo>
                    <a:pt x="0" y="0"/>
                  </a:lnTo>
                  <a:lnTo>
                    <a:pt x="0" y="117347"/>
                  </a:lnTo>
                  <a:lnTo>
                    <a:pt x="841248" y="117347"/>
                  </a:lnTo>
                  <a:lnTo>
                    <a:pt x="84124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45864" y="4527804"/>
              <a:ext cx="972819" cy="117475"/>
            </a:xfrm>
            <a:custGeom>
              <a:avLst/>
              <a:gdLst/>
              <a:ahLst/>
              <a:cxnLst/>
              <a:rect l="l" t="t" r="r" b="b"/>
              <a:pathLst>
                <a:path w="972820" h="117475">
                  <a:moveTo>
                    <a:pt x="972312" y="0"/>
                  </a:moveTo>
                  <a:lnTo>
                    <a:pt x="0" y="0"/>
                  </a:lnTo>
                  <a:lnTo>
                    <a:pt x="0" y="117348"/>
                  </a:lnTo>
                  <a:lnTo>
                    <a:pt x="972312" y="117348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45864" y="4645152"/>
              <a:ext cx="668020" cy="117475"/>
            </a:xfrm>
            <a:custGeom>
              <a:avLst/>
              <a:gdLst/>
              <a:ahLst/>
              <a:cxnLst/>
              <a:rect l="l" t="t" r="r" b="b"/>
              <a:pathLst>
                <a:path w="668020" h="117475">
                  <a:moveTo>
                    <a:pt x="667512" y="0"/>
                  </a:moveTo>
                  <a:lnTo>
                    <a:pt x="0" y="0"/>
                  </a:lnTo>
                  <a:lnTo>
                    <a:pt x="0" y="117348"/>
                  </a:lnTo>
                  <a:lnTo>
                    <a:pt x="667512" y="117348"/>
                  </a:lnTo>
                  <a:lnTo>
                    <a:pt x="6675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45864" y="4821936"/>
              <a:ext cx="904240" cy="117475"/>
            </a:xfrm>
            <a:custGeom>
              <a:avLst/>
              <a:gdLst/>
              <a:ahLst/>
              <a:cxnLst/>
              <a:rect l="l" t="t" r="r" b="b"/>
              <a:pathLst>
                <a:path w="904239" h="117475">
                  <a:moveTo>
                    <a:pt x="903732" y="0"/>
                  </a:moveTo>
                  <a:lnTo>
                    <a:pt x="0" y="0"/>
                  </a:lnTo>
                  <a:lnTo>
                    <a:pt x="0" y="117347"/>
                  </a:lnTo>
                  <a:lnTo>
                    <a:pt x="903732" y="117347"/>
                  </a:lnTo>
                  <a:lnTo>
                    <a:pt x="9037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45864" y="4939283"/>
              <a:ext cx="802005" cy="117475"/>
            </a:xfrm>
            <a:custGeom>
              <a:avLst/>
              <a:gdLst/>
              <a:ahLst/>
              <a:cxnLst/>
              <a:rect l="l" t="t" r="r" b="b"/>
              <a:pathLst>
                <a:path w="802004" h="117475">
                  <a:moveTo>
                    <a:pt x="801624" y="0"/>
                  </a:moveTo>
                  <a:lnTo>
                    <a:pt x="0" y="0"/>
                  </a:lnTo>
                  <a:lnTo>
                    <a:pt x="0" y="117348"/>
                  </a:lnTo>
                  <a:lnTo>
                    <a:pt x="801624" y="117348"/>
                  </a:lnTo>
                  <a:lnTo>
                    <a:pt x="80162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45864" y="5114544"/>
              <a:ext cx="829310" cy="117475"/>
            </a:xfrm>
            <a:custGeom>
              <a:avLst/>
              <a:gdLst/>
              <a:ahLst/>
              <a:cxnLst/>
              <a:rect l="l" t="t" r="r" b="b"/>
              <a:pathLst>
                <a:path w="829310" h="117475">
                  <a:moveTo>
                    <a:pt x="829056" y="0"/>
                  </a:moveTo>
                  <a:lnTo>
                    <a:pt x="0" y="0"/>
                  </a:lnTo>
                  <a:lnTo>
                    <a:pt x="0" y="117347"/>
                  </a:lnTo>
                  <a:lnTo>
                    <a:pt x="829056" y="117347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45864" y="5231891"/>
              <a:ext cx="721360" cy="119380"/>
            </a:xfrm>
            <a:custGeom>
              <a:avLst/>
              <a:gdLst/>
              <a:ahLst/>
              <a:cxnLst/>
              <a:rect l="l" t="t" r="r" b="b"/>
              <a:pathLst>
                <a:path w="721360" h="119379">
                  <a:moveTo>
                    <a:pt x="720851" y="0"/>
                  </a:moveTo>
                  <a:lnTo>
                    <a:pt x="0" y="0"/>
                  </a:lnTo>
                  <a:lnTo>
                    <a:pt x="0" y="118871"/>
                  </a:lnTo>
                  <a:lnTo>
                    <a:pt x="720851" y="118871"/>
                  </a:lnTo>
                  <a:lnTo>
                    <a:pt x="7208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45864" y="5408676"/>
              <a:ext cx="657225" cy="117475"/>
            </a:xfrm>
            <a:custGeom>
              <a:avLst/>
              <a:gdLst/>
              <a:ahLst/>
              <a:cxnLst/>
              <a:rect l="l" t="t" r="r" b="b"/>
              <a:pathLst>
                <a:path w="657225" h="117475">
                  <a:moveTo>
                    <a:pt x="656844" y="0"/>
                  </a:moveTo>
                  <a:lnTo>
                    <a:pt x="0" y="0"/>
                  </a:lnTo>
                  <a:lnTo>
                    <a:pt x="0" y="117348"/>
                  </a:lnTo>
                  <a:lnTo>
                    <a:pt x="656844" y="117348"/>
                  </a:lnTo>
                  <a:lnTo>
                    <a:pt x="65684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45864" y="5526023"/>
              <a:ext cx="612775" cy="117475"/>
            </a:xfrm>
            <a:custGeom>
              <a:avLst/>
              <a:gdLst/>
              <a:ahLst/>
              <a:cxnLst/>
              <a:rect l="l" t="t" r="r" b="b"/>
              <a:pathLst>
                <a:path w="612775" h="117475">
                  <a:moveTo>
                    <a:pt x="612648" y="0"/>
                  </a:moveTo>
                  <a:lnTo>
                    <a:pt x="0" y="0"/>
                  </a:lnTo>
                  <a:lnTo>
                    <a:pt x="0" y="117347"/>
                  </a:lnTo>
                  <a:lnTo>
                    <a:pt x="612648" y="117347"/>
                  </a:lnTo>
                  <a:lnTo>
                    <a:pt x="61264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245864" y="5702808"/>
              <a:ext cx="638810" cy="117475"/>
            </a:xfrm>
            <a:custGeom>
              <a:avLst/>
              <a:gdLst/>
              <a:ahLst/>
              <a:cxnLst/>
              <a:rect l="l" t="t" r="r" b="b"/>
              <a:pathLst>
                <a:path w="638810" h="117475">
                  <a:moveTo>
                    <a:pt x="638556" y="0"/>
                  </a:moveTo>
                  <a:lnTo>
                    <a:pt x="0" y="0"/>
                  </a:lnTo>
                  <a:lnTo>
                    <a:pt x="0" y="117347"/>
                  </a:lnTo>
                  <a:lnTo>
                    <a:pt x="638556" y="117347"/>
                  </a:lnTo>
                  <a:lnTo>
                    <a:pt x="63855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45864" y="5820155"/>
              <a:ext cx="494030" cy="117475"/>
            </a:xfrm>
            <a:custGeom>
              <a:avLst/>
              <a:gdLst/>
              <a:ahLst/>
              <a:cxnLst/>
              <a:rect l="l" t="t" r="r" b="b"/>
              <a:pathLst>
                <a:path w="494029" h="117475">
                  <a:moveTo>
                    <a:pt x="493775" y="0"/>
                  </a:moveTo>
                  <a:lnTo>
                    <a:pt x="0" y="0"/>
                  </a:lnTo>
                  <a:lnTo>
                    <a:pt x="0" y="117348"/>
                  </a:lnTo>
                  <a:lnTo>
                    <a:pt x="493775" y="117348"/>
                  </a:lnTo>
                  <a:lnTo>
                    <a:pt x="4937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245864" y="5995416"/>
              <a:ext cx="542925" cy="117475"/>
            </a:xfrm>
            <a:custGeom>
              <a:avLst/>
              <a:gdLst/>
              <a:ahLst/>
              <a:cxnLst/>
              <a:rect l="l" t="t" r="r" b="b"/>
              <a:pathLst>
                <a:path w="542925" h="117475">
                  <a:moveTo>
                    <a:pt x="542544" y="0"/>
                  </a:moveTo>
                  <a:lnTo>
                    <a:pt x="0" y="0"/>
                  </a:lnTo>
                  <a:lnTo>
                    <a:pt x="0" y="117348"/>
                  </a:lnTo>
                  <a:lnTo>
                    <a:pt x="542544" y="117348"/>
                  </a:lnTo>
                  <a:lnTo>
                    <a:pt x="54254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45864" y="6112764"/>
              <a:ext cx="562610" cy="117475"/>
            </a:xfrm>
            <a:custGeom>
              <a:avLst/>
              <a:gdLst/>
              <a:ahLst/>
              <a:cxnLst/>
              <a:rect l="l" t="t" r="r" b="b"/>
              <a:pathLst>
                <a:path w="562610" h="117475">
                  <a:moveTo>
                    <a:pt x="562356" y="0"/>
                  </a:moveTo>
                  <a:lnTo>
                    <a:pt x="0" y="0"/>
                  </a:lnTo>
                  <a:lnTo>
                    <a:pt x="0" y="117348"/>
                  </a:lnTo>
                  <a:lnTo>
                    <a:pt x="562356" y="117348"/>
                  </a:lnTo>
                  <a:lnTo>
                    <a:pt x="5623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45864" y="1856232"/>
              <a:ext cx="0" cy="4404360"/>
            </a:xfrm>
            <a:custGeom>
              <a:avLst/>
              <a:gdLst/>
              <a:ahLst/>
              <a:cxnLst/>
              <a:rect l="l" t="t" r="r" b="b"/>
              <a:pathLst>
                <a:path h="4404360">
                  <a:moveTo>
                    <a:pt x="0" y="0"/>
                  </a:moveTo>
                  <a:lnTo>
                    <a:pt x="0" y="4404359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114669" y="2418969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71159" y="271246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31204" y="3005785"/>
            <a:ext cx="290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58739" y="3299840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630036" y="388721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533135" y="4180713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13984" y="476808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38673" y="506158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948554" y="5648959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099554" y="1831594"/>
            <a:ext cx="554355" cy="325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225">
              <a:lnSpc>
                <a:spcPts val="118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85%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180"/>
              </a:lnSpc>
            </a:pPr>
            <a:r>
              <a:rPr sz="1200" dirty="0">
                <a:latin typeface="Calibri"/>
                <a:cs typeface="Calibri"/>
              </a:rPr>
              <a:t>78%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123813" y="2125217"/>
            <a:ext cx="582295" cy="32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165">
              <a:lnSpc>
                <a:spcPts val="1185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59%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185"/>
              </a:lnSpc>
            </a:pPr>
            <a:r>
              <a:rPr sz="1200" dirty="0">
                <a:latin typeface="Calibri"/>
                <a:cs typeface="Calibri"/>
              </a:rPr>
              <a:t>51%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862954" y="253631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831840" y="282981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757417" y="3123691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427979" y="3417189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303901" y="3593338"/>
            <a:ext cx="624205" cy="32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075">
              <a:lnSpc>
                <a:spcPts val="1185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37%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185"/>
              </a:lnSpc>
            </a:pPr>
            <a:r>
              <a:rPr sz="1200" dirty="0">
                <a:latin typeface="Calibri"/>
                <a:cs typeface="Calibri"/>
              </a:rPr>
              <a:t>28%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58536" y="400456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151501" y="4298060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977765" y="4474209"/>
            <a:ext cx="594995" cy="32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230">
              <a:lnSpc>
                <a:spcPts val="1185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27%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185"/>
              </a:lnSpc>
            </a:pPr>
            <a:r>
              <a:rPr sz="1200" dirty="0">
                <a:latin typeface="Calibri"/>
                <a:cs typeface="Calibri"/>
              </a:rPr>
              <a:t>19%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111241" y="488543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30470" y="5178628"/>
            <a:ext cx="290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921758" y="5354777"/>
            <a:ext cx="335280" cy="32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">
              <a:lnSpc>
                <a:spcPts val="1185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18%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185"/>
              </a:lnSpc>
            </a:pPr>
            <a:r>
              <a:rPr sz="1200" dirty="0">
                <a:latin typeface="Calibri"/>
                <a:cs typeface="Calibri"/>
              </a:rPr>
              <a:t>17%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803775" y="576630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851653" y="5942482"/>
            <a:ext cx="311150" cy="32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85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15%</a:t>
            </a:r>
            <a:endParaRPr sz="1200">
              <a:latin typeface="Calibri"/>
              <a:cs typeface="Calibri"/>
            </a:endParaRPr>
          </a:p>
          <a:p>
            <a:pPr marL="33020">
              <a:lnSpc>
                <a:spcPts val="1185"/>
              </a:lnSpc>
            </a:pPr>
            <a:r>
              <a:rPr sz="1200" dirty="0">
                <a:latin typeface="Calibri"/>
                <a:cs typeface="Calibri"/>
              </a:rPr>
              <a:t>16%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395222" y="1783943"/>
            <a:ext cx="2821305" cy="443039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R="127635" algn="r">
              <a:lnSpc>
                <a:spcPct val="100000"/>
              </a:lnSpc>
              <a:spcBef>
                <a:spcPts val="730"/>
              </a:spcBef>
            </a:pPr>
            <a:r>
              <a:rPr sz="1400" spc="-5" dirty="0">
                <a:latin typeface="Calibri"/>
                <a:cs typeface="Calibri"/>
              </a:rPr>
              <a:t>Websites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vendors/mfrs</a:t>
            </a:r>
            <a:endParaRPr sz="1400" dirty="0">
              <a:latin typeface="Calibri"/>
              <a:cs typeface="Calibri"/>
            </a:endParaRPr>
          </a:p>
          <a:p>
            <a:pPr marL="1065530" marR="126364" indent="605790" algn="r">
              <a:lnSpc>
                <a:spcPct val="137600"/>
              </a:lnSpc>
            </a:pPr>
            <a:r>
              <a:rPr sz="1400" spc="-5" dirty="0">
                <a:latin typeface="Calibri"/>
                <a:cs typeface="Calibri"/>
              </a:rPr>
              <a:t>Sea</a:t>
            </a:r>
            <a:r>
              <a:rPr sz="1400" spc="-1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ch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10" dirty="0">
                <a:latin typeface="Calibri"/>
                <a:cs typeface="Calibri"/>
              </a:rPr>
              <a:t>g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e  </a:t>
            </a:r>
            <a:r>
              <a:rPr sz="1400" spc="-5" dirty="0">
                <a:latin typeface="Calibri"/>
                <a:cs typeface="Calibri"/>
              </a:rPr>
              <a:t>Technical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whitepapers</a:t>
            </a:r>
            <a:endParaRPr sz="1400" dirty="0">
              <a:latin typeface="Calibri"/>
              <a:cs typeface="Calibri"/>
            </a:endParaRPr>
          </a:p>
          <a:p>
            <a:pPr marL="1255395" marR="126364" indent="650875" algn="r">
              <a:lnSpc>
                <a:spcPct val="137600"/>
              </a:lnSpc>
            </a:pPr>
            <a:r>
              <a:rPr sz="1400" spc="-5" dirty="0">
                <a:latin typeface="Calibri"/>
                <a:cs typeface="Calibri"/>
              </a:rPr>
              <a:t>Co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15" dirty="0">
                <a:latin typeface="Calibri"/>
                <a:cs typeface="Calibri"/>
              </a:rPr>
              <a:t>l</a:t>
            </a:r>
            <a:r>
              <a:rPr sz="1400" dirty="0">
                <a:latin typeface="Calibri"/>
                <a:cs typeface="Calibri"/>
              </a:rPr>
              <a:t>ea</a:t>
            </a:r>
            <a:r>
              <a:rPr sz="1400" spc="-5" dirty="0">
                <a:latin typeface="Calibri"/>
                <a:cs typeface="Calibri"/>
              </a:rPr>
              <a:t>g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spc="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s  </a:t>
            </a:r>
            <a:r>
              <a:rPr sz="1400" spc="-5" dirty="0">
                <a:latin typeface="Calibri"/>
                <a:cs typeface="Calibri"/>
              </a:rPr>
              <a:t>Technical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standards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400" spc="-5" dirty="0">
                <a:latin typeface="Calibri"/>
                <a:cs typeface="Calibri"/>
              </a:rPr>
              <a:t>Technical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communities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(Sourceforge,…</a:t>
            </a:r>
            <a:endParaRPr sz="1400" dirty="0">
              <a:latin typeface="Calibri"/>
              <a:cs typeface="Calibri"/>
            </a:endParaRPr>
          </a:p>
          <a:p>
            <a:pPr marL="1202055" marR="125730" indent="-565785" algn="r">
              <a:lnSpc>
                <a:spcPct val="1376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Vendor </a:t>
            </a:r>
            <a:r>
              <a:rPr sz="1400" dirty="0">
                <a:latin typeface="Calibri"/>
                <a:cs typeface="Calibri"/>
              </a:rPr>
              <a:t>tech </a:t>
            </a:r>
            <a:r>
              <a:rPr sz="1400" spc="-5" dirty="0">
                <a:latin typeface="Calibri"/>
                <a:cs typeface="Calibri"/>
              </a:rPr>
              <a:t>support forums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Distributor websites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Print </a:t>
            </a:r>
            <a:r>
              <a:rPr sz="1400" dirty="0">
                <a:latin typeface="Calibri"/>
                <a:cs typeface="Calibri"/>
              </a:rPr>
              <a:t>publications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Industry newsletters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Webinars/webcasts</a:t>
            </a:r>
            <a:endParaRPr sz="1400" dirty="0">
              <a:latin typeface="Calibri"/>
              <a:cs typeface="Calibri"/>
            </a:endParaRPr>
          </a:p>
          <a:p>
            <a:pPr marR="127000" algn="r">
              <a:lnSpc>
                <a:spcPct val="100000"/>
              </a:lnSpc>
              <a:spcBef>
                <a:spcPts val="630"/>
              </a:spcBef>
            </a:pPr>
            <a:r>
              <a:rPr sz="1400" spc="-5" dirty="0">
                <a:latin typeface="Calibri"/>
                <a:cs typeface="Calibri"/>
              </a:rPr>
              <a:t>Conferences/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trade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shows</a:t>
            </a:r>
            <a:endParaRPr sz="1400" dirty="0">
              <a:latin typeface="Calibri"/>
              <a:cs typeface="Calibri"/>
            </a:endParaRPr>
          </a:p>
          <a:p>
            <a:pPr marR="125730" algn="r">
              <a:lnSpc>
                <a:spcPct val="100000"/>
              </a:lnSpc>
              <a:spcBef>
                <a:spcPts val="635"/>
              </a:spcBef>
            </a:pPr>
            <a:r>
              <a:rPr sz="1400" spc="-5" dirty="0">
                <a:latin typeface="Calibri"/>
                <a:cs typeface="Calibri"/>
              </a:rPr>
              <a:t>Blogs</a:t>
            </a:r>
            <a:endParaRPr sz="1400" dirty="0">
              <a:latin typeface="Calibri"/>
              <a:cs typeface="Calibri"/>
            </a:endParaRPr>
          </a:p>
          <a:p>
            <a:pPr marL="1132205" marR="127000" indent="100965" algn="r">
              <a:lnSpc>
                <a:spcPct val="137600"/>
              </a:lnSpc>
            </a:pPr>
            <a:r>
              <a:rPr sz="1400" dirty="0">
                <a:latin typeface="Calibri"/>
                <a:cs typeface="Calibri"/>
              </a:rPr>
              <a:t>Catalogs/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brochures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Video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(YouTube,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etc.)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521195" y="5029200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535" y="0"/>
                </a:moveTo>
                <a:lnTo>
                  <a:pt x="0" y="0"/>
                </a:lnTo>
                <a:lnTo>
                  <a:pt x="0" y="97536"/>
                </a:lnTo>
                <a:lnTo>
                  <a:pt x="97535" y="97536"/>
                </a:lnTo>
                <a:lnTo>
                  <a:pt x="9753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650863" y="4938776"/>
            <a:ext cx="10883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2017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870)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521195" y="5306567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535" y="0"/>
                </a:moveTo>
                <a:lnTo>
                  <a:pt x="0" y="0"/>
                </a:lnTo>
                <a:lnTo>
                  <a:pt x="0" y="97535"/>
                </a:lnTo>
                <a:lnTo>
                  <a:pt x="97535" y="97535"/>
                </a:lnTo>
                <a:lnTo>
                  <a:pt x="9753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6650863" y="5216397"/>
            <a:ext cx="1222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2015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1,155)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6" name="object 6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67" name="object 6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64" name="object 64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7315834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In</a:t>
            </a:r>
            <a:r>
              <a:rPr sz="2200" spc="10" dirty="0"/>
              <a:t> </a:t>
            </a:r>
            <a:r>
              <a:rPr sz="2200" spc="-5" dirty="0"/>
              <a:t>general,</a:t>
            </a:r>
            <a:r>
              <a:rPr sz="2200" spc="15" dirty="0"/>
              <a:t> </a:t>
            </a:r>
            <a:r>
              <a:rPr sz="2200" dirty="0"/>
              <a:t>what</a:t>
            </a:r>
            <a:r>
              <a:rPr sz="2200" spc="5" dirty="0"/>
              <a:t> </a:t>
            </a:r>
            <a:r>
              <a:rPr sz="2200" spc="-5" dirty="0"/>
              <a:t>sources</a:t>
            </a:r>
            <a:r>
              <a:rPr sz="2200" spc="15" dirty="0"/>
              <a:t> </a:t>
            </a:r>
            <a:r>
              <a:rPr sz="2200" spc="-5" dirty="0"/>
              <a:t>of</a:t>
            </a:r>
            <a:r>
              <a:rPr sz="2200" spc="15" dirty="0"/>
              <a:t> </a:t>
            </a:r>
            <a:r>
              <a:rPr sz="2200" spc="-5" dirty="0"/>
              <a:t>information</a:t>
            </a:r>
            <a:r>
              <a:rPr sz="2200" spc="30" dirty="0"/>
              <a:t> </a:t>
            </a:r>
            <a:r>
              <a:rPr sz="2200" spc="-5" dirty="0"/>
              <a:t>do</a:t>
            </a:r>
            <a:r>
              <a:rPr sz="2200" spc="15" dirty="0"/>
              <a:t> </a:t>
            </a:r>
            <a:r>
              <a:rPr sz="2200" spc="-15" dirty="0"/>
              <a:t>you</a:t>
            </a:r>
            <a:r>
              <a:rPr sz="2200" spc="40" dirty="0"/>
              <a:t> </a:t>
            </a:r>
            <a:r>
              <a:rPr sz="2200" spc="-5" dirty="0"/>
              <a:t>consult </a:t>
            </a:r>
            <a:r>
              <a:rPr sz="2200" spc="-595" dirty="0"/>
              <a:t> </a:t>
            </a:r>
            <a:r>
              <a:rPr sz="2200" spc="-5" dirty="0"/>
              <a:t>to</a:t>
            </a:r>
            <a:r>
              <a:rPr sz="2200" spc="10" dirty="0"/>
              <a:t> </a:t>
            </a:r>
            <a:r>
              <a:rPr sz="2200" spc="-5" dirty="0"/>
              <a:t>research</a:t>
            </a:r>
            <a:r>
              <a:rPr sz="2200" spc="15" dirty="0"/>
              <a:t> </a:t>
            </a:r>
            <a:r>
              <a:rPr sz="2200" spc="-10" dirty="0"/>
              <a:t>your</a:t>
            </a:r>
            <a:r>
              <a:rPr sz="2200" spc="35" dirty="0"/>
              <a:t> </a:t>
            </a:r>
            <a:r>
              <a:rPr sz="2200" spc="-5" dirty="0"/>
              <a:t>embedded</a:t>
            </a:r>
            <a:r>
              <a:rPr sz="2200" spc="10" dirty="0"/>
              <a:t> </a:t>
            </a:r>
            <a:r>
              <a:rPr sz="2200" spc="-5" dirty="0"/>
              <a:t>design</a:t>
            </a:r>
            <a:r>
              <a:rPr sz="2200" spc="25" dirty="0"/>
              <a:t> </a:t>
            </a:r>
            <a:r>
              <a:rPr sz="2200" spc="-5" dirty="0"/>
              <a:t>decisions?</a:t>
            </a:r>
            <a:endParaRPr sz="2200"/>
          </a:p>
        </p:txBody>
      </p:sp>
      <p:sp>
        <p:nvSpPr>
          <p:cNvPr id="65" name="object 65"/>
          <p:cNvSpPr txBox="1"/>
          <p:nvPr/>
        </p:nvSpPr>
        <p:spPr>
          <a:xfrm>
            <a:off x="4582159" y="1483613"/>
            <a:ext cx="13354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40" dirty="0">
                <a:solidFill>
                  <a:srgbClr val="4F81BC"/>
                </a:solidFill>
                <a:latin typeface="Arial"/>
                <a:cs typeface="Arial"/>
              </a:rPr>
              <a:t>Top </a:t>
            </a:r>
            <a:r>
              <a:rPr sz="1400" b="1" dirty="0">
                <a:solidFill>
                  <a:srgbClr val="4F81BC"/>
                </a:solidFill>
                <a:latin typeface="Arial"/>
                <a:cs typeface="Arial"/>
              </a:rPr>
              <a:t>15</a:t>
            </a:r>
            <a:r>
              <a:rPr sz="1400" b="1" spc="-3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F81BC"/>
                </a:solidFill>
                <a:latin typeface="Arial"/>
                <a:cs typeface="Arial"/>
              </a:rPr>
              <a:t>Sources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27458"/>
              </p:ext>
            </p:extLst>
          </p:nvPr>
        </p:nvGraphicFramePr>
        <p:xfrm>
          <a:off x="1283716" y="1804416"/>
          <a:ext cx="5642609" cy="3310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7060"/>
                <a:gridCol w="99060"/>
                <a:gridCol w="1310639"/>
                <a:gridCol w="1738630"/>
                <a:gridCol w="617220"/>
              </a:tblGrid>
              <a:tr h="413003">
                <a:tc>
                  <a:txBody>
                    <a:bodyPr/>
                    <a:lstStyle/>
                    <a:p>
                      <a:pPr marR="167005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600" spc="-5" dirty="0">
                          <a:solidFill>
                            <a:srgbClr val="6A7979"/>
                          </a:solidFill>
                          <a:latin typeface="+mn-lt"/>
                          <a:cs typeface="Arial MT"/>
                        </a:rPr>
                        <a:t>US</a:t>
                      </a:r>
                      <a:r>
                        <a:rPr sz="1600" spc="-30" dirty="0">
                          <a:solidFill>
                            <a:srgbClr val="6A7979"/>
                          </a:solidFill>
                          <a:latin typeface="+mn-lt"/>
                          <a:cs typeface="Arial MT"/>
                        </a:rPr>
                        <a:t> </a:t>
                      </a:r>
                      <a:r>
                        <a:rPr sz="1600" spc="-5" dirty="0">
                          <a:solidFill>
                            <a:srgbClr val="6A7979"/>
                          </a:solidFill>
                          <a:latin typeface="+mn-lt"/>
                          <a:cs typeface="Arial MT"/>
                        </a:rPr>
                        <a:t>&amp;</a:t>
                      </a:r>
                      <a:r>
                        <a:rPr sz="1600" spc="-20" dirty="0">
                          <a:solidFill>
                            <a:srgbClr val="6A7979"/>
                          </a:solidFill>
                          <a:latin typeface="+mn-lt"/>
                          <a:cs typeface="Arial MT"/>
                        </a:rPr>
                        <a:t> </a:t>
                      </a:r>
                      <a:r>
                        <a:rPr sz="1600" spc="-5" dirty="0">
                          <a:solidFill>
                            <a:srgbClr val="6A7979"/>
                          </a:solidFill>
                          <a:latin typeface="+mn-lt"/>
                          <a:cs typeface="Arial MT"/>
                        </a:rPr>
                        <a:t>Canada</a:t>
                      </a:r>
                      <a:endParaRPr sz="1600" dirty="0">
                        <a:latin typeface="+mn-lt"/>
                        <a:cs typeface="Arial MT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400" b="1" dirty="0">
                          <a:solidFill>
                            <a:srgbClr val="1F487C"/>
                          </a:solidFill>
                          <a:latin typeface="+mn-lt"/>
                          <a:cs typeface="Arial"/>
                        </a:rPr>
                        <a:t>56.3%</a:t>
                      </a:r>
                      <a:endParaRPr sz="1400">
                        <a:latin typeface="+mn-lt"/>
                        <a:cs typeface="Arial"/>
                      </a:endParaRPr>
                    </a:p>
                  </a:txBody>
                  <a:tcPr marL="0" marR="0" marT="92710" marB="0"/>
                </a:tc>
              </a:tr>
              <a:tr h="166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13003">
                <a:tc>
                  <a:txBody>
                    <a:bodyPr/>
                    <a:lstStyle/>
                    <a:p>
                      <a:pPr marR="165735"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spc="-5" dirty="0">
                          <a:solidFill>
                            <a:srgbClr val="6A7979"/>
                          </a:solidFill>
                          <a:latin typeface="+mn-lt"/>
                          <a:cs typeface="Arial MT"/>
                        </a:rPr>
                        <a:t>Europe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400" b="1" dirty="0">
                          <a:solidFill>
                            <a:srgbClr val="4AACC5"/>
                          </a:solidFill>
                          <a:latin typeface="+mn-lt"/>
                          <a:cs typeface="Arial"/>
                        </a:rPr>
                        <a:t>25.2%</a:t>
                      </a:r>
                      <a:endParaRPr sz="1400">
                        <a:latin typeface="+mn-lt"/>
                        <a:cs typeface="Arial"/>
                      </a:endParaRPr>
                    </a:p>
                  </a:txBody>
                  <a:tcPr marL="0" marR="0" marT="927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61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13003">
                <a:tc>
                  <a:txBody>
                    <a:bodyPr/>
                    <a:lstStyle/>
                    <a:p>
                      <a:pPr marR="16637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spc="-5" dirty="0">
                          <a:solidFill>
                            <a:srgbClr val="6A7979"/>
                          </a:solidFill>
                          <a:latin typeface="+mn-lt"/>
                          <a:cs typeface="Arial MT"/>
                        </a:rPr>
                        <a:t>Asia</a:t>
                      </a:r>
                      <a:endParaRPr sz="1600" dirty="0">
                        <a:latin typeface="+mn-lt"/>
                        <a:cs typeface="Arial MT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57594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400" b="1" dirty="0">
                          <a:solidFill>
                            <a:srgbClr val="5F497A"/>
                          </a:solidFill>
                          <a:latin typeface="+mn-lt"/>
                          <a:cs typeface="Arial"/>
                        </a:rPr>
                        <a:t>10.6%</a:t>
                      </a:r>
                      <a:endParaRPr sz="1400">
                        <a:latin typeface="+mn-lt"/>
                        <a:cs typeface="Arial"/>
                      </a:endParaRPr>
                    </a:p>
                  </a:txBody>
                  <a:tcPr marL="0" marR="0" marT="933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6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14527">
                <a:tc>
                  <a:txBody>
                    <a:bodyPr/>
                    <a:lstStyle/>
                    <a:p>
                      <a:pPr marR="167005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spc="-5" dirty="0">
                          <a:solidFill>
                            <a:srgbClr val="6A7979"/>
                          </a:solidFill>
                          <a:latin typeface="+mn-lt"/>
                          <a:cs typeface="Arial MT"/>
                        </a:rPr>
                        <a:t>South</a:t>
                      </a:r>
                      <a:r>
                        <a:rPr sz="1600" spc="-25" dirty="0">
                          <a:solidFill>
                            <a:srgbClr val="6A7979"/>
                          </a:solidFill>
                          <a:latin typeface="+mn-lt"/>
                          <a:cs typeface="Arial MT"/>
                        </a:rPr>
                        <a:t> </a:t>
                      </a:r>
                      <a:r>
                        <a:rPr sz="1600" spc="-5" dirty="0">
                          <a:solidFill>
                            <a:srgbClr val="6A7979"/>
                          </a:solidFill>
                          <a:latin typeface="+mn-lt"/>
                          <a:cs typeface="Arial MT"/>
                        </a:rPr>
                        <a:t>America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400" b="1" dirty="0">
                          <a:solidFill>
                            <a:srgbClr val="943735"/>
                          </a:solidFill>
                          <a:latin typeface="+mn-lt"/>
                          <a:cs typeface="Arial"/>
                        </a:rPr>
                        <a:t>4.3%</a:t>
                      </a:r>
                      <a:endParaRPr sz="1400">
                        <a:latin typeface="+mn-lt"/>
                        <a:cs typeface="Arial"/>
                      </a:endParaRPr>
                    </a:p>
                  </a:txBody>
                  <a:tcPr marL="0" marR="0" marT="933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45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14527">
                <a:tc>
                  <a:txBody>
                    <a:bodyPr/>
                    <a:lstStyle/>
                    <a:p>
                      <a:pPr marR="166370" algn="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spc="-5" dirty="0">
                          <a:solidFill>
                            <a:srgbClr val="6A7979"/>
                          </a:solidFill>
                          <a:latin typeface="+mn-lt"/>
                          <a:cs typeface="Arial MT"/>
                        </a:rPr>
                        <a:t>Africa</a:t>
                      </a:r>
                      <a:r>
                        <a:rPr sz="1600" spc="-20" dirty="0">
                          <a:solidFill>
                            <a:srgbClr val="6A7979"/>
                          </a:solidFill>
                          <a:latin typeface="+mn-lt"/>
                          <a:cs typeface="Arial MT"/>
                        </a:rPr>
                        <a:t> </a:t>
                      </a:r>
                      <a:r>
                        <a:rPr sz="1600" spc="-5" dirty="0">
                          <a:solidFill>
                            <a:srgbClr val="6A7979"/>
                          </a:solidFill>
                          <a:latin typeface="+mn-lt"/>
                          <a:cs typeface="Arial MT"/>
                        </a:rPr>
                        <a:t>&amp;</a:t>
                      </a:r>
                      <a:r>
                        <a:rPr sz="1600" spc="-20" dirty="0">
                          <a:solidFill>
                            <a:srgbClr val="6A7979"/>
                          </a:solidFill>
                          <a:latin typeface="+mn-lt"/>
                          <a:cs typeface="Arial MT"/>
                        </a:rPr>
                        <a:t> </a:t>
                      </a:r>
                      <a:r>
                        <a:rPr sz="1600" spc="-5" dirty="0">
                          <a:solidFill>
                            <a:srgbClr val="6A7979"/>
                          </a:solidFill>
                          <a:latin typeface="+mn-lt"/>
                          <a:cs typeface="Arial MT"/>
                        </a:rPr>
                        <a:t>Near</a:t>
                      </a:r>
                      <a:r>
                        <a:rPr sz="1600" spc="-10" dirty="0">
                          <a:solidFill>
                            <a:srgbClr val="6A7979"/>
                          </a:solidFill>
                          <a:latin typeface="+mn-lt"/>
                          <a:cs typeface="Arial MT"/>
                        </a:rPr>
                        <a:t> </a:t>
                      </a:r>
                      <a:r>
                        <a:rPr sz="1600" spc="-5" dirty="0">
                          <a:solidFill>
                            <a:srgbClr val="6A7979"/>
                          </a:solidFill>
                          <a:latin typeface="+mn-lt"/>
                          <a:cs typeface="Arial MT"/>
                        </a:rPr>
                        <a:t>East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400" b="1" dirty="0">
                          <a:solidFill>
                            <a:srgbClr val="4F81BC"/>
                          </a:solidFill>
                          <a:latin typeface="+mn-lt"/>
                          <a:cs typeface="Arial"/>
                        </a:rPr>
                        <a:t>1.7%</a:t>
                      </a:r>
                      <a:endParaRPr sz="1400">
                        <a:latin typeface="+mn-lt"/>
                        <a:cs typeface="Arial"/>
                      </a:endParaRPr>
                    </a:p>
                  </a:txBody>
                  <a:tcPr marL="0" marR="0" marT="939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45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14527">
                <a:tc>
                  <a:txBody>
                    <a:bodyPr/>
                    <a:lstStyle/>
                    <a:p>
                      <a:pPr marR="165735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600" spc="-5" dirty="0">
                          <a:solidFill>
                            <a:srgbClr val="6A7979"/>
                          </a:solidFill>
                          <a:latin typeface="+mn-lt"/>
                          <a:cs typeface="Arial MT"/>
                        </a:rPr>
                        <a:t>Australia</a:t>
                      </a:r>
                      <a:endParaRPr sz="1600">
                        <a:latin typeface="+mn-lt"/>
                        <a:cs typeface="Arial MT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b="1" dirty="0">
                          <a:solidFill>
                            <a:srgbClr val="9BBA58"/>
                          </a:solidFill>
                          <a:latin typeface="+mn-lt"/>
                          <a:cs typeface="Arial"/>
                        </a:rPr>
                        <a:t>1.9%</a:t>
                      </a:r>
                      <a:endParaRPr sz="1400">
                        <a:latin typeface="+mn-lt"/>
                        <a:cs typeface="Arial"/>
                      </a:endParaRPr>
                    </a:p>
                  </a:txBody>
                  <a:tcPr marL="0" marR="0" marT="946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3154679" y="1720595"/>
            <a:ext cx="601980" cy="3476625"/>
            <a:chOff x="3154679" y="1720595"/>
            <a:chExt cx="601980" cy="3476625"/>
          </a:xfrm>
        </p:grpSpPr>
        <p:sp>
          <p:nvSpPr>
            <p:cNvPr id="5" name="object 5"/>
            <p:cNvSpPr/>
            <p:nvPr/>
          </p:nvSpPr>
          <p:spPr>
            <a:xfrm>
              <a:off x="3160775" y="2962655"/>
              <a:ext cx="596265" cy="413384"/>
            </a:xfrm>
            <a:custGeom>
              <a:avLst/>
              <a:gdLst/>
              <a:ahLst/>
              <a:cxnLst/>
              <a:rect l="l" t="t" r="r" b="b"/>
              <a:pathLst>
                <a:path w="596264" h="413385">
                  <a:moveTo>
                    <a:pt x="595884" y="0"/>
                  </a:moveTo>
                  <a:lnTo>
                    <a:pt x="0" y="0"/>
                  </a:lnTo>
                  <a:lnTo>
                    <a:pt x="0" y="413003"/>
                  </a:lnTo>
                  <a:lnTo>
                    <a:pt x="595884" y="413003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60775" y="3541775"/>
              <a:ext cx="243840" cy="414655"/>
            </a:xfrm>
            <a:custGeom>
              <a:avLst/>
              <a:gdLst/>
              <a:ahLst/>
              <a:cxnLst/>
              <a:rect l="l" t="t" r="r" b="b"/>
              <a:pathLst>
                <a:path w="243839" h="414654">
                  <a:moveTo>
                    <a:pt x="243839" y="0"/>
                  </a:moveTo>
                  <a:lnTo>
                    <a:pt x="0" y="0"/>
                  </a:lnTo>
                  <a:lnTo>
                    <a:pt x="0" y="414528"/>
                  </a:lnTo>
                  <a:lnTo>
                    <a:pt x="243839" y="414528"/>
                  </a:lnTo>
                  <a:lnTo>
                    <a:pt x="243839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60775" y="1720595"/>
              <a:ext cx="0" cy="3476625"/>
            </a:xfrm>
            <a:custGeom>
              <a:avLst/>
              <a:gdLst/>
              <a:ahLst/>
              <a:cxnLst/>
              <a:rect l="l" t="t" r="r" b="b"/>
              <a:pathLst>
                <a:path h="3476625">
                  <a:moveTo>
                    <a:pt x="0" y="0"/>
                  </a:moveTo>
                  <a:lnTo>
                    <a:pt x="0" y="3476243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58096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In</a:t>
            </a:r>
            <a:r>
              <a:rPr sz="2200" spc="5" dirty="0"/>
              <a:t> </a:t>
            </a:r>
            <a:r>
              <a:rPr sz="2200" dirty="0"/>
              <a:t>which</a:t>
            </a:r>
            <a:r>
              <a:rPr sz="2200" spc="-10" dirty="0"/>
              <a:t> </a:t>
            </a:r>
            <a:r>
              <a:rPr sz="2200" spc="-5" dirty="0"/>
              <a:t>region</a:t>
            </a:r>
            <a:r>
              <a:rPr sz="2200" spc="25" dirty="0"/>
              <a:t> </a:t>
            </a:r>
            <a:r>
              <a:rPr sz="2200" spc="-5" dirty="0"/>
              <a:t>of</a:t>
            </a:r>
            <a:r>
              <a:rPr sz="2200" spc="10" dirty="0"/>
              <a:t> </a:t>
            </a:r>
            <a:r>
              <a:rPr sz="2200" spc="-5" dirty="0"/>
              <a:t>the</a:t>
            </a:r>
            <a:r>
              <a:rPr sz="2200" spc="10" dirty="0"/>
              <a:t> </a:t>
            </a:r>
            <a:r>
              <a:rPr sz="2200" dirty="0"/>
              <a:t>world</a:t>
            </a:r>
            <a:r>
              <a:rPr sz="2200" spc="-5" dirty="0"/>
              <a:t> do</a:t>
            </a:r>
            <a:r>
              <a:rPr sz="2200" spc="10" dirty="0"/>
              <a:t> </a:t>
            </a:r>
            <a:r>
              <a:rPr sz="2200" spc="-15" dirty="0"/>
              <a:t>you</a:t>
            </a:r>
            <a:r>
              <a:rPr sz="2200" spc="35" dirty="0"/>
              <a:t> </a:t>
            </a:r>
            <a:r>
              <a:rPr sz="2200" spc="-5" dirty="0"/>
              <a:t>reside?</a:t>
            </a:r>
            <a:endParaRPr sz="2200" dirty="0"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48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83023" y="1540763"/>
            <a:ext cx="3244850" cy="4604385"/>
            <a:chOff x="4383023" y="1540763"/>
            <a:chExt cx="3244850" cy="4604385"/>
          </a:xfrm>
        </p:grpSpPr>
        <p:sp>
          <p:nvSpPr>
            <p:cNvPr id="4" name="object 4"/>
            <p:cNvSpPr/>
            <p:nvPr/>
          </p:nvSpPr>
          <p:spPr>
            <a:xfrm>
              <a:off x="4387596" y="1575815"/>
              <a:ext cx="3240405" cy="4533900"/>
            </a:xfrm>
            <a:custGeom>
              <a:avLst/>
              <a:gdLst/>
              <a:ahLst/>
              <a:cxnLst/>
              <a:rect l="l" t="t" r="r" b="b"/>
              <a:pathLst>
                <a:path w="3240404" h="4533900">
                  <a:moveTo>
                    <a:pt x="630936" y="4297680"/>
                  </a:moveTo>
                  <a:lnTo>
                    <a:pt x="0" y="4297680"/>
                  </a:lnTo>
                  <a:lnTo>
                    <a:pt x="0" y="4533900"/>
                  </a:lnTo>
                  <a:lnTo>
                    <a:pt x="630936" y="4533900"/>
                  </a:lnTo>
                  <a:lnTo>
                    <a:pt x="630936" y="4297680"/>
                  </a:lnTo>
                  <a:close/>
                </a:path>
                <a:path w="3240404" h="4533900">
                  <a:moveTo>
                    <a:pt x="733044" y="3991356"/>
                  </a:moveTo>
                  <a:lnTo>
                    <a:pt x="0" y="3991356"/>
                  </a:lnTo>
                  <a:lnTo>
                    <a:pt x="0" y="4226052"/>
                  </a:lnTo>
                  <a:lnTo>
                    <a:pt x="733044" y="4226052"/>
                  </a:lnTo>
                  <a:lnTo>
                    <a:pt x="733044" y="3991356"/>
                  </a:lnTo>
                  <a:close/>
                </a:path>
                <a:path w="3240404" h="4533900">
                  <a:moveTo>
                    <a:pt x="903732" y="3683508"/>
                  </a:moveTo>
                  <a:lnTo>
                    <a:pt x="0" y="3683508"/>
                  </a:lnTo>
                  <a:lnTo>
                    <a:pt x="0" y="3919728"/>
                  </a:lnTo>
                  <a:lnTo>
                    <a:pt x="903732" y="3919728"/>
                  </a:lnTo>
                  <a:lnTo>
                    <a:pt x="903732" y="3683508"/>
                  </a:lnTo>
                  <a:close/>
                </a:path>
                <a:path w="3240404" h="4533900">
                  <a:moveTo>
                    <a:pt x="1040892" y="3377184"/>
                  </a:moveTo>
                  <a:lnTo>
                    <a:pt x="0" y="3377184"/>
                  </a:lnTo>
                  <a:lnTo>
                    <a:pt x="0" y="3613404"/>
                  </a:lnTo>
                  <a:lnTo>
                    <a:pt x="1040892" y="3613404"/>
                  </a:lnTo>
                  <a:lnTo>
                    <a:pt x="1040892" y="3377184"/>
                  </a:lnTo>
                  <a:close/>
                </a:path>
                <a:path w="3240404" h="4533900">
                  <a:moveTo>
                    <a:pt x="1228344" y="3069336"/>
                  </a:moveTo>
                  <a:lnTo>
                    <a:pt x="0" y="3069336"/>
                  </a:lnTo>
                  <a:lnTo>
                    <a:pt x="0" y="3305556"/>
                  </a:lnTo>
                  <a:lnTo>
                    <a:pt x="1228344" y="3305556"/>
                  </a:lnTo>
                  <a:lnTo>
                    <a:pt x="1228344" y="3069336"/>
                  </a:lnTo>
                  <a:close/>
                </a:path>
                <a:path w="3240404" h="4533900">
                  <a:moveTo>
                    <a:pt x="1399032" y="2763012"/>
                  </a:moveTo>
                  <a:lnTo>
                    <a:pt x="0" y="2763012"/>
                  </a:lnTo>
                  <a:lnTo>
                    <a:pt x="0" y="2999232"/>
                  </a:lnTo>
                  <a:lnTo>
                    <a:pt x="1399032" y="2999232"/>
                  </a:lnTo>
                  <a:lnTo>
                    <a:pt x="1399032" y="2763012"/>
                  </a:lnTo>
                  <a:close/>
                </a:path>
                <a:path w="3240404" h="4533900">
                  <a:moveTo>
                    <a:pt x="1551432" y="2455164"/>
                  </a:moveTo>
                  <a:lnTo>
                    <a:pt x="0" y="2455164"/>
                  </a:lnTo>
                  <a:lnTo>
                    <a:pt x="0" y="2691384"/>
                  </a:lnTo>
                  <a:lnTo>
                    <a:pt x="1551432" y="2691384"/>
                  </a:lnTo>
                  <a:lnTo>
                    <a:pt x="1551432" y="2455164"/>
                  </a:lnTo>
                  <a:close/>
                </a:path>
                <a:path w="3240404" h="4533900">
                  <a:moveTo>
                    <a:pt x="1705356" y="2148840"/>
                  </a:moveTo>
                  <a:lnTo>
                    <a:pt x="0" y="2148840"/>
                  </a:lnTo>
                  <a:lnTo>
                    <a:pt x="0" y="2385060"/>
                  </a:lnTo>
                  <a:lnTo>
                    <a:pt x="1705356" y="2385060"/>
                  </a:lnTo>
                  <a:lnTo>
                    <a:pt x="1705356" y="2148840"/>
                  </a:lnTo>
                  <a:close/>
                </a:path>
                <a:path w="3240404" h="4533900">
                  <a:moveTo>
                    <a:pt x="1842516" y="1840992"/>
                  </a:moveTo>
                  <a:lnTo>
                    <a:pt x="0" y="1840992"/>
                  </a:lnTo>
                  <a:lnTo>
                    <a:pt x="0" y="2077212"/>
                  </a:lnTo>
                  <a:lnTo>
                    <a:pt x="1842516" y="2077212"/>
                  </a:lnTo>
                  <a:lnTo>
                    <a:pt x="1842516" y="1840992"/>
                  </a:lnTo>
                  <a:close/>
                </a:path>
                <a:path w="3240404" h="4533900">
                  <a:moveTo>
                    <a:pt x="2132076" y="1534668"/>
                  </a:moveTo>
                  <a:lnTo>
                    <a:pt x="0" y="1534668"/>
                  </a:lnTo>
                  <a:lnTo>
                    <a:pt x="0" y="1770888"/>
                  </a:lnTo>
                  <a:lnTo>
                    <a:pt x="2132076" y="1770888"/>
                  </a:lnTo>
                  <a:lnTo>
                    <a:pt x="2132076" y="1534668"/>
                  </a:lnTo>
                  <a:close/>
                </a:path>
                <a:path w="3240404" h="4533900">
                  <a:moveTo>
                    <a:pt x="2284476" y="1228344"/>
                  </a:moveTo>
                  <a:lnTo>
                    <a:pt x="0" y="1228344"/>
                  </a:lnTo>
                  <a:lnTo>
                    <a:pt x="0" y="1463040"/>
                  </a:lnTo>
                  <a:lnTo>
                    <a:pt x="2284476" y="1463040"/>
                  </a:lnTo>
                  <a:lnTo>
                    <a:pt x="2284476" y="1228344"/>
                  </a:lnTo>
                  <a:close/>
                </a:path>
                <a:path w="3240404" h="4533900">
                  <a:moveTo>
                    <a:pt x="2609088" y="920496"/>
                  </a:moveTo>
                  <a:lnTo>
                    <a:pt x="0" y="920496"/>
                  </a:lnTo>
                  <a:lnTo>
                    <a:pt x="0" y="1156716"/>
                  </a:lnTo>
                  <a:lnTo>
                    <a:pt x="2609088" y="1156716"/>
                  </a:lnTo>
                  <a:lnTo>
                    <a:pt x="2609088" y="920496"/>
                  </a:lnTo>
                  <a:close/>
                </a:path>
                <a:path w="3240404" h="4533900">
                  <a:moveTo>
                    <a:pt x="2898648" y="614172"/>
                  </a:moveTo>
                  <a:lnTo>
                    <a:pt x="0" y="614172"/>
                  </a:lnTo>
                  <a:lnTo>
                    <a:pt x="0" y="850392"/>
                  </a:lnTo>
                  <a:lnTo>
                    <a:pt x="2898648" y="850392"/>
                  </a:lnTo>
                  <a:lnTo>
                    <a:pt x="2898648" y="614172"/>
                  </a:lnTo>
                  <a:close/>
                </a:path>
                <a:path w="3240404" h="4533900">
                  <a:moveTo>
                    <a:pt x="3121152" y="306324"/>
                  </a:moveTo>
                  <a:lnTo>
                    <a:pt x="0" y="306324"/>
                  </a:lnTo>
                  <a:lnTo>
                    <a:pt x="0" y="542544"/>
                  </a:lnTo>
                  <a:lnTo>
                    <a:pt x="3121152" y="542544"/>
                  </a:lnTo>
                  <a:lnTo>
                    <a:pt x="3121152" y="306324"/>
                  </a:lnTo>
                  <a:close/>
                </a:path>
                <a:path w="3240404" h="4533900">
                  <a:moveTo>
                    <a:pt x="3240024" y="0"/>
                  </a:moveTo>
                  <a:lnTo>
                    <a:pt x="0" y="0"/>
                  </a:lnTo>
                  <a:lnTo>
                    <a:pt x="0" y="236220"/>
                  </a:lnTo>
                  <a:lnTo>
                    <a:pt x="3240024" y="236220"/>
                  </a:lnTo>
                  <a:lnTo>
                    <a:pt x="32400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87595" y="1540763"/>
              <a:ext cx="0" cy="4604385"/>
            </a:xfrm>
            <a:custGeom>
              <a:avLst/>
              <a:gdLst/>
              <a:ahLst/>
              <a:cxnLst/>
              <a:rect l="l" t="t" r="r" b="b"/>
              <a:pathLst>
                <a:path h="4604385">
                  <a:moveTo>
                    <a:pt x="0" y="0"/>
                  </a:moveTo>
                  <a:lnTo>
                    <a:pt x="0" y="4604004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691373" y="1563370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19%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71993" y="1870710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18%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50379" y="2177542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17%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60183" y="2484882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15%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36206" y="2791713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13%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82918" y="3098368"/>
            <a:ext cx="3327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13%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92977" y="3405885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11%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56452" y="3712845"/>
            <a:ext cx="332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10%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03797" y="4020058"/>
            <a:ext cx="2425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50128" y="4327016"/>
            <a:ext cx="2425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79694" y="4634229"/>
            <a:ext cx="2425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91988" y="4941189"/>
            <a:ext cx="2425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6%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55716" y="5248402"/>
            <a:ext cx="2425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85028" y="5555386"/>
            <a:ext cx="2425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4%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82666" y="5862320"/>
            <a:ext cx="2425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4%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1924" y="1460474"/>
            <a:ext cx="3475990" cy="4631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1380" marR="6985" indent="-869315" algn="r">
              <a:lnSpc>
                <a:spcPct val="144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Managing increases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code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size</a:t>
            </a:r>
            <a:r>
              <a:rPr sz="1400" dirty="0">
                <a:latin typeface="Calibri"/>
                <a:cs typeface="Calibri"/>
              </a:rPr>
              <a:t> and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complexity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Integrating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new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technology or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tools</a:t>
            </a:r>
            <a:endParaRPr sz="1400" dirty="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735"/>
              </a:spcBef>
            </a:pP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ecurity</a:t>
            </a:r>
            <a:r>
              <a:rPr sz="1400" spc="-10" dirty="0">
                <a:latin typeface="Calibri"/>
                <a:cs typeface="Calibri"/>
              </a:rPr>
              <a:t> c</a:t>
            </a:r>
            <a:r>
              <a:rPr sz="1400" spc="-5" dirty="0">
                <a:latin typeface="Calibri"/>
                <a:cs typeface="Calibri"/>
              </a:rPr>
              <a:t>on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-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s</a:t>
            </a:r>
          </a:p>
          <a:p>
            <a:pPr marR="5715" algn="r">
              <a:lnSpc>
                <a:spcPct val="100000"/>
              </a:lnSpc>
              <a:spcBef>
                <a:spcPts val="735"/>
              </a:spcBef>
            </a:pPr>
            <a:r>
              <a:rPr sz="1400" spc="-15" dirty="0">
                <a:latin typeface="Calibri"/>
                <a:cs typeface="Calibri"/>
              </a:rPr>
              <a:t>S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ft</a:t>
            </a:r>
            <a:r>
              <a:rPr sz="1400" spc="-15" dirty="0">
                <a:latin typeface="Calibri"/>
                <a:cs typeface="Calibri"/>
              </a:rPr>
              <a:t>w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ls</a:t>
            </a:r>
          </a:p>
          <a:p>
            <a:pPr marL="1931670" marR="5715" indent="-180340" algn="r">
              <a:lnSpc>
                <a:spcPct val="1438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Dealing with low power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Dealing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with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wireless</a:t>
            </a:r>
            <a:endParaRPr sz="1400" dirty="0">
              <a:latin typeface="Calibri"/>
              <a:cs typeface="Calibri"/>
            </a:endParaRPr>
          </a:p>
          <a:p>
            <a:pPr marL="1059180" marR="6350" indent="1626235" algn="r">
              <a:lnSpc>
                <a:spcPct val="143800"/>
              </a:lnSpc>
              <a:spcBef>
                <a:spcPts val="5"/>
              </a:spcBef>
            </a:pP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ce</a:t>
            </a:r>
            <a:r>
              <a:rPr sz="1400" spc="-15" dirty="0">
                <a:latin typeface="Calibri"/>
                <a:cs typeface="Calibri"/>
              </a:rPr>
              <a:t>s</a:t>
            </a:r>
            <a:r>
              <a:rPr sz="1400" spc="-5" dirty="0">
                <a:latin typeface="Calibri"/>
                <a:cs typeface="Calibri"/>
              </a:rPr>
              <a:t>so</a:t>
            </a:r>
            <a:r>
              <a:rPr sz="1400" dirty="0">
                <a:latin typeface="Calibri"/>
                <a:cs typeface="Calibri"/>
              </a:rPr>
              <a:t>rs  </a:t>
            </a:r>
            <a:r>
              <a:rPr sz="1400" spc="-5" dirty="0">
                <a:latin typeface="Calibri"/>
                <a:cs typeface="Calibri"/>
              </a:rPr>
              <a:t>Improving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 debugging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process</a:t>
            </a:r>
            <a:endParaRPr sz="1400" dirty="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740"/>
              </a:spcBef>
            </a:pPr>
            <a:r>
              <a:rPr sz="1400" spc="-5" dirty="0">
                <a:latin typeface="Calibri"/>
                <a:cs typeface="Calibri"/>
              </a:rPr>
              <a:t>OS/RTOS</a:t>
            </a:r>
            <a:endParaRPr sz="14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35"/>
              </a:spcBef>
            </a:pPr>
            <a:r>
              <a:rPr sz="1400" spc="-5" dirty="0">
                <a:latin typeface="Calibri"/>
                <a:cs typeface="Calibri"/>
              </a:rPr>
              <a:t>Programmable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logic</a:t>
            </a:r>
          </a:p>
          <a:p>
            <a:pPr marL="2162810" marR="5715" indent="63500" algn="r">
              <a:lnSpc>
                <a:spcPct val="143900"/>
              </a:lnSpc>
            </a:pPr>
            <a:r>
              <a:rPr sz="1400" spc="-5" dirty="0">
                <a:latin typeface="Calibri"/>
                <a:cs typeface="Calibri"/>
              </a:rPr>
              <a:t>Functional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safety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Hardware tools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-5" dirty="0">
                <a:latin typeface="Calibri"/>
                <a:cs typeface="Calibri"/>
              </a:rPr>
              <a:t>oCs/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SI</a:t>
            </a:r>
            <a:r>
              <a:rPr sz="1400" dirty="0">
                <a:latin typeface="Calibri"/>
                <a:cs typeface="Calibri"/>
              </a:rPr>
              <a:t>C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-5" dirty="0">
                <a:latin typeface="Calibri"/>
                <a:cs typeface="Calibri"/>
              </a:rPr>
              <a:t>/A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-5" dirty="0">
                <a:latin typeface="Calibri"/>
                <a:cs typeface="Calibri"/>
              </a:rPr>
              <a:t>SPs</a:t>
            </a:r>
            <a:endParaRPr sz="140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740"/>
              </a:spcBef>
            </a:pPr>
            <a:r>
              <a:rPr sz="1400" spc="-5" dirty="0">
                <a:latin typeface="Calibri"/>
                <a:cs typeface="Calibri"/>
              </a:rPr>
              <a:t>Integrating external </a:t>
            </a:r>
            <a:r>
              <a:rPr sz="1400" dirty="0">
                <a:latin typeface="Calibri"/>
                <a:cs typeface="Calibri"/>
              </a:rPr>
              <a:t>IP</a:t>
            </a:r>
            <a:r>
              <a:rPr sz="1400" spc="-5" dirty="0">
                <a:latin typeface="Calibri"/>
                <a:cs typeface="Calibri"/>
              </a:rPr>
              <a:t> into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your </a:t>
            </a:r>
            <a:r>
              <a:rPr sz="1400" spc="-5" dirty="0">
                <a:latin typeface="Calibri"/>
                <a:cs typeface="Calibri"/>
              </a:rPr>
              <a:t>designs</a:t>
            </a:r>
            <a:endParaRPr sz="1400" dirty="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735"/>
              </a:spcBef>
            </a:pPr>
            <a:r>
              <a:rPr sz="1400" spc="-5" dirty="0">
                <a:latin typeface="Calibri"/>
                <a:cs typeface="Calibri"/>
              </a:rPr>
              <a:t>IDE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703834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Thinking</a:t>
            </a:r>
            <a:r>
              <a:rPr sz="2200" spc="35" dirty="0"/>
              <a:t> </a:t>
            </a:r>
            <a:r>
              <a:rPr sz="2200" spc="-5" dirty="0"/>
              <a:t>about</a:t>
            </a:r>
            <a:r>
              <a:rPr sz="2200" spc="20" dirty="0"/>
              <a:t> </a:t>
            </a:r>
            <a:r>
              <a:rPr sz="2200" spc="-5" dirty="0"/>
              <a:t>the</a:t>
            </a:r>
            <a:r>
              <a:rPr sz="2200" spc="10" dirty="0"/>
              <a:t> </a:t>
            </a:r>
            <a:r>
              <a:rPr sz="2200" spc="-5" dirty="0"/>
              <a:t>next</a:t>
            </a:r>
            <a:r>
              <a:rPr sz="2200" spc="15" dirty="0"/>
              <a:t> </a:t>
            </a:r>
            <a:r>
              <a:rPr sz="2200" spc="-35" dirty="0"/>
              <a:t>year,</a:t>
            </a:r>
            <a:r>
              <a:rPr sz="2200" spc="20" dirty="0"/>
              <a:t> </a:t>
            </a:r>
            <a:r>
              <a:rPr sz="2200" dirty="0"/>
              <a:t>what </a:t>
            </a:r>
            <a:r>
              <a:rPr sz="2200" spc="-5" dirty="0"/>
              <a:t>areas</a:t>
            </a:r>
            <a:r>
              <a:rPr sz="2200" dirty="0"/>
              <a:t> will</a:t>
            </a:r>
            <a:r>
              <a:rPr sz="2200" spc="-15" dirty="0"/>
              <a:t> </a:t>
            </a:r>
            <a:r>
              <a:rPr sz="2200" spc="-5" dirty="0"/>
              <a:t>be</a:t>
            </a:r>
            <a:r>
              <a:rPr sz="2200" spc="15" dirty="0"/>
              <a:t> </a:t>
            </a:r>
            <a:r>
              <a:rPr sz="2200" spc="-10" dirty="0"/>
              <a:t>your </a:t>
            </a:r>
            <a:r>
              <a:rPr sz="2200" spc="-600" dirty="0"/>
              <a:t> </a:t>
            </a:r>
            <a:r>
              <a:rPr sz="2200" spc="-5" dirty="0"/>
              <a:t>greatest</a:t>
            </a:r>
            <a:r>
              <a:rPr sz="2200" spc="25" dirty="0"/>
              <a:t> </a:t>
            </a:r>
            <a:r>
              <a:rPr sz="2200" spc="-5" dirty="0"/>
              <a:t>technology</a:t>
            </a:r>
            <a:r>
              <a:rPr sz="2200" spc="40" dirty="0"/>
              <a:t> </a:t>
            </a:r>
            <a:r>
              <a:rPr sz="2200" spc="-5" dirty="0"/>
              <a:t>challenges?</a:t>
            </a:r>
            <a:endParaRPr sz="22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49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36365" y="1631950"/>
            <a:ext cx="3636645" cy="4565015"/>
            <a:chOff x="3436365" y="1631950"/>
            <a:chExt cx="3636645" cy="4565015"/>
          </a:xfrm>
        </p:grpSpPr>
        <p:sp>
          <p:nvSpPr>
            <p:cNvPr id="4" name="object 4"/>
            <p:cNvSpPr/>
            <p:nvPr/>
          </p:nvSpPr>
          <p:spPr>
            <a:xfrm>
              <a:off x="3442715" y="1656587"/>
              <a:ext cx="3630295" cy="306705"/>
            </a:xfrm>
            <a:custGeom>
              <a:avLst/>
              <a:gdLst/>
              <a:ahLst/>
              <a:cxnLst/>
              <a:rect l="l" t="t" r="r" b="b"/>
              <a:pathLst>
                <a:path w="3630295" h="306705">
                  <a:moveTo>
                    <a:pt x="3304032" y="216408"/>
                  </a:moveTo>
                  <a:lnTo>
                    <a:pt x="0" y="216408"/>
                  </a:lnTo>
                  <a:lnTo>
                    <a:pt x="0" y="306324"/>
                  </a:lnTo>
                  <a:lnTo>
                    <a:pt x="3304032" y="306324"/>
                  </a:lnTo>
                  <a:lnTo>
                    <a:pt x="3304032" y="216408"/>
                  </a:lnTo>
                  <a:close/>
                </a:path>
                <a:path w="3630295" h="306705">
                  <a:moveTo>
                    <a:pt x="3630168" y="0"/>
                  </a:moveTo>
                  <a:lnTo>
                    <a:pt x="0" y="0"/>
                  </a:lnTo>
                  <a:lnTo>
                    <a:pt x="0" y="89916"/>
                  </a:lnTo>
                  <a:lnTo>
                    <a:pt x="3630168" y="89916"/>
                  </a:lnTo>
                  <a:lnTo>
                    <a:pt x="363016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42715" y="1746504"/>
              <a:ext cx="3106420" cy="90170"/>
            </a:xfrm>
            <a:custGeom>
              <a:avLst/>
              <a:gdLst/>
              <a:ahLst/>
              <a:cxnLst/>
              <a:rect l="l" t="t" r="r" b="b"/>
              <a:pathLst>
                <a:path w="3106420" h="90169">
                  <a:moveTo>
                    <a:pt x="3105912" y="0"/>
                  </a:moveTo>
                  <a:lnTo>
                    <a:pt x="0" y="0"/>
                  </a:lnTo>
                  <a:lnTo>
                    <a:pt x="0" y="89916"/>
                  </a:lnTo>
                  <a:lnTo>
                    <a:pt x="3105912" y="89916"/>
                  </a:lnTo>
                  <a:lnTo>
                    <a:pt x="31059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42715" y="2089404"/>
              <a:ext cx="3063240" cy="91440"/>
            </a:xfrm>
            <a:custGeom>
              <a:avLst/>
              <a:gdLst/>
              <a:ahLst/>
              <a:cxnLst/>
              <a:rect l="l" t="t" r="r" b="b"/>
              <a:pathLst>
                <a:path w="3063240" h="91439">
                  <a:moveTo>
                    <a:pt x="30632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3063240" y="91440"/>
                  </a:lnTo>
                  <a:lnTo>
                    <a:pt x="306324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42715" y="1962911"/>
              <a:ext cx="3557270" cy="91440"/>
            </a:xfrm>
            <a:custGeom>
              <a:avLst/>
              <a:gdLst/>
              <a:ahLst/>
              <a:cxnLst/>
              <a:rect l="l" t="t" r="r" b="b"/>
              <a:pathLst>
                <a:path w="3557270" h="91439">
                  <a:moveTo>
                    <a:pt x="3557016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3557016" y="91439"/>
                  </a:lnTo>
                  <a:lnTo>
                    <a:pt x="355701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42715" y="2307336"/>
              <a:ext cx="2230120" cy="90170"/>
            </a:xfrm>
            <a:custGeom>
              <a:avLst/>
              <a:gdLst/>
              <a:ahLst/>
              <a:cxnLst/>
              <a:rect l="l" t="t" r="r" b="b"/>
              <a:pathLst>
                <a:path w="2230120" h="90169">
                  <a:moveTo>
                    <a:pt x="2229612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2229612" y="89915"/>
                  </a:lnTo>
                  <a:lnTo>
                    <a:pt x="22296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42715" y="2180844"/>
              <a:ext cx="3005455" cy="90170"/>
            </a:xfrm>
            <a:custGeom>
              <a:avLst/>
              <a:gdLst/>
              <a:ahLst/>
              <a:cxnLst/>
              <a:rect l="l" t="t" r="r" b="b"/>
              <a:pathLst>
                <a:path w="3005454" h="90169">
                  <a:moveTo>
                    <a:pt x="3005328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3005328" y="89915"/>
                  </a:lnTo>
                  <a:lnTo>
                    <a:pt x="300532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42715" y="2523744"/>
              <a:ext cx="1618615" cy="90170"/>
            </a:xfrm>
            <a:custGeom>
              <a:avLst/>
              <a:gdLst/>
              <a:ahLst/>
              <a:cxnLst/>
              <a:rect l="l" t="t" r="r" b="b"/>
              <a:pathLst>
                <a:path w="1618614" h="90169">
                  <a:moveTo>
                    <a:pt x="1618488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1618488" y="89915"/>
                  </a:lnTo>
                  <a:lnTo>
                    <a:pt x="16184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42715" y="2397251"/>
              <a:ext cx="2987040" cy="90170"/>
            </a:xfrm>
            <a:custGeom>
              <a:avLst/>
              <a:gdLst/>
              <a:ahLst/>
              <a:cxnLst/>
              <a:rect l="l" t="t" r="r" b="b"/>
              <a:pathLst>
                <a:path w="2987040" h="90169">
                  <a:moveTo>
                    <a:pt x="2987040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2987040" y="89915"/>
                  </a:lnTo>
                  <a:lnTo>
                    <a:pt x="298704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42715" y="2740152"/>
              <a:ext cx="1386840" cy="90170"/>
            </a:xfrm>
            <a:custGeom>
              <a:avLst/>
              <a:gdLst/>
              <a:ahLst/>
              <a:cxnLst/>
              <a:rect l="l" t="t" r="r" b="b"/>
              <a:pathLst>
                <a:path w="1386839" h="90169">
                  <a:moveTo>
                    <a:pt x="1386839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1386839" y="89915"/>
                  </a:lnTo>
                  <a:lnTo>
                    <a:pt x="138683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42715" y="2613660"/>
              <a:ext cx="1644650" cy="90170"/>
            </a:xfrm>
            <a:custGeom>
              <a:avLst/>
              <a:gdLst/>
              <a:ahLst/>
              <a:cxnLst/>
              <a:rect l="l" t="t" r="r" b="b"/>
              <a:pathLst>
                <a:path w="1644650" h="90169">
                  <a:moveTo>
                    <a:pt x="1644396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1644396" y="89915"/>
                  </a:lnTo>
                  <a:lnTo>
                    <a:pt x="16443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42715" y="2956560"/>
              <a:ext cx="988060" cy="91440"/>
            </a:xfrm>
            <a:custGeom>
              <a:avLst/>
              <a:gdLst/>
              <a:ahLst/>
              <a:cxnLst/>
              <a:rect l="l" t="t" r="r" b="b"/>
              <a:pathLst>
                <a:path w="988060" h="91439">
                  <a:moveTo>
                    <a:pt x="987551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87551" y="91439"/>
                  </a:lnTo>
                  <a:lnTo>
                    <a:pt x="98755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42715" y="2830067"/>
              <a:ext cx="1701164" cy="91440"/>
            </a:xfrm>
            <a:custGeom>
              <a:avLst/>
              <a:gdLst/>
              <a:ahLst/>
              <a:cxnLst/>
              <a:rect l="l" t="t" r="r" b="b"/>
              <a:pathLst>
                <a:path w="1701164" h="91439">
                  <a:moveTo>
                    <a:pt x="1700784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1700784" y="91440"/>
                  </a:lnTo>
                  <a:lnTo>
                    <a:pt x="170078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42715" y="3174491"/>
              <a:ext cx="988060" cy="90170"/>
            </a:xfrm>
            <a:custGeom>
              <a:avLst/>
              <a:gdLst/>
              <a:ahLst/>
              <a:cxnLst/>
              <a:rect l="l" t="t" r="r" b="b"/>
              <a:pathLst>
                <a:path w="988060" h="90170">
                  <a:moveTo>
                    <a:pt x="987551" y="0"/>
                  </a:moveTo>
                  <a:lnTo>
                    <a:pt x="0" y="0"/>
                  </a:lnTo>
                  <a:lnTo>
                    <a:pt x="0" y="89916"/>
                  </a:lnTo>
                  <a:lnTo>
                    <a:pt x="987551" y="89916"/>
                  </a:lnTo>
                  <a:lnTo>
                    <a:pt x="98755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42715" y="3048000"/>
              <a:ext cx="937260" cy="90170"/>
            </a:xfrm>
            <a:custGeom>
              <a:avLst/>
              <a:gdLst/>
              <a:ahLst/>
              <a:cxnLst/>
              <a:rect l="l" t="t" r="r" b="b"/>
              <a:pathLst>
                <a:path w="937260" h="90169">
                  <a:moveTo>
                    <a:pt x="937260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937260" y="89915"/>
                  </a:lnTo>
                  <a:lnTo>
                    <a:pt x="93726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42715" y="3390900"/>
              <a:ext cx="864235" cy="90170"/>
            </a:xfrm>
            <a:custGeom>
              <a:avLst/>
              <a:gdLst/>
              <a:ahLst/>
              <a:cxnLst/>
              <a:rect l="l" t="t" r="r" b="b"/>
              <a:pathLst>
                <a:path w="864235" h="90170">
                  <a:moveTo>
                    <a:pt x="864108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864108" y="89915"/>
                  </a:lnTo>
                  <a:lnTo>
                    <a:pt x="86410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42715" y="3264407"/>
              <a:ext cx="707390" cy="90170"/>
            </a:xfrm>
            <a:custGeom>
              <a:avLst/>
              <a:gdLst/>
              <a:ahLst/>
              <a:cxnLst/>
              <a:rect l="l" t="t" r="r" b="b"/>
              <a:pathLst>
                <a:path w="707389" h="90170">
                  <a:moveTo>
                    <a:pt x="707136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707136" y="89915"/>
                  </a:lnTo>
                  <a:lnTo>
                    <a:pt x="70713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42715" y="3607307"/>
              <a:ext cx="654050" cy="90170"/>
            </a:xfrm>
            <a:custGeom>
              <a:avLst/>
              <a:gdLst/>
              <a:ahLst/>
              <a:cxnLst/>
              <a:rect l="l" t="t" r="r" b="b"/>
              <a:pathLst>
                <a:path w="654050" h="90170">
                  <a:moveTo>
                    <a:pt x="653796" y="0"/>
                  </a:moveTo>
                  <a:lnTo>
                    <a:pt x="0" y="0"/>
                  </a:lnTo>
                  <a:lnTo>
                    <a:pt x="0" y="89916"/>
                  </a:lnTo>
                  <a:lnTo>
                    <a:pt x="653796" y="89916"/>
                  </a:lnTo>
                  <a:lnTo>
                    <a:pt x="65379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42715" y="3480816"/>
              <a:ext cx="763905" cy="90170"/>
            </a:xfrm>
            <a:custGeom>
              <a:avLst/>
              <a:gdLst/>
              <a:ahLst/>
              <a:cxnLst/>
              <a:rect l="l" t="t" r="r" b="b"/>
              <a:pathLst>
                <a:path w="763904" h="90170">
                  <a:moveTo>
                    <a:pt x="763524" y="0"/>
                  </a:moveTo>
                  <a:lnTo>
                    <a:pt x="0" y="0"/>
                  </a:lnTo>
                  <a:lnTo>
                    <a:pt x="0" y="89916"/>
                  </a:lnTo>
                  <a:lnTo>
                    <a:pt x="763524" y="89916"/>
                  </a:lnTo>
                  <a:lnTo>
                    <a:pt x="76352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42715" y="3823716"/>
              <a:ext cx="486409" cy="91440"/>
            </a:xfrm>
            <a:custGeom>
              <a:avLst/>
              <a:gdLst/>
              <a:ahLst/>
              <a:cxnLst/>
              <a:rect l="l" t="t" r="r" b="b"/>
              <a:pathLst>
                <a:path w="486410" h="91439">
                  <a:moveTo>
                    <a:pt x="486156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486156" y="91439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42715" y="3697223"/>
              <a:ext cx="652780" cy="91440"/>
            </a:xfrm>
            <a:custGeom>
              <a:avLst/>
              <a:gdLst/>
              <a:ahLst/>
              <a:cxnLst/>
              <a:rect l="l" t="t" r="r" b="b"/>
              <a:pathLst>
                <a:path w="652779" h="91439">
                  <a:moveTo>
                    <a:pt x="652272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652272" y="91439"/>
                  </a:lnTo>
                  <a:lnTo>
                    <a:pt x="6522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42715" y="4041647"/>
              <a:ext cx="486409" cy="523240"/>
            </a:xfrm>
            <a:custGeom>
              <a:avLst/>
              <a:gdLst/>
              <a:ahLst/>
              <a:cxnLst/>
              <a:rect l="l" t="t" r="r" b="b"/>
              <a:pathLst>
                <a:path w="486410" h="523239">
                  <a:moveTo>
                    <a:pt x="449580" y="432816"/>
                  </a:moveTo>
                  <a:lnTo>
                    <a:pt x="0" y="432816"/>
                  </a:lnTo>
                  <a:lnTo>
                    <a:pt x="0" y="522732"/>
                  </a:lnTo>
                  <a:lnTo>
                    <a:pt x="449580" y="522732"/>
                  </a:lnTo>
                  <a:lnTo>
                    <a:pt x="449580" y="432816"/>
                  </a:lnTo>
                  <a:close/>
                </a:path>
                <a:path w="486410" h="523239">
                  <a:moveTo>
                    <a:pt x="486156" y="216408"/>
                  </a:moveTo>
                  <a:lnTo>
                    <a:pt x="0" y="216408"/>
                  </a:lnTo>
                  <a:lnTo>
                    <a:pt x="0" y="306324"/>
                  </a:lnTo>
                  <a:lnTo>
                    <a:pt x="486156" y="306324"/>
                  </a:lnTo>
                  <a:lnTo>
                    <a:pt x="486156" y="216408"/>
                  </a:lnTo>
                  <a:close/>
                </a:path>
                <a:path w="486410" h="523239">
                  <a:moveTo>
                    <a:pt x="486156" y="0"/>
                  </a:moveTo>
                  <a:lnTo>
                    <a:pt x="0" y="0"/>
                  </a:lnTo>
                  <a:lnTo>
                    <a:pt x="0" y="89916"/>
                  </a:lnTo>
                  <a:lnTo>
                    <a:pt x="486156" y="89916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42715" y="4347972"/>
              <a:ext cx="588645" cy="90170"/>
            </a:xfrm>
            <a:custGeom>
              <a:avLst/>
              <a:gdLst/>
              <a:ahLst/>
              <a:cxnLst/>
              <a:rect l="l" t="t" r="r" b="b"/>
              <a:pathLst>
                <a:path w="588645" h="90170">
                  <a:moveTo>
                    <a:pt x="588263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588263" y="89915"/>
                  </a:lnTo>
                  <a:lnTo>
                    <a:pt x="58826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42715" y="4690871"/>
              <a:ext cx="414655" cy="307975"/>
            </a:xfrm>
            <a:custGeom>
              <a:avLst/>
              <a:gdLst/>
              <a:ahLst/>
              <a:cxnLst/>
              <a:rect l="l" t="t" r="r" b="b"/>
              <a:pathLst>
                <a:path w="414654" h="307975">
                  <a:moveTo>
                    <a:pt x="414528" y="216408"/>
                  </a:moveTo>
                  <a:lnTo>
                    <a:pt x="0" y="216408"/>
                  </a:lnTo>
                  <a:lnTo>
                    <a:pt x="0" y="307848"/>
                  </a:lnTo>
                  <a:lnTo>
                    <a:pt x="414528" y="307848"/>
                  </a:lnTo>
                  <a:lnTo>
                    <a:pt x="414528" y="216408"/>
                  </a:lnTo>
                  <a:close/>
                </a:path>
                <a:path w="414654" h="307975">
                  <a:moveTo>
                    <a:pt x="414528" y="0"/>
                  </a:moveTo>
                  <a:lnTo>
                    <a:pt x="0" y="0"/>
                  </a:lnTo>
                  <a:lnTo>
                    <a:pt x="0" y="89916"/>
                  </a:lnTo>
                  <a:lnTo>
                    <a:pt x="414528" y="89916"/>
                  </a:lnTo>
                  <a:lnTo>
                    <a:pt x="4145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42715" y="4780788"/>
              <a:ext cx="634365" cy="91440"/>
            </a:xfrm>
            <a:custGeom>
              <a:avLst/>
              <a:gdLst/>
              <a:ahLst/>
              <a:cxnLst/>
              <a:rect l="l" t="t" r="r" b="b"/>
              <a:pathLst>
                <a:path w="634364" h="91439">
                  <a:moveTo>
                    <a:pt x="633984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633984" y="91439"/>
                  </a:lnTo>
                  <a:lnTo>
                    <a:pt x="63398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42715" y="5125211"/>
              <a:ext cx="399415" cy="90170"/>
            </a:xfrm>
            <a:custGeom>
              <a:avLst/>
              <a:gdLst/>
              <a:ahLst/>
              <a:cxnLst/>
              <a:rect l="l" t="t" r="r" b="b"/>
              <a:pathLst>
                <a:path w="399414" h="90170">
                  <a:moveTo>
                    <a:pt x="399288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399288" y="89915"/>
                  </a:lnTo>
                  <a:lnTo>
                    <a:pt x="3992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42715" y="4998720"/>
              <a:ext cx="607060" cy="90170"/>
            </a:xfrm>
            <a:custGeom>
              <a:avLst/>
              <a:gdLst/>
              <a:ahLst/>
              <a:cxnLst/>
              <a:rect l="l" t="t" r="r" b="b"/>
              <a:pathLst>
                <a:path w="607060" h="90170">
                  <a:moveTo>
                    <a:pt x="606551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606551" y="89915"/>
                  </a:lnTo>
                  <a:lnTo>
                    <a:pt x="6065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42715" y="5341620"/>
              <a:ext cx="341630" cy="90170"/>
            </a:xfrm>
            <a:custGeom>
              <a:avLst/>
              <a:gdLst/>
              <a:ahLst/>
              <a:cxnLst/>
              <a:rect l="l" t="t" r="r" b="b"/>
              <a:pathLst>
                <a:path w="341629" h="90170">
                  <a:moveTo>
                    <a:pt x="341375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341375" y="89915"/>
                  </a:lnTo>
                  <a:lnTo>
                    <a:pt x="34137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42715" y="5215128"/>
              <a:ext cx="441959" cy="90170"/>
            </a:xfrm>
            <a:custGeom>
              <a:avLst/>
              <a:gdLst/>
              <a:ahLst/>
              <a:cxnLst/>
              <a:rect l="l" t="t" r="r" b="b"/>
              <a:pathLst>
                <a:path w="441960" h="90170">
                  <a:moveTo>
                    <a:pt x="441960" y="0"/>
                  </a:moveTo>
                  <a:lnTo>
                    <a:pt x="0" y="0"/>
                  </a:lnTo>
                  <a:lnTo>
                    <a:pt x="0" y="89916"/>
                  </a:lnTo>
                  <a:lnTo>
                    <a:pt x="441960" y="89916"/>
                  </a:lnTo>
                  <a:lnTo>
                    <a:pt x="44196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442715" y="5558028"/>
              <a:ext cx="326390" cy="90170"/>
            </a:xfrm>
            <a:custGeom>
              <a:avLst/>
              <a:gdLst/>
              <a:ahLst/>
              <a:cxnLst/>
              <a:rect l="l" t="t" r="r" b="b"/>
              <a:pathLst>
                <a:path w="326389" h="90170">
                  <a:moveTo>
                    <a:pt x="326136" y="0"/>
                  </a:moveTo>
                  <a:lnTo>
                    <a:pt x="0" y="0"/>
                  </a:lnTo>
                  <a:lnTo>
                    <a:pt x="0" y="89916"/>
                  </a:lnTo>
                  <a:lnTo>
                    <a:pt x="326136" y="89916"/>
                  </a:lnTo>
                  <a:lnTo>
                    <a:pt x="32613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442715" y="5431535"/>
              <a:ext cx="570230" cy="90170"/>
            </a:xfrm>
            <a:custGeom>
              <a:avLst/>
              <a:gdLst/>
              <a:ahLst/>
              <a:cxnLst/>
              <a:rect l="l" t="t" r="r" b="b"/>
              <a:pathLst>
                <a:path w="570229" h="90170">
                  <a:moveTo>
                    <a:pt x="569976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569976" y="89915"/>
                  </a:lnTo>
                  <a:lnTo>
                    <a:pt x="56997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442715" y="5774435"/>
              <a:ext cx="326390" cy="91440"/>
            </a:xfrm>
            <a:custGeom>
              <a:avLst/>
              <a:gdLst/>
              <a:ahLst/>
              <a:cxnLst/>
              <a:rect l="l" t="t" r="r" b="b"/>
              <a:pathLst>
                <a:path w="326389" h="91439">
                  <a:moveTo>
                    <a:pt x="326136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326136" y="91439"/>
                  </a:lnTo>
                  <a:lnTo>
                    <a:pt x="32613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42715" y="5647944"/>
              <a:ext cx="312420" cy="91440"/>
            </a:xfrm>
            <a:custGeom>
              <a:avLst/>
              <a:gdLst/>
              <a:ahLst/>
              <a:cxnLst/>
              <a:rect l="l" t="t" r="r" b="b"/>
              <a:pathLst>
                <a:path w="312420" h="91439">
                  <a:moveTo>
                    <a:pt x="31242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312420" y="91439"/>
                  </a:lnTo>
                  <a:lnTo>
                    <a:pt x="31242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442715" y="5992367"/>
              <a:ext cx="326390" cy="90170"/>
            </a:xfrm>
            <a:custGeom>
              <a:avLst/>
              <a:gdLst/>
              <a:ahLst/>
              <a:cxnLst/>
              <a:rect l="l" t="t" r="r" b="b"/>
              <a:pathLst>
                <a:path w="326389" h="90170">
                  <a:moveTo>
                    <a:pt x="326136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326136" y="89915"/>
                  </a:lnTo>
                  <a:lnTo>
                    <a:pt x="32613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442715" y="6082284"/>
              <a:ext cx="607060" cy="90170"/>
            </a:xfrm>
            <a:custGeom>
              <a:avLst/>
              <a:gdLst/>
              <a:ahLst/>
              <a:cxnLst/>
              <a:rect l="l" t="t" r="r" b="b"/>
              <a:pathLst>
                <a:path w="607060" h="90170">
                  <a:moveTo>
                    <a:pt x="606551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606551" y="89915"/>
                  </a:lnTo>
                  <a:lnTo>
                    <a:pt x="6065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42715" y="1638300"/>
              <a:ext cx="0" cy="4552315"/>
            </a:xfrm>
            <a:custGeom>
              <a:avLst/>
              <a:gdLst/>
              <a:ahLst/>
              <a:cxnLst/>
              <a:rect l="l" t="t" r="r" b="b"/>
              <a:pathLst>
                <a:path h="4552315">
                  <a:moveTo>
                    <a:pt x="0" y="0"/>
                  </a:moveTo>
                  <a:lnTo>
                    <a:pt x="0" y="4552188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136638" y="1596389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50%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70344" y="2030095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42%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35192" y="2246757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31%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25339" y="2463241"/>
            <a:ext cx="26987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22%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93514" y="2897251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14%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370070" y="3330955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12%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59122" y="3547617"/>
            <a:ext cx="1981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9%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92117" y="3764660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7%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992117" y="3981450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7%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992117" y="4198111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7%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955796" y="4415154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6%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905250" y="5065521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6%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832352" y="5498998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832352" y="5716016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832352" y="5932728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612763" y="1686813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43%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784593" y="1812747"/>
            <a:ext cx="57404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100" spc="15" dirty="0">
                <a:latin typeface="Calibri"/>
                <a:cs typeface="Calibri"/>
              </a:rPr>
              <a:t>46%</a:t>
            </a:r>
            <a:r>
              <a:rPr sz="1650" spc="22" baseline="-35353" dirty="0">
                <a:latin typeface="Calibri"/>
                <a:cs typeface="Calibri"/>
              </a:rPr>
              <a:t>49%</a:t>
            </a:r>
            <a:endParaRPr sz="1650" baseline="-35353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511797" y="2120264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41%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493255" y="2337307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41%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151246" y="2553970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23%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867655" y="2680462"/>
            <a:ext cx="6337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19%</a:t>
            </a:r>
            <a:r>
              <a:rPr sz="1100" spc="240" dirty="0">
                <a:latin typeface="Calibri"/>
                <a:cs typeface="Calibri"/>
              </a:rPr>
              <a:t> </a:t>
            </a:r>
            <a:r>
              <a:rPr sz="1650" baseline="-35353" dirty="0">
                <a:latin typeface="Calibri"/>
                <a:cs typeface="Calibri"/>
              </a:rPr>
              <a:t>23%</a:t>
            </a:r>
            <a:endParaRPr sz="1650" baseline="-35353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443476" y="2987801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13%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188205" y="3114294"/>
            <a:ext cx="6007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650" baseline="-35353" dirty="0">
                <a:latin typeface="Calibri"/>
                <a:cs typeface="Calibri"/>
              </a:rPr>
              <a:t>10%</a:t>
            </a:r>
            <a:r>
              <a:rPr sz="1650" spc="-7" baseline="-35353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14%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268851" y="3421126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11%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158234" y="3638169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9%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093845" y="4288663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8%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894073" y="4631816"/>
            <a:ext cx="4692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6%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650" baseline="-35353" dirty="0">
                <a:latin typeface="Calibri"/>
                <a:cs typeface="Calibri"/>
              </a:rPr>
              <a:t>9%</a:t>
            </a:r>
            <a:endParaRPr sz="1650" baseline="-35353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894073" y="4848605"/>
            <a:ext cx="44195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6%</a:t>
            </a:r>
            <a:r>
              <a:rPr sz="1100" spc="-85" dirty="0">
                <a:latin typeface="Calibri"/>
                <a:cs typeface="Calibri"/>
              </a:rPr>
              <a:t> </a:t>
            </a:r>
            <a:r>
              <a:rPr sz="1650" baseline="-35353" dirty="0">
                <a:latin typeface="Calibri"/>
                <a:cs typeface="Calibri"/>
              </a:rPr>
              <a:t>8%</a:t>
            </a:r>
            <a:endParaRPr sz="1650" baseline="-35353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946905" y="5155819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6%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821557" y="5282310"/>
            <a:ext cx="477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5%</a:t>
            </a:r>
            <a:r>
              <a:rPr sz="1100" spc="140" dirty="0">
                <a:latin typeface="Calibri"/>
                <a:cs typeface="Calibri"/>
              </a:rPr>
              <a:t> </a:t>
            </a:r>
            <a:r>
              <a:rPr sz="1650" baseline="-35353" dirty="0">
                <a:latin typeface="Calibri"/>
                <a:cs typeface="Calibri"/>
              </a:rPr>
              <a:t>8%</a:t>
            </a:r>
            <a:endParaRPr sz="1650" baseline="-35353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818382" y="5589523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4%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112514" y="6022949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8%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77316" y="1607057"/>
            <a:ext cx="2414905" cy="45758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36625" marR="5080" indent="564515" algn="r">
              <a:lnSpc>
                <a:spcPct val="101600"/>
              </a:lnSpc>
              <a:spcBef>
                <a:spcPts val="75"/>
              </a:spcBef>
            </a:pP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scill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scope  Debugger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iler/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-10" dirty="0">
                <a:latin typeface="Calibri"/>
                <a:cs typeface="Calibri"/>
              </a:rPr>
              <a:t>mb</a:t>
            </a:r>
            <a:r>
              <a:rPr sz="1400" dirty="0">
                <a:latin typeface="Calibri"/>
                <a:cs typeface="Calibri"/>
              </a:rPr>
              <a:t>ler</a:t>
            </a:r>
            <a:endParaRPr sz="1400">
              <a:latin typeface="Calibri"/>
              <a:cs typeface="Calibri"/>
            </a:endParaRPr>
          </a:p>
          <a:p>
            <a:pPr marL="2159635">
              <a:lnSpc>
                <a:spcPct val="100000"/>
              </a:lnSpc>
              <a:spcBef>
                <a:spcPts val="25"/>
              </a:spcBef>
            </a:pP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DE</a:t>
            </a:r>
            <a:endParaRPr sz="1400">
              <a:latin typeface="Calibri"/>
              <a:cs typeface="Calibri"/>
            </a:endParaRPr>
          </a:p>
          <a:p>
            <a:pPr marL="1615440" marR="5715" indent="-229235" algn="r">
              <a:lnSpc>
                <a:spcPts val="1710"/>
              </a:lnSpc>
              <a:spcBef>
                <a:spcPts val="60"/>
              </a:spcBef>
            </a:pPr>
            <a:r>
              <a:rPr sz="1400" spc="-5" dirty="0">
                <a:latin typeface="Calibri"/>
                <a:cs typeface="Calibri"/>
              </a:rPr>
              <a:t>Logic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analyzer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JTA</a:t>
            </a:r>
            <a:r>
              <a:rPr sz="1400" spc="-10" dirty="0">
                <a:latin typeface="Calibri"/>
                <a:cs typeface="Calibri"/>
              </a:rPr>
              <a:t>G</a:t>
            </a:r>
            <a:r>
              <a:rPr sz="1400" spc="-5" dirty="0">
                <a:latin typeface="Calibri"/>
                <a:cs typeface="Calibri"/>
              </a:rPr>
              <a:t>/B</a:t>
            </a:r>
            <a:r>
              <a:rPr sz="1400" spc="-15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  <a:p>
            <a:pPr marR="5080" algn="r">
              <a:lnSpc>
                <a:spcPts val="1645"/>
              </a:lnSpc>
            </a:pPr>
            <a:r>
              <a:rPr sz="1400" spc="-5" dirty="0">
                <a:latin typeface="Calibri"/>
                <a:cs typeface="Calibri"/>
              </a:rPr>
              <a:t>Software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libraries</a:t>
            </a:r>
            <a:endParaRPr sz="14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25"/>
              </a:spcBef>
            </a:pPr>
            <a:r>
              <a:rPr sz="1400" spc="-5" dirty="0">
                <a:latin typeface="Calibri"/>
                <a:cs typeface="Calibri"/>
              </a:rPr>
              <a:t>Li</a:t>
            </a:r>
            <a:r>
              <a:rPr sz="1400" spc="-10" dirty="0">
                <a:latin typeface="Calibri"/>
                <a:cs typeface="Calibri"/>
              </a:rPr>
              <a:t>nu</a:t>
            </a:r>
            <a:r>
              <a:rPr sz="1400" dirty="0">
                <a:latin typeface="Calibri"/>
                <a:cs typeface="Calibri"/>
              </a:rPr>
              <a:t>x too</a:t>
            </a:r>
            <a:r>
              <a:rPr sz="1400" spc="-15" dirty="0">
                <a:latin typeface="Calibri"/>
                <a:cs typeface="Calibri"/>
              </a:rPr>
              <a:t>l</a:t>
            </a:r>
            <a:r>
              <a:rPr sz="1400" dirty="0"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2174240">
              <a:lnSpc>
                <a:spcPct val="100000"/>
              </a:lnSpc>
              <a:spcBef>
                <a:spcPts val="30"/>
              </a:spcBef>
            </a:pP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25"/>
              </a:spcBef>
            </a:pPr>
            <a:r>
              <a:rPr sz="1400" spc="-5" dirty="0">
                <a:latin typeface="Calibri"/>
                <a:cs typeface="Calibri"/>
              </a:rPr>
              <a:t>Configuration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management tools</a:t>
            </a:r>
            <a:endParaRPr sz="1400">
              <a:latin typeface="Calibri"/>
              <a:cs typeface="Calibri"/>
            </a:endParaRPr>
          </a:p>
          <a:p>
            <a:pPr marL="789305" marR="5080" indent="205740" algn="r">
              <a:lnSpc>
                <a:spcPct val="101600"/>
              </a:lnSpc>
            </a:pPr>
            <a:r>
              <a:rPr sz="1400" spc="-5" dirty="0">
                <a:latin typeface="Calibri"/>
                <a:cs typeface="Calibri"/>
              </a:rPr>
              <a:t>Static analysis tools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Software drivers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Graphical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Design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tools</a:t>
            </a:r>
            <a:endParaRPr sz="1400">
              <a:latin typeface="Calibri"/>
              <a:cs typeface="Calibri"/>
            </a:endParaRPr>
          </a:p>
          <a:p>
            <a:pPr marL="514984" marR="5715" indent="-315595" algn="r">
              <a:lnSpc>
                <a:spcPct val="101600"/>
              </a:lnSpc>
            </a:pPr>
            <a:r>
              <a:rPr sz="1400" spc="-5" dirty="0">
                <a:latin typeface="Calibri"/>
                <a:cs typeface="Calibri"/>
              </a:rPr>
              <a:t>Starter, evaluation kits/boards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Software testing tools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Simulation modeling tools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FPGA-based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prototypes</a:t>
            </a:r>
            <a:endParaRPr sz="14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30"/>
              </a:spcBef>
            </a:pPr>
            <a:r>
              <a:rPr sz="1400" spc="-5" dirty="0">
                <a:latin typeface="Calibri"/>
                <a:cs typeface="Calibri"/>
              </a:rPr>
              <a:t>Source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code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analysis/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tools</a:t>
            </a:r>
            <a:endParaRPr sz="1400">
              <a:latin typeface="Calibri"/>
              <a:cs typeface="Calibri"/>
            </a:endParaRPr>
          </a:p>
          <a:p>
            <a:pPr marL="427990" marR="5080" indent="1574800" algn="r">
              <a:lnSpc>
                <a:spcPct val="101600"/>
              </a:lnSpc>
            </a:pPr>
            <a:r>
              <a:rPr sz="1400" spc="-5" dirty="0">
                <a:latin typeface="Calibri"/>
                <a:cs typeface="Calibri"/>
              </a:rPr>
              <a:t>Tr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ce  </a:t>
            </a:r>
            <a:r>
              <a:rPr sz="1400" spc="-5" dirty="0">
                <a:latin typeface="Calibri"/>
                <a:cs typeface="Calibri"/>
              </a:rPr>
              <a:t>Hardware emulators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Automatic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code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generation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278879" y="5286755"/>
            <a:ext cx="99060" cy="97790"/>
          </a:xfrm>
          <a:custGeom>
            <a:avLst/>
            <a:gdLst/>
            <a:ahLst/>
            <a:cxnLst/>
            <a:rect l="l" t="t" r="r" b="b"/>
            <a:pathLst>
              <a:path w="99060" h="97789">
                <a:moveTo>
                  <a:pt x="99060" y="0"/>
                </a:moveTo>
                <a:lnTo>
                  <a:pt x="0" y="0"/>
                </a:lnTo>
                <a:lnTo>
                  <a:pt x="0" y="97536"/>
                </a:lnTo>
                <a:lnTo>
                  <a:pt x="99060" y="97536"/>
                </a:lnTo>
                <a:lnTo>
                  <a:pt x="9906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6409690" y="5196078"/>
            <a:ext cx="10883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2017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580)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278879" y="5600700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60">
                <a:moveTo>
                  <a:pt x="99060" y="0"/>
                </a:moveTo>
                <a:lnTo>
                  <a:pt x="0" y="0"/>
                </a:lnTo>
                <a:lnTo>
                  <a:pt x="0" y="99059"/>
                </a:lnTo>
                <a:lnTo>
                  <a:pt x="99060" y="99059"/>
                </a:lnTo>
                <a:lnTo>
                  <a:pt x="9906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6409690" y="5511190"/>
            <a:ext cx="10883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2015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790)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8" name="object 7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79" name="object 7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76" name="object 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4898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Which</a:t>
            </a:r>
            <a:r>
              <a:rPr spc="-2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following</a:t>
            </a:r>
            <a:r>
              <a:rPr spc="-45" dirty="0"/>
              <a:t> </a:t>
            </a:r>
            <a:r>
              <a:rPr dirty="0"/>
              <a:t>are</a:t>
            </a:r>
            <a:r>
              <a:rPr spc="-15" dirty="0"/>
              <a:t> </a:t>
            </a:r>
            <a:r>
              <a:rPr spc="-10" dirty="0"/>
              <a:t>your</a:t>
            </a:r>
            <a:r>
              <a:rPr spc="20" dirty="0"/>
              <a:t> </a:t>
            </a:r>
            <a:r>
              <a:rPr spc="-5" dirty="0"/>
              <a:t>favorite/most</a:t>
            </a:r>
            <a:r>
              <a:rPr spc="-25" dirty="0"/>
              <a:t> </a:t>
            </a:r>
            <a:r>
              <a:rPr dirty="0"/>
              <a:t>important </a:t>
            </a:r>
            <a:r>
              <a:rPr spc="-540" dirty="0"/>
              <a:t> </a:t>
            </a:r>
            <a:r>
              <a:rPr spc="-5" dirty="0"/>
              <a:t>software/hardware</a:t>
            </a:r>
            <a:r>
              <a:rPr spc="-45" dirty="0"/>
              <a:t> </a:t>
            </a:r>
            <a:r>
              <a:rPr dirty="0"/>
              <a:t>tools?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4442205" y="1371345"/>
            <a:ext cx="13150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0" dirty="0">
                <a:solidFill>
                  <a:srgbClr val="6A7979"/>
                </a:solidFill>
                <a:latin typeface="Arial"/>
                <a:cs typeface="Arial"/>
              </a:rPr>
              <a:t>(Top</a:t>
            </a:r>
            <a:r>
              <a:rPr sz="1400" b="1" spc="-50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A7979"/>
                </a:solidFill>
                <a:latin typeface="Arial"/>
                <a:cs typeface="Arial"/>
              </a:rPr>
              <a:t>21</a:t>
            </a:r>
            <a:r>
              <a:rPr sz="1400" b="1" spc="-55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A7979"/>
                </a:solidFill>
                <a:latin typeface="Arial"/>
                <a:cs typeface="Arial"/>
              </a:rPr>
              <a:t>shown)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51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31820" y="1598675"/>
            <a:ext cx="2874645" cy="204470"/>
          </a:xfrm>
          <a:custGeom>
            <a:avLst/>
            <a:gdLst/>
            <a:ahLst/>
            <a:cxnLst/>
            <a:rect l="l" t="t" r="r" b="b"/>
            <a:pathLst>
              <a:path w="2874645" h="204469">
                <a:moveTo>
                  <a:pt x="2874264" y="0"/>
                </a:moveTo>
                <a:lnTo>
                  <a:pt x="0" y="0"/>
                </a:lnTo>
                <a:lnTo>
                  <a:pt x="0" y="204215"/>
                </a:lnTo>
                <a:lnTo>
                  <a:pt x="2874264" y="204215"/>
                </a:lnTo>
                <a:lnTo>
                  <a:pt x="287426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31820" y="1903476"/>
            <a:ext cx="2543810" cy="203200"/>
          </a:xfrm>
          <a:custGeom>
            <a:avLst/>
            <a:gdLst/>
            <a:ahLst/>
            <a:cxnLst/>
            <a:rect l="l" t="t" r="r" b="b"/>
            <a:pathLst>
              <a:path w="2543810" h="203200">
                <a:moveTo>
                  <a:pt x="2543556" y="0"/>
                </a:moveTo>
                <a:lnTo>
                  <a:pt x="0" y="0"/>
                </a:lnTo>
                <a:lnTo>
                  <a:pt x="0" y="202691"/>
                </a:lnTo>
                <a:lnTo>
                  <a:pt x="2543556" y="202691"/>
                </a:lnTo>
                <a:lnTo>
                  <a:pt x="254355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1820" y="2208276"/>
            <a:ext cx="2444750" cy="203200"/>
          </a:xfrm>
          <a:custGeom>
            <a:avLst/>
            <a:gdLst/>
            <a:ahLst/>
            <a:cxnLst/>
            <a:rect l="l" t="t" r="r" b="b"/>
            <a:pathLst>
              <a:path w="2444750" h="203200">
                <a:moveTo>
                  <a:pt x="2444496" y="0"/>
                </a:moveTo>
                <a:lnTo>
                  <a:pt x="0" y="0"/>
                </a:lnTo>
                <a:lnTo>
                  <a:pt x="0" y="202691"/>
                </a:lnTo>
                <a:lnTo>
                  <a:pt x="2444496" y="202691"/>
                </a:lnTo>
                <a:lnTo>
                  <a:pt x="244449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1820" y="2513076"/>
            <a:ext cx="2052955" cy="203200"/>
          </a:xfrm>
          <a:custGeom>
            <a:avLst/>
            <a:gdLst/>
            <a:ahLst/>
            <a:cxnLst/>
            <a:rect l="l" t="t" r="r" b="b"/>
            <a:pathLst>
              <a:path w="2052954" h="203200">
                <a:moveTo>
                  <a:pt x="2052828" y="0"/>
                </a:moveTo>
                <a:lnTo>
                  <a:pt x="0" y="0"/>
                </a:lnTo>
                <a:lnTo>
                  <a:pt x="0" y="202691"/>
                </a:lnTo>
                <a:lnTo>
                  <a:pt x="2052828" y="202691"/>
                </a:lnTo>
                <a:lnTo>
                  <a:pt x="205282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1820" y="2816351"/>
            <a:ext cx="1285240" cy="204470"/>
          </a:xfrm>
          <a:custGeom>
            <a:avLst/>
            <a:gdLst/>
            <a:ahLst/>
            <a:cxnLst/>
            <a:rect l="l" t="t" r="r" b="b"/>
            <a:pathLst>
              <a:path w="1285239" h="204469">
                <a:moveTo>
                  <a:pt x="1284732" y="0"/>
                </a:moveTo>
                <a:lnTo>
                  <a:pt x="0" y="0"/>
                </a:lnTo>
                <a:lnTo>
                  <a:pt x="0" y="204215"/>
                </a:lnTo>
                <a:lnTo>
                  <a:pt x="1284732" y="204215"/>
                </a:lnTo>
                <a:lnTo>
                  <a:pt x="128473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1820" y="3121151"/>
            <a:ext cx="1186180" cy="203200"/>
          </a:xfrm>
          <a:custGeom>
            <a:avLst/>
            <a:gdLst/>
            <a:ahLst/>
            <a:cxnLst/>
            <a:rect l="l" t="t" r="r" b="b"/>
            <a:pathLst>
              <a:path w="1186179" h="203200">
                <a:moveTo>
                  <a:pt x="1185671" y="0"/>
                </a:moveTo>
                <a:lnTo>
                  <a:pt x="0" y="0"/>
                </a:lnTo>
                <a:lnTo>
                  <a:pt x="0" y="202692"/>
                </a:lnTo>
                <a:lnTo>
                  <a:pt x="1185671" y="202692"/>
                </a:lnTo>
                <a:lnTo>
                  <a:pt x="118567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31820" y="3425952"/>
            <a:ext cx="1126490" cy="203200"/>
          </a:xfrm>
          <a:custGeom>
            <a:avLst/>
            <a:gdLst/>
            <a:ahLst/>
            <a:cxnLst/>
            <a:rect l="l" t="t" r="r" b="b"/>
            <a:pathLst>
              <a:path w="1126489" h="203200">
                <a:moveTo>
                  <a:pt x="1126235" y="0"/>
                </a:moveTo>
                <a:lnTo>
                  <a:pt x="0" y="0"/>
                </a:lnTo>
                <a:lnTo>
                  <a:pt x="0" y="202692"/>
                </a:lnTo>
                <a:lnTo>
                  <a:pt x="1126235" y="202692"/>
                </a:lnTo>
                <a:lnTo>
                  <a:pt x="112623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31820" y="3730752"/>
            <a:ext cx="1092835" cy="203200"/>
          </a:xfrm>
          <a:custGeom>
            <a:avLst/>
            <a:gdLst/>
            <a:ahLst/>
            <a:cxnLst/>
            <a:rect l="l" t="t" r="r" b="b"/>
            <a:pathLst>
              <a:path w="1092835" h="203200">
                <a:moveTo>
                  <a:pt x="1092708" y="0"/>
                </a:moveTo>
                <a:lnTo>
                  <a:pt x="0" y="0"/>
                </a:lnTo>
                <a:lnTo>
                  <a:pt x="0" y="202692"/>
                </a:lnTo>
                <a:lnTo>
                  <a:pt x="1092708" y="202692"/>
                </a:lnTo>
                <a:lnTo>
                  <a:pt x="109270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31820" y="4035552"/>
            <a:ext cx="1047115" cy="203200"/>
          </a:xfrm>
          <a:custGeom>
            <a:avLst/>
            <a:gdLst/>
            <a:ahLst/>
            <a:cxnLst/>
            <a:rect l="l" t="t" r="r" b="b"/>
            <a:pathLst>
              <a:path w="1047114" h="203200">
                <a:moveTo>
                  <a:pt x="1046988" y="0"/>
                </a:moveTo>
                <a:lnTo>
                  <a:pt x="0" y="0"/>
                </a:lnTo>
                <a:lnTo>
                  <a:pt x="0" y="202692"/>
                </a:lnTo>
                <a:lnTo>
                  <a:pt x="1046988" y="202692"/>
                </a:lnTo>
                <a:lnTo>
                  <a:pt x="104698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31820" y="4338828"/>
            <a:ext cx="889000" cy="204470"/>
          </a:xfrm>
          <a:custGeom>
            <a:avLst/>
            <a:gdLst/>
            <a:ahLst/>
            <a:cxnLst/>
            <a:rect l="l" t="t" r="r" b="b"/>
            <a:pathLst>
              <a:path w="889000" h="204470">
                <a:moveTo>
                  <a:pt x="888492" y="0"/>
                </a:moveTo>
                <a:lnTo>
                  <a:pt x="0" y="0"/>
                </a:lnTo>
                <a:lnTo>
                  <a:pt x="0" y="204216"/>
                </a:lnTo>
                <a:lnTo>
                  <a:pt x="888492" y="204216"/>
                </a:lnTo>
                <a:lnTo>
                  <a:pt x="88849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31820" y="4643628"/>
            <a:ext cx="889000" cy="203200"/>
          </a:xfrm>
          <a:custGeom>
            <a:avLst/>
            <a:gdLst/>
            <a:ahLst/>
            <a:cxnLst/>
            <a:rect l="l" t="t" r="r" b="b"/>
            <a:pathLst>
              <a:path w="889000" h="203200">
                <a:moveTo>
                  <a:pt x="888492" y="0"/>
                </a:moveTo>
                <a:lnTo>
                  <a:pt x="0" y="0"/>
                </a:lnTo>
                <a:lnTo>
                  <a:pt x="0" y="202692"/>
                </a:lnTo>
                <a:lnTo>
                  <a:pt x="888492" y="202692"/>
                </a:lnTo>
                <a:lnTo>
                  <a:pt x="88849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31820" y="4948428"/>
            <a:ext cx="649605" cy="203200"/>
          </a:xfrm>
          <a:custGeom>
            <a:avLst/>
            <a:gdLst/>
            <a:ahLst/>
            <a:cxnLst/>
            <a:rect l="l" t="t" r="r" b="b"/>
            <a:pathLst>
              <a:path w="649604" h="203200">
                <a:moveTo>
                  <a:pt x="649224" y="0"/>
                </a:moveTo>
                <a:lnTo>
                  <a:pt x="0" y="0"/>
                </a:lnTo>
                <a:lnTo>
                  <a:pt x="0" y="202692"/>
                </a:lnTo>
                <a:lnTo>
                  <a:pt x="649224" y="202692"/>
                </a:lnTo>
                <a:lnTo>
                  <a:pt x="64922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31820" y="5253228"/>
            <a:ext cx="596265" cy="203200"/>
          </a:xfrm>
          <a:custGeom>
            <a:avLst/>
            <a:gdLst/>
            <a:ahLst/>
            <a:cxnLst/>
            <a:rect l="l" t="t" r="r" b="b"/>
            <a:pathLst>
              <a:path w="596264" h="203200">
                <a:moveTo>
                  <a:pt x="595883" y="0"/>
                </a:moveTo>
                <a:lnTo>
                  <a:pt x="0" y="0"/>
                </a:lnTo>
                <a:lnTo>
                  <a:pt x="0" y="202692"/>
                </a:lnTo>
                <a:lnTo>
                  <a:pt x="595883" y="202692"/>
                </a:lnTo>
                <a:lnTo>
                  <a:pt x="59588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69061" y="5292597"/>
          <a:ext cx="3637914" cy="771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8035"/>
                <a:gridCol w="309879"/>
              </a:tblGrid>
              <a:tr h="163322">
                <a:tc>
                  <a:txBody>
                    <a:bodyPr/>
                    <a:lstStyle/>
                    <a:p>
                      <a:pPr marR="680720" algn="r">
                        <a:lnSpc>
                          <a:spcPts val="100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Professional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devlpmnt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courses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 by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univ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ext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progs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09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9%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021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2691">
                <a:tc>
                  <a:txBody>
                    <a:bodyPr/>
                    <a:lstStyle/>
                    <a:p>
                      <a:pPr marR="68072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Conf/seminars provided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 professional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assocns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9%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</a:tr>
              <a:tr h="100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2692">
                <a:tc>
                  <a:txBody>
                    <a:bodyPr/>
                    <a:lstStyle/>
                    <a:p>
                      <a:pPr marR="68008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Certification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training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3131820" y="1548383"/>
            <a:ext cx="0" cy="4567555"/>
          </a:xfrm>
          <a:custGeom>
            <a:avLst/>
            <a:gdLst/>
            <a:ahLst/>
            <a:cxnLst/>
            <a:rect l="l" t="t" r="r" b="b"/>
            <a:pathLst>
              <a:path h="4567555">
                <a:moveTo>
                  <a:pt x="0" y="0"/>
                </a:moveTo>
                <a:lnTo>
                  <a:pt x="0" y="456742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069838" y="1595374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43%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38621" y="1899920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38%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39180" y="2204161"/>
            <a:ext cx="26987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37%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48147" y="2509266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31%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79797" y="2813685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19%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80357" y="3118231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18%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20921" y="3422650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17%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87773" y="3727196"/>
            <a:ext cx="269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17%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41419" y="4031741"/>
            <a:ext cx="269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16%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82288" y="4336160"/>
            <a:ext cx="269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13%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82288" y="4640707"/>
            <a:ext cx="269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13%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43909" y="4945507"/>
            <a:ext cx="269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10%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3631" y="1592072"/>
            <a:ext cx="251714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libri"/>
                <a:cs typeface="Calibri"/>
              </a:rPr>
              <a:t>Online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training/webinars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provided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by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vendors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90396" y="1896617"/>
            <a:ext cx="203136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libri"/>
                <a:cs typeface="Calibri"/>
              </a:rPr>
              <a:t>Technical white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papers from vendors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27530" y="2201036"/>
            <a:ext cx="169481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libri"/>
                <a:cs typeface="Calibri"/>
              </a:rPr>
              <a:t>Professional/technical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journals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2229" y="2505583"/>
            <a:ext cx="275844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libri"/>
                <a:cs typeface="Calibri"/>
              </a:rPr>
              <a:t>Online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training/webinars</a:t>
            </a:r>
            <a:r>
              <a:rPr sz="1050" dirty="0">
                <a:latin typeface="Calibri"/>
                <a:cs typeface="Calibri"/>
              </a:rPr>
              <a:t> by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media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orgs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(EE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Times)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58800" y="2810002"/>
            <a:ext cx="246189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libri"/>
                <a:cs typeface="Calibri"/>
              </a:rPr>
              <a:t>Professional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devlpmnt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courses</a:t>
            </a:r>
            <a:r>
              <a:rPr sz="1050" dirty="0">
                <a:latin typeface="Calibri"/>
                <a:cs typeface="Calibri"/>
              </a:rPr>
              <a:t> by</a:t>
            </a:r>
            <a:r>
              <a:rPr sz="1050" spc="-5" dirty="0">
                <a:latin typeface="Calibri"/>
                <a:cs typeface="Calibri"/>
              </a:rPr>
              <a:t> private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cos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0997" y="3114547"/>
            <a:ext cx="27089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libri"/>
                <a:cs typeface="Calibri"/>
              </a:rPr>
              <a:t>Online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training/webinars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provided</a:t>
            </a:r>
            <a:r>
              <a:rPr sz="1050" dirty="0">
                <a:latin typeface="Calibri"/>
                <a:cs typeface="Calibri"/>
              </a:rPr>
              <a:t> by</a:t>
            </a:r>
            <a:r>
              <a:rPr sz="1050" spc="-5" dirty="0">
                <a:latin typeface="Calibri"/>
                <a:cs typeface="Calibri"/>
              </a:rPr>
              <a:t> distributors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49935" y="3419347"/>
            <a:ext cx="23717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libri"/>
                <a:cs typeface="Calibri"/>
              </a:rPr>
              <a:t>Conferences-seminars provided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by</a:t>
            </a:r>
            <a:r>
              <a:rPr sz="1050" spc="-5" dirty="0">
                <a:latin typeface="Calibri"/>
                <a:cs typeface="Calibri"/>
              </a:rPr>
              <a:t> vendors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639948" y="3723894"/>
            <a:ext cx="3524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Bo</a:t>
            </a:r>
            <a:r>
              <a:rPr sz="1050" spc="-10" dirty="0">
                <a:latin typeface="Calibri"/>
                <a:cs typeface="Calibri"/>
              </a:rPr>
              <a:t>o</a:t>
            </a:r>
            <a:r>
              <a:rPr sz="1050" dirty="0">
                <a:latin typeface="Calibri"/>
                <a:cs typeface="Calibri"/>
              </a:rPr>
              <a:t>ks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41808" y="4028313"/>
            <a:ext cx="27774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libri"/>
                <a:cs typeface="Calibri"/>
              </a:rPr>
              <a:t>Online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training/webinars</a:t>
            </a:r>
            <a:r>
              <a:rPr sz="1050" dirty="0">
                <a:latin typeface="Calibri"/>
                <a:cs typeface="Calibri"/>
              </a:rPr>
              <a:t> by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profnl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assoc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(like</a:t>
            </a:r>
            <a:r>
              <a:rPr sz="1050" spc="-5" dirty="0">
                <a:latin typeface="Calibri"/>
                <a:cs typeface="Calibri"/>
              </a:rPr>
              <a:t> IEEE)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50037" y="4332858"/>
            <a:ext cx="277114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libri"/>
                <a:cs typeface="Calibri"/>
              </a:rPr>
              <a:t>Professional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devlpmnt courses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by</a:t>
            </a:r>
            <a:r>
              <a:rPr sz="1050" spc="-5" dirty="0">
                <a:latin typeface="Calibri"/>
                <a:cs typeface="Calibri"/>
              </a:rPr>
              <a:t> university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online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38224" y="4637277"/>
            <a:ext cx="188404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libri"/>
                <a:cs typeface="Calibri"/>
              </a:rPr>
              <a:t>On-site seminars given</a:t>
            </a:r>
            <a:r>
              <a:rPr sz="1050" dirty="0">
                <a:latin typeface="Calibri"/>
                <a:cs typeface="Calibri"/>
              </a:rPr>
              <a:t> by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vendors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73455" y="4941823"/>
            <a:ext cx="25469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libri"/>
                <a:cs typeface="Calibri"/>
              </a:rPr>
              <a:t>Conferences-seminars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by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media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orgs </a:t>
            </a:r>
            <a:r>
              <a:rPr sz="1050" dirty="0">
                <a:latin typeface="Calibri"/>
                <a:cs typeface="Calibri"/>
              </a:rPr>
              <a:t>(like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ESC)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303776" y="5428488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5">
                <a:moveTo>
                  <a:pt x="62484" y="0"/>
                </a:moveTo>
                <a:lnTo>
                  <a:pt x="0" y="0"/>
                </a:lnTo>
                <a:lnTo>
                  <a:pt x="0" y="64008"/>
                </a:lnTo>
                <a:lnTo>
                  <a:pt x="62484" y="64008"/>
                </a:lnTo>
                <a:lnTo>
                  <a:pt x="6248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380991" y="5366766"/>
            <a:ext cx="7080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2017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(N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=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799)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graphicFrame>
        <p:nvGraphicFramePr>
          <p:cNvPr id="44" name="object 44"/>
          <p:cNvGraphicFramePr>
            <a:graphicFrameLocks noGrp="1"/>
          </p:cNvGraphicFramePr>
          <p:nvPr/>
        </p:nvGraphicFramePr>
        <p:xfrm>
          <a:off x="5782055" y="2662427"/>
          <a:ext cx="3061967" cy="30175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4110"/>
                <a:gridCol w="481965"/>
                <a:gridCol w="481964"/>
                <a:gridCol w="481964"/>
                <a:gridCol w="481964"/>
              </a:tblGrid>
              <a:tr h="411480">
                <a:tc>
                  <a:txBody>
                    <a:bodyPr/>
                    <a:lstStyle/>
                    <a:p>
                      <a:pPr marL="92075" marR="239395">
                        <a:lnSpc>
                          <a:spcPct val="101000"/>
                        </a:lnSpc>
                        <a:spcBef>
                          <a:spcPts val="275"/>
                        </a:spcBef>
                      </a:pPr>
                      <a:r>
                        <a:rPr sz="105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05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  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94615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94615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1499">
                <a:tc>
                  <a:txBody>
                    <a:bodyPr/>
                    <a:lstStyle/>
                    <a:p>
                      <a:pPr marL="92075" marR="99060">
                        <a:lnSpc>
                          <a:spcPct val="100499"/>
                        </a:lnSpc>
                        <a:spcBef>
                          <a:spcPts val="290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Average</a:t>
                      </a:r>
                      <a:r>
                        <a:rPr sz="105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days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per </a:t>
                      </a:r>
                      <a:r>
                        <a:rPr sz="1050" spc="-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year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spent on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 career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training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146685" algn="r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9.7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9.5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146685" algn="r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9.2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9.0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92075" marR="129539">
                        <a:lnSpc>
                          <a:spcPct val="100499"/>
                        </a:lnSpc>
                        <a:spcBef>
                          <a:spcPts val="29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Avera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mber 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of years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out of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school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113664" algn="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24.9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20.0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113664" algn="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21.6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19.7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 marL="92075" marR="179705">
                        <a:lnSpc>
                          <a:spcPct val="100299"/>
                        </a:lnSpc>
                        <a:spcBef>
                          <a:spcPts val="29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Ho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rs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pe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week 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spent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reading 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technical 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publications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46685" algn="r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4.8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4.6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46685" algn="r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5.2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4.8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92075" marR="170815" algn="just">
                        <a:lnSpc>
                          <a:spcPct val="100400"/>
                        </a:lnSpc>
                        <a:spcBef>
                          <a:spcPts val="29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Technical</a:t>
                      </a:r>
                      <a:r>
                        <a:rPr sz="105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books </a:t>
                      </a:r>
                      <a:r>
                        <a:rPr sz="1050" spc="-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read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0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full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050" spc="-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bst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pa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rt 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0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year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46685" algn="r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3.2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3.7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46685" algn="r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3.9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3.9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253390" y="339089"/>
            <a:ext cx="59416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What are the most </a:t>
            </a:r>
            <a:r>
              <a:rPr spc="-5" dirty="0"/>
              <a:t>effective ways </a:t>
            </a:r>
            <a:r>
              <a:rPr dirty="0"/>
              <a:t>that </a:t>
            </a:r>
            <a:r>
              <a:rPr spc="-10" dirty="0"/>
              <a:t>you </a:t>
            </a:r>
            <a:r>
              <a:rPr spc="-5" dirty="0"/>
              <a:t> systematically</a:t>
            </a:r>
            <a:r>
              <a:rPr spc="-35" dirty="0"/>
              <a:t> </a:t>
            </a:r>
            <a:r>
              <a:rPr dirty="0"/>
              <a:t>or formally</a:t>
            </a:r>
            <a:r>
              <a:rPr spc="-35" dirty="0"/>
              <a:t> </a:t>
            </a:r>
            <a:r>
              <a:rPr dirty="0"/>
              <a:t>maintain,</a:t>
            </a:r>
            <a:r>
              <a:rPr spc="-35" dirty="0"/>
              <a:t> </a:t>
            </a:r>
            <a:r>
              <a:rPr dirty="0"/>
              <a:t>educate,</a:t>
            </a:r>
            <a:r>
              <a:rPr spc="-45" dirty="0"/>
              <a:t> </a:t>
            </a:r>
            <a:r>
              <a:rPr dirty="0"/>
              <a:t>and </a:t>
            </a:r>
            <a:r>
              <a:rPr spc="-540" dirty="0"/>
              <a:t> </a:t>
            </a:r>
            <a:r>
              <a:rPr spc="-5" dirty="0"/>
              <a:t>advance</a:t>
            </a:r>
            <a:r>
              <a:rPr spc="5" dirty="0"/>
              <a:t> </a:t>
            </a:r>
            <a:r>
              <a:rPr spc="-10" dirty="0"/>
              <a:t>your</a:t>
            </a:r>
            <a:r>
              <a:rPr spc="15" dirty="0"/>
              <a:t> </a:t>
            </a:r>
            <a:r>
              <a:rPr dirty="0"/>
              <a:t>professional</a:t>
            </a:r>
            <a:r>
              <a:rPr spc="-50" dirty="0"/>
              <a:t> </a:t>
            </a:r>
            <a:r>
              <a:rPr dirty="0"/>
              <a:t>skills?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cs typeface="Arial"/>
              </a:rPr>
              <a:t>52</a:t>
            </a:r>
            <a:endParaRPr sz="1400"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5632" y="0"/>
            <a:ext cx="2180310" cy="177657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51981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+mn-lt"/>
              </a:rPr>
              <a:t>Embedded</a:t>
            </a:r>
            <a:r>
              <a:rPr sz="2200" spc="2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Design</a:t>
            </a:r>
            <a:r>
              <a:rPr sz="2200" spc="1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Process</a:t>
            </a:r>
            <a:r>
              <a:rPr sz="2200" spc="1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Challenges</a:t>
            </a:r>
            <a:endParaRPr sz="2200">
              <a:latin typeface="+mn-l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latin typeface="+mn-lt"/>
              </a:rPr>
              <a:t>2017</a:t>
            </a:r>
            <a:r>
              <a:rPr spc="-30" dirty="0">
                <a:latin typeface="+mn-lt"/>
              </a:rPr>
              <a:t> </a:t>
            </a:r>
            <a:r>
              <a:rPr spc="-5" dirty="0">
                <a:latin typeface="+mn-lt"/>
              </a:rPr>
              <a:t>Embedded</a:t>
            </a:r>
            <a:r>
              <a:rPr spc="-35" dirty="0">
                <a:latin typeface="+mn-lt"/>
              </a:rPr>
              <a:t> </a:t>
            </a:r>
            <a:r>
              <a:rPr dirty="0">
                <a:latin typeface="+mn-lt"/>
              </a:rPr>
              <a:t>Markets</a:t>
            </a:r>
            <a:r>
              <a:rPr spc="-50" dirty="0">
                <a:latin typeface="+mn-lt"/>
              </a:rPr>
              <a:t> </a:t>
            </a:r>
            <a:r>
              <a:rPr spc="-5" dirty="0">
                <a:latin typeface="+mn-lt"/>
              </a:rPr>
              <a:t>Study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6093333" y="6579609"/>
            <a:ext cx="29622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+mn-lt"/>
              </a:rPr>
              <a:t>©</a:t>
            </a:r>
            <a:r>
              <a:rPr spc="-10" dirty="0">
                <a:latin typeface="+mn-lt"/>
              </a:rPr>
              <a:t> </a:t>
            </a:r>
            <a:r>
              <a:rPr spc="-5" dirty="0">
                <a:latin typeface="+mn-lt"/>
              </a:rPr>
              <a:t>2017 </a:t>
            </a:r>
            <a:r>
              <a:rPr spc="-10" dirty="0">
                <a:latin typeface="+mn-lt"/>
              </a:rPr>
              <a:t>Copyright</a:t>
            </a:r>
            <a:r>
              <a:rPr spc="30" dirty="0">
                <a:latin typeface="+mn-lt"/>
              </a:rPr>
              <a:t> </a:t>
            </a:r>
            <a:r>
              <a:rPr spc="-5" dirty="0">
                <a:latin typeface="+mn-lt"/>
              </a:rPr>
              <a:t>by AspenCore.</a:t>
            </a:r>
            <a:r>
              <a:rPr spc="-10" dirty="0">
                <a:latin typeface="+mn-lt"/>
              </a:rPr>
              <a:t> All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rights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reserved.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7316" y="1034287"/>
            <a:ext cx="7280909" cy="49366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015" indent="-234950">
              <a:lnSpc>
                <a:spcPct val="100000"/>
              </a:lnSpc>
              <a:spcBef>
                <a:spcPts val="95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5" dirty="0">
                <a:solidFill>
                  <a:srgbClr val="375F92"/>
                </a:solidFill>
                <a:cs typeface="Arial"/>
              </a:rPr>
              <a:t>Challenges</a:t>
            </a:r>
            <a:r>
              <a:rPr sz="1600" b="1" spc="20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–</a:t>
            </a:r>
            <a:r>
              <a:rPr sz="1600" b="1" spc="5" dirty="0">
                <a:solidFill>
                  <a:srgbClr val="375F92"/>
                </a:solidFill>
                <a:cs typeface="Arial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Debugging</a:t>
            </a:r>
            <a:r>
              <a:rPr sz="160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(23%)</a:t>
            </a:r>
            <a:r>
              <a:rPr sz="1600" spc="2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and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meeting</a:t>
            </a:r>
            <a:r>
              <a:rPr sz="1600" spc="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schedules(23%).</a:t>
            </a:r>
            <a:endParaRPr sz="1600" dirty="0">
              <a:cs typeface="Arial MT"/>
            </a:endParaRPr>
          </a:p>
          <a:p>
            <a:pPr marL="247015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5" dirty="0">
                <a:solidFill>
                  <a:srgbClr val="375F92"/>
                </a:solidFill>
                <a:cs typeface="Arial"/>
              </a:rPr>
              <a:t>Stages</a:t>
            </a:r>
            <a:r>
              <a:rPr sz="1600" b="1" spc="10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–</a:t>
            </a:r>
            <a:r>
              <a:rPr sz="1600" b="1" spc="5" dirty="0">
                <a:solidFill>
                  <a:srgbClr val="375F92"/>
                </a:solidFill>
                <a:cs typeface="Arial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Detailed</a:t>
            </a:r>
            <a:r>
              <a:rPr sz="1600" spc="-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design</a:t>
            </a:r>
            <a:r>
              <a:rPr sz="1600" spc="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(32%)</a:t>
            </a:r>
            <a:r>
              <a:rPr sz="1600" spc="2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&amp;</a:t>
            </a:r>
            <a:r>
              <a:rPr sz="160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testing/debugging</a:t>
            </a:r>
            <a:r>
              <a:rPr sz="1600" spc="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(20%)</a:t>
            </a:r>
            <a:r>
              <a:rPr sz="1600" spc="3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take</a:t>
            </a:r>
            <a:r>
              <a:rPr sz="160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most</a:t>
            </a:r>
            <a:r>
              <a:rPr sz="1600" spc="2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time</a:t>
            </a:r>
            <a:endParaRPr sz="1600" dirty="0">
              <a:cs typeface="Arial MT"/>
            </a:endParaRPr>
          </a:p>
          <a:p>
            <a:pPr marL="247015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15" dirty="0">
                <a:solidFill>
                  <a:srgbClr val="375F92"/>
                </a:solidFill>
                <a:cs typeface="Arial"/>
              </a:rPr>
              <a:t>Vendors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 –</a:t>
            </a:r>
            <a:r>
              <a:rPr sz="1600" b="1" spc="15" dirty="0">
                <a:solidFill>
                  <a:srgbClr val="375F92"/>
                </a:solidFill>
                <a:cs typeface="Arial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Arial MT"/>
              </a:rPr>
              <a:t>Work</a:t>
            </a:r>
            <a:r>
              <a:rPr sz="160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with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2.7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outside</a:t>
            </a:r>
            <a:r>
              <a:rPr sz="160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vendors</a:t>
            </a:r>
            <a:r>
              <a:rPr sz="1600" spc="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on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average</a:t>
            </a:r>
            <a:r>
              <a:rPr sz="1600" spc="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in</a:t>
            </a:r>
            <a:r>
              <a:rPr sz="1600" spc="-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2017</a:t>
            </a:r>
            <a:r>
              <a:rPr sz="1600" spc="2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Arial MT"/>
              </a:rPr>
              <a:t>(down</a:t>
            </a:r>
            <a:r>
              <a:rPr sz="1600" spc="2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from</a:t>
            </a:r>
            <a:r>
              <a:rPr sz="1600" spc="2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3.3)</a:t>
            </a:r>
            <a:endParaRPr sz="1600" dirty="0">
              <a:cs typeface="Arial MT"/>
            </a:endParaRPr>
          </a:p>
          <a:p>
            <a:pPr marL="247015" marR="1029969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5" dirty="0">
                <a:solidFill>
                  <a:srgbClr val="375F92"/>
                </a:solidFill>
                <a:cs typeface="Arial"/>
              </a:rPr>
              <a:t>Most</a:t>
            </a:r>
            <a:r>
              <a:rPr sz="1600" b="1" spc="20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Need</a:t>
            </a:r>
            <a:r>
              <a:rPr sz="1600" b="1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to</a:t>
            </a:r>
            <a:r>
              <a:rPr sz="1600" b="1" spc="20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10" dirty="0">
                <a:solidFill>
                  <a:srgbClr val="375F92"/>
                </a:solidFill>
                <a:cs typeface="Arial"/>
              </a:rPr>
              <a:t>Improve</a:t>
            </a:r>
            <a:r>
              <a:rPr sz="1600" b="1" spc="45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–</a:t>
            </a:r>
            <a:r>
              <a:rPr sz="1600" b="1" spc="15" dirty="0">
                <a:solidFill>
                  <a:srgbClr val="375F92"/>
                </a:solidFill>
                <a:cs typeface="Arial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Debugging</a:t>
            </a:r>
            <a:r>
              <a:rPr sz="1600" spc="-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tools</a:t>
            </a:r>
            <a:r>
              <a:rPr sz="1600" spc="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(19%),</a:t>
            </a:r>
            <a:r>
              <a:rPr sz="1600" spc="3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schedule</a:t>
            </a:r>
            <a:r>
              <a:rPr sz="1600" spc="-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(17%), </a:t>
            </a:r>
            <a:r>
              <a:rPr sz="1600" spc="-43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engineering</a:t>
            </a:r>
            <a:r>
              <a:rPr sz="1600" spc="-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team</a:t>
            </a:r>
            <a:r>
              <a:rPr sz="1600" spc="2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skills</a:t>
            </a:r>
            <a:r>
              <a:rPr sz="1600" spc="-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(15%)</a:t>
            </a:r>
            <a:endParaRPr sz="1600" dirty="0">
              <a:cs typeface="Arial MT"/>
            </a:endParaRPr>
          </a:p>
          <a:p>
            <a:pPr marL="247015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5" dirty="0">
                <a:solidFill>
                  <a:srgbClr val="375F92"/>
                </a:solidFill>
                <a:cs typeface="Arial"/>
              </a:rPr>
              <a:t>Sources of</a:t>
            </a:r>
            <a:r>
              <a:rPr sz="1600" b="1" spc="25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Info</a:t>
            </a:r>
            <a:r>
              <a:rPr sz="1600" b="1" spc="5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–</a:t>
            </a:r>
            <a:r>
              <a:rPr sz="1600" b="1" spc="10" dirty="0">
                <a:solidFill>
                  <a:srgbClr val="375F92"/>
                </a:solidFill>
                <a:cs typeface="Arial"/>
              </a:rPr>
              <a:t> </a:t>
            </a:r>
            <a:r>
              <a:rPr sz="1600" spc="-20" dirty="0">
                <a:solidFill>
                  <a:srgbClr val="375F92"/>
                </a:solidFill>
                <a:cs typeface="Arial MT"/>
              </a:rPr>
              <a:t>Vendor</a:t>
            </a:r>
            <a:r>
              <a:rPr sz="160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websites</a:t>
            </a:r>
            <a:r>
              <a:rPr sz="1600" spc="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(85%)</a:t>
            </a:r>
            <a:r>
              <a:rPr sz="1600" spc="3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leads </a:t>
            </a:r>
            <a:r>
              <a:rPr sz="1600" dirty="0">
                <a:solidFill>
                  <a:srgbClr val="375F92"/>
                </a:solidFill>
                <a:cs typeface="Arial MT"/>
              </a:rPr>
              <a:t>all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 others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by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far</a:t>
            </a:r>
            <a:endParaRPr sz="1600" dirty="0">
              <a:cs typeface="Arial MT"/>
            </a:endParaRPr>
          </a:p>
          <a:p>
            <a:pPr marL="247015" marR="31750" indent="-234950">
              <a:lnSpc>
                <a:spcPct val="100000"/>
              </a:lnSpc>
              <a:spcBef>
                <a:spcPts val="1205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20" dirty="0">
                <a:solidFill>
                  <a:srgbClr val="375F92"/>
                </a:solidFill>
                <a:cs typeface="Arial"/>
              </a:rPr>
              <a:t>Technical</a:t>
            </a:r>
            <a:r>
              <a:rPr sz="1600" b="1" spc="30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Challenges</a:t>
            </a:r>
            <a:r>
              <a:rPr sz="1600" b="1" spc="15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–</a:t>
            </a:r>
            <a:r>
              <a:rPr sz="1600" b="1" spc="20" dirty="0">
                <a:solidFill>
                  <a:srgbClr val="375F92"/>
                </a:solidFill>
                <a:cs typeface="Arial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Dealing</a:t>
            </a:r>
            <a:r>
              <a:rPr sz="1600" spc="-10" dirty="0">
                <a:solidFill>
                  <a:srgbClr val="375F92"/>
                </a:solidFill>
                <a:cs typeface="Arial MT"/>
              </a:rPr>
              <a:t> with</a:t>
            </a:r>
            <a:r>
              <a:rPr sz="1600" spc="2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code</a:t>
            </a:r>
            <a:r>
              <a:rPr sz="1600" spc="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complexity</a:t>
            </a:r>
            <a:r>
              <a:rPr sz="1600" spc="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(19%),</a:t>
            </a:r>
            <a:r>
              <a:rPr sz="1600" spc="4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integrating</a:t>
            </a:r>
            <a:r>
              <a:rPr sz="1600" spc="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new </a:t>
            </a:r>
            <a:r>
              <a:rPr sz="1600" spc="-43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technology</a:t>
            </a:r>
            <a:r>
              <a:rPr sz="1600" spc="-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(18%)</a:t>
            </a:r>
            <a:r>
              <a:rPr sz="1600" spc="3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and security</a:t>
            </a:r>
            <a:r>
              <a:rPr sz="1600" spc="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(17%)</a:t>
            </a:r>
            <a:r>
              <a:rPr sz="1600" spc="3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are</a:t>
            </a:r>
            <a:r>
              <a:rPr sz="1600" spc="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top</a:t>
            </a:r>
            <a:r>
              <a:rPr sz="1600" spc="2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priorities.</a:t>
            </a:r>
            <a:endParaRPr sz="1600" dirty="0">
              <a:cs typeface="Arial MT"/>
            </a:endParaRPr>
          </a:p>
          <a:p>
            <a:pPr marL="247015" marR="221615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10" dirty="0">
                <a:solidFill>
                  <a:srgbClr val="375F92"/>
                </a:solidFill>
                <a:cs typeface="Arial"/>
              </a:rPr>
              <a:t>Favorite</a:t>
            </a:r>
            <a:r>
              <a:rPr sz="1600" b="1" spc="65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30" dirty="0">
                <a:solidFill>
                  <a:srgbClr val="375F92"/>
                </a:solidFill>
                <a:cs typeface="Arial"/>
              </a:rPr>
              <a:t>Tools</a:t>
            </a:r>
            <a:r>
              <a:rPr sz="1600" b="1" spc="15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–</a:t>
            </a:r>
            <a:r>
              <a:rPr sz="1600" b="1" spc="15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O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scilloscope</a:t>
            </a:r>
            <a:r>
              <a:rPr sz="1600" spc="-2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(50%),</a:t>
            </a:r>
            <a:r>
              <a:rPr sz="1600" spc="4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debugger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(46%),</a:t>
            </a:r>
            <a:r>
              <a:rPr sz="1600" spc="5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compiler (42%)</a:t>
            </a:r>
            <a:r>
              <a:rPr sz="1600" spc="4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and </a:t>
            </a:r>
            <a:r>
              <a:rPr sz="1600" spc="-43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IDE</a:t>
            </a:r>
            <a:r>
              <a:rPr sz="160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(31%)</a:t>
            </a:r>
            <a:endParaRPr sz="1600" dirty="0">
              <a:cs typeface="Arial MT"/>
            </a:endParaRPr>
          </a:p>
          <a:p>
            <a:pPr marL="247015" marR="177800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5" dirty="0">
                <a:solidFill>
                  <a:srgbClr val="375F92"/>
                </a:solidFill>
                <a:cs typeface="Arial"/>
              </a:rPr>
              <a:t>Maintaining</a:t>
            </a:r>
            <a:r>
              <a:rPr sz="1600" b="1" spc="55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professional</a:t>
            </a:r>
            <a:r>
              <a:rPr sz="1600" b="1" spc="50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skills</a:t>
            </a:r>
            <a:r>
              <a:rPr sz="1600" b="1" spc="5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–</a:t>
            </a:r>
            <a:r>
              <a:rPr sz="1600" b="1" spc="25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O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nline</a:t>
            </a:r>
            <a:r>
              <a:rPr sz="1600" spc="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training</a:t>
            </a:r>
            <a:r>
              <a:rPr sz="1600" spc="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courses</a:t>
            </a:r>
            <a:r>
              <a:rPr sz="1600" spc="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(43%);</a:t>
            </a:r>
            <a:r>
              <a:rPr sz="1600" spc="4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technical </a:t>
            </a:r>
            <a:r>
              <a:rPr sz="160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white</a:t>
            </a:r>
            <a:r>
              <a:rPr sz="1600" spc="2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papers</a:t>
            </a:r>
            <a:r>
              <a:rPr sz="1600" spc="2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(38%),</a:t>
            </a:r>
            <a:r>
              <a:rPr sz="1600" spc="4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reading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professional</a:t>
            </a:r>
            <a:r>
              <a:rPr sz="160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technical</a:t>
            </a:r>
            <a:r>
              <a:rPr sz="160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journals</a:t>
            </a:r>
            <a:r>
              <a:rPr sz="160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(37%);</a:t>
            </a:r>
            <a:r>
              <a:rPr sz="1600" spc="4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webinars </a:t>
            </a:r>
            <a:r>
              <a:rPr sz="1600" spc="-43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by</a:t>
            </a:r>
            <a:r>
              <a:rPr sz="1600" spc="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media orgs</a:t>
            </a:r>
            <a:r>
              <a:rPr sz="1600" spc="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(31%)</a:t>
            </a:r>
            <a:r>
              <a:rPr sz="1600" spc="3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are</a:t>
            </a:r>
            <a:r>
              <a:rPr sz="1600" spc="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at</a:t>
            </a:r>
            <a:r>
              <a:rPr sz="1600" spc="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the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top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of</a:t>
            </a:r>
            <a:r>
              <a:rPr sz="1600" spc="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the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list.</a:t>
            </a:r>
            <a:endParaRPr sz="1600" dirty="0">
              <a:cs typeface="Arial MT"/>
            </a:endParaRPr>
          </a:p>
          <a:p>
            <a:pPr marL="247015" marR="6350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5" dirty="0">
                <a:solidFill>
                  <a:srgbClr val="375F92"/>
                </a:solidFill>
                <a:cs typeface="Arial"/>
              </a:rPr>
              <a:t>Other</a:t>
            </a:r>
            <a:r>
              <a:rPr sz="1600" b="1" spc="40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Skill</a:t>
            </a:r>
            <a:r>
              <a:rPr sz="1600" b="1" spc="15" dirty="0">
                <a:solidFill>
                  <a:srgbClr val="375F92"/>
                </a:solidFill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cs typeface="Arial"/>
              </a:rPr>
              <a:t>Enhancers:</a:t>
            </a:r>
            <a:r>
              <a:rPr sz="1600" b="1" spc="5" dirty="0">
                <a:solidFill>
                  <a:srgbClr val="375F92"/>
                </a:solidFill>
                <a:cs typeface="Arial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9.7</a:t>
            </a:r>
            <a:r>
              <a:rPr sz="1600" spc="2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Arial MT"/>
              </a:rPr>
              <a:t>days/year</a:t>
            </a:r>
            <a:r>
              <a:rPr sz="1600" spc="4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career</a:t>
            </a:r>
            <a:r>
              <a:rPr sz="1600" spc="2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training;</a:t>
            </a:r>
            <a:r>
              <a:rPr sz="1600" spc="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24.9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10" dirty="0">
                <a:solidFill>
                  <a:srgbClr val="375F92"/>
                </a:solidFill>
                <a:cs typeface="Arial MT"/>
              </a:rPr>
              <a:t>years</a:t>
            </a:r>
            <a:r>
              <a:rPr sz="1600" spc="4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of</a:t>
            </a:r>
            <a:r>
              <a:rPr sz="1600" spc="2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career </a:t>
            </a:r>
            <a:r>
              <a:rPr sz="160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experience;</a:t>
            </a:r>
            <a:r>
              <a:rPr sz="1600" spc="2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4.8</a:t>
            </a:r>
            <a:r>
              <a:rPr sz="1600" spc="2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hours</a:t>
            </a:r>
            <a:r>
              <a:rPr sz="1600" spc="2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per</a:t>
            </a:r>
            <a:r>
              <a:rPr sz="1600" spc="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week</a:t>
            </a:r>
            <a:r>
              <a:rPr sz="1600" spc="2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reading</a:t>
            </a:r>
            <a:r>
              <a:rPr sz="1600" spc="1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technical</a:t>
            </a:r>
            <a:r>
              <a:rPr sz="160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publications;</a:t>
            </a:r>
            <a:r>
              <a:rPr sz="1600" spc="-1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read</a:t>
            </a:r>
            <a:r>
              <a:rPr sz="1600" spc="25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3.2</a:t>
            </a:r>
            <a:r>
              <a:rPr sz="1600" spc="3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books </a:t>
            </a:r>
            <a:r>
              <a:rPr sz="1600" spc="-43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cs typeface="Arial MT"/>
              </a:rPr>
              <a:t>per</a:t>
            </a:r>
            <a:r>
              <a:rPr sz="1600" dirty="0">
                <a:solidFill>
                  <a:srgbClr val="375F92"/>
                </a:solidFill>
                <a:cs typeface="Arial MT"/>
              </a:rPr>
              <a:t> </a:t>
            </a:r>
            <a:r>
              <a:rPr sz="1600" spc="-25" dirty="0">
                <a:solidFill>
                  <a:srgbClr val="375F92"/>
                </a:solidFill>
                <a:cs typeface="Arial MT"/>
              </a:rPr>
              <a:t>year.</a:t>
            </a:r>
            <a:endParaRPr sz="1600" dirty="0">
              <a:cs typeface="Arial M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1655" y="2147442"/>
            <a:ext cx="65970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60" dirty="0">
                <a:solidFill>
                  <a:srgbClr val="000000"/>
                </a:solidFill>
                <a:latin typeface="Calibri"/>
                <a:cs typeface="Calibri"/>
              </a:rPr>
              <a:t>OPERATING</a:t>
            </a:r>
            <a:r>
              <a:rPr sz="6000"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6000" b="0" spc="-25" dirty="0">
                <a:solidFill>
                  <a:srgbClr val="000000"/>
                </a:solidFill>
                <a:latin typeface="Calibri"/>
                <a:cs typeface="Calibri"/>
              </a:rPr>
              <a:t>SYSTEMS</a:t>
            </a:r>
            <a:endParaRPr sz="6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54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96998" y="2604261"/>
            <a:ext cx="4781550" cy="2414905"/>
            <a:chOff x="2396998" y="2604261"/>
            <a:chExt cx="4781550" cy="2414905"/>
          </a:xfrm>
        </p:grpSpPr>
        <p:sp>
          <p:nvSpPr>
            <p:cNvPr id="4" name="object 4"/>
            <p:cNvSpPr/>
            <p:nvPr/>
          </p:nvSpPr>
          <p:spPr>
            <a:xfrm>
              <a:off x="2679192" y="3015995"/>
              <a:ext cx="367665" cy="1996439"/>
            </a:xfrm>
            <a:custGeom>
              <a:avLst/>
              <a:gdLst/>
              <a:ahLst/>
              <a:cxnLst/>
              <a:rect l="l" t="t" r="r" b="b"/>
              <a:pathLst>
                <a:path w="367664" h="1996439">
                  <a:moveTo>
                    <a:pt x="367283" y="0"/>
                  </a:moveTo>
                  <a:lnTo>
                    <a:pt x="0" y="0"/>
                  </a:lnTo>
                  <a:lnTo>
                    <a:pt x="0" y="1996439"/>
                  </a:lnTo>
                  <a:lnTo>
                    <a:pt x="367283" y="1996439"/>
                  </a:lnTo>
                  <a:lnTo>
                    <a:pt x="36728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6476" y="2843783"/>
              <a:ext cx="365760" cy="2169160"/>
            </a:xfrm>
            <a:custGeom>
              <a:avLst/>
              <a:gdLst/>
              <a:ahLst/>
              <a:cxnLst/>
              <a:rect l="l" t="t" r="r" b="b"/>
              <a:pathLst>
                <a:path w="365760" h="2169160">
                  <a:moveTo>
                    <a:pt x="365760" y="0"/>
                  </a:moveTo>
                  <a:lnTo>
                    <a:pt x="0" y="0"/>
                  </a:lnTo>
                  <a:lnTo>
                    <a:pt x="0" y="2168652"/>
                  </a:lnTo>
                  <a:lnTo>
                    <a:pt x="365760" y="2168652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12236" y="2950463"/>
              <a:ext cx="367665" cy="2062480"/>
            </a:xfrm>
            <a:custGeom>
              <a:avLst/>
              <a:gdLst/>
              <a:ahLst/>
              <a:cxnLst/>
              <a:rect l="l" t="t" r="r" b="b"/>
              <a:pathLst>
                <a:path w="367664" h="2062479">
                  <a:moveTo>
                    <a:pt x="367284" y="0"/>
                  </a:moveTo>
                  <a:lnTo>
                    <a:pt x="0" y="0"/>
                  </a:lnTo>
                  <a:lnTo>
                    <a:pt x="0" y="2061972"/>
                  </a:lnTo>
                  <a:lnTo>
                    <a:pt x="367284" y="2061972"/>
                  </a:lnTo>
                  <a:lnTo>
                    <a:pt x="367284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79520" y="2983991"/>
              <a:ext cx="367665" cy="2028825"/>
            </a:xfrm>
            <a:custGeom>
              <a:avLst/>
              <a:gdLst/>
              <a:ahLst/>
              <a:cxnLst/>
              <a:rect l="l" t="t" r="r" b="b"/>
              <a:pathLst>
                <a:path w="367664" h="2028825">
                  <a:moveTo>
                    <a:pt x="367283" y="0"/>
                  </a:moveTo>
                  <a:lnTo>
                    <a:pt x="0" y="0"/>
                  </a:lnTo>
                  <a:lnTo>
                    <a:pt x="0" y="2028444"/>
                  </a:lnTo>
                  <a:lnTo>
                    <a:pt x="367283" y="2028444"/>
                  </a:lnTo>
                  <a:lnTo>
                    <a:pt x="36728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46804" y="2974847"/>
              <a:ext cx="367665" cy="2037714"/>
            </a:xfrm>
            <a:custGeom>
              <a:avLst/>
              <a:gdLst/>
              <a:ahLst/>
              <a:cxnLst/>
              <a:rect l="l" t="t" r="r" b="b"/>
              <a:pathLst>
                <a:path w="367664" h="2037714">
                  <a:moveTo>
                    <a:pt x="367284" y="0"/>
                  </a:moveTo>
                  <a:lnTo>
                    <a:pt x="0" y="0"/>
                  </a:lnTo>
                  <a:lnTo>
                    <a:pt x="0" y="2037588"/>
                  </a:lnTo>
                  <a:lnTo>
                    <a:pt x="367284" y="2037588"/>
                  </a:lnTo>
                  <a:lnTo>
                    <a:pt x="367284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64252" y="4006595"/>
              <a:ext cx="365760" cy="1005840"/>
            </a:xfrm>
            <a:custGeom>
              <a:avLst/>
              <a:gdLst/>
              <a:ahLst/>
              <a:cxnLst/>
              <a:rect l="l" t="t" r="r" b="b"/>
              <a:pathLst>
                <a:path w="365760" h="1005839">
                  <a:moveTo>
                    <a:pt x="365760" y="0"/>
                  </a:moveTo>
                  <a:lnTo>
                    <a:pt x="0" y="0"/>
                  </a:lnTo>
                  <a:lnTo>
                    <a:pt x="0" y="1005839"/>
                  </a:lnTo>
                  <a:lnTo>
                    <a:pt x="365760" y="1005839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30012" y="4180331"/>
              <a:ext cx="367665" cy="832485"/>
            </a:xfrm>
            <a:custGeom>
              <a:avLst/>
              <a:gdLst/>
              <a:ahLst/>
              <a:cxnLst/>
              <a:rect l="l" t="t" r="r" b="b"/>
              <a:pathLst>
                <a:path w="367664" h="832485">
                  <a:moveTo>
                    <a:pt x="367284" y="0"/>
                  </a:moveTo>
                  <a:lnTo>
                    <a:pt x="0" y="0"/>
                  </a:lnTo>
                  <a:lnTo>
                    <a:pt x="0" y="832104"/>
                  </a:lnTo>
                  <a:lnTo>
                    <a:pt x="367284" y="832104"/>
                  </a:lnTo>
                  <a:lnTo>
                    <a:pt x="36728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97295" y="4073651"/>
              <a:ext cx="367665" cy="939165"/>
            </a:xfrm>
            <a:custGeom>
              <a:avLst/>
              <a:gdLst/>
              <a:ahLst/>
              <a:cxnLst/>
              <a:rect l="l" t="t" r="r" b="b"/>
              <a:pathLst>
                <a:path w="367664" h="939164">
                  <a:moveTo>
                    <a:pt x="367283" y="0"/>
                  </a:moveTo>
                  <a:lnTo>
                    <a:pt x="0" y="0"/>
                  </a:lnTo>
                  <a:lnTo>
                    <a:pt x="0" y="938784"/>
                  </a:lnTo>
                  <a:lnTo>
                    <a:pt x="367283" y="938784"/>
                  </a:lnTo>
                  <a:lnTo>
                    <a:pt x="367283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64580" y="4040123"/>
              <a:ext cx="367665" cy="972819"/>
            </a:xfrm>
            <a:custGeom>
              <a:avLst/>
              <a:gdLst/>
              <a:ahLst/>
              <a:cxnLst/>
              <a:rect l="l" t="t" r="r" b="b"/>
              <a:pathLst>
                <a:path w="367665" h="972820">
                  <a:moveTo>
                    <a:pt x="367284" y="0"/>
                  </a:moveTo>
                  <a:lnTo>
                    <a:pt x="0" y="0"/>
                  </a:lnTo>
                  <a:lnTo>
                    <a:pt x="0" y="972312"/>
                  </a:lnTo>
                  <a:lnTo>
                    <a:pt x="367284" y="972312"/>
                  </a:lnTo>
                  <a:lnTo>
                    <a:pt x="36728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31863" y="4049267"/>
              <a:ext cx="365760" cy="963294"/>
            </a:xfrm>
            <a:custGeom>
              <a:avLst/>
              <a:gdLst/>
              <a:ahLst/>
              <a:cxnLst/>
              <a:rect l="l" t="t" r="r" b="b"/>
              <a:pathLst>
                <a:path w="365759" h="963295">
                  <a:moveTo>
                    <a:pt x="365759" y="0"/>
                  </a:moveTo>
                  <a:lnTo>
                    <a:pt x="0" y="0"/>
                  </a:lnTo>
                  <a:lnTo>
                    <a:pt x="0" y="963167"/>
                  </a:lnTo>
                  <a:lnTo>
                    <a:pt x="365759" y="963167"/>
                  </a:lnTo>
                  <a:lnTo>
                    <a:pt x="365759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03348" y="2610611"/>
              <a:ext cx="0" cy="2402205"/>
            </a:xfrm>
            <a:custGeom>
              <a:avLst/>
              <a:gdLst/>
              <a:ahLst/>
              <a:cxnLst/>
              <a:rect l="l" t="t" r="r" b="b"/>
              <a:pathLst>
                <a:path h="2402204">
                  <a:moveTo>
                    <a:pt x="0" y="240182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03348" y="5012435"/>
              <a:ext cx="4770120" cy="0"/>
            </a:xfrm>
            <a:custGeom>
              <a:avLst/>
              <a:gdLst/>
              <a:ahLst/>
              <a:cxnLst/>
              <a:rect l="l" t="t" r="r" b="b"/>
              <a:pathLst>
                <a:path w="4770120">
                  <a:moveTo>
                    <a:pt x="0" y="0"/>
                  </a:moveTo>
                  <a:lnTo>
                    <a:pt x="4770120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713735" y="2767711"/>
            <a:ext cx="3054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67%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78095" y="3733927"/>
            <a:ext cx="3054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Arial"/>
                <a:cs typeface="Arial"/>
              </a:rPr>
              <a:t>33%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77972" y="2604262"/>
            <a:ext cx="3054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72%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63032" y="3941445"/>
            <a:ext cx="3054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Arial"/>
                <a:cs typeface="Arial"/>
              </a:rPr>
              <a:t>28%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19602" y="2744216"/>
            <a:ext cx="109029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650" b="1" spc="-7" baseline="12626" dirty="0">
                <a:latin typeface="Arial"/>
                <a:cs typeface="Arial"/>
              </a:rPr>
              <a:t>69%</a:t>
            </a:r>
            <a:r>
              <a:rPr sz="1650" b="1" spc="517" baseline="12626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68%</a:t>
            </a:r>
            <a:r>
              <a:rPr sz="1100" b="1" spc="350" dirty="0">
                <a:latin typeface="Arial"/>
                <a:cs typeface="Arial"/>
              </a:rPr>
              <a:t> </a:t>
            </a:r>
            <a:r>
              <a:rPr sz="1650" b="1" spc="-7" baseline="2525" dirty="0">
                <a:latin typeface="Arial"/>
                <a:cs typeface="Arial"/>
              </a:rPr>
              <a:t>68%</a:t>
            </a:r>
            <a:endParaRPr sz="1650" baseline="2525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04661" y="3810380"/>
            <a:ext cx="10902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50" b="1" spc="-7" baseline="-10101" dirty="0">
                <a:latin typeface="Arial"/>
                <a:cs typeface="Arial"/>
              </a:rPr>
              <a:t>31%</a:t>
            </a:r>
            <a:r>
              <a:rPr sz="1650" b="1" spc="517" baseline="-10101" dirty="0">
                <a:latin typeface="Arial"/>
                <a:cs typeface="Arial"/>
              </a:rPr>
              <a:t> </a:t>
            </a:r>
            <a:r>
              <a:rPr sz="1650" b="1" spc="-7" baseline="2525" dirty="0">
                <a:latin typeface="Arial"/>
                <a:cs typeface="Arial"/>
              </a:rPr>
              <a:t>32%</a:t>
            </a:r>
            <a:r>
              <a:rPr sz="1650" b="1" spc="525" baseline="252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32%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15692" y="4305046"/>
            <a:ext cx="181610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Arial MT"/>
                <a:cs typeface="Arial MT"/>
              </a:rPr>
              <a:t>20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100" spc="-5" dirty="0">
                <a:latin typeface="Arial MT"/>
                <a:cs typeface="Arial MT"/>
              </a:rPr>
              <a:t>10</a:t>
            </a:r>
            <a:endParaRPr sz="1100">
              <a:latin typeface="Arial MT"/>
              <a:cs typeface="Arial MT"/>
            </a:endParaRPr>
          </a:p>
          <a:p>
            <a:pPr marL="90805">
              <a:lnSpc>
                <a:spcPct val="100000"/>
              </a:lnSpc>
              <a:spcBef>
                <a:spcPts val="1045"/>
              </a:spcBef>
            </a:pPr>
            <a:r>
              <a:rPr sz="1100" dirty="0">
                <a:latin typeface="Arial MT"/>
                <a:cs typeface="Arial MT"/>
              </a:rPr>
              <a:t>0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15692" y="4004564"/>
            <a:ext cx="1809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Arial MT"/>
                <a:cs typeface="Arial MT"/>
              </a:rPr>
              <a:t>30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15692" y="3704335"/>
            <a:ext cx="1809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Arial MT"/>
                <a:cs typeface="Arial MT"/>
              </a:rPr>
              <a:t>40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15692" y="3404107"/>
            <a:ext cx="1809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Arial MT"/>
                <a:cs typeface="Arial MT"/>
              </a:rPr>
              <a:t>50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15692" y="3103626"/>
            <a:ext cx="1809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Arial MT"/>
                <a:cs typeface="Arial MT"/>
              </a:rPr>
              <a:t>60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15692" y="2803398"/>
            <a:ext cx="1809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Arial MT"/>
                <a:cs typeface="Arial MT"/>
              </a:rPr>
              <a:t>70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15692" y="2503170"/>
            <a:ext cx="1809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Arial MT"/>
                <a:cs typeface="Arial MT"/>
              </a:rPr>
              <a:t>80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52876" y="5079872"/>
            <a:ext cx="287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72098" y="5079872"/>
            <a:ext cx="219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No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93722" y="1859026"/>
            <a:ext cx="3538220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723900" marR="5080" indent="-711835">
              <a:lnSpc>
                <a:spcPts val="1380"/>
              </a:lnSpc>
              <a:spcBef>
                <a:spcPts val="195"/>
              </a:spcBef>
            </a:pPr>
            <a:r>
              <a:rPr sz="1200" b="1" dirty="0">
                <a:solidFill>
                  <a:srgbClr val="6A7979"/>
                </a:solidFill>
                <a:latin typeface="Arial"/>
                <a:cs typeface="Arial"/>
              </a:rPr>
              <a:t>Fairly</a:t>
            </a:r>
            <a:r>
              <a:rPr sz="1200" b="1" spc="-20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A7979"/>
                </a:solidFill>
                <a:latin typeface="Arial"/>
                <a:cs typeface="Arial"/>
              </a:rPr>
              <a:t>consistent</a:t>
            </a:r>
            <a:r>
              <a:rPr sz="1200" b="1" spc="-20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A7979"/>
                </a:solidFill>
                <a:latin typeface="Arial"/>
                <a:cs typeface="Arial"/>
              </a:rPr>
              <a:t>usage</a:t>
            </a:r>
            <a:r>
              <a:rPr sz="1200" b="1" spc="-30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A7979"/>
                </a:solidFill>
                <a:latin typeface="Arial"/>
                <a:cs typeface="Arial"/>
              </a:rPr>
              <a:t>of </a:t>
            </a:r>
            <a:r>
              <a:rPr sz="1200" b="1" spc="-10" dirty="0">
                <a:solidFill>
                  <a:srgbClr val="6A7979"/>
                </a:solidFill>
                <a:latin typeface="Arial"/>
                <a:cs typeface="Arial"/>
              </a:rPr>
              <a:t>RTOS,</a:t>
            </a:r>
            <a:r>
              <a:rPr sz="1200" b="1" spc="-20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A7979"/>
                </a:solidFill>
                <a:latin typeface="Arial"/>
                <a:cs typeface="Arial"/>
              </a:rPr>
              <a:t>kernels,</a:t>
            </a:r>
            <a:r>
              <a:rPr sz="1200" b="1" spc="-25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6A7979"/>
                </a:solidFill>
                <a:latin typeface="Arial"/>
                <a:cs typeface="Arial"/>
              </a:rPr>
              <a:t>execs, </a:t>
            </a:r>
            <a:r>
              <a:rPr sz="1200" b="1" spc="-320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A7979"/>
                </a:solidFill>
                <a:latin typeface="Arial"/>
                <a:cs typeface="Arial"/>
              </a:rPr>
              <a:t>schedulers</a:t>
            </a:r>
            <a:r>
              <a:rPr sz="1200" b="1" spc="-25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6A7979"/>
                </a:solidFill>
                <a:latin typeface="Arial"/>
                <a:cs typeface="Arial"/>
              </a:rPr>
              <a:t>over</a:t>
            </a:r>
            <a:r>
              <a:rPr sz="1200" b="1" spc="5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A7979"/>
                </a:solidFill>
                <a:latin typeface="Arial"/>
                <a:cs typeface="Arial"/>
              </a:rPr>
              <a:t>past</a:t>
            </a:r>
            <a:r>
              <a:rPr sz="1200" b="1" spc="-15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6A7979"/>
                </a:solidFill>
                <a:latin typeface="Arial"/>
                <a:cs typeface="Arial"/>
              </a:rPr>
              <a:t>5 </a:t>
            </a:r>
            <a:r>
              <a:rPr sz="1200" b="1" spc="-10" dirty="0">
                <a:solidFill>
                  <a:srgbClr val="6A7979"/>
                </a:solidFill>
                <a:latin typeface="Arial"/>
                <a:cs typeface="Arial"/>
              </a:rPr>
              <a:t>years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624583" y="554126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702689" y="5474614"/>
            <a:ext cx="8750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 MT"/>
                <a:cs typeface="Arial MT"/>
              </a:rPr>
              <a:t>2017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(N </a:t>
            </a:r>
            <a:r>
              <a:rPr sz="1000" spc="-5" dirty="0">
                <a:latin typeface="Arial MT"/>
                <a:cs typeface="Arial MT"/>
              </a:rPr>
              <a:t>=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818)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802635" y="554126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7" y="0"/>
                </a:moveTo>
                <a:lnTo>
                  <a:pt x="0" y="0"/>
                </a:lnTo>
                <a:lnTo>
                  <a:pt x="0" y="64008"/>
                </a:lnTo>
                <a:lnTo>
                  <a:pt x="64007" y="64008"/>
                </a:lnTo>
                <a:lnTo>
                  <a:pt x="640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881629" y="5474614"/>
            <a:ext cx="9817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 MT"/>
                <a:cs typeface="Arial MT"/>
              </a:rPr>
              <a:t>2015</a:t>
            </a:r>
            <a:r>
              <a:rPr sz="1000" spc="-10" dirty="0">
                <a:latin typeface="Arial MT"/>
                <a:cs typeface="Arial MT"/>
              </a:rPr>
              <a:t> (N</a:t>
            </a:r>
            <a:r>
              <a:rPr sz="1000" spc="-5" dirty="0">
                <a:latin typeface="Arial MT"/>
                <a:cs typeface="Arial MT"/>
              </a:rPr>
              <a:t> =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1,125)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087367" y="554126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166361" y="5474614"/>
            <a:ext cx="9817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 MT"/>
                <a:cs typeface="Arial MT"/>
              </a:rPr>
              <a:t>2014</a:t>
            </a:r>
            <a:r>
              <a:rPr sz="1000" spc="-10" dirty="0">
                <a:latin typeface="Arial MT"/>
                <a:cs typeface="Arial MT"/>
              </a:rPr>
              <a:t> (N</a:t>
            </a:r>
            <a:r>
              <a:rPr sz="1000" spc="-5" dirty="0">
                <a:latin typeface="Arial MT"/>
                <a:cs typeface="Arial MT"/>
              </a:rPr>
              <a:t> =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1,493)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372100" y="554126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451475" y="5474614"/>
            <a:ext cx="9817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 MT"/>
                <a:cs typeface="Arial MT"/>
              </a:rPr>
              <a:t>2013</a:t>
            </a:r>
            <a:r>
              <a:rPr sz="1000" spc="-10" dirty="0">
                <a:latin typeface="Arial MT"/>
                <a:cs typeface="Arial MT"/>
              </a:rPr>
              <a:t> (N</a:t>
            </a:r>
            <a:r>
              <a:rPr sz="1000" spc="-5" dirty="0">
                <a:latin typeface="Arial MT"/>
                <a:cs typeface="Arial MT"/>
              </a:rPr>
              <a:t> =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2,082)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656831" y="554126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4007" y="0"/>
                </a:moveTo>
                <a:lnTo>
                  <a:pt x="0" y="0"/>
                </a:lnTo>
                <a:lnTo>
                  <a:pt x="0" y="64008"/>
                </a:lnTo>
                <a:lnTo>
                  <a:pt x="64007" y="64008"/>
                </a:lnTo>
                <a:lnTo>
                  <a:pt x="64007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736206" y="5474614"/>
            <a:ext cx="9817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 MT"/>
                <a:cs typeface="Arial MT"/>
              </a:rPr>
              <a:t>2012</a:t>
            </a:r>
            <a:r>
              <a:rPr sz="1000" spc="-10" dirty="0">
                <a:latin typeface="Arial MT"/>
                <a:cs typeface="Arial MT"/>
              </a:rPr>
              <a:t> (N</a:t>
            </a:r>
            <a:r>
              <a:rPr sz="1000" spc="-5" dirty="0">
                <a:latin typeface="Arial MT"/>
                <a:cs typeface="Arial MT"/>
              </a:rPr>
              <a:t> =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1,712)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253390" y="339090"/>
            <a:ext cx="588391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Does</a:t>
            </a:r>
            <a:r>
              <a:rPr sz="2200" spc="5" dirty="0"/>
              <a:t> </a:t>
            </a:r>
            <a:r>
              <a:rPr sz="2200" spc="-10" dirty="0"/>
              <a:t>your</a:t>
            </a:r>
            <a:r>
              <a:rPr sz="2200" spc="35" dirty="0"/>
              <a:t> </a:t>
            </a:r>
            <a:r>
              <a:rPr sz="2200" spc="-5" dirty="0"/>
              <a:t>current</a:t>
            </a:r>
            <a:r>
              <a:rPr sz="2200" spc="10" dirty="0"/>
              <a:t> </a:t>
            </a:r>
            <a:r>
              <a:rPr sz="2200" spc="-5" dirty="0"/>
              <a:t>embedded</a:t>
            </a:r>
            <a:r>
              <a:rPr sz="2200" spc="20" dirty="0"/>
              <a:t> </a:t>
            </a:r>
            <a:r>
              <a:rPr sz="2200" spc="-5" dirty="0"/>
              <a:t>project</a:t>
            </a:r>
            <a:r>
              <a:rPr sz="2200" spc="25" dirty="0"/>
              <a:t> </a:t>
            </a:r>
            <a:r>
              <a:rPr sz="2200" spc="-5" dirty="0"/>
              <a:t>use</a:t>
            </a:r>
            <a:r>
              <a:rPr sz="2200" spc="5" dirty="0"/>
              <a:t> </a:t>
            </a:r>
            <a:r>
              <a:rPr sz="2200" spc="-5" dirty="0"/>
              <a:t>an </a:t>
            </a:r>
            <a:r>
              <a:rPr sz="2200" spc="-595" dirty="0"/>
              <a:t> </a:t>
            </a:r>
            <a:r>
              <a:rPr sz="2200" spc="-5" dirty="0"/>
              <a:t>operating</a:t>
            </a:r>
            <a:r>
              <a:rPr sz="2200" spc="40" dirty="0"/>
              <a:t> </a:t>
            </a:r>
            <a:r>
              <a:rPr sz="2200" spc="-10" dirty="0"/>
              <a:t>system,</a:t>
            </a:r>
            <a:r>
              <a:rPr sz="2200" spc="30" dirty="0"/>
              <a:t> </a:t>
            </a:r>
            <a:r>
              <a:rPr sz="2200" spc="-15" dirty="0"/>
              <a:t>RTOS,</a:t>
            </a:r>
            <a:r>
              <a:rPr sz="2200" spc="10" dirty="0"/>
              <a:t> </a:t>
            </a:r>
            <a:r>
              <a:rPr sz="2200" spc="-5" dirty="0"/>
              <a:t>kernel,</a:t>
            </a:r>
            <a:r>
              <a:rPr sz="2200" spc="15" dirty="0"/>
              <a:t> </a:t>
            </a:r>
            <a:r>
              <a:rPr sz="2200" spc="-5" dirty="0"/>
              <a:t>software </a:t>
            </a:r>
            <a:r>
              <a:rPr sz="2200" dirty="0"/>
              <a:t> </a:t>
            </a:r>
            <a:r>
              <a:rPr sz="2200" spc="-5" dirty="0"/>
              <a:t>executive,</a:t>
            </a:r>
            <a:r>
              <a:rPr sz="2200" spc="20" dirty="0"/>
              <a:t> </a:t>
            </a:r>
            <a:r>
              <a:rPr sz="2200" spc="-5" dirty="0"/>
              <a:t>or scheduler</a:t>
            </a:r>
            <a:r>
              <a:rPr sz="2200" spc="20" dirty="0"/>
              <a:t> </a:t>
            </a:r>
            <a:r>
              <a:rPr sz="2200" spc="-5" dirty="0"/>
              <a:t>of</a:t>
            </a:r>
            <a:r>
              <a:rPr sz="2200" spc="10" dirty="0"/>
              <a:t> </a:t>
            </a:r>
            <a:r>
              <a:rPr sz="2200" spc="-5" dirty="0"/>
              <a:t>any</a:t>
            </a:r>
            <a:r>
              <a:rPr sz="2200" spc="5" dirty="0"/>
              <a:t> </a:t>
            </a:r>
            <a:r>
              <a:rPr sz="2200" spc="-5" dirty="0"/>
              <a:t>kind?</a:t>
            </a:r>
            <a:endParaRPr sz="2200"/>
          </a:p>
        </p:txBody>
      </p:sp>
      <p:sp>
        <p:nvSpPr>
          <p:cNvPr id="43" name="object 43"/>
          <p:cNvSpPr/>
          <p:nvPr/>
        </p:nvSpPr>
        <p:spPr>
          <a:xfrm>
            <a:off x="6941819" y="2423160"/>
            <a:ext cx="2202180" cy="923925"/>
          </a:xfrm>
          <a:custGeom>
            <a:avLst/>
            <a:gdLst/>
            <a:ahLst/>
            <a:cxnLst/>
            <a:rect l="l" t="t" r="r" b="b"/>
            <a:pathLst>
              <a:path w="2202179" h="923925">
                <a:moveTo>
                  <a:pt x="2202179" y="0"/>
                </a:moveTo>
                <a:lnTo>
                  <a:pt x="0" y="0"/>
                </a:lnTo>
                <a:lnTo>
                  <a:pt x="0" y="923544"/>
                </a:lnTo>
                <a:lnTo>
                  <a:pt x="2202179" y="923544"/>
                </a:lnTo>
                <a:lnTo>
                  <a:pt x="220217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037069" y="2497963"/>
            <a:ext cx="2012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marR="5080" indent="-8382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86%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those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RTOSes, </a:t>
            </a:r>
            <a:r>
              <a:rPr sz="1200" b="1" spc="-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said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main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reason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RTOSes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7166609" y="2863977"/>
            <a:ext cx="1753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marR="5080" indent="-2032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simply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1200" b="1" spc="-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needed.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55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700837" y="1712785"/>
            <a:ext cx="1624965" cy="4123054"/>
            <a:chOff x="6700837" y="1712785"/>
            <a:chExt cx="1624965" cy="4123054"/>
          </a:xfrm>
        </p:grpSpPr>
        <p:sp>
          <p:nvSpPr>
            <p:cNvPr id="4" name="object 4"/>
            <p:cNvSpPr/>
            <p:nvPr/>
          </p:nvSpPr>
          <p:spPr>
            <a:xfrm>
              <a:off x="6705600" y="1755648"/>
              <a:ext cx="1620520" cy="190500"/>
            </a:xfrm>
            <a:custGeom>
              <a:avLst/>
              <a:gdLst/>
              <a:ahLst/>
              <a:cxnLst/>
              <a:rect l="l" t="t" r="r" b="b"/>
              <a:pathLst>
                <a:path w="1620520" h="190500">
                  <a:moveTo>
                    <a:pt x="1620011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620011" y="190500"/>
                  </a:lnTo>
                  <a:lnTo>
                    <a:pt x="162001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05600" y="1946148"/>
              <a:ext cx="1536700" cy="190500"/>
            </a:xfrm>
            <a:custGeom>
              <a:avLst/>
              <a:gdLst/>
              <a:ahLst/>
              <a:cxnLst/>
              <a:rect l="l" t="t" r="r" b="b"/>
              <a:pathLst>
                <a:path w="1536700" h="190500">
                  <a:moveTo>
                    <a:pt x="1536192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536192" y="190500"/>
                  </a:lnTo>
                  <a:lnTo>
                    <a:pt x="153619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05600" y="2136648"/>
              <a:ext cx="1405255" cy="190500"/>
            </a:xfrm>
            <a:custGeom>
              <a:avLst/>
              <a:gdLst/>
              <a:ahLst/>
              <a:cxnLst/>
              <a:rect l="l" t="t" r="r" b="b"/>
              <a:pathLst>
                <a:path w="1405254" h="190500">
                  <a:moveTo>
                    <a:pt x="1405127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405127" y="190500"/>
                  </a:lnTo>
                  <a:lnTo>
                    <a:pt x="1405127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05600" y="2327148"/>
              <a:ext cx="1386840" cy="190500"/>
            </a:xfrm>
            <a:custGeom>
              <a:avLst/>
              <a:gdLst/>
              <a:ahLst/>
              <a:cxnLst/>
              <a:rect l="l" t="t" r="r" b="b"/>
              <a:pathLst>
                <a:path w="1386840" h="190500">
                  <a:moveTo>
                    <a:pt x="1386840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386840" y="190500"/>
                  </a:lnTo>
                  <a:lnTo>
                    <a:pt x="138684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05600" y="2517648"/>
              <a:ext cx="1390015" cy="190500"/>
            </a:xfrm>
            <a:custGeom>
              <a:avLst/>
              <a:gdLst/>
              <a:ahLst/>
              <a:cxnLst/>
              <a:rect l="l" t="t" r="r" b="b"/>
              <a:pathLst>
                <a:path w="1390015" h="190500">
                  <a:moveTo>
                    <a:pt x="1389888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389888" y="190500"/>
                  </a:lnTo>
                  <a:lnTo>
                    <a:pt x="138988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05600" y="2784348"/>
              <a:ext cx="1066800" cy="190500"/>
            </a:xfrm>
            <a:custGeom>
              <a:avLst/>
              <a:gdLst/>
              <a:ahLst/>
              <a:cxnLst/>
              <a:rect l="l" t="t" r="r" b="b"/>
              <a:pathLst>
                <a:path w="1066800" h="190500">
                  <a:moveTo>
                    <a:pt x="1066800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066800" y="190500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05600" y="2974848"/>
              <a:ext cx="1203960" cy="190500"/>
            </a:xfrm>
            <a:custGeom>
              <a:avLst/>
              <a:gdLst/>
              <a:ahLst/>
              <a:cxnLst/>
              <a:rect l="l" t="t" r="r" b="b"/>
              <a:pathLst>
                <a:path w="1203959" h="190500">
                  <a:moveTo>
                    <a:pt x="1203959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203959" y="190500"/>
                  </a:lnTo>
                  <a:lnTo>
                    <a:pt x="120395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05600" y="3165348"/>
              <a:ext cx="1013460" cy="190500"/>
            </a:xfrm>
            <a:custGeom>
              <a:avLst/>
              <a:gdLst/>
              <a:ahLst/>
              <a:cxnLst/>
              <a:rect l="l" t="t" r="r" b="b"/>
              <a:pathLst>
                <a:path w="1013459" h="190500">
                  <a:moveTo>
                    <a:pt x="1013459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013459" y="190500"/>
                  </a:lnTo>
                  <a:lnTo>
                    <a:pt x="1013459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05600" y="3355848"/>
              <a:ext cx="1074420" cy="190500"/>
            </a:xfrm>
            <a:custGeom>
              <a:avLst/>
              <a:gdLst/>
              <a:ahLst/>
              <a:cxnLst/>
              <a:rect l="l" t="t" r="r" b="b"/>
              <a:pathLst>
                <a:path w="1074420" h="190500">
                  <a:moveTo>
                    <a:pt x="1074420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074420" y="190500"/>
                  </a:lnTo>
                  <a:lnTo>
                    <a:pt x="10744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05600" y="3546348"/>
              <a:ext cx="1175385" cy="190500"/>
            </a:xfrm>
            <a:custGeom>
              <a:avLst/>
              <a:gdLst/>
              <a:ahLst/>
              <a:cxnLst/>
              <a:rect l="l" t="t" r="r" b="b"/>
              <a:pathLst>
                <a:path w="1175384" h="190500">
                  <a:moveTo>
                    <a:pt x="1175003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175003" y="190500"/>
                  </a:lnTo>
                  <a:lnTo>
                    <a:pt x="1175003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05600" y="3813048"/>
              <a:ext cx="506095" cy="190500"/>
            </a:xfrm>
            <a:custGeom>
              <a:avLst/>
              <a:gdLst/>
              <a:ahLst/>
              <a:cxnLst/>
              <a:rect l="l" t="t" r="r" b="b"/>
              <a:pathLst>
                <a:path w="506095" h="190500">
                  <a:moveTo>
                    <a:pt x="505968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505968" y="190500"/>
                  </a:lnTo>
                  <a:lnTo>
                    <a:pt x="50596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05600" y="4003548"/>
              <a:ext cx="384175" cy="190500"/>
            </a:xfrm>
            <a:custGeom>
              <a:avLst/>
              <a:gdLst/>
              <a:ahLst/>
              <a:cxnLst/>
              <a:rect l="l" t="t" r="r" b="b"/>
              <a:pathLst>
                <a:path w="384175" h="190500">
                  <a:moveTo>
                    <a:pt x="384048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384048" y="190500"/>
                  </a:lnTo>
                  <a:lnTo>
                    <a:pt x="38404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05600" y="4194048"/>
              <a:ext cx="716280" cy="189230"/>
            </a:xfrm>
            <a:custGeom>
              <a:avLst/>
              <a:gdLst/>
              <a:ahLst/>
              <a:cxnLst/>
              <a:rect l="l" t="t" r="r" b="b"/>
              <a:pathLst>
                <a:path w="716279" h="189229">
                  <a:moveTo>
                    <a:pt x="716279" y="0"/>
                  </a:moveTo>
                  <a:lnTo>
                    <a:pt x="0" y="0"/>
                  </a:lnTo>
                  <a:lnTo>
                    <a:pt x="0" y="188975"/>
                  </a:lnTo>
                  <a:lnTo>
                    <a:pt x="716279" y="188975"/>
                  </a:lnTo>
                  <a:lnTo>
                    <a:pt x="716279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05600" y="4383024"/>
              <a:ext cx="769620" cy="190500"/>
            </a:xfrm>
            <a:custGeom>
              <a:avLst/>
              <a:gdLst/>
              <a:ahLst/>
              <a:cxnLst/>
              <a:rect l="l" t="t" r="r" b="b"/>
              <a:pathLst>
                <a:path w="769620" h="190500">
                  <a:moveTo>
                    <a:pt x="769620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769620" y="190500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05600" y="4573524"/>
              <a:ext cx="727075" cy="190500"/>
            </a:xfrm>
            <a:custGeom>
              <a:avLst/>
              <a:gdLst/>
              <a:ahLst/>
              <a:cxnLst/>
              <a:rect l="l" t="t" r="r" b="b"/>
              <a:pathLst>
                <a:path w="727075" h="190500">
                  <a:moveTo>
                    <a:pt x="726948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726948" y="190500"/>
                  </a:lnTo>
                  <a:lnTo>
                    <a:pt x="72694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05600" y="4840224"/>
              <a:ext cx="576580" cy="190500"/>
            </a:xfrm>
            <a:custGeom>
              <a:avLst/>
              <a:gdLst/>
              <a:ahLst/>
              <a:cxnLst/>
              <a:rect l="l" t="t" r="r" b="b"/>
              <a:pathLst>
                <a:path w="576579" h="190500">
                  <a:moveTo>
                    <a:pt x="576072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576072" y="190500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05600" y="5030724"/>
              <a:ext cx="645160" cy="190500"/>
            </a:xfrm>
            <a:custGeom>
              <a:avLst/>
              <a:gdLst/>
              <a:ahLst/>
              <a:cxnLst/>
              <a:rect l="l" t="t" r="r" b="b"/>
              <a:pathLst>
                <a:path w="645159" h="190500">
                  <a:moveTo>
                    <a:pt x="644651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644651" y="190500"/>
                  </a:lnTo>
                  <a:lnTo>
                    <a:pt x="6446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05600" y="5221224"/>
              <a:ext cx="632460" cy="190500"/>
            </a:xfrm>
            <a:custGeom>
              <a:avLst/>
              <a:gdLst/>
              <a:ahLst/>
              <a:cxnLst/>
              <a:rect l="l" t="t" r="r" b="b"/>
              <a:pathLst>
                <a:path w="632459" h="190500">
                  <a:moveTo>
                    <a:pt x="632459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632459" y="190500"/>
                  </a:lnTo>
                  <a:lnTo>
                    <a:pt x="632459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05600" y="5411724"/>
              <a:ext cx="539750" cy="190500"/>
            </a:xfrm>
            <a:custGeom>
              <a:avLst/>
              <a:gdLst/>
              <a:ahLst/>
              <a:cxnLst/>
              <a:rect l="l" t="t" r="r" b="b"/>
              <a:pathLst>
                <a:path w="539750" h="190500">
                  <a:moveTo>
                    <a:pt x="539496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539496" y="190500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05600" y="5602224"/>
              <a:ext cx="475615" cy="190500"/>
            </a:xfrm>
            <a:custGeom>
              <a:avLst/>
              <a:gdLst/>
              <a:ahLst/>
              <a:cxnLst/>
              <a:rect l="l" t="t" r="r" b="b"/>
              <a:pathLst>
                <a:path w="475615" h="190500">
                  <a:moveTo>
                    <a:pt x="475488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475488" y="190500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05600" y="1717548"/>
              <a:ext cx="0" cy="4113529"/>
            </a:xfrm>
            <a:custGeom>
              <a:avLst/>
              <a:gdLst/>
              <a:ahLst/>
              <a:cxnLst/>
              <a:rect l="l" t="t" r="r" b="b"/>
              <a:pathLst>
                <a:path h="4113529">
                  <a:moveTo>
                    <a:pt x="0" y="0"/>
                  </a:moveTo>
                  <a:lnTo>
                    <a:pt x="0" y="4113276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391270" y="1758187"/>
            <a:ext cx="278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43%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37423" y="2786633"/>
            <a:ext cx="278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28%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75956" y="3815334"/>
            <a:ext cx="278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13%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07451" y="1948433"/>
            <a:ext cx="278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41%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75472" y="2977133"/>
            <a:ext cx="278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32%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54418" y="4005148"/>
            <a:ext cx="278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10%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87539" y="4195953"/>
            <a:ext cx="278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19%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47584" y="4804943"/>
            <a:ext cx="345440" cy="5969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b="1" spc="-10" dirty="0">
                <a:latin typeface="Arial"/>
                <a:cs typeface="Arial"/>
              </a:rPr>
              <a:t>15%</a:t>
            </a:r>
            <a:endParaRPr sz="1000">
              <a:latin typeface="Arial"/>
              <a:cs typeface="Arial"/>
            </a:endParaRPr>
          </a:p>
          <a:p>
            <a:pPr marL="80010">
              <a:lnSpc>
                <a:spcPct val="100000"/>
              </a:lnSpc>
              <a:spcBef>
                <a:spcPts val="300"/>
              </a:spcBef>
            </a:pPr>
            <a:r>
              <a:rPr sz="1000" b="1" spc="-10" dirty="0">
                <a:latin typeface="Arial"/>
                <a:cs typeface="Arial"/>
              </a:rPr>
              <a:t>17%</a:t>
            </a:r>
            <a:endParaRPr sz="10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  <a:spcBef>
                <a:spcPts val="300"/>
              </a:spcBef>
            </a:pPr>
            <a:r>
              <a:rPr sz="1000" b="1" spc="-10" dirty="0">
                <a:latin typeface="Arial"/>
                <a:cs typeface="Arial"/>
              </a:rPr>
              <a:t>17%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84718" y="3128924"/>
            <a:ext cx="338455" cy="4064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b="1" spc="-10" dirty="0">
                <a:latin typeface="Arial"/>
                <a:cs typeface="Arial"/>
              </a:rPr>
              <a:t>27%</a:t>
            </a:r>
            <a:endParaRPr sz="1000">
              <a:latin typeface="Arial"/>
              <a:cs typeface="Arial"/>
            </a:endParaRPr>
          </a:p>
          <a:p>
            <a:pPr marL="73025">
              <a:lnSpc>
                <a:spcPct val="100000"/>
              </a:lnSpc>
              <a:spcBef>
                <a:spcPts val="300"/>
              </a:spcBef>
            </a:pPr>
            <a:r>
              <a:rPr sz="1000" b="1" spc="-10" dirty="0">
                <a:latin typeface="Arial"/>
                <a:cs typeface="Arial"/>
              </a:rPr>
              <a:t>29%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39608" y="4386453"/>
            <a:ext cx="278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20%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157464" y="2100224"/>
            <a:ext cx="297180" cy="5969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400"/>
              </a:spcBef>
            </a:pPr>
            <a:r>
              <a:rPr sz="1000" b="1" spc="-10" dirty="0">
                <a:latin typeface="Arial"/>
                <a:cs typeface="Arial"/>
              </a:rPr>
              <a:t>37%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spc="-10" dirty="0">
                <a:latin typeface="Arial"/>
                <a:cs typeface="Arial"/>
              </a:rPr>
              <a:t>37%</a:t>
            </a:r>
            <a:endParaRPr sz="100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300"/>
              </a:spcBef>
            </a:pPr>
            <a:r>
              <a:rPr sz="1000" b="1" spc="-10" dirty="0">
                <a:latin typeface="Arial"/>
                <a:cs typeface="Arial"/>
              </a:rPr>
              <a:t>37%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46517" y="3548634"/>
            <a:ext cx="278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31%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498206" y="4576953"/>
            <a:ext cx="278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19%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45857" y="5376417"/>
            <a:ext cx="342265" cy="407034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400"/>
              </a:spcBef>
            </a:pPr>
            <a:r>
              <a:rPr sz="1000" b="1" spc="-10" dirty="0">
                <a:latin typeface="Arial"/>
                <a:cs typeface="Arial"/>
              </a:rPr>
              <a:t>14%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spc="-10" dirty="0">
                <a:latin typeface="Arial"/>
                <a:cs typeface="Arial"/>
              </a:rPr>
              <a:t>13%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88153" y="2017521"/>
            <a:ext cx="1790700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375285">
              <a:lnSpc>
                <a:spcPct val="101699"/>
              </a:lnSpc>
              <a:spcBef>
                <a:spcPts val="75"/>
              </a:spcBef>
            </a:pPr>
            <a:r>
              <a:rPr sz="1200" spc="-5" dirty="0">
                <a:latin typeface="Calibri"/>
                <a:cs typeface="Calibri"/>
              </a:rPr>
              <a:t>Open-source OS/RTOS </a:t>
            </a:r>
            <a:r>
              <a:rPr sz="1200" spc="-2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without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commercial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support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219191" y="3139185"/>
            <a:ext cx="1358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Commercial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OS/RTOS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911597" y="4074667"/>
            <a:ext cx="1666239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Internally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developed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or in-</a:t>
            </a:r>
            <a:endParaRPr sz="1200">
              <a:latin typeface="Calibri"/>
              <a:cs typeface="Calibri"/>
            </a:endParaRPr>
          </a:p>
          <a:p>
            <a:pPr marL="685800">
              <a:lnSpc>
                <a:spcPct val="100000"/>
              </a:lnSpc>
              <a:spcBef>
                <a:spcPts val="20"/>
              </a:spcBef>
            </a:pPr>
            <a:r>
              <a:rPr sz="1200" dirty="0">
                <a:latin typeface="Calibri"/>
                <a:cs typeface="Calibri"/>
              </a:rPr>
              <a:t>h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/</a:t>
            </a:r>
            <a:r>
              <a:rPr sz="1200" spc="-5" dirty="0">
                <a:latin typeface="Calibri"/>
                <a:cs typeface="Calibri"/>
              </a:rPr>
              <a:t>RTOS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894834" y="5103114"/>
            <a:ext cx="1683385" cy="3949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01625" marR="5080" indent="-289560">
              <a:lnSpc>
                <a:spcPct val="101800"/>
              </a:lnSpc>
              <a:spcBef>
                <a:spcPts val="75"/>
              </a:spcBef>
            </a:pPr>
            <a:r>
              <a:rPr sz="1200" spc="-5" dirty="0">
                <a:latin typeface="Calibri"/>
                <a:cs typeface="Calibri"/>
              </a:rPr>
              <a:t>Commercial distribution of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ope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-</a:t>
            </a:r>
            <a:r>
              <a:rPr sz="1200" spc="-5" dirty="0">
                <a:latin typeface="Calibri"/>
                <a:cs typeface="Calibri"/>
              </a:rPr>
              <a:t>so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rce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OS/RTOS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8107680" y="4997196"/>
            <a:ext cx="58419" cy="441959"/>
            <a:chOff x="8107680" y="4997196"/>
            <a:chExt cx="58419" cy="441959"/>
          </a:xfrm>
        </p:grpSpPr>
        <p:sp>
          <p:nvSpPr>
            <p:cNvPr id="44" name="object 44"/>
            <p:cNvSpPr/>
            <p:nvPr/>
          </p:nvSpPr>
          <p:spPr>
            <a:xfrm>
              <a:off x="8107680" y="4997196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1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1" y="57911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107680" y="518922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1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1" y="57911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107680" y="5382768"/>
              <a:ext cx="58419" cy="56515"/>
            </a:xfrm>
            <a:custGeom>
              <a:avLst/>
              <a:gdLst/>
              <a:ahLst/>
              <a:cxnLst/>
              <a:rect l="l" t="t" r="r" b="b"/>
              <a:pathLst>
                <a:path w="58420" h="56514">
                  <a:moveTo>
                    <a:pt x="57911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57911" y="56387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8178545" y="4880864"/>
            <a:ext cx="854075" cy="60388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900" spc="-5" dirty="0">
                <a:solidFill>
                  <a:srgbClr val="6A7979"/>
                </a:solidFill>
                <a:latin typeface="Arial MT"/>
                <a:cs typeface="Arial MT"/>
              </a:rPr>
              <a:t>2017</a:t>
            </a:r>
            <a:r>
              <a:rPr sz="900" spc="-25" dirty="0">
                <a:solidFill>
                  <a:srgbClr val="6A7979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A7979"/>
                </a:solidFill>
                <a:latin typeface="Arial MT"/>
                <a:cs typeface="Arial MT"/>
              </a:rPr>
              <a:t>(N</a:t>
            </a:r>
            <a:r>
              <a:rPr sz="900" spc="-25" dirty="0">
                <a:solidFill>
                  <a:srgbClr val="6A7979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A7979"/>
                </a:solidFill>
                <a:latin typeface="Arial MT"/>
                <a:cs typeface="Arial MT"/>
              </a:rPr>
              <a:t>=</a:t>
            </a:r>
            <a:r>
              <a:rPr sz="900" spc="-35" dirty="0">
                <a:solidFill>
                  <a:srgbClr val="6A7979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A7979"/>
                </a:solidFill>
                <a:latin typeface="Arial MT"/>
                <a:cs typeface="Arial MT"/>
              </a:rPr>
              <a:t>647)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900" spc="-5" dirty="0">
                <a:solidFill>
                  <a:srgbClr val="6A7979"/>
                </a:solidFill>
                <a:latin typeface="Arial MT"/>
                <a:cs typeface="Arial MT"/>
              </a:rPr>
              <a:t>2015</a:t>
            </a:r>
            <a:r>
              <a:rPr sz="900" spc="-25" dirty="0">
                <a:solidFill>
                  <a:srgbClr val="6A7979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A7979"/>
                </a:solidFill>
                <a:latin typeface="Arial MT"/>
                <a:cs typeface="Arial MT"/>
              </a:rPr>
              <a:t>(N</a:t>
            </a:r>
            <a:r>
              <a:rPr sz="900" spc="-25" dirty="0">
                <a:solidFill>
                  <a:srgbClr val="6A7979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A7979"/>
                </a:solidFill>
                <a:latin typeface="Arial MT"/>
                <a:cs typeface="Arial MT"/>
              </a:rPr>
              <a:t>=</a:t>
            </a:r>
            <a:r>
              <a:rPr sz="900" spc="-35" dirty="0">
                <a:solidFill>
                  <a:srgbClr val="6A7979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A7979"/>
                </a:solidFill>
                <a:latin typeface="Arial MT"/>
                <a:cs typeface="Arial MT"/>
              </a:rPr>
              <a:t>954)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900" spc="-5" dirty="0">
                <a:solidFill>
                  <a:srgbClr val="6A7979"/>
                </a:solidFill>
                <a:latin typeface="Arial MT"/>
                <a:cs typeface="Arial MT"/>
              </a:rPr>
              <a:t>2014</a:t>
            </a:r>
            <a:r>
              <a:rPr sz="900" spc="-20" dirty="0">
                <a:solidFill>
                  <a:srgbClr val="6A7979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A7979"/>
                </a:solidFill>
                <a:latin typeface="Arial MT"/>
                <a:cs typeface="Arial MT"/>
              </a:rPr>
              <a:t>(N</a:t>
            </a:r>
            <a:r>
              <a:rPr sz="900" spc="-20" dirty="0">
                <a:solidFill>
                  <a:srgbClr val="6A7979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A7979"/>
                </a:solidFill>
                <a:latin typeface="Arial MT"/>
                <a:cs typeface="Arial MT"/>
              </a:rPr>
              <a:t>=</a:t>
            </a:r>
            <a:r>
              <a:rPr sz="900" spc="-30" dirty="0">
                <a:solidFill>
                  <a:srgbClr val="6A7979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A7979"/>
                </a:solidFill>
                <a:latin typeface="Arial MT"/>
                <a:cs typeface="Arial MT"/>
              </a:rPr>
              <a:t>1394)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8107680" y="5574791"/>
            <a:ext cx="58419" cy="250190"/>
            <a:chOff x="8107680" y="5574791"/>
            <a:chExt cx="58419" cy="250190"/>
          </a:xfrm>
        </p:grpSpPr>
        <p:sp>
          <p:nvSpPr>
            <p:cNvPr id="49" name="object 49"/>
            <p:cNvSpPr/>
            <p:nvPr/>
          </p:nvSpPr>
          <p:spPr>
            <a:xfrm>
              <a:off x="8107680" y="5574791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1" y="0"/>
                  </a:moveTo>
                  <a:lnTo>
                    <a:pt x="0" y="0"/>
                  </a:lnTo>
                  <a:lnTo>
                    <a:pt x="0" y="57912"/>
                  </a:lnTo>
                  <a:lnTo>
                    <a:pt x="57911" y="57912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107680" y="5768339"/>
              <a:ext cx="58419" cy="56515"/>
            </a:xfrm>
            <a:custGeom>
              <a:avLst/>
              <a:gdLst/>
              <a:ahLst/>
              <a:cxnLst/>
              <a:rect l="l" t="t" r="r" b="b"/>
              <a:pathLst>
                <a:path w="58420" h="56514">
                  <a:moveTo>
                    <a:pt x="57911" y="0"/>
                  </a:moveTo>
                  <a:lnTo>
                    <a:pt x="0" y="0"/>
                  </a:lnTo>
                  <a:lnTo>
                    <a:pt x="0" y="56388"/>
                  </a:lnTo>
                  <a:lnTo>
                    <a:pt x="57911" y="56388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8178545" y="5459521"/>
            <a:ext cx="854710" cy="41084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900" spc="-5" dirty="0">
                <a:solidFill>
                  <a:srgbClr val="6A7979"/>
                </a:solidFill>
                <a:latin typeface="Arial MT"/>
                <a:cs typeface="Arial MT"/>
              </a:rPr>
              <a:t>2013</a:t>
            </a:r>
            <a:r>
              <a:rPr sz="900" spc="-25" dirty="0">
                <a:solidFill>
                  <a:srgbClr val="6A7979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A7979"/>
                </a:solidFill>
                <a:latin typeface="Arial MT"/>
                <a:cs typeface="Arial MT"/>
              </a:rPr>
              <a:t>(N</a:t>
            </a:r>
            <a:r>
              <a:rPr sz="900" spc="-20" dirty="0">
                <a:solidFill>
                  <a:srgbClr val="6A7979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A7979"/>
                </a:solidFill>
                <a:latin typeface="Arial MT"/>
                <a:cs typeface="Arial MT"/>
              </a:rPr>
              <a:t>=</a:t>
            </a:r>
            <a:r>
              <a:rPr sz="900" spc="-35" dirty="0">
                <a:solidFill>
                  <a:srgbClr val="6A7979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A7979"/>
                </a:solidFill>
                <a:latin typeface="Arial MT"/>
                <a:cs typeface="Arial MT"/>
              </a:rPr>
              <a:t>1992)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900" spc="-5" dirty="0">
                <a:solidFill>
                  <a:srgbClr val="6A7979"/>
                </a:solidFill>
                <a:latin typeface="Arial MT"/>
                <a:cs typeface="Arial MT"/>
              </a:rPr>
              <a:t>2012</a:t>
            </a:r>
            <a:r>
              <a:rPr sz="900" spc="-25" dirty="0">
                <a:solidFill>
                  <a:srgbClr val="6A7979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A7979"/>
                </a:solidFill>
                <a:latin typeface="Arial MT"/>
                <a:cs typeface="Arial MT"/>
              </a:rPr>
              <a:t>(N</a:t>
            </a:r>
            <a:r>
              <a:rPr sz="900" spc="-25" dirty="0">
                <a:solidFill>
                  <a:srgbClr val="6A7979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A7979"/>
                </a:solidFill>
                <a:latin typeface="Arial MT"/>
                <a:cs typeface="Arial MT"/>
              </a:rPr>
              <a:t>=</a:t>
            </a:r>
            <a:r>
              <a:rPr sz="900" spc="-30" dirty="0">
                <a:solidFill>
                  <a:srgbClr val="6A7979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A7979"/>
                </a:solidFill>
                <a:latin typeface="Arial MT"/>
                <a:cs typeface="Arial MT"/>
              </a:rPr>
              <a:t>1620)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2211133" y="1683829"/>
            <a:ext cx="1472565" cy="4121785"/>
            <a:chOff x="2211133" y="1683829"/>
            <a:chExt cx="1472565" cy="4121785"/>
          </a:xfrm>
        </p:grpSpPr>
        <p:sp>
          <p:nvSpPr>
            <p:cNvPr id="53" name="object 53"/>
            <p:cNvSpPr/>
            <p:nvPr/>
          </p:nvSpPr>
          <p:spPr>
            <a:xfrm>
              <a:off x="2215895" y="1726692"/>
              <a:ext cx="1468120" cy="190500"/>
            </a:xfrm>
            <a:custGeom>
              <a:avLst/>
              <a:gdLst/>
              <a:ahLst/>
              <a:cxnLst/>
              <a:rect l="l" t="t" r="r" b="b"/>
              <a:pathLst>
                <a:path w="1468120" h="190500">
                  <a:moveTo>
                    <a:pt x="1467612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467612" y="190500"/>
                  </a:lnTo>
                  <a:lnTo>
                    <a:pt x="14676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215895" y="1917192"/>
              <a:ext cx="1379220" cy="190500"/>
            </a:xfrm>
            <a:custGeom>
              <a:avLst/>
              <a:gdLst/>
              <a:ahLst/>
              <a:cxnLst/>
              <a:rect l="l" t="t" r="r" b="b"/>
              <a:pathLst>
                <a:path w="1379220" h="190500">
                  <a:moveTo>
                    <a:pt x="1379220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379220" y="190500"/>
                  </a:lnTo>
                  <a:lnTo>
                    <a:pt x="137922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215895" y="2107692"/>
              <a:ext cx="1271270" cy="190500"/>
            </a:xfrm>
            <a:custGeom>
              <a:avLst/>
              <a:gdLst/>
              <a:ahLst/>
              <a:cxnLst/>
              <a:rect l="l" t="t" r="r" b="b"/>
              <a:pathLst>
                <a:path w="1271270" h="190500">
                  <a:moveTo>
                    <a:pt x="1271016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271016" y="190500"/>
                  </a:lnTo>
                  <a:lnTo>
                    <a:pt x="127101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215895" y="2298192"/>
              <a:ext cx="1231900" cy="190500"/>
            </a:xfrm>
            <a:custGeom>
              <a:avLst/>
              <a:gdLst/>
              <a:ahLst/>
              <a:cxnLst/>
              <a:rect l="l" t="t" r="r" b="b"/>
              <a:pathLst>
                <a:path w="1231900" h="190500">
                  <a:moveTo>
                    <a:pt x="1231392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231392" y="190500"/>
                  </a:lnTo>
                  <a:lnTo>
                    <a:pt x="123139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15895" y="2488692"/>
              <a:ext cx="1099185" cy="190500"/>
            </a:xfrm>
            <a:custGeom>
              <a:avLst/>
              <a:gdLst/>
              <a:ahLst/>
              <a:cxnLst/>
              <a:rect l="l" t="t" r="r" b="b"/>
              <a:pathLst>
                <a:path w="1099185" h="190500">
                  <a:moveTo>
                    <a:pt x="1098804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098804" y="190500"/>
                  </a:lnTo>
                  <a:lnTo>
                    <a:pt x="1098804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215895" y="2755392"/>
              <a:ext cx="1077595" cy="190500"/>
            </a:xfrm>
            <a:custGeom>
              <a:avLst/>
              <a:gdLst/>
              <a:ahLst/>
              <a:cxnLst/>
              <a:rect l="l" t="t" r="r" b="b"/>
              <a:pathLst>
                <a:path w="1077595" h="190500">
                  <a:moveTo>
                    <a:pt x="1077468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077468" y="190500"/>
                  </a:lnTo>
                  <a:lnTo>
                    <a:pt x="107746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215895" y="2945892"/>
              <a:ext cx="1256030" cy="190500"/>
            </a:xfrm>
            <a:custGeom>
              <a:avLst/>
              <a:gdLst/>
              <a:ahLst/>
              <a:cxnLst/>
              <a:rect l="l" t="t" r="r" b="b"/>
              <a:pathLst>
                <a:path w="1256029" h="190500">
                  <a:moveTo>
                    <a:pt x="1255776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255776" y="190500"/>
                  </a:lnTo>
                  <a:lnTo>
                    <a:pt x="125577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215895" y="3136392"/>
              <a:ext cx="1187450" cy="190500"/>
            </a:xfrm>
            <a:custGeom>
              <a:avLst/>
              <a:gdLst/>
              <a:ahLst/>
              <a:cxnLst/>
              <a:rect l="l" t="t" r="r" b="b"/>
              <a:pathLst>
                <a:path w="1187450" h="190500">
                  <a:moveTo>
                    <a:pt x="1187195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187195" y="190500"/>
                  </a:lnTo>
                  <a:lnTo>
                    <a:pt x="1187195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215895" y="3326892"/>
              <a:ext cx="1242060" cy="189230"/>
            </a:xfrm>
            <a:custGeom>
              <a:avLst/>
              <a:gdLst/>
              <a:ahLst/>
              <a:cxnLst/>
              <a:rect l="l" t="t" r="r" b="b"/>
              <a:pathLst>
                <a:path w="1242060" h="189229">
                  <a:moveTo>
                    <a:pt x="1242059" y="0"/>
                  </a:moveTo>
                  <a:lnTo>
                    <a:pt x="0" y="0"/>
                  </a:lnTo>
                  <a:lnTo>
                    <a:pt x="0" y="188975"/>
                  </a:lnTo>
                  <a:lnTo>
                    <a:pt x="1242059" y="188975"/>
                  </a:lnTo>
                  <a:lnTo>
                    <a:pt x="1242059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215895" y="3515868"/>
              <a:ext cx="1420495" cy="190500"/>
            </a:xfrm>
            <a:custGeom>
              <a:avLst/>
              <a:gdLst/>
              <a:ahLst/>
              <a:cxnLst/>
              <a:rect l="l" t="t" r="r" b="b"/>
              <a:pathLst>
                <a:path w="1420495" h="190500">
                  <a:moveTo>
                    <a:pt x="1420368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420368" y="190500"/>
                  </a:lnTo>
                  <a:lnTo>
                    <a:pt x="142036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15895" y="3782568"/>
              <a:ext cx="619125" cy="190500"/>
            </a:xfrm>
            <a:custGeom>
              <a:avLst/>
              <a:gdLst/>
              <a:ahLst/>
              <a:cxnLst/>
              <a:rect l="l" t="t" r="r" b="b"/>
              <a:pathLst>
                <a:path w="619125" h="190500">
                  <a:moveTo>
                    <a:pt x="618744" y="0"/>
                  </a:moveTo>
                  <a:lnTo>
                    <a:pt x="0" y="0"/>
                  </a:lnTo>
                  <a:lnTo>
                    <a:pt x="0" y="190499"/>
                  </a:lnTo>
                  <a:lnTo>
                    <a:pt x="618744" y="190499"/>
                  </a:lnTo>
                  <a:lnTo>
                    <a:pt x="61874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15895" y="3973068"/>
              <a:ext cx="533400" cy="190500"/>
            </a:xfrm>
            <a:custGeom>
              <a:avLst/>
              <a:gdLst/>
              <a:ahLst/>
              <a:cxnLst/>
              <a:rect l="l" t="t" r="r" b="b"/>
              <a:pathLst>
                <a:path w="533400" h="190500">
                  <a:moveTo>
                    <a:pt x="533400" y="0"/>
                  </a:moveTo>
                  <a:lnTo>
                    <a:pt x="0" y="0"/>
                  </a:lnTo>
                  <a:lnTo>
                    <a:pt x="0" y="190499"/>
                  </a:lnTo>
                  <a:lnTo>
                    <a:pt x="533400" y="190499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215895" y="4163568"/>
              <a:ext cx="624840" cy="190500"/>
            </a:xfrm>
            <a:custGeom>
              <a:avLst/>
              <a:gdLst/>
              <a:ahLst/>
              <a:cxnLst/>
              <a:rect l="l" t="t" r="r" b="b"/>
              <a:pathLst>
                <a:path w="624839" h="190500">
                  <a:moveTo>
                    <a:pt x="624840" y="0"/>
                  </a:moveTo>
                  <a:lnTo>
                    <a:pt x="0" y="0"/>
                  </a:lnTo>
                  <a:lnTo>
                    <a:pt x="0" y="190499"/>
                  </a:lnTo>
                  <a:lnTo>
                    <a:pt x="624840" y="190499"/>
                  </a:lnTo>
                  <a:lnTo>
                    <a:pt x="62484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215895" y="4354068"/>
              <a:ext cx="661670" cy="190500"/>
            </a:xfrm>
            <a:custGeom>
              <a:avLst/>
              <a:gdLst/>
              <a:ahLst/>
              <a:cxnLst/>
              <a:rect l="l" t="t" r="r" b="b"/>
              <a:pathLst>
                <a:path w="661669" h="190500">
                  <a:moveTo>
                    <a:pt x="661416" y="0"/>
                  </a:moveTo>
                  <a:lnTo>
                    <a:pt x="0" y="0"/>
                  </a:lnTo>
                  <a:lnTo>
                    <a:pt x="0" y="190499"/>
                  </a:lnTo>
                  <a:lnTo>
                    <a:pt x="661416" y="190499"/>
                  </a:lnTo>
                  <a:lnTo>
                    <a:pt x="66141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15895" y="4544568"/>
              <a:ext cx="722630" cy="190500"/>
            </a:xfrm>
            <a:custGeom>
              <a:avLst/>
              <a:gdLst/>
              <a:ahLst/>
              <a:cxnLst/>
              <a:rect l="l" t="t" r="r" b="b"/>
              <a:pathLst>
                <a:path w="722630" h="190500">
                  <a:moveTo>
                    <a:pt x="722376" y="0"/>
                  </a:moveTo>
                  <a:lnTo>
                    <a:pt x="0" y="0"/>
                  </a:lnTo>
                  <a:lnTo>
                    <a:pt x="0" y="190499"/>
                  </a:lnTo>
                  <a:lnTo>
                    <a:pt x="722376" y="190499"/>
                  </a:lnTo>
                  <a:lnTo>
                    <a:pt x="722376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15895" y="4811268"/>
              <a:ext cx="419100" cy="190500"/>
            </a:xfrm>
            <a:custGeom>
              <a:avLst/>
              <a:gdLst/>
              <a:ahLst/>
              <a:cxnLst/>
              <a:rect l="l" t="t" r="r" b="b"/>
              <a:pathLst>
                <a:path w="419100" h="190500">
                  <a:moveTo>
                    <a:pt x="419100" y="0"/>
                  </a:moveTo>
                  <a:lnTo>
                    <a:pt x="0" y="0"/>
                  </a:lnTo>
                  <a:lnTo>
                    <a:pt x="0" y="190499"/>
                  </a:lnTo>
                  <a:lnTo>
                    <a:pt x="419100" y="190499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215895" y="5001768"/>
              <a:ext cx="408940" cy="190500"/>
            </a:xfrm>
            <a:custGeom>
              <a:avLst/>
              <a:gdLst/>
              <a:ahLst/>
              <a:cxnLst/>
              <a:rect l="l" t="t" r="r" b="b"/>
              <a:pathLst>
                <a:path w="408939" h="190500">
                  <a:moveTo>
                    <a:pt x="408431" y="0"/>
                  </a:moveTo>
                  <a:lnTo>
                    <a:pt x="0" y="0"/>
                  </a:lnTo>
                  <a:lnTo>
                    <a:pt x="0" y="190499"/>
                  </a:lnTo>
                  <a:lnTo>
                    <a:pt x="408431" y="190499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215895" y="5192268"/>
              <a:ext cx="494030" cy="190500"/>
            </a:xfrm>
            <a:custGeom>
              <a:avLst/>
              <a:gdLst/>
              <a:ahLst/>
              <a:cxnLst/>
              <a:rect l="l" t="t" r="r" b="b"/>
              <a:pathLst>
                <a:path w="494030" h="190500">
                  <a:moveTo>
                    <a:pt x="493776" y="0"/>
                  </a:moveTo>
                  <a:lnTo>
                    <a:pt x="0" y="0"/>
                  </a:lnTo>
                  <a:lnTo>
                    <a:pt x="0" y="190499"/>
                  </a:lnTo>
                  <a:lnTo>
                    <a:pt x="493776" y="190499"/>
                  </a:lnTo>
                  <a:lnTo>
                    <a:pt x="49377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215895" y="5382768"/>
              <a:ext cx="447040" cy="189230"/>
            </a:xfrm>
            <a:custGeom>
              <a:avLst/>
              <a:gdLst/>
              <a:ahLst/>
              <a:cxnLst/>
              <a:rect l="l" t="t" r="r" b="b"/>
              <a:pathLst>
                <a:path w="447039" h="189229">
                  <a:moveTo>
                    <a:pt x="446531" y="0"/>
                  </a:moveTo>
                  <a:lnTo>
                    <a:pt x="0" y="0"/>
                  </a:lnTo>
                  <a:lnTo>
                    <a:pt x="0" y="188975"/>
                  </a:lnTo>
                  <a:lnTo>
                    <a:pt x="446531" y="188975"/>
                  </a:lnTo>
                  <a:lnTo>
                    <a:pt x="446531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215895" y="5571744"/>
              <a:ext cx="335280" cy="190500"/>
            </a:xfrm>
            <a:custGeom>
              <a:avLst/>
              <a:gdLst/>
              <a:ahLst/>
              <a:cxnLst/>
              <a:rect l="l" t="t" r="r" b="b"/>
              <a:pathLst>
                <a:path w="335280" h="190500">
                  <a:moveTo>
                    <a:pt x="335280" y="0"/>
                  </a:moveTo>
                  <a:lnTo>
                    <a:pt x="0" y="0"/>
                  </a:lnTo>
                  <a:lnTo>
                    <a:pt x="0" y="190499"/>
                  </a:lnTo>
                  <a:lnTo>
                    <a:pt x="335280" y="190499"/>
                  </a:lnTo>
                  <a:lnTo>
                    <a:pt x="33528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215895" y="1688592"/>
              <a:ext cx="0" cy="4112260"/>
            </a:xfrm>
            <a:custGeom>
              <a:avLst/>
              <a:gdLst/>
              <a:ahLst/>
              <a:cxnLst/>
              <a:rect l="l" t="t" r="r" b="b"/>
              <a:pathLst>
                <a:path h="4112260">
                  <a:moveTo>
                    <a:pt x="0" y="0"/>
                  </a:moveTo>
                  <a:lnTo>
                    <a:pt x="0" y="4111752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3745738" y="1720977"/>
            <a:ext cx="2609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Calibri"/>
                <a:cs typeface="Calibri"/>
              </a:rPr>
              <a:t>41%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355594" y="2749041"/>
            <a:ext cx="2609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Calibri"/>
                <a:cs typeface="Calibri"/>
              </a:rPr>
              <a:t>30%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897251" y="3777488"/>
            <a:ext cx="2609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Calibri"/>
                <a:cs typeface="Calibri"/>
              </a:rPr>
              <a:t>17%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658361" y="1911477"/>
            <a:ext cx="2609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Calibri"/>
                <a:cs typeface="Calibri"/>
              </a:rPr>
              <a:t>39%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533647" y="2939541"/>
            <a:ext cx="2609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Calibri"/>
                <a:cs typeface="Calibri"/>
              </a:rPr>
              <a:t>35%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812160" y="3967733"/>
            <a:ext cx="2609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Calibri"/>
                <a:cs typeface="Calibri"/>
              </a:rPr>
              <a:t>15%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687573" y="4776611"/>
            <a:ext cx="270510" cy="4057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30"/>
              </a:spcBef>
            </a:pPr>
            <a:r>
              <a:rPr sz="1050" b="1" dirty="0">
                <a:latin typeface="Calibri"/>
                <a:cs typeface="Calibri"/>
              </a:rPr>
              <a:t>12%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050" b="1" dirty="0">
                <a:latin typeface="Calibri"/>
                <a:cs typeface="Calibri"/>
              </a:rPr>
              <a:t>11%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465321" y="3130041"/>
            <a:ext cx="2609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Calibri"/>
                <a:cs typeface="Calibri"/>
              </a:rPr>
              <a:t>33%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772536" y="5186298"/>
            <a:ext cx="2609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Calibri"/>
                <a:cs typeface="Calibri"/>
              </a:rPr>
              <a:t>14%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509517" y="2072157"/>
            <a:ext cx="301625" cy="40640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335"/>
              </a:spcBef>
            </a:pPr>
            <a:r>
              <a:rPr sz="1050" b="1" dirty="0">
                <a:latin typeface="Calibri"/>
                <a:cs typeface="Calibri"/>
              </a:rPr>
              <a:t>36%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050" b="1" dirty="0">
                <a:latin typeface="Calibri"/>
                <a:cs typeface="Calibri"/>
              </a:rPr>
              <a:t>34%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520185" y="3320288"/>
            <a:ext cx="2609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Calibri"/>
                <a:cs typeface="Calibri"/>
              </a:rPr>
              <a:t>35%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903347" y="4128668"/>
            <a:ext cx="297815" cy="40640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050" b="1" dirty="0">
                <a:latin typeface="Calibri"/>
                <a:cs typeface="Calibri"/>
              </a:rPr>
              <a:t>17%</a:t>
            </a:r>
            <a:endParaRPr sz="1050">
              <a:latin typeface="Calibri"/>
              <a:cs typeface="Calibri"/>
            </a:endParaRPr>
          </a:p>
          <a:p>
            <a:pPr marL="48895">
              <a:lnSpc>
                <a:spcPct val="100000"/>
              </a:lnSpc>
              <a:spcBef>
                <a:spcPts val="240"/>
              </a:spcBef>
            </a:pPr>
            <a:r>
              <a:rPr sz="1050" b="1" dirty="0">
                <a:latin typeface="Calibri"/>
                <a:cs typeface="Calibri"/>
              </a:rPr>
              <a:t>19%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725292" y="5376798"/>
            <a:ext cx="2609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Calibri"/>
                <a:cs typeface="Calibri"/>
              </a:rPr>
              <a:t>13%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376929" y="2482722"/>
            <a:ext cx="2609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Calibri"/>
                <a:cs typeface="Calibri"/>
              </a:rPr>
              <a:t>31%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699128" y="3510788"/>
            <a:ext cx="2609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Calibri"/>
                <a:cs typeface="Calibri"/>
              </a:rPr>
              <a:t>40%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001136" y="4538852"/>
            <a:ext cx="2609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Calibri"/>
                <a:cs typeface="Calibri"/>
              </a:rPr>
              <a:t>20%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614041" y="5567273"/>
            <a:ext cx="1924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Calibri"/>
                <a:cs typeface="Calibri"/>
              </a:rPr>
              <a:t>9%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96672" y="1988565"/>
            <a:ext cx="1790700" cy="39497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337185">
              <a:lnSpc>
                <a:spcPct val="101899"/>
              </a:lnSpc>
              <a:spcBef>
                <a:spcPts val="70"/>
              </a:spcBef>
            </a:pPr>
            <a:r>
              <a:rPr sz="1200" spc="-5" dirty="0">
                <a:latin typeface="Calibri"/>
                <a:cs typeface="Calibri"/>
              </a:rPr>
              <a:t>Open-source OS/RTOS,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without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commercial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support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27659" y="3109976"/>
            <a:ext cx="1358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Commercial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OS/RTOS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20116" y="4045077"/>
            <a:ext cx="1666239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Internally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developed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or in-</a:t>
            </a:r>
            <a:endParaRPr sz="1200">
              <a:latin typeface="Calibri"/>
              <a:cs typeface="Calibri"/>
            </a:endParaRPr>
          </a:p>
          <a:p>
            <a:pPr marL="685800">
              <a:lnSpc>
                <a:spcPct val="100000"/>
              </a:lnSpc>
              <a:spcBef>
                <a:spcPts val="20"/>
              </a:spcBef>
            </a:pPr>
            <a:r>
              <a:rPr sz="1200" dirty="0">
                <a:latin typeface="Calibri"/>
                <a:cs typeface="Calibri"/>
              </a:rPr>
              <a:t>h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/</a:t>
            </a:r>
            <a:r>
              <a:rPr sz="1200" spc="-5" dirty="0">
                <a:latin typeface="Calibri"/>
                <a:cs typeface="Calibri"/>
              </a:rPr>
              <a:t>RTOS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15900" y="5073141"/>
            <a:ext cx="1870710" cy="39497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488950" marR="5080" indent="-476884">
              <a:lnSpc>
                <a:spcPct val="101899"/>
              </a:lnSpc>
              <a:spcBef>
                <a:spcPts val="70"/>
              </a:spcBef>
            </a:pPr>
            <a:r>
              <a:rPr sz="1200" spc="-5" dirty="0">
                <a:latin typeface="Calibri"/>
                <a:cs typeface="Calibri"/>
              </a:rPr>
              <a:t>Commercial distribution of </a:t>
            </a:r>
            <a:r>
              <a:rPr sz="1200" spc="-10" dirty="0">
                <a:latin typeface="Calibri"/>
                <a:cs typeface="Calibri"/>
              </a:rPr>
              <a:t>an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ope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-</a:t>
            </a:r>
            <a:r>
              <a:rPr sz="1200" spc="-5" dirty="0">
                <a:latin typeface="Calibri"/>
                <a:cs typeface="Calibri"/>
              </a:rPr>
              <a:t>so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rce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OS/RTOS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3447288" y="4981955"/>
            <a:ext cx="70485" cy="257810"/>
            <a:chOff x="3447288" y="4981955"/>
            <a:chExt cx="70485" cy="257810"/>
          </a:xfrm>
        </p:grpSpPr>
        <p:sp>
          <p:nvSpPr>
            <p:cNvPr id="96" name="object 96"/>
            <p:cNvSpPr/>
            <p:nvPr/>
          </p:nvSpPr>
          <p:spPr>
            <a:xfrm>
              <a:off x="3447288" y="4981955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5" h="70485">
                  <a:moveTo>
                    <a:pt x="70103" y="0"/>
                  </a:moveTo>
                  <a:lnTo>
                    <a:pt x="0" y="0"/>
                  </a:lnTo>
                  <a:lnTo>
                    <a:pt x="0" y="70104"/>
                  </a:lnTo>
                  <a:lnTo>
                    <a:pt x="70103" y="70104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447288" y="5169407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5" h="70485">
                  <a:moveTo>
                    <a:pt x="70103" y="0"/>
                  </a:moveTo>
                  <a:lnTo>
                    <a:pt x="0" y="0"/>
                  </a:lnTo>
                  <a:lnTo>
                    <a:pt x="0" y="70104"/>
                  </a:lnTo>
                  <a:lnTo>
                    <a:pt x="70103" y="70104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3534917" y="4879746"/>
            <a:ext cx="784860" cy="40005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000" spc="-5" dirty="0">
                <a:latin typeface="Calibri"/>
                <a:cs typeface="Calibri"/>
              </a:rPr>
              <a:t>2017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(N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=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539)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000" spc="-5" dirty="0">
                <a:latin typeface="Calibri"/>
                <a:cs typeface="Calibri"/>
              </a:rPr>
              <a:t>2015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(N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=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804)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447288" y="5356859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5" h="70485">
                <a:moveTo>
                  <a:pt x="70103" y="0"/>
                </a:moveTo>
                <a:lnTo>
                  <a:pt x="0" y="0"/>
                </a:lnTo>
                <a:lnTo>
                  <a:pt x="0" y="70103"/>
                </a:lnTo>
                <a:lnTo>
                  <a:pt x="70103" y="70103"/>
                </a:lnTo>
                <a:lnTo>
                  <a:pt x="70103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3534917" y="5289296"/>
            <a:ext cx="84899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2014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(N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=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1003)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447288" y="5544311"/>
            <a:ext cx="70485" cy="68580"/>
          </a:xfrm>
          <a:custGeom>
            <a:avLst/>
            <a:gdLst/>
            <a:ahLst/>
            <a:cxnLst/>
            <a:rect l="l" t="t" r="r" b="b"/>
            <a:pathLst>
              <a:path w="70485" h="68579">
                <a:moveTo>
                  <a:pt x="70103" y="0"/>
                </a:moveTo>
                <a:lnTo>
                  <a:pt x="0" y="0"/>
                </a:lnTo>
                <a:lnTo>
                  <a:pt x="0" y="68579"/>
                </a:lnTo>
                <a:lnTo>
                  <a:pt x="70103" y="68579"/>
                </a:lnTo>
                <a:lnTo>
                  <a:pt x="70103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3534917" y="5476747"/>
            <a:ext cx="84899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2013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(N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=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1402)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3447288" y="5731764"/>
            <a:ext cx="70485" cy="68580"/>
          </a:xfrm>
          <a:custGeom>
            <a:avLst/>
            <a:gdLst/>
            <a:ahLst/>
            <a:cxnLst/>
            <a:rect l="l" t="t" r="r" b="b"/>
            <a:pathLst>
              <a:path w="70485" h="68579">
                <a:moveTo>
                  <a:pt x="70103" y="0"/>
                </a:moveTo>
                <a:lnTo>
                  <a:pt x="0" y="0"/>
                </a:lnTo>
                <a:lnTo>
                  <a:pt x="0" y="68580"/>
                </a:lnTo>
                <a:lnTo>
                  <a:pt x="70103" y="68580"/>
                </a:lnTo>
                <a:lnTo>
                  <a:pt x="70103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3534917" y="5663894"/>
            <a:ext cx="84899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2012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(N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=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1152)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5" name="object 105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292925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My</a:t>
            </a:r>
            <a:r>
              <a:rPr sz="2200" spc="-25" dirty="0"/>
              <a:t> </a:t>
            </a:r>
            <a:r>
              <a:rPr sz="2200" spc="-5" dirty="0"/>
              <a:t>current</a:t>
            </a:r>
            <a:r>
              <a:rPr sz="2200" dirty="0"/>
              <a:t> </a:t>
            </a:r>
            <a:r>
              <a:rPr sz="2200" spc="-5" dirty="0"/>
              <a:t>embedded </a:t>
            </a:r>
            <a:r>
              <a:rPr sz="2200" spc="-600" dirty="0"/>
              <a:t> </a:t>
            </a:r>
            <a:r>
              <a:rPr sz="2200" spc="-5" dirty="0"/>
              <a:t>project</a:t>
            </a:r>
            <a:r>
              <a:rPr sz="2200" spc="20" dirty="0"/>
              <a:t> </a:t>
            </a:r>
            <a:r>
              <a:rPr sz="2200" spc="-5" dirty="0"/>
              <a:t>uses:</a:t>
            </a:r>
            <a:endParaRPr sz="2200"/>
          </a:p>
        </p:txBody>
      </p:sp>
      <p:sp>
        <p:nvSpPr>
          <p:cNvPr id="106" name="object 106"/>
          <p:cNvSpPr txBox="1"/>
          <p:nvPr/>
        </p:nvSpPr>
        <p:spPr>
          <a:xfrm>
            <a:off x="4973192" y="600202"/>
            <a:ext cx="291655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4F81BC"/>
                </a:solidFill>
                <a:latin typeface="Arial"/>
                <a:cs typeface="Arial"/>
              </a:rPr>
              <a:t>My next</a:t>
            </a:r>
            <a:r>
              <a:rPr sz="2200" b="1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F81BC"/>
                </a:solidFill>
                <a:latin typeface="Arial"/>
                <a:cs typeface="Arial"/>
              </a:rPr>
              <a:t>embedded </a:t>
            </a:r>
            <a:r>
              <a:rPr sz="2200" b="1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F81BC"/>
                </a:solidFill>
                <a:latin typeface="Arial"/>
                <a:cs typeface="Arial"/>
              </a:rPr>
              <a:t>project</a:t>
            </a:r>
            <a:r>
              <a:rPr sz="2200" b="1" spc="1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4F81BC"/>
                </a:solidFill>
                <a:latin typeface="Arial"/>
                <a:cs typeface="Arial"/>
              </a:rPr>
              <a:t>will</a:t>
            </a:r>
            <a:r>
              <a:rPr sz="2200" b="1" spc="-3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F81BC"/>
                </a:solidFill>
                <a:latin typeface="Arial"/>
                <a:cs typeface="Arial"/>
              </a:rPr>
              <a:t>likely</a:t>
            </a:r>
            <a:r>
              <a:rPr sz="2200" b="1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F81BC"/>
                </a:solidFill>
                <a:latin typeface="Arial"/>
                <a:cs typeface="Arial"/>
              </a:rPr>
              <a:t>use: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107" name="object 10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6466" y="1726945"/>
            <a:ext cx="534924" cy="2043556"/>
          </a:xfrm>
          <a:prstGeom prst="rect">
            <a:avLst/>
          </a:prstGeom>
        </p:spPr>
      </p:pic>
      <p:sp>
        <p:nvSpPr>
          <p:cNvPr id="108" name="object 10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109" name="object 10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56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73297" y="1825498"/>
            <a:ext cx="3341370" cy="4267835"/>
            <a:chOff x="3273297" y="1825498"/>
            <a:chExt cx="3341370" cy="4267835"/>
          </a:xfrm>
        </p:grpSpPr>
        <p:sp>
          <p:nvSpPr>
            <p:cNvPr id="4" name="object 4"/>
            <p:cNvSpPr/>
            <p:nvPr/>
          </p:nvSpPr>
          <p:spPr>
            <a:xfrm>
              <a:off x="3279648" y="1885187"/>
              <a:ext cx="3335020" cy="4148454"/>
            </a:xfrm>
            <a:custGeom>
              <a:avLst/>
              <a:gdLst/>
              <a:ahLst/>
              <a:cxnLst/>
              <a:rect l="l" t="t" r="r" b="b"/>
              <a:pathLst>
                <a:path w="3335020" h="4148454">
                  <a:moveTo>
                    <a:pt x="912876" y="4030980"/>
                  </a:moveTo>
                  <a:lnTo>
                    <a:pt x="0" y="4030980"/>
                  </a:lnTo>
                  <a:lnTo>
                    <a:pt x="0" y="4148328"/>
                  </a:lnTo>
                  <a:lnTo>
                    <a:pt x="912876" y="4148328"/>
                  </a:lnTo>
                  <a:lnTo>
                    <a:pt x="912876" y="4030980"/>
                  </a:lnTo>
                  <a:close/>
                </a:path>
                <a:path w="3335020" h="4148454">
                  <a:moveTo>
                    <a:pt x="1018032" y="3806952"/>
                  </a:moveTo>
                  <a:lnTo>
                    <a:pt x="0" y="3806952"/>
                  </a:lnTo>
                  <a:lnTo>
                    <a:pt x="0" y="3924300"/>
                  </a:lnTo>
                  <a:lnTo>
                    <a:pt x="1018032" y="3924300"/>
                  </a:lnTo>
                  <a:lnTo>
                    <a:pt x="1018032" y="3806952"/>
                  </a:lnTo>
                  <a:close/>
                </a:path>
                <a:path w="3335020" h="4148454">
                  <a:moveTo>
                    <a:pt x="1053084" y="3582924"/>
                  </a:moveTo>
                  <a:lnTo>
                    <a:pt x="0" y="3582924"/>
                  </a:lnTo>
                  <a:lnTo>
                    <a:pt x="0" y="3700272"/>
                  </a:lnTo>
                  <a:lnTo>
                    <a:pt x="1053084" y="3700272"/>
                  </a:lnTo>
                  <a:lnTo>
                    <a:pt x="1053084" y="3582924"/>
                  </a:lnTo>
                  <a:close/>
                </a:path>
                <a:path w="3335020" h="4148454">
                  <a:moveTo>
                    <a:pt x="1123188" y="3358896"/>
                  </a:moveTo>
                  <a:lnTo>
                    <a:pt x="0" y="3358896"/>
                  </a:lnTo>
                  <a:lnTo>
                    <a:pt x="0" y="3476244"/>
                  </a:lnTo>
                  <a:lnTo>
                    <a:pt x="1123188" y="3476244"/>
                  </a:lnTo>
                  <a:lnTo>
                    <a:pt x="1123188" y="3358896"/>
                  </a:lnTo>
                  <a:close/>
                </a:path>
                <a:path w="3335020" h="4148454">
                  <a:moveTo>
                    <a:pt x="1228344" y="2910840"/>
                  </a:moveTo>
                  <a:lnTo>
                    <a:pt x="0" y="2910840"/>
                  </a:lnTo>
                  <a:lnTo>
                    <a:pt x="0" y="3028188"/>
                  </a:lnTo>
                  <a:lnTo>
                    <a:pt x="1228344" y="3028188"/>
                  </a:lnTo>
                  <a:lnTo>
                    <a:pt x="1228344" y="2910840"/>
                  </a:lnTo>
                  <a:close/>
                </a:path>
                <a:path w="3335020" h="4148454">
                  <a:moveTo>
                    <a:pt x="1473708" y="2686812"/>
                  </a:moveTo>
                  <a:lnTo>
                    <a:pt x="0" y="2686812"/>
                  </a:lnTo>
                  <a:lnTo>
                    <a:pt x="0" y="2804160"/>
                  </a:lnTo>
                  <a:lnTo>
                    <a:pt x="1473708" y="2804160"/>
                  </a:lnTo>
                  <a:lnTo>
                    <a:pt x="1473708" y="2686812"/>
                  </a:lnTo>
                  <a:close/>
                </a:path>
                <a:path w="3335020" h="4148454">
                  <a:moveTo>
                    <a:pt x="1543812" y="2462784"/>
                  </a:moveTo>
                  <a:lnTo>
                    <a:pt x="0" y="2462784"/>
                  </a:lnTo>
                  <a:lnTo>
                    <a:pt x="0" y="2581656"/>
                  </a:lnTo>
                  <a:lnTo>
                    <a:pt x="1543812" y="2581656"/>
                  </a:lnTo>
                  <a:lnTo>
                    <a:pt x="1543812" y="2462784"/>
                  </a:lnTo>
                  <a:close/>
                </a:path>
                <a:path w="3335020" h="4148454">
                  <a:moveTo>
                    <a:pt x="1684020" y="2238756"/>
                  </a:moveTo>
                  <a:lnTo>
                    <a:pt x="0" y="2238756"/>
                  </a:lnTo>
                  <a:lnTo>
                    <a:pt x="0" y="2357628"/>
                  </a:lnTo>
                  <a:lnTo>
                    <a:pt x="1684020" y="2357628"/>
                  </a:lnTo>
                  <a:lnTo>
                    <a:pt x="1684020" y="2238756"/>
                  </a:lnTo>
                  <a:close/>
                </a:path>
                <a:path w="3335020" h="4148454">
                  <a:moveTo>
                    <a:pt x="1754124" y="2014728"/>
                  </a:moveTo>
                  <a:lnTo>
                    <a:pt x="0" y="2014728"/>
                  </a:lnTo>
                  <a:lnTo>
                    <a:pt x="0" y="2133600"/>
                  </a:lnTo>
                  <a:lnTo>
                    <a:pt x="1754124" y="2133600"/>
                  </a:lnTo>
                  <a:lnTo>
                    <a:pt x="1754124" y="2014728"/>
                  </a:lnTo>
                  <a:close/>
                </a:path>
                <a:path w="3335020" h="4148454">
                  <a:moveTo>
                    <a:pt x="2106168" y="1792224"/>
                  </a:moveTo>
                  <a:lnTo>
                    <a:pt x="0" y="1792224"/>
                  </a:lnTo>
                  <a:lnTo>
                    <a:pt x="0" y="1909572"/>
                  </a:lnTo>
                  <a:lnTo>
                    <a:pt x="2106168" y="1909572"/>
                  </a:lnTo>
                  <a:lnTo>
                    <a:pt x="2106168" y="1792224"/>
                  </a:lnTo>
                  <a:close/>
                </a:path>
                <a:path w="3335020" h="4148454">
                  <a:moveTo>
                    <a:pt x="2141220" y="1568196"/>
                  </a:moveTo>
                  <a:lnTo>
                    <a:pt x="0" y="1568196"/>
                  </a:lnTo>
                  <a:lnTo>
                    <a:pt x="0" y="1685556"/>
                  </a:lnTo>
                  <a:lnTo>
                    <a:pt x="2141220" y="1685556"/>
                  </a:lnTo>
                  <a:lnTo>
                    <a:pt x="2141220" y="1568196"/>
                  </a:lnTo>
                  <a:close/>
                </a:path>
                <a:path w="3335020" h="4148454">
                  <a:moveTo>
                    <a:pt x="2141220" y="1344168"/>
                  </a:moveTo>
                  <a:lnTo>
                    <a:pt x="0" y="1344168"/>
                  </a:lnTo>
                  <a:lnTo>
                    <a:pt x="0" y="1461516"/>
                  </a:lnTo>
                  <a:lnTo>
                    <a:pt x="2141220" y="1461516"/>
                  </a:lnTo>
                  <a:lnTo>
                    <a:pt x="2141220" y="1344168"/>
                  </a:lnTo>
                  <a:close/>
                </a:path>
                <a:path w="3335020" h="4148454">
                  <a:moveTo>
                    <a:pt x="2421636" y="1120140"/>
                  </a:moveTo>
                  <a:lnTo>
                    <a:pt x="0" y="1120140"/>
                  </a:lnTo>
                  <a:lnTo>
                    <a:pt x="0" y="1237488"/>
                  </a:lnTo>
                  <a:lnTo>
                    <a:pt x="2421636" y="1237488"/>
                  </a:lnTo>
                  <a:lnTo>
                    <a:pt x="2421636" y="1120140"/>
                  </a:lnTo>
                  <a:close/>
                </a:path>
                <a:path w="3335020" h="4148454">
                  <a:moveTo>
                    <a:pt x="2456688" y="896112"/>
                  </a:moveTo>
                  <a:lnTo>
                    <a:pt x="0" y="896112"/>
                  </a:lnTo>
                  <a:lnTo>
                    <a:pt x="0" y="1013460"/>
                  </a:lnTo>
                  <a:lnTo>
                    <a:pt x="2456688" y="1013460"/>
                  </a:lnTo>
                  <a:lnTo>
                    <a:pt x="2456688" y="896112"/>
                  </a:lnTo>
                  <a:close/>
                </a:path>
                <a:path w="3335020" h="4148454">
                  <a:moveTo>
                    <a:pt x="2596896" y="672084"/>
                  </a:moveTo>
                  <a:lnTo>
                    <a:pt x="0" y="672084"/>
                  </a:lnTo>
                  <a:lnTo>
                    <a:pt x="0" y="789432"/>
                  </a:lnTo>
                  <a:lnTo>
                    <a:pt x="2596896" y="789432"/>
                  </a:lnTo>
                  <a:lnTo>
                    <a:pt x="2596896" y="672084"/>
                  </a:lnTo>
                  <a:close/>
                </a:path>
                <a:path w="3335020" h="4148454">
                  <a:moveTo>
                    <a:pt x="2631948" y="448056"/>
                  </a:moveTo>
                  <a:lnTo>
                    <a:pt x="0" y="448056"/>
                  </a:lnTo>
                  <a:lnTo>
                    <a:pt x="0" y="565404"/>
                  </a:lnTo>
                  <a:lnTo>
                    <a:pt x="2631948" y="565404"/>
                  </a:lnTo>
                  <a:lnTo>
                    <a:pt x="2631948" y="448056"/>
                  </a:lnTo>
                  <a:close/>
                </a:path>
                <a:path w="3335020" h="4148454">
                  <a:moveTo>
                    <a:pt x="2667000" y="224028"/>
                  </a:moveTo>
                  <a:lnTo>
                    <a:pt x="0" y="224028"/>
                  </a:lnTo>
                  <a:lnTo>
                    <a:pt x="0" y="341376"/>
                  </a:lnTo>
                  <a:lnTo>
                    <a:pt x="2667000" y="341376"/>
                  </a:lnTo>
                  <a:lnTo>
                    <a:pt x="2667000" y="224028"/>
                  </a:lnTo>
                  <a:close/>
                </a:path>
                <a:path w="3335020" h="4148454">
                  <a:moveTo>
                    <a:pt x="333449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3334499" y="118872"/>
                  </a:lnTo>
                  <a:lnTo>
                    <a:pt x="333449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79647" y="1831848"/>
              <a:ext cx="0" cy="4255135"/>
            </a:xfrm>
            <a:custGeom>
              <a:avLst/>
              <a:gdLst/>
              <a:ahLst/>
              <a:cxnLst/>
              <a:rect l="l" t="t" r="r" b="b"/>
              <a:pathLst>
                <a:path h="4255135">
                  <a:moveTo>
                    <a:pt x="0" y="0"/>
                  </a:moveTo>
                  <a:lnTo>
                    <a:pt x="0" y="4255008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465065" y="5198491"/>
            <a:ext cx="269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15%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94961" y="5422138"/>
            <a:ext cx="269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14%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9909" y="5646216"/>
            <a:ext cx="269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14%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54500" y="5870244"/>
            <a:ext cx="269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12%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96440" y="1885188"/>
          <a:ext cx="6170293" cy="32772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3485"/>
                <a:gridCol w="1210944"/>
                <a:gridCol w="337185"/>
                <a:gridCol w="582295"/>
                <a:gridCol w="330835"/>
                <a:gridCol w="874395"/>
                <a:gridCol w="351154"/>
              </a:tblGrid>
              <a:tr h="217932">
                <a:tc>
                  <a:txBody>
                    <a:bodyPr/>
                    <a:lstStyle/>
                    <a:p>
                      <a:pPr marR="121285" algn="r">
                        <a:lnSpc>
                          <a:spcPts val="1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Real-time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capability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06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45%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24027">
                <a:tc>
                  <a:txBody>
                    <a:bodyPr/>
                    <a:lstStyle/>
                    <a:p>
                      <a:pPr marR="121920" algn="r">
                        <a:lnSpc>
                          <a:spcPts val="105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Processor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hardware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compatibility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9725" algn="r">
                        <a:lnSpc>
                          <a:spcPts val="111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36%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4028">
                <a:tc>
                  <a:txBody>
                    <a:bodyPr/>
                    <a:lstStyle/>
                    <a:p>
                      <a:pPr marR="121920" algn="r">
                        <a:lnSpc>
                          <a:spcPts val="105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Code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size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memory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usage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75285" algn="r">
                        <a:lnSpc>
                          <a:spcPts val="111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36%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3545">
                <a:tc>
                  <a:txBody>
                    <a:bodyPr/>
                    <a:lstStyle/>
                    <a:p>
                      <a:pPr marR="121285" algn="r">
                        <a:lnSpc>
                          <a:spcPts val="105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Technical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support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ts val="111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35%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4256">
                <a:tc>
                  <a:txBody>
                    <a:bodyPr/>
                    <a:lstStyle/>
                    <a:p>
                      <a:pPr marR="121920" algn="r">
                        <a:lnSpc>
                          <a:spcPts val="105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Ease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future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maintenance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1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33%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4027">
                <a:tc>
                  <a:txBody>
                    <a:bodyPr/>
                    <a:lstStyle/>
                    <a:p>
                      <a:pPr marR="120650" algn="r">
                        <a:lnSpc>
                          <a:spcPts val="105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Good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software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tools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11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33%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4027">
                <a:tc>
                  <a:txBody>
                    <a:bodyPr/>
                    <a:lstStyle/>
                    <a:p>
                      <a:pPr marR="120650" algn="r">
                        <a:lnSpc>
                          <a:spcPts val="105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Documentation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1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29%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3646">
                <a:tc>
                  <a:txBody>
                    <a:bodyPr/>
                    <a:lstStyle/>
                    <a:p>
                      <a:pPr marR="121285" algn="r">
                        <a:lnSpc>
                          <a:spcPts val="105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Support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my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processor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drivers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(BSP)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1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29%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4027">
                <a:tc>
                  <a:txBody>
                    <a:bodyPr/>
                    <a:lstStyle/>
                    <a:p>
                      <a:pPr marR="122555" algn="r">
                        <a:lnSpc>
                          <a:spcPts val="105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Networking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capability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111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28%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4028">
                <a:tc>
                  <a:txBody>
                    <a:bodyPr/>
                    <a:lstStyle/>
                    <a:p>
                      <a:pPr marR="121285" algn="r">
                        <a:lnSpc>
                          <a:spcPts val="105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Overall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cost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ts val="111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24%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3545">
                <a:tc>
                  <a:txBody>
                    <a:bodyPr/>
                    <a:lstStyle/>
                    <a:p>
                      <a:pPr marR="121285" algn="r">
                        <a:lnSpc>
                          <a:spcPts val="105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Royalty-free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ts val="111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23%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4256">
                <a:tc>
                  <a:txBody>
                    <a:bodyPr/>
                    <a:lstStyle/>
                    <a:p>
                      <a:pPr marR="120650" algn="r">
                        <a:lnSpc>
                          <a:spcPts val="105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Supplier's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reputation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1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21%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4028">
                <a:tc>
                  <a:txBody>
                    <a:bodyPr/>
                    <a:lstStyle/>
                    <a:p>
                      <a:pPr marR="120650" algn="r">
                        <a:lnSpc>
                          <a:spcPts val="105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Security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ts val="111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4027">
                <a:tc>
                  <a:txBody>
                    <a:bodyPr/>
                    <a:lstStyle/>
                    <a:p>
                      <a:pPr marR="120650" algn="r">
                        <a:lnSpc>
                          <a:spcPts val="105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Multicore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support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11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17%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47827">
                <a:tc>
                  <a:txBody>
                    <a:bodyPr/>
                    <a:lstStyle/>
                    <a:p>
                      <a:pPr marR="122555" algn="r">
                        <a:lnSpc>
                          <a:spcPts val="105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Scheduling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efficiency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1019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16%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2002711" y="5134711"/>
            <a:ext cx="1160780" cy="921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 marR="5080" indent="-51435" algn="just">
              <a:lnSpc>
                <a:spcPct val="133700"/>
              </a:lnSpc>
              <a:spcBef>
                <a:spcPts val="95"/>
              </a:spcBef>
            </a:pPr>
            <a:r>
              <a:rPr sz="1100" spc="-5" dirty="0">
                <a:latin typeface="Calibri"/>
                <a:cs typeface="Calibri"/>
              </a:rPr>
              <a:t>Context switch time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Safety Certification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Customer's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desire</a:t>
            </a:r>
            <a:endParaRPr sz="1100">
              <a:latin typeface="Calibri"/>
              <a:cs typeface="Calibri"/>
            </a:endParaRPr>
          </a:p>
          <a:p>
            <a:pPr marL="516890">
              <a:lnSpc>
                <a:spcPct val="100000"/>
              </a:lnSpc>
              <a:spcBef>
                <a:spcPts val="445"/>
              </a:spcBef>
            </a:pPr>
            <a:r>
              <a:rPr sz="1100" spc="-5" dirty="0">
                <a:latin typeface="Calibri"/>
                <a:cs typeface="Calibri"/>
              </a:rPr>
              <a:t>Modularity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86271" y="5381244"/>
            <a:ext cx="76200" cy="78105"/>
          </a:xfrm>
          <a:custGeom>
            <a:avLst/>
            <a:gdLst/>
            <a:ahLst/>
            <a:cxnLst/>
            <a:rect l="l" t="t" r="r" b="b"/>
            <a:pathLst>
              <a:path w="76200" h="78104">
                <a:moveTo>
                  <a:pt x="76200" y="0"/>
                </a:moveTo>
                <a:lnTo>
                  <a:pt x="0" y="0"/>
                </a:lnTo>
                <a:lnTo>
                  <a:pt x="0" y="77723"/>
                </a:lnTo>
                <a:lnTo>
                  <a:pt x="76200" y="77723"/>
                </a:lnTo>
                <a:lnTo>
                  <a:pt x="762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085078" y="5307838"/>
            <a:ext cx="8597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2017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(N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=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211)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52475" y="6281115"/>
            <a:ext cx="30168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solidFill>
                  <a:srgbClr val="6A7979"/>
                </a:solidFill>
                <a:latin typeface="Arial"/>
                <a:cs typeface="Arial"/>
              </a:rPr>
              <a:t>Base</a:t>
            </a:r>
            <a:r>
              <a:rPr sz="900" i="1" spc="-10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6A7979"/>
                </a:solidFill>
                <a:latin typeface="Arial"/>
                <a:cs typeface="Arial"/>
              </a:rPr>
              <a:t>=</a:t>
            </a:r>
            <a:r>
              <a:rPr sz="900" i="1" spc="-10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6A7979"/>
                </a:solidFill>
                <a:latin typeface="Arial"/>
                <a:cs typeface="Arial"/>
              </a:rPr>
              <a:t>Those</a:t>
            </a:r>
            <a:r>
              <a:rPr sz="900" i="1" spc="-20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6A7979"/>
                </a:solidFill>
                <a:latin typeface="Arial"/>
                <a:cs typeface="Arial"/>
              </a:rPr>
              <a:t>who</a:t>
            </a:r>
            <a:r>
              <a:rPr sz="900" i="1" dirty="0">
                <a:solidFill>
                  <a:srgbClr val="6A7979"/>
                </a:solidFill>
                <a:latin typeface="Arial"/>
                <a:cs typeface="Arial"/>
              </a:rPr>
              <a:t> currently</a:t>
            </a:r>
            <a:r>
              <a:rPr sz="900" i="1" spc="-25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6A7979"/>
                </a:solidFill>
                <a:latin typeface="Arial"/>
                <a:cs typeface="Arial"/>
              </a:rPr>
              <a:t>use</a:t>
            </a:r>
            <a:r>
              <a:rPr sz="900" i="1" spc="-10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6A7979"/>
                </a:solidFill>
                <a:latin typeface="Arial"/>
                <a:cs typeface="Arial"/>
              </a:rPr>
              <a:t>a</a:t>
            </a:r>
            <a:r>
              <a:rPr sz="900" i="1" spc="-10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6A7979"/>
                </a:solidFill>
                <a:latin typeface="Arial"/>
                <a:cs typeface="Arial"/>
              </a:rPr>
              <a:t>“Commercial”</a:t>
            </a:r>
            <a:r>
              <a:rPr sz="900" i="1" spc="-15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6A7979"/>
                </a:solidFill>
                <a:latin typeface="Arial"/>
                <a:cs typeface="Arial"/>
              </a:rPr>
              <a:t>OS/RTOS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689864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Which</a:t>
            </a:r>
            <a:r>
              <a:rPr sz="2200" spc="20" dirty="0"/>
              <a:t> </a:t>
            </a:r>
            <a:r>
              <a:rPr sz="2200" spc="-5" dirty="0"/>
              <a:t>factors</a:t>
            </a:r>
            <a:r>
              <a:rPr sz="2200" spc="30" dirty="0"/>
              <a:t> </a:t>
            </a:r>
            <a:r>
              <a:rPr sz="2200" spc="-5" dirty="0"/>
              <a:t>most</a:t>
            </a:r>
            <a:r>
              <a:rPr sz="2200" dirty="0"/>
              <a:t> </a:t>
            </a:r>
            <a:r>
              <a:rPr sz="2200" spc="-5" dirty="0"/>
              <a:t>influenced</a:t>
            </a:r>
            <a:r>
              <a:rPr sz="2200" spc="40" dirty="0"/>
              <a:t> </a:t>
            </a:r>
            <a:r>
              <a:rPr sz="2200" spc="-10" dirty="0"/>
              <a:t>your</a:t>
            </a:r>
            <a:r>
              <a:rPr sz="2200" spc="40" dirty="0"/>
              <a:t> </a:t>
            </a:r>
            <a:r>
              <a:rPr sz="2200" spc="-5" dirty="0"/>
              <a:t>decision</a:t>
            </a:r>
            <a:r>
              <a:rPr sz="2200" spc="30" dirty="0"/>
              <a:t> </a:t>
            </a:r>
            <a:r>
              <a:rPr sz="2200" spc="-5" dirty="0"/>
              <a:t>to</a:t>
            </a:r>
            <a:r>
              <a:rPr sz="2200" spc="20" dirty="0"/>
              <a:t> </a:t>
            </a:r>
            <a:r>
              <a:rPr sz="2200" spc="-5" dirty="0"/>
              <a:t>use </a:t>
            </a:r>
            <a:r>
              <a:rPr sz="2200" spc="-600" dirty="0"/>
              <a:t> </a:t>
            </a:r>
            <a:r>
              <a:rPr sz="2200" spc="-5" dirty="0"/>
              <a:t>a commercial operating</a:t>
            </a:r>
            <a:r>
              <a:rPr sz="2200" spc="25" dirty="0"/>
              <a:t> </a:t>
            </a:r>
            <a:r>
              <a:rPr sz="2200" spc="-10" dirty="0"/>
              <a:t>system?</a:t>
            </a:r>
            <a:endParaRPr sz="2200"/>
          </a:p>
        </p:txBody>
      </p:sp>
      <p:sp>
        <p:nvSpPr>
          <p:cNvPr id="16" name="object 16"/>
          <p:cNvSpPr txBox="1"/>
          <p:nvPr/>
        </p:nvSpPr>
        <p:spPr>
          <a:xfrm>
            <a:off x="4189857" y="1474088"/>
            <a:ext cx="13150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40" dirty="0">
                <a:solidFill>
                  <a:srgbClr val="6A7979"/>
                </a:solidFill>
                <a:latin typeface="Arial"/>
                <a:cs typeface="Arial"/>
              </a:rPr>
              <a:t>Top </a:t>
            </a:r>
            <a:r>
              <a:rPr sz="1400" b="1" dirty="0">
                <a:solidFill>
                  <a:srgbClr val="6A7979"/>
                </a:solidFill>
                <a:latin typeface="Arial"/>
                <a:cs typeface="Arial"/>
              </a:rPr>
              <a:t>19</a:t>
            </a:r>
            <a:r>
              <a:rPr sz="1400" b="1" spc="-35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A7979"/>
                </a:solidFill>
                <a:latin typeface="Arial"/>
                <a:cs typeface="Arial"/>
              </a:rPr>
              <a:t>reasons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57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83838" y="1753870"/>
            <a:ext cx="4194810" cy="3810635"/>
            <a:chOff x="3783838" y="1753870"/>
            <a:chExt cx="4194810" cy="3810635"/>
          </a:xfrm>
        </p:grpSpPr>
        <p:sp>
          <p:nvSpPr>
            <p:cNvPr id="4" name="object 4"/>
            <p:cNvSpPr/>
            <p:nvPr/>
          </p:nvSpPr>
          <p:spPr>
            <a:xfrm>
              <a:off x="3790188" y="1787652"/>
              <a:ext cx="4188460" cy="131445"/>
            </a:xfrm>
            <a:custGeom>
              <a:avLst/>
              <a:gdLst/>
              <a:ahLst/>
              <a:cxnLst/>
              <a:rect l="l" t="t" r="r" b="b"/>
              <a:pathLst>
                <a:path w="4188459" h="131444">
                  <a:moveTo>
                    <a:pt x="4187952" y="0"/>
                  </a:moveTo>
                  <a:lnTo>
                    <a:pt x="0" y="0"/>
                  </a:lnTo>
                  <a:lnTo>
                    <a:pt x="0" y="131063"/>
                  </a:lnTo>
                  <a:lnTo>
                    <a:pt x="4187952" y="131063"/>
                  </a:lnTo>
                  <a:lnTo>
                    <a:pt x="41879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90188" y="1918716"/>
              <a:ext cx="3632200" cy="132715"/>
            </a:xfrm>
            <a:custGeom>
              <a:avLst/>
              <a:gdLst/>
              <a:ahLst/>
              <a:cxnLst/>
              <a:rect l="l" t="t" r="r" b="b"/>
              <a:pathLst>
                <a:path w="3632200" h="132714">
                  <a:moveTo>
                    <a:pt x="3631691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3631691" y="132587"/>
                  </a:lnTo>
                  <a:lnTo>
                    <a:pt x="36316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0188" y="2103120"/>
              <a:ext cx="2133600" cy="132715"/>
            </a:xfrm>
            <a:custGeom>
              <a:avLst/>
              <a:gdLst/>
              <a:ahLst/>
              <a:cxnLst/>
              <a:rect l="l" t="t" r="r" b="b"/>
              <a:pathLst>
                <a:path w="2133600" h="132714">
                  <a:moveTo>
                    <a:pt x="2133600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2133600" y="132587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90188" y="2235708"/>
              <a:ext cx="2047239" cy="131445"/>
            </a:xfrm>
            <a:custGeom>
              <a:avLst/>
              <a:gdLst/>
              <a:ahLst/>
              <a:cxnLst/>
              <a:rect l="l" t="t" r="r" b="b"/>
              <a:pathLst>
                <a:path w="2047239" h="131444">
                  <a:moveTo>
                    <a:pt x="2046732" y="0"/>
                  </a:moveTo>
                  <a:lnTo>
                    <a:pt x="0" y="0"/>
                  </a:lnTo>
                  <a:lnTo>
                    <a:pt x="0" y="131063"/>
                  </a:lnTo>
                  <a:lnTo>
                    <a:pt x="2046732" y="131063"/>
                  </a:lnTo>
                  <a:lnTo>
                    <a:pt x="204673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90188" y="2420112"/>
              <a:ext cx="1728470" cy="131445"/>
            </a:xfrm>
            <a:custGeom>
              <a:avLst/>
              <a:gdLst/>
              <a:ahLst/>
              <a:cxnLst/>
              <a:rect l="l" t="t" r="r" b="b"/>
              <a:pathLst>
                <a:path w="1728470" h="131444">
                  <a:moveTo>
                    <a:pt x="1728215" y="0"/>
                  </a:moveTo>
                  <a:lnTo>
                    <a:pt x="0" y="0"/>
                  </a:lnTo>
                  <a:lnTo>
                    <a:pt x="0" y="131063"/>
                  </a:lnTo>
                  <a:lnTo>
                    <a:pt x="1728215" y="131063"/>
                  </a:lnTo>
                  <a:lnTo>
                    <a:pt x="172821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90188" y="2551176"/>
              <a:ext cx="1432560" cy="132715"/>
            </a:xfrm>
            <a:custGeom>
              <a:avLst/>
              <a:gdLst/>
              <a:ahLst/>
              <a:cxnLst/>
              <a:rect l="l" t="t" r="r" b="b"/>
              <a:pathLst>
                <a:path w="1432560" h="132714">
                  <a:moveTo>
                    <a:pt x="1432560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1432560" y="132587"/>
                  </a:lnTo>
                  <a:lnTo>
                    <a:pt x="143256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90188" y="2735580"/>
              <a:ext cx="1224280" cy="132715"/>
            </a:xfrm>
            <a:custGeom>
              <a:avLst/>
              <a:gdLst/>
              <a:ahLst/>
              <a:cxnLst/>
              <a:rect l="l" t="t" r="r" b="b"/>
              <a:pathLst>
                <a:path w="1224279" h="132714">
                  <a:moveTo>
                    <a:pt x="1223772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1223772" y="132587"/>
                  </a:lnTo>
                  <a:lnTo>
                    <a:pt x="12237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90188" y="2868168"/>
              <a:ext cx="1205865" cy="131445"/>
            </a:xfrm>
            <a:custGeom>
              <a:avLst/>
              <a:gdLst/>
              <a:ahLst/>
              <a:cxnLst/>
              <a:rect l="l" t="t" r="r" b="b"/>
              <a:pathLst>
                <a:path w="1205864" h="131444">
                  <a:moveTo>
                    <a:pt x="1205484" y="0"/>
                  </a:moveTo>
                  <a:lnTo>
                    <a:pt x="0" y="0"/>
                  </a:lnTo>
                  <a:lnTo>
                    <a:pt x="0" y="131064"/>
                  </a:lnTo>
                  <a:lnTo>
                    <a:pt x="1205484" y="131064"/>
                  </a:lnTo>
                  <a:lnTo>
                    <a:pt x="120548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90188" y="3052572"/>
              <a:ext cx="645160" cy="132715"/>
            </a:xfrm>
            <a:custGeom>
              <a:avLst/>
              <a:gdLst/>
              <a:ahLst/>
              <a:cxnLst/>
              <a:rect l="l" t="t" r="r" b="b"/>
              <a:pathLst>
                <a:path w="645160" h="132714">
                  <a:moveTo>
                    <a:pt x="644651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644651" y="132587"/>
                  </a:lnTo>
                  <a:lnTo>
                    <a:pt x="64465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90188" y="3185160"/>
              <a:ext cx="673735" cy="131445"/>
            </a:xfrm>
            <a:custGeom>
              <a:avLst/>
              <a:gdLst/>
              <a:ahLst/>
              <a:cxnLst/>
              <a:rect l="l" t="t" r="r" b="b"/>
              <a:pathLst>
                <a:path w="673735" h="131445">
                  <a:moveTo>
                    <a:pt x="673608" y="0"/>
                  </a:moveTo>
                  <a:lnTo>
                    <a:pt x="0" y="0"/>
                  </a:lnTo>
                  <a:lnTo>
                    <a:pt x="0" y="131063"/>
                  </a:lnTo>
                  <a:lnTo>
                    <a:pt x="673608" y="131063"/>
                  </a:lnTo>
                  <a:lnTo>
                    <a:pt x="67360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90188" y="3369564"/>
              <a:ext cx="650875" cy="131445"/>
            </a:xfrm>
            <a:custGeom>
              <a:avLst/>
              <a:gdLst/>
              <a:ahLst/>
              <a:cxnLst/>
              <a:rect l="l" t="t" r="r" b="b"/>
              <a:pathLst>
                <a:path w="650875" h="131445">
                  <a:moveTo>
                    <a:pt x="650748" y="0"/>
                  </a:moveTo>
                  <a:lnTo>
                    <a:pt x="0" y="0"/>
                  </a:lnTo>
                  <a:lnTo>
                    <a:pt x="0" y="131063"/>
                  </a:lnTo>
                  <a:lnTo>
                    <a:pt x="650748" y="131063"/>
                  </a:lnTo>
                  <a:lnTo>
                    <a:pt x="6507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90188" y="3500627"/>
              <a:ext cx="561340" cy="132715"/>
            </a:xfrm>
            <a:custGeom>
              <a:avLst/>
              <a:gdLst/>
              <a:ahLst/>
              <a:cxnLst/>
              <a:rect l="l" t="t" r="r" b="b"/>
              <a:pathLst>
                <a:path w="561339" h="132714">
                  <a:moveTo>
                    <a:pt x="560832" y="0"/>
                  </a:moveTo>
                  <a:lnTo>
                    <a:pt x="0" y="0"/>
                  </a:lnTo>
                  <a:lnTo>
                    <a:pt x="0" y="132588"/>
                  </a:lnTo>
                  <a:lnTo>
                    <a:pt x="560832" y="132588"/>
                  </a:lnTo>
                  <a:lnTo>
                    <a:pt x="56083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90188" y="3685032"/>
              <a:ext cx="650875" cy="132715"/>
            </a:xfrm>
            <a:custGeom>
              <a:avLst/>
              <a:gdLst/>
              <a:ahLst/>
              <a:cxnLst/>
              <a:rect l="l" t="t" r="r" b="b"/>
              <a:pathLst>
                <a:path w="650875" h="132714">
                  <a:moveTo>
                    <a:pt x="650748" y="0"/>
                  </a:moveTo>
                  <a:lnTo>
                    <a:pt x="0" y="0"/>
                  </a:lnTo>
                  <a:lnTo>
                    <a:pt x="0" y="132588"/>
                  </a:lnTo>
                  <a:lnTo>
                    <a:pt x="650748" y="132588"/>
                  </a:lnTo>
                  <a:lnTo>
                    <a:pt x="6507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90188" y="3817620"/>
              <a:ext cx="561340" cy="131445"/>
            </a:xfrm>
            <a:custGeom>
              <a:avLst/>
              <a:gdLst/>
              <a:ahLst/>
              <a:cxnLst/>
              <a:rect l="l" t="t" r="r" b="b"/>
              <a:pathLst>
                <a:path w="561339" h="131445">
                  <a:moveTo>
                    <a:pt x="560832" y="0"/>
                  </a:moveTo>
                  <a:lnTo>
                    <a:pt x="0" y="0"/>
                  </a:lnTo>
                  <a:lnTo>
                    <a:pt x="0" y="131063"/>
                  </a:lnTo>
                  <a:lnTo>
                    <a:pt x="560832" y="131063"/>
                  </a:lnTo>
                  <a:lnTo>
                    <a:pt x="56083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90188" y="4002023"/>
              <a:ext cx="577850" cy="1080770"/>
            </a:xfrm>
            <a:custGeom>
              <a:avLst/>
              <a:gdLst/>
              <a:ahLst/>
              <a:cxnLst/>
              <a:rect l="l" t="t" r="r" b="b"/>
              <a:pathLst>
                <a:path w="577850" h="1080770">
                  <a:moveTo>
                    <a:pt x="362712" y="949452"/>
                  </a:moveTo>
                  <a:lnTo>
                    <a:pt x="0" y="949452"/>
                  </a:lnTo>
                  <a:lnTo>
                    <a:pt x="0" y="1080516"/>
                  </a:lnTo>
                  <a:lnTo>
                    <a:pt x="362712" y="1080516"/>
                  </a:lnTo>
                  <a:lnTo>
                    <a:pt x="362712" y="949452"/>
                  </a:lnTo>
                  <a:close/>
                </a:path>
                <a:path w="577850" h="1080770">
                  <a:moveTo>
                    <a:pt x="441960" y="632460"/>
                  </a:moveTo>
                  <a:lnTo>
                    <a:pt x="0" y="632460"/>
                  </a:lnTo>
                  <a:lnTo>
                    <a:pt x="0" y="765048"/>
                  </a:lnTo>
                  <a:lnTo>
                    <a:pt x="441960" y="765048"/>
                  </a:lnTo>
                  <a:lnTo>
                    <a:pt x="441960" y="632460"/>
                  </a:lnTo>
                  <a:close/>
                </a:path>
                <a:path w="577850" h="1080770">
                  <a:moveTo>
                    <a:pt x="516636" y="315468"/>
                  </a:moveTo>
                  <a:lnTo>
                    <a:pt x="0" y="315468"/>
                  </a:lnTo>
                  <a:lnTo>
                    <a:pt x="0" y="448056"/>
                  </a:lnTo>
                  <a:lnTo>
                    <a:pt x="516636" y="448056"/>
                  </a:lnTo>
                  <a:lnTo>
                    <a:pt x="516636" y="315468"/>
                  </a:lnTo>
                  <a:close/>
                </a:path>
                <a:path w="577850" h="1080770">
                  <a:moveTo>
                    <a:pt x="577596" y="0"/>
                  </a:moveTo>
                  <a:lnTo>
                    <a:pt x="0" y="0"/>
                  </a:lnTo>
                  <a:lnTo>
                    <a:pt x="0" y="131064"/>
                  </a:lnTo>
                  <a:lnTo>
                    <a:pt x="577596" y="131064"/>
                  </a:lnTo>
                  <a:lnTo>
                    <a:pt x="57759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90188" y="5082540"/>
              <a:ext cx="326390" cy="132715"/>
            </a:xfrm>
            <a:custGeom>
              <a:avLst/>
              <a:gdLst/>
              <a:ahLst/>
              <a:cxnLst/>
              <a:rect l="l" t="t" r="r" b="b"/>
              <a:pathLst>
                <a:path w="326389" h="132714">
                  <a:moveTo>
                    <a:pt x="326136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326136" y="132587"/>
                  </a:lnTo>
                  <a:lnTo>
                    <a:pt x="32613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90188" y="5266944"/>
              <a:ext cx="472440" cy="132715"/>
            </a:xfrm>
            <a:custGeom>
              <a:avLst/>
              <a:gdLst/>
              <a:ahLst/>
              <a:cxnLst/>
              <a:rect l="l" t="t" r="r" b="b"/>
              <a:pathLst>
                <a:path w="472439" h="132714">
                  <a:moveTo>
                    <a:pt x="472439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472439" y="132587"/>
                  </a:lnTo>
                  <a:lnTo>
                    <a:pt x="47243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90188" y="5399532"/>
              <a:ext cx="355600" cy="131445"/>
            </a:xfrm>
            <a:custGeom>
              <a:avLst/>
              <a:gdLst/>
              <a:ahLst/>
              <a:cxnLst/>
              <a:rect l="l" t="t" r="r" b="b"/>
              <a:pathLst>
                <a:path w="355600" h="131445">
                  <a:moveTo>
                    <a:pt x="355091" y="0"/>
                  </a:moveTo>
                  <a:lnTo>
                    <a:pt x="0" y="0"/>
                  </a:lnTo>
                  <a:lnTo>
                    <a:pt x="0" y="131064"/>
                  </a:lnTo>
                  <a:lnTo>
                    <a:pt x="355091" y="131064"/>
                  </a:lnTo>
                  <a:lnTo>
                    <a:pt x="3550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90188" y="1760220"/>
              <a:ext cx="0" cy="3797935"/>
            </a:xfrm>
            <a:custGeom>
              <a:avLst/>
              <a:gdLst/>
              <a:ahLst/>
              <a:cxnLst/>
              <a:rect l="l" t="t" r="r" b="b"/>
              <a:pathLst>
                <a:path h="3797935">
                  <a:moveTo>
                    <a:pt x="0" y="0"/>
                  </a:moveTo>
                  <a:lnTo>
                    <a:pt x="0" y="3797807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041640" y="1747774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68%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87288" y="2064257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35%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04690" y="3330066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11%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04690" y="3646423"/>
            <a:ext cx="269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11%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30648" y="3963161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9%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69053" y="4279519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8%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95394" y="4595876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7%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26128" y="5228285"/>
            <a:ext cx="19812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8%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86015" y="1879854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59%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00673" y="2196211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33%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86247" y="2380869"/>
            <a:ext cx="564515" cy="325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7340">
              <a:lnSpc>
                <a:spcPts val="118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28%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180"/>
              </a:lnSpc>
            </a:pPr>
            <a:r>
              <a:rPr sz="1100" dirty="0">
                <a:latin typeface="Calibri"/>
                <a:cs typeface="Calibri"/>
              </a:rPr>
              <a:t>23%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058917" y="2697226"/>
            <a:ext cx="287655" cy="325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80">
              <a:lnSpc>
                <a:spcPts val="118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20%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180"/>
              </a:lnSpc>
            </a:pPr>
            <a:r>
              <a:rPr sz="1100" dirty="0">
                <a:latin typeface="Calibri"/>
                <a:cs typeface="Calibri"/>
              </a:rPr>
              <a:t>20%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98594" y="3013710"/>
            <a:ext cx="299085" cy="325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18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11%</a:t>
            </a:r>
            <a:endParaRPr sz="1100">
              <a:latin typeface="Calibri"/>
              <a:cs typeface="Calibri"/>
            </a:endParaRPr>
          </a:p>
          <a:p>
            <a:pPr marL="41910">
              <a:lnSpc>
                <a:spcPts val="1180"/>
              </a:lnSpc>
            </a:pPr>
            <a:r>
              <a:rPr sz="1100" dirty="0">
                <a:latin typeface="Calibri"/>
                <a:cs typeface="Calibri"/>
              </a:rPr>
              <a:t>11%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13630" y="3462020"/>
            <a:ext cx="1981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9%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413630" y="3778377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9%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78553" y="4912233"/>
            <a:ext cx="234950" cy="325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>
              <a:lnSpc>
                <a:spcPts val="118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6%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180"/>
              </a:lnSpc>
            </a:pPr>
            <a:r>
              <a:rPr sz="1100" dirty="0">
                <a:latin typeface="Calibri"/>
                <a:cs typeface="Calibri"/>
              </a:rPr>
              <a:t>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08779" y="5360670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6%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947417" y="1797558"/>
            <a:ext cx="1713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Current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solution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works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fine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30274" y="2114169"/>
            <a:ext cx="24320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Commercial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alternatives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too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expensive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68983" y="2430526"/>
            <a:ext cx="2391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Avoid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reliance on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commercial supplier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92783" y="2747009"/>
            <a:ext cx="2467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No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need for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mulithreading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multitasking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06602" y="3063366"/>
            <a:ext cx="2853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Incompatible with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existing SW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apps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drivers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4740" y="3379419"/>
            <a:ext cx="29654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Commercial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alternatives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use</a:t>
            </a:r>
            <a:r>
              <a:rPr sz="1200" dirty="0">
                <a:latin typeface="Calibri"/>
                <a:cs typeface="Calibri"/>
              </a:rPr>
              <a:t> too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much</a:t>
            </a:r>
            <a:r>
              <a:rPr sz="1200" spc="-5" dirty="0">
                <a:latin typeface="Calibri"/>
                <a:cs typeface="Calibri"/>
              </a:rPr>
              <a:t> memory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46608" y="3696461"/>
            <a:ext cx="3113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Too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much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trouble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learn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commercial alternative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06827" y="4012819"/>
            <a:ext cx="1353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No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need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for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real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time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475994" y="4329176"/>
            <a:ext cx="2183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Security concersn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with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commercial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23061" y="4645532"/>
            <a:ext cx="2836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Safety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concerns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with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commercial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alternatives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83411" y="4962270"/>
            <a:ext cx="2777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Commercial alternatives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lack</a:t>
            </a:r>
            <a:r>
              <a:rPr sz="1200" spc="-5" dirty="0">
                <a:latin typeface="Calibri"/>
                <a:cs typeface="Calibri"/>
              </a:rPr>
              <a:t> features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275203" y="5278628"/>
            <a:ext cx="386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292596" y="4104132"/>
            <a:ext cx="76200" cy="78105"/>
          </a:xfrm>
          <a:custGeom>
            <a:avLst/>
            <a:gdLst/>
            <a:ahLst/>
            <a:cxnLst/>
            <a:rect l="l" t="t" r="r" b="b"/>
            <a:pathLst>
              <a:path w="76200" h="78104">
                <a:moveTo>
                  <a:pt x="76200" y="0"/>
                </a:moveTo>
                <a:lnTo>
                  <a:pt x="0" y="0"/>
                </a:lnTo>
                <a:lnTo>
                  <a:pt x="0" y="77724"/>
                </a:lnTo>
                <a:lnTo>
                  <a:pt x="76200" y="77724"/>
                </a:lnTo>
                <a:lnTo>
                  <a:pt x="762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391402" y="4030471"/>
            <a:ext cx="8597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2017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(N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=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573)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292596" y="434949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199"/>
                </a:lnTo>
                <a:lnTo>
                  <a:pt x="76200" y="76199"/>
                </a:lnTo>
                <a:lnTo>
                  <a:pt x="762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391402" y="4275835"/>
            <a:ext cx="8597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2015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(N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=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811)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57047" y="6264205"/>
            <a:ext cx="336550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i="1" dirty="0">
                <a:solidFill>
                  <a:srgbClr val="6A7979"/>
                </a:solidFill>
                <a:latin typeface="Arial"/>
                <a:cs typeface="Arial"/>
              </a:rPr>
              <a:t>Base</a:t>
            </a:r>
            <a:r>
              <a:rPr sz="900" i="1" spc="-10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6A7979"/>
                </a:solidFill>
                <a:latin typeface="Arial"/>
                <a:cs typeface="Arial"/>
              </a:rPr>
              <a:t>=</a:t>
            </a:r>
            <a:r>
              <a:rPr sz="900" i="1" spc="-10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6A7979"/>
                </a:solidFill>
                <a:latin typeface="Arial"/>
                <a:cs typeface="Arial"/>
              </a:rPr>
              <a:t>Those</a:t>
            </a:r>
            <a:r>
              <a:rPr sz="900" i="1" spc="-20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6A7979"/>
                </a:solidFill>
                <a:latin typeface="Arial"/>
                <a:cs typeface="Arial"/>
              </a:rPr>
              <a:t>who</a:t>
            </a:r>
            <a:r>
              <a:rPr sz="900" i="1" dirty="0">
                <a:solidFill>
                  <a:srgbClr val="6A7979"/>
                </a:solidFill>
                <a:latin typeface="Arial"/>
                <a:cs typeface="Arial"/>
              </a:rPr>
              <a:t> do</a:t>
            </a:r>
            <a:r>
              <a:rPr sz="900" i="1" spc="-10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6A7979"/>
                </a:solidFill>
                <a:latin typeface="Arial"/>
                <a:cs typeface="Arial"/>
              </a:rPr>
              <a:t>not</a:t>
            </a:r>
            <a:r>
              <a:rPr sz="900" i="1" spc="-5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6A7979"/>
                </a:solidFill>
                <a:latin typeface="Arial"/>
                <a:cs typeface="Arial"/>
              </a:rPr>
              <a:t>currently</a:t>
            </a:r>
            <a:r>
              <a:rPr sz="900" i="1" spc="-30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6A7979"/>
                </a:solidFill>
                <a:latin typeface="Arial"/>
                <a:cs typeface="Arial"/>
              </a:rPr>
              <a:t>use</a:t>
            </a:r>
            <a:r>
              <a:rPr sz="900" i="1" spc="-10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6A7979"/>
                </a:solidFill>
                <a:latin typeface="Arial"/>
                <a:cs typeface="Arial"/>
              </a:rPr>
              <a:t>a</a:t>
            </a:r>
            <a:r>
              <a:rPr sz="900" i="1" spc="-10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6A7979"/>
                </a:solidFill>
                <a:latin typeface="Arial"/>
                <a:cs typeface="Arial"/>
              </a:rPr>
              <a:t>“Commercial”</a:t>
            </a:r>
            <a:r>
              <a:rPr sz="900" i="1" spc="-15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6A7979"/>
                </a:solidFill>
                <a:latin typeface="Arial"/>
                <a:cs typeface="Arial"/>
              </a:rPr>
              <a:t>OS/RTOS</a:t>
            </a:r>
            <a:endParaRPr sz="900">
              <a:latin typeface="Arial"/>
              <a:cs typeface="Arial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669861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What</a:t>
            </a:r>
            <a:r>
              <a:rPr sz="2200" spc="15" dirty="0"/>
              <a:t> </a:t>
            </a:r>
            <a:r>
              <a:rPr sz="2200" spc="-5" dirty="0"/>
              <a:t>are</a:t>
            </a:r>
            <a:r>
              <a:rPr sz="2200" dirty="0"/>
              <a:t> </a:t>
            </a:r>
            <a:r>
              <a:rPr sz="2200" spc="-10" dirty="0"/>
              <a:t>your</a:t>
            </a:r>
            <a:r>
              <a:rPr sz="2200" spc="40" dirty="0"/>
              <a:t> </a:t>
            </a:r>
            <a:r>
              <a:rPr sz="2200" spc="-5" dirty="0"/>
              <a:t>reasons</a:t>
            </a:r>
            <a:r>
              <a:rPr sz="2200" spc="15" dirty="0"/>
              <a:t> </a:t>
            </a:r>
            <a:r>
              <a:rPr sz="2200" spc="-5" dirty="0"/>
              <a:t>for</a:t>
            </a:r>
            <a:r>
              <a:rPr sz="2200" spc="35" dirty="0"/>
              <a:t> </a:t>
            </a:r>
            <a:r>
              <a:rPr sz="2200" spc="-5" dirty="0">
                <a:solidFill>
                  <a:srgbClr val="375F92"/>
                </a:solidFill>
              </a:rPr>
              <a:t>not</a:t>
            </a:r>
            <a:r>
              <a:rPr sz="2200" spc="30" dirty="0">
                <a:solidFill>
                  <a:srgbClr val="375F92"/>
                </a:solidFill>
              </a:rPr>
              <a:t> </a:t>
            </a:r>
            <a:r>
              <a:rPr sz="2200" spc="-5" dirty="0"/>
              <a:t>using</a:t>
            </a:r>
            <a:r>
              <a:rPr sz="2200" spc="20" dirty="0"/>
              <a:t> </a:t>
            </a:r>
            <a:r>
              <a:rPr sz="2200" spc="-5" dirty="0"/>
              <a:t>a</a:t>
            </a:r>
            <a:r>
              <a:rPr sz="2200" spc="5" dirty="0"/>
              <a:t> </a:t>
            </a:r>
            <a:r>
              <a:rPr sz="2200" spc="-5" dirty="0"/>
              <a:t>commercial </a:t>
            </a:r>
            <a:r>
              <a:rPr sz="2200" spc="-595" dirty="0"/>
              <a:t> </a:t>
            </a:r>
            <a:r>
              <a:rPr sz="2200" spc="-5" dirty="0"/>
              <a:t>operating</a:t>
            </a:r>
            <a:r>
              <a:rPr sz="2200" spc="30" dirty="0"/>
              <a:t> </a:t>
            </a:r>
            <a:r>
              <a:rPr sz="2200" spc="-10" dirty="0"/>
              <a:t>system?</a:t>
            </a:r>
            <a:endParaRPr sz="22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58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94688" y="2221992"/>
            <a:ext cx="5760720" cy="2534920"/>
            <a:chOff x="1694688" y="2221992"/>
            <a:chExt cx="5760720" cy="2534920"/>
          </a:xfrm>
        </p:grpSpPr>
        <p:sp>
          <p:nvSpPr>
            <p:cNvPr id="4" name="object 4"/>
            <p:cNvSpPr/>
            <p:nvPr/>
          </p:nvSpPr>
          <p:spPr>
            <a:xfrm>
              <a:off x="1914144" y="2284476"/>
              <a:ext cx="487680" cy="2466340"/>
            </a:xfrm>
            <a:custGeom>
              <a:avLst/>
              <a:gdLst/>
              <a:ahLst/>
              <a:cxnLst/>
              <a:rect l="l" t="t" r="r" b="b"/>
              <a:pathLst>
                <a:path w="487680" h="2466340">
                  <a:moveTo>
                    <a:pt x="487680" y="0"/>
                  </a:moveTo>
                  <a:lnTo>
                    <a:pt x="0" y="0"/>
                  </a:lnTo>
                  <a:lnTo>
                    <a:pt x="0" y="2465832"/>
                  </a:lnTo>
                  <a:lnTo>
                    <a:pt x="487680" y="2465832"/>
                  </a:lnTo>
                  <a:lnTo>
                    <a:pt x="4876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01824" y="2279904"/>
              <a:ext cx="489584" cy="2470785"/>
            </a:xfrm>
            <a:custGeom>
              <a:avLst/>
              <a:gdLst/>
              <a:ahLst/>
              <a:cxnLst/>
              <a:rect l="l" t="t" r="r" b="b"/>
              <a:pathLst>
                <a:path w="489585" h="2470785">
                  <a:moveTo>
                    <a:pt x="489203" y="0"/>
                  </a:moveTo>
                  <a:lnTo>
                    <a:pt x="0" y="0"/>
                  </a:lnTo>
                  <a:lnTo>
                    <a:pt x="0" y="2470404"/>
                  </a:lnTo>
                  <a:lnTo>
                    <a:pt x="489203" y="2470404"/>
                  </a:lnTo>
                  <a:lnTo>
                    <a:pt x="48920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1027" y="2253996"/>
              <a:ext cx="487680" cy="2496820"/>
            </a:xfrm>
            <a:custGeom>
              <a:avLst/>
              <a:gdLst/>
              <a:ahLst/>
              <a:cxnLst/>
              <a:rect l="l" t="t" r="r" b="b"/>
              <a:pathLst>
                <a:path w="487679" h="2496820">
                  <a:moveTo>
                    <a:pt x="487680" y="0"/>
                  </a:moveTo>
                  <a:lnTo>
                    <a:pt x="0" y="0"/>
                  </a:lnTo>
                  <a:lnTo>
                    <a:pt x="0" y="2496311"/>
                  </a:lnTo>
                  <a:lnTo>
                    <a:pt x="487680" y="2496311"/>
                  </a:lnTo>
                  <a:lnTo>
                    <a:pt x="48768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78708" y="2221992"/>
              <a:ext cx="487680" cy="2528570"/>
            </a:xfrm>
            <a:custGeom>
              <a:avLst/>
              <a:gdLst/>
              <a:ahLst/>
              <a:cxnLst/>
              <a:rect l="l" t="t" r="r" b="b"/>
              <a:pathLst>
                <a:path w="487679" h="2528570">
                  <a:moveTo>
                    <a:pt x="487679" y="0"/>
                  </a:moveTo>
                  <a:lnTo>
                    <a:pt x="0" y="0"/>
                  </a:lnTo>
                  <a:lnTo>
                    <a:pt x="0" y="2528316"/>
                  </a:lnTo>
                  <a:lnTo>
                    <a:pt x="487679" y="2528316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66388" y="2409444"/>
              <a:ext cx="489584" cy="2341245"/>
            </a:xfrm>
            <a:custGeom>
              <a:avLst/>
              <a:gdLst/>
              <a:ahLst/>
              <a:cxnLst/>
              <a:rect l="l" t="t" r="r" b="b"/>
              <a:pathLst>
                <a:path w="489585" h="2341245">
                  <a:moveTo>
                    <a:pt x="489203" y="0"/>
                  </a:moveTo>
                  <a:lnTo>
                    <a:pt x="0" y="0"/>
                  </a:lnTo>
                  <a:lnTo>
                    <a:pt x="0" y="2340863"/>
                  </a:lnTo>
                  <a:lnTo>
                    <a:pt x="489203" y="2340863"/>
                  </a:lnTo>
                  <a:lnTo>
                    <a:pt x="489203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94504" y="3137916"/>
              <a:ext cx="487680" cy="1612900"/>
            </a:xfrm>
            <a:custGeom>
              <a:avLst/>
              <a:gdLst/>
              <a:ahLst/>
              <a:cxnLst/>
              <a:rect l="l" t="t" r="r" b="b"/>
              <a:pathLst>
                <a:path w="487679" h="1612900">
                  <a:moveTo>
                    <a:pt x="487680" y="0"/>
                  </a:moveTo>
                  <a:lnTo>
                    <a:pt x="0" y="0"/>
                  </a:lnTo>
                  <a:lnTo>
                    <a:pt x="0" y="1612392"/>
                  </a:lnTo>
                  <a:lnTo>
                    <a:pt x="487680" y="1612392"/>
                  </a:lnTo>
                  <a:lnTo>
                    <a:pt x="4876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82184" y="3142488"/>
              <a:ext cx="489584" cy="1607820"/>
            </a:xfrm>
            <a:custGeom>
              <a:avLst/>
              <a:gdLst/>
              <a:ahLst/>
              <a:cxnLst/>
              <a:rect l="l" t="t" r="r" b="b"/>
              <a:pathLst>
                <a:path w="489585" h="1607820">
                  <a:moveTo>
                    <a:pt x="489203" y="0"/>
                  </a:moveTo>
                  <a:lnTo>
                    <a:pt x="0" y="0"/>
                  </a:lnTo>
                  <a:lnTo>
                    <a:pt x="0" y="1607820"/>
                  </a:lnTo>
                  <a:lnTo>
                    <a:pt x="489203" y="1607820"/>
                  </a:lnTo>
                  <a:lnTo>
                    <a:pt x="48920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71388" y="3168396"/>
              <a:ext cx="487680" cy="1582420"/>
            </a:xfrm>
            <a:custGeom>
              <a:avLst/>
              <a:gdLst/>
              <a:ahLst/>
              <a:cxnLst/>
              <a:rect l="l" t="t" r="r" b="b"/>
              <a:pathLst>
                <a:path w="487679" h="1582420">
                  <a:moveTo>
                    <a:pt x="487679" y="0"/>
                  </a:moveTo>
                  <a:lnTo>
                    <a:pt x="0" y="0"/>
                  </a:lnTo>
                  <a:lnTo>
                    <a:pt x="0" y="1581911"/>
                  </a:lnTo>
                  <a:lnTo>
                    <a:pt x="487679" y="1581911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59067" y="3200400"/>
              <a:ext cx="489584" cy="1550035"/>
            </a:xfrm>
            <a:custGeom>
              <a:avLst/>
              <a:gdLst/>
              <a:ahLst/>
              <a:cxnLst/>
              <a:rect l="l" t="t" r="r" b="b"/>
              <a:pathLst>
                <a:path w="489584" h="1550035">
                  <a:moveTo>
                    <a:pt x="489204" y="0"/>
                  </a:moveTo>
                  <a:lnTo>
                    <a:pt x="0" y="0"/>
                  </a:lnTo>
                  <a:lnTo>
                    <a:pt x="0" y="1549908"/>
                  </a:lnTo>
                  <a:lnTo>
                    <a:pt x="489204" y="1549908"/>
                  </a:lnTo>
                  <a:lnTo>
                    <a:pt x="48920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48272" y="3012948"/>
              <a:ext cx="487680" cy="1737360"/>
            </a:xfrm>
            <a:custGeom>
              <a:avLst/>
              <a:gdLst/>
              <a:ahLst/>
              <a:cxnLst/>
              <a:rect l="l" t="t" r="r" b="b"/>
              <a:pathLst>
                <a:path w="487679" h="1737360">
                  <a:moveTo>
                    <a:pt x="487679" y="0"/>
                  </a:moveTo>
                  <a:lnTo>
                    <a:pt x="0" y="0"/>
                  </a:lnTo>
                  <a:lnTo>
                    <a:pt x="0" y="1737359"/>
                  </a:lnTo>
                  <a:lnTo>
                    <a:pt x="487679" y="1737359"/>
                  </a:lnTo>
                  <a:lnTo>
                    <a:pt x="487679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94688" y="4750308"/>
              <a:ext cx="5760720" cy="0"/>
            </a:xfrm>
            <a:custGeom>
              <a:avLst/>
              <a:gdLst/>
              <a:ahLst/>
              <a:cxnLst/>
              <a:rect l="l" t="t" r="r" b="b"/>
              <a:pathLst>
                <a:path w="5760720">
                  <a:moveTo>
                    <a:pt x="0" y="0"/>
                  </a:moveTo>
                  <a:lnTo>
                    <a:pt x="5760720" y="0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006345" y="2044954"/>
            <a:ext cx="3054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60%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94533" y="2041398"/>
            <a:ext cx="3054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61%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87214" y="2903347"/>
            <a:ext cx="7943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01015" algn="l"/>
              </a:tabLst>
            </a:pPr>
            <a:r>
              <a:rPr sz="1650" b="1" spc="-7" baseline="2525" dirty="0">
                <a:latin typeface="Arial"/>
                <a:cs typeface="Arial"/>
              </a:rPr>
              <a:t>40</a:t>
            </a:r>
            <a:r>
              <a:rPr sz="1650" b="1" baseline="2525" dirty="0">
                <a:latin typeface="Arial"/>
                <a:cs typeface="Arial"/>
              </a:rPr>
              <a:t>%	</a:t>
            </a:r>
            <a:r>
              <a:rPr sz="1100" b="1" spc="-5" dirty="0">
                <a:latin typeface="Arial"/>
                <a:cs typeface="Arial"/>
              </a:rPr>
              <a:t>39%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82848" y="2015108"/>
            <a:ext cx="3054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61%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64097" y="2929255"/>
            <a:ext cx="3054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39%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71164" y="1982851"/>
            <a:ext cx="3054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62%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52413" y="2961513"/>
            <a:ext cx="3054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38%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59478" y="2170557"/>
            <a:ext cx="3054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57%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40728" y="2774061"/>
            <a:ext cx="3054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43%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30400" y="4808982"/>
            <a:ext cx="24098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6A7979"/>
                </a:solidFill>
                <a:latin typeface="Arial"/>
                <a:cs typeface="Arial"/>
              </a:rPr>
              <a:t>Yes,</a:t>
            </a:r>
            <a:r>
              <a:rPr sz="1100" b="1" spc="-15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6A7979"/>
                </a:solidFill>
                <a:latin typeface="Arial"/>
                <a:cs typeface="Arial"/>
              </a:rPr>
              <a:t>used</a:t>
            </a:r>
            <a:r>
              <a:rPr sz="1100" b="1" spc="-5" dirty="0">
                <a:solidFill>
                  <a:srgbClr val="6A7979"/>
                </a:solidFill>
                <a:latin typeface="Arial"/>
                <a:cs typeface="Arial"/>
              </a:rPr>
              <a:t> same</a:t>
            </a:r>
            <a:r>
              <a:rPr sz="1100" b="1" spc="-15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6A7979"/>
                </a:solidFill>
                <a:latin typeface="Arial"/>
                <a:cs typeface="Arial"/>
              </a:rPr>
              <a:t>OS,</a:t>
            </a:r>
            <a:r>
              <a:rPr sz="1100" b="1" spc="-10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6A7979"/>
                </a:solidFill>
                <a:latin typeface="Arial"/>
                <a:cs typeface="Arial"/>
              </a:rPr>
              <a:t>RTOS</a:t>
            </a:r>
            <a:r>
              <a:rPr sz="1100" b="1" spc="-10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6A7979"/>
                </a:solidFill>
                <a:latin typeface="Arial"/>
                <a:cs typeface="Arial"/>
              </a:rPr>
              <a:t>or</a:t>
            </a:r>
            <a:r>
              <a:rPr sz="1100" b="1" spc="-15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6A7979"/>
                </a:solidFill>
                <a:latin typeface="Arial"/>
                <a:cs typeface="Arial"/>
              </a:rPr>
              <a:t>kernel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78807" y="4808982"/>
            <a:ext cx="26752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6A7979"/>
                </a:solidFill>
                <a:latin typeface="Arial"/>
                <a:cs typeface="Arial"/>
              </a:rPr>
              <a:t>No,</a:t>
            </a:r>
            <a:r>
              <a:rPr sz="1100" b="1" spc="-10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6A7979"/>
                </a:solidFill>
                <a:latin typeface="Arial"/>
                <a:cs typeface="Arial"/>
              </a:rPr>
              <a:t>didn't </a:t>
            </a:r>
            <a:r>
              <a:rPr sz="1100" b="1" dirty="0">
                <a:solidFill>
                  <a:srgbClr val="6A7979"/>
                </a:solidFill>
                <a:latin typeface="Arial"/>
                <a:cs typeface="Arial"/>
              </a:rPr>
              <a:t>use</a:t>
            </a:r>
            <a:r>
              <a:rPr sz="1100" b="1" spc="-5" dirty="0">
                <a:solidFill>
                  <a:srgbClr val="6A7979"/>
                </a:solidFill>
                <a:latin typeface="Arial"/>
                <a:cs typeface="Arial"/>
              </a:rPr>
              <a:t> same</a:t>
            </a:r>
            <a:r>
              <a:rPr sz="1100" b="1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6A7979"/>
                </a:solidFill>
                <a:latin typeface="Arial"/>
                <a:cs typeface="Arial"/>
              </a:rPr>
              <a:t>OS,</a:t>
            </a:r>
            <a:r>
              <a:rPr sz="1100" b="1" spc="-10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6A7979"/>
                </a:solidFill>
                <a:latin typeface="Arial"/>
                <a:cs typeface="Arial"/>
              </a:rPr>
              <a:t>RTOS</a:t>
            </a:r>
            <a:r>
              <a:rPr sz="1100" b="1" spc="-10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6A7979"/>
                </a:solidFill>
                <a:latin typeface="Arial"/>
                <a:cs typeface="Arial"/>
              </a:rPr>
              <a:t>or</a:t>
            </a:r>
            <a:r>
              <a:rPr sz="1100" b="1" spc="-15" dirty="0">
                <a:solidFill>
                  <a:srgbClr val="6A7979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6A7979"/>
                </a:solidFill>
                <a:latin typeface="Arial"/>
                <a:cs typeface="Arial"/>
              </a:rPr>
              <a:t>kernel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648967" y="547268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7" y="0"/>
                </a:moveTo>
                <a:lnTo>
                  <a:pt x="0" y="0"/>
                </a:lnTo>
                <a:lnTo>
                  <a:pt x="0" y="64008"/>
                </a:lnTo>
                <a:lnTo>
                  <a:pt x="64007" y="64008"/>
                </a:lnTo>
                <a:lnTo>
                  <a:pt x="6400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727961" y="5406390"/>
            <a:ext cx="8750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 MT"/>
                <a:cs typeface="Arial MT"/>
              </a:rPr>
              <a:t>2017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(N </a:t>
            </a:r>
            <a:r>
              <a:rPr sz="1000" spc="-5" dirty="0">
                <a:latin typeface="Arial MT"/>
                <a:cs typeface="Arial MT"/>
              </a:rPr>
              <a:t>=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792)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810255" y="547268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7" y="0"/>
                </a:moveTo>
                <a:lnTo>
                  <a:pt x="0" y="0"/>
                </a:lnTo>
                <a:lnTo>
                  <a:pt x="0" y="64008"/>
                </a:lnTo>
                <a:lnTo>
                  <a:pt x="64007" y="64008"/>
                </a:lnTo>
                <a:lnTo>
                  <a:pt x="640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888742" y="5406390"/>
            <a:ext cx="9817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 MT"/>
                <a:cs typeface="Arial MT"/>
              </a:rPr>
              <a:t>2015</a:t>
            </a:r>
            <a:r>
              <a:rPr sz="1000" spc="-10" dirty="0">
                <a:latin typeface="Arial MT"/>
                <a:cs typeface="Arial MT"/>
              </a:rPr>
              <a:t> (N</a:t>
            </a:r>
            <a:r>
              <a:rPr sz="1000" spc="-5" dirty="0">
                <a:latin typeface="Arial MT"/>
                <a:cs typeface="Arial MT"/>
              </a:rPr>
              <a:t> =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1,088)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076700" y="547268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155185" y="5406390"/>
            <a:ext cx="9817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 MT"/>
                <a:cs typeface="Arial MT"/>
              </a:rPr>
              <a:t>2014</a:t>
            </a:r>
            <a:r>
              <a:rPr sz="1000" spc="-10" dirty="0">
                <a:latin typeface="Arial MT"/>
                <a:cs typeface="Arial MT"/>
              </a:rPr>
              <a:t> (N</a:t>
            </a:r>
            <a:r>
              <a:rPr sz="1000" spc="-5" dirty="0">
                <a:latin typeface="Arial MT"/>
                <a:cs typeface="Arial MT"/>
              </a:rPr>
              <a:t> =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1,423)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341620" y="547268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421629" y="5406390"/>
            <a:ext cx="9817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 MT"/>
                <a:cs typeface="Arial MT"/>
              </a:rPr>
              <a:t>2013</a:t>
            </a:r>
            <a:r>
              <a:rPr sz="1000" spc="-10" dirty="0">
                <a:latin typeface="Arial MT"/>
                <a:cs typeface="Arial MT"/>
              </a:rPr>
              <a:t> (N</a:t>
            </a:r>
            <a:r>
              <a:rPr sz="1000" spc="-5" dirty="0">
                <a:latin typeface="Arial MT"/>
                <a:cs typeface="Arial MT"/>
              </a:rPr>
              <a:t> =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2,015)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608064" y="547268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4007" y="0"/>
                </a:moveTo>
                <a:lnTo>
                  <a:pt x="0" y="0"/>
                </a:lnTo>
                <a:lnTo>
                  <a:pt x="0" y="64008"/>
                </a:lnTo>
                <a:lnTo>
                  <a:pt x="64007" y="64008"/>
                </a:lnTo>
                <a:lnTo>
                  <a:pt x="64007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688073" y="5406390"/>
            <a:ext cx="9817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 MT"/>
                <a:cs typeface="Arial MT"/>
              </a:rPr>
              <a:t>2012</a:t>
            </a:r>
            <a:r>
              <a:rPr sz="1000" spc="-10" dirty="0">
                <a:latin typeface="Arial MT"/>
                <a:cs typeface="Arial MT"/>
              </a:rPr>
              <a:t> (N</a:t>
            </a:r>
            <a:r>
              <a:rPr sz="1000" spc="-5" dirty="0">
                <a:latin typeface="Arial MT"/>
                <a:cs typeface="Arial MT"/>
              </a:rPr>
              <a:t> =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5" dirty="0">
                <a:latin typeface="Arial MT"/>
                <a:cs typeface="Arial MT"/>
              </a:rPr>
              <a:t>1,644)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89382" y="6249416"/>
            <a:ext cx="20834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latin typeface="Arial"/>
                <a:cs typeface="Arial"/>
              </a:rPr>
              <a:t>Base:</a:t>
            </a:r>
            <a:r>
              <a:rPr sz="900" i="1" spc="-40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Those</a:t>
            </a:r>
            <a:r>
              <a:rPr sz="900" i="1" spc="-20" dirty="0">
                <a:latin typeface="Arial"/>
                <a:cs typeface="Arial"/>
              </a:rPr>
              <a:t> </a:t>
            </a:r>
            <a:r>
              <a:rPr sz="900" i="1" spc="-5" dirty="0">
                <a:latin typeface="Arial"/>
                <a:cs typeface="Arial"/>
              </a:rPr>
              <a:t>who</a:t>
            </a:r>
            <a:r>
              <a:rPr sz="900" i="1" spc="-20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use</a:t>
            </a:r>
            <a:r>
              <a:rPr sz="900" i="1" spc="-20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operating</a:t>
            </a:r>
            <a:r>
              <a:rPr sz="900" i="1" spc="-45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systems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629983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Did</a:t>
            </a:r>
            <a:r>
              <a:rPr sz="2200" spc="15" dirty="0"/>
              <a:t> </a:t>
            </a:r>
            <a:r>
              <a:rPr sz="2200" spc="-15" dirty="0"/>
              <a:t>you</a:t>
            </a:r>
            <a:r>
              <a:rPr sz="2200" spc="40" dirty="0"/>
              <a:t> </a:t>
            </a:r>
            <a:r>
              <a:rPr sz="2200" spc="-5" dirty="0"/>
              <a:t>use</a:t>
            </a:r>
            <a:r>
              <a:rPr sz="2200" spc="20" dirty="0"/>
              <a:t> </a:t>
            </a:r>
            <a:r>
              <a:rPr sz="2200" spc="-5" dirty="0"/>
              <a:t>the</a:t>
            </a:r>
            <a:r>
              <a:rPr sz="2200" spc="20" dirty="0"/>
              <a:t> </a:t>
            </a:r>
            <a:r>
              <a:rPr sz="2200" spc="-5" dirty="0"/>
              <a:t>same</a:t>
            </a:r>
            <a:r>
              <a:rPr sz="2200" dirty="0"/>
              <a:t> </a:t>
            </a:r>
            <a:r>
              <a:rPr sz="2200" spc="-5" dirty="0"/>
              <a:t>operating</a:t>
            </a:r>
            <a:r>
              <a:rPr sz="2200" spc="30" dirty="0"/>
              <a:t> </a:t>
            </a:r>
            <a:r>
              <a:rPr sz="2200" spc="-10" dirty="0"/>
              <a:t>system,</a:t>
            </a:r>
            <a:r>
              <a:rPr sz="2200" spc="40" dirty="0"/>
              <a:t> </a:t>
            </a:r>
            <a:r>
              <a:rPr sz="2200" spc="-15" dirty="0"/>
              <a:t>RTOS, </a:t>
            </a:r>
            <a:r>
              <a:rPr sz="2200" spc="-595" dirty="0"/>
              <a:t> </a:t>
            </a:r>
            <a:r>
              <a:rPr sz="2200" spc="-5" dirty="0"/>
              <a:t>or</a:t>
            </a:r>
            <a:r>
              <a:rPr sz="2200" spc="-10" dirty="0"/>
              <a:t> </a:t>
            </a:r>
            <a:r>
              <a:rPr sz="2200" spc="-5" dirty="0"/>
              <a:t>kernel</a:t>
            </a:r>
            <a:r>
              <a:rPr sz="2200" spc="10" dirty="0"/>
              <a:t> </a:t>
            </a:r>
            <a:r>
              <a:rPr sz="2200" spc="-5" dirty="0"/>
              <a:t>as</a:t>
            </a:r>
            <a:r>
              <a:rPr sz="2200" dirty="0"/>
              <a:t> </a:t>
            </a:r>
            <a:r>
              <a:rPr sz="2200" spc="-5" dirty="0"/>
              <a:t>in</a:t>
            </a:r>
            <a:r>
              <a:rPr sz="2200" spc="10" dirty="0"/>
              <a:t> </a:t>
            </a:r>
            <a:r>
              <a:rPr sz="2200" spc="-10" dirty="0"/>
              <a:t>your</a:t>
            </a:r>
            <a:r>
              <a:rPr sz="2200" spc="35" dirty="0"/>
              <a:t> </a:t>
            </a:r>
            <a:r>
              <a:rPr sz="2200" spc="-5" dirty="0"/>
              <a:t>previous</a:t>
            </a:r>
            <a:r>
              <a:rPr sz="2200" spc="10" dirty="0"/>
              <a:t> </a:t>
            </a:r>
            <a:r>
              <a:rPr sz="2200" spc="-5" dirty="0"/>
              <a:t>project?</a:t>
            </a: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cs typeface="Arial"/>
              </a:rPr>
              <a:t>10</a:t>
            </a:r>
            <a:endParaRPr sz="1400"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33673" y="1662429"/>
            <a:ext cx="2908300" cy="3611245"/>
            <a:chOff x="3233673" y="1662429"/>
            <a:chExt cx="2908300" cy="3611245"/>
          </a:xfrm>
        </p:grpSpPr>
        <p:sp>
          <p:nvSpPr>
            <p:cNvPr id="4" name="object 4"/>
            <p:cNvSpPr/>
            <p:nvPr/>
          </p:nvSpPr>
          <p:spPr>
            <a:xfrm>
              <a:off x="3240023" y="1705355"/>
              <a:ext cx="2901950" cy="187960"/>
            </a:xfrm>
            <a:custGeom>
              <a:avLst/>
              <a:gdLst/>
              <a:ahLst/>
              <a:cxnLst/>
              <a:rect l="l" t="t" r="r" b="b"/>
              <a:pathLst>
                <a:path w="2901950" h="187960">
                  <a:moveTo>
                    <a:pt x="2901696" y="0"/>
                  </a:moveTo>
                  <a:lnTo>
                    <a:pt x="0" y="0"/>
                  </a:lnTo>
                  <a:lnTo>
                    <a:pt x="0" y="187452"/>
                  </a:lnTo>
                  <a:lnTo>
                    <a:pt x="2901696" y="187452"/>
                  </a:lnTo>
                  <a:lnTo>
                    <a:pt x="290169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40023" y="1892807"/>
              <a:ext cx="2463165" cy="187960"/>
            </a:xfrm>
            <a:custGeom>
              <a:avLst/>
              <a:gdLst/>
              <a:ahLst/>
              <a:cxnLst/>
              <a:rect l="l" t="t" r="r" b="b"/>
              <a:pathLst>
                <a:path w="2463165" h="187960">
                  <a:moveTo>
                    <a:pt x="2462784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2462784" y="187451"/>
                  </a:lnTo>
                  <a:lnTo>
                    <a:pt x="246278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40023" y="2156459"/>
              <a:ext cx="879475" cy="187960"/>
            </a:xfrm>
            <a:custGeom>
              <a:avLst/>
              <a:gdLst/>
              <a:ahLst/>
              <a:cxnLst/>
              <a:rect l="l" t="t" r="r" b="b"/>
              <a:pathLst>
                <a:path w="879475" h="187960">
                  <a:moveTo>
                    <a:pt x="879348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879348" y="187451"/>
                  </a:lnTo>
                  <a:lnTo>
                    <a:pt x="8793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40023" y="2343911"/>
              <a:ext cx="1007744" cy="187960"/>
            </a:xfrm>
            <a:custGeom>
              <a:avLst/>
              <a:gdLst/>
              <a:ahLst/>
              <a:cxnLst/>
              <a:rect l="l" t="t" r="r" b="b"/>
              <a:pathLst>
                <a:path w="1007745" h="187960">
                  <a:moveTo>
                    <a:pt x="1007363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1007363" y="187451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40023" y="2606039"/>
              <a:ext cx="454659" cy="187960"/>
            </a:xfrm>
            <a:custGeom>
              <a:avLst/>
              <a:gdLst/>
              <a:ahLst/>
              <a:cxnLst/>
              <a:rect l="l" t="t" r="r" b="b"/>
              <a:pathLst>
                <a:path w="454660" h="187960">
                  <a:moveTo>
                    <a:pt x="454151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454151" y="187451"/>
                  </a:lnTo>
                  <a:lnTo>
                    <a:pt x="45415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40023" y="2793491"/>
              <a:ext cx="530860" cy="187960"/>
            </a:xfrm>
            <a:custGeom>
              <a:avLst/>
              <a:gdLst/>
              <a:ahLst/>
              <a:cxnLst/>
              <a:rect l="l" t="t" r="r" b="b"/>
              <a:pathLst>
                <a:path w="530860" h="187960">
                  <a:moveTo>
                    <a:pt x="530351" y="0"/>
                  </a:moveTo>
                  <a:lnTo>
                    <a:pt x="0" y="0"/>
                  </a:lnTo>
                  <a:lnTo>
                    <a:pt x="0" y="187452"/>
                  </a:lnTo>
                  <a:lnTo>
                    <a:pt x="530351" y="187452"/>
                  </a:lnTo>
                  <a:lnTo>
                    <a:pt x="5303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40023" y="3055619"/>
              <a:ext cx="615950" cy="187960"/>
            </a:xfrm>
            <a:custGeom>
              <a:avLst/>
              <a:gdLst/>
              <a:ahLst/>
              <a:cxnLst/>
              <a:rect l="l" t="t" r="r" b="b"/>
              <a:pathLst>
                <a:path w="615950" h="187960">
                  <a:moveTo>
                    <a:pt x="615696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615696" y="187451"/>
                  </a:lnTo>
                  <a:lnTo>
                    <a:pt x="61569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40023" y="3243071"/>
              <a:ext cx="777240" cy="187960"/>
            </a:xfrm>
            <a:custGeom>
              <a:avLst/>
              <a:gdLst/>
              <a:ahLst/>
              <a:cxnLst/>
              <a:rect l="l" t="t" r="r" b="b"/>
              <a:pathLst>
                <a:path w="777239" h="187960">
                  <a:moveTo>
                    <a:pt x="777239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777239" y="187451"/>
                  </a:lnTo>
                  <a:lnTo>
                    <a:pt x="77723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40023" y="3505200"/>
              <a:ext cx="353695" cy="187960"/>
            </a:xfrm>
            <a:custGeom>
              <a:avLst/>
              <a:gdLst/>
              <a:ahLst/>
              <a:cxnLst/>
              <a:rect l="l" t="t" r="r" b="b"/>
              <a:pathLst>
                <a:path w="353695" h="187960">
                  <a:moveTo>
                    <a:pt x="353567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353567" y="187451"/>
                  </a:lnTo>
                  <a:lnTo>
                    <a:pt x="3535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40023" y="3692651"/>
              <a:ext cx="368935" cy="187960"/>
            </a:xfrm>
            <a:custGeom>
              <a:avLst/>
              <a:gdLst/>
              <a:ahLst/>
              <a:cxnLst/>
              <a:rect l="l" t="t" r="r" b="b"/>
              <a:pathLst>
                <a:path w="368935" h="187960">
                  <a:moveTo>
                    <a:pt x="368808" y="0"/>
                  </a:moveTo>
                  <a:lnTo>
                    <a:pt x="0" y="0"/>
                  </a:lnTo>
                  <a:lnTo>
                    <a:pt x="0" y="187452"/>
                  </a:lnTo>
                  <a:lnTo>
                    <a:pt x="368808" y="187452"/>
                  </a:lnTo>
                  <a:lnTo>
                    <a:pt x="36880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40023" y="3954779"/>
              <a:ext cx="172720" cy="187960"/>
            </a:xfrm>
            <a:custGeom>
              <a:avLst/>
              <a:gdLst/>
              <a:ahLst/>
              <a:cxnLst/>
              <a:rect l="l" t="t" r="r" b="b"/>
              <a:pathLst>
                <a:path w="172720" h="187960">
                  <a:moveTo>
                    <a:pt x="172212" y="0"/>
                  </a:moveTo>
                  <a:lnTo>
                    <a:pt x="0" y="0"/>
                  </a:lnTo>
                  <a:lnTo>
                    <a:pt x="0" y="187452"/>
                  </a:lnTo>
                  <a:lnTo>
                    <a:pt x="172212" y="187452"/>
                  </a:lnTo>
                  <a:lnTo>
                    <a:pt x="1722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40023" y="4142231"/>
              <a:ext cx="238125" cy="187960"/>
            </a:xfrm>
            <a:custGeom>
              <a:avLst/>
              <a:gdLst/>
              <a:ahLst/>
              <a:cxnLst/>
              <a:rect l="l" t="t" r="r" b="b"/>
              <a:pathLst>
                <a:path w="238125" h="187960">
                  <a:moveTo>
                    <a:pt x="237743" y="0"/>
                  </a:moveTo>
                  <a:lnTo>
                    <a:pt x="0" y="0"/>
                  </a:lnTo>
                  <a:lnTo>
                    <a:pt x="0" y="187452"/>
                  </a:lnTo>
                  <a:lnTo>
                    <a:pt x="237743" y="187452"/>
                  </a:lnTo>
                  <a:lnTo>
                    <a:pt x="2377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40023" y="4405883"/>
              <a:ext cx="687705" cy="187960"/>
            </a:xfrm>
            <a:custGeom>
              <a:avLst/>
              <a:gdLst/>
              <a:ahLst/>
              <a:cxnLst/>
              <a:rect l="l" t="t" r="r" b="b"/>
              <a:pathLst>
                <a:path w="687704" h="187960">
                  <a:moveTo>
                    <a:pt x="687324" y="0"/>
                  </a:moveTo>
                  <a:lnTo>
                    <a:pt x="0" y="0"/>
                  </a:lnTo>
                  <a:lnTo>
                    <a:pt x="0" y="187452"/>
                  </a:lnTo>
                  <a:lnTo>
                    <a:pt x="687324" y="187452"/>
                  </a:lnTo>
                  <a:lnTo>
                    <a:pt x="6873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40023" y="4593335"/>
              <a:ext cx="661670" cy="187960"/>
            </a:xfrm>
            <a:custGeom>
              <a:avLst/>
              <a:gdLst/>
              <a:ahLst/>
              <a:cxnLst/>
              <a:rect l="l" t="t" r="r" b="b"/>
              <a:pathLst>
                <a:path w="661670" h="187960">
                  <a:moveTo>
                    <a:pt x="661415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661415" y="187451"/>
                  </a:lnTo>
                  <a:lnTo>
                    <a:pt x="66141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40023" y="4855463"/>
              <a:ext cx="161925" cy="187960"/>
            </a:xfrm>
            <a:custGeom>
              <a:avLst/>
              <a:gdLst/>
              <a:ahLst/>
              <a:cxnLst/>
              <a:rect l="l" t="t" r="r" b="b"/>
              <a:pathLst>
                <a:path w="161925" h="187960">
                  <a:moveTo>
                    <a:pt x="161543" y="0"/>
                  </a:moveTo>
                  <a:lnTo>
                    <a:pt x="0" y="0"/>
                  </a:lnTo>
                  <a:lnTo>
                    <a:pt x="0" y="187452"/>
                  </a:lnTo>
                  <a:lnTo>
                    <a:pt x="161543" y="187452"/>
                  </a:lnTo>
                  <a:lnTo>
                    <a:pt x="16154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40023" y="5042915"/>
              <a:ext cx="177165" cy="187960"/>
            </a:xfrm>
            <a:custGeom>
              <a:avLst/>
              <a:gdLst/>
              <a:ahLst/>
              <a:cxnLst/>
              <a:rect l="l" t="t" r="r" b="b"/>
              <a:pathLst>
                <a:path w="177164" h="187960">
                  <a:moveTo>
                    <a:pt x="176784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176784" y="187451"/>
                  </a:lnTo>
                  <a:lnTo>
                    <a:pt x="17678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40023" y="1668779"/>
              <a:ext cx="0" cy="3598545"/>
            </a:xfrm>
            <a:custGeom>
              <a:avLst/>
              <a:gdLst/>
              <a:ahLst/>
              <a:cxnLst/>
              <a:rect l="l" t="t" r="r" b="b"/>
              <a:pathLst>
                <a:path h="3598545">
                  <a:moveTo>
                    <a:pt x="0" y="0"/>
                  </a:moveTo>
                  <a:lnTo>
                    <a:pt x="0" y="3598164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204965" y="1686559"/>
            <a:ext cx="2927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cs typeface="Calibri"/>
              </a:rPr>
              <a:t>47%</a:t>
            </a:r>
            <a:endParaRPr sz="1200"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82871" y="2136775"/>
            <a:ext cx="2927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cs typeface="Calibri"/>
              </a:rPr>
              <a:t>14%</a:t>
            </a:r>
            <a:endParaRPr sz="1200"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19854" y="3036570"/>
            <a:ext cx="2927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cs typeface="Calibri"/>
              </a:rPr>
              <a:t>10%</a:t>
            </a:r>
            <a:endParaRPr sz="1200"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66561" y="1874011"/>
            <a:ext cx="2927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cs typeface="Calibri"/>
              </a:rPr>
              <a:t>40%</a:t>
            </a:r>
            <a:endParaRPr sz="1200"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11777" y="2324227"/>
            <a:ext cx="2927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cs typeface="Calibri"/>
              </a:rPr>
              <a:t>16%</a:t>
            </a:r>
            <a:endParaRPr sz="1200"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57676" y="2586609"/>
            <a:ext cx="291465" cy="396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cs typeface="Calibri"/>
              </a:rPr>
              <a:t>7%</a:t>
            </a:r>
            <a:endParaRPr sz="1200"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35"/>
              </a:spcBef>
            </a:pPr>
            <a:r>
              <a:rPr sz="1200" b="1" dirty="0">
                <a:cs typeface="Calibri"/>
              </a:rPr>
              <a:t>9%</a:t>
            </a:r>
            <a:endParaRPr sz="1200"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80764" y="3224021"/>
            <a:ext cx="2927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cs typeface="Calibri"/>
              </a:rPr>
              <a:t>12%</a:t>
            </a:r>
            <a:endParaRPr sz="1200"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56457" y="3486404"/>
            <a:ext cx="231140" cy="396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cs typeface="Calibri"/>
              </a:rPr>
              <a:t>6%</a:t>
            </a:r>
            <a:endParaRPr sz="1200">
              <a:cs typeface="Calibri"/>
            </a:endParaRPr>
          </a:p>
          <a:p>
            <a:pPr marL="28575">
              <a:lnSpc>
                <a:spcPct val="100000"/>
              </a:lnSpc>
              <a:spcBef>
                <a:spcPts val="35"/>
              </a:spcBef>
            </a:pPr>
            <a:r>
              <a:rPr sz="1200" b="1" dirty="0">
                <a:cs typeface="Calibri"/>
              </a:rPr>
              <a:t>6%</a:t>
            </a:r>
            <a:endParaRPr sz="1200"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74465" y="3936619"/>
            <a:ext cx="281940" cy="396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cs typeface="Calibri"/>
              </a:rPr>
              <a:t>3%</a:t>
            </a:r>
            <a:endParaRPr sz="1200">
              <a:cs typeface="Calibri"/>
            </a:endParaRPr>
          </a:p>
          <a:p>
            <a:pPr marL="79375">
              <a:lnSpc>
                <a:spcPct val="100000"/>
              </a:lnSpc>
              <a:spcBef>
                <a:spcPts val="35"/>
              </a:spcBef>
            </a:pPr>
            <a:r>
              <a:rPr sz="1200" b="1" dirty="0">
                <a:cs typeface="Calibri"/>
              </a:rPr>
              <a:t>4%</a:t>
            </a:r>
            <a:endParaRPr sz="1200"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65194" y="4386453"/>
            <a:ext cx="318135" cy="396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cs typeface="Calibri"/>
              </a:rPr>
              <a:t>11%</a:t>
            </a:r>
            <a:endParaRPr sz="120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200" b="1" dirty="0">
                <a:cs typeface="Calibri"/>
              </a:rPr>
              <a:t>11%</a:t>
            </a:r>
            <a:endParaRPr sz="1200"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64433" y="4836414"/>
            <a:ext cx="230504" cy="396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cs typeface="Calibri"/>
              </a:rPr>
              <a:t>3%</a:t>
            </a:r>
            <a:endParaRPr sz="1200">
              <a:cs typeface="Calibri"/>
            </a:endParaRPr>
          </a:p>
          <a:p>
            <a:pPr marL="27305">
              <a:lnSpc>
                <a:spcPct val="100000"/>
              </a:lnSpc>
              <a:spcBef>
                <a:spcPts val="35"/>
              </a:spcBef>
            </a:pPr>
            <a:r>
              <a:rPr sz="1200" b="1" dirty="0">
                <a:cs typeface="Calibri"/>
              </a:rPr>
              <a:t>3%</a:t>
            </a:r>
            <a:endParaRPr sz="1200"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00732" y="1753616"/>
            <a:ext cx="78803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cs typeface="Calibri"/>
              </a:rPr>
              <a:t>Under</a:t>
            </a:r>
            <a:r>
              <a:rPr sz="1400" spc="-5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100</a:t>
            </a:r>
            <a:endParaRPr sz="1400"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67482" y="2203450"/>
            <a:ext cx="6210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cs typeface="Calibri"/>
              </a:rPr>
              <a:t>100-499</a:t>
            </a:r>
            <a:endParaRPr sz="1400" dirty="0"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67482" y="2653411"/>
            <a:ext cx="6210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cs typeface="Calibri"/>
              </a:rPr>
              <a:t>500-999</a:t>
            </a:r>
            <a:endParaRPr sz="1400"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198623" y="3103626"/>
            <a:ext cx="88963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cs typeface="Calibri"/>
              </a:rPr>
              <a:t>1,000-4,999</a:t>
            </a:r>
            <a:endParaRPr sz="1400" dirty="0"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98623" y="3553459"/>
            <a:ext cx="88963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cs typeface="Calibri"/>
              </a:rPr>
              <a:t>5,000-9,999</a:t>
            </a:r>
            <a:endParaRPr sz="1400"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18157" y="4003294"/>
            <a:ext cx="10699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cs typeface="Calibri"/>
              </a:rPr>
              <a:t>10,000-19,999</a:t>
            </a:r>
            <a:endParaRPr sz="1400"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45004" y="4453509"/>
            <a:ext cx="1143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cs typeface="Calibri"/>
              </a:rPr>
              <a:t>20,000</a:t>
            </a:r>
            <a:r>
              <a:rPr sz="1400" spc="-5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or</a:t>
            </a:r>
            <a:r>
              <a:rPr sz="1400" spc="-3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more</a:t>
            </a:r>
            <a:endParaRPr sz="1400"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31898" y="4903470"/>
            <a:ext cx="8566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cs typeface="Calibri"/>
              </a:rPr>
              <a:t>Don't</a:t>
            </a:r>
            <a:r>
              <a:rPr sz="1400" spc="-6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know</a:t>
            </a:r>
            <a:endParaRPr sz="1400"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015228" y="3229355"/>
            <a:ext cx="116205" cy="447040"/>
            <a:chOff x="6015228" y="3229355"/>
            <a:chExt cx="116205" cy="447040"/>
          </a:xfrm>
        </p:grpSpPr>
        <p:sp>
          <p:nvSpPr>
            <p:cNvPr id="41" name="object 41"/>
            <p:cNvSpPr/>
            <p:nvPr/>
          </p:nvSpPr>
          <p:spPr>
            <a:xfrm>
              <a:off x="6015228" y="3229355"/>
              <a:ext cx="116205" cy="116205"/>
            </a:xfrm>
            <a:custGeom>
              <a:avLst/>
              <a:gdLst/>
              <a:ahLst/>
              <a:cxnLst/>
              <a:rect l="l" t="t" r="r" b="b"/>
              <a:pathLst>
                <a:path w="116204" h="116204">
                  <a:moveTo>
                    <a:pt x="115824" y="0"/>
                  </a:moveTo>
                  <a:lnTo>
                    <a:pt x="0" y="0"/>
                  </a:lnTo>
                  <a:lnTo>
                    <a:pt x="0" y="115824"/>
                  </a:lnTo>
                  <a:lnTo>
                    <a:pt x="115824" y="115824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015228" y="3560063"/>
              <a:ext cx="116205" cy="116205"/>
            </a:xfrm>
            <a:custGeom>
              <a:avLst/>
              <a:gdLst/>
              <a:ahLst/>
              <a:cxnLst/>
              <a:rect l="l" t="t" r="r" b="b"/>
              <a:pathLst>
                <a:path w="116204" h="116204">
                  <a:moveTo>
                    <a:pt x="115824" y="0"/>
                  </a:moveTo>
                  <a:lnTo>
                    <a:pt x="0" y="0"/>
                  </a:lnTo>
                  <a:lnTo>
                    <a:pt x="0" y="115824"/>
                  </a:lnTo>
                  <a:lnTo>
                    <a:pt x="115824" y="115824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172961" y="3047426"/>
            <a:ext cx="1283335" cy="68580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650" dirty="0">
                <a:cs typeface="Calibri"/>
              </a:rPr>
              <a:t>2017</a:t>
            </a:r>
            <a:r>
              <a:rPr sz="1650" spc="-25" dirty="0">
                <a:cs typeface="Calibri"/>
              </a:rPr>
              <a:t> </a:t>
            </a:r>
            <a:r>
              <a:rPr sz="1650" dirty="0">
                <a:cs typeface="Calibri"/>
              </a:rPr>
              <a:t>(N</a:t>
            </a:r>
            <a:r>
              <a:rPr sz="1650" spc="-25" dirty="0">
                <a:cs typeface="Calibri"/>
              </a:rPr>
              <a:t> </a:t>
            </a:r>
            <a:r>
              <a:rPr sz="1650" dirty="0">
                <a:cs typeface="Calibri"/>
              </a:rPr>
              <a:t>=</a:t>
            </a:r>
            <a:r>
              <a:rPr sz="1650" spc="-25" dirty="0">
                <a:cs typeface="Calibri"/>
              </a:rPr>
              <a:t> </a:t>
            </a:r>
            <a:r>
              <a:rPr sz="1650" dirty="0">
                <a:cs typeface="Calibri"/>
              </a:rPr>
              <a:t>616)</a:t>
            </a:r>
            <a:endParaRPr sz="165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650" dirty="0">
                <a:cs typeface="Calibri"/>
              </a:rPr>
              <a:t>2015</a:t>
            </a:r>
            <a:r>
              <a:rPr sz="1650" spc="-30" dirty="0">
                <a:cs typeface="Calibri"/>
              </a:rPr>
              <a:t> </a:t>
            </a:r>
            <a:r>
              <a:rPr sz="1650" dirty="0">
                <a:cs typeface="Calibri"/>
              </a:rPr>
              <a:t>(N</a:t>
            </a:r>
            <a:r>
              <a:rPr sz="1650" spc="-20" dirty="0">
                <a:cs typeface="Calibri"/>
              </a:rPr>
              <a:t> </a:t>
            </a:r>
            <a:r>
              <a:rPr sz="1650" dirty="0">
                <a:cs typeface="Calibri"/>
              </a:rPr>
              <a:t>=</a:t>
            </a:r>
            <a:r>
              <a:rPr sz="1650" spc="-25" dirty="0">
                <a:cs typeface="Calibri"/>
              </a:rPr>
              <a:t> </a:t>
            </a:r>
            <a:r>
              <a:rPr sz="1650" dirty="0">
                <a:cs typeface="Calibri"/>
              </a:rPr>
              <a:t>809)</a:t>
            </a:r>
            <a:endParaRPr sz="1650"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890005" y="4000627"/>
            <a:ext cx="213614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marR="5080" indent="-78105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cs typeface="Arial"/>
              </a:rPr>
              <a:t>Average </a:t>
            </a:r>
            <a:r>
              <a:rPr sz="1100" b="1" dirty="0">
                <a:cs typeface="Arial"/>
              </a:rPr>
              <a:t>Number of </a:t>
            </a:r>
            <a:r>
              <a:rPr sz="1100" b="1" spc="-5" dirty="0">
                <a:cs typeface="Arial"/>
              </a:rPr>
              <a:t>Employees: </a:t>
            </a:r>
            <a:r>
              <a:rPr sz="1100" b="1" spc="-295" dirty="0">
                <a:cs typeface="Arial"/>
              </a:rPr>
              <a:t> </a:t>
            </a:r>
            <a:r>
              <a:rPr sz="1100" b="1" dirty="0">
                <a:solidFill>
                  <a:srgbClr val="FF0000"/>
                </a:solidFill>
                <a:cs typeface="Arial"/>
              </a:rPr>
              <a:t>2017</a:t>
            </a:r>
            <a:r>
              <a:rPr sz="1100" b="1" spc="-30" dirty="0">
                <a:solidFill>
                  <a:srgbClr val="FF0000"/>
                </a:solidFill>
                <a:cs typeface="Arial"/>
              </a:rPr>
              <a:t> </a:t>
            </a:r>
            <a:r>
              <a:rPr sz="1100" b="1" dirty="0">
                <a:solidFill>
                  <a:srgbClr val="FF0000"/>
                </a:solidFill>
                <a:cs typeface="Arial"/>
              </a:rPr>
              <a:t>=</a:t>
            </a:r>
            <a:r>
              <a:rPr sz="1100" b="1" spc="-20" dirty="0">
                <a:solidFill>
                  <a:srgbClr val="FF0000"/>
                </a:solidFill>
                <a:cs typeface="Arial"/>
              </a:rPr>
              <a:t> </a:t>
            </a:r>
            <a:r>
              <a:rPr sz="1100" b="1" dirty="0">
                <a:cs typeface="Arial"/>
              </a:rPr>
              <a:t>3,452</a:t>
            </a:r>
            <a:endParaRPr sz="1100"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67729" y="4335907"/>
            <a:ext cx="8432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cs typeface="Arial MT"/>
              </a:rPr>
              <a:t>2015</a:t>
            </a:r>
            <a:r>
              <a:rPr sz="1100" spc="-60" dirty="0">
                <a:cs typeface="Arial MT"/>
              </a:rPr>
              <a:t> </a:t>
            </a:r>
            <a:r>
              <a:rPr sz="1100" dirty="0">
                <a:cs typeface="Arial MT"/>
              </a:rPr>
              <a:t>=</a:t>
            </a:r>
            <a:r>
              <a:rPr sz="1100" spc="-55" dirty="0">
                <a:cs typeface="Arial MT"/>
              </a:rPr>
              <a:t> </a:t>
            </a:r>
            <a:r>
              <a:rPr sz="1100" dirty="0">
                <a:cs typeface="Arial MT"/>
              </a:rPr>
              <a:t>3,644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967729" y="4503546"/>
            <a:ext cx="84328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cs typeface="Arial MT"/>
              </a:rPr>
              <a:t>2014</a:t>
            </a:r>
            <a:r>
              <a:rPr sz="1100" spc="-70" dirty="0">
                <a:cs typeface="Arial MT"/>
              </a:rPr>
              <a:t> </a:t>
            </a:r>
            <a:r>
              <a:rPr sz="1100" dirty="0">
                <a:cs typeface="Arial MT"/>
              </a:rPr>
              <a:t>=</a:t>
            </a:r>
            <a:r>
              <a:rPr sz="1100" spc="-55" dirty="0">
                <a:cs typeface="Arial MT"/>
              </a:rPr>
              <a:t> </a:t>
            </a:r>
            <a:r>
              <a:rPr sz="1100" dirty="0">
                <a:cs typeface="Arial MT"/>
              </a:rPr>
              <a:t>3,842</a:t>
            </a:r>
            <a:endParaRPr sz="1100"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cs typeface="Arial MT"/>
              </a:rPr>
              <a:t>2013</a:t>
            </a:r>
            <a:r>
              <a:rPr sz="1100" spc="-70" dirty="0">
                <a:cs typeface="Arial MT"/>
              </a:rPr>
              <a:t> </a:t>
            </a:r>
            <a:r>
              <a:rPr sz="1100" dirty="0">
                <a:cs typeface="Arial MT"/>
              </a:rPr>
              <a:t>=</a:t>
            </a:r>
            <a:r>
              <a:rPr sz="1100" spc="-55" dirty="0">
                <a:cs typeface="Arial MT"/>
              </a:rPr>
              <a:t> </a:t>
            </a:r>
            <a:r>
              <a:rPr sz="1100" dirty="0">
                <a:cs typeface="Arial MT"/>
              </a:rPr>
              <a:t>3,965</a:t>
            </a:r>
            <a:endParaRPr sz="1100">
              <a:cs typeface="Arial MT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670814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+mn-lt"/>
              </a:rPr>
              <a:t>How</a:t>
            </a:r>
            <a:r>
              <a:rPr sz="2200" spc="1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many</a:t>
            </a:r>
            <a:r>
              <a:rPr sz="220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employees</a:t>
            </a:r>
            <a:r>
              <a:rPr sz="2200" spc="3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does</a:t>
            </a:r>
            <a:r>
              <a:rPr sz="2200" spc="10" dirty="0">
                <a:latin typeface="+mn-lt"/>
              </a:rPr>
              <a:t> </a:t>
            </a:r>
            <a:r>
              <a:rPr sz="2200" spc="-10" dirty="0">
                <a:latin typeface="+mn-lt"/>
              </a:rPr>
              <a:t>your</a:t>
            </a:r>
            <a:r>
              <a:rPr sz="2200" spc="3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company</a:t>
            </a:r>
            <a:r>
              <a:rPr sz="2200" spc="1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have</a:t>
            </a:r>
            <a:r>
              <a:rPr sz="2200" spc="1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at </a:t>
            </a:r>
            <a:r>
              <a:rPr sz="2200" spc="-60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all locations?</a:t>
            </a:r>
            <a:endParaRPr sz="2200" dirty="0">
              <a:latin typeface="+mn-lt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6664282" y="1658065"/>
            <a:ext cx="462280" cy="300355"/>
            <a:chOff x="6664282" y="1658065"/>
            <a:chExt cx="462280" cy="300355"/>
          </a:xfrm>
        </p:grpSpPr>
        <p:pic>
          <p:nvPicPr>
            <p:cNvPr id="49" name="object 4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4282" y="1658065"/>
              <a:ext cx="462025" cy="30035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3407" y="1664207"/>
              <a:ext cx="399288" cy="24688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693407" y="1664207"/>
              <a:ext cx="399415" cy="247015"/>
            </a:xfrm>
            <a:custGeom>
              <a:avLst/>
              <a:gdLst/>
              <a:ahLst/>
              <a:cxnLst/>
              <a:rect l="l" t="t" r="r" b="b"/>
              <a:pathLst>
                <a:path w="399415" h="247014">
                  <a:moveTo>
                    <a:pt x="0" y="123443"/>
                  </a:moveTo>
                  <a:lnTo>
                    <a:pt x="123444" y="0"/>
                  </a:lnTo>
                  <a:lnTo>
                    <a:pt x="123444" y="61721"/>
                  </a:lnTo>
                  <a:lnTo>
                    <a:pt x="399288" y="61721"/>
                  </a:lnTo>
                  <a:lnTo>
                    <a:pt x="399288" y="185165"/>
                  </a:lnTo>
                  <a:lnTo>
                    <a:pt x="123444" y="185165"/>
                  </a:lnTo>
                  <a:lnTo>
                    <a:pt x="123444" y="246887"/>
                  </a:lnTo>
                  <a:lnTo>
                    <a:pt x="0" y="123443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latin typeface="+mn-lt"/>
              </a:rPr>
              <a:t>2017</a:t>
            </a:r>
            <a:r>
              <a:rPr spc="-30" dirty="0">
                <a:latin typeface="+mn-lt"/>
              </a:rPr>
              <a:t> </a:t>
            </a:r>
            <a:r>
              <a:rPr spc="-5" dirty="0">
                <a:latin typeface="+mn-lt"/>
              </a:rPr>
              <a:t>Embedded</a:t>
            </a:r>
            <a:r>
              <a:rPr spc="-35" dirty="0">
                <a:latin typeface="+mn-lt"/>
              </a:rPr>
              <a:t> </a:t>
            </a:r>
            <a:r>
              <a:rPr dirty="0">
                <a:latin typeface="+mn-lt"/>
              </a:rPr>
              <a:t>Markets</a:t>
            </a:r>
            <a:r>
              <a:rPr spc="-50" dirty="0">
                <a:latin typeface="+mn-lt"/>
              </a:rPr>
              <a:t> </a:t>
            </a:r>
            <a:r>
              <a:rPr spc="-5" dirty="0">
                <a:latin typeface="+mn-lt"/>
              </a:rPr>
              <a:t>Study</a:t>
            </a:r>
          </a:p>
        </p:txBody>
      </p:sp>
      <p:sp>
        <p:nvSpPr>
          <p:cNvPr id="53" name="object 53"/>
          <p:cNvSpPr txBox="1">
            <a:spLocks noGrp="1"/>
          </p:cNvSpPr>
          <p:nvPr>
            <p:ph type="ftr" sz="quarter" idx="5"/>
          </p:nvPr>
        </p:nvSpPr>
        <p:spPr>
          <a:xfrm>
            <a:off x="6093333" y="6579609"/>
            <a:ext cx="29622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+mn-lt"/>
              </a:rPr>
              <a:t>©</a:t>
            </a:r>
            <a:r>
              <a:rPr spc="-10" dirty="0">
                <a:latin typeface="+mn-lt"/>
              </a:rPr>
              <a:t> </a:t>
            </a:r>
            <a:r>
              <a:rPr spc="-5" dirty="0">
                <a:latin typeface="+mn-lt"/>
              </a:rPr>
              <a:t>2017 </a:t>
            </a:r>
            <a:r>
              <a:rPr spc="-10" dirty="0">
                <a:latin typeface="+mn-lt"/>
              </a:rPr>
              <a:t>Copyright</a:t>
            </a:r>
            <a:r>
              <a:rPr spc="30" dirty="0">
                <a:latin typeface="+mn-lt"/>
              </a:rPr>
              <a:t> </a:t>
            </a:r>
            <a:r>
              <a:rPr spc="-5" dirty="0">
                <a:latin typeface="+mn-lt"/>
              </a:rPr>
              <a:t>by AspenCore.</a:t>
            </a:r>
            <a:r>
              <a:rPr spc="-10" dirty="0">
                <a:latin typeface="+mn-lt"/>
              </a:rPr>
              <a:t> All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rights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reserved.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59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77449" y="1532953"/>
            <a:ext cx="3642995" cy="4194810"/>
            <a:chOff x="3977449" y="1532953"/>
            <a:chExt cx="3642995" cy="4194810"/>
          </a:xfrm>
        </p:grpSpPr>
        <p:sp>
          <p:nvSpPr>
            <p:cNvPr id="4" name="object 4"/>
            <p:cNvSpPr/>
            <p:nvPr/>
          </p:nvSpPr>
          <p:spPr>
            <a:xfrm>
              <a:off x="3982211" y="1603248"/>
              <a:ext cx="3637915" cy="144780"/>
            </a:xfrm>
            <a:custGeom>
              <a:avLst/>
              <a:gdLst/>
              <a:ahLst/>
              <a:cxnLst/>
              <a:rect l="l" t="t" r="r" b="b"/>
              <a:pathLst>
                <a:path w="3637915" h="144780">
                  <a:moveTo>
                    <a:pt x="3637788" y="0"/>
                  </a:moveTo>
                  <a:lnTo>
                    <a:pt x="0" y="0"/>
                  </a:lnTo>
                  <a:lnTo>
                    <a:pt x="0" y="144779"/>
                  </a:lnTo>
                  <a:lnTo>
                    <a:pt x="3637788" y="144779"/>
                  </a:lnTo>
                  <a:lnTo>
                    <a:pt x="36377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82211" y="1748028"/>
              <a:ext cx="3347085" cy="143510"/>
            </a:xfrm>
            <a:custGeom>
              <a:avLst/>
              <a:gdLst/>
              <a:ahLst/>
              <a:cxnLst/>
              <a:rect l="l" t="t" r="r" b="b"/>
              <a:pathLst>
                <a:path w="3347084" h="143510">
                  <a:moveTo>
                    <a:pt x="3346704" y="0"/>
                  </a:moveTo>
                  <a:lnTo>
                    <a:pt x="0" y="0"/>
                  </a:lnTo>
                  <a:lnTo>
                    <a:pt x="0" y="143256"/>
                  </a:lnTo>
                  <a:lnTo>
                    <a:pt x="3346704" y="143256"/>
                  </a:lnTo>
                  <a:lnTo>
                    <a:pt x="334670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82211" y="2020824"/>
              <a:ext cx="2010410" cy="144780"/>
            </a:xfrm>
            <a:custGeom>
              <a:avLst/>
              <a:gdLst/>
              <a:ahLst/>
              <a:cxnLst/>
              <a:rect l="l" t="t" r="r" b="b"/>
              <a:pathLst>
                <a:path w="2010410" h="144780">
                  <a:moveTo>
                    <a:pt x="2010155" y="0"/>
                  </a:moveTo>
                  <a:lnTo>
                    <a:pt x="0" y="0"/>
                  </a:lnTo>
                  <a:lnTo>
                    <a:pt x="0" y="144779"/>
                  </a:lnTo>
                  <a:lnTo>
                    <a:pt x="2010155" y="144779"/>
                  </a:lnTo>
                  <a:lnTo>
                    <a:pt x="20101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82211" y="2165604"/>
              <a:ext cx="2011680" cy="144780"/>
            </a:xfrm>
            <a:custGeom>
              <a:avLst/>
              <a:gdLst/>
              <a:ahLst/>
              <a:cxnLst/>
              <a:rect l="l" t="t" r="r" b="b"/>
              <a:pathLst>
                <a:path w="2011679" h="144780">
                  <a:moveTo>
                    <a:pt x="2011679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2011679" y="144780"/>
                  </a:lnTo>
                  <a:lnTo>
                    <a:pt x="201167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82211" y="2439924"/>
              <a:ext cx="1969135" cy="144780"/>
            </a:xfrm>
            <a:custGeom>
              <a:avLst/>
              <a:gdLst/>
              <a:ahLst/>
              <a:cxnLst/>
              <a:rect l="l" t="t" r="r" b="b"/>
              <a:pathLst>
                <a:path w="1969135" h="144780">
                  <a:moveTo>
                    <a:pt x="1969008" y="0"/>
                  </a:moveTo>
                  <a:lnTo>
                    <a:pt x="0" y="0"/>
                  </a:lnTo>
                  <a:lnTo>
                    <a:pt x="0" y="144779"/>
                  </a:lnTo>
                  <a:lnTo>
                    <a:pt x="1969008" y="144779"/>
                  </a:lnTo>
                  <a:lnTo>
                    <a:pt x="196900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82211" y="2584704"/>
              <a:ext cx="1833880" cy="143510"/>
            </a:xfrm>
            <a:custGeom>
              <a:avLst/>
              <a:gdLst/>
              <a:ahLst/>
              <a:cxnLst/>
              <a:rect l="l" t="t" r="r" b="b"/>
              <a:pathLst>
                <a:path w="1833879" h="143510">
                  <a:moveTo>
                    <a:pt x="1833372" y="0"/>
                  </a:moveTo>
                  <a:lnTo>
                    <a:pt x="0" y="0"/>
                  </a:lnTo>
                  <a:lnTo>
                    <a:pt x="0" y="143256"/>
                  </a:lnTo>
                  <a:lnTo>
                    <a:pt x="1833372" y="143256"/>
                  </a:lnTo>
                  <a:lnTo>
                    <a:pt x="18333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82211" y="2859024"/>
              <a:ext cx="1805939" cy="143510"/>
            </a:xfrm>
            <a:custGeom>
              <a:avLst/>
              <a:gdLst/>
              <a:ahLst/>
              <a:cxnLst/>
              <a:rect l="l" t="t" r="r" b="b"/>
              <a:pathLst>
                <a:path w="1805939" h="143510">
                  <a:moveTo>
                    <a:pt x="1805939" y="0"/>
                  </a:moveTo>
                  <a:lnTo>
                    <a:pt x="0" y="0"/>
                  </a:lnTo>
                  <a:lnTo>
                    <a:pt x="0" y="143255"/>
                  </a:lnTo>
                  <a:lnTo>
                    <a:pt x="1805939" y="143255"/>
                  </a:lnTo>
                  <a:lnTo>
                    <a:pt x="180593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82211" y="3002280"/>
              <a:ext cx="1629410" cy="144780"/>
            </a:xfrm>
            <a:custGeom>
              <a:avLst/>
              <a:gdLst/>
              <a:ahLst/>
              <a:cxnLst/>
              <a:rect l="l" t="t" r="r" b="b"/>
              <a:pathLst>
                <a:path w="1629410" h="144780">
                  <a:moveTo>
                    <a:pt x="1629155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1629155" y="144780"/>
                  </a:lnTo>
                  <a:lnTo>
                    <a:pt x="162915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82211" y="3276600"/>
              <a:ext cx="1435735" cy="144780"/>
            </a:xfrm>
            <a:custGeom>
              <a:avLst/>
              <a:gdLst/>
              <a:ahLst/>
              <a:cxnLst/>
              <a:rect l="l" t="t" r="r" b="b"/>
              <a:pathLst>
                <a:path w="1435735" h="144779">
                  <a:moveTo>
                    <a:pt x="1435608" y="0"/>
                  </a:moveTo>
                  <a:lnTo>
                    <a:pt x="0" y="0"/>
                  </a:lnTo>
                  <a:lnTo>
                    <a:pt x="0" y="144779"/>
                  </a:lnTo>
                  <a:lnTo>
                    <a:pt x="1435608" y="144779"/>
                  </a:lnTo>
                  <a:lnTo>
                    <a:pt x="143560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82211" y="3421380"/>
              <a:ext cx="1417320" cy="144780"/>
            </a:xfrm>
            <a:custGeom>
              <a:avLst/>
              <a:gdLst/>
              <a:ahLst/>
              <a:cxnLst/>
              <a:rect l="l" t="t" r="r" b="b"/>
              <a:pathLst>
                <a:path w="1417320" h="144779">
                  <a:moveTo>
                    <a:pt x="1417320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1417320" y="144780"/>
                  </a:lnTo>
                  <a:lnTo>
                    <a:pt x="141732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82211" y="3695700"/>
              <a:ext cx="1028700" cy="143510"/>
            </a:xfrm>
            <a:custGeom>
              <a:avLst/>
              <a:gdLst/>
              <a:ahLst/>
              <a:cxnLst/>
              <a:rect l="l" t="t" r="r" b="b"/>
              <a:pathLst>
                <a:path w="1028700" h="143510">
                  <a:moveTo>
                    <a:pt x="1028700" y="0"/>
                  </a:moveTo>
                  <a:lnTo>
                    <a:pt x="0" y="0"/>
                  </a:lnTo>
                  <a:lnTo>
                    <a:pt x="0" y="143256"/>
                  </a:lnTo>
                  <a:lnTo>
                    <a:pt x="1028700" y="143256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82211" y="3838955"/>
              <a:ext cx="1149350" cy="144780"/>
            </a:xfrm>
            <a:custGeom>
              <a:avLst/>
              <a:gdLst/>
              <a:ahLst/>
              <a:cxnLst/>
              <a:rect l="l" t="t" r="r" b="b"/>
              <a:pathLst>
                <a:path w="1149350" h="144779">
                  <a:moveTo>
                    <a:pt x="1149096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1149096" y="144780"/>
                  </a:lnTo>
                  <a:lnTo>
                    <a:pt x="11490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82211" y="4113276"/>
              <a:ext cx="632460" cy="144780"/>
            </a:xfrm>
            <a:custGeom>
              <a:avLst/>
              <a:gdLst/>
              <a:ahLst/>
              <a:cxnLst/>
              <a:rect l="l" t="t" r="r" b="b"/>
              <a:pathLst>
                <a:path w="632460" h="144779">
                  <a:moveTo>
                    <a:pt x="632460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632460" y="144780"/>
                  </a:lnTo>
                  <a:lnTo>
                    <a:pt x="6324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82211" y="4258055"/>
              <a:ext cx="538480" cy="144780"/>
            </a:xfrm>
            <a:custGeom>
              <a:avLst/>
              <a:gdLst/>
              <a:ahLst/>
              <a:cxnLst/>
              <a:rect l="l" t="t" r="r" b="b"/>
              <a:pathLst>
                <a:path w="538479" h="144779">
                  <a:moveTo>
                    <a:pt x="537972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537972" y="144780"/>
                  </a:lnTo>
                  <a:lnTo>
                    <a:pt x="5379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82211" y="4532376"/>
              <a:ext cx="350520" cy="144780"/>
            </a:xfrm>
            <a:custGeom>
              <a:avLst/>
              <a:gdLst/>
              <a:ahLst/>
              <a:cxnLst/>
              <a:rect l="l" t="t" r="r" b="b"/>
              <a:pathLst>
                <a:path w="350520" h="144779">
                  <a:moveTo>
                    <a:pt x="350520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350520" y="144780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82211" y="4677155"/>
              <a:ext cx="285115" cy="143510"/>
            </a:xfrm>
            <a:custGeom>
              <a:avLst/>
              <a:gdLst/>
              <a:ahLst/>
              <a:cxnLst/>
              <a:rect l="l" t="t" r="r" b="b"/>
              <a:pathLst>
                <a:path w="285114" h="143510">
                  <a:moveTo>
                    <a:pt x="284988" y="0"/>
                  </a:moveTo>
                  <a:lnTo>
                    <a:pt x="0" y="0"/>
                  </a:lnTo>
                  <a:lnTo>
                    <a:pt x="0" y="143256"/>
                  </a:lnTo>
                  <a:lnTo>
                    <a:pt x="284988" y="143256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82211" y="4951475"/>
              <a:ext cx="281940" cy="143510"/>
            </a:xfrm>
            <a:custGeom>
              <a:avLst/>
              <a:gdLst/>
              <a:ahLst/>
              <a:cxnLst/>
              <a:rect l="l" t="t" r="r" b="b"/>
              <a:pathLst>
                <a:path w="281939" h="143510">
                  <a:moveTo>
                    <a:pt x="281939" y="0"/>
                  </a:moveTo>
                  <a:lnTo>
                    <a:pt x="0" y="0"/>
                  </a:lnTo>
                  <a:lnTo>
                    <a:pt x="0" y="143256"/>
                  </a:lnTo>
                  <a:lnTo>
                    <a:pt x="281939" y="143256"/>
                  </a:lnTo>
                  <a:lnTo>
                    <a:pt x="28193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82211" y="5094731"/>
              <a:ext cx="342900" cy="144780"/>
            </a:xfrm>
            <a:custGeom>
              <a:avLst/>
              <a:gdLst/>
              <a:ahLst/>
              <a:cxnLst/>
              <a:rect l="l" t="t" r="r" b="b"/>
              <a:pathLst>
                <a:path w="342900" h="144779">
                  <a:moveTo>
                    <a:pt x="342900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342900" y="14478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82211" y="5369051"/>
              <a:ext cx="182880" cy="144780"/>
            </a:xfrm>
            <a:custGeom>
              <a:avLst/>
              <a:gdLst/>
              <a:ahLst/>
              <a:cxnLst/>
              <a:rect l="l" t="t" r="r" b="b"/>
              <a:pathLst>
                <a:path w="182879" h="144779">
                  <a:moveTo>
                    <a:pt x="182879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182879" y="144780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82211" y="5513831"/>
              <a:ext cx="187960" cy="144780"/>
            </a:xfrm>
            <a:custGeom>
              <a:avLst/>
              <a:gdLst/>
              <a:ahLst/>
              <a:cxnLst/>
              <a:rect l="l" t="t" r="r" b="b"/>
              <a:pathLst>
                <a:path w="187960" h="144779">
                  <a:moveTo>
                    <a:pt x="187451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187451" y="144780"/>
                  </a:lnTo>
                  <a:lnTo>
                    <a:pt x="1874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82211" y="1537716"/>
              <a:ext cx="0" cy="4185285"/>
            </a:xfrm>
            <a:custGeom>
              <a:avLst/>
              <a:gdLst/>
              <a:ahLst/>
              <a:cxnLst/>
              <a:rect l="l" t="t" r="r" b="b"/>
              <a:pathLst>
                <a:path h="4185285">
                  <a:moveTo>
                    <a:pt x="0" y="0"/>
                  </a:moveTo>
                  <a:lnTo>
                    <a:pt x="0" y="4184904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015354" y="239953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53429" y="2818003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75682" y="3654932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79060" y="4073397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96485" y="4492244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28540" y="4910708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94193" y="1562227"/>
            <a:ext cx="582295" cy="35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530">
              <a:lnSpc>
                <a:spcPts val="129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70%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90"/>
              </a:lnSpc>
            </a:pPr>
            <a:r>
              <a:rPr sz="1200" dirty="0">
                <a:latin typeface="Calibri"/>
                <a:cs typeface="Calibri"/>
              </a:rPr>
              <a:t>64%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57138" y="1980691"/>
            <a:ext cx="292100" cy="35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39%</a:t>
            </a:r>
            <a:endParaRPr sz="1200">
              <a:latin typeface="Calibri"/>
              <a:cs typeface="Calibri"/>
            </a:endParaRPr>
          </a:p>
          <a:p>
            <a:pPr marL="13970">
              <a:lnSpc>
                <a:spcPts val="1290"/>
              </a:lnSpc>
            </a:pPr>
            <a:r>
              <a:rPr sz="1200" dirty="0">
                <a:latin typeface="Calibri"/>
                <a:cs typeface="Calibri"/>
              </a:rPr>
              <a:t>39%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79719" y="2543683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76138" y="2962147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64302" y="3236467"/>
            <a:ext cx="309245" cy="35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>
              <a:lnSpc>
                <a:spcPts val="129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28%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90"/>
              </a:lnSpc>
            </a:pPr>
            <a:r>
              <a:rPr sz="1200" dirty="0">
                <a:latin typeface="Calibri"/>
                <a:cs typeface="Calibri"/>
              </a:rPr>
              <a:t>27%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95442" y="379945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84953" y="4217923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31970" y="4636389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88865" y="5054854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29480" y="5329173"/>
            <a:ext cx="217170" cy="35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  <a:p>
            <a:pPr marL="17145">
              <a:lnSpc>
                <a:spcPts val="1290"/>
              </a:lnSpc>
            </a:pPr>
            <a:r>
              <a:rPr sz="1200" dirty="0"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7146" y="1607565"/>
            <a:ext cx="32448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Happy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current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one, </a:t>
            </a:r>
            <a:r>
              <a:rPr sz="1400" dirty="0">
                <a:latin typeface="Calibri"/>
                <a:cs typeface="Calibri"/>
              </a:rPr>
              <a:t>no</a:t>
            </a:r>
            <a:r>
              <a:rPr sz="1400" spc="-5" dirty="0">
                <a:latin typeface="Calibri"/>
                <a:cs typeface="Calibri"/>
              </a:rPr>
              <a:t> reason</a:t>
            </a:r>
            <a:r>
              <a:rPr sz="1400" dirty="0">
                <a:latin typeface="Calibri"/>
                <a:cs typeface="Calibri"/>
              </a:rPr>
              <a:t> to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switch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86816" y="2026157"/>
            <a:ext cx="31432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Wanted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maintain software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compatibility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08787" y="2444623"/>
            <a:ext cx="32219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Wanted</a:t>
            </a:r>
            <a:r>
              <a:rPr sz="1400" dirty="0">
                <a:latin typeface="Calibri"/>
                <a:cs typeface="Calibri"/>
              </a:rPr>
              <a:t> to </a:t>
            </a:r>
            <a:r>
              <a:rPr sz="1400" spc="-5" dirty="0">
                <a:latin typeface="Calibri"/>
                <a:cs typeface="Calibri"/>
              </a:rPr>
              <a:t>make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use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of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expertise/familiarity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72262" y="2863342"/>
            <a:ext cx="34588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Wanted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maintain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5" dirty="0">
                <a:latin typeface="Calibri"/>
                <a:cs typeface="Calibri"/>
              </a:rPr>
              <a:t> same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tools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software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90422" y="3281933"/>
            <a:ext cx="29413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Wanted</a:t>
            </a:r>
            <a:r>
              <a:rPr sz="1400" dirty="0">
                <a:latin typeface="Calibri"/>
                <a:cs typeface="Calibri"/>
              </a:rPr>
              <a:t> to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keep</a:t>
            </a:r>
            <a:r>
              <a:rPr sz="1400" spc="-5" dirty="0">
                <a:latin typeface="Calibri"/>
                <a:cs typeface="Calibri"/>
              </a:rPr>
              <a:t> same Operating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System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2716" y="3700398"/>
            <a:ext cx="33280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Switching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OS</a:t>
            </a:r>
            <a:r>
              <a:rPr sz="1400" dirty="0">
                <a:latin typeface="Calibri"/>
                <a:cs typeface="Calibri"/>
              </a:rPr>
              <a:t> too </a:t>
            </a:r>
            <a:r>
              <a:rPr sz="1400" spc="-5" dirty="0">
                <a:latin typeface="Calibri"/>
                <a:cs typeface="Calibri"/>
              </a:rPr>
              <a:t>expensive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/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time-consuming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59279" y="4118864"/>
            <a:ext cx="14719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Happy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supplier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74242" y="4537328"/>
            <a:ext cx="28581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No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other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suitable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alternatives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available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3786" y="4956175"/>
            <a:ext cx="34556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Not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my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choice/operating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system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chosen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for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384550" y="5374640"/>
            <a:ext cx="4476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ther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905243" y="5254752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015353" y="5176266"/>
            <a:ext cx="935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2017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462)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905243" y="5515355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015353" y="5437428"/>
            <a:ext cx="935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2015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641)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58" name="object 5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61010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Why</a:t>
            </a:r>
            <a:r>
              <a:rPr sz="2200" spc="15" dirty="0"/>
              <a:t> </a:t>
            </a:r>
            <a:r>
              <a:rPr sz="2200" spc="-5" dirty="0"/>
              <a:t>did</a:t>
            </a:r>
            <a:r>
              <a:rPr sz="2200" spc="20" dirty="0"/>
              <a:t> </a:t>
            </a:r>
            <a:r>
              <a:rPr sz="2200" spc="-15" dirty="0"/>
              <a:t>you</a:t>
            </a:r>
            <a:r>
              <a:rPr sz="2200" spc="35" dirty="0"/>
              <a:t> </a:t>
            </a:r>
            <a:r>
              <a:rPr sz="2200" spc="-5" dirty="0"/>
              <a:t>use</a:t>
            </a:r>
            <a:r>
              <a:rPr sz="2200" spc="10" dirty="0"/>
              <a:t> </a:t>
            </a:r>
            <a:r>
              <a:rPr sz="2200" spc="-5" dirty="0"/>
              <a:t>the</a:t>
            </a:r>
            <a:r>
              <a:rPr sz="2200" spc="25" dirty="0"/>
              <a:t> </a:t>
            </a:r>
            <a:r>
              <a:rPr sz="2200" spc="-5" dirty="0"/>
              <a:t>same operating</a:t>
            </a:r>
            <a:r>
              <a:rPr sz="2200" spc="35" dirty="0"/>
              <a:t> </a:t>
            </a:r>
            <a:r>
              <a:rPr sz="2200" spc="-10" dirty="0"/>
              <a:t>system?</a:t>
            </a:r>
            <a:endParaRPr sz="2200"/>
          </a:p>
        </p:txBody>
      </p:sp>
      <p:sp>
        <p:nvSpPr>
          <p:cNvPr id="56" name="object 56"/>
          <p:cNvSpPr txBox="1"/>
          <p:nvPr/>
        </p:nvSpPr>
        <p:spPr>
          <a:xfrm>
            <a:off x="252475" y="6266484"/>
            <a:ext cx="399034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 MT"/>
                <a:cs typeface="Arial MT"/>
              </a:rPr>
              <a:t>Base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=</a:t>
            </a:r>
            <a:r>
              <a:rPr sz="900" spc="-5" dirty="0">
                <a:latin typeface="Arial MT"/>
                <a:cs typeface="Arial MT"/>
              </a:rPr>
              <a:t> Those </a:t>
            </a:r>
            <a:r>
              <a:rPr sz="900" spc="-10" dirty="0">
                <a:latin typeface="Arial MT"/>
                <a:cs typeface="Arial MT"/>
              </a:rPr>
              <a:t>who</a:t>
            </a:r>
            <a:r>
              <a:rPr sz="900" spc="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are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using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same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operating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system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as in</a:t>
            </a:r>
            <a:r>
              <a:rPr sz="900" spc="-5" dirty="0">
                <a:latin typeface="Arial MT"/>
                <a:cs typeface="Arial MT"/>
              </a:rPr>
              <a:t> previous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project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60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73297" y="1718817"/>
            <a:ext cx="4157979" cy="3921760"/>
            <a:chOff x="3273297" y="1718817"/>
            <a:chExt cx="4157979" cy="3921760"/>
          </a:xfrm>
        </p:grpSpPr>
        <p:sp>
          <p:nvSpPr>
            <p:cNvPr id="4" name="object 4"/>
            <p:cNvSpPr/>
            <p:nvPr/>
          </p:nvSpPr>
          <p:spPr>
            <a:xfrm>
              <a:off x="3279647" y="1781555"/>
              <a:ext cx="4151629" cy="121920"/>
            </a:xfrm>
            <a:custGeom>
              <a:avLst/>
              <a:gdLst/>
              <a:ahLst/>
              <a:cxnLst/>
              <a:rect l="l" t="t" r="r" b="b"/>
              <a:pathLst>
                <a:path w="4151629" h="121919">
                  <a:moveTo>
                    <a:pt x="4151376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4151376" y="121920"/>
                  </a:lnTo>
                  <a:lnTo>
                    <a:pt x="41513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79647" y="1903475"/>
              <a:ext cx="3709670" cy="121920"/>
            </a:xfrm>
            <a:custGeom>
              <a:avLst/>
              <a:gdLst/>
              <a:ahLst/>
              <a:cxnLst/>
              <a:rect l="l" t="t" r="r" b="b"/>
              <a:pathLst>
                <a:path w="3709670" h="121919">
                  <a:moveTo>
                    <a:pt x="3709416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3709416" y="121920"/>
                  </a:lnTo>
                  <a:lnTo>
                    <a:pt x="370941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79647" y="2136647"/>
              <a:ext cx="2611120" cy="121920"/>
            </a:xfrm>
            <a:custGeom>
              <a:avLst/>
              <a:gdLst/>
              <a:ahLst/>
              <a:cxnLst/>
              <a:rect l="l" t="t" r="r" b="b"/>
              <a:pathLst>
                <a:path w="2611120" h="121919">
                  <a:moveTo>
                    <a:pt x="2610612" y="0"/>
                  </a:moveTo>
                  <a:lnTo>
                    <a:pt x="0" y="0"/>
                  </a:lnTo>
                  <a:lnTo>
                    <a:pt x="0" y="121919"/>
                  </a:lnTo>
                  <a:lnTo>
                    <a:pt x="2610612" y="121919"/>
                  </a:lnTo>
                  <a:lnTo>
                    <a:pt x="26106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79647" y="2258567"/>
              <a:ext cx="2209800" cy="123825"/>
            </a:xfrm>
            <a:custGeom>
              <a:avLst/>
              <a:gdLst/>
              <a:ahLst/>
              <a:cxnLst/>
              <a:rect l="l" t="t" r="r" b="b"/>
              <a:pathLst>
                <a:path w="2209800" h="123825">
                  <a:moveTo>
                    <a:pt x="2209800" y="0"/>
                  </a:moveTo>
                  <a:lnTo>
                    <a:pt x="0" y="0"/>
                  </a:lnTo>
                  <a:lnTo>
                    <a:pt x="0" y="123444"/>
                  </a:lnTo>
                  <a:lnTo>
                    <a:pt x="2209800" y="123444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79647" y="2491739"/>
              <a:ext cx="2219325" cy="121920"/>
            </a:xfrm>
            <a:custGeom>
              <a:avLst/>
              <a:gdLst/>
              <a:ahLst/>
              <a:cxnLst/>
              <a:rect l="l" t="t" r="r" b="b"/>
              <a:pathLst>
                <a:path w="2219325" h="121919">
                  <a:moveTo>
                    <a:pt x="2218943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2218943" y="121920"/>
                  </a:lnTo>
                  <a:lnTo>
                    <a:pt x="221894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79647" y="2613659"/>
              <a:ext cx="2832100" cy="123825"/>
            </a:xfrm>
            <a:custGeom>
              <a:avLst/>
              <a:gdLst/>
              <a:ahLst/>
              <a:cxnLst/>
              <a:rect l="l" t="t" r="r" b="b"/>
              <a:pathLst>
                <a:path w="2832100" h="123825">
                  <a:moveTo>
                    <a:pt x="2831591" y="0"/>
                  </a:moveTo>
                  <a:lnTo>
                    <a:pt x="0" y="0"/>
                  </a:lnTo>
                  <a:lnTo>
                    <a:pt x="0" y="123443"/>
                  </a:lnTo>
                  <a:lnTo>
                    <a:pt x="2831591" y="123443"/>
                  </a:lnTo>
                  <a:lnTo>
                    <a:pt x="28315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79647" y="2846831"/>
              <a:ext cx="1495425" cy="123825"/>
            </a:xfrm>
            <a:custGeom>
              <a:avLst/>
              <a:gdLst/>
              <a:ahLst/>
              <a:cxnLst/>
              <a:rect l="l" t="t" r="r" b="b"/>
              <a:pathLst>
                <a:path w="1495425" h="123825">
                  <a:moveTo>
                    <a:pt x="1495043" y="0"/>
                  </a:moveTo>
                  <a:lnTo>
                    <a:pt x="0" y="0"/>
                  </a:lnTo>
                  <a:lnTo>
                    <a:pt x="0" y="123443"/>
                  </a:lnTo>
                  <a:lnTo>
                    <a:pt x="1495043" y="123443"/>
                  </a:lnTo>
                  <a:lnTo>
                    <a:pt x="149504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79647" y="2970275"/>
              <a:ext cx="1728470" cy="121920"/>
            </a:xfrm>
            <a:custGeom>
              <a:avLst/>
              <a:gdLst/>
              <a:ahLst/>
              <a:cxnLst/>
              <a:rect l="l" t="t" r="r" b="b"/>
              <a:pathLst>
                <a:path w="1728470" h="121919">
                  <a:moveTo>
                    <a:pt x="1728215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1728215" y="121920"/>
                  </a:lnTo>
                  <a:lnTo>
                    <a:pt x="172821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79647" y="3201923"/>
              <a:ext cx="1369060" cy="123825"/>
            </a:xfrm>
            <a:custGeom>
              <a:avLst/>
              <a:gdLst/>
              <a:ahLst/>
              <a:cxnLst/>
              <a:rect l="l" t="t" r="r" b="b"/>
              <a:pathLst>
                <a:path w="1369060" h="123825">
                  <a:moveTo>
                    <a:pt x="1368552" y="0"/>
                  </a:moveTo>
                  <a:lnTo>
                    <a:pt x="0" y="0"/>
                  </a:lnTo>
                  <a:lnTo>
                    <a:pt x="0" y="123443"/>
                  </a:lnTo>
                  <a:lnTo>
                    <a:pt x="1368552" y="123443"/>
                  </a:lnTo>
                  <a:lnTo>
                    <a:pt x="13685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79647" y="3325367"/>
              <a:ext cx="1699260" cy="121920"/>
            </a:xfrm>
            <a:custGeom>
              <a:avLst/>
              <a:gdLst/>
              <a:ahLst/>
              <a:cxnLst/>
              <a:rect l="l" t="t" r="r" b="b"/>
              <a:pathLst>
                <a:path w="1699260" h="121920">
                  <a:moveTo>
                    <a:pt x="1699260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1699260" y="121920"/>
                  </a:lnTo>
                  <a:lnTo>
                    <a:pt x="169926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79647" y="3557016"/>
              <a:ext cx="1115695" cy="123825"/>
            </a:xfrm>
            <a:custGeom>
              <a:avLst/>
              <a:gdLst/>
              <a:ahLst/>
              <a:cxnLst/>
              <a:rect l="l" t="t" r="r" b="b"/>
              <a:pathLst>
                <a:path w="1115695" h="123825">
                  <a:moveTo>
                    <a:pt x="1115567" y="0"/>
                  </a:moveTo>
                  <a:lnTo>
                    <a:pt x="0" y="0"/>
                  </a:lnTo>
                  <a:lnTo>
                    <a:pt x="0" y="123444"/>
                  </a:lnTo>
                  <a:lnTo>
                    <a:pt x="1115567" y="123444"/>
                  </a:lnTo>
                  <a:lnTo>
                    <a:pt x="11155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79647" y="3680460"/>
              <a:ext cx="990600" cy="121920"/>
            </a:xfrm>
            <a:custGeom>
              <a:avLst/>
              <a:gdLst/>
              <a:ahLst/>
              <a:cxnLst/>
              <a:rect l="l" t="t" r="r" b="b"/>
              <a:pathLst>
                <a:path w="990600" h="121920">
                  <a:moveTo>
                    <a:pt x="990600" y="0"/>
                  </a:moveTo>
                  <a:lnTo>
                    <a:pt x="0" y="0"/>
                  </a:lnTo>
                  <a:lnTo>
                    <a:pt x="0" y="121919"/>
                  </a:lnTo>
                  <a:lnTo>
                    <a:pt x="990600" y="121919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79647" y="3913632"/>
              <a:ext cx="989330" cy="121920"/>
            </a:xfrm>
            <a:custGeom>
              <a:avLst/>
              <a:gdLst/>
              <a:ahLst/>
              <a:cxnLst/>
              <a:rect l="l" t="t" r="r" b="b"/>
              <a:pathLst>
                <a:path w="989329" h="121920">
                  <a:moveTo>
                    <a:pt x="989076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989076" y="121920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79647" y="4035551"/>
              <a:ext cx="1188720" cy="121920"/>
            </a:xfrm>
            <a:custGeom>
              <a:avLst/>
              <a:gdLst/>
              <a:ahLst/>
              <a:cxnLst/>
              <a:rect l="l" t="t" r="r" b="b"/>
              <a:pathLst>
                <a:path w="1188720" h="121920">
                  <a:moveTo>
                    <a:pt x="1188719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1188719" y="121920"/>
                  </a:lnTo>
                  <a:lnTo>
                    <a:pt x="118871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79647" y="4268723"/>
              <a:ext cx="817244" cy="121920"/>
            </a:xfrm>
            <a:custGeom>
              <a:avLst/>
              <a:gdLst/>
              <a:ahLst/>
              <a:cxnLst/>
              <a:rect l="l" t="t" r="r" b="b"/>
              <a:pathLst>
                <a:path w="817245" h="121920">
                  <a:moveTo>
                    <a:pt x="816863" y="0"/>
                  </a:moveTo>
                  <a:lnTo>
                    <a:pt x="0" y="0"/>
                  </a:lnTo>
                  <a:lnTo>
                    <a:pt x="0" y="121919"/>
                  </a:lnTo>
                  <a:lnTo>
                    <a:pt x="816863" y="121919"/>
                  </a:lnTo>
                  <a:lnTo>
                    <a:pt x="81686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79647" y="4390644"/>
              <a:ext cx="509270" cy="123825"/>
            </a:xfrm>
            <a:custGeom>
              <a:avLst/>
              <a:gdLst/>
              <a:ahLst/>
              <a:cxnLst/>
              <a:rect l="l" t="t" r="r" b="b"/>
              <a:pathLst>
                <a:path w="509270" h="123825">
                  <a:moveTo>
                    <a:pt x="509015" y="0"/>
                  </a:moveTo>
                  <a:lnTo>
                    <a:pt x="0" y="0"/>
                  </a:lnTo>
                  <a:lnTo>
                    <a:pt x="0" y="123443"/>
                  </a:lnTo>
                  <a:lnTo>
                    <a:pt x="509015" y="123443"/>
                  </a:lnTo>
                  <a:lnTo>
                    <a:pt x="50901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79647" y="4623816"/>
              <a:ext cx="678180" cy="121920"/>
            </a:xfrm>
            <a:custGeom>
              <a:avLst/>
              <a:gdLst/>
              <a:ahLst/>
              <a:cxnLst/>
              <a:rect l="l" t="t" r="r" b="b"/>
              <a:pathLst>
                <a:path w="678179" h="121920">
                  <a:moveTo>
                    <a:pt x="678179" y="0"/>
                  </a:moveTo>
                  <a:lnTo>
                    <a:pt x="0" y="0"/>
                  </a:lnTo>
                  <a:lnTo>
                    <a:pt x="0" y="121919"/>
                  </a:lnTo>
                  <a:lnTo>
                    <a:pt x="678179" y="121919"/>
                  </a:lnTo>
                  <a:lnTo>
                    <a:pt x="6781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79647" y="4745735"/>
              <a:ext cx="792480" cy="123825"/>
            </a:xfrm>
            <a:custGeom>
              <a:avLst/>
              <a:gdLst/>
              <a:ahLst/>
              <a:cxnLst/>
              <a:rect l="l" t="t" r="r" b="b"/>
              <a:pathLst>
                <a:path w="792479" h="123825">
                  <a:moveTo>
                    <a:pt x="792479" y="0"/>
                  </a:moveTo>
                  <a:lnTo>
                    <a:pt x="0" y="0"/>
                  </a:lnTo>
                  <a:lnTo>
                    <a:pt x="0" y="123443"/>
                  </a:lnTo>
                  <a:lnTo>
                    <a:pt x="792479" y="123443"/>
                  </a:lnTo>
                  <a:lnTo>
                    <a:pt x="79247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79647" y="4978908"/>
              <a:ext cx="516890" cy="123825"/>
            </a:xfrm>
            <a:custGeom>
              <a:avLst/>
              <a:gdLst/>
              <a:ahLst/>
              <a:cxnLst/>
              <a:rect l="l" t="t" r="r" b="b"/>
              <a:pathLst>
                <a:path w="516889" h="123825">
                  <a:moveTo>
                    <a:pt x="516636" y="0"/>
                  </a:moveTo>
                  <a:lnTo>
                    <a:pt x="0" y="0"/>
                  </a:lnTo>
                  <a:lnTo>
                    <a:pt x="0" y="123444"/>
                  </a:lnTo>
                  <a:lnTo>
                    <a:pt x="516636" y="123444"/>
                  </a:lnTo>
                  <a:lnTo>
                    <a:pt x="51663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79647" y="5102352"/>
              <a:ext cx="425450" cy="121920"/>
            </a:xfrm>
            <a:custGeom>
              <a:avLst/>
              <a:gdLst/>
              <a:ahLst/>
              <a:cxnLst/>
              <a:rect l="l" t="t" r="r" b="b"/>
              <a:pathLst>
                <a:path w="425450" h="121920">
                  <a:moveTo>
                    <a:pt x="425196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425196" y="121920"/>
                  </a:lnTo>
                  <a:lnTo>
                    <a:pt x="4251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79647" y="5334000"/>
              <a:ext cx="1713230" cy="123825"/>
            </a:xfrm>
            <a:custGeom>
              <a:avLst/>
              <a:gdLst/>
              <a:ahLst/>
              <a:cxnLst/>
              <a:rect l="l" t="t" r="r" b="b"/>
              <a:pathLst>
                <a:path w="1713229" h="123825">
                  <a:moveTo>
                    <a:pt x="1712976" y="0"/>
                  </a:moveTo>
                  <a:lnTo>
                    <a:pt x="0" y="0"/>
                  </a:lnTo>
                  <a:lnTo>
                    <a:pt x="0" y="123443"/>
                  </a:lnTo>
                  <a:lnTo>
                    <a:pt x="1712976" y="123443"/>
                  </a:lnTo>
                  <a:lnTo>
                    <a:pt x="17129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79647" y="5457444"/>
              <a:ext cx="1868805" cy="121920"/>
            </a:xfrm>
            <a:custGeom>
              <a:avLst/>
              <a:gdLst/>
              <a:ahLst/>
              <a:cxnLst/>
              <a:rect l="l" t="t" r="r" b="b"/>
              <a:pathLst>
                <a:path w="1868804" h="121920">
                  <a:moveTo>
                    <a:pt x="1868424" y="0"/>
                  </a:moveTo>
                  <a:lnTo>
                    <a:pt x="0" y="0"/>
                  </a:lnTo>
                  <a:lnTo>
                    <a:pt x="0" y="121919"/>
                  </a:lnTo>
                  <a:lnTo>
                    <a:pt x="1868424" y="121919"/>
                  </a:lnTo>
                  <a:lnTo>
                    <a:pt x="186842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79647" y="1725167"/>
              <a:ext cx="0" cy="3909060"/>
            </a:xfrm>
            <a:custGeom>
              <a:avLst/>
              <a:gdLst/>
              <a:ahLst/>
              <a:cxnLst/>
              <a:rect l="l" t="t" r="r" b="b"/>
              <a:pathLst>
                <a:path h="3909060">
                  <a:moveTo>
                    <a:pt x="0" y="0"/>
                  </a:moveTo>
                  <a:lnTo>
                    <a:pt x="0" y="3909060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495413" y="1729232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54395" y="208457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63361" y="2440051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38827" y="2795091"/>
            <a:ext cx="290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59351" y="3506470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59758" y="4217289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21582" y="4572761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60672" y="4928107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057394" y="5283149"/>
            <a:ext cx="290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54722" y="185178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53202" y="2207133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76517" y="2562301"/>
            <a:ext cx="290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71617" y="291820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12334" y="3151123"/>
            <a:ext cx="6216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  <a:p>
            <a:pPr marL="343535">
              <a:lnSpc>
                <a:spcPts val="1200"/>
              </a:lnSpc>
            </a:pPr>
            <a:r>
              <a:rPr sz="1200" dirty="0">
                <a:latin typeface="Calibri"/>
                <a:cs typeface="Calibri"/>
              </a:rPr>
              <a:t>15%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334636" y="3629025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32223" y="3861942"/>
            <a:ext cx="4914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05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9%</a:t>
            </a:r>
            <a:endParaRPr sz="1200">
              <a:latin typeface="Calibri"/>
              <a:cs typeface="Calibri"/>
            </a:endParaRPr>
          </a:p>
          <a:p>
            <a:pPr marL="213360">
              <a:lnSpc>
                <a:spcPts val="1205"/>
              </a:lnSpc>
            </a:pPr>
            <a:r>
              <a:rPr sz="1200" dirty="0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853053" y="4339844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136263" y="4695190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768090" y="5050663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213350" y="5406390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91362" y="1763649"/>
            <a:ext cx="23355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Hardware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processor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changed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1258" y="2119122"/>
            <a:ext cx="24047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Not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choice/OS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chosen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for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87323" y="2474468"/>
            <a:ext cx="20402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New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better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features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19734" y="2830195"/>
            <a:ext cx="24085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New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better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SW/dev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tools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96848" y="3185541"/>
            <a:ext cx="23304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New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better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growth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path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755394" y="3541014"/>
            <a:ext cx="13735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New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cheaper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00329" y="3896359"/>
            <a:ext cx="28257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New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OTS modules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(apps,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tools)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32205" y="4251705"/>
            <a:ext cx="22942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Previous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OS no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longer available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583563" y="4607178"/>
            <a:ext cx="15443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Previous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too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slow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63981" y="4962525"/>
            <a:ext cx="25641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Unhappy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with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previous</a:t>
            </a:r>
            <a:r>
              <a:rPr sz="1400" dirty="0">
                <a:latin typeface="Calibri"/>
                <a:cs typeface="Calibri"/>
              </a:rPr>
              <a:t> OS</a:t>
            </a:r>
            <a:r>
              <a:rPr sz="1400" spc="-5" dirty="0">
                <a:latin typeface="Calibri"/>
                <a:cs typeface="Calibri"/>
              </a:rPr>
              <a:t> supplier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681097" y="5317693"/>
            <a:ext cx="4476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ther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588252" y="5221223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535" y="0"/>
                </a:moveTo>
                <a:lnTo>
                  <a:pt x="0" y="0"/>
                </a:lnTo>
                <a:lnTo>
                  <a:pt x="0" y="97535"/>
                </a:lnTo>
                <a:lnTo>
                  <a:pt x="97535" y="97535"/>
                </a:lnTo>
                <a:lnTo>
                  <a:pt x="9753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6718554" y="5131434"/>
            <a:ext cx="10883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2017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269)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588252" y="5466588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535" y="0"/>
                </a:moveTo>
                <a:lnTo>
                  <a:pt x="0" y="0"/>
                </a:lnTo>
                <a:lnTo>
                  <a:pt x="0" y="97536"/>
                </a:lnTo>
                <a:lnTo>
                  <a:pt x="97535" y="97536"/>
                </a:lnTo>
                <a:lnTo>
                  <a:pt x="9753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718554" y="5376164"/>
            <a:ext cx="10883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2015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406)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64" name="object 6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53549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Why</a:t>
            </a:r>
            <a:r>
              <a:rPr sz="2200" spc="15" dirty="0"/>
              <a:t> </a:t>
            </a:r>
            <a:r>
              <a:rPr sz="2200" spc="-5" dirty="0"/>
              <a:t>did</a:t>
            </a:r>
            <a:r>
              <a:rPr sz="2200" spc="15" dirty="0"/>
              <a:t> </a:t>
            </a:r>
            <a:r>
              <a:rPr sz="2200" spc="-15" dirty="0"/>
              <a:t>you</a:t>
            </a:r>
            <a:r>
              <a:rPr sz="2200" spc="35" dirty="0"/>
              <a:t> </a:t>
            </a:r>
            <a:r>
              <a:rPr sz="2200" dirty="0"/>
              <a:t>switch </a:t>
            </a:r>
            <a:r>
              <a:rPr sz="2200" spc="-5" dirty="0"/>
              <a:t>operating</a:t>
            </a:r>
            <a:r>
              <a:rPr sz="2200" spc="25" dirty="0"/>
              <a:t> </a:t>
            </a:r>
            <a:r>
              <a:rPr sz="2200" spc="-10" dirty="0"/>
              <a:t>systems?</a:t>
            </a:r>
            <a:endParaRPr sz="22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61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27157" y="1525333"/>
            <a:ext cx="4214495" cy="4619625"/>
            <a:chOff x="3927157" y="1525333"/>
            <a:chExt cx="4214495" cy="4619625"/>
          </a:xfrm>
        </p:grpSpPr>
        <p:sp>
          <p:nvSpPr>
            <p:cNvPr id="4" name="object 4"/>
            <p:cNvSpPr/>
            <p:nvPr/>
          </p:nvSpPr>
          <p:spPr>
            <a:xfrm>
              <a:off x="3931920" y="1557528"/>
              <a:ext cx="3572510" cy="108585"/>
            </a:xfrm>
            <a:custGeom>
              <a:avLst/>
              <a:gdLst/>
              <a:ahLst/>
              <a:cxnLst/>
              <a:rect l="l" t="t" r="r" b="b"/>
              <a:pathLst>
                <a:path w="3572509" h="108585">
                  <a:moveTo>
                    <a:pt x="3572255" y="0"/>
                  </a:moveTo>
                  <a:lnTo>
                    <a:pt x="0" y="0"/>
                  </a:lnTo>
                  <a:lnTo>
                    <a:pt x="0" y="108204"/>
                  </a:lnTo>
                  <a:lnTo>
                    <a:pt x="3572255" y="108204"/>
                  </a:lnTo>
                  <a:lnTo>
                    <a:pt x="35722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31920" y="1665732"/>
              <a:ext cx="4209415" cy="108585"/>
            </a:xfrm>
            <a:custGeom>
              <a:avLst/>
              <a:gdLst/>
              <a:ahLst/>
              <a:cxnLst/>
              <a:rect l="l" t="t" r="r" b="b"/>
              <a:pathLst>
                <a:path w="4209415" h="108585">
                  <a:moveTo>
                    <a:pt x="4209287" y="0"/>
                  </a:moveTo>
                  <a:lnTo>
                    <a:pt x="0" y="0"/>
                  </a:lnTo>
                  <a:lnTo>
                    <a:pt x="0" y="108203"/>
                  </a:lnTo>
                  <a:lnTo>
                    <a:pt x="4209287" y="108203"/>
                  </a:lnTo>
                  <a:lnTo>
                    <a:pt x="42092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31920" y="1828800"/>
              <a:ext cx="2738755" cy="108585"/>
            </a:xfrm>
            <a:custGeom>
              <a:avLst/>
              <a:gdLst/>
              <a:ahLst/>
              <a:cxnLst/>
              <a:rect l="l" t="t" r="r" b="b"/>
              <a:pathLst>
                <a:path w="2738754" h="108585">
                  <a:moveTo>
                    <a:pt x="2738628" y="0"/>
                  </a:moveTo>
                  <a:lnTo>
                    <a:pt x="0" y="0"/>
                  </a:lnTo>
                  <a:lnTo>
                    <a:pt x="0" y="108203"/>
                  </a:lnTo>
                  <a:lnTo>
                    <a:pt x="2738628" y="108203"/>
                  </a:lnTo>
                  <a:lnTo>
                    <a:pt x="27386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31920" y="1937004"/>
              <a:ext cx="2318385" cy="108585"/>
            </a:xfrm>
            <a:custGeom>
              <a:avLst/>
              <a:gdLst/>
              <a:ahLst/>
              <a:cxnLst/>
              <a:rect l="l" t="t" r="r" b="b"/>
              <a:pathLst>
                <a:path w="2318385" h="108585">
                  <a:moveTo>
                    <a:pt x="2318004" y="0"/>
                  </a:moveTo>
                  <a:lnTo>
                    <a:pt x="0" y="0"/>
                  </a:lnTo>
                  <a:lnTo>
                    <a:pt x="0" y="108204"/>
                  </a:lnTo>
                  <a:lnTo>
                    <a:pt x="2318004" y="108204"/>
                  </a:lnTo>
                  <a:lnTo>
                    <a:pt x="231800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31920" y="2100072"/>
              <a:ext cx="2498090" cy="108585"/>
            </a:xfrm>
            <a:custGeom>
              <a:avLst/>
              <a:gdLst/>
              <a:ahLst/>
              <a:cxnLst/>
              <a:rect l="l" t="t" r="r" b="b"/>
              <a:pathLst>
                <a:path w="2498090" h="108585">
                  <a:moveTo>
                    <a:pt x="2497835" y="0"/>
                  </a:moveTo>
                  <a:lnTo>
                    <a:pt x="0" y="0"/>
                  </a:lnTo>
                  <a:lnTo>
                    <a:pt x="0" y="108203"/>
                  </a:lnTo>
                  <a:lnTo>
                    <a:pt x="2497835" y="108203"/>
                  </a:lnTo>
                  <a:lnTo>
                    <a:pt x="249783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31920" y="2208276"/>
              <a:ext cx="2265045" cy="108585"/>
            </a:xfrm>
            <a:custGeom>
              <a:avLst/>
              <a:gdLst/>
              <a:ahLst/>
              <a:cxnLst/>
              <a:rect l="l" t="t" r="r" b="b"/>
              <a:pathLst>
                <a:path w="2265045" h="108585">
                  <a:moveTo>
                    <a:pt x="2264664" y="0"/>
                  </a:moveTo>
                  <a:lnTo>
                    <a:pt x="0" y="0"/>
                  </a:lnTo>
                  <a:lnTo>
                    <a:pt x="0" y="108203"/>
                  </a:lnTo>
                  <a:lnTo>
                    <a:pt x="2264664" y="108203"/>
                  </a:lnTo>
                  <a:lnTo>
                    <a:pt x="226466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31920" y="2371344"/>
              <a:ext cx="2452370" cy="108585"/>
            </a:xfrm>
            <a:custGeom>
              <a:avLst/>
              <a:gdLst/>
              <a:ahLst/>
              <a:cxnLst/>
              <a:rect l="l" t="t" r="r" b="b"/>
              <a:pathLst>
                <a:path w="2452370" h="108585">
                  <a:moveTo>
                    <a:pt x="2452116" y="0"/>
                  </a:moveTo>
                  <a:lnTo>
                    <a:pt x="0" y="0"/>
                  </a:lnTo>
                  <a:lnTo>
                    <a:pt x="0" y="108203"/>
                  </a:lnTo>
                  <a:lnTo>
                    <a:pt x="2452116" y="108203"/>
                  </a:lnTo>
                  <a:lnTo>
                    <a:pt x="245211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31920" y="2479548"/>
              <a:ext cx="3058795" cy="108585"/>
            </a:xfrm>
            <a:custGeom>
              <a:avLst/>
              <a:gdLst/>
              <a:ahLst/>
              <a:cxnLst/>
              <a:rect l="l" t="t" r="r" b="b"/>
              <a:pathLst>
                <a:path w="3058795" h="108585">
                  <a:moveTo>
                    <a:pt x="3058668" y="0"/>
                  </a:moveTo>
                  <a:lnTo>
                    <a:pt x="0" y="0"/>
                  </a:lnTo>
                  <a:lnTo>
                    <a:pt x="0" y="108203"/>
                  </a:lnTo>
                  <a:lnTo>
                    <a:pt x="3058668" y="108203"/>
                  </a:lnTo>
                  <a:lnTo>
                    <a:pt x="305866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31920" y="2642616"/>
              <a:ext cx="2304415" cy="108585"/>
            </a:xfrm>
            <a:custGeom>
              <a:avLst/>
              <a:gdLst/>
              <a:ahLst/>
              <a:cxnLst/>
              <a:rect l="l" t="t" r="r" b="b"/>
              <a:pathLst>
                <a:path w="2304415" h="108585">
                  <a:moveTo>
                    <a:pt x="2304288" y="0"/>
                  </a:moveTo>
                  <a:lnTo>
                    <a:pt x="0" y="0"/>
                  </a:lnTo>
                  <a:lnTo>
                    <a:pt x="0" y="108204"/>
                  </a:lnTo>
                  <a:lnTo>
                    <a:pt x="2304288" y="108204"/>
                  </a:lnTo>
                  <a:lnTo>
                    <a:pt x="23042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31920" y="2750820"/>
              <a:ext cx="2170430" cy="108585"/>
            </a:xfrm>
            <a:custGeom>
              <a:avLst/>
              <a:gdLst/>
              <a:ahLst/>
              <a:cxnLst/>
              <a:rect l="l" t="t" r="r" b="b"/>
              <a:pathLst>
                <a:path w="2170429" h="108585">
                  <a:moveTo>
                    <a:pt x="2170176" y="0"/>
                  </a:moveTo>
                  <a:lnTo>
                    <a:pt x="0" y="0"/>
                  </a:lnTo>
                  <a:lnTo>
                    <a:pt x="0" y="108203"/>
                  </a:lnTo>
                  <a:lnTo>
                    <a:pt x="2170176" y="108203"/>
                  </a:lnTo>
                  <a:lnTo>
                    <a:pt x="217017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31920" y="2913888"/>
              <a:ext cx="2304415" cy="108585"/>
            </a:xfrm>
            <a:custGeom>
              <a:avLst/>
              <a:gdLst/>
              <a:ahLst/>
              <a:cxnLst/>
              <a:rect l="l" t="t" r="r" b="b"/>
              <a:pathLst>
                <a:path w="2304415" h="108585">
                  <a:moveTo>
                    <a:pt x="2304288" y="0"/>
                  </a:moveTo>
                  <a:lnTo>
                    <a:pt x="0" y="0"/>
                  </a:lnTo>
                  <a:lnTo>
                    <a:pt x="0" y="108203"/>
                  </a:lnTo>
                  <a:lnTo>
                    <a:pt x="2304288" y="108203"/>
                  </a:lnTo>
                  <a:lnTo>
                    <a:pt x="23042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31920" y="3022092"/>
              <a:ext cx="1986280" cy="108585"/>
            </a:xfrm>
            <a:custGeom>
              <a:avLst/>
              <a:gdLst/>
              <a:ahLst/>
              <a:cxnLst/>
              <a:rect l="l" t="t" r="r" b="b"/>
              <a:pathLst>
                <a:path w="1986279" h="108585">
                  <a:moveTo>
                    <a:pt x="1985771" y="0"/>
                  </a:moveTo>
                  <a:lnTo>
                    <a:pt x="0" y="0"/>
                  </a:lnTo>
                  <a:lnTo>
                    <a:pt x="0" y="108204"/>
                  </a:lnTo>
                  <a:lnTo>
                    <a:pt x="1985771" y="108204"/>
                  </a:lnTo>
                  <a:lnTo>
                    <a:pt x="198577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31920" y="3185160"/>
              <a:ext cx="2304415" cy="108585"/>
            </a:xfrm>
            <a:custGeom>
              <a:avLst/>
              <a:gdLst/>
              <a:ahLst/>
              <a:cxnLst/>
              <a:rect l="l" t="t" r="r" b="b"/>
              <a:pathLst>
                <a:path w="2304415" h="108585">
                  <a:moveTo>
                    <a:pt x="2304288" y="0"/>
                  </a:moveTo>
                  <a:lnTo>
                    <a:pt x="0" y="0"/>
                  </a:lnTo>
                  <a:lnTo>
                    <a:pt x="0" y="108203"/>
                  </a:lnTo>
                  <a:lnTo>
                    <a:pt x="2304288" y="108203"/>
                  </a:lnTo>
                  <a:lnTo>
                    <a:pt x="23042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31920" y="3293363"/>
              <a:ext cx="1769745" cy="108585"/>
            </a:xfrm>
            <a:custGeom>
              <a:avLst/>
              <a:gdLst/>
              <a:ahLst/>
              <a:cxnLst/>
              <a:rect l="l" t="t" r="r" b="b"/>
              <a:pathLst>
                <a:path w="1769745" h="108585">
                  <a:moveTo>
                    <a:pt x="1769364" y="0"/>
                  </a:moveTo>
                  <a:lnTo>
                    <a:pt x="0" y="0"/>
                  </a:lnTo>
                  <a:lnTo>
                    <a:pt x="0" y="108203"/>
                  </a:lnTo>
                  <a:lnTo>
                    <a:pt x="1769364" y="108203"/>
                  </a:lnTo>
                  <a:lnTo>
                    <a:pt x="176936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1920" y="3456431"/>
              <a:ext cx="2211705" cy="108585"/>
            </a:xfrm>
            <a:custGeom>
              <a:avLst/>
              <a:gdLst/>
              <a:ahLst/>
              <a:cxnLst/>
              <a:rect l="l" t="t" r="r" b="b"/>
              <a:pathLst>
                <a:path w="2211704" h="108585">
                  <a:moveTo>
                    <a:pt x="2211324" y="0"/>
                  </a:moveTo>
                  <a:lnTo>
                    <a:pt x="0" y="0"/>
                  </a:lnTo>
                  <a:lnTo>
                    <a:pt x="0" y="108203"/>
                  </a:lnTo>
                  <a:lnTo>
                    <a:pt x="2211324" y="108203"/>
                  </a:lnTo>
                  <a:lnTo>
                    <a:pt x="22113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31920" y="3564636"/>
              <a:ext cx="2927985" cy="108585"/>
            </a:xfrm>
            <a:custGeom>
              <a:avLst/>
              <a:gdLst/>
              <a:ahLst/>
              <a:cxnLst/>
              <a:rect l="l" t="t" r="r" b="b"/>
              <a:pathLst>
                <a:path w="2927984" h="108585">
                  <a:moveTo>
                    <a:pt x="2927604" y="0"/>
                  </a:moveTo>
                  <a:lnTo>
                    <a:pt x="0" y="0"/>
                  </a:lnTo>
                  <a:lnTo>
                    <a:pt x="0" y="108203"/>
                  </a:lnTo>
                  <a:lnTo>
                    <a:pt x="2927604" y="108203"/>
                  </a:lnTo>
                  <a:lnTo>
                    <a:pt x="292760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1920" y="3727703"/>
              <a:ext cx="1350645" cy="108585"/>
            </a:xfrm>
            <a:custGeom>
              <a:avLst/>
              <a:gdLst/>
              <a:ahLst/>
              <a:cxnLst/>
              <a:rect l="l" t="t" r="r" b="b"/>
              <a:pathLst>
                <a:path w="1350645" h="108585">
                  <a:moveTo>
                    <a:pt x="1350264" y="0"/>
                  </a:moveTo>
                  <a:lnTo>
                    <a:pt x="0" y="0"/>
                  </a:lnTo>
                  <a:lnTo>
                    <a:pt x="0" y="108204"/>
                  </a:lnTo>
                  <a:lnTo>
                    <a:pt x="1350264" y="108204"/>
                  </a:lnTo>
                  <a:lnTo>
                    <a:pt x="135026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31920" y="3835908"/>
              <a:ext cx="741045" cy="108585"/>
            </a:xfrm>
            <a:custGeom>
              <a:avLst/>
              <a:gdLst/>
              <a:ahLst/>
              <a:cxnLst/>
              <a:rect l="l" t="t" r="r" b="b"/>
              <a:pathLst>
                <a:path w="741045" h="108585">
                  <a:moveTo>
                    <a:pt x="740663" y="0"/>
                  </a:moveTo>
                  <a:lnTo>
                    <a:pt x="0" y="0"/>
                  </a:lnTo>
                  <a:lnTo>
                    <a:pt x="0" y="108204"/>
                  </a:lnTo>
                  <a:lnTo>
                    <a:pt x="740663" y="108204"/>
                  </a:lnTo>
                  <a:lnTo>
                    <a:pt x="74066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31920" y="3998975"/>
              <a:ext cx="1341120" cy="108585"/>
            </a:xfrm>
            <a:custGeom>
              <a:avLst/>
              <a:gdLst/>
              <a:ahLst/>
              <a:cxnLst/>
              <a:rect l="l" t="t" r="r" b="b"/>
              <a:pathLst>
                <a:path w="1341120" h="108585">
                  <a:moveTo>
                    <a:pt x="1341119" y="0"/>
                  </a:moveTo>
                  <a:lnTo>
                    <a:pt x="0" y="0"/>
                  </a:lnTo>
                  <a:lnTo>
                    <a:pt x="0" y="108204"/>
                  </a:lnTo>
                  <a:lnTo>
                    <a:pt x="1341119" y="108204"/>
                  </a:lnTo>
                  <a:lnTo>
                    <a:pt x="134111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31920" y="4107180"/>
              <a:ext cx="1115695" cy="108585"/>
            </a:xfrm>
            <a:custGeom>
              <a:avLst/>
              <a:gdLst/>
              <a:ahLst/>
              <a:cxnLst/>
              <a:rect l="l" t="t" r="r" b="b"/>
              <a:pathLst>
                <a:path w="1115695" h="108585">
                  <a:moveTo>
                    <a:pt x="1115567" y="0"/>
                  </a:moveTo>
                  <a:lnTo>
                    <a:pt x="0" y="0"/>
                  </a:lnTo>
                  <a:lnTo>
                    <a:pt x="0" y="108204"/>
                  </a:lnTo>
                  <a:lnTo>
                    <a:pt x="1115567" y="108204"/>
                  </a:lnTo>
                  <a:lnTo>
                    <a:pt x="111556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31920" y="4268724"/>
              <a:ext cx="1323340" cy="109855"/>
            </a:xfrm>
            <a:custGeom>
              <a:avLst/>
              <a:gdLst/>
              <a:ahLst/>
              <a:cxnLst/>
              <a:rect l="l" t="t" r="r" b="b"/>
              <a:pathLst>
                <a:path w="1323339" h="109854">
                  <a:moveTo>
                    <a:pt x="1322831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322831" y="109727"/>
                  </a:lnTo>
                  <a:lnTo>
                    <a:pt x="13228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31920" y="4378452"/>
              <a:ext cx="1385570" cy="108585"/>
            </a:xfrm>
            <a:custGeom>
              <a:avLst/>
              <a:gdLst/>
              <a:ahLst/>
              <a:cxnLst/>
              <a:rect l="l" t="t" r="r" b="b"/>
              <a:pathLst>
                <a:path w="1385570" h="108585">
                  <a:moveTo>
                    <a:pt x="1385315" y="0"/>
                  </a:moveTo>
                  <a:lnTo>
                    <a:pt x="0" y="0"/>
                  </a:lnTo>
                  <a:lnTo>
                    <a:pt x="0" y="108204"/>
                  </a:lnTo>
                  <a:lnTo>
                    <a:pt x="1385315" y="108204"/>
                  </a:lnTo>
                  <a:lnTo>
                    <a:pt x="138531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31920" y="4539996"/>
              <a:ext cx="1165860" cy="109855"/>
            </a:xfrm>
            <a:custGeom>
              <a:avLst/>
              <a:gdLst/>
              <a:ahLst/>
              <a:cxnLst/>
              <a:rect l="l" t="t" r="r" b="b"/>
              <a:pathLst>
                <a:path w="1165860" h="109854">
                  <a:moveTo>
                    <a:pt x="1165859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165859" y="109727"/>
                  </a:lnTo>
                  <a:lnTo>
                    <a:pt x="116585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31920" y="4649724"/>
              <a:ext cx="1350645" cy="108585"/>
            </a:xfrm>
            <a:custGeom>
              <a:avLst/>
              <a:gdLst/>
              <a:ahLst/>
              <a:cxnLst/>
              <a:rect l="l" t="t" r="r" b="b"/>
              <a:pathLst>
                <a:path w="1350645" h="108585">
                  <a:moveTo>
                    <a:pt x="1350264" y="0"/>
                  </a:moveTo>
                  <a:lnTo>
                    <a:pt x="0" y="0"/>
                  </a:lnTo>
                  <a:lnTo>
                    <a:pt x="0" y="108203"/>
                  </a:lnTo>
                  <a:lnTo>
                    <a:pt x="1350264" y="108203"/>
                  </a:lnTo>
                  <a:lnTo>
                    <a:pt x="135026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31920" y="4811267"/>
              <a:ext cx="1138555" cy="109855"/>
            </a:xfrm>
            <a:custGeom>
              <a:avLst/>
              <a:gdLst/>
              <a:ahLst/>
              <a:cxnLst/>
              <a:rect l="l" t="t" r="r" b="b"/>
              <a:pathLst>
                <a:path w="1138554" h="109854">
                  <a:moveTo>
                    <a:pt x="1138427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138427" y="109727"/>
                  </a:lnTo>
                  <a:lnTo>
                    <a:pt x="11384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31920" y="4920996"/>
              <a:ext cx="1123315" cy="108585"/>
            </a:xfrm>
            <a:custGeom>
              <a:avLst/>
              <a:gdLst/>
              <a:ahLst/>
              <a:cxnLst/>
              <a:rect l="l" t="t" r="r" b="b"/>
              <a:pathLst>
                <a:path w="1123314" h="108585">
                  <a:moveTo>
                    <a:pt x="1123188" y="0"/>
                  </a:moveTo>
                  <a:lnTo>
                    <a:pt x="0" y="0"/>
                  </a:lnTo>
                  <a:lnTo>
                    <a:pt x="0" y="108203"/>
                  </a:lnTo>
                  <a:lnTo>
                    <a:pt x="1123188" y="108203"/>
                  </a:lnTo>
                  <a:lnTo>
                    <a:pt x="11231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31920" y="5082540"/>
              <a:ext cx="1045844" cy="109855"/>
            </a:xfrm>
            <a:custGeom>
              <a:avLst/>
              <a:gdLst/>
              <a:ahLst/>
              <a:cxnLst/>
              <a:rect l="l" t="t" r="r" b="b"/>
              <a:pathLst>
                <a:path w="1045845" h="109854">
                  <a:moveTo>
                    <a:pt x="1045463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1045463" y="109728"/>
                  </a:lnTo>
                  <a:lnTo>
                    <a:pt x="104546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31920" y="5192267"/>
              <a:ext cx="1280160" cy="108585"/>
            </a:xfrm>
            <a:custGeom>
              <a:avLst/>
              <a:gdLst/>
              <a:ahLst/>
              <a:cxnLst/>
              <a:rect l="l" t="t" r="r" b="b"/>
              <a:pathLst>
                <a:path w="1280160" h="108585">
                  <a:moveTo>
                    <a:pt x="1280159" y="0"/>
                  </a:moveTo>
                  <a:lnTo>
                    <a:pt x="0" y="0"/>
                  </a:lnTo>
                  <a:lnTo>
                    <a:pt x="0" y="108203"/>
                  </a:lnTo>
                  <a:lnTo>
                    <a:pt x="1280159" y="108203"/>
                  </a:lnTo>
                  <a:lnTo>
                    <a:pt x="128015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31920" y="5353811"/>
              <a:ext cx="841375" cy="109855"/>
            </a:xfrm>
            <a:custGeom>
              <a:avLst/>
              <a:gdLst/>
              <a:ahLst/>
              <a:cxnLst/>
              <a:rect l="l" t="t" r="r" b="b"/>
              <a:pathLst>
                <a:path w="841375" h="109854">
                  <a:moveTo>
                    <a:pt x="841247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841247" y="109728"/>
                  </a:lnTo>
                  <a:lnTo>
                    <a:pt x="84124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31920" y="5463540"/>
              <a:ext cx="914400" cy="108585"/>
            </a:xfrm>
            <a:custGeom>
              <a:avLst/>
              <a:gdLst/>
              <a:ahLst/>
              <a:cxnLst/>
              <a:rect l="l" t="t" r="r" b="b"/>
              <a:pathLst>
                <a:path w="914400" h="108585">
                  <a:moveTo>
                    <a:pt x="914400" y="0"/>
                  </a:moveTo>
                  <a:lnTo>
                    <a:pt x="0" y="0"/>
                  </a:lnTo>
                  <a:lnTo>
                    <a:pt x="0" y="108204"/>
                  </a:lnTo>
                  <a:lnTo>
                    <a:pt x="914400" y="108204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31920" y="5625084"/>
              <a:ext cx="768350" cy="108585"/>
            </a:xfrm>
            <a:custGeom>
              <a:avLst/>
              <a:gdLst/>
              <a:ahLst/>
              <a:cxnLst/>
              <a:rect l="l" t="t" r="r" b="b"/>
              <a:pathLst>
                <a:path w="768350" h="108585">
                  <a:moveTo>
                    <a:pt x="768095" y="0"/>
                  </a:moveTo>
                  <a:lnTo>
                    <a:pt x="0" y="0"/>
                  </a:lnTo>
                  <a:lnTo>
                    <a:pt x="0" y="108203"/>
                  </a:lnTo>
                  <a:lnTo>
                    <a:pt x="768095" y="108203"/>
                  </a:lnTo>
                  <a:lnTo>
                    <a:pt x="76809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31920" y="5733287"/>
              <a:ext cx="687705" cy="109855"/>
            </a:xfrm>
            <a:custGeom>
              <a:avLst/>
              <a:gdLst/>
              <a:ahLst/>
              <a:cxnLst/>
              <a:rect l="l" t="t" r="r" b="b"/>
              <a:pathLst>
                <a:path w="687704" h="109854">
                  <a:moveTo>
                    <a:pt x="687324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687324" y="109728"/>
                  </a:lnTo>
                  <a:lnTo>
                    <a:pt x="68732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931920" y="5896355"/>
              <a:ext cx="546100" cy="108585"/>
            </a:xfrm>
            <a:custGeom>
              <a:avLst/>
              <a:gdLst/>
              <a:ahLst/>
              <a:cxnLst/>
              <a:rect l="l" t="t" r="r" b="b"/>
              <a:pathLst>
                <a:path w="546100" h="108585">
                  <a:moveTo>
                    <a:pt x="545591" y="0"/>
                  </a:moveTo>
                  <a:lnTo>
                    <a:pt x="0" y="0"/>
                  </a:lnTo>
                  <a:lnTo>
                    <a:pt x="0" y="108204"/>
                  </a:lnTo>
                  <a:lnTo>
                    <a:pt x="545591" y="108204"/>
                  </a:lnTo>
                  <a:lnTo>
                    <a:pt x="5455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931920" y="6004560"/>
              <a:ext cx="635635" cy="109855"/>
            </a:xfrm>
            <a:custGeom>
              <a:avLst/>
              <a:gdLst/>
              <a:ahLst/>
              <a:cxnLst/>
              <a:rect l="l" t="t" r="r" b="b"/>
              <a:pathLst>
                <a:path w="635635" h="109854">
                  <a:moveTo>
                    <a:pt x="635507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635507" y="109727"/>
                  </a:lnTo>
                  <a:lnTo>
                    <a:pt x="63550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931920" y="1530096"/>
              <a:ext cx="0" cy="4610100"/>
            </a:xfrm>
            <a:custGeom>
              <a:avLst/>
              <a:gdLst/>
              <a:ahLst/>
              <a:cxnLst/>
              <a:rect l="l" t="t" r="r" b="b"/>
              <a:pathLst>
                <a:path h="4610100">
                  <a:moveTo>
                    <a:pt x="0" y="0"/>
                  </a:moveTo>
                  <a:lnTo>
                    <a:pt x="0" y="461010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567930" y="1498472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734936" y="176974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494145" y="204101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448171" y="2312289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299961" y="2583560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99961" y="312610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207378" y="3397377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346572" y="366864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337175" y="3939920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161279" y="448246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041138" y="502500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838446" y="5296280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764404" y="5567578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542282" y="5838850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204961" y="160705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313423" y="1878329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261353" y="2149602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054342" y="2420873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165341" y="269214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982461" y="2854833"/>
            <a:ext cx="608330" cy="316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0">
              <a:lnSpc>
                <a:spcPts val="1145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25%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145"/>
              </a:lnSpc>
            </a:pPr>
            <a:r>
              <a:rPr sz="1200" dirty="0">
                <a:latin typeface="Calibri"/>
                <a:cs typeface="Calibri"/>
              </a:rPr>
              <a:t>21%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764529" y="3234690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923658" y="3505961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736972" y="3777233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110734" y="404850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318886" y="4211192"/>
            <a:ext cx="352425" cy="316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5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14%</a:t>
            </a:r>
            <a:endParaRPr sz="1200">
              <a:latin typeface="Calibri"/>
              <a:cs typeface="Calibri"/>
            </a:endParaRPr>
          </a:p>
          <a:p>
            <a:pPr marL="74295">
              <a:lnSpc>
                <a:spcPts val="1150"/>
              </a:lnSpc>
            </a:pPr>
            <a:r>
              <a:rPr sz="1200" dirty="0">
                <a:latin typeface="Calibri"/>
                <a:cs typeface="Calibri"/>
              </a:rPr>
              <a:t>15%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345938" y="4591050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119496" y="4753736"/>
            <a:ext cx="304800" cy="316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>
              <a:lnSpc>
                <a:spcPts val="115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150"/>
              </a:lnSpc>
            </a:pPr>
            <a:r>
              <a:rPr sz="1200" dirty="0"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276469" y="513359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910454" y="540486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684521" y="5676087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632452" y="5947359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151026" y="1456181"/>
            <a:ext cx="2653030" cy="463740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95"/>
              </a:spcBef>
            </a:pPr>
            <a:r>
              <a:rPr sz="1200" dirty="0">
                <a:latin typeface="Calibri"/>
                <a:cs typeface="Calibri"/>
              </a:rPr>
              <a:t>Availability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full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source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code</a:t>
            </a:r>
            <a:endParaRPr sz="1200">
              <a:latin typeface="Calibri"/>
              <a:cs typeface="Calibri"/>
            </a:endParaRPr>
          </a:p>
          <a:p>
            <a:pPr marL="81915" marR="5080" indent="1811655" algn="r">
              <a:lnSpc>
                <a:spcPct val="148300"/>
              </a:lnSpc>
            </a:pPr>
            <a:r>
              <a:rPr sz="1200" dirty="0">
                <a:latin typeface="Calibri"/>
                <a:cs typeface="Calibri"/>
              </a:rPr>
              <a:t>No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royalties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Compatibility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w/ other software,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systems</a:t>
            </a:r>
            <a:endParaRPr sz="1200">
              <a:latin typeface="Calibri"/>
              <a:cs typeface="Calibri"/>
            </a:endParaRPr>
          </a:p>
          <a:p>
            <a:pPr marL="618490" marR="5080" indent="356235" algn="r">
              <a:lnSpc>
                <a:spcPct val="148300"/>
              </a:lnSpc>
            </a:pPr>
            <a:r>
              <a:rPr sz="1200" dirty="0">
                <a:latin typeface="Calibri"/>
                <a:cs typeface="Calibri"/>
              </a:rPr>
              <a:t>Availability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tech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support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Freedom </a:t>
            </a:r>
            <a:r>
              <a:rPr sz="1200" dirty="0">
                <a:latin typeface="Calibri"/>
                <a:cs typeface="Calibri"/>
              </a:rPr>
              <a:t>to </a:t>
            </a:r>
            <a:r>
              <a:rPr sz="1200" spc="-5" dirty="0">
                <a:latin typeface="Calibri"/>
                <a:cs typeface="Calibri"/>
              </a:rPr>
              <a:t>customize or modify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Open-source availability</a:t>
            </a:r>
            <a:endParaRPr sz="12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695"/>
              </a:spcBef>
            </a:pPr>
            <a:r>
              <a:rPr sz="1200" dirty="0">
                <a:latin typeface="Calibri"/>
                <a:cs typeface="Calibri"/>
              </a:rPr>
              <a:t>My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familiarity</a:t>
            </a:r>
            <a:r>
              <a:rPr sz="1200" dirty="0">
                <a:latin typeface="Calibri"/>
                <a:cs typeface="Calibri"/>
              </a:rPr>
              <a:t> with</a:t>
            </a:r>
            <a:r>
              <a:rPr sz="1200" spc="-5" dirty="0">
                <a:latin typeface="Calibri"/>
                <a:cs typeface="Calibri"/>
              </a:rPr>
              <a:t> the operating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system</a:t>
            </a:r>
            <a:endParaRPr sz="12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695"/>
              </a:spcBef>
            </a:pPr>
            <a:r>
              <a:rPr sz="1200" spc="-5" dirty="0">
                <a:latin typeface="Calibri"/>
                <a:cs typeface="Calibri"/>
              </a:rPr>
              <a:t>Real-time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performance</a:t>
            </a:r>
            <a:endParaRPr sz="1200">
              <a:latin typeface="Calibri"/>
              <a:cs typeface="Calibri"/>
            </a:endParaRPr>
          </a:p>
          <a:p>
            <a:pPr marL="1219200" marR="5080" indent="784225" algn="r">
              <a:lnSpc>
                <a:spcPct val="1483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P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pu</a:t>
            </a:r>
            <a:r>
              <a:rPr sz="1200" spc="-15" dirty="0">
                <a:latin typeface="Calibri"/>
                <a:cs typeface="Calibri"/>
              </a:rPr>
              <a:t>l</a:t>
            </a:r>
            <a:r>
              <a:rPr sz="1200" dirty="0">
                <a:latin typeface="Calibri"/>
                <a:cs typeface="Calibri"/>
              </a:rPr>
              <a:t>ari</a:t>
            </a:r>
            <a:r>
              <a:rPr sz="1200" spc="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y  </a:t>
            </a:r>
            <a:r>
              <a:rPr sz="1200" spc="-5" dirty="0">
                <a:latin typeface="Calibri"/>
                <a:cs typeface="Calibri"/>
              </a:rPr>
              <a:t>Simplicity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/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ease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use</a:t>
            </a:r>
            <a:endParaRPr sz="1200">
              <a:latin typeface="Calibri"/>
              <a:cs typeface="Calibri"/>
            </a:endParaRPr>
          </a:p>
          <a:p>
            <a:pPr marL="1009015" marR="5080" indent="721995" algn="r">
              <a:lnSpc>
                <a:spcPct val="148300"/>
              </a:lnSpc>
            </a:pPr>
            <a:r>
              <a:rPr sz="1200" dirty="0">
                <a:latin typeface="Calibri"/>
                <a:cs typeface="Calibri"/>
              </a:rPr>
              <a:t>Pur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hase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price  </a:t>
            </a:r>
            <a:r>
              <a:rPr sz="1200" spc="-5" dirty="0">
                <a:latin typeface="Calibri"/>
                <a:cs typeface="Calibri"/>
              </a:rPr>
              <a:t>The processors </a:t>
            </a:r>
            <a:r>
              <a:rPr sz="1200" spc="-10" dirty="0">
                <a:latin typeface="Calibri"/>
                <a:cs typeface="Calibri"/>
              </a:rPr>
              <a:t>it </a:t>
            </a:r>
            <a:r>
              <a:rPr sz="1200" spc="-5" dirty="0">
                <a:latin typeface="Calibri"/>
                <a:cs typeface="Calibri"/>
              </a:rPr>
              <a:t>supports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Small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memory footprint</a:t>
            </a:r>
            <a:endParaRPr sz="1200">
              <a:latin typeface="Calibri"/>
              <a:cs typeface="Calibri"/>
            </a:endParaRPr>
          </a:p>
          <a:p>
            <a:pPr marL="12700" marR="5715" indent="283845" algn="r">
              <a:lnSpc>
                <a:spcPct val="148300"/>
              </a:lnSpc>
            </a:pPr>
            <a:r>
              <a:rPr sz="1200" spc="-5" dirty="0">
                <a:latin typeface="Calibri"/>
                <a:cs typeface="Calibri"/>
              </a:rPr>
              <a:t>Software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development tools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available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Other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software,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middleware,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drivers, code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Successful prior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use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for similar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apps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95"/>
              </a:spcBef>
            </a:pPr>
            <a:r>
              <a:rPr sz="1200" spc="-5" dirty="0">
                <a:latin typeface="Calibri"/>
                <a:cs typeface="Calibri"/>
              </a:rPr>
              <a:t>Security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functionality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7327392" y="5811011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437501" y="5732779"/>
            <a:ext cx="935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2017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767)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7327392" y="6062471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437501" y="5983935"/>
            <a:ext cx="1012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2015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1062)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7191756" y="2391109"/>
            <a:ext cx="668020" cy="1403985"/>
            <a:chOff x="7191756" y="2391109"/>
            <a:chExt cx="668020" cy="1403985"/>
          </a:xfrm>
        </p:grpSpPr>
        <p:pic>
          <p:nvPicPr>
            <p:cNvPr id="76" name="object 7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1756" y="3457994"/>
              <a:ext cx="487692" cy="33676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9000" y="3482339"/>
              <a:ext cx="397764" cy="246887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7239000" y="3482339"/>
              <a:ext cx="398145" cy="247015"/>
            </a:xfrm>
            <a:custGeom>
              <a:avLst/>
              <a:gdLst/>
              <a:ahLst/>
              <a:cxnLst/>
              <a:rect l="l" t="t" r="r" b="b"/>
              <a:pathLst>
                <a:path w="398145" h="247014">
                  <a:moveTo>
                    <a:pt x="0" y="123444"/>
                  </a:moveTo>
                  <a:lnTo>
                    <a:pt x="123444" y="0"/>
                  </a:lnTo>
                  <a:lnTo>
                    <a:pt x="123444" y="61722"/>
                  </a:lnTo>
                  <a:lnTo>
                    <a:pt x="397764" y="61722"/>
                  </a:lnTo>
                  <a:lnTo>
                    <a:pt x="397764" y="185166"/>
                  </a:lnTo>
                  <a:lnTo>
                    <a:pt x="123444" y="185166"/>
                  </a:lnTo>
                  <a:lnTo>
                    <a:pt x="123444" y="246887"/>
                  </a:lnTo>
                  <a:lnTo>
                    <a:pt x="0" y="123444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7327" y="2391109"/>
              <a:ext cx="462025" cy="300358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6452" y="2397252"/>
              <a:ext cx="399288" cy="246887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7426452" y="2397252"/>
              <a:ext cx="399415" cy="247015"/>
            </a:xfrm>
            <a:custGeom>
              <a:avLst/>
              <a:gdLst/>
              <a:ahLst/>
              <a:cxnLst/>
              <a:rect l="l" t="t" r="r" b="b"/>
              <a:pathLst>
                <a:path w="399415" h="247014">
                  <a:moveTo>
                    <a:pt x="0" y="123444"/>
                  </a:moveTo>
                  <a:lnTo>
                    <a:pt x="123444" y="0"/>
                  </a:lnTo>
                  <a:lnTo>
                    <a:pt x="123444" y="61722"/>
                  </a:lnTo>
                  <a:lnTo>
                    <a:pt x="399288" y="61722"/>
                  </a:lnTo>
                  <a:lnTo>
                    <a:pt x="399288" y="185165"/>
                  </a:lnTo>
                  <a:lnTo>
                    <a:pt x="123444" y="185165"/>
                  </a:lnTo>
                  <a:lnTo>
                    <a:pt x="123444" y="246887"/>
                  </a:lnTo>
                  <a:lnTo>
                    <a:pt x="0" y="123444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647382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70" marR="5080" indent="-78105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What</a:t>
            </a:r>
            <a:r>
              <a:rPr sz="2200" spc="10" dirty="0"/>
              <a:t> </a:t>
            </a:r>
            <a:r>
              <a:rPr sz="2200" spc="-5" dirty="0"/>
              <a:t>are</a:t>
            </a:r>
            <a:r>
              <a:rPr sz="2200" dirty="0"/>
              <a:t> </a:t>
            </a:r>
            <a:r>
              <a:rPr sz="2200" spc="-5" dirty="0"/>
              <a:t>the</a:t>
            </a:r>
            <a:r>
              <a:rPr sz="2200" spc="15" dirty="0"/>
              <a:t> </a:t>
            </a:r>
            <a:r>
              <a:rPr sz="2200" spc="-5" dirty="0"/>
              <a:t>most</a:t>
            </a:r>
            <a:r>
              <a:rPr sz="2200" spc="15" dirty="0"/>
              <a:t> </a:t>
            </a:r>
            <a:r>
              <a:rPr sz="2200" spc="-5" dirty="0"/>
              <a:t>important</a:t>
            </a:r>
            <a:r>
              <a:rPr sz="2200" spc="30" dirty="0"/>
              <a:t> </a:t>
            </a:r>
            <a:r>
              <a:rPr sz="2200" spc="-5" dirty="0"/>
              <a:t>factors</a:t>
            </a:r>
            <a:r>
              <a:rPr sz="2200" spc="15" dirty="0"/>
              <a:t> </a:t>
            </a:r>
            <a:r>
              <a:rPr sz="2200" spc="-5" dirty="0"/>
              <a:t>in</a:t>
            </a:r>
            <a:r>
              <a:rPr sz="2200" spc="15" dirty="0"/>
              <a:t> </a:t>
            </a:r>
            <a:r>
              <a:rPr sz="2200" spc="-5" dirty="0"/>
              <a:t>choosing </a:t>
            </a:r>
            <a:r>
              <a:rPr sz="2200" spc="-600" dirty="0"/>
              <a:t> </a:t>
            </a:r>
            <a:r>
              <a:rPr sz="2200" spc="-5" dirty="0"/>
              <a:t>an</a:t>
            </a:r>
            <a:r>
              <a:rPr sz="2200" spc="10" dirty="0"/>
              <a:t> </a:t>
            </a:r>
            <a:r>
              <a:rPr sz="2200" spc="-5" dirty="0"/>
              <a:t>operating</a:t>
            </a:r>
            <a:r>
              <a:rPr sz="2200" spc="25" dirty="0"/>
              <a:t> </a:t>
            </a:r>
            <a:r>
              <a:rPr sz="2200" spc="-10" dirty="0"/>
              <a:t>system?</a:t>
            </a:r>
            <a:endParaRPr sz="2200"/>
          </a:p>
        </p:txBody>
      </p:sp>
      <p:sp>
        <p:nvSpPr>
          <p:cNvPr id="83" name="object 83"/>
          <p:cNvSpPr txBox="1"/>
          <p:nvPr/>
        </p:nvSpPr>
        <p:spPr>
          <a:xfrm>
            <a:off x="291185" y="6296583"/>
            <a:ext cx="21856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latin typeface="Calibri"/>
                <a:cs typeface="Calibri"/>
              </a:rPr>
              <a:t>Base: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Currently using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operating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system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4" name="object 8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85" name="object 8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62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93985" y="1418653"/>
            <a:ext cx="3153410" cy="4891405"/>
            <a:chOff x="3693985" y="1418653"/>
            <a:chExt cx="3153410" cy="4891405"/>
          </a:xfrm>
        </p:grpSpPr>
        <p:sp>
          <p:nvSpPr>
            <p:cNvPr id="4" name="object 4"/>
            <p:cNvSpPr/>
            <p:nvPr/>
          </p:nvSpPr>
          <p:spPr>
            <a:xfrm>
              <a:off x="3698748" y="1466087"/>
              <a:ext cx="3148965" cy="4796155"/>
            </a:xfrm>
            <a:custGeom>
              <a:avLst/>
              <a:gdLst/>
              <a:ahLst/>
              <a:cxnLst/>
              <a:rect l="l" t="t" r="r" b="b"/>
              <a:pathLst>
                <a:path w="3148965" h="4796155">
                  <a:moveTo>
                    <a:pt x="303276" y="4623816"/>
                  </a:moveTo>
                  <a:lnTo>
                    <a:pt x="0" y="4623816"/>
                  </a:lnTo>
                  <a:lnTo>
                    <a:pt x="0" y="4796028"/>
                  </a:lnTo>
                  <a:lnTo>
                    <a:pt x="303276" y="4796028"/>
                  </a:lnTo>
                  <a:lnTo>
                    <a:pt x="303276" y="4623816"/>
                  </a:lnTo>
                  <a:close/>
                </a:path>
                <a:path w="3148965" h="4796155">
                  <a:moveTo>
                    <a:pt x="373380" y="4367784"/>
                  </a:moveTo>
                  <a:lnTo>
                    <a:pt x="0" y="4367784"/>
                  </a:lnTo>
                  <a:lnTo>
                    <a:pt x="0" y="4538472"/>
                  </a:lnTo>
                  <a:lnTo>
                    <a:pt x="373380" y="4538472"/>
                  </a:lnTo>
                  <a:lnTo>
                    <a:pt x="373380" y="4367784"/>
                  </a:lnTo>
                  <a:close/>
                </a:path>
                <a:path w="3148965" h="4796155">
                  <a:moveTo>
                    <a:pt x="443484" y="4110228"/>
                  </a:moveTo>
                  <a:lnTo>
                    <a:pt x="0" y="4110228"/>
                  </a:lnTo>
                  <a:lnTo>
                    <a:pt x="0" y="4282440"/>
                  </a:lnTo>
                  <a:lnTo>
                    <a:pt x="443484" y="4282440"/>
                  </a:lnTo>
                  <a:lnTo>
                    <a:pt x="443484" y="4110228"/>
                  </a:lnTo>
                  <a:close/>
                </a:path>
                <a:path w="3148965" h="4796155">
                  <a:moveTo>
                    <a:pt x="443484" y="3854196"/>
                  </a:moveTo>
                  <a:lnTo>
                    <a:pt x="0" y="3854196"/>
                  </a:lnTo>
                  <a:lnTo>
                    <a:pt x="0" y="4024884"/>
                  </a:lnTo>
                  <a:lnTo>
                    <a:pt x="443484" y="4024884"/>
                  </a:lnTo>
                  <a:lnTo>
                    <a:pt x="443484" y="3854196"/>
                  </a:lnTo>
                  <a:close/>
                </a:path>
                <a:path w="3148965" h="4796155">
                  <a:moveTo>
                    <a:pt x="466344" y="3596640"/>
                  </a:moveTo>
                  <a:lnTo>
                    <a:pt x="0" y="3596640"/>
                  </a:lnTo>
                  <a:lnTo>
                    <a:pt x="0" y="3767328"/>
                  </a:lnTo>
                  <a:lnTo>
                    <a:pt x="466344" y="3767328"/>
                  </a:lnTo>
                  <a:lnTo>
                    <a:pt x="466344" y="3596640"/>
                  </a:lnTo>
                  <a:close/>
                </a:path>
                <a:path w="3148965" h="4796155">
                  <a:moveTo>
                    <a:pt x="583692" y="3340608"/>
                  </a:moveTo>
                  <a:lnTo>
                    <a:pt x="0" y="3340608"/>
                  </a:lnTo>
                  <a:lnTo>
                    <a:pt x="0" y="3511296"/>
                  </a:lnTo>
                  <a:lnTo>
                    <a:pt x="583692" y="3511296"/>
                  </a:lnTo>
                  <a:lnTo>
                    <a:pt x="583692" y="3340608"/>
                  </a:lnTo>
                  <a:close/>
                </a:path>
                <a:path w="3148965" h="4796155">
                  <a:moveTo>
                    <a:pt x="606552" y="3083052"/>
                  </a:moveTo>
                  <a:lnTo>
                    <a:pt x="0" y="3083052"/>
                  </a:lnTo>
                  <a:lnTo>
                    <a:pt x="0" y="3253740"/>
                  </a:lnTo>
                  <a:lnTo>
                    <a:pt x="606552" y="3253740"/>
                  </a:lnTo>
                  <a:lnTo>
                    <a:pt x="606552" y="3083052"/>
                  </a:lnTo>
                  <a:close/>
                </a:path>
                <a:path w="3148965" h="4796155">
                  <a:moveTo>
                    <a:pt x="629412" y="2825496"/>
                  </a:moveTo>
                  <a:lnTo>
                    <a:pt x="0" y="2825496"/>
                  </a:lnTo>
                  <a:lnTo>
                    <a:pt x="0" y="2997708"/>
                  </a:lnTo>
                  <a:lnTo>
                    <a:pt x="629412" y="2997708"/>
                  </a:lnTo>
                  <a:lnTo>
                    <a:pt x="629412" y="2825496"/>
                  </a:lnTo>
                  <a:close/>
                </a:path>
                <a:path w="3148965" h="4796155">
                  <a:moveTo>
                    <a:pt x="653796" y="2569464"/>
                  </a:moveTo>
                  <a:lnTo>
                    <a:pt x="0" y="2569464"/>
                  </a:lnTo>
                  <a:lnTo>
                    <a:pt x="0" y="2740152"/>
                  </a:lnTo>
                  <a:lnTo>
                    <a:pt x="653796" y="2740152"/>
                  </a:lnTo>
                  <a:lnTo>
                    <a:pt x="653796" y="2569464"/>
                  </a:lnTo>
                  <a:close/>
                </a:path>
                <a:path w="3148965" h="4796155">
                  <a:moveTo>
                    <a:pt x="653796" y="2311908"/>
                  </a:moveTo>
                  <a:lnTo>
                    <a:pt x="0" y="2311908"/>
                  </a:lnTo>
                  <a:lnTo>
                    <a:pt x="0" y="2484120"/>
                  </a:lnTo>
                  <a:lnTo>
                    <a:pt x="653796" y="2484120"/>
                  </a:lnTo>
                  <a:lnTo>
                    <a:pt x="653796" y="2311908"/>
                  </a:lnTo>
                  <a:close/>
                </a:path>
                <a:path w="3148965" h="4796155">
                  <a:moveTo>
                    <a:pt x="1819656" y="1028700"/>
                  </a:moveTo>
                  <a:lnTo>
                    <a:pt x="0" y="1028700"/>
                  </a:lnTo>
                  <a:lnTo>
                    <a:pt x="0" y="1199388"/>
                  </a:lnTo>
                  <a:lnTo>
                    <a:pt x="1819656" y="1199388"/>
                  </a:lnTo>
                  <a:lnTo>
                    <a:pt x="1819656" y="1028700"/>
                  </a:lnTo>
                  <a:close/>
                </a:path>
                <a:path w="3148965" h="4796155">
                  <a:moveTo>
                    <a:pt x="1819656" y="771144"/>
                  </a:moveTo>
                  <a:lnTo>
                    <a:pt x="0" y="771144"/>
                  </a:lnTo>
                  <a:lnTo>
                    <a:pt x="0" y="941832"/>
                  </a:lnTo>
                  <a:lnTo>
                    <a:pt x="1819656" y="941832"/>
                  </a:lnTo>
                  <a:lnTo>
                    <a:pt x="1819656" y="771144"/>
                  </a:lnTo>
                  <a:close/>
                </a:path>
                <a:path w="3148965" h="4796155">
                  <a:moveTo>
                    <a:pt x="2845308" y="257556"/>
                  </a:moveTo>
                  <a:lnTo>
                    <a:pt x="0" y="257556"/>
                  </a:lnTo>
                  <a:lnTo>
                    <a:pt x="0" y="428244"/>
                  </a:lnTo>
                  <a:lnTo>
                    <a:pt x="2845308" y="428244"/>
                  </a:lnTo>
                  <a:lnTo>
                    <a:pt x="2845308" y="257556"/>
                  </a:lnTo>
                  <a:close/>
                </a:path>
                <a:path w="3148965" h="4796155">
                  <a:moveTo>
                    <a:pt x="3148584" y="0"/>
                  </a:moveTo>
                  <a:lnTo>
                    <a:pt x="0" y="0"/>
                  </a:lnTo>
                  <a:lnTo>
                    <a:pt x="0" y="172212"/>
                  </a:lnTo>
                  <a:lnTo>
                    <a:pt x="3148584" y="172212"/>
                  </a:lnTo>
                  <a:lnTo>
                    <a:pt x="3148584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98747" y="1423416"/>
              <a:ext cx="0" cy="4881880"/>
            </a:xfrm>
            <a:custGeom>
              <a:avLst/>
              <a:gdLst/>
              <a:ahLst/>
              <a:cxnLst/>
              <a:rect l="l" t="t" r="r" b="b"/>
              <a:pathLst>
                <a:path h="4881880">
                  <a:moveTo>
                    <a:pt x="0" y="0"/>
                  </a:moveTo>
                  <a:lnTo>
                    <a:pt x="0" y="4881372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912609" y="1439417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09333" y="1696339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5790" y="3751579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15790" y="4008501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92548" y="4265421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69053" y="4522470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45940" y="4779391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05732" y="4962270"/>
            <a:ext cx="236220" cy="79629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680"/>
              </a:spcBef>
            </a:pPr>
            <a:r>
              <a:rPr sz="1200" dirty="0">
                <a:latin typeface="Calibri"/>
                <a:cs typeface="Calibri"/>
              </a:rPr>
              <a:t>3%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200" dirty="0">
                <a:latin typeface="Calibri"/>
                <a:cs typeface="Calibri"/>
              </a:rPr>
              <a:t>3%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200" dirty="0">
                <a:latin typeface="Calibri"/>
                <a:cs typeface="Calibri"/>
              </a:rPr>
              <a:t>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35882" y="5807150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65778" y="6064097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2%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784047" y="1937004"/>
          <a:ext cx="5971540" cy="188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4650"/>
                <a:gridCol w="769620"/>
                <a:gridCol w="350520"/>
                <a:gridCol w="466089"/>
                <a:gridCol w="1095375"/>
                <a:gridCol w="374014"/>
              </a:tblGrid>
              <a:tr h="257556"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In-house/custom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19%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8575" marB="0"/>
                </a:tc>
              </a:tr>
              <a:tr h="213360">
                <a:tc>
                  <a:txBody>
                    <a:bodyPr/>
                    <a:lstStyle/>
                    <a:p>
                      <a:pPr marR="132715" algn="r">
                        <a:lnSpc>
                          <a:spcPts val="1425"/>
                        </a:lnSpc>
                        <a:spcBef>
                          <a:spcPts val="15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Android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12445" algn="r">
                        <a:lnSpc>
                          <a:spcPts val="1360"/>
                        </a:lnSpc>
                        <a:spcBef>
                          <a:spcPts val="2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13%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6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3360">
                <a:tc>
                  <a:txBody>
                    <a:bodyPr/>
                    <a:lstStyle/>
                    <a:p>
                      <a:pPr marR="133350" algn="r">
                        <a:lnSpc>
                          <a:spcPts val="125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Debian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(Linux)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R="512445" algn="r">
                        <a:lnSpc>
                          <a:spcPts val="132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13%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3360">
                <a:tc>
                  <a:txBody>
                    <a:bodyPr/>
                    <a:lstStyle/>
                    <a:p>
                      <a:pPr marR="132715" algn="r">
                        <a:lnSpc>
                          <a:spcPts val="1420"/>
                        </a:lnSpc>
                        <a:spcBef>
                          <a:spcPts val="15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Ubuntu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ts val="1355"/>
                        </a:lnSpc>
                        <a:spcBef>
                          <a:spcPts val="2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11%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6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3360">
                <a:tc>
                  <a:txBody>
                    <a:bodyPr/>
                    <a:lstStyle/>
                    <a:p>
                      <a:pPr marR="134620" algn="r">
                        <a:lnSpc>
                          <a:spcPts val="126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Microsoft (Windows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Embedded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7/Standard)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32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57556">
                <a:tc>
                  <a:txBody>
                    <a:bodyPr/>
                    <a:lstStyle/>
                    <a:p>
                      <a:pPr marR="133985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Texas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Instruments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RTOS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85343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56031">
                <a:tc>
                  <a:txBody>
                    <a:bodyPr/>
                    <a:lstStyle/>
                    <a:p>
                      <a:pPr marR="13398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Texas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Instruments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(DSP/BIOS)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85343">
                      <a:solidFill>
                        <a:srgbClr val="FFFFFF"/>
                      </a:solidFill>
                      <a:prstDash val="solid"/>
                    </a:lnT>
                    <a:lnB w="85343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2516987" y="1356614"/>
            <a:ext cx="1054100" cy="53975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200" spc="-5" dirty="0">
                <a:latin typeface="Calibri"/>
                <a:cs typeface="Calibri"/>
              </a:rPr>
              <a:t>Em</a:t>
            </a:r>
            <a:r>
              <a:rPr sz="1200" spc="5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ed </a:t>
            </a:r>
            <a:r>
              <a:rPr sz="1200" spc="-5" dirty="0">
                <a:latin typeface="Calibri"/>
                <a:cs typeface="Calibri"/>
              </a:rPr>
              <a:t>Li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x</a:t>
            </a:r>
            <a:endParaRPr sz="1200">
              <a:latin typeface="Calibri"/>
              <a:cs typeface="Calibri"/>
            </a:endParaRPr>
          </a:p>
          <a:p>
            <a:pPr marL="437515">
              <a:lnSpc>
                <a:spcPct val="100000"/>
              </a:lnSpc>
              <a:spcBef>
                <a:spcPts val="585"/>
              </a:spcBef>
            </a:pPr>
            <a:r>
              <a:rPr sz="1200" spc="-5" dirty="0">
                <a:latin typeface="Calibri"/>
                <a:cs typeface="Calibri"/>
              </a:rPr>
              <a:t>FreeRTOS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5380" y="3669284"/>
            <a:ext cx="2635885" cy="2594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1409065">
              <a:lnSpc>
                <a:spcPct val="1405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Micrium (uC/OS-III)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Microsoft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(Windows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 </a:t>
            </a:r>
            <a:r>
              <a:rPr sz="1200" spc="-5" dirty="0">
                <a:latin typeface="Calibri"/>
                <a:cs typeface="Calibri"/>
              </a:rPr>
              <a:t>Compact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earlier)</a:t>
            </a:r>
            <a:endParaRPr sz="1200">
              <a:latin typeface="Calibri"/>
              <a:cs typeface="Calibri"/>
            </a:endParaRPr>
          </a:p>
          <a:p>
            <a:pPr marL="1160145" marR="5080" indent="873125" algn="r">
              <a:lnSpc>
                <a:spcPts val="2020"/>
              </a:lnSpc>
              <a:spcBef>
                <a:spcPts val="165"/>
              </a:spcBef>
            </a:pPr>
            <a:r>
              <a:rPr sz="1200" dirty="0">
                <a:latin typeface="Calibri"/>
                <a:cs typeface="Calibri"/>
              </a:rPr>
              <a:t>Keil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spc="-1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TX)  Micrium (uC/OS-II) </a:t>
            </a:r>
            <a:r>
              <a:rPr sz="1200" dirty="0">
                <a:latin typeface="Calibri"/>
                <a:cs typeface="Calibri"/>
              </a:rPr>
              <a:t> Wind </a:t>
            </a:r>
            <a:r>
              <a:rPr sz="1200" spc="-5" dirty="0">
                <a:latin typeface="Calibri"/>
                <a:cs typeface="Calibri"/>
              </a:rPr>
              <a:t>River (VxWorks)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AnalogDevices (VDK)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Express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Logic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(ThreadX)</a:t>
            </a:r>
            <a:endParaRPr sz="1200">
              <a:latin typeface="Calibri"/>
              <a:cs typeface="Calibri"/>
            </a:endParaRPr>
          </a:p>
          <a:p>
            <a:pPr marL="1168400" marR="5080" indent="523875" algn="r">
              <a:lnSpc>
                <a:spcPts val="2020"/>
              </a:lnSpc>
            </a:pPr>
            <a:r>
              <a:rPr sz="1200" spc="-5" dirty="0">
                <a:latin typeface="Calibri"/>
                <a:cs typeface="Calibri"/>
              </a:rPr>
              <a:t>Freescale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MQX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Angstrom</a:t>
            </a:r>
            <a:r>
              <a:rPr sz="1200" spc="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(Linux) </a:t>
            </a:r>
            <a:r>
              <a:rPr sz="1200" dirty="0">
                <a:latin typeface="Calibri"/>
                <a:cs typeface="Calibri"/>
              </a:rPr>
              <a:t> Green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Hills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(INTEGRITY)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86855" y="488442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196329" y="4805553"/>
            <a:ext cx="866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2017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(N=619)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1185" y="6296583"/>
            <a:ext cx="21856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latin typeface="Calibri"/>
                <a:cs typeface="Calibri"/>
              </a:rPr>
              <a:t>Base: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Currently using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operating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system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521833" y="5545632"/>
            <a:ext cx="182245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135" marR="5080" indent="-17907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 MT"/>
                <a:cs typeface="Arial MT"/>
              </a:rPr>
              <a:t>Only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Operating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Systems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with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2%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or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more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shown.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53390" y="438988"/>
            <a:ext cx="5776595" cy="696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Please</a:t>
            </a:r>
            <a:r>
              <a:rPr sz="2200" dirty="0"/>
              <a:t> </a:t>
            </a:r>
            <a:r>
              <a:rPr sz="2200" spc="-5" dirty="0"/>
              <a:t>select</a:t>
            </a:r>
            <a:r>
              <a:rPr sz="2200" spc="-70" dirty="0"/>
              <a:t> </a:t>
            </a:r>
            <a:r>
              <a:rPr sz="2200" spc="-5" dirty="0"/>
              <a:t>ALL</a:t>
            </a:r>
            <a:r>
              <a:rPr sz="2200" spc="-25" dirty="0"/>
              <a:t> </a:t>
            </a:r>
            <a:r>
              <a:rPr sz="2200" spc="-5" dirty="0"/>
              <a:t>of</a:t>
            </a:r>
            <a:r>
              <a:rPr sz="2200" spc="20" dirty="0"/>
              <a:t> </a:t>
            </a:r>
            <a:r>
              <a:rPr sz="2200" spc="-5" dirty="0"/>
              <a:t>the</a:t>
            </a:r>
            <a:r>
              <a:rPr sz="2200" spc="25" dirty="0"/>
              <a:t> </a:t>
            </a:r>
            <a:r>
              <a:rPr sz="2200" spc="-5" dirty="0"/>
              <a:t>operating</a:t>
            </a:r>
            <a:r>
              <a:rPr sz="2200" spc="30" dirty="0"/>
              <a:t> </a:t>
            </a:r>
            <a:r>
              <a:rPr sz="2200" spc="-5" dirty="0"/>
              <a:t>systems</a:t>
            </a:r>
            <a:endParaRPr sz="22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15" dirty="0"/>
              <a:t>you</a:t>
            </a:r>
            <a:r>
              <a:rPr sz="2200" spc="25" dirty="0"/>
              <a:t> </a:t>
            </a:r>
            <a:r>
              <a:rPr sz="2200" spc="-5" dirty="0"/>
              <a:t>are</a:t>
            </a:r>
            <a:r>
              <a:rPr sz="2200" spc="-10" dirty="0"/>
              <a:t> </a:t>
            </a:r>
            <a:r>
              <a:rPr sz="2200" spc="-5" dirty="0"/>
              <a:t>currently</a:t>
            </a:r>
            <a:r>
              <a:rPr sz="2200" spc="25" dirty="0"/>
              <a:t> </a:t>
            </a:r>
            <a:r>
              <a:rPr sz="2200" spc="-5" dirty="0"/>
              <a:t>using.</a:t>
            </a:r>
            <a:endParaRPr sz="22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63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81729" y="1374394"/>
            <a:ext cx="3552825" cy="4717415"/>
            <a:chOff x="3681729" y="1374394"/>
            <a:chExt cx="3552825" cy="4717415"/>
          </a:xfrm>
        </p:grpSpPr>
        <p:sp>
          <p:nvSpPr>
            <p:cNvPr id="4" name="object 4"/>
            <p:cNvSpPr/>
            <p:nvPr/>
          </p:nvSpPr>
          <p:spPr>
            <a:xfrm>
              <a:off x="3688080" y="1411223"/>
              <a:ext cx="3546475" cy="3325495"/>
            </a:xfrm>
            <a:custGeom>
              <a:avLst/>
              <a:gdLst/>
              <a:ahLst/>
              <a:cxnLst/>
              <a:rect l="l" t="t" r="r" b="b"/>
              <a:pathLst>
                <a:path w="3546475" h="3325495">
                  <a:moveTo>
                    <a:pt x="510540" y="3198876"/>
                  </a:moveTo>
                  <a:lnTo>
                    <a:pt x="0" y="3198876"/>
                  </a:lnTo>
                  <a:lnTo>
                    <a:pt x="0" y="3325368"/>
                  </a:lnTo>
                  <a:lnTo>
                    <a:pt x="510540" y="3325368"/>
                  </a:lnTo>
                  <a:lnTo>
                    <a:pt x="510540" y="3198876"/>
                  </a:lnTo>
                  <a:close/>
                </a:path>
                <a:path w="3546475" h="3325495">
                  <a:moveTo>
                    <a:pt x="531876" y="3011424"/>
                  </a:moveTo>
                  <a:lnTo>
                    <a:pt x="0" y="3011424"/>
                  </a:lnTo>
                  <a:lnTo>
                    <a:pt x="0" y="3136392"/>
                  </a:lnTo>
                  <a:lnTo>
                    <a:pt x="531876" y="3136392"/>
                  </a:lnTo>
                  <a:lnTo>
                    <a:pt x="531876" y="3011424"/>
                  </a:lnTo>
                  <a:close/>
                </a:path>
                <a:path w="3546475" h="3325495">
                  <a:moveTo>
                    <a:pt x="531876" y="2822448"/>
                  </a:moveTo>
                  <a:lnTo>
                    <a:pt x="0" y="2822448"/>
                  </a:lnTo>
                  <a:lnTo>
                    <a:pt x="0" y="2948940"/>
                  </a:lnTo>
                  <a:lnTo>
                    <a:pt x="531876" y="2948940"/>
                  </a:lnTo>
                  <a:lnTo>
                    <a:pt x="531876" y="2822448"/>
                  </a:lnTo>
                  <a:close/>
                </a:path>
                <a:path w="3546475" h="3325495">
                  <a:moveTo>
                    <a:pt x="576072" y="2634996"/>
                  </a:moveTo>
                  <a:lnTo>
                    <a:pt x="0" y="2634996"/>
                  </a:lnTo>
                  <a:lnTo>
                    <a:pt x="0" y="2759964"/>
                  </a:lnTo>
                  <a:lnTo>
                    <a:pt x="576072" y="2759964"/>
                  </a:lnTo>
                  <a:lnTo>
                    <a:pt x="576072" y="2634996"/>
                  </a:lnTo>
                  <a:close/>
                </a:path>
                <a:path w="3546475" h="3325495">
                  <a:moveTo>
                    <a:pt x="576072" y="2446020"/>
                  </a:moveTo>
                  <a:lnTo>
                    <a:pt x="0" y="2446020"/>
                  </a:lnTo>
                  <a:lnTo>
                    <a:pt x="0" y="2572512"/>
                  </a:lnTo>
                  <a:lnTo>
                    <a:pt x="576072" y="2572512"/>
                  </a:lnTo>
                  <a:lnTo>
                    <a:pt x="576072" y="2446020"/>
                  </a:lnTo>
                  <a:close/>
                </a:path>
                <a:path w="3546475" h="3325495">
                  <a:moveTo>
                    <a:pt x="620268" y="2258568"/>
                  </a:moveTo>
                  <a:lnTo>
                    <a:pt x="0" y="2258568"/>
                  </a:lnTo>
                  <a:lnTo>
                    <a:pt x="0" y="2383536"/>
                  </a:lnTo>
                  <a:lnTo>
                    <a:pt x="620268" y="2383536"/>
                  </a:lnTo>
                  <a:lnTo>
                    <a:pt x="620268" y="2258568"/>
                  </a:lnTo>
                  <a:close/>
                </a:path>
                <a:path w="3546475" h="3325495">
                  <a:moveTo>
                    <a:pt x="643128" y="2069592"/>
                  </a:moveTo>
                  <a:lnTo>
                    <a:pt x="0" y="2069592"/>
                  </a:lnTo>
                  <a:lnTo>
                    <a:pt x="0" y="2196084"/>
                  </a:lnTo>
                  <a:lnTo>
                    <a:pt x="643128" y="2196084"/>
                  </a:lnTo>
                  <a:lnTo>
                    <a:pt x="643128" y="2069592"/>
                  </a:lnTo>
                  <a:close/>
                </a:path>
                <a:path w="3546475" h="3325495">
                  <a:moveTo>
                    <a:pt x="664464" y="1882140"/>
                  </a:moveTo>
                  <a:lnTo>
                    <a:pt x="0" y="1882140"/>
                  </a:lnTo>
                  <a:lnTo>
                    <a:pt x="0" y="2007108"/>
                  </a:lnTo>
                  <a:lnTo>
                    <a:pt x="664464" y="2007108"/>
                  </a:lnTo>
                  <a:lnTo>
                    <a:pt x="664464" y="1882140"/>
                  </a:lnTo>
                  <a:close/>
                </a:path>
                <a:path w="3546475" h="3325495">
                  <a:moveTo>
                    <a:pt x="731520" y="1694688"/>
                  </a:moveTo>
                  <a:lnTo>
                    <a:pt x="0" y="1694688"/>
                  </a:lnTo>
                  <a:lnTo>
                    <a:pt x="0" y="1819656"/>
                  </a:lnTo>
                  <a:lnTo>
                    <a:pt x="731520" y="1819656"/>
                  </a:lnTo>
                  <a:lnTo>
                    <a:pt x="731520" y="1694688"/>
                  </a:lnTo>
                  <a:close/>
                </a:path>
                <a:path w="3546475" h="3325495">
                  <a:moveTo>
                    <a:pt x="731520" y="1505712"/>
                  </a:moveTo>
                  <a:lnTo>
                    <a:pt x="0" y="1505712"/>
                  </a:lnTo>
                  <a:lnTo>
                    <a:pt x="0" y="1630680"/>
                  </a:lnTo>
                  <a:lnTo>
                    <a:pt x="731520" y="1630680"/>
                  </a:lnTo>
                  <a:lnTo>
                    <a:pt x="731520" y="1505712"/>
                  </a:lnTo>
                  <a:close/>
                </a:path>
                <a:path w="3546475" h="3325495">
                  <a:moveTo>
                    <a:pt x="996696" y="1318260"/>
                  </a:moveTo>
                  <a:lnTo>
                    <a:pt x="0" y="1318260"/>
                  </a:lnTo>
                  <a:lnTo>
                    <a:pt x="0" y="1443228"/>
                  </a:lnTo>
                  <a:lnTo>
                    <a:pt x="996696" y="1443228"/>
                  </a:lnTo>
                  <a:lnTo>
                    <a:pt x="996696" y="1318260"/>
                  </a:lnTo>
                  <a:close/>
                </a:path>
                <a:path w="3546475" h="3325495">
                  <a:moveTo>
                    <a:pt x="1086612" y="1129284"/>
                  </a:moveTo>
                  <a:lnTo>
                    <a:pt x="0" y="1129284"/>
                  </a:lnTo>
                  <a:lnTo>
                    <a:pt x="0" y="1254252"/>
                  </a:lnTo>
                  <a:lnTo>
                    <a:pt x="1086612" y="1254252"/>
                  </a:lnTo>
                  <a:lnTo>
                    <a:pt x="1086612" y="1129284"/>
                  </a:lnTo>
                  <a:close/>
                </a:path>
                <a:path w="3546475" h="3325495">
                  <a:moveTo>
                    <a:pt x="1440180" y="941832"/>
                  </a:moveTo>
                  <a:lnTo>
                    <a:pt x="0" y="941832"/>
                  </a:lnTo>
                  <a:lnTo>
                    <a:pt x="0" y="1066800"/>
                  </a:lnTo>
                  <a:lnTo>
                    <a:pt x="1440180" y="1066800"/>
                  </a:lnTo>
                  <a:lnTo>
                    <a:pt x="1440180" y="941832"/>
                  </a:lnTo>
                  <a:close/>
                </a:path>
                <a:path w="3546475" h="3325495">
                  <a:moveTo>
                    <a:pt x="1528572" y="752856"/>
                  </a:moveTo>
                  <a:lnTo>
                    <a:pt x="0" y="752856"/>
                  </a:lnTo>
                  <a:lnTo>
                    <a:pt x="0" y="877824"/>
                  </a:lnTo>
                  <a:lnTo>
                    <a:pt x="1528572" y="877824"/>
                  </a:lnTo>
                  <a:lnTo>
                    <a:pt x="1528572" y="752856"/>
                  </a:lnTo>
                  <a:close/>
                </a:path>
                <a:path w="3546475" h="3325495">
                  <a:moveTo>
                    <a:pt x="2127504" y="565404"/>
                  </a:moveTo>
                  <a:lnTo>
                    <a:pt x="0" y="565404"/>
                  </a:lnTo>
                  <a:lnTo>
                    <a:pt x="0" y="690372"/>
                  </a:lnTo>
                  <a:lnTo>
                    <a:pt x="2127504" y="690372"/>
                  </a:lnTo>
                  <a:lnTo>
                    <a:pt x="2127504" y="565404"/>
                  </a:lnTo>
                  <a:close/>
                </a:path>
                <a:path w="3546475" h="3325495">
                  <a:moveTo>
                    <a:pt x="2371344" y="376428"/>
                  </a:moveTo>
                  <a:lnTo>
                    <a:pt x="0" y="376428"/>
                  </a:lnTo>
                  <a:lnTo>
                    <a:pt x="0" y="502920"/>
                  </a:lnTo>
                  <a:lnTo>
                    <a:pt x="2371344" y="502920"/>
                  </a:lnTo>
                  <a:lnTo>
                    <a:pt x="2371344" y="376428"/>
                  </a:lnTo>
                  <a:close/>
                </a:path>
                <a:path w="3546475" h="3325495">
                  <a:moveTo>
                    <a:pt x="3456432" y="188976"/>
                  </a:moveTo>
                  <a:lnTo>
                    <a:pt x="0" y="188976"/>
                  </a:lnTo>
                  <a:lnTo>
                    <a:pt x="0" y="313944"/>
                  </a:lnTo>
                  <a:lnTo>
                    <a:pt x="3456432" y="313944"/>
                  </a:lnTo>
                  <a:lnTo>
                    <a:pt x="3456432" y="188976"/>
                  </a:lnTo>
                  <a:close/>
                </a:path>
                <a:path w="3546475" h="3325495">
                  <a:moveTo>
                    <a:pt x="3546348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3546348" y="126492"/>
                  </a:lnTo>
                  <a:lnTo>
                    <a:pt x="3546348" y="0"/>
                  </a:lnTo>
                  <a:close/>
                </a:path>
              </a:pathLst>
            </a:custGeom>
            <a:solidFill>
              <a:srgbClr val="C4BC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88079" y="1380744"/>
              <a:ext cx="0" cy="4704715"/>
            </a:xfrm>
            <a:custGeom>
              <a:avLst/>
              <a:gdLst/>
              <a:ahLst/>
              <a:cxnLst/>
              <a:rect l="l" t="t" r="r" b="b"/>
              <a:pathLst>
                <a:path h="4704715">
                  <a:moveTo>
                    <a:pt x="0" y="0"/>
                  </a:moveTo>
                  <a:lnTo>
                    <a:pt x="0" y="4704587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297293" y="1361313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08646" y="1549095"/>
            <a:ext cx="290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22670" y="1737740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79084" y="1925523"/>
            <a:ext cx="290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80405" y="2114169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92014" y="2301951"/>
            <a:ext cx="290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38191" y="2490596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49800" y="2678938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83734" y="2867025"/>
            <a:ext cx="212725" cy="396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73117" y="3243453"/>
            <a:ext cx="257175" cy="58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28540" y="3808221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28540" y="3996308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84345" y="4184650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84345" y="4372736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62120" y="4561078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1146149" y="4799076"/>
          <a:ext cx="3325495" cy="1282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1905"/>
                <a:gridCol w="420369"/>
                <a:gridCol w="362585"/>
              </a:tblGrid>
              <a:tr h="156210">
                <a:tc>
                  <a:txBody>
                    <a:bodyPr/>
                    <a:lstStyle/>
                    <a:p>
                      <a:pPr marR="132715" algn="r">
                        <a:lnSpc>
                          <a:spcPts val="108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AnalogDevices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(VDK)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113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88975">
                <a:tc>
                  <a:txBody>
                    <a:bodyPr/>
                    <a:lstStyle/>
                    <a:p>
                      <a:pPr marR="132715" algn="r">
                        <a:lnSpc>
                          <a:spcPts val="133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Green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Hills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(INTEGRITY)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39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87451">
                <a:tc>
                  <a:txBody>
                    <a:bodyPr/>
                    <a:lstStyle/>
                    <a:p>
                      <a:pPr marR="133350" algn="r">
                        <a:lnSpc>
                          <a:spcPts val="132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QNX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(QNX)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37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88975">
                <a:tc>
                  <a:txBody>
                    <a:bodyPr/>
                    <a:lstStyle/>
                    <a:p>
                      <a:pPr marR="132715" algn="r">
                        <a:lnSpc>
                          <a:spcPts val="133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Segger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(embOS)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39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87452">
                <a:tc>
                  <a:txBody>
                    <a:bodyPr/>
                    <a:lstStyle/>
                    <a:p>
                      <a:pPr marR="133350" algn="r">
                        <a:lnSpc>
                          <a:spcPts val="132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Mentor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Graphics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Linux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37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88213">
                <a:tc>
                  <a:txBody>
                    <a:bodyPr/>
                    <a:lstStyle/>
                    <a:p>
                      <a:pPr marR="133350" algn="r">
                        <a:lnSpc>
                          <a:spcPts val="133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Wittenstein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HIS(OpenRTOS/SAFERTOS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38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85318">
                <a:tc>
                  <a:txBody>
                    <a:bodyPr/>
                    <a:lstStyle/>
                    <a:p>
                      <a:pPr marR="133350" algn="r">
                        <a:lnSpc>
                          <a:spcPts val="133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Angstrom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(Linux)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36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885088" y="1352803"/>
            <a:ext cx="2675890" cy="340804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604010" marR="5080" indent="454659" algn="just">
              <a:lnSpc>
                <a:spcPct val="102899"/>
              </a:lnSpc>
              <a:spcBef>
                <a:spcPts val="55"/>
              </a:spcBef>
            </a:pPr>
            <a:r>
              <a:rPr sz="1200" spc="-5" dirty="0">
                <a:latin typeface="Calibri"/>
                <a:cs typeface="Calibri"/>
              </a:rPr>
              <a:t>Fr</a:t>
            </a:r>
            <a:r>
              <a:rPr sz="1200" dirty="0">
                <a:latin typeface="Calibri"/>
                <a:cs typeface="Calibri"/>
              </a:rPr>
              <a:t>eeRTOS  </a:t>
            </a:r>
            <a:r>
              <a:rPr sz="1200" spc="-5" dirty="0">
                <a:latin typeface="Calibri"/>
                <a:cs typeface="Calibri"/>
              </a:rPr>
              <a:t>Embedded Linux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In-</a:t>
            </a:r>
            <a:r>
              <a:rPr sz="1200" spc="-10" dirty="0">
                <a:latin typeface="Calibri"/>
                <a:cs typeface="Calibri"/>
              </a:rPr>
              <a:t>h</a:t>
            </a:r>
            <a:r>
              <a:rPr sz="1200" spc="-5" dirty="0">
                <a:latin typeface="Calibri"/>
                <a:cs typeface="Calibri"/>
              </a:rPr>
              <a:t>ou</a:t>
            </a:r>
            <a:r>
              <a:rPr sz="1200" spc="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/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om</a:t>
            </a:r>
            <a:endParaRPr sz="1200">
              <a:latin typeface="Calibri"/>
              <a:cs typeface="Calibri"/>
            </a:endParaRPr>
          </a:p>
          <a:p>
            <a:pPr marL="1771650" marR="5080" indent="392430" algn="r">
              <a:lnSpc>
                <a:spcPct val="1028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roid  De</a:t>
            </a:r>
            <a:r>
              <a:rPr sz="1200" spc="-5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ian</a:t>
            </a:r>
            <a:r>
              <a:rPr sz="1200" spc="-5" dirty="0">
                <a:latin typeface="Calibri"/>
                <a:cs typeface="Calibri"/>
              </a:rPr>
              <a:t> (</a:t>
            </a:r>
            <a:r>
              <a:rPr sz="1200" spc="5" dirty="0">
                <a:latin typeface="Calibri"/>
                <a:cs typeface="Calibri"/>
              </a:rPr>
              <a:t>L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nu</a:t>
            </a:r>
            <a:r>
              <a:rPr sz="1200" spc="-5" dirty="0">
                <a:latin typeface="Calibri"/>
                <a:cs typeface="Calibri"/>
              </a:rPr>
              <a:t>x</a:t>
            </a:r>
            <a:r>
              <a:rPr sz="1200" dirty="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marL="1165225" marR="5080" indent="1026794" algn="r">
              <a:lnSpc>
                <a:spcPct val="102899"/>
              </a:lnSpc>
            </a:pPr>
            <a:r>
              <a:rPr sz="1200" dirty="0">
                <a:latin typeface="Calibri"/>
                <a:cs typeface="Calibri"/>
              </a:rPr>
              <a:t>Ubu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tu  </a:t>
            </a:r>
            <a:r>
              <a:rPr sz="1200" spc="-5" dirty="0">
                <a:latin typeface="Calibri"/>
                <a:cs typeface="Calibri"/>
              </a:rPr>
              <a:t>Micrium (uC/OS-III)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Texas Instruments </a:t>
            </a:r>
            <a:r>
              <a:rPr sz="1200" dirty="0">
                <a:latin typeface="Calibri"/>
                <a:cs typeface="Calibri"/>
              </a:rPr>
              <a:t>RTOS </a:t>
            </a:r>
            <a:r>
              <a:rPr sz="1200" spc="-2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Micrium (uC/OS-II)</a:t>
            </a:r>
            <a:endParaRPr sz="12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45"/>
              </a:spcBef>
            </a:pPr>
            <a:r>
              <a:rPr sz="1200" spc="-5" dirty="0">
                <a:latin typeface="Calibri"/>
                <a:cs typeface="Calibri"/>
              </a:rPr>
              <a:t>Microsoft Windows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Embedded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7/Standard</a:t>
            </a:r>
            <a:endParaRPr sz="12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40"/>
              </a:spcBef>
            </a:pPr>
            <a:r>
              <a:rPr sz="1200" spc="-5" dirty="0">
                <a:latin typeface="Calibri"/>
                <a:cs typeface="Calibri"/>
              </a:rPr>
              <a:t>Express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Logic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(ThreadX)</a:t>
            </a:r>
            <a:endParaRPr sz="1200">
              <a:latin typeface="Calibri"/>
              <a:cs typeface="Calibri"/>
            </a:endParaRPr>
          </a:p>
          <a:p>
            <a:pPr marL="806450" marR="5080" indent="1266190" algn="r">
              <a:lnSpc>
                <a:spcPct val="102800"/>
              </a:lnSpc>
            </a:pPr>
            <a:r>
              <a:rPr sz="1200" dirty="0">
                <a:latin typeface="Calibri"/>
                <a:cs typeface="Calibri"/>
              </a:rPr>
              <a:t>Keil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spc="-1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X)  </a:t>
            </a:r>
            <a:r>
              <a:rPr sz="1200" spc="-5" dirty="0">
                <a:latin typeface="Calibri"/>
                <a:cs typeface="Calibri"/>
              </a:rPr>
              <a:t>Texas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Instruments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(DSP/BIOS)</a:t>
            </a:r>
            <a:endParaRPr sz="1200">
              <a:latin typeface="Calibri"/>
              <a:cs typeface="Calibri"/>
            </a:endParaRPr>
          </a:p>
          <a:p>
            <a:pPr marL="1528445" marR="5080" indent="203200" algn="r">
              <a:lnSpc>
                <a:spcPct val="102800"/>
              </a:lnSpc>
              <a:spcBef>
                <a:spcPts val="5"/>
              </a:spcBef>
            </a:pPr>
            <a:r>
              <a:rPr sz="1200" spc="-5" dirty="0">
                <a:latin typeface="Calibri"/>
                <a:cs typeface="Calibri"/>
              </a:rPr>
              <a:t>Freescale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MQX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Wind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River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(Linux)</a:t>
            </a:r>
            <a:endParaRPr sz="12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45"/>
              </a:spcBef>
            </a:pPr>
            <a:r>
              <a:rPr sz="1200" spc="-5" dirty="0">
                <a:latin typeface="Calibri"/>
                <a:cs typeface="Calibri"/>
              </a:rPr>
              <a:t>Microsoft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(Windows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 </a:t>
            </a:r>
            <a:r>
              <a:rPr sz="1200" spc="-5" dirty="0">
                <a:latin typeface="Calibri"/>
                <a:cs typeface="Calibri"/>
              </a:rPr>
              <a:t>Compact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earlier)</a:t>
            </a:r>
            <a:endParaRPr sz="1200">
              <a:latin typeface="Calibri"/>
              <a:cs typeface="Calibri"/>
            </a:endParaRPr>
          </a:p>
          <a:p>
            <a:pPr marL="1565275" marR="6350" indent="-262255" algn="r">
              <a:lnSpc>
                <a:spcPts val="1480"/>
              </a:lnSpc>
              <a:spcBef>
                <a:spcPts val="55"/>
              </a:spcBef>
            </a:pPr>
            <a:r>
              <a:rPr sz="1200" dirty="0">
                <a:latin typeface="Calibri"/>
                <a:cs typeface="Calibri"/>
              </a:rPr>
              <a:t>Wind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River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(VxWorks)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(IX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Lunix)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085332" y="477012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393563" y="4691888"/>
            <a:ext cx="1821814" cy="896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343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2017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568)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alibri"/>
              <a:cs typeface="Calibri"/>
            </a:endParaRPr>
          </a:p>
          <a:p>
            <a:pPr marL="291465" marR="5080" indent="-279400">
              <a:lnSpc>
                <a:spcPct val="100000"/>
              </a:lnSpc>
            </a:pPr>
            <a:r>
              <a:rPr sz="1100" spc="-5" dirty="0">
                <a:latin typeface="Arial MT"/>
                <a:cs typeface="Arial MT"/>
              </a:rPr>
              <a:t>Only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Operating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Systems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with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3%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more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shown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53390" y="438988"/>
            <a:ext cx="6854190" cy="696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Please</a:t>
            </a:r>
            <a:r>
              <a:rPr sz="2200" dirty="0"/>
              <a:t> </a:t>
            </a:r>
            <a:r>
              <a:rPr sz="2200" spc="-5" dirty="0"/>
              <a:t>select</a:t>
            </a:r>
            <a:r>
              <a:rPr sz="2200" spc="-65" dirty="0"/>
              <a:t> </a:t>
            </a:r>
            <a:r>
              <a:rPr sz="2200" spc="-5" dirty="0"/>
              <a:t>ALL</a:t>
            </a:r>
            <a:r>
              <a:rPr sz="2200" spc="-25" dirty="0"/>
              <a:t> </a:t>
            </a:r>
            <a:r>
              <a:rPr sz="2200" spc="-5" dirty="0"/>
              <a:t>of</a:t>
            </a:r>
            <a:r>
              <a:rPr sz="2200" spc="15" dirty="0"/>
              <a:t> </a:t>
            </a:r>
            <a:r>
              <a:rPr sz="2200" spc="-5" dirty="0"/>
              <a:t>the</a:t>
            </a:r>
            <a:r>
              <a:rPr sz="2200" spc="25" dirty="0"/>
              <a:t> </a:t>
            </a:r>
            <a:r>
              <a:rPr sz="2200" spc="-5" dirty="0"/>
              <a:t>operating</a:t>
            </a:r>
            <a:r>
              <a:rPr sz="2200" spc="30" dirty="0"/>
              <a:t> </a:t>
            </a:r>
            <a:r>
              <a:rPr sz="2200" spc="-5" dirty="0"/>
              <a:t>systems</a:t>
            </a:r>
            <a:r>
              <a:rPr sz="2200" spc="30" dirty="0"/>
              <a:t> </a:t>
            </a:r>
            <a:r>
              <a:rPr sz="2200" spc="-10" dirty="0"/>
              <a:t>you</a:t>
            </a:r>
            <a:r>
              <a:rPr sz="2200" spc="50" dirty="0"/>
              <a:t> </a:t>
            </a:r>
            <a:r>
              <a:rPr sz="2200" spc="-5" dirty="0"/>
              <a:t>are</a:t>
            </a:r>
            <a:endParaRPr sz="22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5" dirty="0"/>
              <a:t>considering</a:t>
            </a:r>
            <a:r>
              <a:rPr sz="2200" spc="35" dirty="0"/>
              <a:t> </a:t>
            </a:r>
            <a:r>
              <a:rPr sz="2200" spc="-5" dirty="0"/>
              <a:t>using</a:t>
            </a:r>
            <a:r>
              <a:rPr sz="2200" spc="10" dirty="0"/>
              <a:t> </a:t>
            </a:r>
            <a:r>
              <a:rPr sz="2200" spc="-5" dirty="0"/>
              <a:t>in</a:t>
            </a:r>
            <a:r>
              <a:rPr sz="2200" spc="10" dirty="0"/>
              <a:t> </a:t>
            </a:r>
            <a:r>
              <a:rPr sz="2200" spc="-5" dirty="0"/>
              <a:t>the</a:t>
            </a:r>
            <a:r>
              <a:rPr sz="2200" spc="20" dirty="0"/>
              <a:t> </a:t>
            </a:r>
            <a:r>
              <a:rPr sz="2200" spc="-5" dirty="0"/>
              <a:t>next</a:t>
            </a:r>
            <a:r>
              <a:rPr sz="2200" spc="10" dirty="0"/>
              <a:t> </a:t>
            </a:r>
            <a:r>
              <a:rPr sz="2200" spc="-5" dirty="0"/>
              <a:t>12</a:t>
            </a:r>
            <a:r>
              <a:rPr sz="2200" dirty="0"/>
              <a:t> </a:t>
            </a:r>
            <a:r>
              <a:rPr sz="2200" spc="-5" dirty="0"/>
              <a:t>months.</a:t>
            </a:r>
            <a:endParaRPr sz="2200"/>
          </a:p>
        </p:txBody>
      </p:sp>
      <p:sp>
        <p:nvSpPr>
          <p:cNvPr id="26" name="object 26"/>
          <p:cNvSpPr txBox="1"/>
          <p:nvPr/>
        </p:nvSpPr>
        <p:spPr>
          <a:xfrm>
            <a:off x="273811" y="6283553"/>
            <a:ext cx="46139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 MT"/>
                <a:cs typeface="Arial MT"/>
              </a:rPr>
              <a:t>Base: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Those</a:t>
            </a:r>
            <a:r>
              <a:rPr sz="900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who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are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considering</a:t>
            </a:r>
            <a:r>
              <a:rPr sz="900" spc="-4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an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operating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system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in any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project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in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next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spc="-5" dirty="0">
                <a:latin typeface="Arial MT"/>
                <a:cs typeface="Arial MT"/>
              </a:rPr>
              <a:t>12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months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64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23416" y="2266188"/>
            <a:ext cx="5897880" cy="2182495"/>
            <a:chOff x="1423416" y="2266188"/>
            <a:chExt cx="5897880" cy="2182495"/>
          </a:xfrm>
        </p:grpSpPr>
        <p:sp>
          <p:nvSpPr>
            <p:cNvPr id="4" name="object 4"/>
            <p:cNvSpPr/>
            <p:nvPr/>
          </p:nvSpPr>
          <p:spPr>
            <a:xfrm>
              <a:off x="1504188" y="4032504"/>
              <a:ext cx="256540" cy="368935"/>
            </a:xfrm>
            <a:custGeom>
              <a:avLst/>
              <a:gdLst/>
              <a:ahLst/>
              <a:cxnLst/>
              <a:rect l="l" t="t" r="r" b="b"/>
              <a:pathLst>
                <a:path w="256539" h="368935">
                  <a:moveTo>
                    <a:pt x="256031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256031" y="368808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60220" y="3887724"/>
              <a:ext cx="256540" cy="513715"/>
            </a:xfrm>
            <a:custGeom>
              <a:avLst/>
              <a:gdLst/>
              <a:ahLst/>
              <a:cxnLst/>
              <a:rect l="l" t="t" r="r" b="b"/>
              <a:pathLst>
                <a:path w="256539" h="513714">
                  <a:moveTo>
                    <a:pt x="25603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256031" y="513588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16252" y="3992880"/>
              <a:ext cx="256540" cy="408940"/>
            </a:xfrm>
            <a:custGeom>
              <a:avLst/>
              <a:gdLst/>
              <a:ahLst/>
              <a:cxnLst/>
              <a:rect l="l" t="t" r="r" b="b"/>
              <a:pathLst>
                <a:path w="256539" h="408939">
                  <a:moveTo>
                    <a:pt x="256031" y="0"/>
                  </a:moveTo>
                  <a:lnTo>
                    <a:pt x="0" y="0"/>
                  </a:lnTo>
                  <a:lnTo>
                    <a:pt x="0" y="408432"/>
                  </a:lnTo>
                  <a:lnTo>
                    <a:pt x="256031" y="408432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72283" y="3954780"/>
              <a:ext cx="256540" cy="447040"/>
            </a:xfrm>
            <a:custGeom>
              <a:avLst/>
              <a:gdLst/>
              <a:ahLst/>
              <a:cxnLst/>
              <a:rect l="l" t="t" r="r" b="b"/>
              <a:pathLst>
                <a:path w="256539" h="447039">
                  <a:moveTo>
                    <a:pt x="256032" y="0"/>
                  </a:moveTo>
                  <a:lnTo>
                    <a:pt x="0" y="0"/>
                  </a:lnTo>
                  <a:lnTo>
                    <a:pt x="0" y="446532"/>
                  </a:lnTo>
                  <a:lnTo>
                    <a:pt x="256032" y="446532"/>
                  </a:lnTo>
                  <a:lnTo>
                    <a:pt x="256032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82240" y="4280916"/>
              <a:ext cx="256540" cy="120650"/>
            </a:xfrm>
            <a:custGeom>
              <a:avLst/>
              <a:gdLst/>
              <a:ahLst/>
              <a:cxnLst/>
              <a:rect l="l" t="t" r="r" b="b"/>
              <a:pathLst>
                <a:path w="256539" h="120650">
                  <a:moveTo>
                    <a:pt x="256032" y="0"/>
                  </a:moveTo>
                  <a:lnTo>
                    <a:pt x="0" y="0"/>
                  </a:lnTo>
                  <a:lnTo>
                    <a:pt x="0" y="120395"/>
                  </a:lnTo>
                  <a:lnTo>
                    <a:pt x="256032" y="120395"/>
                  </a:lnTo>
                  <a:lnTo>
                    <a:pt x="2560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38272" y="4261104"/>
              <a:ext cx="256540" cy="140335"/>
            </a:xfrm>
            <a:custGeom>
              <a:avLst/>
              <a:gdLst/>
              <a:ahLst/>
              <a:cxnLst/>
              <a:rect l="l" t="t" r="r" b="b"/>
              <a:pathLst>
                <a:path w="256539" h="140335">
                  <a:moveTo>
                    <a:pt x="256031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256031" y="140208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94304" y="4309872"/>
              <a:ext cx="256540" cy="91440"/>
            </a:xfrm>
            <a:custGeom>
              <a:avLst/>
              <a:gdLst/>
              <a:ahLst/>
              <a:cxnLst/>
              <a:rect l="l" t="t" r="r" b="b"/>
              <a:pathLst>
                <a:path w="256539" h="91439">
                  <a:moveTo>
                    <a:pt x="256031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256031" y="91439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50336" y="4285488"/>
              <a:ext cx="256540" cy="116205"/>
            </a:xfrm>
            <a:custGeom>
              <a:avLst/>
              <a:gdLst/>
              <a:ahLst/>
              <a:cxnLst/>
              <a:rect l="l" t="t" r="r" b="b"/>
              <a:pathLst>
                <a:path w="256539" h="116204">
                  <a:moveTo>
                    <a:pt x="256031" y="0"/>
                  </a:moveTo>
                  <a:lnTo>
                    <a:pt x="0" y="0"/>
                  </a:lnTo>
                  <a:lnTo>
                    <a:pt x="0" y="115824"/>
                  </a:lnTo>
                  <a:lnTo>
                    <a:pt x="256031" y="115824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60292" y="4309872"/>
              <a:ext cx="256540" cy="91440"/>
            </a:xfrm>
            <a:custGeom>
              <a:avLst/>
              <a:gdLst/>
              <a:ahLst/>
              <a:cxnLst/>
              <a:rect l="l" t="t" r="r" b="b"/>
              <a:pathLst>
                <a:path w="256539" h="91439">
                  <a:moveTo>
                    <a:pt x="256032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256032" y="91439"/>
                  </a:lnTo>
                  <a:lnTo>
                    <a:pt x="2560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16323" y="4282439"/>
              <a:ext cx="256540" cy="119380"/>
            </a:xfrm>
            <a:custGeom>
              <a:avLst/>
              <a:gdLst/>
              <a:ahLst/>
              <a:cxnLst/>
              <a:rect l="l" t="t" r="r" b="b"/>
              <a:pathLst>
                <a:path w="256539" h="119379">
                  <a:moveTo>
                    <a:pt x="256031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256031" y="118872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72355" y="4300727"/>
              <a:ext cx="256540" cy="100965"/>
            </a:xfrm>
            <a:custGeom>
              <a:avLst/>
              <a:gdLst/>
              <a:ahLst/>
              <a:cxnLst/>
              <a:rect l="l" t="t" r="r" b="b"/>
              <a:pathLst>
                <a:path w="256539" h="100964">
                  <a:moveTo>
                    <a:pt x="256032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256032" y="100584"/>
                  </a:lnTo>
                  <a:lnTo>
                    <a:pt x="256032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28388" y="4309872"/>
              <a:ext cx="256540" cy="91440"/>
            </a:xfrm>
            <a:custGeom>
              <a:avLst/>
              <a:gdLst/>
              <a:ahLst/>
              <a:cxnLst/>
              <a:rect l="l" t="t" r="r" b="b"/>
              <a:pathLst>
                <a:path w="256539" h="91439">
                  <a:moveTo>
                    <a:pt x="256032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256032" y="91439"/>
                  </a:lnTo>
                  <a:lnTo>
                    <a:pt x="256032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36819" y="4235195"/>
              <a:ext cx="256540" cy="166370"/>
            </a:xfrm>
            <a:custGeom>
              <a:avLst/>
              <a:gdLst/>
              <a:ahLst/>
              <a:cxnLst/>
              <a:rect l="l" t="t" r="r" b="b"/>
              <a:pathLst>
                <a:path w="256539" h="166370">
                  <a:moveTo>
                    <a:pt x="256031" y="0"/>
                  </a:moveTo>
                  <a:lnTo>
                    <a:pt x="0" y="0"/>
                  </a:lnTo>
                  <a:lnTo>
                    <a:pt x="0" y="166115"/>
                  </a:lnTo>
                  <a:lnTo>
                    <a:pt x="256031" y="166115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92851" y="4145280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39">
                  <a:moveTo>
                    <a:pt x="256032" y="0"/>
                  </a:moveTo>
                  <a:lnTo>
                    <a:pt x="0" y="0"/>
                  </a:lnTo>
                  <a:lnTo>
                    <a:pt x="0" y="256032"/>
                  </a:lnTo>
                  <a:lnTo>
                    <a:pt x="256032" y="256032"/>
                  </a:lnTo>
                  <a:lnTo>
                    <a:pt x="25603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48883" y="4184904"/>
              <a:ext cx="256540" cy="216535"/>
            </a:xfrm>
            <a:custGeom>
              <a:avLst/>
              <a:gdLst/>
              <a:ahLst/>
              <a:cxnLst/>
              <a:rect l="l" t="t" r="r" b="b"/>
              <a:pathLst>
                <a:path w="256539" h="216535">
                  <a:moveTo>
                    <a:pt x="256031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256031" y="216408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04916" y="4160520"/>
              <a:ext cx="256540" cy="241300"/>
            </a:xfrm>
            <a:custGeom>
              <a:avLst/>
              <a:gdLst/>
              <a:ahLst/>
              <a:cxnLst/>
              <a:rect l="l" t="t" r="r" b="b"/>
              <a:pathLst>
                <a:path w="256539" h="241300">
                  <a:moveTo>
                    <a:pt x="256032" y="0"/>
                  </a:moveTo>
                  <a:lnTo>
                    <a:pt x="0" y="0"/>
                  </a:lnTo>
                  <a:lnTo>
                    <a:pt x="0" y="240791"/>
                  </a:lnTo>
                  <a:lnTo>
                    <a:pt x="256032" y="240791"/>
                  </a:lnTo>
                  <a:lnTo>
                    <a:pt x="256032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14872" y="2266188"/>
              <a:ext cx="256540" cy="2135505"/>
            </a:xfrm>
            <a:custGeom>
              <a:avLst/>
              <a:gdLst/>
              <a:ahLst/>
              <a:cxnLst/>
              <a:rect l="l" t="t" r="r" b="b"/>
              <a:pathLst>
                <a:path w="256539" h="2135504">
                  <a:moveTo>
                    <a:pt x="256031" y="0"/>
                  </a:moveTo>
                  <a:lnTo>
                    <a:pt x="0" y="0"/>
                  </a:lnTo>
                  <a:lnTo>
                    <a:pt x="0" y="2135124"/>
                  </a:lnTo>
                  <a:lnTo>
                    <a:pt x="256031" y="2135124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70904" y="2410968"/>
              <a:ext cx="256540" cy="1990725"/>
            </a:xfrm>
            <a:custGeom>
              <a:avLst/>
              <a:gdLst/>
              <a:ahLst/>
              <a:cxnLst/>
              <a:rect l="l" t="t" r="r" b="b"/>
              <a:pathLst>
                <a:path w="256540" h="1990725">
                  <a:moveTo>
                    <a:pt x="256031" y="0"/>
                  </a:moveTo>
                  <a:lnTo>
                    <a:pt x="0" y="0"/>
                  </a:lnTo>
                  <a:lnTo>
                    <a:pt x="0" y="1990344"/>
                  </a:lnTo>
                  <a:lnTo>
                    <a:pt x="256031" y="1990344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26936" y="2305812"/>
              <a:ext cx="256540" cy="2095500"/>
            </a:xfrm>
            <a:custGeom>
              <a:avLst/>
              <a:gdLst/>
              <a:ahLst/>
              <a:cxnLst/>
              <a:rect l="l" t="t" r="r" b="b"/>
              <a:pathLst>
                <a:path w="256540" h="2095500">
                  <a:moveTo>
                    <a:pt x="256032" y="0"/>
                  </a:moveTo>
                  <a:lnTo>
                    <a:pt x="0" y="0"/>
                  </a:lnTo>
                  <a:lnTo>
                    <a:pt x="0" y="2095500"/>
                  </a:lnTo>
                  <a:lnTo>
                    <a:pt x="256032" y="2095500"/>
                  </a:lnTo>
                  <a:lnTo>
                    <a:pt x="256032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82968" y="2343912"/>
              <a:ext cx="256540" cy="2057400"/>
            </a:xfrm>
            <a:custGeom>
              <a:avLst/>
              <a:gdLst/>
              <a:ahLst/>
              <a:cxnLst/>
              <a:rect l="l" t="t" r="r" b="b"/>
              <a:pathLst>
                <a:path w="256540" h="2057400">
                  <a:moveTo>
                    <a:pt x="256031" y="0"/>
                  </a:moveTo>
                  <a:lnTo>
                    <a:pt x="0" y="0"/>
                  </a:lnTo>
                  <a:lnTo>
                    <a:pt x="0" y="2057400"/>
                  </a:lnTo>
                  <a:lnTo>
                    <a:pt x="256031" y="2057400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27988" y="4401311"/>
              <a:ext cx="5888990" cy="47625"/>
            </a:xfrm>
            <a:custGeom>
              <a:avLst/>
              <a:gdLst/>
              <a:ahLst/>
              <a:cxnLst/>
              <a:rect l="l" t="t" r="r" b="b"/>
              <a:pathLst>
                <a:path w="5888990" h="47625">
                  <a:moveTo>
                    <a:pt x="0" y="0"/>
                  </a:moveTo>
                  <a:lnTo>
                    <a:pt x="5888736" y="0"/>
                  </a:lnTo>
                </a:path>
                <a:path w="5888990" h="47625">
                  <a:moveTo>
                    <a:pt x="0" y="0"/>
                  </a:moveTo>
                  <a:lnTo>
                    <a:pt x="0" y="47243"/>
                  </a:lnTo>
                </a:path>
                <a:path w="5888990" h="47625">
                  <a:moveTo>
                    <a:pt x="1176528" y="0"/>
                  </a:moveTo>
                  <a:lnTo>
                    <a:pt x="1176528" y="47243"/>
                  </a:lnTo>
                </a:path>
                <a:path w="5888990" h="47625">
                  <a:moveTo>
                    <a:pt x="2354579" y="0"/>
                  </a:moveTo>
                  <a:lnTo>
                    <a:pt x="2354579" y="47243"/>
                  </a:lnTo>
                </a:path>
                <a:path w="5888990" h="47625">
                  <a:moveTo>
                    <a:pt x="3532632" y="0"/>
                  </a:moveTo>
                  <a:lnTo>
                    <a:pt x="3532632" y="47243"/>
                  </a:lnTo>
                </a:path>
                <a:path w="5888990" h="47625">
                  <a:moveTo>
                    <a:pt x="4710684" y="0"/>
                  </a:moveTo>
                  <a:lnTo>
                    <a:pt x="4710684" y="47243"/>
                  </a:lnTo>
                </a:path>
                <a:path w="5888990" h="47625">
                  <a:moveTo>
                    <a:pt x="5888736" y="0"/>
                  </a:moveTo>
                  <a:lnTo>
                    <a:pt x="5888736" y="47243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498219" y="3785742"/>
            <a:ext cx="269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15%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88994" y="4063365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4%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85923" y="4013961"/>
            <a:ext cx="5048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50" baseline="-7575" dirty="0">
                <a:latin typeface="Calibri"/>
                <a:cs typeface="Calibri"/>
              </a:rPr>
              <a:t>5%</a:t>
            </a:r>
            <a:r>
              <a:rPr sz="1650" spc="525" baseline="-75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6%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45026" y="4035297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23386" y="4061536"/>
            <a:ext cx="19812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4%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28851" y="3640277"/>
            <a:ext cx="832485" cy="261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925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20%</a:t>
            </a:r>
            <a:endParaRPr sz="1100">
              <a:latin typeface="Calibri"/>
              <a:cs typeface="Calibri"/>
            </a:endParaRPr>
          </a:p>
          <a:p>
            <a:pPr marL="294005">
              <a:lnSpc>
                <a:spcPts val="925"/>
              </a:lnSpc>
            </a:pPr>
            <a:r>
              <a:rPr sz="1650" baseline="-15151" dirty="0">
                <a:latin typeface="Calibri"/>
                <a:cs typeface="Calibri"/>
              </a:rPr>
              <a:t>16%</a:t>
            </a:r>
            <a:r>
              <a:rPr sz="1650" spc="-225" baseline="-15151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18%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79419" y="4038346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01439" y="4063365"/>
            <a:ext cx="4540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aseline="5050" dirty="0">
                <a:latin typeface="Calibri"/>
                <a:cs typeface="Calibri"/>
              </a:rPr>
              <a:t>4%</a:t>
            </a:r>
            <a:r>
              <a:rPr sz="1650" spc="502" baseline="50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4%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041646" y="3898519"/>
            <a:ext cx="10534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50" baseline="-35353" dirty="0">
                <a:latin typeface="Calibri"/>
                <a:cs typeface="Calibri"/>
              </a:rPr>
              <a:t>7%</a:t>
            </a:r>
            <a:r>
              <a:rPr sz="1650" spc="165" baseline="-35353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10%</a:t>
            </a:r>
            <a:r>
              <a:rPr sz="1100" spc="105" dirty="0">
                <a:latin typeface="Calibri"/>
                <a:cs typeface="Calibri"/>
              </a:rPr>
              <a:t> </a:t>
            </a:r>
            <a:r>
              <a:rPr sz="1650" baseline="-15151" dirty="0">
                <a:latin typeface="Calibri"/>
                <a:cs typeface="Calibri"/>
              </a:rPr>
              <a:t>9%</a:t>
            </a:r>
            <a:r>
              <a:rPr sz="1650" spc="172" baseline="-15151" dirty="0">
                <a:latin typeface="Calibri"/>
                <a:cs typeface="Calibri"/>
              </a:rPr>
              <a:t> </a:t>
            </a:r>
            <a:r>
              <a:rPr sz="1650" baseline="-5050" dirty="0">
                <a:latin typeface="Calibri"/>
                <a:cs typeface="Calibri"/>
              </a:rPr>
              <a:t>10%</a:t>
            </a:r>
            <a:endParaRPr sz="1650" baseline="-505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84646" y="2018487"/>
            <a:ext cx="1088390" cy="339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1230"/>
              </a:lnSpc>
              <a:spcBef>
                <a:spcPts val="105"/>
              </a:spcBef>
              <a:tabLst>
                <a:tab pos="549910" algn="l"/>
              </a:tabLst>
            </a:pPr>
            <a:r>
              <a:rPr sz="1100" dirty="0">
                <a:latin typeface="Calibri"/>
                <a:cs typeface="Calibri"/>
              </a:rPr>
              <a:t>85%	</a:t>
            </a:r>
            <a:r>
              <a:rPr sz="1650" spc="22" baseline="-15151" dirty="0">
                <a:latin typeface="Calibri"/>
                <a:cs typeface="Calibri"/>
              </a:rPr>
              <a:t>84%</a:t>
            </a:r>
            <a:r>
              <a:rPr sz="1650" spc="22" baseline="-30303" dirty="0">
                <a:latin typeface="Calibri"/>
                <a:cs typeface="Calibri"/>
              </a:rPr>
              <a:t>82%</a:t>
            </a:r>
            <a:endParaRPr sz="1650" baseline="-30303">
              <a:latin typeface="Calibri"/>
              <a:cs typeface="Calibri"/>
            </a:endParaRPr>
          </a:p>
          <a:p>
            <a:pPr marL="294005">
              <a:lnSpc>
                <a:spcPts val="1230"/>
              </a:lnSpc>
            </a:pPr>
            <a:r>
              <a:rPr sz="1100" dirty="0">
                <a:latin typeface="Calibri"/>
                <a:cs typeface="Calibri"/>
              </a:rPr>
              <a:t>80%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8825" y="4544695"/>
            <a:ext cx="511764" cy="287147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6623" y="4544695"/>
            <a:ext cx="965580" cy="417068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84547" y="4544695"/>
            <a:ext cx="4409010" cy="816102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2098548" y="183642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19">
                <a:moveTo>
                  <a:pt x="83819" y="0"/>
                </a:moveTo>
                <a:lnTo>
                  <a:pt x="0" y="0"/>
                </a:lnTo>
                <a:lnTo>
                  <a:pt x="0" y="83820"/>
                </a:lnTo>
                <a:lnTo>
                  <a:pt x="83819" y="83820"/>
                </a:lnTo>
                <a:lnTo>
                  <a:pt x="8381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207767" y="1757298"/>
            <a:ext cx="935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2017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768)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317747" y="183642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426714" y="1757298"/>
            <a:ext cx="1012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2015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1059)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613147" y="183642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722621" y="1757298"/>
            <a:ext cx="1012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2014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1394)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910071" y="183642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018657" y="1757298"/>
            <a:ext cx="1012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2013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2049)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253390" y="298830"/>
            <a:ext cx="621220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Are</a:t>
            </a:r>
            <a:r>
              <a:rPr sz="2200" spc="-10" dirty="0"/>
              <a:t> you</a:t>
            </a:r>
            <a:r>
              <a:rPr sz="2200" spc="35" dirty="0"/>
              <a:t> </a:t>
            </a:r>
            <a:r>
              <a:rPr sz="2200" spc="-5" dirty="0"/>
              <a:t>currently</a:t>
            </a:r>
            <a:r>
              <a:rPr sz="2200" spc="25" dirty="0"/>
              <a:t> </a:t>
            </a:r>
            <a:r>
              <a:rPr sz="2200" spc="-5" dirty="0"/>
              <a:t>using</a:t>
            </a:r>
            <a:r>
              <a:rPr sz="2200" spc="25" dirty="0"/>
              <a:t> </a:t>
            </a:r>
            <a:r>
              <a:rPr sz="2200" spc="-5" dirty="0"/>
              <a:t>embedded </a:t>
            </a:r>
            <a:r>
              <a:rPr sz="2200" dirty="0"/>
              <a:t> </a:t>
            </a:r>
            <a:r>
              <a:rPr sz="2200" spc="-5" dirty="0"/>
              <a:t>virtualization/hypervisors</a:t>
            </a:r>
            <a:r>
              <a:rPr sz="2200" spc="65" dirty="0"/>
              <a:t> </a:t>
            </a:r>
            <a:r>
              <a:rPr sz="2200" spc="-5" dirty="0"/>
              <a:t>or</a:t>
            </a:r>
            <a:r>
              <a:rPr sz="2200" spc="5" dirty="0"/>
              <a:t> </a:t>
            </a:r>
            <a:r>
              <a:rPr sz="2200" dirty="0"/>
              <a:t>will</a:t>
            </a:r>
            <a:r>
              <a:rPr sz="2200" spc="5" dirty="0"/>
              <a:t> </a:t>
            </a:r>
            <a:r>
              <a:rPr sz="2200" spc="-15" dirty="0"/>
              <a:t>you</a:t>
            </a:r>
            <a:r>
              <a:rPr sz="2200" spc="40" dirty="0"/>
              <a:t> </a:t>
            </a:r>
            <a:r>
              <a:rPr sz="2200" spc="-5" dirty="0"/>
              <a:t>likely</a:t>
            </a:r>
            <a:r>
              <a:rPr sz="2200" spc="20" dirty="0"/>
              <a:t> </a:t>
            </a:r>
            <a:r>
              <a:rPr sz="2200" spc="-5" dirty="0"/>
              <a:t>use </a:t>
            </a:r>
            <a:r>
              <a:rPr sz="2200" spc="-595" dirty="0"/>
              <a:t> </a:t>
            </a:r>
            <a:r>
              <a:rPr sz="2200" spc="-5" dirty="0"/>
              <a:t>this</a:t>
            </a:r>
            <a:r>
              <a:rPr sz="2200" spc="5" dirty="0"/>
              <a:t> </a:t>
            </a:r>
            <a:r>
              <a:rPr sz="2200" spc="-5" dirty="0"/>
              <a:t>in</a:t>
            </a:r>
            <a:r>
              <a:rPr sz="2200" spc="10" dirty="0"/>
              <a:t> </a:t>
            </a:r>
            <a:r>
              <a:rPr sz="2200" spc="-5" dirty="0"/>
              <a:t>the</a:t>
            </a:r>
            <a:r>
              <a:rPr sz="2200" spc="15" dirty="0"/>
              <a:t> </a:t>
            </a:r>
            <a:r>
              <a:rPr sz="2200" spc="-5" dirty="0"/>
              <a:t>next</a:t>
            </a:r>
            <a:r>
              <a:rPr sz="2200" spc="10" dirty="0"/>
              <a:t> </a:t>
            </a:r>
            <a:r>
              <a:rPr sz="2200" spc="-5" dirty="0"/>
              <a:t>12</a:t>
            </a:r>
            <a:r>
              <a:rPr sz="2200" dirty="0"/>
              <a:t> </a:t>
            </a:r>
            <a:r>
              <a:rPr sz="2200" spc="-5" dirty="0"/>
              <a:t>months?</a:t>
            </a:r>
            <a:endParaRPr sz="2200"/>
          </a:p>
        </p:txBody>
      </p:sp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1876805" y="5412359"/>
          <a:ext cx="5069205" cy="740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39615"/>
                <a:gridCol w="529589"/>
              </a:tblGrid>
              <a:tr h="179514">
                <a:tc>
                  <a:txBody>
                    <a:bodyPr/>
                    <a:lstStyle/>
                    <a:p>
                      <a:pPr marL="127000">
                        <a:lnSpc>
                          <a:spcPts val="1140"/>
                        </a:lnSpc>
                      </a:pPr>
                      <a:r>
                        <a:rPr sz="1200" b="1" spc="-35" dirty="0">
                          <a:latin typeface="Calibri"/>
                          <a:cs typeface="Calibri"/>
                        </a:rPr>
                        <a:t>Top</a:t>
                      </a:r>
                      <a:r>
                        <a:rPr sz="1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reasons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using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virtualization/hypervisors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98564">
                <a:tc>
                  <a:txBody>
                    <a:bodyPr/>
                    <a:lstStyle/>
                    <a:p>
                      <a:pPr marL="196850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Separation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multiple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applications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5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49%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90652">
                <a:tc>
                  <a:txBody>
                    <a:bodyPr/>
                    <a:lstStyle/>
                    <a:p>
                      <a:pPr marL="196850">
                        <a:lnSpc>
                          <a:spcPts val="129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Need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support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hard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real-time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applications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guest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29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37%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71602">
                <a:tc>
                  <a:txBody>
                    <a:bodyPr/>
                    <a:lstStyle/>
                    <a:p>
                      <a:pPr marL="196850">
                        <a:lnSpc>
                          <a:spcPts val="125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Need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support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multiple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guest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OSes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(e.g.,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Android,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VxWorks,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Linux)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25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31%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65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2425" y="0"/>
            <a:ext cx="1990718" cy="152126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25704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Operating</a:t>
            </a:r>
            <a:r>
              <a:rPr sz="2200" dirty="0"/>
              <a:t> </a:t>
            </a:r>
            <a:r>
              <a:rPr sz="2200" spc="-10" dirty="0"/>
              <a:t>Systems</a:t>
            </a:r>
            <a:endParaRPr sz="220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7316" y="1047115"/>
            <a:ext cx="7319009" cy="4658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015" indent="-234950">
              <a:lnSpc>
                <a:spcPct val="100000"/>
              </a:lnSpc>
              <a:spcBef>
                <a:spcPts val="95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10" dirty="0">
                <a:solidFill>
                  <a:srgbClr val="375F92"/>
                </a:solidFill>
                <a:latin typeface="Arial"/>
                <a:cs typeface="Arial"/>
              </a:rPr>
              <a:t>OS/RTOS</a:t>
            </a:r>
            <a:r>
              <a:rPr sz="1600" b="1" spc="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Arial"/>
                <a:cs typeface="Arial"/>
              </a:rPr>
              <a:t>usage</a:t>
            </a:r>
            <a:r>
              <a:rPr sz="1600" b="1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Arial"/>
                <a:cs typeface="Arial"/>
              </a:rPr>
              <a:t>–</a:t>
            </a:r>
            <a:r>
              <a:rPr sz="1600" b="1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67%</a:t>
            </a:r>
            <a:r>
              <a:rPr sz="1600" spc="2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overall</a:t>
            </a:r>
            <a:r>
              <a:rPr sz="160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usage, </a:t>
            </a:r>
            <a:r>
              <a:rPr sz="1600" spc="-10" dirty="0">
                <a:solidFill>
                  <a:srgbClr val="375F92"/>
                </a:solidFill>
                <a:latin typeface="Arial MT"/>
                <a:cs typeface="Arial MT"/>
              </a:rPr>
              <a:t>down</a:t>
            </a:r>
            <a:r>
              <a:rPr sz="1600" spc="15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from</a:t>
            </a:r>
            <a:r>
              <a:rPr sz="1600" spc="35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2015 (72%).</a:t>
            </a:r>
            <a:endParaRPr sz="1600">
              <a:latin typeface="Arial MT"/>
              <a:cs typeface="Arial MT"/>
            </a:endParaRPr>
          </a:p>
          <a:p>
            <a:pPr marL="247015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5" dirty="0">
                <a:solidFill>
                  <a:srgbClr val="375F92"/>
                </a:solidFill>
                <a:latin typeface="Arial"/>
                <a:cs typeface="Arial"/>
              </a:rPr>
              <a:t>Open</a:t>
            </a:r>
            <a:r>
              <a:rPr sz="1600" b="1" spc="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Arial"/>
                <a:cs typeface="Arial"/>
              </a:rPr>
              <a:t>Source</a:t>
            </a:r>
            <a:r>
              <a:rPr sz="1600" b="1" spc="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Arial"/>
                <a:cs typeface="Arial"/>
              </a:rPr>
              <a:t>OS</a:t>
            </a:r>
            <a:r>
              <a:rPr sz="1600" b="1" spc="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Arial"/>
                <a:cs typeface="Arial"/>
              </a:rPr>
              <a:t>usage</a:t>
            </a:r>
            <a:r>
              <a:rPr sz="1600" b="1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Arial"/>
                <a:cs typeface="Arial"/>
              </a:rPr>
              <a:t>–</a:t>
            </a:r>
            <a:r>
              <a:rPr sz="1600" b="1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Now 41%,</a:t>
            </a:r>
            <a:r>
              <a:rPr sz="1600" spc="3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up</a:t>
            </a:r>
            <a:r>
              <a:rPr sz="160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from</a:t>
            </a:r>
            <a:r>
              <a:rPr sz="1600" spc="35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31%</a:t>
            </a:r>
            <a:r>
              <a:rPr sz="1600" spc="1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in</a:t>
            </a:r>
            <a:r>
              <a:rPr sz="1600" spc="-1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2012</a:t>
            </a:r>
            <a:r>
              <a:rPr sz="1600" spc="1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and</a:t>
            </a:r>
            <a:r>
              <a:rPr sz="1600" spc="5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continuing up.</a:t>
            </a:r>
            <a:endParaRPr sz="1600">
              <a:latin typeface="Arial MT"/>
              <a:cs typeface="Arial MT"/>
            </a:endParaRPr>
          </a:p>
          <a:p>
            <a:pPr marL="247015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5" dirty="0">
                <a:solidFill>
                  <a:srgbClr val="375F92"/>
                </a:solidFill>
                <a:latin typeface="Arial"/>
                <a:cs typeface="Arial"/>
              </a:rPr>
              <a:t>Commercial</a:t>
            </a:r>
            <a:r>
              <a:rPr sz="1600" b="1" spc="3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Arial"/>
                <a:cs typeface="Arial"/>
              </a:rPr>
              <a:t>OS</a:t>
            </a:r>
            <a:r>
              <a:rPr sz="1600" b="1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Arial"/>
                <a:cs typeface="Arial"/>
              </a:rPr>
              <a:t>usage</a:t>
            </a:r>
            <a:r>
              <a:rPr sz="1600" b="1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Arial"/>
                <a:cs typeface="Arial"/>
              </a:rPr>
              <a:t>–</a:t>
            </a:r>
            <a:r>
              <a:rPr sz="1600" b="1" spc="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Now 30%,</a:t>
            </a:r>
            <a:r>
              <a:rPr sz="1600" spc="5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Arial MT"/>
                <a:cs typeface="Arial MT"/>
              </a:rPr>
              <a:t>down</a:t>
            </a:r>
            <a:r>
              <a:rPr sz="1600" spc="25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from</a:t>
            </a:r>
            <a:r>
              <a:rPr sz="1600" spc="2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40%</a:t>
            </a:r>
            <a:r>
              <a:rPr sz="1600" spc="5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in 2012.</a:t>
            </a:r>
            <a:endParaRPr sz="1600">
              <a:latin typeface="Arial MT"/>
              <a:cs typeface="Arial MT"/>
            </a:endParaRPr>
          </a:p>
          <a:p>
            <a:pPr marL="247015" marR="107314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5" dirty="0">
                <a:solidFill>
                  <a:srgbClr val="375F92"/>
                </a:solidFill>
                <a:latin typeface="Arial"/>
                <a:cs typeface="Arial"/>
              </a:rPr>
              <a:t>Used same</a:t>
            </a:r>
            <a:r>
              <a:rPr sz="1600" b="1" spc="3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Arial"/>
                <a:cs typeface="Arial"/>
              </a:rPr>
              <a:t>OS</a:t>
            </a:r>
            <a:r>
              <a:rPr sz="1600" b="1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Arial"/>
                <a:cs typeface="Arial"/>
              </a:rPr>
              <a:t>–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60%</a:t>
            </a:r>
            <a:r>
              <a:rPr sz="1600" spc="1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used</a:t>
            </a:r>
            <a:r>
              <a:rPr sz="1600" spc="15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the</a:t>
            </a:r>
            <a:r>
              <a:rPr sz="160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same</a:t>
            </a:r>
            <a:r>
              <a:rPr sz="1600" spc="1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Arial MT"/>
                <a:cs typeface="Arial MT"/>
              </a:rPr>
              <a:t>OS,</a:t>
            </a:r>
            <a:r>
              <a:rPr sz="1600" spc="3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Arial MT"/>
                <a:cs typeface="Arial MT"/>
              </a:rPr>
              <a:t>down</a:t>
            </a:r>
            <a:r>
              <a:rPr sz="1600" spc="15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one tick</a:t>
            </a:r>
            <a:r>
              <a:rPr sz="1600" spc="5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from</a:t>
            </a:r>
            <a:r>
              <a:rPr sz="1600" spc="25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2015</a:t>
            </a:r>
            <a:r>
              <a:rPr sz="160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of</a:t>
            </a:r>
            <a:r>
              <a:rPr sz="1600" spc="1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61%. </a:t>
            </a:r>
            <a:r>
              <a:rPr sz="160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Happy</a:t>
            </a:r>
            <a:r>
              <a:rPr sz="1600" spc="1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with</a:t>
            </a:r>
            <a:r>
              <a:rPr sz="1600" spc="2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it,</a:t>
            </a:r>
            <a:r>
              <a:rPr sz="1600" spc="5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15" dirty="0">
                <a:solidFill>
                  <a:srgbClr val="375F92"/>
                </a:solidFill>
                <a:latin typeface="Arial MT"/>
                <a:cs typeface="Arial MT"/>
              </a:rPr>
              <a:t>compatibility,</a:t>
            </a:r>
            <a:r>
              <a:rPr sz="1600" spc="2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15" dirty="0">
                <a:solidFill>
                  <a:srgbClr val="375F92"/>
                </a:solidFill>
                <a:latin typeface="Arial MT"/>
                <a:cs typeface="Arial MT"/>
              </a:rPr>
              <a:t>familiarity,</a:t>
            </a:r>
            <a:r>
              <a:rPr sz="1600" spc="2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same</a:t>
            </a:r>
            <a:r>
              <a:rPr sz="1600" spc="2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tools</a:t>
            </a:r>
            <a:r>
              <a:rPr sz="1600" spc="1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are</a:t>
            </a:r>
            <a:r>
              <a:rPr sz="1600" spc="2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main</a:t>
            </a:r>
            <a:r>
              <a:rPr sz="1600" spc="5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reasons</a:t>
            </a:r>
            <a:r>
              <a:rPr sz="1600" spc="1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for</a:t>
            </a:r>
            <a:r>
              <a:rPr sz="1600" spc="3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using.</a:t>
            </a:r>
            <a:endParaRPr sz="1600">
              <a:latin typeface="Arial MT"/>
              <a:cs typeface="Arial MT"/>
            </a:endParaRPr>
          </a:p>
          <a:p>
            <a:pPr marL="247015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5" dirty="0">
                <a:solidFill>
                  <a:srgbClr val="375F92"/>
                </a:solidFill>
                <a:latin typeface="Arial"/>
                <a:cs typeface="Arial"/>
              </a:rPr>
              <a:t>Reason</a:t>
            </a:r>
            <a:r>
              <a:rPr sz="1600" b="1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Arial"/>
                <a:cs typeface="Arial"/>
              </a:rPr>
              <a:t>for</a:t>
            </a:r>
            <a:r>
              <a:rPr sz="1600" b="1" spc="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75F92"/>
                </a:solidFill>
                <a:latin typeface="Arial"/>
                <a:cs typeface="Arial"/>
              </a:rPr>
              <a:t>Switching</a:t>
            </a:r>
            <a:r>
              <a:rPr sz="1600" b="1" spc="-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Arial"/>
                <a:cs typeface="Arial"/>
              </a:rPr>
              <a:t>–</a:t>
            </a:r>
            <a:r>
              <a:rPr sz="1600" b="1" spc="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Hardware/processor</a:t>
            </a:r>
            <a:r>
              <a:rPr sz="1600" spc="3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changed,</a:t>
            </a:r>
            <a:r>
              <a:rPr sz="1600" spc="5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chosen</a:t>
            </a:r>
            <a:r>
              <a:rPr sz="1600" spc="5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for</a:t>
            </a:r>
            <a:r>
              <a:rPr sz="1600" spc="25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me,</a:t>
            </a:r>
            <a:r>
              <a:rPr sz="1600" spc="15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new</a:t>
            </a:r>
            <a:endParaRPr sz="1600">
              <a:latin typeface="Arial MT"/>
              <a:cs typeface="Arial MT"/>
            </a:endParaRPr>
          </a:p>
          <a:p>
            <a:pPr marL="24701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one</a:t>
            </a:r>
            <a:r>
              <a:rPr sz="1600" spc="-15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had</a:t>
            </a:r>
            <a:r>
              <a:rPr sz="1600" spc="1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better</a:t>
            </a:r>
            <a:r>
              <a:rPr sz="1600" spc="1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features.</a:t>
            </a:r>
            <a:endParaRPr sz="1600">
              <a:latin typeface="Arial MT"/>
              <a:cs typeface="Arial MT"/>
            </a:endParaRPr>
          </a:p>
          <a:p>
            <a:pPr marL="247015" marR="571500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5" dirty="0">
                <a:solidFill>
                  <a:srgbClr val="375F92"/>
                </a:solidFill>
                <a:latin typeface="Arial"/>
                <a:cs typeface="Arial"/>
              </a:rPr>
              <a:t>Reason</a:t>
            </a:r>
            <a:r>
              <a:rPr sz="1600" b="1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Arial"/>
                <a:cs typeface="Arial"/>
              </a:rPr>
              <a:t>for</a:t>
            </a:r>
            <a:r>
              <a:rPr sz="1600" b="1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Arial"/>
                <a:cs typeface="Arial"/>
              </a:rPr>
              <a:t>choosing</a:t>
            </a:r>
            <a:r>
              <a:rPr sz="1600" b="1" spc="3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Arial"/>
                <a:cs typeface="Arial"/>
              </a:rPr>
              <a:t>OS</a:t>
            </a:r>
            <a:r>
              <a:rPr sz="1600" b="1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Arial"/>
                <a:cs typeface="Arial"/>
              </a:rPr>
              <a:t>–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Full</a:t>
            </a:r>
            <a:r>
              <a:rPr sz="160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source</a:t>
            </a:r>
            <a:r>
              <a:rPr sz="1600" spc="1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code</a:t>
            </a:r>
            <a:r>
              <a:rPr sz="160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(39%),</a:t>
            </a:r>
            <a:r>
              <a:rPr sz="1600" spc="3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no</a:t>
            </a:r>
            <a:r>
              <a:rPr sz="160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royalties</a:t>
            </a:r>
            <a:r>
              <a:rPr sz="1600" spc="3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(30%), </a:t>
            </a:r>
            <a:r>
              <a:rPr sz="1600" spc="-43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compatibility</a:t>
            </a:r>
            <a:r>
              <a:rPr sz="1600" spc="-2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(27%)</a:t>
            </a:r>
            <a:r>
              <a:rPr sz="1600" spc="3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and tech</a:t>
            </a:r>
            <a:r>
              <a:rPr sz="1600" spc="1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support</a:t>
            </a:r>
            <a:r>
              <a:rPr sz="1600" spc="5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(27%).</a:t>
            </a:r>
            <a:endParaRPr sz="1600">
              <a:latin typeface="Arial MT"/>
              <a:cs typeface="Arial MT"/>
            </a:endParaRPr>
          </a:p>
          <a:p>
            <a:pPr marL="247015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10" dirty="0">
                <a:solidFill>
                  <a:srgbClr val="375F92"/>
                </a:solidFill>
                <a:latin typeface="Arial"/>
                <a:cs typeface="Arial"/>
              </a:rPr>
              <a:t>OS/RTOS</a:t>
            </a:r>
            <a:r>
              <a:rPr sz="1600" b="1" spc="2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Arial"/>
                <a:cs typeface="Arial"/>
              </a:rPr>
              <a:t>used –</a:t>
            </a:r>
            <a:r>
              <a:rPr sz="1600" b="1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Embedded</a:t>
            </a:r>
            <a:r>
              <a:rPr sz="1600" spc="25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Linux (22%),</a:t>
            </a:r>
            <a:r>
              <a:rPr sz="1600" spc="25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15" dirty="0">
                <a:solidFill>
                  <a:srgbClr val="375F92"/>
                </a:solidFill>
                <a:latin typeface="Arial MT"/>
                <a:cs typeface="Arial MT"/>
              </a:rPr>
              <a:t>FreeRTOS</a:t>
            </a:r>
            <a:r>
              <a:rPr sz="1600" spc="3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(20%),</a:t>
            </a:r>
            <a:r>
              <a:rPr sz="1600" spc="4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Inhouse</a:t>
            </a:r>
            <a:r>
              <a:rPr sz="1600" spc="1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(19%),</a:t>
            </a:r>
            <a:endParaRPr sz="1600">
              <a:latin typeface="Arial MT"/>
              <a:cs typeface="Arial MT"/>
            </a:endParaRPr>
          </a:p>
          <a:p>
            <a:pPr marL="247015" marR="511809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10" dirty="0">
                <a:solidFill>
                  <a:srgbClr val="375F92"/>
                </a:solidFill>
                <a:latin typeface="Arial"/>
                <a:cs typeface="Arial"/>
              </a:rPr>
              <a:t>OS/RTOS</a:t>
            </a:r>
            <a:r>
              <a:rPr sz="1600" b="1" spc="2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Arial"/>
                <a:cs typeface="Arial"/>
              </a:rPr>
              <a:t>considering</a:t>
            </a:r>
            <a:r>
              <a:rPr sz="1600" b="1" spc="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Arial"/>
                <a:cs typeface="Arial"/>
              </a:rPr>
              <a:t>–</a:t>
            </a:r>
            <a:r>
              <a:rPr sz="1600" b="1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75F92"/>
                </a:solidFill>
                <a:latin typeface="Arial MT"/>
                <a:cs typeface="Arial MT"/>
              </a:rPr>
              <a:t>FreeRTOS</a:t>
            </a:r>
            <a:r>
              <a:rPr sz="1600" spc="3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(28%),</a:t>
            </a:r>
            <a:r>
              <a:rPr sz="1600" spc="35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Embedded</a:t>
            </a:r>
            <a:r>
              <a:rPr sz="160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Linux</a:t>
            </a:r>
            <a:r>
              <a:rPr sz="1600" spc="5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(27%)</a:t>
            </a:r>
            <a:r>
              <a:rPr sz="1600" spc="3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and </a:t>
            </a:r>
            <a:r>
              <a:rPr sz="1600" spc="-43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Inhouse (29%)</a:t>
            </a:r>
            <a:r>
              <a:rPr sz="1600" spc="3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Arial MT"/>
                <a:cs typeface="Arial MT"/>
              </a:rPr>
              <a:t>were</a:t>
            </a:r>
            <a:r>
              <a:rPr sz="1600" spc="15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top</a:t>
            </a:r>
            <a:r>
              <a:rPr sz="1600" spc="1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three</a:t>
            </a:r>
            <a:r>
              <a:rPr sz="1600" spc="25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15" dirty="0">
                <a:solidFill>
                  <a:srgbClr val="375F92"/>
                </a:solidFill>
                <a:latin typeface="Arial MT"/>
                <a:cs typeface="Arial MT"/>
              </a:rPr>
              <a:t>RTOSes</a:t>
            </a:r>
            <a:r>
              <a:rPr sz="1600" spc="15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being</a:t>
            </a:r>
            <a:r>
              <a:rPr sz="1600" spc="-15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considered.</a:t>
            </a:r>
            <a:endParaRPr sz="1600">
              <a:latin typeface="Arial MT"/>
              <a:cs typeface="Arial MT"/>
            </a:endParaRPr>
          </a:p>
          <a:p>
            <a:pPr marL="247015" marR="353695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5" dirty="0">
                <a:solidFill>
                  <a:srgbClr val="375F92"/>
                </a:solidFill>
                <a:latin typeface="Arial"/>
                <a:cs typeface="Arial"/>
              </a:rPr>
              <a:t>Embedded</a:t>
            </a:r>
            <a:r>
              <a:rPr sz="1600" b="1" spc="2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Arial"/>
                <a:cs typeface="Arial"/>
              </a:rPr>
              <a:t>virtualization/hypervisor</a:t>
            </a:r>
            <a:r>
              <a:rPr sz="1600" b="1" spc="7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Arial"/>
                <a:cs typeface="Arial"/>
              </a:rPr>
              <a:t>usage</a:t>
            </a:r>
            <a:r>
              <a:rPr sz="1600" b="1" spc="-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Arial"/>
                <a:cs typeface="Arial"/>
              </a:rPr>
              <a:t>–</a:t>
            </a:r>
            <a:r>
              <a:rPr sz="1600" b="1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Arial MT"/>
                <a:cs typeface="Arial MT"/>
              </a:rPr>
              <a:t>Down</a:t>
            </a:r>
            <a:r>
              <a:rPr sz="1600" spc="15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from</a:t>
            </a:r>
            <a:r>
              <a:rPr sz="1600" spc="35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20%</a:t>
            </a:r>
            <a:r>
              <a:rPr sz="1600" spc="15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in</a:t>
            </a:r>
            <a:r>
              <a:rPr sz="1600" spc="-1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2015</a:t>
            </a:r>
            <a:r>
              <a:rPr sz="1600" spc="15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to </a:t>
            </a:r>
            <a:r>
              <a:rPr sz="1600" spc="-430" dirty="0">
                <a:solidFill>
                  <a:srgbClr val="375F92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Arial MT"/>
                <a:cs typeface="Arial MT"/>
              </a:rPr>
              <a:t>15%.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0957" y="1792681"/>
            <a:ext cx="604075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75" dirty="0">
                <a:solidFill>
                  <a:srgbClr val="000000"/>
                </a:solidFill>
                <a:latin typeface="Calibri Light"/>
                <a:cs typeface="Calibri Light"/>
              </a:rPr>
              <a:t>MICROPROCESSORS</a:t>
            </a:r>
            <a:endParaRPr sz="6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67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9510" y="1869948"/>
          <a:ext cx="6306820" cy="386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5070"/>
                <a:gridCol w="307339"/>
                <a:gridCol w="468630"/>
                <a:gridCol w="563245"/>
                <a:gridCol w="465454"/>
                <a:gridCol w="810895"/>
                <a:gridCol w="626745"/>
                <a:gridCol w="594995"/>
              </a:tblGrid>
              <a:tr h="202692">
                <a:tc>
                  <a:txBody>
                    <a:bodyPr/>
                    <a:lstStyle/>
                    <a:p>
                      <a:pPr marR="133985" algn="r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Hardware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engineering staff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28%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/>
                </a:tc>
              </a:tr>
              <a:tr h="102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2692">
                <a:tc>
                  <a:txBody>
                    <a:bodyPr/>
                    <a:lstStyle/>
                    <a:p>
                      <a:pPr marR="133350" algn="r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Group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decision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engineering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26%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/>
                </a:tc>
              </a:tr>
              <a:tr h="102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2692">
                <a:tc>
                  <a:txBody>
                    <a:bodyPr/>
                    <a:lstStyle/>
                    <a:p>
                      <a:pPr marR="133985" algn="r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Software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engineering staff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22%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2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2692">
                <a:tc>
                  <a:txBody>
                    <a:bodyPr/>
                    <a:lstStyle/>
                    <a:p>
                      <a:pPr marR="133985" algn="r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Hardware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engineering mngr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21%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2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2692">
                <a:tc>
                  <a:txBody>
                    <a:bodyPr/>
                    <a:lstStyle/>
                    <a:p>
                      <a:pPr marR="134620" algn="r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Software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engineering mngr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2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2692">
                <a:tc>
                  <a:txBody>
                    <a:bodyPr/>
                    <a:lstStyle/>
                    <a:p>
                      <a:pPr marR="134620" algn="r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Same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processor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as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previou project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11%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2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2691">
                <a:tc>
                  <a:txBody>
                    <a:bodyPr/>
                    <a:lstStyle/>
                    <a:p>
                      <a:pPr marR="168275" algn="r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Systems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engineering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staff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11%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21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2691">
                <a:tc>
                  <a:txBody>
                    <a:bodyPr/>
                    <a:lstStyle/>
                    <a:p>
                      <a:pPr marR="133985" algn="r">
                        <a:lnSpc>
                          <a:spcPts val="139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Corporate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mgmt.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11%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21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2691">
                <a:tc>
                  <a:txBody>
                    <a:bodyPr/>
                    <a:lstStyle/>
                    <a:p>
                      <a:pPr marR="133985" algn="r">
                        <a:lnSpc>
                          <a:spcPts val="139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Systems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engineering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mngr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21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2691">
                <a:tc>
                  <a:txBody>
                    <a:bodyPr/>
                    <a:lstStyle/>
                    <a:p>
                      <a:pPr marR="133985" algn="r">
                        <a:lnSpc>
                          <a:spcPts val="139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Outside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influence/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customer/stndrds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21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2691">
                <a:tc>
                  <a:txBody>
                    <a:bodyPr/>
                    <a:lstStyle/>
                    <a:p>
                      <a:pPr marR="134620" algn="r">
                        <a:lnSpc>
                          <a:spcPts val="139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Purchasing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mgr.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dept.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21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92658">
                <a:tc>
                  <a:txBody>
                    <a:bodyPr/>
                    <a:lstStyle/>
                    <a:p>
                      <a:pPr marR="133350" algn="r">
                        <a:lnSpc>
                          <a:spcPts val="139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Marketing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mngr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dept.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71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7650"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Other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3860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699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3220211" y="1819655"/>
            <a:ext cx="3473450" cy="3962400"/>
            <a:chOff x="3220211" y="1819655"/>
            <a:chExt cx="3473450" cy="3962400"/>
          </a:xfrm>
        </p:grpSpPr>
        <p:sp>
          <p:nvSpPr>
            <p:cNvPr id="5" name="object 5"/>
            <p:cNvSpPr/>
            <p:nvPr/>
          </p:nvSpPr>
          <p:spPr>
            <a:xfrm>
              <a:off x="3224784" y="1869947"/>
              <a:ext cx="3469004" cy="3860800"/>
            </a:xfrm>
            <a:custGeom>
              <a:avLst/>
              <a:gdLst/>
              <a:ahLst/>
              <a:cxnLst/>
              <a:rect l="l" t="t" r="r" b="b"/>
              <a:pathLst>
                <a:path w="3469004" h="3860800">
                  <a:moveTo>
                    <a:pt x="443484" y="3048000"/>
                  </a:moveTo>
                  <a:lnTo>
                    <a:pt x="0" y="3048000"/>
                  </a:lnTo>
                  <a:lnTo>
                    <a:pt x="0" y="3250692"/>
                  </a:lnTo>
                  <a:lnTo>
                    <a:pt x="443484" y="3250692"/>
                  </a:lnTo>
                  <a:lnTo>
                    <a:pt x="443484" y="3048000"/>
                  </a:lnTo>
                  <a:close/>
                </a:path>
                <a:path w="3469004" h="3860800">
                  <a:moveTo>
                    <a:pt x="617220" y="3657600"/>
                  </a:moveTo>
                  <a:lnTo>
                    <a:pt x="0" y="3657600"/>
                  </a:lnTo>
                  <a:lnTo>
                    <a:pt x="0" y="3860292"/>
                  </a:lnTo>
                  <a:lnTo>
                    <a:pt x="617220" y="3860292"/>
                  </a:lnTo>
                  <a:lnTo>
                    <a:pt x="617220" y="3657600"/>
                  </a:lnTo>
                  <a:close/>
                </a:path>
                <a:path w="3469004" h="3860800">
                  <a:moveTo>
                    <a:pt x="912876" y="2438400"/>
                  </a:moveTo>
                  <a:lnTo>
                    <a:pt x="0" y="2438400"/>
                  </a:lnTo>
                  <a:lnTo>
                    <a:pt x="0" y="2641092"/>
                  </a:lnTo>
                  <a:lnTo>
                    <a:pt x="912876" y="2641092"/>
                  </a:lnTo>
                  <a:lnTo>
                    <a:pt x="912876" y="2438400"/>
                  </a:lnTo>
                  <a:close/>
                </a:path>
                <a:path w="3469004" h="3860800">
                  <a:moveTo>
                    <a:pt x="3468624" y="0"/>
                  </a:moveTo>
                  <a:lnTo>
                    <a:pt x="0" y="0"/>
                  </a:lnTo>
                  <a:lnTo>
                    <a:pt x="0" y="202692"/>
                  </a:lnTo>
                  <a:lnTo>
                    <a:pt x="3468624" y="202692"/>
                  </a:lnTo>
                  <a:lnTo>
                    <a:pt x="34686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24783" y="1819655"/>
              <a:ext cx="0" cy="3962400"/>
            </a:xfrm>
            <a:custGeom>
              <a:avLst/>
              <a:gdLst/>
              <a:ahLst/>
              <a:cxnLst/>
              <a:rect l="l" t="t" r="r" b="b"/>
              <a:pathLst>
                <a:path h="3962400">
                  <a:moveTo>
                    <a:pt x="0" y="0"/>
                  </a:moveTo>
                  <a:lnTo>
                    <a:pt x="0" y="396240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940933" y="5361813"/>
            <a:ext cx="935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2017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758)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719391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Who</a:t>
            </a:r>
            <a:r>
              <a:rPr sz="2200" spc="10" dirty="0"/>
              <a:t> </a:t>
            </a:r>
            <a:r>
              <a:rPr sz="2200" dirty="0"/>
              <a:t>were</a:t>
            </a:r>
            <a:r>
              <a:rPr sz="2200" spc="-5" dirty="0"/>
              <a:t> the</a:t>
            </a:r>
            <a:r>
              <a:rPr sz="2200" spc="20" dirty="0"/>
              <a:t> </a:t>
            </a:r>
            <a:r>
              <a:rPr sz="2200" spc="-5" dirty="0"/>
              <a:t>greatest</a:t>
            </a:r>
            <a:r>
              <a:rPr sz="2200" spc="10" dirty="0"/>
              <a:t> </a:t>
            </a:r>
            <a:r>
              <a:rPr sz="2200" spc="-5" dirty="0"/>
              <a:t>influences</a:t>
            </a:r>
            <a:r>
              <a:rPr sz="2200" spc="45" dirty="0"/>
              <a:t> </a:t>
            </a:r>
            <a:r>
              <a:rPr sz="2200" spc="-5" dirty="0"/>
              <a:t>on</a:t>
            </a:r>
            <a:r>
              <a:rPr sz="2200" spc="15" dirty="0"/>
              <a:t> </a:t>
            </a:r>
            <a:r>
              <a:rPr sz="2200" spc="-5" dirty="0"/>
              <a:t>the</a:t>
            </a:r>
            <a:r>
              <a:rPr sz="2200" spc="20" dirty="0"/>
              <a:t> </a:t>
            </a:r>
            <a:r>
              <a:rPr sz="2200" spc="-5" dirty="0"/>
              <a:t>choice</a:t>
            </a:r>
            <a:r>
              <a:rPr sz="2200" spc="10" dirty="0"/>
              <a:t> </a:t>
            </a:r>
            <a:r>
              <a:rPr sz="2200" spc="-5" dirty="0"/>
              <a:t>of</a:t>
            </a:r>
            <a:r>
              <a:rPr sz="2200" spc="15" dirty="0"/>
              <a:t> </a:t>
            </a:r>
            <a:r>
              <a:rPr sz="2200" spc="-5" dirty="0"/>
              <a:t>the </a:t>
            </a:r>
            <a:r>
              <a:rPr sz="2200" spc="-595" dirty="0"/>
              <a:t> </a:t>
            </a:r>
            <a:r>
              <a:rPr sz="2200" spc="-5" dirty="0"/>
              <a:t>processor</a:t>
            </a:r>
            <a:r>
              <a:rPr sz="2200" spc="20" dirty="0"/>
              <a:t> </a:t>
            </a:r>
            <a:r>
              <a:rPr sz="2200" spc="-5" dirty="0"/>
              <a:t>for </a:t>
            </a:r>
            <a:r>
              <a:rPr sz="2200" spc="-10" dirty="0"/>
              <a:t>your</a:t>
            </a:r>
            <a:r>
              <a:rPr sz="2200" spc="35" dirty="0"/>
              <a:t> </a:t>
            </a:r>
            <a:r>
              <a:rPr sz="2200" spc="-5" dirty="0"/>
              <a:t>current</a:t>
            </a:r>
            <a:r>
              <a:rPr sz="2200" spc="25" dirty="0"/>
              <a:t> </a:t>
            </a:r>
            <a:r>
              <a:rPr sz="2200" spc="-5" dirty="0"/>
              <a:t>project?</a:t>
            </a:r>
            <a:endParaRPr sz="22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68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91756" y="2133600"/>
            <a:ext cx="1952625" cy="2184400"/>
          </a:xfrm>
          <a:custGeom>
            <a:avLst/>
            <a:gdLst/>
            <a:ahLst/>
            <a:cxnLst/>
            <a:rect l="l" t="t" r="r" b="b"/>
            <a:pathLst>
              <a:path w="1952625" h="2184400">
                <a:moveTo>
                  <a:pt x="1952244" y="0"/>
                </a:moveTo>
                <a:lnTo>
                  <a:pt x="224409" y="0"/>
                </a:lnTo>
                <a:lnTo>
                  <a:pt x="179178" y="4558"/>
                </a:lnTo>
                <a:lnTo>
                  <a:pt x="137052" y="17633"/>
                </a:lnTo>
                <a:lnTo>
                  <a:pt x="98933" y="38321"/>
                </a:lnTo>
                <a:lnTo>
                  <a:pt x="65722" y="65722"/>
                </a:lnTo>
                <a:lnTo>
                  <a:pt x="38321" y="98933"/>
                </a:lnTo>
                <a:lnTo>
                  <a:pt x="17633" y="137052"/>
                </a:lnTo>
                <a:lnTo>
                  <a:pt x="4558" y="179178"/>
                </a:lnTo>
                <a:lnTo>
                  <a:pt x="0" y="224409"/>
                </a:lnTo>
                <a:lnTo>
                  <a:pt x="0" y="1959483"/>
                </a:lnTo>
                <a:lnTo>
                  <a:pt x="4558" y="2004713"/>
                </a:lnTo>
                <a:lnTo>
                  <a:pt x="17633" y="2046839"/>
                </a:lnTo>
                <a:lnTo>
                  <a:pt x="38321" y="2084958"/>
                </a:lnTo>
                <a:lnTo>
                  <a:pt x="65722" y="2118169"/>
                </a:lnTo>
                <a:lnTo>
                  <a:pt x="98933" y="2145570"/>
                </a:lnTo>
                <a:lnTo>
                  <a:pt x="137052" y="2166258"/>
                </a:lnTo>
                <a:lnTo>
                  <a:pt x="179178" y="2179333"/>
                </a:lnTo>
                <a:lnTo>
                  <a:pt x="224409" y="2183892"/>
                </a:lnTo>
                <a:lnTo>
                  <a:pt x="1952244" y="2183892"/>
                </a:lnTo>
                <a:lnTo>
                  <a:pt x="195224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928873" y="1510030"/>
            <a:ext cx="3600450" cy="4264660"/>
            <a:chOff x="2928873" y="1510030"/>
            <a:chExt cx="3600450" cy="4264660"/>
          </a:xfrm>
        </p:grpSpPr>
        <p:sp>
          <p:nvSpPr>
            <p:cNvPr id="5" name="object 5"/>
            <p:cNvSpPr/>
            <p:nvPr/>
          </p:nvSpPr>
          <p:spPr>
            <a:xfrm>
              <a:off x="2935223" y="1581912"/>
              <a:ext cx="3458210" cy="143510"/>
            </a:xfrm>
            <a:custGeom>
              <a:avLst/>
              <a:gdLst/>
              <a:ahLst/>
              <a:cxnLst/>
              <a:rect l="l" t="t" r="r" b="b"/>
              <a:pathLst>
                <a:path w="3458210" h="143510">
                  <a:moveTo>
                    <a:pt x="3457955" y="0"/>
                  </a:moveTo>
                  <a:lnTo>
                    <a:pt x="0" y="0"/>
                  </a:lnTo>
                  <a:lnTo>
                    <a:pt x="0" y="143255"/>
                  </a:lnTo>
                  <a:lnTo>
                    <a:pt x="3457955" y="143255"/>
                  </a:lnTo>
                  <a:lnTo>
                    <a:pt x="34579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35223" y="1725168"/>
              <a:ext cx="3594100" cy="144780"/>
            </a:xfrm>
            <a:custGeom>
              <a:avLst/>
              <a:gdLst/>
              <a:ahLst/>
              <a:cxnLst/>
              <a:rect l="l" t="t" r="r" b="b"/>
              <a:pathLst>
                <a:path w="3594100" h="144780">
                  <a:moveTo>
                    <a:pt x="3593592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3593592" y="144780"/>
                  </a:lnTo>
                  <a:lnTo>
                    <a:pt x="359359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35223" y="1869948"/>
              <a:ext cx="3096895" cy="143510"/>
            </a:xfrm>
            <a:custGeom>
              <a:avLst/>
              <a:gdLst/>
              <a:ahLst/>
              <a:cxnLst/>
              <a:rect l="l" t="t" r="r" b="b"/>
              <a:pathLst>
                <a:path w="3096895" h="143510">
                  <a:moveTo>
                    <a:pt x="3096767" y="0"/>
                  </a:moveTo>
                  <a:lnTo>
                    <a:pt x="0" y="0"/>
                  </a:lnTo>
                  <a:lnTo>
                    <a:pt x="0" y="143255"/>
                  </a:lnTo>
                  <a:lnTo>
                    <a:pt x="3096767" y="143255"/>
                  </a:lnTo>
                  <a:lnTo>
                    <a:pt x="3096767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35223" y="2013204"/>
              <a:ext cx="3209925" cy="144780"/>
            </a:xfrm>
            <a:custGeom>
              <a:avLst/>
              <a:gdLst/>
              <a:ahLst/>
              <a:cxnLst/>
              <a:rect l="l" t="t" r="r" b="b"/>
              <a:pathLst>
                <a:path w="3209925" h="144780">
                  <a:moveTo>
                    <a:pt x="3209543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3209543" y="144780"/>
                  </a:lnTo>
                  <a:lnTo>
                    <a:pt x="320954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35223" y="2157984"/>
              <a:ext cx="3278504" cy="144780"/>
            </a:xfrm>
            <a:custGeom>
              <a:avLst/>
              <a:gdLst/>
              <a:ahLst/>
              <a:cxnLst/>
              <a:rect l="l" t="t" r="r" b="b"/>
              <a:pathLst>
                <a:path w="3278504" h="144780">
                  <a:moveTo>
                    <a:pt x="3278124" y="0"/>
                  </a:moveTo>
                  <a:lnTo>
                    <a:pt x="0" y="0"/>
                  </a:lnTo>
                  <a:lnTo>
                    <a:pt x="0" y="144779"/>
                  </a:lnTo>
                  <a:lnTo>
                    <a:pt x="3278124" y="144779"/>
                  </a:lnTo>
                  <a:lnTo>
                    <a:pt x="3278124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35223" y="2432304"/>
              <a:ext cx="1362710" cy="143510"/>
            </a:xfrm>
            <a:custGeom>
              <a:avLst/>
              <a:gdLst/>
              <a:ahLst/>
              <a:cxnLst/>
              <a:rect l="l" t="t" r="r" b="b"/>
              <a:pathLst>
                <a:path w="1362710" h="143510">
                  <a:moveTo>
                    <a:pt x="1362455" y="0"/>
                  </a:moveTo>
                  <a:lnTo>
                    <a:pt x="0" y="0"/>
                  </a:lnTo>
                  <a:lnTo>
                    <a:pt x="0" y="143256"/>
                  </a:lnTo>
                  <a:lnTo>
                    <a:pt x="1362455" y="143256"/>
                  </a:lnTo>
                  <a:lnTo>
                    <a:pt x="13624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35223" y="2575560"/>
              <a:ext cx="1385570" cy="144780"/>
            </a:xfrm>
            <a:custGeom>
              <a:avLst/>
              <a:gdLst/>
              <a:ahLst/>
              <a:cxnLst/>
              <a:rect l="l" t="t" r="r" b="b"/>
              <a:pathLst>
                <a:path w="1385570" h="144780">
                  <a:moveTo>
                    <a:pt x="1385315" y="0"/>
                  </a:moveTo>
                  <a:lnTo>
                    <a:pt x="0" y="0"/>
                  </a:lnTo>
                  <a:lnTo>
                    <a:pt x="0" y="144779"/>
                  </a:lnTo>
                  <a:lnTo>
                    <a:pt x="1385315" y="144779"/>
                  </a:lnTo>
                  <a:lnTo>
                    <a:pt x="138531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35223" y="2720340"/>
              <a:ext cx="1667510" cy="143510"/>
            </a:xfrm>
            <a:custGeom>
              <a:avLst/>
              <a:gdLst/>
              <a:ahLst/>
              <a:cxnLst/>
              <a:rect l="l" t="t" r="r" b="b"/>
              <a:pathLst>
                <a:path w="1667510" h="143510">
                  <a:moveTo>
                    <a:pt x="1667255" y="0"/>
                  </a:moveTo>
                  <a:lnTo>
                    <a:pt x="0" y="0"/>
                  </a:lnTo>
                  <a:lnTo>
                    <a:pt x="0" y="143256"/>
                  </a:lnTo>
                  <a:lnTo>
                    <a:pt x="1667255" y="143256"/>
                  </a:lnTo>
                  <a:lnTo>
                    <a:pt x="1667255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35223" y="2863596"/>
              <a:ext cx="1506220" cy="144780"/>
            </a:xfrm>
            <a:custGeom>
              <a:avLst/>
              <a:gdLst/>
              <a:ahLst/>
              <a:cxnLst/>
              <a:rect l="l" t="t" r="r" b="b"/>
              <a:pathLst>
                <a:path w="1506220" h="144780">
                  <a:moveTo>
                    <a:pt x="1505712" y="0"/>
                  </a:moveTo>
                  <a:lnTo>
                    <a:pt x="0" y="0"/>
                  </a:lnTo>
                  <a:lnTo>
                    <a:pt x="0" y="144779"/>
                  </a:lnTo>
                  <a:lnTo>
                    <a:pt x="1505712" y="144779"/>
                  </a:lnTo>
                  <a:lnTo>
                    <a:pt x="150571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35223" y="3008376"/>
              <a:ext cx="1518285" cy="144780"/>
            </a:xfrm>
            <a:custGeom>
              <a:avLst/>
              <a:gdLst/>
              <a:ahLst/>
              <a:cxnLst/>
              <a:rect l="l" t="t" r="r" b="b"/>
              <a:pathLst>
                <a:path w="1518285" h="144780">
                  <a:moveTo>
                    <a:pt x="1517903" y="0"/>
                  </a:moveTo>
                  <a:lnTo>
                    <a:pt x="0" y="0"/>
                  </a:lnTo>
                  <a:lnTo>
                    <a:pt x="0" y="144779"/>
                  </a:lnTo>
                  <a:lnTo>
                    <a:pt x="1517903" y="144779"/>
                  </a:lnTo>
                  <a:lnTo>
                    <a:pt x="1517903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35223" y="3282696"/>
              <a:ext cx="929640" cy="143510"/>
            </a:xfrm>
            <a:custGeom>
              <a:avLst/>
              <a:gdLst/>
              <a:ahLst/>
              <a:cxnLst/>
              <a:rect l="l" t="t" r="r" b="b"/>
              <a:pathLst>
                <a:path w="929639" h="143510">
                  <a:moveTo>
                    <a:pt x="929639" y="0"/>
                  </a:moveTo>
                  <a:lnTo>
                    <a:pt x="0" y="0"/>
                  </a:lnTo>
                  <a:lnTo>
                    <a:pt x="0" y="143255"/>
                  </a:lnTo>
                  <a:lnTo>
                    <a:pt x="929639" y="143255"/>
                  </a:lnTo>
                  <a:lnTo>
                    <a:pt x="92963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35223" y="3425952"/>
              <a:ext cx="833755" cy="144780"/>
            </a:xfrm>
            <a:custGeom>
              <a:avLst/>
              <a:gdLst/>
              <a:ahLst/>
              <a:cxnLst/>
              <a:rect l="l" t="t" r="r" b="b"/>
              <a:pathLst>
                <a:path w="833754" h="144779">
                  <a:moveTo>
                    <a:pt x="833627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833627" y="144780"/>
                  </a:lnTo>
                  <a:lnTo>
                    <a:pt x="83362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35223" y="3570731"/>
              <a:ext cx="989330" cy="143510"/>
            </a:xfrm>
            <a:custGeom>
              <a:avLst/>
              <a:gdLst/>
              <a:ahLst/>
              <a:cxnLst/>
              <a:rect l="l" t="t" r="r" b="b"/>
              <a:pathLst>
                <a:path w="989329" h="143510">
                  <a:moveTo>
                    <a:pt x="989076" y="0"/>
                  </a:moveTo>
                  <a:lnTo>
                    <a:pt x="0" y="0"/>
                  </a:lnTo>
                  <a:lnTo>
                    <a:pt x="0" y="143255"/>
                  </a:lnTo>
                  <a:lnTo>
                    <a:pt x="989076" y="143255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35223" y="3713987"/>
              <a:ext cx="1004569" cy="144780"/>
            </a:xfrm>
            <a:custGeom>
              <a:avLst/>
              <a:gdLst/>
              <a:ahLst/>
              <a:cxnLst/>
              <a:rect l="l" t="t" r="r" b="b"/>
              <a:pathLst>
                <a:path w="1004570" h="144779">
                  <a:moveTo>
                    <a:pt x="1004315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1004315" y="144780"/>
                  </a:lnTo>
                  <a:lnTo>
                    <a:pt x="1004315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35223" y="3858768"/>
              <a:ext cx="966469" cy="144780"/>
            </a:xfrm>
            <a:custGeom>
              <a:avLst/>
              <a:gdLst/>
              <a:ahLst/>
              <a:cxnLst/>
              <a:rect l="l" t="t" r="r" b="b"/>
              <a:pathLst>
                <a:path w="966470" h="144779">
                  <a:moveTo>
                    <a:pt x="966215" y="0"/>
                  </a:moveTo>
                  <a:lnTo>
                    <a:pt x="0" y="0"/>
                  </a:lnTo>
                  <a:lnTo>
                    <a:pt x="0" y="144779"/>
                  </a:lnTo>
                  <a:lnTo>
                    <a:pt x="966215" y="144779"/>
                  </a:lnTo>
                  <a:lnTo>
                    <a:pt x="966215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35223" y="4133087"/>
              <a:ext cx="241300" cy="143510"/>
            </a:xfrm>
            <a:custGeom>
              <a:avLst/>
              <a:gdLst/>
              <a:ahLst/>
              <a:cxnLst/>
              <a:rect l="l" t="t" r="r" b="b"/>
              <a:pathLst>
                <a:path w="241300" h="143510">
                  <a:moveTo>
                    <a:pt x="240792" y="0"/>
                  </a:moveTo>
                  <a:lnTo>
                    <a:pt x="0" y="0"/>
                  </a:lnTo>
                  <a:lnTo>
                    <a:pt x="0" y="143256"/>
                  </a:lnTo>
                  <a:lnTo>
                    <a:pt x="240792" y="143256"/>
                  </a:lnTo>
                  <a:lnTo>
                    <a:pt x="24079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35223" y="4276344"/>
              <a:ext cx="204470" cy="144780"/>
            </a:xfrm>
            <a:custGeom>
              <a:avLst/>
              <a:gdLst/>
              <a:ahLst/>
              <a:cxnLst/>
              <a:rect l="l" t="t" r="r" b="b"/>
              <a:pathLst>
                <a:path w="204469" h="144779">
                  <a:moveTo>
                    <a:pt x="204215" y="0"/>
                  </a:moveTo>
                  <a:lnTo>
                    <a:pt x="0" y="0"/>
                  </a:lnTo>
                  <a:lnTo>
                    <a:pt x="0" y="144779"/>
                  </a:lnTo>
                  <a:lnTo>
                    <a:pt x="204215" y="144779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35223" y="4421124"/>
              <a:ext cx="205740" cy="143510"/>
            </a:xfrm>
            <a:custGeom>
              <a:avLst/>
              <a:gdLst/>
              <a:ahLst/>
              <a:cxnLst/>
              <a:rect l="l" t="t" r="r" b="b"/>
              <a:pathLst>
                <a:path w="205739" h="143510">
                  <a:moveTo>
                    <a:pt x="205739" y="0"/>
                  </a:moveTo>
                  <a:lnTo>
                    <a:pt x="0" y="0"/>
                  </a:lnTo>
                  <a:lnTo>
                    <a:pt x="0" y="143256"/>
                  </a:lnTo>
                  <a:lnTo>
                    <a:pt x="205739" y="14325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35223" y="4564380"/>
              <a:ext cx="216535" cy="144780"/>
            </a:xfrm>
            <a:custGeom>
              <a:avLst/>
              <a:gdLst/>
              <a:ahLst/>
              <a:cxnLst/>
              <a:rect l="l" t="t" r="r" b="b"/>
              <a:pathLst>
                <a:path w="216535" h="144779">
                  <a:moveTo>
                    <a:pt x="216407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216407" y="144780"/>
                  </a:lnTo>
                  <a:lnTo>
                    <a:pt x="21640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35223" y="4709159"/>
              <a:ext cx="210820" cy="144780"/>
            </a:xfrm>
            <a:custGeom>
              <a:avLst/>
              <a:gdLst/>
              <a:ahLst/>
              <a:cxnLst/>
              <a:rect l="l" t="t" r="r" b="b"/>
              <a:pathLst>
                <a:path w="210819" h="144779">
                  <a:moveTo>
                    <a:pt x="210312" y="0"/>
                  </a:moveTo>
                  <a:lnTo>
                    <a:pt x="0" y="0"/>
                  </a:lnTo>
                  <a:lnTo>
                    <a:pt x="0" y="144779"/>
                  </a:lnTo>
                  <a:lnTo>
                    <a:pt x="210312" y="144779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35223" y="4983480"/>
              <a:ext cx="204470" cy="143510"/>
            </a:xfrm>
            <a:custGeom>
              <a:avLst/>
              <a:gdLst/>
              <a:ahLst/>
              <a:cxnLst/>
              <a:rect l="l" t="t" r="r" b="b"/>
              <a:pathLst>
                <a:path w="204469" h="143510">
                  <a:moveTo>
                    <a:pt x="204215" y="0"/>
                  </a:moveTo>
                  <a:lnTo>
                    <a:pt x="0" y="0"/>
                  </a:lnTo>
                  <a:lnTo>
                    <a:pt x="0" y="143256"/>
                  </a:lnTo>
                  <a:lnTo>
                    <a:pt x="204215" y="143256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35223" y="5126736"/>
              <a:ext cx="180340" cy="144780"/>
            </a:xfrm>
            <a:custGeom>
              <a:avLst/>
              <a:gdLst/>
              <a:ahLst/>
              <a:cxnLst/>
              <a:rect l="l" t="t" r="r" b="b"/>
              <a:pathLst>
                <a:path w="180339" h="144779">
                  <a:moveTo>
                    <a:pt x="179831" y="0"/>
                  </a:moveTo>
                  <a:lnTo>
                    <a:pt x="0" y="0"/>
                  </a:lnTo>
                  <a:lnTo>
                    <a:pt x="0" y="144779"/>
                  </a:lnTo>
                  <a:lnTo>
                    <a:pt x="179831" y="144779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35223" y="5271515"/>
              <a:ext cx="238125" cy="143510"/>
            </a:xfrm>
            <a:custGeom>
              <a:avLst/>
              <a:gdLst/>
              <a:ahLst/>
              <a:cxnLst/>
              <a:rect l="l" t="t" r="r" b="b"/>
              <a:pathLst>
                <a:path w="238125" h="143510">
                  <a:moveTo>
                    <a:pt x="237744" y="0"/>
                  </a:moveTo>
                  <a:lnTo>
                    <a:pt x="0" y="0"/>
                  </a:lnTo>
                  <a:lnTo>
                    <a:pt x="0" y="143256"/>
                  </a:lnTo>
                  <a:lnTo>
                    <a:pt x="237744" y="143256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35223" y="5414771"/>
              <a:ext cx="259079" cy="144780"/>
            </a:xfrm>
            <a:custGeom>
              <a:avLst/>
              <a:gdLst/>
              <a:ahLst/>
              <a:cxnLst/>
              <a:rect l="l" t="t" r="r" b="b"/>
              <a:pathLst>
                <a:path w="259080" h="144779">
                  <a:moveTo>
                    <a:pt x="259080" y="0"/>
                  </a:moveTo>
                  <a:lnTo>
                    <a:pt x="0" y="0"/>
                  </a:lnTo>
                  <a:lnTo>
                    <a:pt x="0" y="144779"/>
                  </a:lnTo>
                  <a:lnTo>
                    <a:pt x="259080" y="144779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935223" y="5559551"/>
              <a:ext cx="222885" cy="144780"/>
            </a:xfrm>
            <a:custGeom>
              <a:avLst/>
              <a:gdLst/>
              <a:ahLst/>
              <a:cxnLst/>
              <a:rect l="l" t="t" r="r" b="b"/>
              <a:pathLst>
                <a:path w="222885" h="144779">
                  <a:moveTo>
                    <a:pt x="222503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222503" y="144780"/>
                  </a:lnTo>
                  <a:lnTo>
                    <a:pt x="222503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935223" y="1516380"/>
              <a:ext cx="0" cy="4251960"/>
            </a:xfrm>
            <a:custGeom>
              <a:avLst/>
              <a:gdLst/>
              <a:ahLst/>
              <a:cxnLst/>
              <a:rect l="l" t="t" r="r" b="b"/>
              <a:pathLst>
                <a:path h="4251960">
                  <a:moveTo>
                    <a:pt x="0" y="0"/>
                  </a:moveTo>
                  <a:lnTo>
                    <a:pt x="0" y="4251960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456934" y="1548130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56%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27475" y="3249295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15%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592316" y="1692401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58%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61434" y="2398902"/>
            <a:ext cx="292100" cy="337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3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22%</a:t>
            </a:r>
            <a:endParaRPr sz="1100">
              <a:latin typeface="Calibri"/>
              <a:cs typeface="Calibri"/>
            </a:endParaRPr>
          </a:p>
          <a:p>
            <a:pPr marL="34925">
              <a:lnSpc>
                <a:spcPts val="1230"/>
              </a:lnSpc>
            </a:pPr>
            <a:r>
              <a:rPr sz="1100" dirty="0">
                <a:latin typeface="Calibri"/>
                <a:cs typeface="Calibri"/>
              </a:rPr>
              <a:t>22%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831716" y="3393439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13%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77285" y="4950714"/>
            <a:ext cx="222885" cy="33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ts val="1225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3%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25"/>
              </a:lnSpc>
            </a:pPr>
            <a:r>
              <a:rPr sz="1100" dirty="0">
                <a:latin typeface="Calibri"/>
                <a:cs typeface="Calibri"/>
              </a:rPr>
              <a:t>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095238" y="1836547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50%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665726" y="2687193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27%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08903" y="1980692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52%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04182" y="2831338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24%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86529" y="3537584"/>
            <a:ext cx="285115" cy="337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3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16%</a:t>
            </a:r>
            <a:endParaRPr sz="1100">
              <a:latin typeface="Calibri"/>
              <a:cs typeface="Calibri"/>
            </a:endParaRPr>
          </a:p>
          <a:p>
            <a:pPr marL="27940">
              <a:lnSpc>
                <a:spcPts val="1230"/>
              </a:lnSpc>
            </a:pPr>
            <a:r>
              <a:rPr sz="1100" dirty="0">
                <a:latin typeface="Calibri"/>
                <a:cs typeface="Calibri"/>
              </a:rPr>
              <a:t>16%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35579" y="5239003"/>
            <a:ext cx="220345" cy="33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3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4%</a:t>
            </a:r>
            <a:endParaRPr sz="1100">
              <a:latin typeface="Calibri"/>
              <a:cs typeface="Calibri"/>
            </a:endParaRPr>
          </a:p>
          <a:p>
            <a:pPr marL="34290">
              <a:lnSpc>
                <a:spcPts val="1230"/>
              </a:lnSpc>
            </a:pPr>
            <a:r>
              <a:rPr sz="1100" dirty="0">
                <a:latin typeface="Calibri"/>
                <a:cs typeface="Calibri"/>
              </a:rPr>
              <a:t>4%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277102" y="2124837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53%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516628" y="2975610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25%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64940" y="3826002"/>
            <a:ext cx="269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16%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201416" y="4099940"/>
            <a:ext cx="236220" cy="770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">
              <a:lnSpc>
                <a:spcPts val="123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4%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135"/>
              </a:lnSpc>
            </a:pPr>
            <a:r>
              <a:rPr sz="1100" dirty="0">
                <a:latin typeface="Calibri"/>
                <a:cs typeface="Calibri"/>
              </a:rPr>
              <a:t>3%</a:t>
            </a:r>
            <a:endParaRPr sz="1100">
              <a:latin typeface="Calibri"/>
              <a:cs typeface="Calibri"/>
            </a:endParaRPr>
          </a:p>
          <a:p>
            <a:pPr marL="15240">
              <a:lnSpc>
                <a:spcPts val="1135"/>
              </a:lnSpc>
            </a:pPr>
            <a:r>
              <a:rPr sz="1100" dirty="0">
                <a:latin typeface="Calibri"/>
                <a:cs typeface="Calibri"/>
              </a:rPr>
              <a:t>3%</a:t>
            </a:r>
            <a:endParaRPr sz="1100">
              <a:latin typeface="Calibri"/>
              <a:cs typeface="Calibri"/>
            </a:endParaRPr>
          </a:p>
          <a:p>
            <a:pPr marL="25400">
              <a:lnSpc>
                <a:spcPts val="1135"/>
              </a:lnSpc>
            </a:pPr>
            <a:r>
              <a:rPr sz="1100" dirty="0">
                <a:latin typeface="Calibri"/>
                <a:cs typeface="Calibri"/>
              </a:rPr>
              <a:t>4%</a:t>
            </a:r>
            <a:endParaRPr sz="1100">
              <a:latin typeface="Calibri"/>
              <a:cs typeface="Calibri"/>
            </a:endParaRPr>
          </a:p>
          <a:p>
            <a:pPr marL="19050">
              <a:lnSpc>
                <a:spcPts val="1230"/>
              </a:lnSpc>
            </a:pPr>
            <a:r>
              <a:rPr sz="1100" dirty="0">
                <a:latin typeface="Calibri"/>
                <a:cs typeface="Calibri"/>
              </a:rPr>
              <a:t>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220592" y="5527344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4%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48513" y="1727453"/>
            <a:ext cx="2557145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single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microprocessor/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microcontroller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5"/>
              </a:spcBef>
            </a:pPr>
            <a:r>
              <a:rPr sz="1200" spc="-5" dirty="0">
                <a:latin typeface="Calibri"/>
                <a:cs typeface="Calibri"/>
              </a:rPr>
              <a:t>(can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multicore)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86764" y="2671064"/>
            <a:ext cx="1918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processors/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microcontrollers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78586" y="3521455"/>
            <a:ext cx="2125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 5</a:t>
            </a:r>
            <a:r>
              <a:rPr sz="1200" spc="-10" dirty="0">
                <a:latin typeface="Calibri"/>
                <a:cs typeface="Calibri"/>
              </a:rPr>
              <a:t> processors/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microcontrollers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00862" y="4372102"/>
            <a:ext cx="2203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 10</a:t>
            </a:r>
            <a:r>
              <a:rPr sz="1200" spc="-10" dirty="0">
                <a:latin typeface="Calibri"/>
                <a:cs typeface="Calibri"/>
              </a:rPr>
              <a:t> processors/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microcontrollers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33450" y="5222875"/>
            <a:ext cx="20726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&gt;10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processors/ microcontrollers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350764" y="473202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459984" y="4652898"/>
            <a:ext cx="935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2017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760)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350764" y="4963667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5459984" y="4884546"/>
            <a:ext cx="1050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2015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1,033)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350764" y="5195315"/>
            <a:ext cx="83820" cy="547370"/>
            <a:chOff x="5350764" y="5195315"/>
            <a:chExt cx="83820" cy="547370"/>
          </a:xfrm>
        </p:grpSpPr>
        <p:sp>
          <p:nvSpPr>
            <p:cNvPr id="58" name="object 58"/>
            <p:cNvSpPr/>
            <p:nvPr/>
          </p:nvSpPr>
          <p:spPr>
            <a:xfrm>
              <a:off x="5350764" y="5195315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820" y="0"/>
                  </a:moveTo>
                  <a:lnTo>
                    <a:pt x="0" y="0"/>
                  </a:lnTo>
                  <a:lnTo>
                    <a:pt x="0" y="83819"/>
                  </a:lnTo>
                  <a:lnTo>
                    <a:pt x="83820" y="83819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350764" y="5426963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820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83820" y="83820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350764" y="5658611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820" y="0"/>
                  </a:moveTo>
                  <a:lnTo>
                    <a:pt x="0" y="0"/>
                  </a:lnTo>
                  <a:lnTo>
                    <a:pt x="0" y="83819"/>
                  </a:lnTo>
                  <a:lnTo>
                    <a:pt x="83820" y="83819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459984" y="5067680"/>
            <a:ext cx="1050925" cy="7207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spc="-5" dirty="0">
                <a:latin typeface="Calibri"/>
                <a:cs typeface="Calibri"/>
              </a:rPr>
              <a:t>2014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1,379)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200" spc="-5" dirty="0">
                <a:latin typeface="Calibri"/>
                <a:cs typeface="Calibri"/>
              </a:rPr>
              <a:t>2013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2,047)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200" spc="-5" dirty="0">
                <a:latin typeface="Calibri"/>
                <a:cs typeface="Calibri"/>
              </a:rPr>
              <a:t>2012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1,659)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52609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My</a:t>
            </a:r>
            <a:r>
              <a:rPr sz="2200" dirty="0"/>
              <a:t> </a:t>
            </a:r>
            <a:r>
              <a:rPr sz="2200" spc="-5" dirty="0"/>
              <a:t>current</a:t>
            </a:r>
            <a:r>
              <a:rPr sz="2200" spc="25" dirty="0"/>
              <a:t> </a:t>
            </a:r>
            <a:r>
              <a:rPr sz="2200" spc="-5" dirty="0"/>
              <a:t>embedded</a:t>
            </a:r>
            <a:r>
              <a:rPr sz="2200" spc="10" dirty="0"/>
              <a:t> </a:t>
            </a:r>
            <a:r>
              <a:rPr sz="2200" spc="-5" dirty="0"/>
              <a:t>project</a:t>
            </a:r>
            <a:r>
              <a:rPr sz="2200" spc="20" dirty="0"/>
              <a:t> </a:t>
            </a:r>
            <a:r>
              <a:rPr sz="2200" spc="-5" dirty="0"/>
              <a:t>contains:</a:t>
            </a:r>
            <a:endParaRPr sz="2200"/>
          </a:p>
        </p:txBody>
      </p:sp>
      <p:sp>
        <p:nvSpPr>
          <p:cNvPr id="63" name="object 63"/>
          <p:cNvSpPr txBox="1"/>
          <p:nvPr/>
        </p:nvSpPr>
        <p:spPr>
          <a:xfrm>
            <a:off x="7379589" y="2202561"/>
            <a:ext cx="1623060" cy="2023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average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number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microprocessor/micro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controllers</a:t>
            </a:r>
            <a:endParaRPr sz="14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project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was:</a:t>
            </a:r>
            <a:endParaRPr sz="14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2.3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2017</a:t>
            </a:r>
            <a:endParaRPr sz="14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2.1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2015</a:t>
            </a:r>
            <a:endParaRPr sz="14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2.4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2014</a:t>
            </a:r>
            <a:endParaRPr sz="1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2.4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2013</a:t>
            </a:r>
            <a:endParaRPr sz="14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2.3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2012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057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75" dirty="0">
                <a:cs typeface="Arial"/>
              </a:rPr>
              <a:t>11</a:t>
            </a:r>
            <a:endParaRPr sz="1400"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45764" y="1354836"/>
            <a:ext cx="3622675" cy="4703445"/>
            <a:chOff x="3445764" y="1354836"/>
            <a:chExt cx="3622675" cy="4703445"/>
          </a:xfrm>
        </p:grpSpPr>
        <p:sp>
          <p:nvSpPr>
            <p:cNvPr id="4" name="object 4"/>
            <p:cNvSpPr/>
            <p:nvPr/>
          </p:nvSpPr>
          <p:spPr>
            <a:xfrm>
              <a:off x="3451860" y="1385316"/>
              <a:ext cx="3616960" cy="100965"/>
            </a:xfrm>
            <a:custGeom>
              <a:avLst/>
              <a:gdLst/>
              <a:ahLst/>
              <a:cxnLst/>
              <a:rect l="l" t="t" r="r" b="b"/>
              <a:pathLst>
                <a:path w="3616959" h="100965">
                  <a:moveTo>
                    <a:pt x="3616451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3616451" y="100584"/>
                  </a:lnTo>
                  <a:lnTo>
                    <a:pt x="361645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51860" y="1485900"/>
              <a:ext cx="3134995" cy="100965"/>
            </a:xfrm>
            <a:custGeom>
              <a:avLst/>
              <a:gdLst/>
              <a:ahLst/>
              <a:cxnLst/>
              <a:rect l="l" t="t" r="r" b="b"/>
              <a:pathLst>
                <a:path w="3134995" h="100965">
                  <a:moveTo>
                    <a:pt x="3134867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3134867" y="100584"/>
                  </a:lnTo>
                  <a:lnTo>
                    <a:pt x="313486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51860" y="1645920"/>
              <a:ext cx="3493135" cy="100965"/>
            </a:xfrm>
            <a:custGeom>
              <a:avLst/>
              <a:gdLst/>
              <a:ahLst/>
              <a:cxnLst/>
              <a:rect l="l" t="t" r="r" b="b"/>
              <a:pathLst>
                <a:path w="3493134" h="100964">
                  <a:moveTo>
                    <a:pt x="3493008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3493008" y="100584"/>
                  </a:lnTo>
                  <a:lnTo>
                    <a:pt x="349300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51860" y="1746504"/>
              <a:ext cx="3191510" cy="100965"/>
            </a:xfrm>
            <a:custGeom>
              <a:avLst/>
              <a:gdLst/>
              <a:ahLst/>
              <a:cxnLst/>
              <a:rect l="l" t="t" r="r" b="b"/>
              <a:pathLst>
                <a:path w="3191509" h="100964">
                  <a:moveTo>
                    <a:pt x="3191256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3191256" y="100584"/>
                  </a:lnTo>
                  <a:lnTo>
                    <a:pt x="31912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51860" y="1908048"/>
              <a:ext cx="3444240" cy="100965"/>
            </a:xfrm>
            <a:custGeom>
              <a:avLst/>
              <a:gdLst/>
              <a:ahLst/>
              <a:cxnLst/>
              <a:rect l="l" t="t" r="r" b="b"/>
              <a:pathLst>
                <a:path w="3444240" h="100964">
                  <a:moveTo>
                    <a:pt x="3444240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3444240" y="100584"/>
                  </a:lnTo>
                  <a:lnTo>
                    <a:pt x="344424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51860" y="2008631"/>
              <a:ext cx="2877820" cy="100965"/>
            </a:xfrm>
            <a:custGeom>
              <a:avLst/>
              <a:gdLst/>
              <a:ahLst/>
              <a:cxnLst/>
              <a:rect l="l" t="t" r="r" b="b"/>
              <a:pathLst>
                <a:path w="2877820" h="100964">
                  <a:moveTo>
                    <a:pt x="2877312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2877312" y="100583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1860" y="2168652"/>
              <a:ext cx="3426460" cy="100965"/>
            </a:xfrm>
            <a:custGeom>
              <a:avLst/>
              <a:gdLst/>
              <a:ahLst/>
              <a:cxnLst/>
              <a:rect l="l" t="t" r="r" b="b"/>
              <a:pathLst>
                <a:path w="3426459" h="100964">
                  <a:moveTo>
                    <a:pt x="3425951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3425951" y="100584"/>
                  </a:lnTo>
                  <a:lnTo>
                    <a:pt x="342595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51860" y="2269236"/>
              <a:ext cx="3191510" cy="100965"/>
            </a:xfrm>
            <a:custGeom>
              <a:avLst/>
              <a:gdLst/>
              <a:ahLst/>
              <a:cxnLst/>
              <a:rect l="l" t="t" r="r" b="b"/>
              <a:pathLst>
                <a:path w="3191509" h="100964">
                  <a:moveTo>
                    <a:pt x="3191256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3191256" y="100584"/>
                  </a:lnTo>
                  <a:lnTo>
                    <a:pt x="31912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51860" y="2430780"/>
              <a:ext cx="2966085" cy="100965"/>
            </a:xfrm>
            <a:custGeom>
              <a:avLst/>
              <a:gdLst/>
              <a:ahLst/>
              <a:cxnLst/>
              <a:rect l="l" t="t" r="r" b="b"/>
              <a:pathLst>
                <a:path w="2966085" h="100964">
                  <a:moveTo>
                    <a:pt x="2965704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2965704" y="100584"/>
                  </a:lnTo>
                  <a:lnTo>
                    <a:pt x="296570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51860" y="2531363"/>
              <a:ext cx="2565400" cy="100965"/>
            </a:xfrm>
            <a:custGeom>
              <a:avLst/>
              <a:gdLst/>
              <a:ahLst/>
              <a:cxnLst/>
              <a:rect l="l" t="t" r="r" b="b"/>
              <a:pathLst>
                <a:path w="2565400" h="100964">
                  <a:moveTo>
                    <a:pt x="2564891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2564891" y="100584"/>
                  </a:lnTo>
                  <a:lnTo>
                    <a:pt x="25648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51860" y="2691383"/>
              <a:ext cx="2918460" cy="100965"/>
            </a:xfrm>
            <a:custGeom>
              <a:avLst/>
              <a:gdLst/>
              <a:ahLst/>
              <a:cxnLst/>
              <a:rect l="l" t="t" r="r" b="b"/>
              <a:pathLst>
                <a:path w="2918460" h="100964">
                  <a:moveTo>
                    <a:pt x="2918460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2918460" y="100584"/>
                  </a:lnTo>
                  <a:lnTo>
                    <a:pt x="29184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51860" y="2791968"/>
              <a:ext cx="2407920" cy="100965"/>
            </a:xfrm>
            <a:custGeom>
              <a:avLst/>
              <a:gdLst/>
              <a:ahLst/>
              <a:cxnLst/>
              <a:rect l="l" t="t" r="r" b="b"/>
              <a:pathLst>
                <a:path w="2407920" h="100964">
                  <a:moveTo>
                    <a:pt x="2407919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2407919" y="100584"/>
                  </a:lnTo>
                  <a:lnTo>
                    <a:pt x="240791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51860" y="2953511"/>
              <a:ext cx="2804160" cy="99060"/>
            </a:xfrm>
            <a:custGeom>
              <a:avLst/>
              <a:gdLst/>
              <a:ahLst/>
              <a:cxnLst/>
              <a:rect l="l" t="t" r="r" b="b"/>
              <a:pathLst>
                <a:path w="2804160" h="99060">
                  <a:moveTo>
                    <a:pt x="2804160" y="0"/>
                  </a:moveTo>
                  <a:lnTo>
                    <a:pt x="0" y="0"/>
                  </a:lnTo>
                  <a:lnTo>
                    <a:pt x="0" y="99060"/>
                  </a:lnTo>
                  <a:lnTo>
                    <a:pt x="2804160" y="99060"/>
                  </a:lnTo>
                  <a:lnTo>
                    <a:pt x="28041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51860" y="3052571"/>
              <a:ext cx="2501265" cy="100965"/>
            </a:xfrm>
            <a:custGeom>
              <a:avLst/>
              <a:gdLst/>
              <a:ahLst/>
              <a:cxnLst/>
              <a:rect l="l" t="t" r="r" b="b"/>
              <a:pathLst>
                <a:path w="2501265" h="100964">
                  <a:moveTo>
                    <a:pt x="2500884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2500884" y="100583"/>
                  </a:lnTo>
                  <a:lnTo>
                    <a:pt x="250088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51860" y="3214115"/>
              <a:ext cx="2574290" cy="100965"/>
            </a:xfrm>
            <a:custGeom>
              <a:avLst/>
              <a:gdLst/>
              <a:ahLst/>
              <a:cxnLst/>
              <a:rect l="l" t="t" r="r" b="b"/>
              <a:pathLst>
                <a:path w="2574290" h="100964">
                  <a:moveTo>
                    <a:pt x="2574036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2574036" y="100584"/>
                  </a:lnTo>
                  <a:lnTo>
                    <a:pt x="257403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51860" y="3314700"/>
              <a:ext cx="1902460" cy="100965"/>
            </a:xfrm>
            <a:custGeom>
              <a:avLst/>
              <a:gdLst/>
              <a:ahLst/>
              <a:cxnLst/>
              <a:rect l="l" t="t" r="r" b="b"/>
              <a:pathLst>
                <a:path w="1902460" h="100964">
                  <a:moveTo>
                    <a:pt x="1901952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1901952" y="100584"/>
                  </a:lnTo>
                  <a:lnTo>
                    <a:pt x="190195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51860" y="3474719"/>
              <a:ext cx="2449195" cy="100965"/>
            </a:xfrm>
            <a:custGeom>
              <a:avLst/>
              <a:gdLst/>
              <a:ahLst/>
              <a:cxnLst/>
              <a:rect l="l" t="t" r="r" b="b"/>
              <a:pathLst>
                <a:path w="2449195" h="100964">
                  <a:moveTo>
                    <a:pt x="2449067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2449067" y="100584"/>
                  </a:lnTo>
                  <a:lnTo>
                    <a:pt x="24490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51860" y="3575303"/>
              <a:ext cx="2094230" cy="100965"/>
            </a:xfrm>
            <a:custGeom>
              <a:avLst/>
              <a:gdLst/>
              <a:ahLst/>
              <a:cxnLst/>
              <a:rect l="l" t="t" r="r" b="b"/>
              <a:pathLst>
                <a:path w="2094229" h="100964">
                  <a:moveTo>
                    <a:pt x="2093976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2093976" y="100584"/>
                  </a:lnTo>
                  <a:lnTo>
                    <a:pt x="209397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51860" y="3736847"/>
              <a:ext cx="2364105" cy="100965"/>
            </a:xfrm>
            <a:custGeom>
              <a:avLst/>
              <a:gdLst/>
              <a:ahLst/>
              <a:cxnLst/>
              <a:rect l="l" t="t" r="r" b="b"/>
              <a:pathLst>
                <a:path w="2364104" h="100964">
                  <a:moveTo>
                    <a:pt x="2363724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2363724" y="100583"/>
                  </a:lnTo>
                  <a:lnTo>
                    <a:pt x="23637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51860" y="3837431"/>
              <a:ext cx="2024380" cy="100965"/>
            </a:xfrm>
            <a:custGeom>
              <a:avLst/>
              <a:gdLst/>
              <a:ahLst/>
              <a:cxnLst/>
              <a:rect l="l" t="t" r="r" b="b"/>
              <a:pathLst>
                <a:path w="2024379" h="100964">
                  <a:moveTo>
                    <a:pt x="2023872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2023872" y="100584"/>
                  </a:lnTo>
                  <a:lnTo>
                    <a:pt x="20238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51860" y="3997452"/>
              <a:ext cx="2296795" cy="100965"/>
            </a:xfrm>
            <a:custGeom>
              <a:avLst/>
              <a:gdLst/>
              <a:ahLst/>
              <a:cxnLst/>
              <a:rect l="l" t="t" r="r" b="b"/>
              <a:pathLst>
                <a:path w="2296795" h="100964">
                  <a:moveTo>
                    <a:pt x="2296667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2296667" y="100584"/>
                  </a:lnTo>
                  <a:lnTo>
                    <a:pt x="22966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51860" y="4098036"/>
              <a:ext cx="1752600" cy="100965"/>
            </a:xfrm>
            <a:custGeom>
              <a:avLst/>
              <a:gdLst/>
              <a:ahLst/>
              <a:cxnLst/>
              <a:rect l="l" t="t" r="r" b="b"/>
              <a:pathLst>
                <a:path w="1752600" h="100964">
                  <a:moveTo>
                    <a:pt x="1752600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1752600" y="100583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51860" y="4259580"/>
              <a:ext cx="2220595" cy="100965"/>
            </a:xfrm>
            <a:custGeom>
              <a:avLst/>
              <a:gdLst/>
              <a:ahLst/>
              <a:cxnLst/>
              <a:rect l="l" t="t" r="r" b="b"/>
              <a:pathLst>
                <a:path w="2220595" h="100964">
                  <a:moveTo>
                    <a:pt x="2220467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2220467" y="100584"/>
                  </a:lnTo>
                  <a:lnTo>
                    <a:pt x="22204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51860" y="4360163"/>
              <a:ext cx="1981200" cy="100965"/>
            </a:xfrm>
            <a:custGeom>
              <a:avLst/>
              <a:gdLst/>
              <a:ahLst/>
              <a:cxnLst/>
              <a:rect l="l" t="t" r="r" b="b"/>
              <a:pathLst>
                <a:path w="1981200" h="100964">
                  <a:moveTo>
                    <a:pt x="1981200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1981200" y="100584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51860" y="4520184"/>
              <a:ext cx="1742439" cy="100965"/>
            </a:xfrm>
            <a:custGeom>
              <a:avLst/>
              <a:gdLst/>
              <a:ahLst/>
              <a:cxnLst/>
              <a:rect l="l" t="t" r="r" b="b"/>
              <a:pathLst>
                <a:path w="1742439" h="100964">
                  <a:moveTo>
                    <a:pt x="1741932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1741932" y="100583"/>
                  </a:lnTo>
                  <a:lnTo>
                    <a:pt x="17419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51860" y="4620768"/>
              <a:ext cx="1460500" cy="100965"/>
            </a:xfrm>
            <a:custGeom>
              <a:avLst/>
              <a:gdLst/>
              <a:ahLst/>
              <a:cxnLst/>
              <a:rect l="l" t="t" r="r" b="b"/>
              <a:pathLst>
                <a:path w="1460500" h="100964">
                  <a:moveTo>
                    <a:pt x="1459991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1459991" y="100583"/>
                  </a:lnTo>
                  <a:lnTo>
                    <a:pt x="14599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51860" y="4782312"/>
              <a:ext cx="1541145" cy="100965"/>
            </a:xfrm>
            <a:custGeom>
              <a:avLst/>
              <a:gdLst/>
              <a:ahLst/>
              <a:cxnLst/>
              <a:rect l="l" t="t" r="r" b="b"/>
              <a:pathLst>
                <a:path w="1541145" h="100964">
                  <a:moveTo>
                    <a:pt x="1540764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1540764" y="100583"/>
                  </a:lnTo>
                  <a:lnTo>
                    <a:pt x="154076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51860" y="4882895"/>
              <a:ext cx="1190625" cy="99060"/>
            </a:xfrm>
            <a:custGeom>
              <a:avLst/>
              <a:gdLst/>
              <a:ahLst/>
              <a:cxnLst/>
              <a:rect l="l" t="t" r="r" b="b"/>
              <a:pathLst>
                <a:path w="1190625" h="99060">
                  <a:moveTo>
                    <a:pt x="1190243" y="0"/>
                  </a:moveTo>
                  <a:lnTo>
                    <a:pt x="0" y="0"/>
                  </a:lnTo>
                  <a:lnTo>
                    <a:pt x="0" y="99059"/>
                  </a:lnTo>
                  <a:lnTo>
                    <a:pt x="1190243" y="99059"/>
                  </a:lnTo>
                  <a:lnTo>
                    <a:pt x="11902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451860" y="5042915"/>
              <a:ext cx="1042669" cy="100965"/>
            </a:xfrm>
            <a:custGeom>
              <a:avLst/>
              <a:gdLst/>
              <a:ahLst/>
              <a:cxnLst/>
              <a:rect l="l" t="t" r="r" b="b"/>
              <a:pathLst>
                <a:path w="1042670" h="100964">
                  <a:moveTo>
                    <a:pt x="1042415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1042415" y="100583"/>
                  </a:lnTo>
                  <a:lnTo>
                    <a:pt x="104241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451860" y="5143500"/>
              <a:ext cx="919480" cy="100965"/>
            </a:xfrm>
            <a:custGeom>
              <a:avLst/>
              <a:gdLst/>
              <a:ahLst/>
              <a:cxnLst/>
              <a:rect l="l" t="t" r="r" b="b"/>
              <a:pathLst>
                <a:path w="919479" h="100964">
                  <a:moveTo>
                    <a:pt x="918972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918972" y="100584"/>
                  </a:lnTo>
                  <a:lnTo>
                    <a:pt x="9189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451860" y="5303520"/>
              <a:ext cx="708660" cy="100965"/>
            </a:xfrm>
            <a:custGeom>
              <a:avLst/>
              <a:gdLst/>
              <a:ahLst/>
              <a:cxnLst/>
              <a:rect l="l" t="t" r="r" b="b"/>
              <a:pathLst>
                <a:path w="708660" h="100964">
                  <a:moveTo>
                    <a:pt x="708660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708660" y="100583"/>
                  </a:lnTo>
                  <a:lnTo>
                    <a:pt x="7086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51860" y="5404103"/>
              <a:ext cx="647700" cy="100965"/>
            </a:xfrm>
            <a:custGeom>
              <a:avLst/>
              <a:gdLst/>
              <a:ahLst/>
              <a:cxnLst/>
              <a:rect l="l" t="t" r="r" b="b"/>
              <a:pathLst>
                <a:path w="647700" h="100964">
                  <a:moveTo>
                    <a:pt x="647700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647700" y="100584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451860" y="5565647"/>
              <a:ext cx="459105" cy="100965"/>
            </a:xfrm>
            <a:custGeom>
              <a:avLst/>
              <a:gdLst/>
              <a:ahLst/>
              <a:cxnLst/>
              <a:rect l="l" t="t" r="r" b="b"/>
              <a:pathLst>
                <a:path w="459104" h="100964">
                  <a:moveTo>
                    <a:pt x="458724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458724" y="100583"/>
                  </a:lnTo>
                  <a:lnTo>
                    <a:pt x="4587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451860" y="5666232"/>
              <a:ext cx="441959" cy="100965"/>
            </a:xfrm>
            <a:custGeom>
              <a:avLst/>
              <a:gdLst/>
              <a:ahLst/>
              <a:cxnLst/>
              <a:rect l="l" t="t" r="r" b="b"/>
              <a:pathLst>
                <a:path w="441960" h="100964">
                  <a:moveTo>
                    <a:pt x="441960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441960" y="100584"/>
                  </a:lnTo>
                  <a:lnTo>
                    <a:pt x="44196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51860" y="5826251"/>
              <a:ext cx="219710" cy="100965"/>
            </a:xfrm>
            <a:custGeom>
              <a:avLst/>
              <a:gdLst/>
              <a:ahLst/>
              <a:cxnLst/>
              <a:rect l="l" t="t" r="r" b="b"/>
              <a:pathLst>
                <a:path w="219710" h="100964">
                  <a:moveTo>
                    <a:pt x="219456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219456" y="100584"/>
                  </a:lnTo>
                  <a:lnTo>
                    <a:pt x="21945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51860" y="5926836"/>
              <a:ext cx="178435" cy="100965"/>
            </a:xfrm>
            <a:custGeom>
              <a:avLst/>
              <a:gdLst/>
              <a:ahLst/>
              <a:cxnLst/>
              <a:rect l="l" t="t" r="r" b="b"/>
              <a:pathLst>
                <a:path w="178435" h="100964">
                  <a:moveTo>
                    <a:pt x="178307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178307" y="100583"/>
                  </a:lnTo>
                  <a:lnTo>
                    <a:pt x="17830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451860" y="1354836"/>
              <a:ext cx="0" cy="4703445"/>
            </a:xfrm>
            <a:custGeom>
              <a:avLst/>
              <a:gdLst/>
              <a:ahLst/>
              <a:cxnLst/>
              <a:rect l="l" t="t" r="r" b="b"/>
              <a:pathLst>
                <a:path h="4703445">
                  <a:moveTo>
                    <a:pt x="0" y="0"/>
                  </a:moveTo>
                  <a:lnTo>
                    <a:pt x="0" y="4703064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134225" y="1339342"/>
            <a:ext cx="2438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cs typeface="Calibri"/>
              </a:rPr>
              <a:t>62%</a:t>
            </a:r>
            <a:endParaRPr sz="1000"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962013" y="1862073"/>
            <a:ext cx="2438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cs typeface="Calibri"/>
              </a:rPr>
              <a:t>59%</a:t>
            </a:r>
            <a:endParaRPr sz="1000"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483477" y="2384805"/>
            <a:ext cx="2438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cs typeface="Calibri"/>
              </a:rPr>
              <a:t>51%</a:t>
            </a:r>
            <a:endParaRPr sz="1000"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435597" y="2646044"/>
            <a:ext cx="2438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cs typeface="Calibri"/>
              </a:rPr>
              <a:t>50%</a:t>
            </a:r>
            <a:endParaRPr sz="1000"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091173" y="3168776"/>
            <a:ext cx="2438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cs typeface="Calibri"/>
              </a:rPr>
              <a:t>44%</a:t>
            </a:r>
            <a:endParaRPr sz="1000"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966586" y="3430016"/>
            <a:ext cx="2438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cs typeface="Calibri"/>
              </a:rPr>
              <a:t>42%</a:t>
            </a:r>
            <a:endParaRPr sz="1000"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880608" y="3691254"/>
            <a:ext cx="2438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cs typeface="Calibri"/>
              </a:rPr>
              <a:t>41%</a:t>
            </a:r>
            <a:endParaRPr sz="1000"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813552" y="3952747"/>
            <a:ext cx="2438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cs typeface="Calibri"/>
              </a:rPr>
              <a:t>40%</a:t>
            </a:r>
            <a:endParaRPr sz="1000"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057394" y="4736719"/>
            <a:ext cx="2438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cs typeface="Calibri"/>
              </a:rPr>
              <a:t>27%</a:t>
            </a:r>
            <a:endParaRPr sz="1000"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559934" y="4997958"/>
            <a:ext cx="2438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cs typeface="Calibri"/>
              </a:rPr>
              <a:t>18%</a:t>
            </a:r>
            <a:endParaRPr sz="1000"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736594" y="5781852"/>
            <a:ext cx="1803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cs typeface="Calibri"/>
              </a:rPr>
              <a:t>4%</a:t>
            </a:r>
            <a:endParaRPr sz="1000"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651752" y="1439925"/>
            <a:ext cx="2438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cs typeface="Calibri"/>
              </a:rPr>
              <a:t>54%</a:t>
            </a:r>
            <a:endParaRPr sz="1000"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708775" y="1600580"/>
            <a:ext cx="545465" cy="278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3690">
              <a:lnSpc>
                <a:spcPts val="994"/>
              </a:lnSpc>
              <a:spcBef>
                <a:spcPts val="95"/>
              </a:spcBef>
            </a:pPr>
            <a:r>
              <a:rPr sz="1000" spc="-10" dirty="0">
                <a:cs typeface="Calibri"/>
              </a:rPr>
              <a:t>60%</a:t>
            </a:r>
            <a:endParaRPr sz="1000">
              <a:cs typeface="Calibri"/>
            </a:endParaRPr>
          </a:p>
          <a:p>
            <a:pPr marL="12700">
              <a:lnSpc>
                <a:spcPts val="994"/>
              </a:lnSpc>
            </a:pPr>
            <a:r>
              <a:rPr sz="1000" spc="-10" dirty="0">
                <a:cs typeface="Calibri"/>
              </a:rPr>
              <a:t>55%</a:t>
            </a:r>
            <a:endParaRPr sz="1000"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395084" y="1962657"/>
            <a:ext cx="2438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cs typeface="Calibri"/>
              </a:rPr>
              <a:t>50%</a:t>
            </a:r>
            <a:endParaRPr sz="1000"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708775" y="2123312"/>
            <a:ext cx="478155" cy="278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6379">
              <a:lnSpc>
                <a:spcPts val="994"/>
              </a:lnSpc>
              <a:spcBef>
                <a:spcPts val="95"/>
              </a:spcBef>
            </a:pPr>
            <a:r>
              <a:rPr sz="1000" spc="-10" dirty="0">
                <a:cs typeface="Calibri"/>
              </a:rPr>
              <a:t>59%</a:t>
            </a:r>
            <a:endParaRPr sz="1000">
              <a:cs typeface="Calibri"/>
            </a:endParaRPr>
          </a:p>
          <a:p>
            <a:pPr marL="12700">
              <a:lnSpc>
                <a:spcPts val="994"/>
              </a:lnSpc>
            </a:pPr>
            <a:r>
              <a:rPr sz="1000" spc="-10" dirty="0">
                <a:cs typeface="Calibri"/>
              </a:rPr>
              <a:t>55%</a:t>
            </a:r>
            <a:endParaRPr sz="1000"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081521" y="2485136"/>
            <a:ext cx="2438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cs typeface="Calibri"/>
              </a:rPr>
              <a:t>44%</a:t>
            </a:r>
            <a:endParaRPr sz="1000"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924803" y="2746629"/>
            <a:ext cx="2438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cs typeface="Calibri"/>
              </a:rPr>
              <a:t>42%</a:t>
            </a:r>
            <a:endParaRPr sz="1000"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017514" y="2907283"/>
            <a:ext cx="547370" cy="278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5595">
              <a:lnSpc>
                <a:spcPts val="994"/>
              </a:lnSpc>
              <a:spcBef>
                <a:spcPts val="95"/>
              </a:spcBef>
            </a:pPr>
            <a:r>
              <a:rPr sz="1000" spc="-10" dirty="0">
                <a:cs typeface="Calibri"/>
              </a:rPr>
              <a:t>48%</a:t>
            </a:r>
            <a:endParaRPr sz="1000">
              <a:cs typeface="Calibri"/>
            </a:endParaRPr>
          </a:p>
          <a:p>
            <a:pPr marL="12700">
              <a:lnSpc>
                <a:spcPts val="994"/>
              </a:lnSpc>
            </a:pPr>
            <a:r>
              <a:rPr sz="1000" spc="-10" dirty="0">
                <a:cs typeface="Calibri"/>
              </a:rPr>
              <a:t>43%</a:t>
            </a:r>
            <a:endParaRPr sz="1000"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418835" y="3269107"/>
            <a:ext cx="2438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cs typeface="Calibri"/>
              </a:rPr>
              <a:t>33%</a:t>
            </a:r>
            <a:endParaRPr sz="1000"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611495" y="3530600"/>
            <a:ext cx="2438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cs typeface="Calibri"/>
              </a:rPr>
              <a:t>36%</a:t>
            </a:r>
            <a:endParaRPr sz="1000"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540121" y="3791839"/>
            <a:ext cx="2438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cs typeface="Calibri"/>
              </a:rPr>
              <a:t>35%</a:t>
            </a:r>
            <a:endParaRPr sz="1000"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269484" y="4053332"/>
            <a:ext cx="2438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cs typeface="Calibri"/>
              </a:rPr>
              <a:t>30%</a:t>
            </a:r>
            <a:endParaRPr sz="1000"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497448" y="4213986"/>
            <a:ext cx="483870" cy="278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2095">
              <a:lnSpc>
                <a:spcPts val="994"/>
              </a:lnSpc>
              <a:spcBef>
                <a:spcPts val="95"/>
              </a:spcBef>
            </a:pPr>
            <a:r>
              <a:rPr sz="1000" spc="-10" dirty="0">
                <a:cs typeface="Calibri"/>
              </a:rPr>
              <a:t>38%</a:t>
            </a:r>
            <a:endParaRPr sz="1000">
              <a:cs typeface="Calibri"/>
            </a:endParaRPr>
          </a:p>
          <a:p>
            <a:pPr marL="12700">
              <a:lnSpc>
                <a:spcPts val="994"/>
              </a:lnSpc>
            </a:pPr>
            <a:r>
              <a:rPr sz="1000" spc="-10" dirty="0">
                <a:cs typeface="Calibri"/>
              </a:rPr>
              <a:t>34%</a:t>
            </a:r>
            <a:endParaRPr sz="1000"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977129" y="4475479"/>
            <a:ext cx="525780" cy="278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4005">
              <a:lnSpc>
                <a:spcPts val="994"/>
              </a:lnSpc>
              <a:spcBef>
                <a:spcPts val="95"/>
              </a:spcBef>
            </a:pPr>
            <a:r>
              <a:rPr sz="1000" spc="-10" dirty="0">
                <a:cs typeface="Calibri"/>
              </a:rPr>
              <a:t>30%</a:t>
            </a:r>
            <a:endParaRPr sz="1000">
              <a:cs typeface="Calibri"/>
            </a:endParaRPr>
          </a:p>
          <a:p>
            <a:pPr marL="12700">
              <a:lnSpc>
                <a:spcPts val="994"/>
              </a:lnSpc>
            </a:pPr>
            <a:r>
              <a:rPr sz="1000" spc="-10" dirty="0">
                <a:cs typeface="Calibri"/>
              </a:rPr>
              <a:t>25%</a:t>
            </a:r>
            <a:endParaRPr sz="1000"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706492" y="4837303"/>
            <a:ext cx="2438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cs typeface="Calibri"/>
              </a:rPr>
              <a:t>21%</a:t>
            </a:r>
            <a:endParaRPr sz="1000"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435855" y="5098541"/>
            <a:ext cx="2438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cs typeface="Calibri"/>
              </a:rPr>
              <a:t>16%</a:t>
            </a:r>
            <a:endParaRPr sz="1000"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164838" y="5259451"/>
            <a:ext cx="304165" cy="277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390">
              <a:lnSpc>
                <a:spcPts val="994"/>
              </a:lnSpc>
              <a:spcBef>
                <a:spcPts val="95"/>
              </a:spcBef>
            </a:pPr>
            <a:r>
              <a:rPr sz="1000" spc="-10" dirty="0">
                <a:cs typeface="Calibri"/>
              </a:rPr>
              <a:t>12%</a:t>
            </a:r>
            <a:endParaRPr sz="1000">
              <a:cs typeface="Calibri"/>
            </a:endParaRPr>
          </a:p>
          <a:p>
            <a:pPr marL="12700">
              <a:lnSpc>
                <a:spcPts val="994"/>
              </a:lnSpc>
            </a:pPr>
            <a:r>
              <a:rPr sz="1000" spc="-10" dirty="0">
                <a:cs typeface="Calibri"/>
              </a:rPr>
              <a:t>11%</a:t>
            </a:r>
            <a:endParaRPr sz="1000"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958209" y="5520638"/>
            <a:ext cx="197485" cy="278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">
              <a:lnSpc>
                <a:spcPts val="994"/>
              </a:lnSpc>
              <a:spcBef>
                <a:spcPts val="95"/>
              </a:spcBef>
            </a:pPr>
            <a:r>
              <a:rPr sz="1000" spc="-10" dirty="0">
                <a:cs typeface="Calibri"/>
              </a:rPr>
              <a:t>8%</a:t>
            </a:r>
            <a:endParaRPr sz="1000">
              <a:cs typeface="Calibri"/>
            </a:endParaRPr>
          </a:p>
          <a:p>
            <a:pPr marL="12700">
              <a:lnSpc>
                <a:spcPts val="994"/>
              </a:lnSpc>
            </a:pPr>
            <a:r>
              <a:rPr sz="1000" spc="-10" dirty="0">
                <a:cs typeface="Calibri"/>
              </a:rPr>
              <a:t>8%</a:t>
            </a:r>
            <a:endParaRPr sz="1000"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694557" y="5866282"/>
            <a:ext cx="1803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cs typeface="Calibri"/>
              </a:rPr>
              <a:t>3%</a:t>
            </a:r>
            <a:endParaRPr sz="1000"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77038" y="1285494"/>
            <a:ext cx="3147060" cy="4779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indent="1250950" algn="r">
              <a:lnSpc>
                <a:spcPct val="143000"/>
              </a:lnSpc>
              <a:spcBef>
                <a:spcPts val="100"/>
              </a:spcBef>
            </a:pPr>
            <a:r>
              <a:rPr sz="1200" spc="-5" dirty="0">
                <a:cs typeface="Calibri"/>
              </a:rPr>
              <a:t>Debugging firmware/software </a:t>
            </a:r>
            <a:r>
              <a:rPr sz="1200" spc="-260" dirty="0">
                <a:cs typeface="Calibri"/>
              </a:rPr>
              <a:t> </a:t>
            </a:r>
            <a:r>
              <a:rPr sz="1200" spc="-5" dirty="0">
                <a:cs typeface="Calibri"/>
              </a:rPr>
              <a:t>Writing</a:t>
            </a:r>
            <a:r>
              <a:rPr sz="1200" spc="5" dirty="0">
                <a:cs typeface="Calibri"/>
              </a:rPr>
              <a:t> </a:t>
            </a:r>
            <a:r>
              <a:rPr sz="1200" spc="-5" dirty="0">
                <a:cs typeface="Calibri"/>
              </a:rPr>
              <a:t>firmware/software</a:t>
            </a:r>
            <a:r>
              <a:rPr sz="1200" dirty="0">
                <a:cs typeface="Calibri"/>
              </a:rPr>
              <a:t> </a:t>
            </a:r>
            <a:r>
              <a:rPr sz="1200" spc="-5" dirty="0">
                <a:cs typeface="Calibri"/>
              </a:rPr>
              <a:t>for</a:t>
            </a:r>
            <a:r>
              <a:rPr sz="1200" spc="10" dirty="0">
                <a:cs typeface="Calibri"/>
              </a:rPr>
              <a:t> </a:t>
            </a:r>
            <a:r>
              <a:rPr sz="1200" spc="-5" dirty="0">
                <a:cs typeface="Calibri"/>
              </a:rPr>
              <a:t>embedded</a:t>
            </a:r>
            <a:r>
              <a:rPr sz="1200" spc="5" dirty="0">
                <a:cs typeface="Calibri"/>
              </a:rPr>
              <a:t> </a:t>
            </a:r>
            <a:r>
              <a:rPr sz="1200" spc="-5" dirty="0">
                <a:cs typeface="Calibri"/>
              </a:rPr>
              <a:t>systems</a:t>
            </a:r>
            <a:endParaRPr sz="1200" dirty="0">
              <a:cs typeface="Calibri"/>
            </a:endParaRPr>
          </a:p>
          <a:p>
            <a:pPr marL="810895" marR="6350" indent="381000" algn="r">
              <a:lnSpc>
                <a:spcPct val="142900"/>
              </a:lnSpc>
            </a:pPr>
            <a:r>
              <a:rPr sz="1200" spc="-5" dirty="0">
                <a:cs typeface="Calibri"/>
              </a:rPr>
              <a:t>Hardware/software integration </a:t>
            </a:r>
            <a:r>
              <a:rPr sz="1200" spc="-260" dirty="0">
                <a:cs typeface="Calibri"/>
              </a:rPr>
              <a:t> </a:t>
            </a:r>
            <a:r>
              <a:rPr sz="1200" spc="-5" dirty="0">
                <a:cs typeface="Calibri"/>
              </a:rPr>
              <a:t>Architecture</a:t>
            </a:r>
            <a:r>
              <a:rPr sz="1200" spc="5" dirty="0">
                <a:cs typeface="Calibri"/>
              </a:rPr>
              <a:t> </a:t>
            </a:r>
            <a:r>
              <a:rPr sz="1200" spc="-5" dirty="0">
                <a:cs typeface="Calibri"/>
              </a:rPr>
              <a:t>selection/specification </a:t>
            </a:r>
            <a:r>
              <a:rPr sz="1200" dirty="0">
                <a:cs typeface="Calibri"/>
              </a:rPr>
              <a:t> </a:t>
            </a:r>
            <a:r>
              <a:rPr sz="1200" spc="-5" dirty="0">
                <a:cs typeface="Calibri"/>
              </a:rPr>
              <a:t>Firmware/software</a:t>
            </a:r>
            <a:r>
              <a:rPr sz="1200" spc="-10" dirty="0">
                <a:cs typeface="Calibri"/>
              </a:rPr>
              <a:t> </a:t>
            </a:r>
            <a:r>
              <a:rPr sz="1200" spc="-5" dirty="0">
                <a:cs typeface="Calibri"/>
              </a:rPr>
              <a:t>design</a:t>
            </a:r>
            <a:r>
              <a:rPr sz="1200" spc="-10" dirty="0">
                <a:cs typeface="Calibri"/>
              </a:rPr>
              <a:t> </a:t>
            </a:r>
            <a:r>
              <a:rPr sz="1200" spc="-5" dirty="0">
                <a:cs typeface="Calibri"/>
              </a:rPr>
              <a:t>or</a:t>
            </a:r>
            <a:r>
              <a:rPr sz="1200" spc="-10" dirty="0">
                <a:cs typeface="Calibri"/>
              </a:rPr>
              <a:t> </a:t>
            </a:r>
            <a:r>
              <a:rPr sz="1200" spc="-5" dirty="0">
                <a:cs typeface="Calibri"/>
              </a:rPr>
              <a:t>analysis</a:t>
            </a:r>
            <a:endParaRPr sz="1200" dirty="0">
              <a:cs typeface="Calibri"/>
            </a:endParaRPr>
          </a:p>
          <a:p>
            <a:pPr marL="1833880" marR="5080" indent="6985" algn="r">
              <a:lnSpc>
                <a:spcPct val="142900"/>
              </a:lnSpc>
            </a:pPr>
            <a:r>
              <a:rPr sz="1200" spc="-5" dirty="0">
                <a:cs typeface="Calibri"/>
              </a:rPr>
              <a:t>Debugging hardware </a:t>
            </a:r>
            <a:r>
              <a:rPr sz="1200" spc="-265" dirty="0">
                <a:cs typeface="Calibri"/>
              </a:rPr>
              <a:t> </a:t>
            </a:r>
            <a:r>
              <a:rPr sz="1200" spc="-5" dirty="0">
                <a:cs typeface="Calibri"/>
              </a:rPr>
              <a:t>Project management </a:t>
            </a:r>
            <a:r>
              <a:rPr sz="1200" spc="-260" dirty="0">
                <a:cs typeface="Calibri"/>
              </a:rPr>
              <a:t> </a:t>
            </a:r>
            <a:r>
              <a:rPr sz="1200" spc="-5" dirty="0">
                <a:cs typeface="Calibri"/>
              </a:rPr>
              <a:t>Prototype </a:t>
            </a:r>
            <a:r>
              <a:rPr sz="1200" dirty="0">
                <a:cs typeface="Calibri"/>
              </a:rPr>
              <a:t>testing </a:t>
            </a:r>
            <a:r>
              <a:rPr sz="1200" spc="5" dirty="0">
                <a:cs typeface="Calibri"/>
              </a:rPr>
              <a:t> </a:t>
            </a:r>
            <a:r>
              <a:rPr sz="1200" dirty="0">
                <a:cs typeface="Calibri"/>
              </a:rPr>
              <a:t>Device</a:t>
            </a:r>
            <a:r>
              <a:rPr sz="1200" spc="-65" dirty="0">
                <a:cs typeface="Calibri"/>
              </a:rPr>
              <a:t> </a:t>
            </a:r>
            <a:r>
              <a:rPr sz="1200" spc="-5" dirty="0">
                <a:cs typeface="Calibri"/>
              </a:rPr>
              <a:t>programming</a:t>
            </a:r>
            <a:endParaRPr sz="1200" dirty="0"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615"/>
              </a:spcBef>
            </a:pPr>
            <a:r>
              <a:rPr sz="1200" spc="-5" dirty="0">
                <a:cs typeface="Calibri"/>
              </a:rPr>
              <a:t>Firmware/software</a:t>
            </a:r>
            <a:r>
              <a:rPr sz="1200" spc="-50" dirty="0">
                <a:cs typeface="Calibri"/>
              </a:rPr>
              <a:t> </a:t>
            </a:r>
            <a:r>
              <a:rPr sz="1200" spc="-5" dirty="0">
                <a:cs typeface="Calibri"/>
              </a:rPr>
              <a:t>testing</a:t>
            </a:r>
            <a:endParaRPr sz="1200" dirty="0"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20"/>
              </a:spcBef>
            </a:pPr>
            <a:r>
              <a:rPr sz="1200" spc="-5" dirty="0">
                <a:cs typeface="Calibri"/>
              </a:rPr>
              <a:t>Sy</a:t>
            </a:r>
            <a:r>
              <a:rPr sz="1200" spc="5" dirty="0">
                <a:cs typeface="Calibri"/>
              </a:rPr>
              <a:t>s</a:t>
            </a:r>
            <a:r>
              <a:rPr sz="1200" spc="-10" dirty="0">
                <a:cs typeface="Calibri"/>
              </a:rPr>
              <a:t>t</a:t>
            </a:r>
            <a:r>
              <a:rPr sz="1200" dirty="0">
                <a:cs typeface="Calibri"/>
              </a:rPr>
              <a:t>em</a:t>
            </a:r>
            <a:r>
              <a:rPr sz="1200" spc="-5" dirty="0">
                <a:cs typeface="Calibri"/>
              </a:rPr>
              <a:t> </a:t>
            </a:r>
            <a:r>
              <a:rPr sz="1200" dirty="0">
                <a:cs typeface="Calibri"/>
              </a:rPr>
              <a:t>design</a:t>
            </a:r>
          </a:p>
          <a:p>
            <a:pPr marR="6985" algn="r">
              <a:lnSpc>
                <a:spcPct val="100000"/>
              </a:lnSpc>
              <a:spcBef>
                <a:spcPts val="615"/>
              </a:spcBef>
            </a:pPr>
            <a:r>
              <a:rPr sz="1200" spc="-5" dirty="0">
                <a:cs typeface="Calibri"/>
              </a:rPr>
              <a:t>Designing hardware for</a:t>
            </a:r>
            <a:r>
              <a:rPr sz="1200" spc="5" dirty="0">
                <a:cs typeface="Calibri"/>
              </a:rPr>
              <a:t> </a:t>
            </a:r>
            <a:r>
              <a:rPr sz="1200" spc="-5" dirty="0">
                <a:cs typeface="Calibri"/>
              </a:rPr>
              <a:t>embedded</a:t>
            </a:r>
            <a:r>
              <a:rPr sz="1200" dirty="0">
                <a:cs typeface="Calibri"/>
              </a:rPr>
              <a:t> </a:t>
            </a:r>
            <a:r>
              <a:rPr sz="1200" spc="-5" dirty="0">
                <a:cs typeface="Calibri"/>
              </a:rPr>
              <a:t>systems</a:t>
            </a:r>
            <a:endParaRPr sz="1200" dirty="0"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620"/>
              </a:spcBef>
            </a:pPr>
            <a:r>
              <a:rPr sz="1200" spc="-5" dirty="0">
                <a:cs typeface="Calibri"/>
              </a:rPr>
              <a:t>Hardware/software</a:t>
            </a:r>
            <a:r>
              <a:rPr sz="1200" spc="-25" dirty="0">
                <a:cs typeface="Calibri"/>
              </a:rPr>
              <a:t> </a:t>
            </a:r>
            <a:r>
              <a:rPr sz="1200" spc="-5" dirty="0">
                <a:cs typeface="Calibri"/>
              </a:rPr>
              <a:t>co-design</a:t>
            </a:r>
            <a:endParaRPr sz="1200" dirty="0">
              <a:cs typeface="Calibri"/>
            </a:endParaRPr>
          </a:p>
          <a:p>
            <a:pPr marL="988694" marR="5715" indent="890269" algn="r">
              <a:lnSpc>
                <a:spcPct val="142900"/>
              </a:lnSpc>
            </a:pPr>
            <a:r>
              <a:rPr sz="1200" spc="-5" dirty="0">
                <a:cs typeface="Calibri"/>
              </a:rPr>
              <a:t>Board layout/design </a:t>
            </a:r>
            <a:r>
              <a:rPr sz="1200" spc="-265" dirty="0">
                <a:cs typeface="Calibri"/>
              </a:rPr>
              <a:t> </a:t>
            </a:r>
            <a:r>
              <a:rPr sz="1200" spc="-5" dirty="0">
                <a:cs typeface="Calibri"/>
              </a:rPr>
              <a:t>Hardware/software co-verification </a:t>
            </a:r>
            <a:r>
              <a:rPr sz="1200" spc="-254" dirty="0">
                <a:cs typeface="Calibri"/>
              </a:rPr>
              <a:t> </a:t>
            </a:r>
            <a:r>
              <a:rPr sz="1200" spc="-5" dirty="0">
                <a:cs typeface="Calibri"/>
              </a:rPr>
              <a:t>Connected device</a:t>
            </a:r>
            <a:r>
              <a:rPr sz="1200" spc="-10" dirty="0">
                <a:cs typeface="Calibri"/>
              </a:rPr>
              <a:t> </a:t>
            </a:r>
            <a:r>
              <a:rPr sz="1200" spc="-5" dirty="0">
                <a:cs typeface="Calibri"/>
              </a:rPr>
              <a:t>design</a:t>
            </a:r>
            <a:endParaRPr sz="1200" dirty="0">
              <a:cs typeface="Calibri"/>
            </a:endParaRPr>
          </a:p>
          <a:p>
            <a:pPr marL="1780539" marR="5715" indent="-393700" algn="r">
              <a:lnSpc>
                <a:spcPts val="2060"/>
              </a:lnSpc>
              <a:spcBef>
                <a:spcPts val="95"/>
              </a:spcBef>
            </a:pPr>
            <a:r>
              <a:rPr sz="1200" spc="-5" dirty="0">
                <a:cs typeface="Calibri"/>
              </a:rPr>
              <a:t>SoC (system-on-chip) design </a:t>
            </a:r>
            <a:r>
              <a:rPr sz="1200" spc="-260" dirty="0">
                <a:cs typeface="Calibri"/>
              </a:rPr>
              <a:t> </a:t>
            </a:r>
            <a:r>
              <a:rPr sz="1200" spc="-5" dirty="0">
                <a:cs typeface="Calibri"/>
              </a:rPr>
              <a:t>Other</a:t>
            </a:r>
            <a:r>
              <a:rPr sz="1200" spc="-25" dirty="0">
                <a:cs typeface="Calibri"/>
              </a:rPr>
              <a:t> </a:t>
            </a:r>
            <a:r>
              <a:rPr sz="1200" spc="-5" dirty="0">
                <a:cs typeface="Calibri"/>
              </a:rPr>
              <a:t>(please</a:t>
            </a:r>
            <a:r>
              <a:rPr sz="1200" spc="-20" dirty="0">
                <a:cs typeface="Calibri"/>
              </a:rPr>
              <a:t> </a:t>
            </a:r>
            <a:r>
              <a:rPr sz="1200" spc="-5" dirty="0">
                <a:cs typeface="Calibri"/>
              </a:rPr>
              <a:t>specify)</a:t>
            </a:r>
            <a:endParaRPr sz="1200" dirty="0"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7487411" y="4372355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4" h="70485">
                <a:moveTo>
                  <a:pt x="70103" y="0"/>
                </a:moveTo>
                <a:lnTo>
                  <a:pt x="0" y="0"/>
                </a:lnTo>
                <a:lnTo>
                  <a:pt x="0" y="70104"/>
                </a:lnTo>
                <a:lnTo>
                  <a:pt x="70103" y="70104"/>
                </a:lnTo>
                <a:lnTo>
                  <a:pt x="7010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576566" y="4299965"/>
            <a:ext cx="962660" cy="462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cs typeface="Arial MT"/>
              </a:rPr>
              <a:t>2017</a:t>
            </a:r>
            <a:r>
              <a:rPr sz="1100" spc="-40" dirty="0">
                <a:cs typeface="Arial MT"/>
              </a:rPr>
              <a:t> </a:t>
            </a:r>
            <a:r>
              <a:rPr sz="1100" dirty="0">
                <a:cs typeface="Arial MT"/>
              </a:rPr>
              <a:t>(N</a:t>
            </a:r>
            <a:r>
              <a:rPr sz="1100" spc="-30" dirty="0">
                <a:cs typeface="Arial MT"/>
              </a:rPr>
              <a:t> </a:t>
            </a:r>
            <a:r>
              <a:rPr sz="1100" dirty="0">
                <a:cs typeface="Arial MT"/>
              </a:rPr>
              <a:t>=</a:t>
            </a:r>
            <a:r>
              <a:rPr sz="1100" spc="-35" dirty="0">
                <a:cs typeface="Arial MT"/>
              </a:rPr>
              <a:t> </a:t>
            </a:r>
            <a:r>
              <a:rPr sz="1100" dirty="0">
                <a:cs typeface="Arial MT"/>
              </a:rPr>
              <a:t>606)</a:t>
            </a:r>
            <a:endParaRPr sz="1100"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100" dirty="0">
                <a:cs typeface="Arial MT"/>
              </a:rPr>
              <a:t>2015</a:t>
            </a:r>
            <a:r>
              <a:rPr sz="1100" spc="-40" dirty="0">
                <a:cs typeface="Arial MT"/>
              </a:rPr>
              <a:t> </a:t>
            </a:r>
            <a:r>
              <a:rPr sz="1100" dirty="0">
                <a:cs typeface="Arial MT"/>
              </a:rPr>
              <a:t>(N</a:t>
            </a:r>
            <a:r>
              <a:rPr sz="1100" spc="-30" dirty="0">
                <a:cs typeface="Arial MT"/>
              </a:rPr>
              <a:t> </a:t>
            </a:r>
            <a:r>
              <a:rPr sz="1100" dirty="0">
                <a:cs typeface="Arial MT"/>
              </a:rPr>
              <a:t>=</a:t>
            </a:r>
            <a:r>
              <a:rPr sz="1100" spc="-35" dirty="0">
                <a:cs typeface="Arial MT"/>
              </a:rPr>
              <a:t> </a:t>
            </a:r>
            <a:r>
              <a:rPr sz="1100" dirty="0">
                <a:cs typeface="Arial MT"/>
              </a:rPr>
              <a:t>814)</a:t>
            </a:r>
            <a:endParaRPr sz="1100">
              <a:cs typeface="Arial MT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7487411" y="4642103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4" h="70485">
                <a:moveTo>
                  <a:pt x="70103" y="0"/>
                </a:moveTo>
                <a:lnTo>
                  <a:pt x="0" y="0"/>
                </a:lnTo>
                <a:lnTo>
                  <a:pt x="0" y="70104"/>
                </a:lnTo>
                <a:lnTo>
                  <a:pt x="70103" y="70104"/>
                </a:lnTo>
                <a:lnTo>
                  <a:pt x="7010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5686805" y="5281422"/>
            <a:ext cx="230695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cs typeface="Calibri"/>
              </a:rPr>
              <a:t>Average</a:t>
            </a:r>
            <a:r>
              <a:rPr sz="1100" b="1" spc="-45" dirty="0">
                <a:cs typeface="Calibri"/>
              </a:rPr>
              <a:t> </a:t>
            </a:r>
            <a:r>
              <a:rPr sz="1100" b="1" spc="-5" dirty="0">
                <a:cs typeface="Calibri"/>
              </a:rPr>
              <a:t>number</a:t>
            </a:r>
            <a:r>
              <a:rPr sz="1100" b="1" spc="-15" dirty="0">
                <a:cs typeface="Calibri"/>
              </a:rPr>
              <a:t> </a:t>
            </a:r>
            <a:r>
              <a:rPr sz="1100" b="1" spc="-5" dirty="0">
                <a:cs typeface="Calibri"/>
              </a:rPr>
              <a:t>of years</a:t>
            </a:r>
            <a:r>
              <a:rPr sz="1100" b="1" spc="-25" dirty="0">
                <a:cs typeface="Calibri"/>
              </a:rPr>
              <a:t> </a:t>
            </a:r>
            <a:r>
              <a:rPr sz="1100" b="1" spc="-5" dirty="0">
                <a:cs typeface="Calibri"/>
              </a:rPr>
              <a:t>out</a:t>
            </a:r>
            <a:r>
              <a:rPr sz="1100" b="1" dirty="0">
                <a:cs typeface="Calibri"/>
              </a:rPr>
              <a:t> </a:t>
            </a:r>
            <a:r>
              <a:rPr sz="1100" b="1" spc="-5" dirty="0">
                <a:cs typeface="Calibri"/>
              </a:rPr>
              <a:t>of</a:t>
            </a:r>
            <a:r>
              <a:rPr sz="1100" b="1" spc="-10" dirty="0">
                <a:cs typeface="Calibri"/>
              </a:rPr>
              <a:t> </a:t>
            </a:r>
            <a:r>
              <a:rPr sz="1100" b="1" spc="-5" dirty="0">
                <a:cs typeface="Calibri"/>
              </a:rPr>
              <a:t>school:</a:t>
            </a:r>
            <a:endParaRPr sz="110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cs typeface="Calibri"/>
              </a:rPr>
              <a:t>2017</a:t>
            </a:r>
            <a:r>
              <a:rPr sz="1100" spc="-30" dirty="0">
                <a:cs typeface="Calibri"/>
              </a:rPr>
              <a:t> </a:t>
            </a:r>
            <a:r>
              <a:rPr sz="1100" dirty="0">
                <a:cs typeface="Calibri"/>
              </a:rPr>
              <a:t>=</a:t>
            </a:r>
            <a:r>
              <a:rPr sz="1100" spc="-20" dirty="0">
                <a:cs typeface="Calibri"/>
              </a:rPr>
              <a:t> </a:t>
            </a:r>
            <a:r>
              <a:rPr sz="1100" dirty="0">
                <a:cs typeface="Calibri"/>
              </a:rPr>
              <a:t>24.9</a:t>
            </a:r>
            <a:r>
              <a:rPr sz="1100" spc="-25" dirty="0">
                <a:cs typeface="Calibri"/>
              </a:rPr>
              <a:t> </a:t>
            </a:r>
            <a:r>
              <a:rPr sz="1100" dirty="0">
                <a:cs typeface="Calibri"/>
              </a:rPr>
              <a:t>years</a:t>
            </a:r>
            <a:endParaRPr sz="1100">
              <a:cs typeface="Calibri"/>
            </a:endParaRPr>
          </a:p>
        </p:txBody>
      </p:sp>
      <p:sp>
        <p:nvSpPr>
          <p:cNvPr id="78" name="object 7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latin typeface="+mn-lt"/>
              </a:rPr>
              <a:t>2017</a:t>
            </a:r>
            <a:r>
              <a:rPr spc="-30" dirty="0">
                <a:latin typeface="+mn-lt"/>
              </a:rPr>
              <a:t> </a:t>
            </a:r>
            <a:r>
              <a:rPr spc="-5" dirty="0">
                <a:latin typeface="+mn-lt"/>
              </a:rPr>
              <a:t>Embedded</a:t>
            </a:r>
            <a:r>
              <a:rPr spc="-35" dirty="0">
                <a:latin typeface="+mn-lt"/>
              </a:rPr>
              <a:t> </a:t>
            </a:r>
            <a:r>
              <a:rPr dirty="0">
                <a:latin typeface="+mn-lt"/>
              </a:rPr>
              <a:t>Markets</a:t>
            </a:r>
            <a:r>
              <a:rPr spc="-50" dirty="0">
                <a:latin typeface="+mn-lt"/>
              </a:rPr>
              <a:t> </a:t>
            </a:r>
            <a:r>
              <a:rPr spc="-5" dirty="0">
                <a:latin typeface="+mn-lt"/>
              </a:rPr>
              <a:t>Study</a:t>
            </a:r>
          </a:p>
        </p:txBody>
      </p:sp>
      <p:sp>
        <p:nvSpPr>
          <p:cNvPr id="79" name="object 79"/>
          <p:cNvSpPr txBox="1">
            <a:spLocks noGrp="1"/>
          </p:cNvSpPr>
          <p:nvPr>
            <p:ph type="ftr" sz="quarter" idx="5"/>
          </p:nvPr>
        </p:nvSpPr>
        <p:spPr>
          <a:xfrm>
            <a:off x="6093333" y="6579609"/>
            <a:ext cx="29622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+mn-lt"/>
              </a:rPr>
              <a:t>©</a:t>
            </a:r>
            <a:r>
              <a:rPr spc="-10" dirty="0">
                <a:latin typeface="+mn-lt"/>
              </a:rPr>
              <a:t> </a:t>
            </a:r>
            <a:r>
              <a:rPr spc="-5" dirty="0">
                <a:latin typeface="+mn-lt"/>
              </a:rPr>
              <a:t>2017 </a:t>
            </a:r>
            <a:r>
              <a:rPr spc="-10" dirty="0">
                <a:latin typeface="+mn-lt"/>
              </a:rPr>
              <a:t>Copyright</a:t>
            </a:r>
            <a:r>
              <a:rPr spc="30" dirty="0">
                <a:latin typeface="+mn-lt"/>
              </a:rPr>
              <a:t> </a:t>
            </a:r>
            <a:r>
              <a:rPr spc="-5" dirty="0">
                <a:latin typeface="+mn-lt"/>
              </a:rPr>
              <a:t>by AspenCore.</a:t>
            </a:r>
            <a:r>
              <a:rPr spc="-10" dirty="0">
                <a:latin typeface="+mn-lt"/>
              </a:rPr>
              <a:t> All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rights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reserved.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5686805" y="5616651"/>
            <a:ext cx="103314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cs typeface="Calibri"/>
              </a:rPr>
              <a:t>2015</a:t>
            </a:r>
            <a:r>
              <a:rPr sz="1100" spc="-35" dirty="0">
                <a:cs typeface="Calibri"/>
              </a:rPr>
              <a:t> </a:t>
            </a:r>
            <a:r>
              <a:rPr sz="1100" dirty="0">
                <a:cs typeface="Calibri"/>
              </a:rPr>
              <a:t>=</a:t>
            </a:r>
            <a:r>
              <a:rPr sz="1100" spc="-25" dirty="0">
                <a:cs typeface="Calibri"/>
              </a:rPr>
              <a:t> </a:t>
            </a:r>
            <a:r>
              <a:rPr sz="1100" dirty="0">
                <a:cs typeface="Calibri"/>
              </a:rPr>
              <a:t>20.0</a:t>
            </a:r>
            <a:r>
              <a:rPr sz="1100" spc="-35" dirty="0">
                <a:cs typeface="Calibri"/>
              </a:rPr>
              <a:t> </a:t>
            </a:r>
            <a:r>
              <a:rPr sz="1100" dirty="0">
                <a:cs typeface="Calibri"/>
              </a:rPr>
              <a:t>Years</a:t>
            </a:r>
            <a:endParaRPr sz="1100"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686805" y="5784291"/>
            <a:ext cx="102870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cs typeface="Calibri"/>
              </a:rPr>
              <a:t>2014</a:t>
            </a:r>
            <a:r>
              <a:rPr sz="1100" spc="-40" dirty="0">
                <a:cs typeface="Calibri"/>
              </a:rPr>
              <a:t> </a:t>
            </a:r>
            <a:r>
              <a:rPr sz="1100" dirty="0">
                <a:cs typeface="Calibri"/>
              </a:rPr>
              <a:t>=</a:t>
            </a:r>
            <a:r>
              <a:rPr sz="1100" spc="-25" dirty="0">
                <a:cs typeface="Calibri"/>
              </a:rPr>
              <a:t> </a:t>
            </a:r>
            <a:r>
              <a:rPr sz="1100" dirty="0">
                <a:cs typeface="Calibri"/>
              </a:rPr>
              <a:t>21.8</a:t>
            </a:r>
            <a:r>
              <a:rPr sz="1100" spc="-35" dirty="0">
                <a:cs typeface="Calibri"/>
              </a:rPr>
              <a:t> </a:t>
            </a:r>
            <a:r>
              <a:rPr sz="1100" dirty="0">
                <a:cs typeface="Calibri"/>
              </a:rPr>
              <a:t>years</a:t>
            </a:r>
            <a:endParaRPr sz="110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cs typeface="Calibri"/>
              </a:rPr>
              <a:t>2013</a:t>
            </a:r>
            <a:r>
              <a:rPr sz="1100" spc="-40" dirty="0">
                <a:cs typeface="Calibri"/>
              </a:rPr>
              <a:t> </a:t>
            </a:r>
            <a:r>
              <a:rPr sz="1100" dirty="0">
                <a:cs typeface="Calibri"/>
              </a:rPr>
              <a:t>=</a:t>
            </a:r>
            <a:r>
              <a:rPr sz="1100" spc="-25" dirty="0">
                <a:cs typeface="Calibri"/>
              </a:rPr>
              <a:t> </a:t>
            </a:r>
            <a:r>
              <a:rPr sz="1100" dirty="0">
                <a:cs typeface="Calibri"/>
              </a:rPr>
              <a:t>19.7</a:t>
            </a:r>
            <a:r>
              <a:rPr sz="1100" spc="-35" dirty="0">
                <a:cs typeface="Calibri"/>
              </a:rPr>
              <a:t> </a:t>
            </a:r>
            <a:r>
              <a:rPr sz="1100" dirty="0">
                <a:cs typeface="Calibri"/>
              </a:rPr>
              <a:t>years</a:t>
            </a:r>
            <a:endParaRPr sz="1100">
              <a:cs typeface="Calibri"/>
            </a:endParaRPr>
          </a:p>
        </p:txBody>
      </p:sp>
      <p:sp>
        <p:nvSpPr>
          <p:cNvPr id="77" name="object 77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19348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+mn-lt"/>
              </a:rPr>
              <a:t>Job</a:t>
            </a:r>
            <a:r>
              <a:rPr sz="2200" spc="-4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Functions</a:t>
            </a:r>
            <a:endParaRPr sz="2200">
              <a:latin typeface="+mn-l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69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38929" y="1618233"/>
            <a:ext cx="2183130" cy="4042410"/>
            <a:chOff x="4138929" y="1618233"/>
            <a:chExt cx="2183130" cy="4042410"/>
          </a:xfrm>
        </p:grpSpPr>
        <p:sp>
          <p:nvSpPr>
            <p:cNvPr id="4" name="object 4"/>
            <p:cNvSpPr/>
            <p:nvPr/>
          </p:nvSpPr>
          <p:spPr>
            <a:xfrm>
              <a:off x="4145279" y="1691639"/>
              <a:ext cx="2176780" cy="147955"/>
            </a:xfrm>
            <a:custGeom>
              <a:avLst/>
              <a:gdLst/>
              <a:ahLst/>
              <a:cxnLst/>
              <a:rect l="l" t="t" r="r" b="b"/>
              <a:pathLst>
                <a:path w="2176779" h="147955">
                  <a:moveTo>
                    <a:pt x="2176272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2176272" y="147827"/>
                  </a:lnTo>
                  <a:lnTo>
                    <a:pt x="21762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45279" y="1839467"/>
              <a:ext cx="1945005" cy="147955"/>
            </a:xfrm>
            <a:custGeom>
              <a:avLst/>
              <a:gdLst/>
              <a:ahLst/>
              <a:cxnLst/>
              <a:rect l="l" t="t" r="r" b="b"/>
              <a:pathLst>
                <a:path w="1945004" h="147955">
                  <a:moveTo>
                    <a:pt x="1944624" y="0"/>
                  </a:moveTo>
                  <a:lnTo>
                    <a:pt x="0" y="0"/>
                  </a:lnTo>
                  <a:lnTo>
                    <a:pt x="0" y="147828"/>
                  </a:lnTo>
                  <a:lnTo>
                    <a:pt x="1944624" y="147828"/>
                  </a:lnTo>
                  <a:lnTo>
                    <a:pt x="194462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45279" y="1987295"/>
              <a:ext cx="1940560" cy="146685"/>
            </a:xfrm>
            <a:custGeom>
              <a:avLst/>
              <a:gdLst/>
              <a:ahLst/>
              <a:cxnLst/>
              <a:rect l="l" t="t" r="r" b="b"/>
              <a:pathLst>
                <a:path w="1940560" h="146685">
                  <a:moveTo>
                    <a:pt x="1940052" y="0"/>
                  </a:moveTo>
                  <a:lnTo>
                    <a:pt x="0" y="0"/>
                  </a:lnTo>
                  <a:lnTo>
                    <a:pt x="0" y="146303"/>
                  </a:lnTo>
                  <a:lnTo>
                    <a:pt x="1940052" y="146303"/>
                  </a:lnTo>
                  <a:lnTo>
                    <a:pt x="194005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45279" y="2267711"/>
              <a:ext cx="1432560" cy="146685"/>
            </a:xfrm>
            <a:custGeom>
              <a:avLst/>
              <a:gdLst/>
              <a:ahLst/>
              <a:cxnLst/>
              <a:rect l="l" t="t" r="r" b="b"/>
              <a:pathLst>
                <a:path w="1432560" h="146685">
                  <a:moveTo>
                    <a:pt x="1432560" y="0"/>
                  </a:moveTo>
                  <a:lnTo>
                    <a:pt x="0" y="0"/>
                  </a:lnTo>
                  <a:lnTo>
                    <a:pt x="0" y="146303"/>
                  </a:lnTo>
                  <a:lnTo>
                    <a:pt x="1432560" y="146303"/>
                  </a:lnTo>
                  <a:lnTo>
                    <a:pt x="14325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45279" y="2414015"/>
              <a:ext cx="1469390" cy="147955"/>
            </a:xfrm>
            <a:custGeom>
              <a:avLst/>
              <a:gdLst/>
              <a:ahLst/>
              <a:cxnLst/>
              <a:rect l="l" t="t" r="r" b="b"/>
              <a:pathLst>
                <a:path w="1469389" h="147955">
                  <a:moveTo>
                    <a:pt x="1469136" y="0"/>
                  </a:moveTo>
                  <a:lnTo>
                    <a:pt x="0" y="0"/>
                  </a:lnTo>
                  <a:lnTo>
                    <a:pt x="0" y="147828"/>
                  </a:lnTo>
                  <a:lnTo>
                    <a:pt x="1469136" y="147828"/>
                  </a:lnTo>
                  <a:lnTo>
                    <a:pt x="146913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45279" y="2561844"/>
              <a:ext cx="1102360" cy="147955"/>
            </a:xfrm>
            <a:custGeom>
              <a:avLst/>
              <a:gdLst/>
              <a:ahLst/>
              <a:cxnLst/>
              <a:rect l="l" t="t" r="r" b="b"/>
              <a:pathLst>
                <a:path w="1102360" h="147955">
                  <a:moveTo>
                    <a:pt x="1101852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1101852" y="147827"/>
                  </a:lnTo>
                  <a:lnTo>
                    <a:pt x="110185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45279" y="2842259"/>
              <a:ext cx="1324610" cy="147955"/>
            </a:xfrm>
            <a:custGeom>
              <a:avLst/>
              <a:gdLst/>
              <a:ahLst/>
              <a:cxnLst/>
              <a:rect l="l" t="t" r="r" b="b"/>
              <a:pathLst>
                <a:path w="1324610" h="147955">
                  <a:moveTo>
                    <a:pt x="1324356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1324356" y="147827"/>
                  </a:lnTo>
                  <a:lnTo>
                    <a:pt x="132435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45279" y="2990087"/>
              <a:ext cx="1550035" cy="147955"/>
            </a:xfrm>
            <a:custGeom>
              <a:avLst/>
              <a:gdLst/>
              <a:ahLst/>
              <a:cxnLst/>
              <a:rect l="l" t="t" r="r" b="b"/>
              <a:pathLst>
                <a:path w="1550035" h="147955">
                  <a:moveTo>
                    <a:pt x="1549908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1549908" y="147827"/>
                  </a:lnTo>
                  <a:lnTo>
                    <a:pt x="154990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45279" y="3137916"/>
              <a:ext cx="1606550" cy="147955"/>
            </a:xfrm>
            <a:custGeom>
              <a:avLst/>
              <a:gdLst/>
              <a:ahLst/>
              <a:cxnLst/>
              <a:rect l="l" t="t" r="r" b="b"/>
              <a:pathLst>
                <a:path w="1606550" h="147954">
                  <a:moveTo>
                    <a:pt x="1606296" y="0"/>
                  </a:moveTo>
                  <a:lnTo>
                    <a:pt x="0" y="0"/>
                  </a:lnTo>
                  <a:lnTo>
                    <a:pt x="0" y="147828"/>
                  </a:lnTo>
                  <a:lnTo>
                    <a:pt x="1606296" y="147828"/>
                  </a:lnTo>
                  <a:lnTo>
                    <a:pt x="160629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45279" y="3418332"/>
              <a:ext cx="1082040" cy="147955"/>
            </a:xfrm>
            <a:custGeom>
              <a:avLst/>
              <a:gdLst/>
              <a:ahLst/>
              <a:cxnLst/>
              <a:rect l="l" t="t" r="r" b="b"/>
              <a:pathLst>
                <a:path w="1082039" h="147954">
                  <a:moveTo>
                    <a:pt x="1082040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1082040" y="147827"/>
                  </a:lnTo>
                  <a:lnTo>
                    <a:pt x="108204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45279" y="3566160"/>
              <a:ext cx="1214755" cy="147955"/>
            </a:xfrm>
            <a:custGeom>
              <a:avLst/>
              <a:gdLst/>
              <a:ahLst/>
              <a:cxnLst/>
              <a:rect l="l" t="t" r="r" b="b"/>
              <a:pathLst>
                <a:path w="1214754" h="147954">
                  <a:moveTo>
                    <a:pt x="1214628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1214628" y="147827"/>
                  </a:lnTo>
                  <a:lnTo>
                    <a:pt x="121462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45279" y="3713988"/>
              <a:ext cx="1373505" cy="147955"/>
            </a:xfrm>
            <a:custGeom>
              <a:avLst/>
              <a:gdLst/>
              <a:ahLst/>
              <a:cxnLst/>
              <a:rect l="l" t="t" r="r" b="b"/>
              <a:pathLst>
                <a:path w="1373504" h="147954">
                  <a:moveTo>
                    <a:pt x="1373124" y="0"/>
                  </a:moveTo>
                  <a:lnTo>
                    <a:pt x="0" y="0"/>
                  </a:lnTo>
                  <a:lnTo>
                    <a:pt x="0" y="147828"/>
                  </a:lnTo>
                  <a:lnTo>
                    <a:pt x="1373124" y="147828"/>
                  </a:lnTo>
                  <a:lnTo>
                    <a:pt x="137312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45279" y="3994404"/>
              <a:ext cx="1013460" cy="147955"/>
            </a:xfrm>
            <a:custGeom>
              <a:avLst/>
              <a:gdLst/>
              <a:ahLst/>
              <a:cxnLst/>
              <a:rect l="l" t="t" r="r" b="b"/>
              <a:pathLst>
                <a:path w="1013460" h="147954">
                  <a:moveTo>
                    <a:pt x="1013460" y="0"/>
                  </a:moveTo>
                  <a:lnTo>
                    <a:pt x="0" y="0"/>
                  </a:lnTo>
                  <a:lnTo>
                    <a:pt x="0" y="147828"/>
                  </a:lnTo>
                  <a:lnTo>
                    <a:pt x="1013460" y="147828"/>
                  </a:lnTo>
                  <a:lnTo>
                    <a:pt x="10134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45279" y="4142232"/>
              <a:ext cx="739140" cy="146685"/>
            </a:xfrm>
            <a:custGeom>
              <a:avLst/>
              <a:gdLst/>
              <a:ahLst/>
              <a:cxnLst/>
              <a:rect l="l" t="t" r="r" b="b"/>
              <a:pathLst>
                <a:path w="739139" h="146685">
                  <a:moveTo>
                    <a:pt x="739140" y="0"/>
                  </a:moveTo>
                  <a:lnTo>
                    <a:pt x="0" y="0"/>
                  </a:lnTo>
                  <a:lnTo>
                    <a:pt x="0" y="146304"/>
                  </a:lnTo>
                  <a:lnTo>
                    <a:pt x="739140" y="146304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45279" y="4288535"/>
              <a:ext cx="814069" cy="147955"/>
            </a:xfrm>
            <a:custGeom>
              <a:avLst/>
              <a:gdLst/>
              <a:ahLst/>
              <a:cxnLst/>
              <a:rect l="l" t="t" r="r" b="b"/>
              <a:pathLst>
                <a:path w="814070" h="147954">
                  <a:moveTo>
                    <a:pt x="813816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813816" y="147827"/>
                  </a:lnTo>
                  <a:lnTo>
                    <a:pt x="81381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45279" y="4568951"/>
              <a:ext cx="594360" cy="147955"/>
            </a:xfrm>
            <a:custGeom>
              <a:avLst/>
              <a:gdLst/>
              <a:ahLst/>
              <a:cxnLst/>
              <a:rect l="l" t="t" r="r" b="b"/>
              <a:pathLst>
                <a:path w="594360" h="147954">
                  <a:moveTo>
                    <a:pt x="594360" y="0"/>
                  </a:moveTo>
                  <a:lnTo>
                    <a:pt x="0" y="0"/>
                  </a:lnTo>
                  <a:lnTo>
                    <a:pt x="0" y="147828"/>
                  </a:lnTo>
                  <a:lnTo>
                    <a:pt x="594360" y="147828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45279" y="4716779"/>
              <a:ext cx="881380" cy="147955"/>
            </a:xfrm>
            <a:custGeom>
              <a:avLst/>
              <a:gdLst/>
              <a:ahLst/>
              <a:cxnLst/>
              <a:rect l="l" t="t" r="r" b="b"/>
              <a:pathLst>
                <a:path w="881379" h="147954">
                  <a:moveTo>
                    <a:pt x="880872" y="0"/>
                  </a:moveTo>
                  <a:lnTo>
                    <a:pt x="0" y="0"/>
                  </a:lnTo>
                  <a:lnTo>
                    <a:pt x="0" y="147828"/>
                  </a:lnTo>
                  <a:lnTo>
                    <a:pt x="880872" y="147828"/>
                  </a:lnTo>
                  <a:lnTo>
                    <a:pt x="8808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45279" y="4864607"/>
              <a:ext cx="883919" cy="147955"/>
            </a:xfrm>
            <a:custGeom>
              <a:avLst/>
              <a:gdLst/>
              <a:ahLst/>
              <a:cxnLst/>
              <a:rect l="l" t="t" r="r" b="b"/>
              <a:pathLst>
                <a:path w="883920" h="147954">
                  <a:moveTo>
                    <a:pt x="883920" y="0"/>
                  </a:moveTo>
                  <a:lnTo>
                    <a:pt x="0" y="0"/>
                  </a:lnTo>
                  <a:lnTo>
                    <a:pt x="0" y="147828"/>
                  </a:lnTo>
                  <a:lnTo>
                    <a:pt x="883920" y="147828"/>
                  </a:lnTo>
                  <a:lnTo>
                    <a:pt x="8839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45279" y="5145024"/>
              <a:ext cx="527685" cy="147955"/>
            </a:xfrm>
            <a:custGeom>
              <a:avLst/>
              <a:gdLst/>
              <a:ahLst/>
              <a:cxnLst/>
              <a:rect l="l" t="t" r="r" b="b"/>
              <a:pathLst>
                <a:path w="527685" h="147954">
                  <a:moveTo>
                    <a:pt x="527304" y="0"/>
                  </a:moveTo>
                  <a:lnTo>
                    <a:pt x="0" y="0"/>
                  </a:lnTo>
                  <a:lnTo>
                    <a:pt x="0" y="147828"/>
                  </a:lnTo>
                  <a:lnTo>
                    <a:pt x="527304" y="147828"/>
                  </a:lnTo>
                  <a:lnTo>
                    <a:pt x="52730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45279" y="5292851"/>
              <a:ext cx="355600" cy="147955"/>
            </a:xfrm>
            <a:custGeom>
              <a:avLst/>
              <a:gdLst/>
              <a:ahLst/>
              <a:cxnLst/>
              <a:rect l="l" t="t" r="r" b="b"/>
              <a:pathLst>
                <a:path w="355600" h="147954">
                  <a:moveTo>
                    <a:pt x="355092" y="0"/>
                  </a:moveTo>
                  <a:lnTo>
                    <a:pt x="0" y="0"/>
                  </a:lnTo>
                  <a:lnTo>
                    <a:pt x="0" y="147828"/>
                  </a:lnTo>
                  <a:lnTo>
                    <a:pt x="355092" y="147828"/>
                  </a:lnTo>
                  <a:lnTo>
                    <a:pt x="35509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145279" y="5440680"/>
              <a:ext cx="434340" cy="147955"/>
            </a:xfrm>
            <a:custGeom>
              <a:avLst/>
              <a:gdLst/>
              <a:ahLst/>
              <a:cxnLst/>
              <a:rect l="l" t="t" r="r" b="b"/>
              <a:pathLst>
                <a:path w="434339" h="147954">
                  <a:moveTo>
                    <a:pt x="434340" y="0"/>
                  </a:moveTo>
                  <a:lnTo>
                    <a:pt x="0" y="0"/>
                  </a:lnTo>
                  <a:lnTo>
                    <a:pt x="0" y="147828"/>
                  </a:lnTo>
                  <a:lnTo>
                    <a:pt x="434340" y="147828"/>
                  </a:lnTo>
                  <a:lnTo>
                    <a:pt x="43434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45279" y="1624583"/>
              <a:ext cx="0" cy="4029710"/>
            </a:xfrm>
            <a:custGeom>
              <a:avLst/>
              <a:gdLst/>
              <a:ahLst/>
              <a:cxnLst/>
              <a:rect l="l" t="t" r="r" b="b"/>
              <a:pathLst>
                <a:path h="4029710">
                  <a:moveTo>
                    <a:pt x="0" y="0"/>
                  </a:moveTo>
                  <a:lnTo>
                    <a:pt x="0" y="4029455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386576" y="165239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34405" y="280390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91073" y="3379723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23509" y="3955542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03775" y="4531232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36084" y="5107051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42609" y="2228215"/>
            <a:ext cx="325755" cy="35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18%</a:t>
            </a:r>
            <a:endParaRPr sz="1200">
              <a:latin typeface="Calibri"/>
              <a:cs typeface="Calibri"/>
            </a:endParaRPr>
          </a:p>
          <a:p>
            <a:pPr marL="47625">
              <a:lnSpc>
                <a:spcPts val="1300"/>
              </a:lnSpc>
            </a:pPr>
            <a:r>
              <a:rPr sz="1200" dirty="0">
                <a:latin typeface="Calibri"/>
                <a:cs typeface="Calibri"/>
              </a:rPr>
              <a:t>18%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58941" y="2951479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24932" y="3527297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48173" y="4102989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563236" y="5254497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48832" y="1799971"/>
            <a:ext cx="295910" cy="35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ts val="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24%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00"/>
              </a:lnSpc>
            </a:pPr>
            <a:r>
              <a:rPr sz="1200" dirty="0">
                <a:latin typeface="Calibri"/>
                <a:cs typeface="Calibri"/>
              </a:rPr>
              <a:t>24%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10885" y="252323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15329" y="3099053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582539" y="367474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23865" y="4250563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090540" y="4678807"/>
            <a:ext cx="293370" cy="35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  <a:p>
            <a:pPr marL="15240">
              <a:lnSpc>
                <a:spcPts val="1300"/>
              </a:lnSpc>
            </a:pPr>
            <a:r>
              <a:rPr sz="1200" dirty="0"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643120" y="5402071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6445" y="1773174"/>
            <a:ext cx="35274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Multiple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different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processor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chips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(diff.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vendors)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60070" y="2348864"/>
            <a:ext cx="36328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Single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chip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with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multiple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identical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processor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cores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499997" y="2924682"/>
            <a:ext cx="24536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Multiple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identical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processor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chips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38404" y="3500373"/>
            <a:ext cx="35553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Multiple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different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processor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chips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(same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vendor)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43306" y="4076191"/>
            <a:ext cx="364997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Single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chip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with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multiple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different processor cores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08431" y="4652009"/>
            <a:ext cx="31845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FPGA</a:t>
            </a:r>
            <a:r>
              <a:rPr sz="1400" dirty="0">
                <a:latin typeface="Calibri"/>
                <a:cs typeface="Calibri"/>
              </a:rPr>
              <a:t> with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single hard/soft processor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56056" y="5227701"/>
            <a:ext cx="34378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FPGA</a:t>
            </a:r>
            <a:r>
              <a:rPr sz="1400" dirty="0">
                <a:latin typeface="Calibri"/>
                <a:cs typeface="Calibri"/>
              </a:rPr>
              <a:t> with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multiple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hard/soft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processor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cores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789676" y="5109971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898641" y="5031181"/>
            <a:ext cx="9359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2017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603)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789676" y="5315711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898641" y="5236591"/>
            <a:ext cx="935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2015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805)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789676" y="5519928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5898641" y="5441391"/>
            <a:ext cx="1012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2014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1051)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52298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/>
              <a:t>Does</a:t>
            </a:r>
            <a:r>
              <a:rPr sz="2200" dirty="0"/>
              <a:t> </a:t>
            </a:r>
            <a:r>
              <a:rPr sz="2200" spc="-10" dirty="0"/>
              <a:t>your</a:t>
            </a:r>
            <a:r>
              <a:rPr sz="2200" spc="25" dirty="0"/>
              <a:t> </a:t>
            </a:r>
            <a:r>
              <a:rPr sz="2200" spc="-5" dirty="0"/>
              <a:t>embedded</a:t>
            </a:r>
            <a:r>
              <a:rPr sz="2200" spc="20" dirty="0"/>
              <a:t> </a:t>
            </a:r>
            <a:r>
              <a:rPr sz="2200" spc="-5" dirty="0"/>
              <a:t>project</a:t>
            </a:r>
            <a:r>
              <a:rPr sz="2200" dirty="0"/>
              <a:t> </a:t>
            </a:r>
            <a:r>
              <a:rPr sz="2200" spc="-5" dirty="0"/>
              <a:t>contain…</a:t>
            </a:r>
            <a:endParaRPr sz="22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70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07136" y="1712976"/>
            <a:ext cx="7698105" cy="2307590"/>
            <a:chOff x="707136" y="1712976"/>
            <a:chExt cx="7698105" cy="2307590"/>
          </a:xfrm>
        </p:grpSpPr>
        <p:sp>
          <p:nvSpPr>
            <p:cNvPr id="4" name="object 4"/>
            <p:cNvSpPr/>
            <p:nvPr/>
          </p:nvSpPr>
          <p:spPr>
            <a:xfrm>
              <a:off x="775716" y="3614927"/>
              <a:ext cx="280670" cy="401320"/>
            </a:xfrm>
            <a:custGeom>
              <a:avLst/>
              <a:gdLst/>
              <a:ahLst/>
              <a:cxnLst/>
              <a:rect l="l" t="t" r="r" b="b"/>
              <a:pathLst>
                <a:path w="280669" h="401320">
                  <a:moveTo>
                    <a:pt x="280416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280416" y="400812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6131" y="3723132"/>
              <a:ext cx="280670" cy="292735"/>
            </a:xfrm>
            <a:custGeom>
              <a:avLst/>
              <a:gdLst/>
              <a:ahLst/>
              <a:cxnLst/>
              <a:rect l="l" t="t" r="r" b="b"/>
              <a:pathLst>
                <a:path w="280669" h="292735">
                  <a:moveTo>
                    <a:pt x="280416" y="0"/>
                  </a:moveTo>
                  <a:lnTo>
                    <a:pt x="0" y="0"/>
                  </a:lnTo>
                  <a:lnTo>
                    <a:pt x="0" y="292608"/>
                  </a:lnTo>
                  <a:lnTo>
                    <a:pt x="280416" y="292608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6548" y="3628644"/>
              <a:ext cx="279400" cy="387350"/>
            </a:xfrm>
            <a:custGeom>
              <a:avLst/>
              <a:gdLst/>
              <a:ahLst/>
              <a:cxnLst/>
              <a:rect l="l" t="t" r="r" b="b"/>
              <a:pathLst>
                <a:path w="279400" h="387350">
                  <a:moveTo>
                    <a:pt x="278892" y="0"/>
                  </a:moveTo>
                  <a:lnTo>
                    <a:pt x="0" y="0"/>
                  </a:lnTo>
                  <a:lnTo>
                    <a:pt x="0" y="387095"/>
                  </a:lnTo>
                  <a:lnTo>
                    <a:pt x="278892" y="387095"/>
                  </a:lnTo>
                  <a:lnTo>
                    <a:pt x="278892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15439" y="3624072"/>
              <a:ext cx="280670" cy="391795"/>
            </a:xfrm>
            <a:custGeom>
              <a:avLst/>
              <a:gdLst/>
              <a:ahLst/>
              <a:cxnLst/>
              <a:rect l="l" t="t" r="r" b="b"/>
              <a:pathLst>
                <a:path w="280669" h="391795">
                  <a:moveTo>
                    <a:pt x="280416" y="0"/>
                  </a:moveTo>
                  <a:lnTo>
                    <a:pt x="0" y="0"/>
                  </a:lnTo>
                  <a:lnTo>
                    <a:pt x="0" y="391667"/>
                  </a:lnTo>
                  <a:lnTo>
                    <a:pt x="280416" y="391667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95855" y="3575304"/>
              <a:ext cx="280670" cy="440690"/>
            </a:xfrm>
            <a:custGeom>
              <a:avLst/>
              <a:gdLst/>
              <a:ahLst/>
              <a:cxnLst/>
              <a:rect l="l" t="t" r="r" b="b"/>
              <a:pathLst>
                <a:path w="280669" h="440689">
                  <a:moveTo>
                    <a:pt x="280416" y="0"/>
                  </a:moveTo>
                  <a:lnTo>
                    <a:pt x="0" y="0"/>
                  </a:lnTo>
                  <a:lnTo>
                    <a:pt x="0" y="440436"/>
                  </a:lnTo>
                  <a:lnTo>
                    <a:pt x="280416" y="440436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16480" y="3704844"/>
              <a:ext cx="279400" cy="311150"/>
            </a:xfrm>
            <a:custGeom>
              <a:avLst/>
              <a:gdLst/>
              <a:ahLst/>
              <a:cxnLst/>
              <a:rect l="l" t="t" r="r" b="b"/>
              <a:pathLst>
                <a:path w="279400" h="311150">
                  <a:moveTo>
                    <a:pt x="278892" y="0"/>
                  </a:moveTo>
                  <a:lnTo>
                    <a:pt x="0" y="0"/>
                  </a:lnTo>
                  <a:lnTo>
                    <a:pt x="0" y="310895"/>
                  </a:lnTo>
                  <a:lnTo>
                    <a:pt x="278892" y="310895"/>
                  </a:lnTo>
                  <a:lnTo>
                    <a:pt x="27889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95371" y="3572255"/>
              <a:ext cx="280670" cy="443865"/>
            </a:xfrm>
            <a:custGeom>
              <a:avLst/>
              <a:gdLst/>
              <a:ahLst/>
              <a:cxnLst/>
              <a:rect l="l" t="t" r="r" b="b"/>
              <a:pathLst>
                <a:path w="280669" h="443864">
                  <a:moveTo>
                    <a:pt x="280415" y="0"/>
                  </a:moveTo>
                  <a:lnTo>
                    <a:pt x="0" y="0"/>
                  </a:lnTo>
                  <a:lnTo>
                    <a:pt x="0" y="443484"/>
                  </a:lnTo>
                  <a:lnTo>
                    <a:pt x="280415" y="443484"/>
                  </a:lnTo>
                  <a:lnTo>
                    <a:pt x="28041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75787" y="3521964"/>
              <a:ext cx="280670" cy="494030"/>
            </a:xfrm>
            <a:custGeom>
              <a:avLst/>
              <a:gdLst/>
              <a:ahLst/>
              <a:cxnLst/>
              <a:rect l="l" t="t" r="r" b="b"/>
              <a:pathLst>
                <a:path w="280669" h="494029">
                  <a:moveTo>
                    <a:pt x="280416" y="0"/>
                  </a:moveTo>
                  <a:lnTo>
                    <a:pt x="0" y="0"/>
                  </a:lnTo>
                  <a:lnTo>
                    <a:pt x="0" y="493775"/>
                  </a:lnTo>
                  <a:lnTo>
                    <a:pt x="280416" y="493775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56203" y="3528060"/>
              <a:ext cx="279400" cy="487680"/>
            </a:xfrm>
            <a:custGeom>
              <a:avLst/>
              <a:gdLst/>
              <a:ahLst/>
              <a:cxnLst/>
              <a:rect l="l" t="t" r="r" b="b"/>
              <a:pathLst>
                <a:path w="279400" h="487679">
                  <a:moveTo>
                    <a:pt x="278892" y="0"/>
                  </a:moveTo>
                  <a:lnTo>
                    <a:pt x="0" y="0"/>
                  </a:lnTo>
                  <a:lnTo>
                    <a:pt x="0" y="487679"/>
                  </a:lnTo>
                  <a:lnTo>
                    <a:pt x="278892" y="487679"/>
                  </a:lnTo>
                  <a:lnTo>
                    <a:pt x="27889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35096" y="3488436"/>
              <a:ext cx="280670" cy="527685"/>
            </a:xfrm>
            <a:custGeom>
              <a:avLst/>
              <a:gdLst/>
              <a:ahLst/>
              <a:cxnLst/>
              <a:rect l="l" t="t" r="r" b="b"/>
              <a:pathLst>
                <a:path w="280670" h="527685">
                  <a:moveTo>
                    <a:pt x="280415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280415" y="527303"/>
                  </a:lnTo>
                  <a:lnTo>
                    <a:pt x="280415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55719" y="1892808"/>
              <a:ext cx="280670" cy="2123440"/>
            </a:xfrm>
            <a:custGeom>
              <a:avLst/>
              <a:gdLst/>
              <a:ahLst/>
              <a:cxnLst/>
              <a:rect l="l" t="t" r="r" b="b"/>
              <a:pathLst>
                <a:path w="280670" h="2123440">
                  <a:moveTo>
                    <a:pt x="280415" y="0"/>
                  </a:moveTo>
                  <a:lnTo>
                    <a:pt x="0" y="0"/>
                  </a:lnTo>
                  <a:lnTo>
                    <a:pt x="0" y="2122931"/>
                  </a:lnTo>
                  <a:lnTo>
                    <a:pt x="280415" y="2122931"/>
                  </a:lnTo>
                  <a:lnTo>
                    <a:pt x="28041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36136" y="1712976"/>
              <a:ext cx="279400" cy="2303145"/>
            </a:xfrm>
            <a:custGeom>
              <a:avLst/>
              <a:gdLst/>
              <a:ahLst/>
              <a:cxnLst/>
              <a:rect l="l" t="t" r="r" b="b"/>
              <a:pathLst>
                <a:path w="279400" h="2303145">
                  <a:moveTo>
                    <a:pt x="278891" y="0"/>
                  </a:moveTo>
                  <a:lnTo>
                    <a:pt x="0" y="0"/>
                  </a:lnTo>
                  <a:lnTo>
                    <a:pt x="0" y="2302764"/>
                  </a:lnTo>
                  <a:lnTo>
                    <a:pt x="278891" y="2302764"/>
                  </a:lnTo>
                  <a:lnTo>
                    <a:pt x="2788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15027" y="1845564"/>
              <a:ext cx="280670" cy="2170430"/>
            </a:xfrm>
            <a:custGeom>
              <a:avLst/>
              <a:gdLst/>
              <a:ahLst/>
              <a:cxnLst/>
              <a:rect l="l" t="t" r="r" b="b"/>
              <a:pathLst>
                <a:path w="280670" h="2170429">
                  <a:moveTo>
                    <a:pt x="280416" y="0"/>
                  </a:moveTo>
                  <a:lnTo>
                    <a:pt x="0" y="0"/>
                  </a:lnTo>
                  <a:lnTo>
                    <a:pt x="0" y="2170176"/>
                  </a:lnTo>
                  <a:lnTo>
                    <a:pt x="280416" y="2170176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95444" y="1871472"/>
              <a:ext cx="280670" cy="2144395"/>
            </a:xfrm>
            <a:custGeom>
              <a:avLst/>
              <a:gdLst/>
              <a:ahLst/>
              <a:cxnLst/>
              <a:rect l="l" t="t" r="r" b="b"/>
              <a:pathLst>
                <a:path w="280670" h="2144395">
                  <a:moveTo>
                    <a:pt x="280415" y="0"/>
                  </a:moveTo>
                  <a:lnTo>
                    <a:pt x="0" y="0"/>
                  </a:lnTo>
                  <a:lnTo>
                    <a:pt x="0" y="2144267"/>
                  </a:lnTo>
                  <a:lnTo>
                    <a:pt x="280415" y="2144267"/>
                  </a:lnTo>
                  <a:lnTo>
                    <a:pt x="280415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75859" y="1874520"/>
              <a:ext cx="279400" cy="2141220"/>
            </a:xfrm>
            <a:custGeom>
              <a:avLst/>
              <a:gdLst/>
              <a:ahLst/>
              <a:cxnLst/>
              <a:rect l="l" t="t" r="r" b="b"/>
              <a:pathLst>
                <a:path w="279400" h="2141220">
                  <a:moveTo>
                    <a:pt x="278891" y="0"/>
                  </a:moveTo>
                  <a:lnTo>
                    <a:pt x="0" y="0"/>
                  </a:lnTo>
                  <a:lnTo>
                    <a:pt x="0" y="2141219"/>
                  </a:lnTo>
                  <a:lnTo>
                    <a:pt x="278891" y="2141219"/>
                  </a:lnTo>
                  <a:lnTo>
                    <a:pt x="278891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94959" y="3566160"/>
              <a:ext cx="280670" cy="449580"/>
            </a:xfrm>
            <a:custGeom>
              <a:avLst/>
              <a:gdLst/>
              <a:ahLst/>
              <a:cxnLst/>
              <a:rect l="l" t="t" r="r" b="b"/>
              <a:pathLst>
                <a:path w="280670" h="449579">
                  <a:moveTo>
                    <a:pt x="280415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280415" y="449579"/>
                  </a:lnTo>
                  <a:lnTo>
                    <a:pt x="28041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75376" y="3759708"/>
              <a:ext cx="279400" cy="256540"/>
            </a:xfrm>
            <a:custGeom>
              <a:avLst/>
              <a:gdLst/>
              <a:ahLst/>
              <a:cxnLst/>
              <a:rect l="l" t="t" r="r" b="b"/>
              <a:pathLst>
                <a:path w="279400" h="256539">
                  <a:moveTo>
                    <a:pt x="278891" y="0"/>
                  </a:moveTo>
                  <a:lnTo>
                    <a:pt x="0" y="0"/>
                  </a:lnTo>
                  <a:lnTo>
                    <a:pt x="0" y="256032"/>
                  </a:lnTo>
                  <a:lnTo>
                    <a:pt x="278891" y="256032"/>
                  </a:lnTo>
                  <a:lnTo>
                    <a:pt x="2788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54268" y="3771900"/>
              <a:ext cx="280670" cy="243840"/>
            </a:xfrm>
            <a:custGeom>
              <a:avLst/>
              <a:gdLst/>
              <a:ahLst/>
              <a:cxnLst/>
              <a:rect l="l" t="t" r="r" b="b"/>
              <a:pathLst>
                <a:path w="280670" h="243839">
                  <a:moveTo>
                    <a:pt x="280416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280416" y="243839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34683" y="3749040"/>
              <a:ext cx="280670" cy="266700"/>
            </a:xfrm>
            <a:custGeom>
              <a:avLst/>
              <a:gdLst/>
              <a:ahLst/>
              <a:cxnLst/>
              <a:rect l="l" t="t" r="r" b="b"/>
              <a:pathLst>
                <a:path w="280670" h="266700">
                  <a:moveTo>
                    <a:pt x="280415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280415" y="266700"/>
                  </a:lnTo>
                  <a:lnTo>
                    <a:pt x="280415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15100" y="3796283"/>
              <a:ext cx="279400" cy="219710"/>
            </a:xfrm>
            <a:custGeom>
              <a:avLst/>
              <a:gdLst/>
              <a:ahLst/>
              <a:cxnLst/>
              <a:rect l="l" t="t" r="r" b="b"/>
              <a:pathLst>
                <a:path w="279400" h="219710">
                  <a:moveTo>
                    <a:pt x="278892" y="0"/>
                  </a:moveTo>
                  <a:lnTo>
                    <a:pt x="0" y="0"/>
                  </a:lnTo>
                  <a:lnTo>
                    <a:pt x="0" y="219456"/>
                  </a:lnTo>
                  <a:lnTo>
                    <a:pt x="278892" y="219456"/>
                  </a:lnTo>
                  <a:lnTo>
                    <a:pt x="278892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34200" y="3918204"/>
              <a:ext cx="280670" cy="97790"/>
            </a:xfrm>
            <a:custGeom>
              <a:avLst/>
              <a:gdLst/>
              <a:ahLst/>
              <a:cxnLst/>
              <a:rect l="l" t="t" r="r" b="b"/>
              <a:pathLst>
                <a:path w="280670" h="97789">
                  <a:moveTo>
                    <a:pt x="280416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280416" y="97536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214616" y="3927348"/>
              <a:ext cx="280670" cy="88900"/>
            </a:xfrm>
            <a:custGeom>
              <a:avLst/>
              <a:gdLst/>
              <a:ahLst/>
              <a:cxnLst/>
              <a:rect l="l" t="t" r="r" b="b"/>
              <a:pathLst>
                <a:path w="280670" h="88900">
                  <a:moveTo>
                    <a:pt x="280415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280415" y="88391"/>
                  </a:lnTo>
                  <a:lnTo>
                    <a:pt x="28041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495031" y="3927348"/>
              <a:ext cx="279400" cy="88900"/>
            </a:xfrm>
            <a:custGeom>
              <a:avLst/>
              <a:gdLst/>
              <a:ahLst/>
              <a:cxnLst/>
              <a:rect l="l" t="t" r="r" b="b"/>
              <a:pathLst>
                <a:path w="279400" h="88900">
                  <a:moveTo>
                    <a:pt x="278892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278892" y="88391"/>
                  </a:lnTo>
                  <a:lnTo>
                    <a:pt x="278892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773924" y="3924300"/>
              <a:ext cx="280670" cy="91440"/>
            </a:xfrm>
            <a:custGeom>
              <a:avLst/>
              <a:gdLst/>
              <a:ahLst/>
              <a:cxnLst/>
              <a:rect l="l" t="t" r="r" b="b"/>
              <a:pathLst>
                <a:path w="280670" h="91439">
                  <a:moveTo>
                    <a:pt x="280416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280416" y="91439"/>
                  </a:lnTo>
                  <a:lnTo>
                    <a:pt x="28041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54340" y="3957827"/>
              <a:ext cx="280670" cy="58419"/>
            </a:xfrm>
            <a:custGeom>
              <a:avLst/>
              <a:gdLst/>
              <a:ahLst/>
              <a:cxnLst/>
              <a:rect l="l" t="t" r="r" b="b"/>
              <a:pathLst>
                <a:path w="280670" h="58420">
                  <a:moveTo>
                    <a:pt x="280415" y="0"/>
                  </a:moveTo>
                  <a:lnTo>
                    <a:pt x="0" y="0"/>
                  </a:lnTo>
                  <a:lnTo>
                    <a:pt x="0" y="57912"/>
                  </a:lnTo>
                  <a:lnTo>
                    <a:pt x="280415" y="57912"/>
                  </a:lnTo>
                  <a:lnTo>
                    <a:pt x="280415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07136" y="4015740"/>
              <a:ext cx="7698105" cy="0"/>
            </a:xfrm>
            <a:custGeom>
              <a:avLst/>
              <a:gdLst/>
              <a:ahLst/>
              <a:cxnLst/>
              <a:rect l="l" t="t" r="r" b="b"/>
              <a:pathLst>
                <a:path w="7698105">
                  <a:moveTo>
                    <a:pt x="0" y="0"/>
                  </a:moveTo>
                  <a:lnTo>
                    <a:pt x="7697724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77646" y="3392551"/>
            <a:ext cx="278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12%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52548" y="3481578"/>
            <a:ext cx="2082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57371" y="1669542"/>
            <a:ext cx="278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63%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97246" y="3343402"/>
            <a:ext cx="278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13%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72045" y="3695191"/>
            <a:ext cx="2082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37152" y="1490217"/>
            <a:ext cx="278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68%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12078" y="3536950"/>
            <a:ext cx="2082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92504" y="3406521"/>
            <a:ext cx="523240" cy="271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7175">
              <a:lnSpc>
                <a:spcPts val="969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11%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969"/>
              </a:lnSpc>
            </a:pPr>
            <a:r>
              <a:rPr sz="1000" b="1" spc="-10" dirty="0">
                <a:latin typeface="Arial"/>
                <a:cs typeface="Arial"/>
              </a:rPr>
              <a:t>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92114" y="3547948"/>
            <a:ext cx="2082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72021" y="3525773"/>
            <a:ext cx="2082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91944" y="3352875"/>
            <a:ext cx="6089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500" b="1" spc="-15" baseline="-19444" dirty="0">
                <a:latin typeface="Arial"/>
                <a:cs typeface="Arial"/>
              </a:rPr>
              <a:t>12</a:t>
            </a:r>
            <a:r>
              <a:rPr sz="1500" b="1" spc="-7" baseline="-19444" dirty="0">
                <a:latin typeface="Arial"/>
                <a:cs typeface="Arial"/>
              </a:rPr>
              <a:t>%</a:t>
            </a:r>
            <a:r>
              <a:rPr sz="1500" b="1" spc="-97" baseline="-19444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13%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71876" y="3305936"/>
            <a:ext cx="11690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500" b="1" spc="-15" baseline="-19444" dirty="0">
                <a:latin typeface="Arial"/>
                <a:cs typeface="Arial"/>
              </a:rPr>
              <a:t>13</a:t>
            </a:r>
            <a:r>
              <a:rPr sz="1500" b="1" spc="-7" baseline="-19444" dirty="0">
                <a:latin typeface="Arial"/>
                <a:cs typeface="Arial"/>
              </a:rPr>
              <a:t>%</a:t>
            </a:r>
            <a:r>
              <a:rPr sz="1500" b="1" spc="-97" baseline="-19444" dirty="0">
                <a:latin typeface="Arial"/>
                <a:cs typeface="Arial"/>
              </a:rPr>
              <a:t> </a:t>
            </a:r>
            <a:r>
              <a:rPr sz="1500" b="1" spc="-15" baseline="2777" dirty="0">
                <a:latin typeface="Arial"/>
                <a:cs typeface="Arial"/>
              </a:rPr>
              <a:t>15</a:t>
            </a:r>
            <a:r>
              <a:rPr sz="1500" b="1" spc="-7" baseline="2777" dirty="0">
                <a:latin typeface="Arial"/>
                <a:cs typeface="Arial"/>
              </a:rPr>
              <a:t>%</a:t>
            </a:r>
            <a:r>
              <a:rPr sz="1500" b="1" spc="-97" baseline="2777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14</a:t>
            </a:r>
            <a:r>
              <a:rPr sz="1000" b="1" spc="-5" dirty="0">
                <a:latin typeface="Arial"/>
                <a:cs typeface="Arial"/>
              </a:rPr>
              <a:t>%</a:t>
            </a:r>
            <a:r>
              <a:rPr sz="1000" b="1" spc="-65" dirty="0">
                <a:latin typeface="Arial"/>
                <a:cs typeface="Arial"/>
              </a:rPr>
              <a:t> </a:t>
            </a:r>
            <a:r>
              <a:rPr sz="1500" b="1" spc="-15" baseline="16666" dirty="0">
                <a:latin typeface="Arial"/>
                <a:cs typeface="Arial"/>
              </a:rPr>
              <a:t>16%</a:t>
            </a:r>
            <a:endParaRPr sz="1500" baseline="16666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91914" y="1651254"/>
            <a:ext cx="8890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500" b="1" spc="-15" baseline="11111" dirty="0">
                <a:latin typeface="Arial"/>
                <a:cs typeface="Arial"/>
              </a:rPr>
              <a:t>64</a:t>
            </a:r>
            <a:r>
              <a:rPr sz="1500" b="1" spc="-7" baseline="11111" dirty="0">
                <a:latin typeface="Arial"/>
                <a:cs typeface="Arial"/>
              </a:rPr>
              <a:t>%</a:t>
            </a:r>
            <a:r>
              <a:rPr sz="1500" b="1" spc="-97" baseline="11111" dirty="0">
                <a:latin typeface="Arial"/>
                <a:cs typeface="Arial"/>
              </a:rPr>
              <a:t> </a:t>
            </a:r>
            <a:r>
              <a:rPr sz="1500" b="1" spc="-15" baseline="2777" dirty="0">
                <a:latin typeface="Arial"/>
                <a:cs typeface="Arial"/>
              </a:rPr>
              <a:t>63</a:t>
            </a:r>
            <a:r>
              <a:rPr sz="1500" b="1" spc="-7" baseline="2777" dirty="0">
                <a:latin typeface="Arial"/>
                <a:cs typeface="Arial"/>
              </a:rPr>
              <a:t>%</a:t>
            </a:r>
            <a:r>
              <a:rPr sz="1500" b="1" spc="-97" baseline="2777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63%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552056" y="3573272"/>
            <a:ext cx="2082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091931" y="3735146"/>
            <a:ext cx="2082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246366" y="3704666"/>
            <a:ext cx="779780" cy="590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3%</a:t>
            </a:r>
            <a:r>
              <a:rPr sz="1000" b="1" spc="44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3%</a:t>
            </a:r>
            <a:r>
              <a:rPr sz="1000" b="1" spc="450" dirty="0">
                <a:latin typeface="Arial"/>
                <a:cs typeface="Arial"/>
              </a:rPr>
              <a:t> </a:t>
            </a:r>
            <a:r>
              <a:rPr sz="1500" b="1" spc="-15" baseline="2777" dirty="0">
                <a:latin typeface="Arial"/>
                <a:cs typeface="Arial"/>
              </a:rPr>
              <a:t>3%</a:t>
            </a:r>
            <a:endParaRPr sz="1500" baseline="2777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Do</a:t>
            </a:r>
            <a:r>
              <a:rPr sz="1200" spc="5" dirty="0">
                <a:latin typeface="Arial MT"/>
                <a:cs typeface="Arial MT"/>
              </a:rPr>
              <a:t>n</a:t>
            </a:r>
            <a:r>
              <a:rPr sz="1200" spc="-5" dirty="0">
                <a:latin typeface="Arial MT"/>
                <a:cs typeface="Arial MT"/>
              </a:rPr>
              <a:t>’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know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59611" y="4082288"/>
            <a:ext cx="10331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8-bit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processor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457069" y="4082288"/>
            <a:ext cx="1118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16-bit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processor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996944" y="4082288"/>
            <a:ext cx="1118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32-bit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processor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536819" y="4082288"/>
            <a:ext cx="1118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64-bit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processor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487424" y="4797552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4" h="70485">
                <a:moveTo>
                  <a:pt x="70103" y="0"/>
                </a:moveTo>
                <a:lnTo>
                  <a:pt x="0" y="0"/>
                </a:lnTo>
                <a:lnTo>
                  <a:pt x="0" y="70104"/>
                </a:lnTo>
                <a:lnTo>
                  <a:pt x="70103" y="70104"/>
                </a:lnTo>
                <a:lnTo>
                  <a:pt x="7010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23388" y="4797552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5" h="70485">
                <a:moveTo>
                  <a:pt x="70104" y="0"/>
                </a:moveTo>
                <a:lnTo>
                  <a:pt x="0" y="0"/>
                </a:lnTo>
                <a:lnTo>
                  <a:pt x="0" y="70104"/>
                </a:lnTo>
                <a:lnTo>
                  <a:pt x="70104" y="70104"/>
                </a:lnTo>
                <a:lnTo>
                  <a:pt x="7010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76700" y="4797552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5" h="70485">
                <a:moveTo>
                  <a:pt x="70103" y="0"/>
                </a:moveTo>
                <a:lnTo>
                  <a:pt x="0" y="0"/>
                </a:lnTo>
                <a:lnTo>
                  <a:pt x="0" y="70104"/>
                </a:lnTo>
                <a:lnTo>
                  <a:pt x="70103" y="70104"/>
                </a:lnTo>
                <a:lnTo>
                  <a:pt x="70103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30011" y="4797552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5" h="70485">
                <a:moveTo>
                  <a:pt x="70103" y="0"/>
                </a:moveTo>
                <a:lnTo>
                  <a:pt x="0" y="0"/>
                </a:lnTo>
                <a:lnTo>
                  <a:pt x="0" y="70104"/>
                </a:lnTo>
                <a:lnTo>
                  <a:pt x="70103" y="70104"/>
                </a:lnTo>
                <a:lnTo>
                  <a:pt x="70103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83323" y="4797552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4" h="70485">
                <a:moveTo>
                  <a:pt x="70103" y="0"/>
                </a:moveTo>
                <a:lnTo>
                  <a:pt x="0" y="0"/>
                </a:lnTo>
                <a:lnTo>
                  <a:pt x="0" y="70104"/>
                </a:lnTo>
                <a:lnTo>
                  <a:pt x="70103" y="70104"/>
                </a:lnTo>
                <a:lnTo>
                  <a:pt x="70103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283588" y="4725415"/>
            <a:ext cx="6950075" cy="760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100"/>
              </a:spcBef>
              <a:tabLst>
                <a:tab pos="1245870" algn="l"/>
                <a:tab pos="2599690" algn="l"/>
                <a:tab pos="3952875" algn="l"/>
                <a:tab pos="5306060" algn="l"/>
              </a:tabLst>
            </a:pPr>
            <a:r>
              <a:rPr sz="1100" dirty="0">
                <a:latin typeface="Arial MT"/>
                <a:cs typeface="Arial MT"/>
              </a:rPr>
              <a:t>2017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(N = 760)	2015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= </a:t>
            </a:r>
            <a:r>
              <a:rPr sz="1100" spc="-5" dirty="0">
                <a:latin typeface="Arial MT"/>
                <a:cs typeface="Arial MT"/>
              </a:rPr>
              <a:t>1,030)	</a:t>
            </a:r>
            <a:r>
              <a:rPr sz="1100" dirty="0">
                <a:latin typeface="Arial MT"/>
                <a:cs typeface="Arial MT"/>
              </a:rPr>
              <a:t>2014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= </a:t>
            </a:r>
            <a:r>
              <a:rPr sz="1100" spc="-5" dirty="0">
                <a:latin typeface="Arial MT"/>
                <a:cs typeface="Arial MT"/>
              </a:rPr>
              <a:t>1,383)	</a:t>
            </a:r>
            <a:r>
              <a:rPr sz="1100" dirty="0">
                <a:latin typeface="Arial MT"/>
                <a:cs typeface="Arial MT"/>
              </a:rPr>
              <a:t>2013 (N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= </a:t>
            </a:r>
            <a:r>
              <a:rPr sz="1100" spc="-5" dirty="0">
                <a:latin typeface="Arial MT"/>
                <a:cs typeface="Arial MT"/>
              </a:rPr>
              <a:t>2,056)	</a:t>
            </a:r>
            <a:r>
              <a:rPr sz="1100" dirty="0">
                <a:latin typeface="Arial MT"/>
                <a:cs typeface="Arial MT"/>
              </a:rPr>
              <a:t>2012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=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1,666)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Arial MT"/>
              <a:cs typeface="Arial MT"/>
            </a:endParaRPr>
          </a:p>
          <a:p>
            <a:pPr marL="12700" marR="5080" algn="ctr">
              <a:lnSpc>
                <a:spcPct val="100000"/>
              </a:lnSpc>
            </a:pPr>
            <a:r>
              <a:rPr sz="1100" b="1" dirty="0">
                <a:latin typeface="Arial"/>
                <a:cs typeface="Arial"/>
              </a:rPr>
              <a:t>Note. </a:t>
            </a:r>
            <a:r>
              <a:rPr sz="1100" dirty="0">
                <a:latin typeface="Arial MT"/>
                <a:cs typeface="Arial MT"/>
              </a:rPr>
              <a:t>52% of respondents </a:t>
            </a:r>
            <a:r>
              <a:rPr sz="1100" spc="-5" dirty="0">
                <a:latin typeface="Arial MT"/>
                <a:cs typeface="Arial MT"/>
              </a:rPr>
              <a:t>said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additional </a:t>
            </a:r>
            <a:r>
              <a:rPr sz="1100" dirty="0">
                <a:latin typeface="Arial MT"/>
                <a:cs typeface="Arial MT"/>
              </a:rPr>
              <a:t>processors </a:t>
            </a:r>
            <a:r>
              <a:rPr sz="1100" spc="-5" dirty="0">
                <a:latin typeface="Arial MT"/>
                <a:cs typeface="Arial MT"/>
              </a:rPr>
              <a:t>(if any) were </a:t>
            </a:r>
            <a:r>
              <a:rPr sz="1100" dirty="0">
                <a:latin typeface="Arial MT"/>
                <a:cs typeface="Arial MT"/>
              </a:rPr>
              <a:t>32-bit processors, 18% </a:t>
            </a:r>
            <a:r>
              <a:rPr sz="1100" spc="-5" dirty="0">
                <a:latin typeface="Arial MT"/>
                <a:cs typeface="Arial MT"/>
              </a:rPr>
              <a:t>said </a:t>
            </a:r>
            <a:r>
              <a:rPr sz="1100" dirty="0">
                <a:latin typeface="Arial MT"/>
                <a:cs typeface="Arial MT"/>
              </a:rPr>
              <a:t>they added 8-bit </a:t>
            </a:r>
            <a:r>
              <a:rPr sz="1100" spc="-30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processors,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14%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added</a:t>
            </a:r>
            <a:r>
              <a:rPr sz="1100" spc="-5" dirty="0">
                <a:latin typeface="Arial MT"/>
                <a:cs typeface="Arial MT"/>
              </a:rPr>
              <a:t> 16-bit</a:t>
            </a:r>
            <a:r>
              <a:rPr sz="1100" dirty="0">
                <a:latin typeface="Arial MT"/>
                <a:cs typeface="Arial MT"/>
              </a:rPr>
              <a:t> processors,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11%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added</a:t>
            </a:r>
            <a:r>
              <a:rPr sz="1100" spc="-5" dirty="0">
                <a:latin typeface="Arial MT"/>
                <a:cs typeface="Arial MT"/>
              </a:rPr>
              <a:t> 64-bit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processors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their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current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embedded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project.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58" name="object 5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69608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My</a:t>
            </a:r>
            <a:r>
              <a:rPr sz="2200" spc="5" dirty="0"/>
              <a:t> </a:t>
            </a:r>
            <a:r>
              <a:rPr sz="2200" spc="-5" dirty="0"/>
              <a:t>current</a:t>
            </a:r>
            <a:r>
              <a:rPr sz="2200" spc="30" dirty="0"/>
              <a:t> </a:t>
            </a:r>
            <a:r>
              <a:rPr sz="2200" spc="-5" dirty="0"/>
              <a:t>embedded</a:t>
            </a:r>
            <a:r>
              <a:rPr sz="2200" spc="15" dirty="0"/>
              <a:t> </a:t>
            </a:r>
            <a:r>
              <a:rPr sz="2200" spc="-5" dirty="0"/>
              <a:t>project's</a:t>
            </a:r>
            <a:r>
              <a:rPr sz="2200" spc="30" dirty="0"/>
              <a:t> </a:t>
            </a:r>
            <a:r>
              <a:rPr sz="2200" spc="-5" dirty="0"/>
              <a:t>main</a:t>
            </a:r>
            <a:r>
              <a:rPr sz="2200" dirty="0"/>
              <a:t> </a:t>
            </a:r>
            <a:r>
              <a:rPr sz="2200" spc="-5" dirty="0"/>
              <a:t>processor</a:t>
            </a:r>
            <a:r>
              <a:rPr sz="2200" spc="15" dirty="0"/>
              <a:t> </a:t>
            </a:r>
            <a:r>
              <a:rPr sz="2200" spc="-5" dirty="0"/>
              <a:t>is</a:t>
            </a:r>
            <a:r>
              <a:rPr sz="2200" spc="15" dirty="0"/>
              <a:t> </a:t>
            </a:r>
            <a:r>
              <a:rPr sz="2200" spc="-5" dirty="0"/>
              <a:t>a:</a:t>
            </a:r>
            <a:endParaRPr sz="22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71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03094" y="1330197"/>
            <a:ext cx="4116704" cy="4839335"/>
            <a:chOff x="2403094" y="1330197"/>
            <a:chExt cx="4116704" cy="4839335"/>
          </a:xfrm>
        </p:grpSpPr>
        <p:sp>
          <p:nvSpPr>
            <p:cNvPr id="4" name="object 4"/>
            <p:cNvSpPr/>
            <p:nvPr/>
          </p:nvSpPr>
          <p:spPr>
            <a:xfrm>
              <a:off x="2409444" y="1362455"/>
              <a:ext cx="664845" cy="128270"/>
            </a:xfrm>
            <a:custGeom>
              <a:avLst/>
              <a:gdLst/>
              <a:ahLst/>
              <a:cxnLst/>
              <a:rect l="l" t="t" r="r" b="b"/>
              <a:pathLst>
                <a:path w="664844" h="128269">
                  <a:moveTo>
                    <a:pt x="664463" y="0"/>
                  </a:moveTo>
                  <a:lnTo>
                    <a:pt x="0" y="0"/>
                  </a:lnTo>
                  <a:lnTo>
                    <a:pt x="0" y="128016"/>
                  </a:lnTo>
                  <a:lnTo>
                    <a:pt x="664463" y="128016"/>
                  </a:lnTo>
                  <a:lnTo>
                    <a:pt x="66446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09444" y="1490471"/>
              <a:ext cx="405765" cy="129539"/>
            </a:xfrm>
            <a:custGeom>
              <a:avLst/>
              <a:gdLst/>
              <a:ahLst/>
              <a:cxnLst/>
              <a:rect l="l" t="t" r="r" b="b"/>
              <a:pathLst>
                <a:path w="405764" h="129540">
                  <a:moveTo>
                    <a:pt x="405383" y="0"/>
                  </a:moveTo>
                  <a:lnTo>
                    <a:pt x="0" y="0"/>
                  </a:lnTo>
                  <a:lnTo>
                    <a:pt x="0" y="129539"/>
                  </a:lnTo>
                  <a:lnTo>
                    <a:pt x="405383" y="129539"/>
                  </a:lnTo>
                  <a:lnTo>
                    <a:pt x="40538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09444" y="1620011"/>
              <a:ext cx="742315" cy="129539"/>
            </a:xfrm>
            <a:custGeom>
              <a:avLst/>
              <a:gdLst/>
              <a:ahLst/>
              <a:cxnLst/>
              <a:rect l="l" t="t" r="r" b="b"/>
              <a:pathLst>
                <a:path w="742314" h="129539">
                  <a:moveTo>
                    <a:pt x="742188" y="0"/>
                  </a:moveTo>
                  <a:lnTo>
                    <a:pt x="0" y="0"/>
                  </a:lnTo>
                  <a:lnTo>
                    <a:pt x="0" y="129539"/>
                  </a:lnTo>
                  <a:lnTo>
                    <a:pt x="742188" y="129539"/>
                  </a:lnTo>
                  <a:lnTo>
                    <a:pt x="74218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09444" y="1801367"/>
              <a:ext cx="3491865" cy="128270"/>
            </a:xfrm>
            <a:custGeom>
              <a:avLst/>
              <a:gdLst/>
              <a:ahLst/>
              <a:cxnLst/>
              <a:rect l="l" t="t" r="r" b="b"/>
              <a:pathLst>
                <a:path w="3491865" h="128269">
                  <a:moveTo>
                    <a:pt x="3491483" y="0"/>
                  </a:moveTo>
                  <a:lnTo>
                    <a:pt x="0" y="0"/>
                  </a:lnTo>
                  <a:lnTo>
                    <a:pt x="0" y="128016"/>
                  </a:lnTo>
                  <a:lnTo>
                    <a:pt x="3491483" y="128016"/>
                  </a:lnTo>
                  <a:lnTo>
                    <a:pt x="349148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09444" y="1929383"/>
              <a:ext cx="4110354" cy="129539"/>
            </a:xfrm>
            <a:custGeom>
              <a:avLst/>
              <a:gdLst/>
              <a:ahLst/>
              <a:cxnLst/>
              <a:rect l="l" t="t" r="r" b="b"/>
              <a:pathLst>
                <a:path w="4110354" h="129539">
                  <a:moveTo>
                    <a:pt x="4110228" y="0"/>
                  </a:moveTo>
                  <a:lnTo>
                    <a:pt x="0" y="0"/>
                  </a:lnTo>
                  <a:lnTo>
                    <a:pt x="0" y="129539"/>
                  </a:lnTo>
                  <a:lnTo>
                    <a:pt x="4110228" y="129539"/>
                  </a:lnTo>
                  <a:lnTo>
                    <a:pt x="411022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09444" y="2058923"/>
              <a:ext cx="3807460" cy="129539"/>
            </a:xfrm>
            <a:custGeom>
              <a:avLst/>
              <a:gdLst/>
              <a:ahLst/>
              <a:cxnLst/>
              <a:rect l="l" t="t" r="r" b="b"/>
              <a:pathLst>
                <a:path w="3807460" h="129539">
                  <a:moveTo>
                    <a:pt x="3806952" y="0"/>
                  </a:moveTo>
                  <a:lnTo>
                    <a:pt x="0" y="0"/>
                  </a:lnTo>
                  <a:lnTo>
                    <a:pt x="0" y="129539"/>
                  </a:lnTo>
                  <a:lnTo>
                    <a:pt x="3806952" y="129539"/>
                  </a:lnTo>
                  <a:lnTo>
                    <a:pt x="3806952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09444" y="2240280"/>
              <a:ext cx="1149350" cy="128270"/>
            </a:xfrm>
            <a:custGeom>
              <a:avLst/>
              <a:gdLst/>
              <a:ahLst/>
              <a:cxnLst/>
              <a:rect l="l" t="t" r="r" b="b"/>
              <a:pathLst>
                <a:path w="1149350" h="128269">
                  <a:moveTo>
                    <a:pt x="1149095" y="0"/>
                  </a:moveTo>
                  <a:lnTo>
                    <a:pt x="0" y="0"/>
                  </a:lnTo>
                  <a:lnTo>
                    <a:pt x="0" y="128016"/>
                  </a:lnTo>
                  <a:lnTo>
                    <a:pt x="1149095" y="128016"/>
                  </a:lnTo>
                  <a:lnTo>
                    <a:pt x="114909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09444" y="2368295"/>
              <a:ext cx="963294" cy="129539"/>
            </a:xfrm>
            <a:custGeom>
              <a:avLst/>
              <a:gdLst/>
              <a:ahLst/>
              <a:cxnLst/>
              <a:rect l="l" t="t" r="r" b="b"/>
              <a:pathLst>
                <a:path w="963295" h="129539">
                  <a:moveTo>
                    <a:pt x="963168" y="0"/>
                  </a:moveTo>
                  <a:lnTo>
                    <a:pt x="0" y="0"/>
                  </a:lnTo>
                  <a:lnTo>
                    <a:pt x="0" y="129539"/>
                  </a:lnTo>
                  <a:lnTo>
                    <a:pt x="963168" y="129539"/>
                  </a:lnTo>
                  <a:lnTo>
                    <a:pt x="96316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09444" y="2497836"/>
              <a:ext cx="1259205" cy="129539"/>
            </a:xfrm>
            <a:custGeom>
              <a:avLst/>
              <a:gdLst/>
              <a:ahLst/>
              <a:cxnLst/>
              <a:rect l="l" t="t" r="r" b="b"/>
              <a:pathLst>
                <a:path w="1259204" h="129539">
                  <a:moveTo>
                    <a:pt x="1258823" y="0"/>
                  </a:moveTo>
                  <a:lnTo>
                    <a:pt x="0" y="0"/>
                  </a:lnTo>
                  <a:lnTo>
                    <a:pt x="0" y="129539"/>
                  </a:lnTo>
                  <a:lnTo>
                    <a:pt x="1258823" y="129539"/>
                  </a:lnTo>
                  <a:lnTo>
                    <a:pt x="1258823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09444" y="2677667"/>
              <a:ext cx="1053465" cy="129539"/>
            </a:xfrm>
            <a:custGeom>
              <a:avLst/>
              <a:gdLst/>
              <a:ahLst/>
              <a:cxnLst/>
              <a:rect l="l" t="t" r="r" b="b"/>
              <a:pathLst>
                <a:path w="1053464" h="129539">
                  <a:moveTo>
                    <a:pt x="1053083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1053083" y="129540"/>
                  </a:lnTo>
                  <a:lnTo>
                    <a:pt x="105308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09444" y="2807208"/>
              <a:ext cx="1257300" cy="129539"/>
            </a:xfrm>
            <a:custGeom>
              <a:avLst/>
              <a:gdLst/>
              <a:ahLst/>
              <a:cxnLst/>
              <a:rect l="l" t="t" r="r" b="b"/>
              <a:pathLst>
                <a:path w="1257300" h="129539">
                  <a:moveTo>
                    <a:pt x="1257300" y="0"/>
                  </a:moveTo>
                  <a:lnTo>
                    <a:pt x="0" y="0"/>
                  </a:lnTo>
                  <a:lnTo>
                    <a:pt x="0" y="129539"/>
                  </a:lnTo>
                  <a:lnTo>
                    <a:pt x="1257300" y="129539"/>
                  </a:lnTo>
                  <a:lnTo>
                    <a:pt x="12573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09444" y="2936747"/>
              <a:ext cx="1022985" cy="128270"/>
            </a:xfrm>
            <a:custGeom>
              <a:avLst/>
              <a:gdLst/>
              <a:ahLst/>
              <a:cxnLst/>
              <a:rect l="l" t="t" r="r" b="b"/>
              <a:pathLst>
                <a:path w="1022985" h="128269">
                  <a:moveTo>
                    <a:pt x="1022604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1022604" y="128015"/>
                  </a:lnTo>
                  <a:lnTo>
                    <a:pt x="1022604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09444" y="3116580"/>
              <a:ext cx="1287780" cy="129539"/>
            </a:xfrm>
            <a:custGeom>
              <a:avLst/>
              <a:gdLst/>
              <a:ahLst/>
              <a:cxnLst/>
              <a:rect l="l" t="t" r="r" b="b"/>
              <a:pathLst>
                <a:path w="1287779" h="129539">
                  <a:moveTo>
                    <a:pt x="1287780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1287780" y="129540"/>
                  </a:lnTo>
                  <a:lnTo>
                    <a:pt x="12877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09444" y="3246119"/>
              <a:ext cx="1885314" cy="129539"/>
            </a:xfrm>
            <a:custGeom>
              <a:avLst/>
              <a:gdLst/>
              <a:ahLst/>
              <a:cxnLst/>
              <a:rect l="l" t="t" r="r" b="b"/>
              <a:pathLst>
                <a:path w="1885314" h="129539">
                  <a:moveTo>
                    <a:pt x="1885188" y="0"/>
                  </a:moveTo>
                  <a:lnTo>
                    <a:pt x="0" y="0"/>
                  </a:lnTo>
                  <a:lnTo>
                    <a:pt x="0" y="129539"/>
                  </a:lnTo>
                  <a:lnTo>
                    <a:pt x="1885188" y="129539"/>
                  </a:lnTo>
                  <a:lnTo>
                    <a:pt x="18851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09444" y="3375659"/>
              <a:ext cx="1524000" cy="128270"/>
            </a:xfrm>
            <a:custGeom>
              <a:avLst/>
              <a:gdLst/>
              <a:ahLst/>
              <a:cxnLst/>
              <a:rect l="l" t="t" r="r" b="b"/>
              <a:pathLst>
                <a:path w="1524000" h="128270">
                  <a:moveTo>
                    <a:pt x="1524000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1524000" y="128015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09444" y="3555491"/>
              <a:ext cx="2382520" cy="129539"/>
            </a:xfrm>
            <a:custGeom>
              <a:avLst/>
              <a:gdLst/>
              <a:ahLst/>
              <a:cxnLst/>
              <a:rect l="l" t="t" r="r" b="b"/>
              <a:pathLst>
                <a:path w="2382520" h="129539">
                  <a:moveTo>
                    <a:pt x="2382011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2382011" y="129540"/>
                  </a:lnTo>
                  <a:lnTo>
                    <a:pt x="238201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09444" y="3685031"/>
              <a:ext cx="2342515" cy="129539"/>
            </a:xfrm>
            <a:custGeom>
              <a:avLst/>
              <a:gdLst/>
              <a:ahLst/>
              <a:cxnLst/>
              <a:rect l="l" t="t" r="r" b="b"/>
              <a:pathLst>
                <a:path w="2342515" h="129539">
                  <a:moveTo>
                    <a:pt x="2342388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2342388" y="129540"/>
                  </a:lnTo>
                  <a:lnTo>
                    <a:pt x="23423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09444" y="3814571"/>
              <a:ext cx="1842770" cy="128270"/>
            </a:xfrm>
            <a:custGeom>
              <a:avLst/>
              <a:gdLst/>
              <a:ahLst/>
              <a:cxnLst/>
              <a:rect l="l" t="t" r="r" b="b"/>
              <a:pathLst>
                <a:path w="1842770" h="128270">
                  <a:moveTo>
                    <a:pt x="1842516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1842516" y="128015"/>
                  </a:lnTo>
                  <a:lnTo>
                    <a:pt x="1842516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09444" y="3994403"/>
              <a:ext cx="746760" cy="129539"/>
            </a:xfrm>
            <a:custGeom>
              <a:avLst/>
              <a:gdLst/>
              <a:ahLst/>
              <a:cxnLst/>
              <a:rect l="l" t="t" r="r" b="b"/>
              <a:pathLst>
                <a:path w="746760" h="129539">
                  <a:moveTo>
                    <a:pt x="746760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746760" y="129540"/>
                  </a:lnTo>
                  <a:lnTo>
                    <a:pt x="7467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09444" y="4123943"/>
              <a:ext cx="719455" cy="129539"/>
            </a:xfrm>
            <a:custGeom>
              <a:avLst/>
              <a:gdLst/>
              <a:ahLst/>
              <a:cxnLst/>
              <a:rect l="l" t="t" r="r" b="b"/>
              <a:pathLst>
                <a:path w="719455" h="129539">
                  <a:moveTo>
                    <a:pt x="719328" y="0"/>
                  </a:moveTo>
                  <a:lnTo>
                    <a:pt x="0" y="0"/>
                  </a:lnTo>
                  <a:lnTo>
                    <a:pt x="0" y="129539"/>
                  </a:lnTo>
                  <a:lnTo>
                    <a:pt x="719328" y="129539"/>
                  </a:lnTo>
                  <a:lnTo>
                    <a:pt x="71932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09444" y="4253483"/>
              <a:ext cx="1053465" cy="128270"/>
            </a:xfrm>
            <a:custGeom>
              <a:avLst/>
              <a:gdLst/>
              <a:ahLst/>
              <a:cxnLst/>
              <a:rect l="l" t="t" r="r" b="b"/>
              <a:pathLst>
                <a:path w="1053464" h="128270">
                  <a:moveTo>
                    <a:pt x="1053083" y="0"/>
                  </a:moveTo>
                  <a:lnTo>
                    <a:pt x="0" y="0"/>
                  </a:lnTo>
                  <a:lnTo>
                    <a:pt x="0" y="128016"/>
                  </a:lnTo>
                  <a:lnTo>
                    <a:pt x="1053083" y="128016"/>
                  </a:lnTo>
                  <a:lnTo>
                    <a:pt x="1053083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09444" y="4433315"/>
              <a:ext cx="789940" cy="129539"/>
            </a:xfrm>
            <a:custGeom>
              <a:avLst/>
              <a:gdLst/>
              <a:ahLst/>
              <a:cxnLst/>
              <a:rect l="l" t="t" r="r" b="b"/>
              <a:pathLst>
                <a:path w="789939" h="129539">
                  <a:moveTo>
                    <a:pt x="789432" y="0"/>
                  </a:moveTo>
                  <a:lnTo>
                    <a:pt x="0" y="0"/>
                  </a:lnTo>
                  <a:lnTo>
                    <a:pt x="0" y="129539"/>
                  </a:lnTo>
                  <a:lnTo>
                    <a:pt x="789432" y="129539"/>
                  </a:lnTo>
                  <a:lnTo>
                    <a:pt x="7894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09444" y="4562855"/>
              <a:ext cx="739140" cy="128270"/>
            </a:xfrm>
            <a:custGeom>
              <a:avLst/>
              <a:gdLst/>
              <a:ahLst/>
              <a:cxnLst/>
              <a:rect l="l" t="t" r="r" b="b"/>
              <a:pathLst>
                <a:path w="739139" h="128270">
                  <a:moveTo>
                    <a:pt x="739139" y="0"/>
                  </a:moveTo>
                  <a:lnTo>
                    <a:pt x="0" y="0"/>
                  </a:lnTo>
                  <a:lnTo>
                    <a:pt x="0" y="128016"/>
                  </a:lnTo>
                  <a:lnTo>
                    <a:pt x="739139" y="128016"/>
                  </a:lnTo>
                  <a:lnTo>
                    <a:pt x="73913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09444" y="4690871"/>
              <a:ext cx="622300" cy="129539"/>
            </a:xfrm>
            <a:custGeom>
              <a:avLst/>
              <a:gdLst/>
              <a:ahLst/>
              <a:cxnLst/>
              <a:rect l="l" t="t" r="r" b="b"/>
              <a:pathLst>
                <a:path w="622300" h="129539">
                  <a:moveTo>
                    <a:pt x="621792" y="0"/>
                  </a:moveTo>
                  <a:lnTo>
                    <a:pt x="0" y="0"/>
                  </a:lnTo>
                  <a:lnTo>
                    <a:pt x="0" y="129539"/>
                  </a:lnTo>
                  <a:lnTo>
                    <a:pt x="621792" y="129539"/>
                  </a:lnTo>
                  <a:lnTo>
                    <a:pt x="621792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09444" y="4872227"/>
              <a:ext cx="637540" cy="129539"/>
            </a:xfrm>
            <a:custGeom>
              <a:avLst/>
              <a:gdLst/>
              <a:ahLst/>
              <a:cxnLst/>
              <a:rect l="l" t="t" r="r" b="b"/>
              <a:pathLst>
                <a:path w="637539" h="129539">
                  <a:moveTo>
                    <a:pt x="637032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637032" y="129540"/>
                  </a:lnTo>
                  <a:lnTo>
                    <a:pt x="6370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09444" y="5001768"/>
              <a:ext cx="730250" cy="128270"/>
            </a:xfrm>
            <a:custGeom>
              <a:avLst/>
              <a:gdLst/>
              <a:ahLst/>
              <a:cxnLst/>
              <a:rect l="l" t="t" r="r" b="b"/>
              <a:pathLst>
                <a:path w="730250" h="128270">
                  <a:moveTo>
                    <a:pt x="729995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729995" y="128015"/>
                  </a:lnTo>
                  <a:lnTo>
                    <a:pt x="72999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09444" y="5129783"/>
              <a:ext cx="780415" cy="129539"/>
            </a:xfrm>
            <a:custGeom>
              <a:avLst/>
              <a:gdLst/>
              <a:ahLst/>
              <a:cxnLst/>
              <a:rect l="l" t="t" r="r" b="b"/>
              <a:pathLst>
                <a:path w="780414" h="129539">
                  <a:moveTo>
                    <a:pt x="780288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780288" y="129540"/>
                  </a:lnTo>
                  <a:lnTo>
                    <a:pt x="78028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09444" y="5311139"/>
              <a:ext cx="1301750" cy="129539"/>
            </a:xfrm>
            <a:custGeom>
              <a:avLst/>
              <a:gdLst/>
              <a:ahLst/>
              <a:cxnLst/>
              <a:rect l="l" t="t" r="r" b="b"/>
              <a:pathLst>
                <a:path w="1301750" h="129539">
                  <a:moveTo>
                    <a:pt x="1301495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1301495" y="129540"/>
                  </a:lnTo>
                  <a:lnTo>
                    <a:pt x="130149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09444" y="5440680"/>
              <a:ext cx="1135380" cy="128270"/>
            </a:xfrm>
            <a:custGeom>
              <a:avLst/>
              <a:gdLst/>
              <a:ahLst/>
              <a:cxnLst/>
              <a:rect l="l" t="t" r="r" b="b"/>
              <a:pathLst>
                <a:path w="1135379" h="128270">
                  <a:moveTo>
                    <a:pt x="1135380" y="0"/>
                  </a:moveTo>
                  <a:lnTo>
                    <a:pt x="0" y="0"/>
                  </a:lnTo>
                  <a:lnTo>
                    <a:pt x="0" y="128016"/>
                  </a:lnTo>
                  <a:lnTo>
                    <a:pt x="1135380" y="128016"/>
                  </a:lnTo>
                  <a:lnTo>
                    <a:pt x="113538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09444" y="5568695"/>
              <a:ext cx="1236345" cy="129539"/>
            </a:xfrm>
            <a:custGeom>
              <a:avLst/>
              <a:gdLst/>
              <a:ahLst/>
              <a:cxnLst/>
              <a:rect l="l" t="t" r="r" b="b"/>
              <a:pathLst>
                <a:path w="1236345" h="129539">
                  <a:moveTo>
                    <a:pt x="1235964" y="0"/>
                  </a:moveTo>
                  <a:lnTo>
                    <a:pt x="0" y="0"/>
                  </a:lnTo>
                  <a:lnTo>
                    <a:pt x="0" y="129539"/>
                  </a:lnTo>
                  <a:lnTo>
                    <a:pt x="1235964" y="129539"/>
                  </a:lnTo>
                  <a:lnTo>
                    <a:pt x="1235964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09444" y="5750051"/>
              <a:ext cx="387350" cy="129539"/>
            </a:xfrm>
            <a:custGeom>
              <a:avLst/>
              <a:gdLst/>
              <a:ahLst/>
              <a:cxnLst/>
              <a:rect l="l" t="t" r="r" b="b"/>
              <a:pathLst>
                <a:path w="387350" h="129539">
                  <a:moveTo>
                    <a:pt x="387095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387095" y="129540"/>
                  </a:lnTo>
                  <a:lnTo>
                    <a:pt x="38709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409444" y="5879591"/>
              <a:ext cx="222885" cy="128270"/>
            </a:xfrm>
            <a:custGeom>
              <a:avLst/>
              <a:gdLst/>
              <a:ahLst/>
              <a:cxnLst/>
              <a:rect l="l" t="t" r="r" b="b"/>
              <a:pathLst>
                <a:path w="222885" h="128270">
                  <a:moveTo>
                    <a:pt x="222504" y="0"/>
                  </a:moveTo>
                  <a:lnTo>
                    <a:pt x="0" y="0"/>
                  </a:lnTo>
                  <a:lnTo>
                    <a:pt x="0" y="128016"/>
                  </a:lnTo>
                  <a:lnTo>
                    <a:pt x="222504" y="128016"/>
                  </a:lnTo>
                  <a:lnTo>
                    <a:pt x="22250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09444" y="6007607"/>
              <a:ext cx="318770" cy="129539"/>
            </a:xfrm>
            <a:custGeom>
              <a:avLst/>
              <a:gdLst/>
              <a:ahLst/>
              <a:cxnLst/>
              <a:rect l="l" t="t" r="r" b="b"/>
              <a:pathLst>
                <a:path w="318769" h="129539">
                  <a:moveTo>
                    <a:pt x="318516" y="0"/>
                  </a:moveTo>
                  <a:lnTo>
                    <a:pt x="0" y="0"/>
                  </a:lnTo>
                  <a:lnTo>
                    <a:pt x="0" y="129539"/>
                  </a:lnTo>
                  <a:lnTo>
                    <a:pt x="318516" y="129539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409444" y="1336547"/>
              <a:ext cx="0" cy="4826635"/>
            </a:xfrm>
            <a:custGeom>
              <a:avLst/>
              <a:gdLst/>
              <a:ahLst/>
              <a:cxnLst/>
              <a:rect l="l" t="t" r="r" b="b"/>
              <a:pathLst>
                <a:path h="4826635">
                  <a:moveTo>
                    <a:pt x="0" y="0"/>
                  </a:moveTo>
                  <a:lnTo>
                    <a:pt x="0" y="4826508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138042" y="1322959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63792" y="175234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22040" y="219125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24758" y="2630170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60470" y="3068523"/>
            <a:ext cx="290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62629" y="4385564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110229" y="4824476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774440" y="526338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860675" y="5702300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878582" y="1442161"/>
            <a:ext cx="2127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582536" y="188137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436365" y="2320290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729609" y="2759202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358385" y="319811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815078" y="3507740"/>
            <a:ext cx="330835" cy="33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">
              <a:lnSpc>
                <a:spcPts val="123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23%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30"/>
              </a:lnSpc>
            </a:pPr>
            <a:r>
              <a:rPr sz="1200" dirty="0">
                <a:latin typeface="Calibri"/>
                <a:cs typeface="Calibri"/>
              </a:rPr>
              <a:t>23%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192907" y="3946652"/>
            <a:ext cx="241300" cy="33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">
              <a:lnSpc>
                <a:spcPts val="123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30"/>
              </a:lnSpc>
            </a:pPr>
            <a:r>
              <a:rPr sz="1200" dirty="0"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213354" y="4514850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607689" y="5392292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696082" y="5831230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216020" y="1571625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279641" y="201053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730878" y="244944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495802" y="2888360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996309" y="3326714"/>
            <a:ext cx="290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315205" y="3765930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526028" y="4204842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094735" y="4643754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203194" y="4953076"/>
            <a:ext cx="263525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3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  <a:p>
            <a:pPr marL="63500">
              <a:lnSpc>
                <a:spcPts val="1230"/>
              </a:lnSpc>
            </a:pPr>
            <a:r>
              <a:rPr sz="1200" dirty="0">
                <a:latin typeface="Calibri"/>
                <a:cs typeface="Calibri"/>
              </a:rPr>
              <a:t>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708272" y="5521553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791460" y="5960465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359153" y="1434210"/>
            <a:ext cx="920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Under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10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MHz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129080" y="1873122"/>
            <a:ext cx="11499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10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99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MHz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(Net)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510411" y="2312034"/>
            <a:ext cx="769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10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24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MHz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510411" y="2750261"/>
            <a:ext cx="7696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25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49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MHz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510411" y="3189478"/>
            <a:ext cx="769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50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99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MHz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325117" y="3628390"/>
            <a:ext cx="954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100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249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MHz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325117" y="4067302"/>
            <a:ext cx="954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250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499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MHz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325117" y="4506214"/>
            <a:ext cx="954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500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749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MHz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325117" y="4945126"/>
            <a:ext cx="954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750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999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MHz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892045" y="5384038"/>
            <a:ext cx="389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</a:t>
            </a:r>
            <a:r>
              <a:rPr sz="1200" spc="5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z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850517" y="5823000"/>
            <a:ext cx="430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2GHz+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164835" y="5481828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5274690" y="5403596"/>
            <a:ext cx="935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2017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751)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164835" y="5742432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5274690" y="5663895"/>
            <a:ext cx="1012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2015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1026)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164835" y="6003035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5274690" y="5924499"/>
            <a:ext cx="1012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2014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1372)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5" name="object 85"/>
          <p:cNvSpPr txBox="1">
            <a:spLocks noGrp="1"/>
          </p:cNvSpPr>
          <p:nvPr>
            <p:ph type="title"/>
          </p:nvPr>
        </p:nvSpPr>
        <p:spPr>
          <a:xfrm>
            <a:off x="253390" y="339090"/>
            <a:ext cx="632142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My</a:t>
            </a:r>
            <a:r>
              <a:rPr sz="2200" spc="5" dirty="0"/>
              <a:t> </a:t>
            </a:r>
            <a:r>
              <a:rPr sz="2200" spc="-5" dirty="0"/>
              <a:t>current</a:t>
            </a:r>
            <a:r>
              <a:rPr sz="2200" spc="30" dirty="0"/>
              <a:t> </a:t>
            </a:r>
            <a:r>
              <a:rPr sz="2200" spc="-5" dirty="0"/>
              <a:t>embedded</a:t>
            </a:r>
            <a:r>
              <a:rPr sz="2200" spc="15" dirty="0"/>
              <a:t> </a:t>
            </a:r>
            <a:r>
              <a:rPr sz="2200" spc="-5" dirty="0"/>
              <a:t>project's</a:t>
            </a:r>
            <a:r>
              <a:rPr sz="2200" spc="25" dirty="0"/>
              <a:t> </a:t>
            </a:r>
            <a:r>
              <a:rPr sz="2200" spc="-5" dirty="0"/>
              <a:t>main</a:t>
            </a:r>
            <a:r>
              <a:rPr sz="2200" dirty="0"/>
              <a:t> </a:t>
            </a:r>
            <a:r>
              <a:rPr sz="2200" spc="-5" dirty="0"/>
              <a:t>processor </a:t>
            </a:r>
            <a:r>
              <a:rPr sz="2200" spc="-595" dirty="0"/>
              <a:t> </a:t>
            </a:r>
            <a:r>
              <a:rPr sz="2200" spc="-5" dirty="0"/>
              <a:t>clock</a:t>
            </a:r>
            <a:r>
              <a:rPr sz="2200" spc="10" dirty="0"/>
              <a:t> </a:t>
            </a:r>
            <a:r>
              <a:rPr sz="2200" spc="-5" dirty="0"/>
              <a:t>rate is:</a:t>
            </a:r>
            <a:endParaRPr sz="2200"/>
          </a:p>
        </p:txBody>
      </p:sp>
      <p:sp>
        <p:nvSpPr>
          <p:cNvPr id="86" name="object 86"/>
          <p:cNvSpPr/>
          <p:nvPr/>
        </p:nvSpPr>
        <p:spPr>
          <a:xfrm>
            <a:off x="6777228" y="2887979"/>
            <a:ext cx="2367280" cy="1470660"/>
          </a:xfrm>
          <a:custGeom>
            <a:avLst/>
            <a:gdLst/>
            <a:ahLst/>
            <a:cxnLst/>
            <a:rect l="l" t="t" r="r" b="b"/>
            <a:pathLst>
              <a:path w="2367279" h="1470660">
                <a:moveTo>
                  <a:pt x="2366772" y="0"/>
                </a:moveTo>
                <a:lnTo>
                  <a:pt x="169037" y="0"/>
                </a:lnTo>
                <a:lnTo>
                  <a:pt x="124104" y="6038"/>
                </a:lnTo>
                <a:lnTo>
                  <a:pt x="83725" y="23081"/>
                </a:lnTo>
                <a:lnTo>
                  <a:pt x="49514" y="49514"/>
                </a:lnTo>
                <a:lnTo>
                  <a:pt x="23081" y="83725"/>
                </a:lnTo>
                <a:lnTo>
                  <a:pt x="6038" y="124104"/>
                </a:lnTo>
                <a:lnTo>
                  <a:pt x="0" y="169037"/>
                </a:lnTo>
                <a:lnTo>
                  <a:pt x="0" y="1301623"/>
                </a:lnTo>
                <a:lnTo>
                  <a:pt x="6038" y="1346555"/>
                </a:lnTo>
                <a:lnTo>
                  <a:pt x="23081" y="1386934"/>
                </a:lnTo>
                <a:lnTo>
                  <a:pt x="49514" y="1421145"/>
                </a:lnTo>
                <a:lnTo>
                  <a:pt x="83725" y="1447578"/>
                </a:lnTo>
                <a:lnTo>
                  <a:pt x="124104" y="1464621"/>
                </a:lnTo>
                <a:lnTo>
                  <a:pt x="169037" y="1470660"/>
                </a:lnTo>
                <a:lnTo>
                  <a:pt x="2366772" y="1470660"/>
                </a:lnTo>
                <a:lnTo>
                  <a:pt x="23667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7122032" y="3037459"/>
            <a:ext cx="16941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average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processor </a:t>
            </a:r>
            <a:r>
              <a:rPr sz="1200" b="1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clock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rate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was: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445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MHz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2017</a:t>
            </a:r>
            <a:endParaRPr sz="1200">
              <a:latin typeface="Arial"/>
              <a:cs typeface="Arial"/>
            </a:endParaRPr>
          </a:p>
          <a:p>
            <a:pPr marL="269875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397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MHz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2015</a:t>
            </a:r>
            <a:endParaRPr sz="1200">
              <a:latin typeface="Arial MT"/>
              <a:cs typeface="Arial MT"/>
            </a:endParaRPr>
          </a:p>
          <a:p>
            <a:pPr marL="269875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428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MHz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2014</a:t>
            </a:r>
            <a:endParaRPr sz="1200">
              <a:latin typeface="Arial MT"/>
              <a:cs typeface="Arial MT"/>
            </a:endParaRPr>
          </a:p>
          <a:p>
            <a:pPr marL="269875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485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MHz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2013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8" name="object 8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89" name="object 8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72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43227" y="2552700"/>
            <a:ext cx="5755005" cy="2527300"/>
            <a:chOff x="1443227" y="2552700"/>
            <a:chExt cx="5755005" cy="2527300"/>
          </a:xfrm>
        </p:grpSpPr>
        <p:sp>
          <p:nvSpPr>
            <p:cNvPr id="4" name="object 4"/>
            <p:cNvSpPr/>
            <p:nvPr/>
          </p:nvSpPr>
          <p:spPr>
            <a:xfrm>
              <a:off x="1792223" y="2938272"/>
              <a:ext cx="436245" cy="2135505"/>
            </a:xfrm>
            <a:custGeom>
              <a:avLst/>
              <a:gdLst/>
              <a:ahLst/>
              <a:cxnLst/>
              <a:rect l="l" t="t" r="r" b="b"/>
              <a:pathLst>
                <a:path w="436244" h="2135504">
                  <a:moveTo>
                    <a:pt x="435863" y="0"/>
                  </a:moveTo>
                  <a:lnTo>
                    <a:pt x="0" y="0"/>
                  </a:lnTo>
                  <a:lnTo>
                    <a:pt x="0" y="2135123"/>
                  </a:lnTo>
                  <a:lnTo>
                    <a:pt x="435863" y="2135123"/>
                  </a:lnTo>
                  <a:lnTo>
                    <a:pt x="43586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28087" y="2810256"/>
              <a:ext cx="436245" cy="2263140"/>
            </a:xfrm>
            <a:custGeom>
              <a:avLst/>
              <a:gdLst/>
              <a:ahLst/>
              <a:cxnLst/>
              <a:rect l="l" t="t" r="r" b="b"/>
              <a:pathLst>
                <a:path w="436244" h="2263140">
                  <a:moveTo>
                    <a:pt x="435863" y="0"/>
                  </a:moveTo>
                  <a:lnTo>
                    <a:pt x="0" y="0"/>
                  </a:lnTo>
                  <a:lnTo>
                    <a:pt x="0" y="2263140"/>
                  </a:lnTo>
                  <a:lnTo>
                    <a:pt x="435863" y="2263140"/>
                  </a:lnTo>
                  <a:lnTo>
                    <a:pt x="43586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63952" y="3015995"/>
              <a:ext cx="436245" cy="2057400"/>
            </a:xfrm>
            <a:custGeom>
              <a:avLst/>
              <a:gdLst/>
              <a:ahLst/>
              <a:cxnLst/>
              <a:rect l="l" t="t" r="r" b="b"/>
              <a:pathLst>
                <a:path w="436244" h="2057400">
                  <a:moveTo>
                    <a:pt x="435864" y="0"/>
                  </a:moveTo>
                  <a:lnTo>
                    <a:pt x="0" y="0"/>
                  </a:lnTo>
                  <a:lnTo>
                    <a:pt x="0" y="2057399"/>
                  </a:lnTo>
                  <a:lnTo>
                    <a:pt x="435864" y="2057399"/>
                  </a:lnTo>
                  <a:lnTo>
                    <a:pt x="435864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99816" y="3028187"/>
              <a:ext cx="436245" cy="2045335"/>
            </a:xfrm>
            <a:custGeom>
              <a:avLst/>
              <a:gdLst/>
              <a:ahLst/>
              <a:cxnLst/>
              <a:rect l="l" t="t" r="r" b="b"/>
              <a:pathLst>
                <a:path w="436245" h="2045335">
                  <a:moveTo>
                    <a:pt x="435863" y="0"/>
                  </a:moveTo>
                  <a:lnTo>
                    <a:pt x="0" y="0"/>
                  </a:lnTo>
                  <a:lnTo>
                    <a:pt x="0" y="2045208"/>
                  </a:lnTo>
                  <a:lnTo>
                    <a:pt x="435863" y="2045208"/>
                  </a:lnTo>
                  <a:lnTo>
                    <a:pt x="43586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35679" y="3000755"/>
              <a:ext cx="436245" cy="2072639"/>
            </a:xfrm>
            <a:custGeom>
              <a:avLst/>
              <a:gdLst/>
              <a:ahLst/>
              <a:cxnLst/>
              <a:rect l="l" t="t" r="r" b="b"/>
              <a:pathLst>
                <a:path w="436245" h="2072639">
                  <a:moveTo>
                    <a:pt x="435864" y="0"/>
                  </a:moveTo>
                  <a:lnTo>
                    <a:pt x="0" y="0"/>
                  </a:lnTo>
                  <a:lnTo>
                    <a:pt x="0" y="2072640"/>
                  </a:lnTo>
                  <a:lnTo>
                    <a:pt x="435864" y="2072640"/>
                  </a:lnTo>
                  <a:lnTo>
                    <a:pt x="435864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69535" y="2642615"/>
              <a:ext cx="436245" cy="2430780"/>
            </a:xfrm>
            <a:custGeom>
              <a:avLst/>
              <a:gdLst/>
              <a:ahLst/>
              <a:cxnLst/>
              <a:rect l="l" t="t" r="r" b="b"/>
              <a:pathLst>
                <a:path w="436245" h="2430779">
                  <a:moveTo>
                    <a:pt x="435863" y="0"/>
                  </a:moveTo>
                  <a:lnTo>
                    <a:pt x="0" y="0"/>
                  </a:lnTo>
                  <a:lnTo>
                    <a:pt x="0" y="2430780"/>
                  </a:lnTo>
                  <a:lnTo>
                    <a:pt x="435863" y="2430780"/>
                  </a:lnTo>
                  <a:lnTo>
                    <a:pt x="43586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05399" y="2770631"/>
              <a:ext cx="436245" cy="2303145"/>
            </a:xfrm>
            <a:custGeom>
              <a:avLst/>
              <a:gdLst/>
              <a:ahLst/>
              <a:cxnLst/>
              <a:rect l="l" t="t" r="r" b="b"/>
              <a:pathLst>
                <a:path w="436245" h="2303145">
                  <a:moveTo>
                    <a:pt x="435863" y="0"/>
                  </a:moveTo>
                  <a:lnTo>
                    <a:pt x="0" y="0"/>
                  </a:lnTo>
                  <a:lnTo>
                    <a:pt x="0" y="2302763"/>
                  </a:lnTo>
                  <a:lnTo>
                    <a:pt x="435863" y="2302763"/>
                  </a:lnTo>
                  <a:lnTo>
                    <a:pt x="43586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41263" y="2564891"/>
              <a:ext cx="436245" cy="2508885"/>
            </a:xfrm>
            <a:custGeom>
              <a:avLst/>
              <a:gdLst/>
              <a:ahLst/>
              <a:cxnLst/>
              <a:rect l="l" t="t" r="r" b="b"/>
              <a:pathLst>
                <a:path w="436245" h="2508885">
                  <a:moveTo>
                    <a:pt x="435863" y="0"/>
                  </a:moveTo>
                  <a:lnTo>
                    <a:pt x="0" y="0"/>
                  </a:lnTo>
                  <a:lnTo>
                    <a:pt x="0" y="2508504"/>
                  </a:lnTo>
                  <a:lnTo>
                    <a:pt x="435863" y="2508504"/>
                  </a:lnTo>
                  <a:lnTo>
                    <a:pt x="435863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77127" y="2552700"/>
              <a:ext cx="436245" cy="2520950"/>
            </a:xfrm>
            <a:custGeom>
              <a:avLst/>
              <a:gdLst/>
              <a:ahLst/>
              <a:cxnLst/>
              <a:rect l="l" t="t" r="r" b="b"/>
              <a:pathLst>
                <a:path w="436245" h="2520950">
                  <a:moveTo>
                    <a:pt x="435863" y="0"/>
                  </a:moveTo>
                  <a:lnTo>
                    <a:pt x="0" y="0"/>
                  </a:lnTo>
                  <a:lnTo>
                    <a:pt x="0" y="2520696"/>
                  </a:lnTo>
                  <a:lnTo>
                    <a:pt x="435863" y="2520696"/>
                  </a:lnTo>
                  <a:lnTo>
                    <a:pt x="43586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12992" y="2584703"/>
              <a:ext cx="436245" cy="2489200"/>
            </a:xfrm>
            <a:custGeom>
              <a:avLst/>
              <a:gdLst/>
              <a:ahLst/>
              <a:cxnLst/>
              <a:rect l="l" t="t" r="r" b="b"/>
              <a:pathLst>
                <a:path w="436245" h="2489200">
                  <a:moveTo>
                    <a:pt x="435863" y="0"/>
                  </a:moveTo>
                  <a:lnTo>
                    <a:pt x="0" y="0"/>
                  </a:lnTo>
                  <a:lnTo>
                    <a:pt x="0" y="2488692"/>
                  </a:lnTo>
                  <a:lnTo>
                    <a:pt x="435863" y="2488692"/>
                  </a:lnTo>
                  <a:lnTo>
                    <a:pt x="435863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43227" y="5073395"/>
              <a:ext cx="5755005" cy="0"/>
            </a:xfrm>
            <a:custGeom>
              <a:avLst/>
              <a:gdLst/>
              <a:ahLst/>
              <a:cxnLst/>
              <a:rect l="l" t="t" r="r" b="b"/>
              <a:pathLst>
                <a:path w="5755005">
                  <a:moveTo>
                    <a:pt x="0" y="0"/>
                  </a:moveTo>
                  <a:lnTo>
                    <a:pt x="5754624" y="0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843532" y="2642362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47%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21097" y="2347722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53%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79650" y="2514981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50%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56961" y="2475102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50%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15514" y="2720086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45%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92826" y="2269998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55%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51377" y="2732658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45%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29071" y="2257425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55%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87622" y="2705226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45%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64934" y="2289429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55%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21027" y="5166105"/>
            <a:ext cx="2523490" cy="4565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2255" marR="5080" indent="-250190">
              <a:lnSpc>
                <a:spcPct val="101699"/>
              </a:lnSpc>
              <a:spcBef>
                <a:spcPts val="75"/>
              </a:spcBef>
            </a:pPr>
            <a:r>
              <a:rPr sz="1400" spc="-5" dirty="0">
                <a:latin typeface="Calibri"/>
                <a:cs typeface="Calibri"/>
              </a:rPr>
              <a:t>Yes, used the same processor </a:t>
            </a:r>
            <a:r>
              <a:rPr sz="1400" dirty="0">
                <a:latin typeface="Calibri"/>
                <a:cs typeface="Calibri"/>
              </a:rPr>
              <a:t>as in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previous embedded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project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72736" y="5166105"/>
            <a:ext cx="2774315" cy="4565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11200" marR="5080" indent="-699135">
              <a:lnSpc>
                <a:spcPct val="101699"/>
              </a:lnSpc>
              <a:spcBef>
                <a:spcPts val="75"/>
              </a:spcBef>
            </a:pPr>
            <a:r>
              <a:rPr sz="1400" spc="-5" dirty="0">
                <a:latin typeface="Calibri"/>
                <a:cs typeface="Calibri"/>
              </a:rPr>
              <a:t>No, did not use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5" dirty="0">
                <a:latin typeface="Calibri"/>
                <a:cs typeface="Calibri"/>
              </a:rPr>
              <a:t>same processor </a:t>
            </a:r>
            <a:r>
              <a:rPr sz="1400" dirty="0">
                <a:latin typeface="Calibri"/>
                <a:cs typeface="Calibri"/>
              </a:rPr>
              <a:t>as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previous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project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342644" y="5935979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819" y="0"/>
                </a:moveTo>
                <a:lnTo>
                  <a:pt x="0" y="0"/>
                </a:lnTo>
                <a:lnTo>
                  <a:pt x="0" y="83820"/>
                </a:lnTo>
                <a:lnTo>
                  <a:pt x="83819" y="83820"/>
                </a:lnTo>
                <a:lnTo>
                  <a:pt x="8381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81072" y="5935979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819" y="0"/>
                </a:moveTo>
                <a:lnTo>
                  <a:pt x="0" y="0"/>
                </a:lnTo>
                <a:lnTo>
                  <a:pt x="0" y="83820"/>
                </a:lnTo>
                <a:lnTo>
                  <a:pt x="83819" y="83820"/>
                </a:lnTo>
                <a:lnTo>
                  <a:pt x="8381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35323" y="5935979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89576" y="5935979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42303" y="5935979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450594" y="5857443"/>
            <a:ext cx="59531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51255" algn="l"/>
                <a:tab pos="2405380" algn="l"/>
                <a:tab pos="3660140" algn="l"/>
                <a:tab pos="4914265" algn="l"/>
              </a:tabLst>
            </a:pPr>
            <a:r>
              <a:rPr sz="1200" spc="-5" dirty="0">
                <a:latin typeface="Calibri"/>
                <a:cs typeface="Calibri"/>
              </a:rPr>
              <a:t>2017</a:t>
            </a:r>
            <a:r>
              <a:rPr sz="1200" dirty="0">
                <a:latin typeface="Calibri"/>
                <a:cs typeface="Calibri"/>
              </a:rPr>
              <a:t> (N =</a:t>
            </a:r>
            <a:r>
              <a:rPr sz="1200" spc="-5" dirty="0">
                <a:latin typeface="Calibri"/>
                <a:cs typeface="Calibri"/>
              </a:rPr>
              <a:t> 759)	2015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 </a:t>
            </a:r>
            <a:r>
              <a:rPr sz="1200" spc="-5" dirty="0">
                <a:latin typeface="Calibri"/>
                <a:cs typeface="Calibri"/>
              </a:rPr>
              <a:t>1,029)	2014</a:t>
            </a:r>
            <a:r>
              <a:rPr sz="1200" dirty="0">
                <a:latin typeface="Calibri"/>
                <a:cs typeface="Calibri"/>
              </a:rPr>
              <a:t> (N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 </a:t>
            </a:r>
            <a:r>
              <a:rPr sz="1200" spc="-5" dirty="0">
                <a:latin typeface="Calibri"/>
                <a:cs typeface="Calibri"/>
              </a:rPr>
              <a:t>1,380)	2013</a:t>
            </a:r>
            <a:r>
              <a:rPr sz="1200" dirty="0">
                <a:latin typeface="Calibri"/>
                <a:cs typeface="Calibri"/>
              </a:rPr>
              <a:t> (N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 </a:t>
            </a:r>
            <a:r>
              <a:rPr sz="1200" spc="-5" dirty="0">
                <a:latin typeface="Calibri"/>
                <a:cs typeface="Calibri"/>
              </a:rPr>
              <a:t>2,047)	2012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1,654)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50450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Did</a:t>
            </a:r>
            <a:r>
              <a:rPr sz="2200" spc="5" dirty="0"/>
              <a:t> </a:t>
            </a:r>
            <a:r>
              <a:rPr sz="2200" spc="-15" dirty="0"/>
              <a:t>you</a:t>
            </a:r>
            <a:r>
              <a:rPr sz="2200" spc="35" dirty="0"/>
              <a:t> </a:t>
            </a:r>
            <a:r>
              <a:rPr sz="2200" spc="-5" dirty="0"/>
              <a:t>use</a:t>
            </a:r>
            <a:r>
              <a:rPr sz="2200" spc="15" dirty="0"/>
              <a:t> </a:t>
            </a:r>
            <a:r>
              <a:rPr sz="2200" spc="-5" dirty="0"/>
              <a:t>the</a:t>
            </a:r>
            <a:r>
              <a:rPr sz="2200" spc="15" dirty="0"/>
              <a:t> </a:t>
            </a:r>
            <a:r>
              <a:rPr sz="2200" spc="-5" dirty="0"/>
              <a:t>same processor</a:t>
            </a:r>
            <a:r>
              <a:rPr sz="2200" spc="5" dirty="0"/>
              <a:t> </a:t>
            </a:r>
            <a:r>
              <a:rPr sz="2200" spc="-5" dirty="0"/>
              <a:t>as</a:t>
            </a:r>
            <a:r>
              <a:rPr sz="2200" dirty="0"/>
              <a:t> </a:t>
            </a:r>
            <a:r>
              <a:rPr sz="2200" spc="-5" dirty="0"/>
              <a:t>in </a:t>
            </a:r>
            <a:r>
              <a:rPr sz="2200" spc="-595" dirty="0"/>
              <a:t> </a:t>
            </a:r>
            <a:r>
              <a:rPr sz="2200" spc="-10" dirty="0"/>
              <a:t>your</a:t>
            </a:r>
            <a:r>
              <a:rPr sz="2200" spc="30" dirty="0"/>
              <a:t> </a:t>
            </a:r>
            <a:r>
              <a:rPr sz="2200" spc="-5" dirty="0"/>
              <a:t>previous</a:t>
            </a:r>
            <a:r>
              <a:rPr sz="2200" spc="20" dirty="0"/>
              <a:t> </a:t>
            </a:r>
            <a:r>
              <a:rPr sz="2200" spc="-5" dirty="0"/>
              <a:t>embedded</a:t>
            </a:r>
            <a:r>
              <a:rPr sz="2200" spc="10" dirty="0"/>
              <a:t> </a:t>
            </a:r>
            <a:r>
              <a:rPr sz="2200" spc="-5" dirty="0"/>
              <a:t>project?</a:t>
            </a:r>
            <a:endParaRPr sz="22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73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53611" y="1766316"/>
            <a:ext cx="3694429" cy="3659504"/>
            <a:chOff x="3753611" y="1766316"/>
            <a:chExt cx="3694429" cy="3659504"/>
          </a:xfrm>
        </p:grpSpPr>
        <p:sp>
          <p:nvSpPr>
            <p:cNvPr id="4" name="object 4"/>
            <p:cNvSpPr/>
            <p:nvPr/>
          </p:nvSpPr>
          <p:spPr>
            <a:xfrm>
              <a:off x="3759708" y="1862327"/>
              <a:ext cx="3688079" cy="3467100"/>
            </a:xfrm>
            <a:custGeom>
              <a:avLst/>
              <a:gdLst/>
              <a:ahLst/>
              <a:cxnLst/>
              <a:rect l="l" t="t" r="r" b="b"/>
              <a:pathLst>
                <a:path w="3688079" h="3467100">
                  <a:moveTo>
                    <a:pt x="134112" y="3252216"/>
                  </a:moveTo>
                  <a:lnTo>
                    <a:pt x="0" y="3252216"/>
                  </a:lnTo>
                  <a:lnTo>
                    <a:pt x="0" y="3467100"/>
                  </a:lnTo>
                  <a:lnTo>
                    <a:pt x="134112" y="3467100"/>
                  </a:lnTo>
                  <a:lnTo>
                    <a:pt x="134112" y="3252216"/>
                  </a:lnTo>
                  <a:close/>
                </a:path>
                <a:path w="3688079" h="3467100">
                  <a:moveTo>
                    <a:pt x="167640" y="2845308"/>
                  </a:moveTo>
                  <a:lnTo>
                    <a:pt x="0" y="2845308"/>
                  </a:lnTo>
                  <a:lnTo>
                    <a:pt x="0" y="3060192"/>
                  </a:lnTo>
                  <a:lnTo>
                    <a:pt x="167640" y="3060192"/>
                  </a:lnTo>
                  <a:lnTo>
                    <a:pt x="167640" y="2845308"/>
                  </a:lnTo>
                  <a:close/>
                </a:path>
                <a:path w="3688079" h="3467100">
                  <a:moveTo>
                    <a:pt x="420624" y="2439924"/>
                  </a:moveTo>
                  <a:lnTo>
                    <a:pt x="0" y="2439924"/>
                  </a:lnTo>
                  <a:lnTo>
                    <a:pt x="0" y="2653284"/>
                  </a:lnTo>
                  <a:lnTo>
                    <a:pt x="420624" y="2653284"/>
                  </a:lnTo>
                  <a:lnTo>
                    <a:pt x="420624" y="2439924"/>
                  </a:lnTo>
                  <a:close/>
                </a:path>
                <a:path w="3688079" h="3467100">
                  <a:moveTo>
                    <a:pt x="1211580" y="2033016"/>
                  </a:moveTo>
                  <a:lnTo>
                    <a:pt x="0" y="2033016"/>
                  </a:lnTo>
                  <a:lnTo>
                    <a:pt x="0" y="2246376"/>
                  </a:lnTo>
                  <a:lnTo>
                    <a:pt x="1211580" y="2246376"/>
                  </a:lnTo>
                  <a:lnTo>
                    <a:pt x="1211580" y="2033016"/>
                  </a:lnTo>
                  <a:close/>
                </a:path>
                <a:path w="3688079" h="3467100">
                  <a:moveTo>
                    <a:pt x="1751076" y="1626108"/>
                  </a:moveTo>
                  <a:lnTo>
                    <a:pt x="0" y="1626108"/>
                  </a:lnTo>
                  <a:lnTo>
                    <a:pt x="0" y="1840992"/>
                  </a:lnTo>
                  <a:lnTo>
                    <a:pt x="1751076" y="1840992"/>
                  </a:lnTo>
                  <a:lnTo>
                    <a:pt x="1751076" y="1626108"/>
                  </a:lnTo>
                  <a:close/>
                </a:path>
                <a:path w="3688079" h="3467100">
                  <a:moveTo>
                    <a:pt x="2441448" y="1219200"/>
                  </a:moveTo>
                  <a:lnTo>
                    <a:pt x="0" y="1219200"/>
                  </a:lnTo>
                  <a:lnTo>
                    <a:pt x="0" y="1434084"/>
                  </a:lnTo>
                  <a:lnTo>
                    <a:pt x="2441448" y="1434084"/>
                  </a:lnTo>
                  <a:lnTo>
                    <a:pt x="2441448" y="1219200"/>
                  </a:lnTo>
                  <a:close/>
                </a:path>
                <a:path w="3688079" h="3467100">
                  <a:moveTo>
                    <a:pt x="2711196" y="813816"/>
                  </a:moveTo>
                  <a:lnTo>
                    <a:pt x="0" y="813816"/>
                  </a:lnTo>
                  <a:lnTo>
                    <a:pt x="0" y="1027176"/>
                  </a:lnTo>
                  <a:lnTo>
                    <a:pt x="2711196" y="1027176"/>
                  </a:lnTo>
                  <a:lnTo>
                    <a:pt x="2711196" y="813816"/>
                  </a:lnTo>
                  <a:close/>
                </a:path>
                <a:path w="3688079" h="3467100">
                  <a:moveTo>
                    <a:pt x="3064764" y="406908"/>
                  </a:moveTo>
                  <a:lnTo>
                    <a:pt x="0" y="406908"/>
                  </a:lnTo>
                  <a:lnTo>
                    <a:pt x="0" y="620268"/>
                  </a:lnTo>
                  <a:lnTo>
                    <a:pt x="3064764" y="620268"/>
                  </a:lnTo>
                  <a:lnTo>
                    <a:pt x="3064764" y="406908"/>
                  </a:lnTo>
                  <a:close/>
                </a:path>
                <a:path w="3688079" h="3467100">
                  <a:moveTo>
                    <a:pt x="3688080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3688080" y="213360"/>
                  </a:lnTo>
                  <a:lnTo>
                    <a:pt x="368808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59707" y="1766316"/>
              <a:ext cx="0" cy="3659504"/>
            </a:xfrm>
            <a:custGeom>
              <a:avLst/>
              <a:gdLst/>
              <a:ahLst/>
              <a:cxnLst/>
              <a:rect l="l" t="t" r="r" b="b"/>
              <a:pathLst>
                <a:path h="3659504">
                  <a:moveTo>
                    <a:pt x="0" y="0"/>
                  </a:moveTo>
                  <a:lnTo>
                    <a:pt x="0" y="3659124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86627" y="5173980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97536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97536" y="97536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511922" y="1838909"/>
            <a:ext cx="3327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66%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88606" y="2246122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54%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35039" y="2652776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48%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65545" y="3059430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43%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74919" y="3465957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31%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36058" y="3872610"/>
            <a:ext cx="332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22%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43578" y="4279138"/>
            <a:ext cx="2425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90847" y="4685791"/>
            <a:ext cx="2425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57320" y="5092700"/>
            <a:ext cx="2425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6797" y="1839594"/>
            <a:ext cx="26200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libri"/>
                <a:cs typeface="Calibri"/>
              </a:rPr>
              <a:t>Happy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with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current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processor/supplier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47343" y="2246122"/>
            <a:ext cx="237045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libri"/>
                <a:cs typeface="Calibri"/>
              </a:rPr>
              <a:t>To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maintain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software compatibility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5039" y="2652775"/>
            <a:ext cx="266255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libri"/>
                <a:cs typeface="Calibri"/>
              </a:rPr>
              <a:t>To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maintain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the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same tools or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software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74496" y="3059429"/>
            <a:ext cx="24422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libri"/>
                <a:cs typeface="Calibri"/>
              </a:rPr>
              <a:t>To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make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use of expertise/familiarity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62480" y="3466338"/>
            <a:ext cx="205549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libri"/>
                <a:cs typeface="Calibri"/>
              </a:rPr>
              <a:t>To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use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same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operating system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7691" y="3872865"/>
            <a:ext cx="278066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libri"/>
                <a:cs typeface="Calibri"/>
              </a:rPr>
              <a:t>Switching too expensive/time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consuming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1148" y="4279519"/>
            <a:ext cx="27070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libri"/>
                <a:cs typeface="Calibri"/>
              </a:rPr>
              <a:t>Not my choice/processor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chosen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for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me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35811" y="4686046"/>
            <a:ext cx="25812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libri"/>
                <a:cs typeface="Calibri"/>
              </a:rPr>
              <a:t>No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other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suitable processors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available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65729" y="5092700"/>
            <a:ext cx="416559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Calibri"/>
                <a:cs typeface="Calibri"/>
              </a:rPr>
              <a:t>O</a:t>
            </a:r>
            <a:r>
              <a:rPr sz="1300" spc="-5" dirty="0">
                <a:latin typeface="Calibri"/>
                <a:cs typeface="Calibri"/>
              </a:rPr>
              <a:t>ther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16929" y="5083809"/>
            <a:ext cx="10883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2017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334)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51377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Why</a:t>
            </a:r>
            <a:r>
              <a:rPr sz="2200" spc="10" dirty="0"/>
              <a:t> </a:t>
            </a:r>
            <a:r>
              <a:rPr sz="2200" spc="-5" dirty="0"/>
              <a:t>did</a:t>
            </a:r>
            <a:r>
              <a:rPr sz="2200" spc="15" dirty="0"/>
              <a:t> </a:t>
            </a:r>
            <a:r>
              <a:rPr sz="2200" spc="-15" dirty="0"/>
              <a:t>you</a:t>
            </a:r>
            <a:r>
              <a:rPr sz="2200" spc="35" dirty="0"/>
              <a:t> </a:t>
            </a:r>
            <a:r>
              <a:rPr sz="2200" spc="-5" dirty="0"/>
              <a:t>use</a:t>
            </a:r>
            <a:r>
              <a:rPr sz="2200" spc="5" dirty="0"/>
              <a:t> </a:t>
            </a:r>
            <a:r>
              <a:rPr sz="2200" spc="-5" dirty="0"/>
              <a:t>the</a:t>
            </a:r>
            <a:r>
              <a:rPr sz="2200" spc="25" dirty="0"/>
              <a:t> </a:t>
            </a:r>
            <a:r>
              <a:rPr sz="2200" spc="-5" dirty="0"/>
              <a:t>same</a:t>
            </a:r>
            <a:r>
              <a:rPr sz="2200" spc="-10" dirty="0"/>
              <a:t> </a:t>
            </a:r>
            <a:r>
              <a:rPr sz="2200" spc="-5" dirty="0"/>
              <a:t>processor?</a:t>
            </a:r>
            <a:endParaRPr sz="2200"/>
          </a:p>
        </p:txBody>
      </p:sp>
      <p:sp>
        <p:nvSpPr>
          <p:cNvPr id="27" name="object 27"/>
          <p:cNvSpPr txBox="1"/>
          <p:nvPr/>
        </p:nvSpPr>
        <p:spPr>
          <a:xfrm>
            <a:off x="252475" y="6269837"/>
            <a:ext cx="30549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Base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=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Those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who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used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the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same processor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as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in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previous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project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74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50309" y="1394205"/>
            <a:ext cx="3150870" cy="4565015"/>
            <a:chOff x="3750309" y="1394205"/>
            <a:chExt cx="3150870" cy="4565015"/>
          </a:xfrm>
        </p:grpSpPr>
        <p:sp>
          <p:nvSpPr>
            <p:cNvPr id="4" name="object 4"/>
            <p:cNvSpPr/>
            <p:nvPr/>
          </p:nvSpPr>
          <p:spPr>
            <a:xfrm>
              <a:off x="3756659" y="1444751"/>
              <a:ext cx="3080385" cy="146685"/>
            </a:xfrm>
            <a:custGeom>
              <a:avLst/>
              <a:gdLst/>
              <a:ahLst/>
              <a:cxnLst/>
              <a:rect l="l" t="t" r="r" b="b"/>
              <a:pathLst>
                <a:path w="3080384" h="146684">
                  <a:moveTo>
                    <a:pt x="3080004" y="0"/>
                  </a:moveTo>
                  <a:lnTo>
                    <a:pt x="0" y="0"/>
                  </a:lnTo>
                  <a:lnTo>
                    <a:pt x="0" y="146303"/>
                  </a:lnTo>
                  <a:lnTo>
                    <a:pt x="3080004" y="146303"/>
                  </a:lnTo>
                  <a:lnTo>
                    <a:pt x="308000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56659" y="1444751"/>
              <a:ext cx="3080385" cy="146685"/>
            </a:xfrm>
            <a:custGeom>
              <a:avLst/>
              <a:gdLst/>
              <a:ahLst/>
              <a:cxnLst/>
              <a:rect l="l" t="t" r="r" b="b"/>
              <a:pathLst>
                <a:path w="3080384" h="146684">
                  <a:moveTo>
                    <a:pt x="3080004" y="0"/>
                  </a:moveTo>
                  <a:lnTo>
                    <a:pt x="0" y="0"/>
                  </a:lnTo>
                  <a:lnTo>
                    <a:pt x="0" y="146303"/>
                  </a:lnTo>
                  <a:lnTo>
                    <a:pt x="3080004" y="146303"/>
                  </a:lnTo>
                  <a:lnTo>
                    <a:pt x="3080004" y="0"/>
                  </a:lnTo>
                  <a:close/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56659" y="1591055"/>
              <a:ext cx="3144520" cy="146685"/>
            </a:xfrm>
            <a:custGeom>
              <a:avLst/>
              <a:gdLst/>
              <a:ahLst/>
              <a:cxnLst/>
              <a:rect l="l" t="t" r="r" b="b"/>
              <a:pathLst>
                <a:path w="3144520" h="146685">
                  <a:moveTo>
                    <a:pt x="3144012" y="0"/>
                  </a:moveTo>
                  <a:lnTo>
                    <a:pt x="0" y="0"/>
                  </a:lnTo>
                  <a:lnTo>
                    <a:pt x="0" y="146304"/>
                  </a:lnTo>
                  <a:lnTo>
                    <a:pt x="3144012" y="146304"/>
                  </a:lnTo>
                  <a:lnTo>
                    <a:pt x="31440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56659" y="1824227"/>
              <a:ext cx="1827530" cy="146685"/>
            </a:xfrm>
            <a:custGeom>
              <a:avLst/>
              <a:gdLst/>
              <a:ahLst/>
              <a:cxnLst/>
              <a:rect l="l" t="t" r="r" b="b"/>
              <a:pathLst>
                <a:path w="1827529" h="146685">
                  <a:moveTo>
                    <a:pt x="1827276" y="0"/>
                  </a:moveTo>
                  <a:lnTo>
                    <a:pt x="0" y="0"/>
                  </a:lnTo>
                  <a:lnTo>
                    <a:pt x="0" y="146304"/>
                  </a:lnTo>
                  <a:lnTo>
                    <a:pt x="1827276" y="146304"/>
                  </a:lnTo>
                  <a:lnTo>
                    <a:pt x="182727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56659" y="1824227"/>
              <a:ext cx="1827530" cy="146685"/>
            </a:xfrm>
            <a:custGeom>
              <a:avLst/>
              <a:gdLst/>
              <a:ahLst/>
              <a:cxnLst/>
              <a:rect l="l" t="t" r="r" b="b"/>
              <a:pathLst>
                <a:path w="1827529" h="146685">
                  <a:moveTo>
                    <a:pt x="1827276" y="0"/>
                  </a:moveTo>
                  <a:lnTo>
                    <a:pt x="0" y="0"/>
                  </a:lnTo>
                  <a:lnTo>
                    <a:pt x="0" y="146304"/>
                  </a:lnTo>
                  <a:lnTo>
                    <a:pt x="1827276" y="146304"/>
                  </a:lnTo>
                  <a:lnTo>
                    <a:pt x="1827276" y="0"/>
                  </a:lnTo>
                  <a:close/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56659" y="1970531"/>
              <a:ext cx="1892935" cy="144780"/>
            </a:xfrm>
            <a:custGeom>
              <a:avLst/>
              <a:gdLst/>
              <a:ahLst/>
              <a:cxnLst/>
              <a:rect l="l" t="t" r="r" b="b"/>
              <a:pathLst>
                <a:path w="1892935" h="144780">
                  <a:moveTo>
                    <a:pt x="1892807" y="0"/>
                  </a:moveTo>
                  <a:lnTo>
                    <a:pt x="0" y="0"/>
                  </a:lnTo>
                  <a:lnTo>
                    <a:pt x="0" y="144779"/>
                  </a:lnTo>
                  <a:lnTo>
                    <a:pt x="1892807" y="144779"/>
                  </a:lnTo>
                  <a:lnTo>
                    <a:pt x="189280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56659" y="2203704"/>
              <a:ext cx="1458595" cy="146685"/>
            </a:xfrm>
            <a:custGeom>
              <a:avLst/>
              <a:gdLst/>
              <a:ahLst/>
              <a:cxnLst/>
              <a:rect l="l" t="t" r="r" b="b"/>
              <a:pathLst>
                <a:path w="1458595" h="146685">
                  <a:moveTo>
                    <a:pt x="1458467" y="0"/>
                  </a:moveTo>
                  <a:lnTo>
                    <a:pt x="0" y="0"/>
                  </a:lnTo>
                  <a:lnTo>
                    <a:pt x="0" y="146304"/>
                  </a:lnTo>
                  <a:lnTo>
                    <a:pt x="1458467" y="146304"/>
                  </a:lnTo>
                  <a:lnTo>
                    <a:pt x="145846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56659" y="2203704"/>
              <a:ext cx="1458595" cy="146685"/>
            </a:xfrm>
            <a:custGeom>
              <a:avLst/>
              <a:gdLst/>
              <a:ahLst/>
              <a:cxnLst/>
              <a:rect l="l" t="t" r="r" b="b"/>
              <a:pathLst>
                <a:path w="1458595" h="146685">
                  <a:moveTo>
                    <a:pt x="1458467" y="0"/>
                  </a:moveTo>
                  <a:lnTo>
                    <a:pt x="0" y="0"/>
                  </a:lnTo>
                  <a:lnTo>
                    <a:pt x="0" y="146304"/>
                  </a:lnTo>
                  <a:lnTo>
                    <a:pt x="1458467" y="146304"/>
                  </a:lnTo>
                  <a:lnTo>
                    <a:pt x="1458467" y="0"/>
                  </a:lnTo>
                  <a:close/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56659" y="2350008"/>
              <a:ext cx="1828800" cy="144780"/>
            </a:xfrm>
            <a:custGeom>
              <a:avLst/>
              <a:gdLst/>
              <a:ahLst/>
              <a:cxnLst/>
              <a:rect l="l" t="t" r="r" b="b"/>
              <a:pathLst>
                <a:path w="1828800" h="144780">
                  <a:moveTo>
                    <a:pt x="1828800" y="0"/>
                  </a:moveTo>
                  <a:lnTo>
                    <a:pt x="0" y="0"/>
                  </a:lnTo>
                  <a:lnTo>
                    <a:pt x="0" y="144779"/>
                  </a:lnTo>
                  <a:lnTo>
                    <a:pt x="1828800" y="144779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56659" y="2583180"/>
              <a:ext cx="1437640" cy="144780"/>
            </a:xfrm>
            <a:custGeom>
              <a:avLst/>
              <a:gdLst/>
              <a:ahLst/>
              <a:cxnLst/>
              <a:rect l="l" t="t" r="r" b="b"/>
              <a:pathLst>
                <a:path w="1437639" h="144780">
                  <a:moveTo>
                    <a:pt x="1437131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1437131" y="144780"/>
                  </a:lnTo>
                  <a:lnTo>
                    <a:pt x="1437131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56659" y="2583180"/>
              <a:ext cx="1437640" cy="144780"/>
            </a:xfrm>
            <a:custGeom>
              <a:avLst/>
              <a:gdLst/>
              <a:ahLst/>
              <a:cxnLst/>
              <a:rect l="l" t="t" r="r" b="b"/>
              <a:pathLst>
                <a:path w="1437639" h="144780">
                  <a:moveTo>
                    <a:pt x="1437131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1437131" y="144780"/>
                  </a:lnTo>
                  <a:lnTo>
                    <a:pt x="1437131" y="0"/>
                  </a:lnTo>
                  <a:close/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56659" y="2727959"/>
              <a:ext cx="2004060" cy="146685"/>
            </a:xfrm>
            <a:custGeom>
              <a:avLst/>
              <a:gdLst/>
              <a:ahLst/>
              <a:cxnLst/>
              <a:rect l="l" t="t" r="r" b="b"/>
              <a:pathLst>
                <a:path w="2004060" h="146685">
                  <a:moveTo>
                    <a:pt x="2004060" y="0"/>
                  </a:moveTo>
                  <a:lnTo>
                    <a:pt x="0" y="0"/>
                  </a:lnTo>
                  <a:lnTo>
                    <a:pt x="0" y="146303"/>
                  </a:lnTo>
                  <a:lnTo>
                    <a:pt x="2004060" y="146303"/>
                  </a:lnTo>
                  <a:lnTo>
                    <a:pt x="200406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56659" y="2962655"/>
              <a:ext cx="1355090" cy="144780"/>
            </a:xfrm>
            <a:custGeom>
              <a:avLst/>
              <a:gdLst/>
              <a:ahLst/>
              <a:cxnLst/>
              <a:rect l="l" t="t" r="r" b="b"/>
              <a:pathLst>
                <a:path w="1355089" h="144780">
                  <a:moveTo>
                    <a:pt x="1354836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1354836" y="144780"/>
                  </a:lnTo>
                  <a:lnTo>
                    <a:pt x="135483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56659" y="2962655"/>
              <a:ext cx="1355090" cy="144780"/>
            </a:xfrm>
            <a:custGeom>
              <a:avLst/>
              <a:gdLst/>
              <a:ahLst/>
              <a:cxnLst/>
              <a:rect l="l" t="t" r="r" b="b"/>
              <a:pathLst>
                <a:path w="1355089" h="144780">
                  <a:moveTo>
                    <a:pt x="1354836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1354836" y="144780"/>
                  </a:lnTo>
                  <a:lnTo>
                    <a:pt x="1354836" y="0"/>
                  </a:lnTo>
                  <a:close/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56659" y="3107435"/>
              <a:ext cx="1396365" cy="146685"/>
            </a:xfrm>
            <a:custGeom>
              <a:avLst/>
              <a:gdLst/>
              <a:ahLst/>
              <a:cxnLst/>
              <a:rect l="l" t="t" r="r" b="b"/>
              <a:pathLst>
                <a:path w="1396364" h="146685">
                  <a:moveTo>
                    <a:pt x="1395984" y="0"/>
                  </a:moveTo>
                  <a:lnTo>
                    <a:pt x="0" y="0"/>
                  </a:lnTo>
                  <a:lnTo>
                    <a:pt x="0" y="146303"/>
                  </a:lnTo>
                  <a:lnTo>
                    <a:pt x="1395984" y="146303"/>
                  </a:lnTo>
                  <a:lnTo>
                    <a:pt x="139598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56659" y="3340607"/>
              <a:ext cx="1047115" cy="146685"/>
            </a:xfrm>
            <a:custGeom>
              <a:avLst/>
              <a:gdLst/>
              <a:ahLst/>
              <a:cxnLst/>
              <a:rect l="l" t="t" r="r" b="b"/>
              <a:pathLst>
                <a:path w="1047114" h="146685">
                  <a:moveTo>
                    <a:pt x="1046988" y="0"/>
                  </a:moveTo>
                  <a:lnTo>
                    <a:pt x="0" y="0"/>
                  </a:lnTo>
                  <a:lnTo>
                    <a:pt x="0" y="146303"/>
                  </a:lnTo>
                  <a:lnTo>
                    <a:pt x="1046988" y="146303"/>
                  </a:lnTo>
                  <a:lnTo>
                    <a:pt x="104698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56659" y="3340607"/>
              <a:ext cx="1047115" cy="146685"/>
            </a:xfrm>
            <a:custGeom>
              <a:avLst/>
              <a:gdLst/>
              <a:ahLst/>
              <a:cxnLst/>
              <a:rect l="l" t="t" r="r" b="b"/>
              <a:pathLst>
                <a:path w="1047114" h="146685">
                  <a:moveTo>
                    <a:pt x="1046988" y="0"/>
                  </a:moveTo>
                  <a:lnTo>
                    <a:pt x="0" y="0"/>
                  </a:lnTo>
                  <a:lnTo>
                    <a:pt x="0" y="146303"/>
                  </a:lnTo>
                  <a:lnTo>
                    <a:pt x="1046988" y="146303"/>
                  </a:lnTo>
                  <a:lnTo>
                    <a:pt x="1046988" y="0"/>
                  </a:lnTo>
                  <a:close/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56659" y="3486911"/>
              <a:ext cx="1123315" cy="146685"/>
            </a:xfrm>
            <a:custGeom>
              <a:avLst/>
              <a:gdLst/>
              <a:ahLst/>
              <a:cxnLst/>
              <a:rect l="l" t="t" r="r" b="b"/>
              <a:pathLst>
                <a:path w="1123314" h="146685">
                  <a:moveTo>
                    <a:pt x="1123188" y="0"/>
                  </a:moveTo>
                  <a:lnTo>
                    <a:pt x="0" y="0"/>
                  </a:lnTo>
                  <a:lnTo>
                    <a:pt x="0" y="146304"/>
                  </a:lnTo>
                  <a:lnTo>
                    <a:pt x="1123188" y="146304"/>
                  </a:lnTo>
                  <a:lnTo>
                    <a:pt x="11231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56659" y="3720083"/>
              <a:ext cx="1047115" cy="146685"/>
            </a:xfrm>
            <a:custGeom>
              <a:avLst/>
              <a:gdLst/>
              <a:ahLst/>
              <a:cxnLst/>
              <a:rect l="l" t="t" r="r" b="b"/>
              <a:pathLst>
                <a:path w="1047114" h="146685">
                  <a:moveTo>
                    <a:pt x="1046988" y="0"/>
                  </a:moveTo>
                  <a:lnTo>
                    <a:pt x="0" y="0"/>
                  </a:lnTo>
                  <a:lnTo>
                    <a:pt x="0" y="146304"/>
                  </a:lnTo>
                  <a:lnTo>
                    <a:pt x="1046988" y="146304"/>
                  </a:lnTo>
                  <a:lnTo>
                    <a:pt x="104698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56659" y="3720083"/>
              <a:ext cx="1047115" cy="146685"/>
            </a:xfrm>
            <a:custGeom>
              <a:avLst/>
              <a:gdLst/>
              <a:ahLst/>
              <a:cxnLst/>
              <a:rect l="l" t="t" r="r" b="b"/>
              <a:pathLst>
                <a:path w="1047114" h="146685">
                  <a:moveTo>
                    <a:pt x="1046988" y="0"/>
                  </a:moveTo>
                  <a:lnTo>
                    <a:pt x="0" y="0"/>
                  </a:lnTo>
                  <a:lnTo>
                    <a:pt x="0" y="146304"/>
                  </a:lnTo>
                  <a:lnTo>
                    <a:pt x="1046988" y="146304"/>
                  </a:lnTo>
                  <a:lnTo>
                    <a:pt x="1046988" y="0"/>
                  </a:lnTo>
                  <a:close/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56659" y="3866388"/>
              <a:ext cx="1042669" cy="146685"/>
            </a:xfrm>
            <a:custGeom>
              <a:avLst/>
              <a:gdLst/>
              <a:ahLst/>
              <a:cxnLst/>
              <a:rect l="l" t="t" r="r" b="b"/>
              <a:pathLst>
                <a:path w="1042670" h="146685">
                  <a:moveTo>
                    <a:pt x="1042415" y="0"/>
                  </a:moveTo>
                  <a:lnTo>
                    <a:pt x="0" y="0"/>
                  </a:lnTo>
                  <a:lnTo>
                    <a:pt x="0" y="146304"/>
                  </a:lnTo>
                  <a:lnTo>
                    <a:pt x="1042415" y="146304"/>
                  </a:lnTo>
                  <a:lnTo>
                    <a:pt x="104241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56659" y="4099560"/>
              <a:ext cx="904240" cy="146685"/>
            </a:xfrm>
            <a:custGeom>
              <a:avLst/>
              <a:gdLst/>
              <a:ahLst/>
              <a:cxnLst/>
              <a:rect l="l" t="t" r="r" b="b"/>
              <a:pathLst>
                <a:path w="904239" h="146685">
                  <a:moveTo>
                    <a:pt x="903731" y="0"/>
                  </a:moveTo>
                  <a:lnTo>
                    <a:pt x="0" y="0"/>
                  </a:lnTo>
                  <a:lnTo>
                    <a:pt x="0" y="146303"/>
                  </a:lnTo>
                  <a:lnTo>
                    <a:pt x="903731" y="146303"/>
                  </a:lnTo>
                  <a:lnTo>
                    <a:pt x="903731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56659" y="4099560"/>
              <a:ext cx="904240" cy="146685"/>
            </a:xfrm>
            <a:custGeom>
              <a:avLst/>
              <a:gdLst/>
              <a:ahLst/>
              <a:cxnLst/>
              <a:rect l="l" t="t" r="r" b="b"/>
              <a:pathLst>
                <a:path w="904239" h="146685">
                  <a:moveTo>
                    <a:pt x="903731" y="0"/>
                  </a:moveTo>
                  <a:lnTo>
                    <a:pt x="0" y="0"/>
                  </a:lnTo>
                  <a:lnTo>
                    <a:pt x="0" y="146303"/>
                  </a:lnTo>
                  <a:lnTo>
                    <a:pt x="903731" y="146303"/>
                  </a:lnTo>
                  <a:lnTo>
                    <a:pt x="903731" y="0"/>
                  </a:lnTo>
                  <a:close/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56659" y="4245863"/>
              <a:ext cx="1106805" cy="144780"/>
            </a:xfrm>
            <a:custGeom>
              <a:avLst/>
              <a:gdLst/>
              <a:ahLst/>
              <a:cxnLst/>
              <a:rect l="l" t="t" r="r" b="b"/>
              <a:pathLst>
                <a:path w="1106804" h="144779">
                  <a:moveTo>
                    <a:pt x="1106424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1106424" y="144780"/>
                  </a:lnTo>
                  <a:lnTo>
                    <a:pt x="110642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756659" y="4479035"/>
              <a:ext cx="802005" cy="146685"/>
            </a:xfrm>
            <a:custGeom>
              <a:avLst/>
              <a:gdLst/>
              <a:ahLst/>
              <a:cxnLst/>
              <a:rect l="l" t="t" r="r" b="b"/>
              <a:pathLst>
                <a:path w="802004" h="146685">
                  <a:moveTo>
                    <a:pt x="801624" y="0"/>
                  </a:moveTo>
                  <a:lnTo>
                    <a:pt x="0" y="0"/>
                  </a:lnTo>
                  <a:lnTo>
                    <a:pt x="0" y="146303"/>
                  </a:lnTo>
                  <a:lnTo>
                    <a:pt x="801624" y="146303"/>
                  </a:lnTo>
                  <a:lnTo>
                    <a:pt x="80162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56659" y="4479035"/>
              <a:ext cx="802005" cy="146685"/>
            </a:xfrm>
            <a:custGeom>
              <a:avLst/>
              <a:gdLst/>
              <a:ahLst/>
              <a:cxnLst/>
              <a:rect l="l" t="t" r="r" b="b"/>
              <a:pathLst>
                <a:path w="802004" h="146685">
                  <a:moveTo>
                    <a:pt x="801624" y="0"/>
                  </a:moveTo>
                  <a:lnTo>
                    <a:pt x="0" y="0"/>
                  </a:lnTo>
                  <a:lnTo>
                    <a:pt x="0" y="146303"/>
                  </a:lnTo>
                  <a:lnTo>
                    <a:pt x="801624" y="146303"/>
                  </a:lnTo>
                  <a:lnTo>
                    <a:pt x="801624" y="0"/>
                  </a:lnTo>
                  <a:close/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56659" y="4625339"/>
              <a:ext cx="897890" cy="144780"/>
            </a:xfrm>
            <a:custGeom>
              <a:avLst/>
              <a:gdLst/>
              <a:ahLst/>
              <a:cxnLst/>
              <a:rect l="l" t="t" r="r" b="b"/>
              <a:pathLst>
                <a:path w="897889" h="144779">
                  <a:moveTo>
                    <a:pt x="897636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897636" y="144780"/>
                  </a:lnTo>
                  <a:lnTo>
                    <a:pt x="89763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756659" y="4858511"/>
              <a:ext cx="472440" cy="144780"/>
            </a:xfrm>
            <a:custGeom>
              <a:avLst/>
              <a:gdLst/>
              <a:ahLst/>
              <a:cxnLst/>
              <a:rect l="l" t="t" r="r" b="b"/>
              <a:pathLst>
                <a:path w="472439" h="144779">
                  <a:moveTo>
                    <a:pt x="472439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472439" y="144780"/>
                  </a:lnTo>
                  <a:lnTo>
                    <a:pt x="472439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56659" y="4858511"/>
              <a:ext cx="472440" cy="144780"/>
            </a:xfrm>
            <a:custGeom>
              <a:avLst/>
              <a:gdLst/>
              <a:ahLst/>
              <a:cxnLst/>
              <a:rect l="l" t="t" r="r" b="b"/>
              <a:pathLst>
                <a:path w="472439" h="144779">
                  <a:moveTo>
                    <a:pt x="472439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472439" y="144780"/>
                  </a:lnTo>
                  <a:lnTo>
                    <a:pt x="472439" y="0"/>
                  </a:lnTo>
                  <a:close/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56659" y="5003291"/>
              <a:ext cx="866140" cy="146685"/>
            </a:xfrm>
            <a:custGeom>
              <a:avLst/>
              <a:gdLst/>
              <a:ahLst/>
              <a:cxnLst/>
              <a:rect l="l" t="t" r="r" b="b"/>
              <a:pathLst>
                <a:path w="866139" h="146685">
                  <a:moveTo>
                    <a:pt x="865631" y="0"/>
                  </a:moveTo>
                  <a:lnTo>
                    <a:pt x="0" y="0"/>
                  </a:lnTo>
                  <a:lnTo>
                    <a:pt x="0" y="146303"/>
                  </a:lnTo>
                  <a:lnTo>
                    <a:pt x="865631" y="146303"/>
                  </a:lnTo>
                  <a:lnTo>
                    <a:pt x="86563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56659" y="5237988"/>
              <a:ext cx="288290" cy="144780"/>
            </a:xfrm>
            <a:custGeom>
              <a:avLst/>
              <a:gdLst/>
              <a:ahLst/>
              <a:cxnLst/>
              <a:rect l="l" t="t" r="r" b="b"/>
              <a:pathLst>
                <a:path w="288289" h="144779">
                  <a:moveTo>
                    <a:pt x="288036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288036" y="144780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756659" y="5237988"/>
              <a:ext cx="288290" cy="144780"/>
            </a:xfrm>
            <a:custGeom>
              <a:avLst/>
              <a:gdLst/>
              <a:ahLst/>
              <a:cxnLst/>
              <a:rect l="l" t="t" r="r" b="b"/>
              <a:pathLst>
                <a:path w="288289" h="144779">
                  <a:moveTo>
                    <a:pt x="288036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288036" y="144780"/>
                  </a:lnTo>
                  <a:lnTo>
                    <a:pt x="288036" y="0"/>
                  </a:lnTo>
                  <a:close/>
                </a:path>
              </a:pathLst>
            </a:custGeom>
            <a:ln w="12191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56659" y="5382767"/>
              <a:ext cx="289560" cy="146685"/>
            </a:xfrm>
            <a:custGeom>
              <a:avLst/>
              <a:gdLst/>
              <a:ahLst/>
              <a:cxnLst/>
              <a:rect l="l" t="t" r="r" b="b"/>
              <a:pathLst>
                <a:path w="289560" h="146685">
                  <a:moveTo>
                    <a:pt x="289560" y="0"/>
                  </a:moveTo>
                  <a:lnTo>
                    <a:pt x="0" y="0"/>
                  </a:lnTo>
                  <a:lnTo>
                    <a:pt x="0" y="146303"/>
                  </a:lnTo>
                  <a:lnTo>
                    <a:pt x="289560" y="146303"/>
                  </a:lnTo>
                  <a:lnTo>
                    <a:pt x="28956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56659" y="5615940"/>
              <a:ext cx="821690" cy="146685"/>
            </a:xfrm>
            <a:custGeom>
              <a:avLst/>
              <a:gdLst/>
              <a:ahLst/>
              <a:cxnLst/>
              <a:rect l="l" t="t" r="r" b="b"/>
              <a:pathLst>
                <a:path w="821689" h="146685">
                  <a:moveTo>
                    <a:pt x="821436" y="0"/>
                  </a:moveTo>
                  <a:lnTo>
                    <a:pt x="0" y="0"/>
                  </a:lnTo>
                  <a:lnTo>
                    <a:pt x="0" y="146304"/>
                  </a:lnTo>
                  <a:lnTo>
                    <a:pt x="821436" y="146304"/>
                  </a:lnTo>
                  <a:lnTo>
                    <a:pt x="82143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56659" y="5615940"/>
              <a:ext cx="821690" cy="146685"/>
            </a:xfrm>
            <a:custGeom>
              <a:avLst/>
              <a:gdLst/>
              <a:ahLst/>
              <a:cxnLst/>
              <a:rect l="l" t="t" r="r" b="b"/>
              <a:pathLst>
                <a:path w="821689" h="146685">
                  <a:moveTo>
                    <a:pt x="821436" y="0"/>
                  </a:moveTo>
                  <a:lnTo>
                    <a:pt x="0" y="0"/>
                  </a:lnTo>
                  <a:lnTo>
                    <a:pt x="0" y="146304"/>
                  </a:lnTo>
                  <a:lnTo>
                    <a:pt x="821436" y="146304"/>
                  </a:lnTo>
                  <a:lnTo>
                    <a:pt x="821436" y="0"/>
                  </a:lnTo>
                  <a:close/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756659" y="5762244"/>
              <a:ext cx="673735" cy="146685"/>
            </a:xfrm>
            <a:custGeom>
              <a:avLst/>
              <a:gdLst/>
              <a:ahLst/>
              <a:cxnLst/>
              <a:rect l="l" t="t" r="r" b="b"/>
              <a:pathLst>
                <a:path w="673735" h="146685">
                  <a:moveTo>
                    <a:pt x="673607" y="0"/>
                  </a:moveTo>
                  <a:lnTo>
                    <a:pt x="0" y="0"/>
                  </a:lnTo>
                  <a:lnTo>
                    <a:pt x="0" y="146303"/>
                  </a:lnTo>
                  <a:lnTo>
                    <a:pt x="673607" y="146303"/>
                  </a:lnTo>
                  <a:lnTo>
                    <a:pt x="67360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56659" y="1400555"/>
              <a:ext cx="0" cy="4552315"/>
            </a:xfrm>
            <a:custGeom>
              <a:avLst/>
              <a:gdLst/>
              <a:ahLst/>
              <a:cxnLst/>
              <a:rect l="l" t="t" r="r" b="b"/>
              <a:pathLst>
                <a:path h="4552315">
                  <a:moveTo>
                    <a:pt x="0" y="0"/>
                  </a:moveTo>
                  <a:lnTo>
                    <a:pt x="0" y="4552188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647435" y="1784350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77739" y="2163571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57291" y="2542489"/>
            <a:ext cx="290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175250" y="2922270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867147" y="330136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723638" y="4060063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20895" y="4439539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293234" y="4818633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641341" y="5577332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899909" y="1404873"/>
            <a:ext cx="354330" cy="354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5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39%</a:t>
            </a:r>
            <a:endParaRPr sz="1200">
              <a:latin typeface="Calibri"/>
              <a:cs typeface="Calibri"/>
            </a:endParaRPr>
          </a:p>
          <a:p>
            <a:pPr marL="76200">
              <a:lnSpc>
                <a:spcPts val="1295"/>
              </a:lnSpc>
            </a:pPr>
            <a:r>
              <a:rPr sz="1200" dirty="0">
                <a:latin typeface="Calibri"/>
                <a:cs typeface="Calibri"/>
              </a:rPr>
              <a:t>40%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712714" y="193014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648705" y="2309621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825109" y="268871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15509" y="3068192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942713" y="344741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862576" y="3680841"/>
            <a:ext cx="295275" cy="354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ts val="1295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95"/>
              </a:lnSpc>
            </a:pPr>
            <a:r>
              <a:rPr sz="1200" dirty="0"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926838" y="420598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718430" y="4585207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686046" y="4964683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108450" y="5198109"/>
            <a:ext cx="213995" cy="354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5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  <a:p>
            <a:pPr marL="13970">
              <a:lnSpc>
                <a:spcPts val="1295"/>
              </a:lnSpc>
            </a:pPr>
            <a:r>
              <a:rPr sz="1200" dirty="0"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494657" y="5723331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440307" y="1469516"/>
            <a:ext cx="2186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New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processor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better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features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69721" y="1848739"/>
            <a:ext cx="2856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New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processor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had</a:t>
            </a:r>
            <a:r>
              <a:rPr sz="1200" spc="-5" dirty="0">
                <a:latin typeface="Calibri"/>
                <a:cs typeface="Calibri"/>
              </a:rPr>
              <a:t> better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future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growth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path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21640" y="2228215"/>
            <a:ext cx="3205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Too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slow: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needed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increased performance/bit width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322324" y="2607309"/>
            <a:ext cx="23050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Too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slow: needed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higher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clock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speed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125118" y="2986785"/>
            <a:ext cx="2502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New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processor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had</a:t>
            </a:r>
            <a:r>
              <a:rPr sz="1200" spc="-5" dirty="0">
                <a:latin typeface="Calibri"/>
                <a:cs typeface="Calibri"/>
              </a:rPr>
              <a:t> better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SW/dev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tools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221435" y="3366008"/>
            <a:ext cx="2406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Previous processor</a:t>
            </a:r>
            <a:r>
              <a:rPr sz="1200" dirty="0">
                <a:latin typeface="Calibri"/>
                <a:cs typeface="Calibri"/>
              </a:rPr>
              <a:t> no </a:t>
            </a:r>
            <a:r>
              <a:rPr sz="1200" spc="-5" dirty="0">
                <a:latin typeface="Calibri"/>
                <a:cs typeface="Calibri"/>
              </a:rPr>
              <a:t>longer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available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547875" y="3744925"/>
            <a:ext cx="20815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Needed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lower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power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processor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126337" y="4124705"/>
            <a:ext cx="2499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Not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my</a:t>
            </a:r>
            <a:r>
              <a:rPr sz="1200" spc="-5" dirty="0">
                <a:latin typeface="Calibri"/>
                <a:cs typeface="Calibri"/>
              </a:rPr>
              <a:t> choice/processor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chosen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for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532636" y="4503801"/>
            <a:ext cx="2096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Previous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processor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too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expensive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862708" y="4883277"/>
            <a:ext cx="17646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To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change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operating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system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98347" y="5262498"/>
            <a:ext cx="2729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Unhappy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with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previous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processor's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supplier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207766" y="5641949"/>
            <a:ext cx="386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er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6040910" y="2292049"/>
            <a:ext cx="919480" cy="3622675"/>
            <a:chOff x="6040910" y="2292049"/>
            <a:chExt cx="919480" cy="3622675"/>
          </a:xfrm>
        </p:grpSpPr>
        <p:sp>
          <p:nvSpPr>
            <p:cNvPr id="75" name="object 75"/>
            <p:cNvSpPr/>
            <p:nvPr/>
          </p:nvSpPr>
          <p:spPr>
            <a:xfrm>
              <a:off x="6870191" y="5545835"/>
              <a:ext cx="83820" cy="82550"/>
            </a:xfrm>
            <a:custGeom>
              <a:avLst/>
              <a:gdLst/>
              <a:ahLst/>
              <a:cxnLst/>
              <a:rect l="l" t="t" r="r" b="b"/>
              <a:pathLst>
                <a:path w="83820" h="82550">
                  <a:moveTo>
                    <a:pt x="83820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83820" y="82295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870191" y="5545835"/>
              <a:ext cx="83820" cy="82550"/>
            </a:xfrm>
            <a:custGeom>
              <a:avLst/>
              <a:gdLst/>
              <a:ahLst/>
              <a:cxnLst/>
              <a:rect l="l" t="t" r="r" b="b"/>
              <a:pathLst>
                <a:path w="83820" h="82550">
                  <a:moveTo>
                    <a:pt x="0" y="82295"/>
                  </a:moveTo>
                  <a:lnTo>
                    <a:pt x="83820" y="82295"/>
                  </a:lnTo>
                  <a:lnTo>
                    <a:pt x="83820" y="0"/>
                  </a:lnTo>
                  <a:lnTo>
                    <a:pt x="0" y="0"/>
                  </a:lnTo>
                  <a:lnTo>
                    <a:pt x="0" y="82295"/>
                  </a:lnTo>
                  <a:close/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870191" y="5830823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820" y="0"/>
                  </a:moveTo>
                  <a:lnTo>
                    <a:pt x="0" y="0"/>
                  </a:lnTo>
                  <a:lnTo>
                    <a:pt x="0" y="83819"/>
                  </a:lnTo>
                  <a:lnTo>
                    <a:pt x="83820" y="83819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40910" y="2292049"/>
              <a:ext cx="460598" cy="300358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6070092" y="2298191"/>
              <a:ext cx="398145" cy="247015"/>
            </a:xfrm>
            <a:custGeom>
              <a:avLst/>
              <a:gdLst/>
              <a:ahLst/>
              <a:cxnLst/>
              <a:rect l="l" t="t" r="r" b="b"/>
              <a:pathLst>
                <a:path w="398145" h="247014">
                  <a:moveTo>
                    <a:pt x="123444" y="0"/>
                  </a:moveTo>
                  <a:lnTo>
                    <a:pt x="0" y="123444"/>
                  </a:lnTo>
                  <a:lnTo>
                    <a:pt x="123444" y="246887"/>
                  </a:lnTo>
                  <a:lnTo>
                    <a:pt x="123444" y="185166"/>
                  </a:lnTo>
                  <a:lnTo>
                    <a:pt x="397763" y="185166"/>
                  </a:lnTo>
                  <a:lnTo>
                    <a:pt x="397763" y="61722"/>
                  </a:lnTo>
                  <a:lnTo>
                    <a:pt x="123444" y="61722"/>
                  </a:lnTo>
                  <a:lnTo>
                    <a:pt x="1234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070092" y="2298191"/>
              <a:ext cx="398145" cy="247015"/>
            </a:xfrm>
            <a:custGeom>
              <a:avLst/>
              <a:gdLst/>
              <a:ahLst/>
              <a:cxnLst/>
              <a:rect l="l" t="t" r="r" b="b"/>
              <a:pathLst>
                <a:path w="398145" h="247014">
                  <a:moveTo>
                    <a:pt x="0" y="123444"/>
                  </a:moveTo>
                  <a:lnTo>
                    <a:pt x="123444" y="0"/>
                  </a:lnTo>
                  <a:lnTo>
                    <a:pt x="123444" y="61722"/>
                  </a:lnTo>
                  <a:lnTo>
                    <a:pt x="397763" y="61722"/>
                  </a:lnTo>
                  <a:lnTo>
                    <a:pt x="397763" y="185166"/>
                  </a:lnTo>
                  <a:lnTo>
                    <a:pt x="123444" y="185166"/>
                  </a:lnTo>
                  <a:lnTo>
                    <a:pt x="123444" y="246887"/>
                  </a:lnTo>
                  <a:lnTo>
                    <a:pt x="0" y="123444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1466" y="2677527"/>
              <a:ext cx="462025" cy="299010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260592" y="2683763"/>
              <a:ext cx="399415" cy="245745"/>
            </a:xfrm>
            <a:custGeom>
              <a:avLst/>
              <a:gdLst/>
              <a:ahLst/>
              <a:cxnLst/>
              <a:rect l="l" t="t" r="r" b="b"/>
              <a:pathLst>
                <a:path w="399415" h="245744">
                  <a:moveTo>
                    <a:pt x="122682" y="0"/>
                  </a:moveTo>
                  <a:lnTo>
                    <a:pt x="0" y="122682"/>
                  </a:lnTo>
                  <a:lnTo>
                    <a:pt x="122682" y="245363"/>
                  </a:lnTo>
                  <a:lnTo>
                    <a:pt x="122682" y="184023"/>
                  </a:lnTo>
                  <a:lnTo>
                    <a:pt x="399288" y="184023"/>
                  </a:lnTo>
                  <a:lnTo>
                    <a:pt x="399288" y="61340"/>
                  </a:lnTo>
                  <a:lnTo>
                    <a:pt x="122682" y="61340"/>
                  </a:lnTo>
                  <a:lnTo>
                    <a:pt x="12268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260592" y="2683763"/>
              <a:ext cx="399415" cy="245745"/>
            </a:xfrm>
            <a:custGeom>
              <a:avLst/>
              <a:gdLst/>
              <a:ahLst/>
              <a:cxnLst/>
              <a:rect l="l" t="t" r="r" b="b"/>
              <a:pathLst>
                <a:path w="399415" h="245744">
                  <a:moveTo>
                    <a:pt x="0" y="122682"/>
                  </a:moveTo>
                  <a:lnTo>
                    <a:pt x="122682" y="0"/>
                  </a:lnTo>
                  <a:lnTo>
                    <a:pt x="122682" y="61340"/>
                  </a:lnTo>
                  <a:lnTo>
                    <a:pt x="399288" y="61340"/>
                  </a:lnTo>
                  <a:lnTo>
                    <a:pt x="399288" y="184023"/>
                  </a:lnTo>
                  <a:lnTo>
                    <a:pt x="122682" y="184023"/>
                  </a:lnTo>
                  <a:lnTo>
                    <a:pt x="122682" y="245363"/>
                  </a:lnTo>
                  <a:lnTo>
                    <a:pt x="0" y="122682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6980046" y="5466384"/>
            <a:ext cx="935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2017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382)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52475" y="6298412"/>
            <a:ext cx="335216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" dirty="0">
                <a:latin typeface="Calibri"/>
                <a:cs typeface="Calibri"/>
              </a:rPr>
              <a:t>Base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=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Those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who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did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not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use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the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same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processor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as in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previous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project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8" name="object 8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89" name="object 8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6980046" y="5752591"/>
            <a:ext cx="935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2015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489)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6" name="object 86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68306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What</a:t>
            </a:r>
            <a:r>
              <a:rPr sz="2200" spc="15" dirty="0"/>
              <a:t> </a:t>
            </a:r>
            <a:r>
              <a:rPr sz="2200" dirty="0"/>
              <a:t>were</a:t>
            </a:r>
            <a:r>
              <a:rPr sz="2200" spc="-5" dirty="0"/>
              <a:t> </a:t>
            </a:r>
            <a:r>
              <a:rPr sz="2200" spc="-10" dirty="0"/>
              <a:t>your</a:t>
            </a:r>
            <a:r>
              <a:rPr sz="2200" spc="40" dirty="0"/>
              <a:t> </a:t>
            </a:r>
            <a:r>
              <a:rPr sz="2200" spc="-5" dirty="0"/>
              <a:t>reasons</a:t>
            </a:r>
            <a:r>
              <a:rPr sz="2200" spc="15" dirty="0"/>
              <a:t> </a:t>
            </a:r>
            <a:r>
              <a:rPr sz="2200" spc="-5" dirty="0"/>
              <a:t>for</a:t>
            </a:r>
            <a:r>
              <a:rPr sz="2200" spc="20" dirty="0"/>
              <a:t> </a:t>
            </a:r>
            <a:r>
              <a:rPr sz="2200" spc="-5" dirty="0"/>
              <a:t>switching</a:t>
            </a:r>
            <a:r>
              <a:rPr sz="2200" spc="20" dirty="0"/>
              <a:t> </a:t>
            </a:r>
            <a:r>
              <a:rPr sz="2200" spc="-5" dirty="0"/>
              <a:t>processors?</a:t>
            </a:r>
            <a:endParaRPr sz="22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75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90827" y="1938527"/>
            <a:ext cx="6152515" cy="2626360"/>
            <a:chOff x="1290827" y="1938527"/>
            <a:chExt cx="6152515" cy="2626360"/>
          </a:xfrm>
        </p:grpSpPr>
        <p:sp>
          <p:nvSpPr>
            <p:cNvPr id="4" name="object 4"/>
            <p:cNvSpPr/>
            <p:nvPr/>
          </p:nvSpPr>
          <p:spPr>
            <a:xfrm>
              <a:off x="1588007" y="2084831"/>
              <a:ext cx="497205" cy="2473960"/>
            </a:xfrm>
            <a:custGeom>
              <a:avLst/>
              <a:gdLst/>
              <a:ahLst/>
              <a:cxnLst/>
              <a:rect l="l" t="t" r="r" b="b"/>
              <a:pathLst>
                <a:path w="497205" h="2473960">
                  <a:moveTo>
                    <a:pt x="496823" y="0"/>
                  </a:moveTo>
                  <a:lnTo>
                    <a:pt x="0" y="0"/>
                  </a:lnTo>
                  <a:lnTo>
                    <a:pt x="0" y="2473451"/>
                  </a:lnTo>
                  <a:lnTo>
                    <a:pt x="496823" y="2473451"/>
                  </a:lnTo>
                  <a:lnTo>
                    <a:pt x="49682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84831" y="1972055"/>
              <a:ext cx="495300" cy="2586355"/>
            </a:xfrm>
            <a:custGeom>
              <a:avLst/>
              <a:gdLst/>
              <a:ahLst/>
              <a:cxnLst/>
              <a:rect l="l" t="t" r="r" b="b"/>
              <a:pathLst>
                <a:path w="495300" h="2586354">
                  <a:moveTo>
                    <a:pt x="495300" y="0"/>
                  </a:moveTo>
                  <a:lnTo>
                    <a:pt x="0" y="0"/>
                  </a:lnTo>
                  <a:lnTo>
                    <a:pt x="0" y="2586228"/>
                  </a:lnTo>
                  <a:lnTo>
                    <a:pt x="495300" y="2586228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80131" y="2005583"/>
              <a:ext cx="497205" cy="2552700"/>
            </a:xfrm>
            <a:custGeom>
              <a:avLst/>
              <a:gdLst/>
              <a:ahLst/>
              <a:cxnLst/>
              <a:rect l="l" t="t" r="r" b="b"/>
              <a:pathLst>
                <a:path w="497205" h="2552700">
                  <a:moveTo>
                    <a:pt x="496824" y="0"/>
                  </a:moveTo>
                  <a:lnTo>
                    <a:pt x="0" y="0"/>
                  </a:lnTo>
                  <a:lnTo>
                    <a:pt x="0" y="2552699"/>
                  </a:lnTo>
                  <a:lnTo>
                    <a:pt x="496824" y="2552699"/>
                  </a:lnTo>
                  <a:lnTo>
                    <a:pt x="496824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76955" y="2011679"/>
              <a:ext cx="497205" cy="2546985"/>
            </a:xfrm>
            <a:custGeom>
              <a:avLst/>
              <a:gdLst/>
              <a:ahLst/>
              <a:cxnLst/>
              <a:rect l="l" t="t" r="r" b="b"/>
              <a:pathLst>
                <a:path w="497204" h="2546985">
                  <a:moveTo>
                    <a:pt x="496823" y="0"/>
                  </a:moveTo>
                  <a:lnTo>
                    <a:pt x="0" y="0"/>
                  </a:lnTo>
                  <a:lnTo>
                    <a:pt x="0" y="2546604"/>
                  </a:lnTo>
                  <a:lnTo>
                    <a:pt x="496823" y="2546604"/>
                  </a:lnTo>
                  <a:lnTo>
                    <a:pt x="49682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73779" y="1938527"/>
              <a:ext cx="495300" cy="2620010"/>
            </a:xfrm>
            <a:custGeom>
              <a:avLst/>
              <a:gdLst/>
              <a:ahLst/>
              <a:cxnLst/>
              <a:rect l="l" t="t" r="r" b="b"/>
              <a:pathLst>
                <a:path w="495300" h="2620010">
                  <a:moveTo>
                    <a:pt x="495300" y="0"/>
                  </a:moveTo>
                  <a:lnTo>
                    <a:pt x="0" y="0"/>
                  </a:lnTo>
                  <a:lnTo>
                    <a:pt x="0" y="2619756"/>
                  </a:lnTo>
                  <a:lnTo>
                    <a:pt x="495300" y="2619756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64963" y="2500883"/>
              <a:ext cx="497205" cy="2057400"/>
            </a:xfrm>
            <a:custGeom>
              <a:avLst/>
              <a:gdLst/>
              <a:ahLst/>
              <a:cxnLst/>
              <a:rect l="l" t="t" r="r" b="b"/>
              <a:pathLst>
                <a:path w="497204" h="2057400">
                  <a:moveTo>
                    <a:pt x="496824" y="0"/>
                  </a:moveTo>
                  <a:lnTo>
                    <a:pt x="0" y="0"/>
                  </a:lnTo>
                  <a:lnTo>
                    <a:pt x="0" y="2057399"/>
                  </a:lnTo>
                  <a:lnTo>
                    <a:pt x="496824" y="2057399"/>
                  </a:lnTo>
                  <a:lnTo>
                    <a:pt x="4968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61787" y="2613659"/>
              <a:ext cx="495300" cy="1945005"/>
            </a:xfrm>
            <a:custGeom>
              <a:avLst/>
              <a:gdLst/>
              <a:ahLst/>
              <a:cxnLst/>
              <a:rect l="l" t="t" r="r" b="b"/>
              <a:pathLst>
                <a:path w="495300" h="1945004">
                  <a:moveTo>
                    <a:pt x="495300" y="0"/>
                  </a:moveTo>
                  <a:lnTo>
                    <a:pt x="0" y="0"/>
                  </a:lnTo>
                  <a:lnTo>
                    <a:pt x="0" y="1944623"/>
                  </a:lnTo>
                  <a:lnTo>
                    <a:pt x="495300" y="1944623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57087" y="2580131"/>
              <a:ext cx="497205" cy="1978660"/>
            </a:xfrm>
            <a:custGeom>
              <a:avLst/>
              <a:gdLst/>
              <a:ahLst/>
              <a:cxnLst/>
              <a:rect l="l" t="t" r="r" b="b"/>
              <a:pathLst>
                <a:path w="497204" h="1978660">
                  <a:moveTo>
                    <a:pt x="496824" y="0"/>
                  </a:moveTo>
                  <a:lnTo>
                    <a:pt x="0" y="0"/>
                  </a:lnTo>
                  <a:lnTo>
                    <a:pt x="0" y="1978151"/>
                  </a:lnTo>
                  <a:lnTo>
                    <a:pt x="496824" y="1978151"/>
                  </a:lnTo>
                  <a:lnTo>
                    <a:pt x="496824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53912" y="2574036"/>
              <a:ext cx="495300" cy="1984375"/>
            </a:xfrm>
            <a:custGeom>
              <a:avLst/>
              <a:gdLst/>
              <a:ahLst/>
              <a:cxnLst/>
              <a:rect l="l" t="t" r="r" b="b"/>
              <a:pathLst>
                <a:path w="495300" h="1984375">
                  <a:moveTo>
                    <a:pt x="495299" y="0"/>
                  </a:moveTo>
                  <a:lnTo>
                    <a:pt x="0" y="0"/>
                  </a:lnTo>
                  <a:lnTo>
                    <a:pt x="0" y="1984247"/>
                  </a:lnTo>
                  <a:lnTo>
                    <a:pt x="495299" y="1984247"/>
                  </a:lnTo>
                  <a:lnTo>
                    <a:pt x="495299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49212" y="2645663"/>
              <a:ext cx="497205" cy="1912620"/>
            </a:xfrm>
            <a:custGeom>
              <a:avLst/>
              <a:gdLst/>
              <a:ahLst/>
              <a:cxnLst/>
              <a:rect l="l" t="t" r="r" b="b"/>
              <a:pathLst>
                <a:path w="497204" h="1912620">
                  <a:moveTo>
                    <a:pt x="496824" y="0"/>
                  </a:moveTo>
                  <a:lnTo>
                    <a:pt x="0" y="0"/>
                  </a:lnTo>
                  <a:lnTo>
                    <a:pt x="0" y="1912620"/>
                  </a:lnTo>
                  <a:lnTo>
                    <a:pt x="496824" y="1912620"/>
                  </a:lnTo>
                  <a:lnTo>
                    <a:pt x="496824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90827" y="4558283"/>
              <a:ext cx="6152515" cy="0"/>
            </a:xfrm>
            <a:custGeom>
              <a:avLst/>
              <a:gdLst/>
              <a:ahLst/>
              <a:cxnLst/>
              <a:rect l="l" t="t" r="r" b="b"/>
              <a:pathLst>
                <a:path w="6152515">
                  <a:moveTo>
                    <a:pt x="0" y="0"/>
                  </a:moveTo>
                  <a:lnTo>
                    <a:pt x="6152388" y="0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691767" y="1821002"/>
            <a:ext cx="290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68977" y="223799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88210" y="1708226"/>
            <a:ext cx="290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65546" y="2350770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61735" y="2316302"/>
            <a:ext cx="290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84526" y="1748790"/>
            <a:ext cx="786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634" algn="l"/>
              </a:tabLst>
            </a:pPr>
            <a:r>
              <a:rPr sz="1800" baseline="2314" dirty="0">
                <a:latin typeface="Calibri"/>
                <a:cs typeface="Calibri"/>
              </a:rPr>
              <a:t>56%	</a:t>
            </a:r>
            <a:r>
              <a:rPr sz="1200" dirty="0">
                <a:latin typeface="Calibri"/>
                <a:cs typeface="Calibri"/>
              </a:rPr>
              <a:t>56%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57925" y="231076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77158" y="167614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54494" y="2383282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50975" y="4650435"/>
            <a:ext cx="2757805" cy="457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Choose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processor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from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different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-5" dirty="0">
                <a:latin typeface="Calibri"/>
                <a:cs typeface="Calibri"/>
              </a:rPr>
              <a:t>family,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architecture,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instruction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44365" y="4650435"/>
            <a:ext cx="2924175" cy="6743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indent="-635" algn="ctr">
              <a:lnSpc>
                <a:spcPct val="101800"/>
              </a:lnSpc>
              <a:spcBef>
                <a:spcPts val="75"/>
              </a:spcBef>
            </a:pPr>
            <a:r>
              <a:rPr sz="1400" spc="-5" dirty="0">
                <a:latin typeface="Calibri"/>
                <a:cs typeface="Calibri"/>
              </a:rPr>
              <a:t>Choose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different processor from the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same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family,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architecture,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instruction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363980" y="5454396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20">
                <a:moveTo>
                  <a:pt x="82296" y="0"/>
                </a:moveTo>
                <a:lnTo>
                  <a:pt x="0" y="0"/>
                </a:lnTo>
                <a:lnTo>
                  <a:pt x="0" y="83819"/>
                </a:lnTo>
                <a:lnTo>
                  <a:pt x="82296" y="83819"/>
                </a:lnTo>
                <a:lnTo>
                  <a:pt x="8229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471675" y="5375275"/>
            <a:ext cx="935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2017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370)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642616" y="5454396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819" y="0"/>
                </a:moveTo>
                <a:lnTo>
                  <a:pt x="0" y="0"/>
                </a:lnTo>
                <a:lnTo>
                  <a:pt x="0" y="83819"/>
                </a:lnTo>
                <a:lnTo>
                  <a:pt x="83819" y="83819"/>
                </a:lnTo>
                <a:lnTo>
                  <a:pt x="8381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750947" y="5375275"/>
            <a:ext cx="935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2015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473)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21252" y="5454396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99888" y="5454396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56247" y="5454396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030217" y="5375275"/>
            <a:ext cx="35706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1590" algn="l"/>
                <a:tab pos="2647950" algn="l"/>
              </a:tabLst>
            </a:pPr>
            <a:r>
              <a:rPr sz="1200" spc="-5" dirty="0">
                <a:latin typeface="Calibri"/>
                <a:cs typeface="Calibri"/>
              </a:rPr>
              <a:t>2014</a:t>
            </a:r>
            <a:r>
              <a:rPr sz="1200" dirty="0">
                <a:latin typeface="Calibri"/>
                <a:cs typeface="Calibri"/>
              </a:rPr>
              <a:t> (N = </a:t>
            </a:r>
            <a:r>
              <a:rPr sz="1200" spc="-5" dirty="0">
                <a:latin typeface="Calibri"/>
                <a:cs typeface="Calibri"/>
              </a:rPr>
              <a:t>687)	2013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 = </a:t>
            </a:r>
            <a:r>
              <a:rPr sz="1200" spc="-5" dirty="0">
                <a:latin typeface="Calibri"/>
                <a:cs typeface="Calibri"/>
              </a:rPr>
              <a:t>1088)	2012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862)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2475" y="6298412"/>
            <a:ext cx="335216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" dirty="0">
                <a:latin typeface="Calibri"/>
                <a:cs typeface="Calibri"/>
              </a:rPr>
              <a:t>Base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=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Those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who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did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not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use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the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same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processor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as in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previous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project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13258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/>
              <a:t>Did</a:t>
            </a:r>
            <a:r>
              <a:rPr sz="2200" spc="-60" dirty="0"/>
              <a:t> </a:t>
            </a:r>
            <a:r>
              <a:rPr sz="2200" spc="-10" dirty="0"/>
              <a:t>you…</a:t>
            </a:r>
            <a:endParaRPr sz="22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76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38783" y="2001011"/>
            <a:ext cx="7044055" cy="2804160"/>
            <a:chOff x="938783" y="2001011"/>
            <a:chExt cx="7044055" cy="2804160"/>
          </a:xfrm>
        </p:grpSpPr>
        <p:sp>
          <p:nvSpPr>
            <p:cNvPr id="4" name="object 4"/>
            <p:cNvSpPr/>
            <p:nvPr/>
          </p:nvSpPr>
          <p:spPr>
            <a:xfrm>
              <a:off x="1210055" y="3749039"/>
              <a:ext cx="601980" cy="1051560"/>
            </a:xfrm>
            <a:custGeom>
              <a:avLst/>
              <a:gdLst/>
              <a:ahLst/>
              <a:cxnLst/>
              <a:rect l="l" t="t" r="r" b="b"/>
              <a:pathLst>
                <a:path w="601980" h="1051560">
                  <a:moveTo>
                    <a:pt x="601980" y="0"/>
                  </a:moveTo>
                  <a:lnTo>
                    <a:pt x="0" y="0"/>
                  </a:lnTo>
                  <a:lnTo>
                    <a:pt x="0" y="1051560"/>
                  </a:lnTo>
                  <a:lnTo>
                    <a:pt x="601980" y="1051560"/>
                  </a:lnTo>
                  <a:lnTo>
                    <a:pt x="6019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12036" y="3732276"/>
              <a:ext cx="601980" cy="1068705"/>
            </a:xfrm>
            <a:custGeom>
              <a:avLst/>
              <a:gdLst/>
              <a:ahLst/>
              <a:cxnLst/>
              <a:rect l="l" t="t" r="r" b="b"/>
              <a:pathLst>
                <a:path w="601980" h="1068704">
                  <a:moveTo>
                    <a:pt x="601980" y="0"/>
                  </a:moveTo>
                  <a:lnTo>
                    <a:pt x="0" y="0"/>
                  </a:lnTo>
                  <a:lnTo>
                    <a:pt x="0" y="1068324"/>
                  </a:lnTo>
                  <a:lnTo>
                    <a:pt x="601980" y="1068324"/>
                  </a:lnTo>
                  <a:lnTo>
                    <a:pt x="60198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14016" y="3688079"/>
              <a:ext cx="601980" cy="1112520"/>
            </a:xfrm>
            <a:custGeom>
              <a:avLst/>
              <a:gdLst/>
              <a:ahLst/>
              <a:cxnLst/>
              <a:rect l="l" t="t" r="r" b="b"/>
              <a:pathLst>
                <a:path w="601980" h="1112520">
                  <a:moveTo>
                    <a:pt x="601979" y="0"/>
                  </a:moveTo>
                  <a:lnTo>
                    <a:pt x="0" y="0"/>
                  </a:lnTo>
                  <a:lnTo>
                    <a:pt x="0" y="1112520"/>
                  </a:lnTo>
                  <a:lnTo>
                    <a:pt x="601979" y="1112520"/>
                  </a:lnTo>
                  <a:lnTo>
                    <a:pt x="601979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57016" y="2001011"/>
              <a:ext cx="601980" cy="2799715"/>
            </a:xfrm>
            <a:custGeom>
              <a:avLst/>
              <a:gdLst/>
              <a:ahLst/>
              <a:cxnLst/>
              <a:rect l="l" t="t" r="r" b="b"/>
              <a:pathLst>
                <a:path w="601979" h="2799715">
                  <a:moveTo>
                    <a:pt x="601980" y="0"/>
                  </a:moveTo>
                  <a:lnTo>
                    <a:pt x="0" y="0"/>
                  </a:lnTo>
                  <a:lnTo>
                    <a:pt x="0" y="2799588"/>
                  </a:lnTo>
                  <a:lnTo>
                    <a:pt x="601980" y="2799588"/>
                  </a:lnTo>
                  <a:lnTo>
                    <a:pt x="6019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58995" y="2049779"/>
              <a:ext cx="601980" cy="2750820"/>
            </a:xfrm>
            <a:custGeom>
              <a:avLst/>
              <a:gdLst/>
              <a:ahLst/>
              <a:cxnLst/>
              <a:rect l="l" t="t" r="r" b="b"/>
              <a:pathLst>
                <a:path w="601979" h="2750820">
                  <a:moveTo>
                    <a:pt x="601979" y="0"/>
                  </a:moveTo>
                  <a:lnTo>
                    <a:pt x="0" y="0"/>
                  </a:lnTo>
                  <a:lnTo>
                    <a:pt x="0" y="2750820"/>
                  </a:lnTo>
                  <a:lnTo>
                    <a:pt x="601979" y="2750820"/>
                  </a:lnTo>
                  <a:lnTo>
                    <a:pt x="60197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60975" y="2103119"/>
              <a:ext cx="601980" cy="2697480"/>
            </a:xfrm>
            <a:custGeom>
              <a:avLst/>
              <a:gdLst/>
              <a:ahLst/>
              <a:cxnLst/>
              <a:rect l="l" t="t" r="r" b="b"/>
              <a:pathLst>
                <a:path w="601979" h="2697479">
                  <a:moveTo>
                    <a:pt x="601979" y="0"/>
                  </a:moveTo>
                  <a:lnTo>
                    <a:pt x="0" y="0"/>
                  </a:lnTo>
                  <a:lnTo>
                    <a:pt x="0" y="2697479"/>
                  </a:lnTo>
                  <a:lnTo>
                    <a:pt x="601979" y="2697479"/>
                  </a:lnTo>
                  <a:lnTo>
                    <a:pt x="601979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05499" y="4518660"/>
              <a:ext cx="601980" cy="281940"/>
            </a:xfrm>
            <a:custGeom>
              <a:avLst/>
              <a:gdLst/>
              <a:ahLst/>
              <a:cxnLst/>
              <a:rect l="l" t="t" r="r" b="b"/>
              <a:pathLst>
                <a:path w="601979" h="281939">
                  <a:moveTo>
                    <a:pt x="601979" y="0"/>
                  </a:moveTo>
                  <a:lnTo>
                    <a:pt x="0" y="0"/>
                  </a:lnTo>
                  <a:lnTo>
                    <a:pt x="0" y="281939"/>
                  </a:lnTo>
                  <a:lnTo>
                    <a:pt x="601979" y="281939"/>
                  </a:lnTo>
                  <a:lnTo>
                    <a:pt x="6019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07480" y="4486655"/>
              <a:ext cx="601980" cy="314325"/>
            </a:xfrm>
            <a:custGeom>
              <a:avLst/>
              <a:gdLst/>
              <a:ahLst/>
              <a:cxnLst/>
              <a:rect l="l" t="t" r="r" b="b"/>
              <a:pathLst>
                <a:path w="601979" h="314325">
                  <a:moveTo>
                    <a:pt x="601979" y="0"/>
                  </a:moveTo>
                  <a:lnTo>
                    <a:pt x="0" y="0"/>
                  </a:lnTo>
                  <a:lnTo>
                    <a:pt x="0" y="313944"/>
                  </a:lnTo>
                  <a:lnTo>
                    <a:pt x="601979" y="313944"/>
                  </a:lnTo>
                  <a:lnTo>
                    <a:pt x="60197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09460" y="4477511"/>
              <a:ext cx="601980" cy="323215"/>
            </a:xfrm>
            <a:custGeom>
              <a:avLst/>
              <a:gdLst/>
              <a:ahLst/>
              <a:cxnLst/>
              <a:rect l="l" t="t" r="r" b="b"/>
              <a:pathLst>
                <a:path w="601979" h="323214">
                  <a:moveTo>
                    <a:pt x="601980" y="0"/>
                  </a:moveTo>
                  <a:lnTo>
                    <a:pt x="0" y="0"/>
                  </a:lnTo>
                  <a:lnTo>
                    <a:pt x="0" y="323088"/>
                  </a:lnTo>
                  <a:lnTo>
                    <a:pt x="601980" y="323088"/>
                  </a:lnTo>
                  <a:lnTo>
                    <a:pt x="60198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8783" y="4800600"/>
              <a:ext cx="7044055" cy="0"/>
            </a:xfrm>
            <a:custGeom>
              <a:avLst/>
              <a:gdLst/>
              <a:ahLst/>
              <a:cxnLst/>
              <a:rect l="l" t="t" r="r" b="b"/>
              <a:pathLst>
                <a:path w="7044055">
                  <a:moveTo>
                    <a:pt x="0" y="0"/>
                  </a:moveTo>
                  <a:lnTo>
                    <a:pt x="7043928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366519" y="3485769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15003" y="173837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01588" y="4256023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68754" y="346989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16984" y="1786509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03568" y="4223384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70733" y="3425190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19217" y="184048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05802" y="4214621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69160" y="4877816"/>
            <a:ext cx="8864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chip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itself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25495" y="4877816"/>
            <a:ext cx="2270125" cy="3949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5580" marR="5080" indent="-183515">
              <a:lnSpc>
                <a:spcPct val="101800"/>
              </a:lnSpc>
              <a:spcBef>
                <a:spcPts val="75"/>
              </a:spcBef>
            </a:pPr>
            <a:r>
              <a:rPr sz="1200" spc="-5" dirty="0">
                <a:latin typeface="Calibri"/>
                <a:cs typeface="Calibri"/>
              </a:rPr>
              <a:t>The ecosystem surrounding the chip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(software,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tools, support, etc.)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72936" y="4877816"/>
            <a:ext cx="1673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chip's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supplier/vendor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243327" y="5513832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819" y="0"/>
                </a:moveTo>
                <a:lnTo>
                  <a:pt x="0" y="0"/>
                </a:lnTo>
                <a:lnTo>
                  <a:pt x="0" y="83819"/>
                </a:lnTo>
                <a:lnTo>
                  <a:pt x="83819" y="83819"/>
                </a:lnTo>
                <a:lnTo>
                  <a:pt x="8381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351658" y="5434990"/>
            <a:ext cx="935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2017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719)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934967" y="5513832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043298" y="5434990"/>
            <a:ext cx="935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2015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960)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626608" y="5513832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735192" y="5434990"/>
            <a:ext cx="1012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2014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1304)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253390" y="359155"/>
            <a:ext cx="539432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20" dirty="0"/>
              <a:t>What’s</a:t>
            </a:r>
            <a:r>
              <a:rPr sz="2200" spc="5" dirty="0"/>
              <a:t> </a:t>
            </a:r>
            <a:r>
              <a:rPr sz="2200" spc="-5" dirty="0"/>
              <a:t>most</a:t>
            </a:r>
            <a:r>
              <a:rPr sz="2200" spc="5" dirty="0"/>
              <a:t> </a:t>
            </a:r>
            <a:r>
              <a:rPr sz="2200" spc="-5" dirty="0"/>
              <a:t>important</a:t>
            </a:r>
            <a:r>
              <a:rPr sz="2200" spc="25" dirty="0"/>
              <a:t> </a:t>
            </a:r>
            <a:r>
              <a:rPr sz="2200" dirty="0"/>
              <a:t>when</a:t>
            </a:r>
            <a:r>
              <a:rPr sz="2200" spc="-5" dirty="0"/>
              <a:t> choosing</a:t>
            </a:r>
            <a:r>
              <a:rPr sz="2200" spc="20" dirty="0"/>
              <a:t> </a:t>
            </a:r>
            <a:r>
              <a:rPr sz="2200" spc="-5" dirty="0"/>
              <a:t>a </a:t>
            </a:r>
            <a:r>
              <a:rPr sz="2200" spc="-595" dirty="0"/>
              <a:t> </a:t>
            </a:r>
            <a:r>
              <a:rPr sz="2200" spc="-5" dirty="0"/>
              <a:t>microprocessor?</a:t>
            </a:r>
            <a:endParaRPr sz="2200"/>
          </a:p>
        </p:txBody>
      </p:sp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7792" y="1357883"/>
            <a:ext cx="1768475" cy="424179"/>
          </a:xfrm>
          <a:prstGeom prst="rect">
            <a:avLst/>
          </a:prstGeom>
        </p:spPr>
      </p:pic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77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69791" y="3026664"/>
            <a:ext cx="914400" cy="256540"/>
          </a:xfrm>
          <a:custGeom>
            <a:avLst/>
            <a:gdLst/>
            <a:ahLst/>
            <a:cxnLst/>
            <a:rect l="l" t="t" r="r" b="b"/>
            <a:pathLst>
              <a:path w="914400" h="256539">
                <a:moveTo>
                  <a:pt x="914400" y="0"/>
                </a:moveTo>
                <a:lnTo>
                  <a:pt x="0" y="0"/>
                </a:lnTo>
                <a:lnTo>
                  <a:pt x="0" y="256032"/>
                </a:lnTo>
                <a:lnTo>
                  <a:pt x="914400" y="256032"/>
                </a:lnTo>
                <a:lnTo>
                  <a:pt x="9144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69791" y="3386328"/>
            <a:ext cx="806450" cy="256540"/>
          </a:xfrm>
          <a:custGeom>
            <a:avLst/>
            <a:gdLst/>
            <a:ahLst/>
            <a:cxnLst/>
            <a:rect l="l" t="t" r="r" b="b"/>
            <a:pathLst>
              <a:path w="806450" h="256539">
                <a:moveTo>
                  <a:pt x="806196" y="0"/>
                </a:moveTo>
                <a:lnTo>
                  <a:pt x="0" y="0"/>
                </a:lnTo>
                <a:lnTo>
                  <a:pt x="0" y="256032"/>
                </a:lnTo>
                <a:lnTo>
                  <a:pt x="806196" y="256032"/>
                </a:lnTo>
                <a:lnTo>
                  <a:pt x="806196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69791" y="3745991"/>
            <a:ext cx="698500" cy="256540"/>
          </a:xfrm>
          <a:custGeom>
            <a:avLst/>
            <a:gdLst/>
            <a:ahLst/>
            <a:cxnLst/>
            <a:rect l="l" t="t" r="r" b="b"/>
            <a:pathLst>
              <a:path w="698500" h="256539">
                <a:moveTo>
                  <a:pt x="697992" y="0"/>
                </a:moveTo>
                <a:lnTo>
                  <a:pt x="0" y="0"/>
                </a:lnTo>
                <a:lnTo>
                  <a:pt x="0" y="256031"/>
                </a:lnTo>
                <a:lnTo>
                  <a:pt x="697992" y="256031"/>
                </a:lnTo>
                <a:lnTo>
                  <a:pt x="697992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782445" y="4150867"/>
          <a:ext cx="4305935" cy="1648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5825"/>
                <a:gridCol w="55244"/>
                <a:gridCol w="345439"/>
                <a:gridCol w="1750695"/>
              </a:tblGrid>
              <a:tr h="210819">
                <a:tc>
                  <a:txBody>
                    <a:bodyPr/>
                    <a:lstStyle/>
                    <a:p>
                      <a:pPr marR="424180" algn="r">
                        <a:lnSpc>
                          <a:spcPts val="133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Digi-Key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41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021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57555">
                <a:tc>
                  <a:txBody>
                    <a:bodyPr/>
                    <a:lstStyle/>
                    <a:p>
                      <a:pPr marR="42545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Cypress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Semiconductor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21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56031"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Renesas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3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62635">
                <a:tc>
                  <a:txBody>
                    <a:bodyPr/>
                    <a:lstStyle/>
                    <a:p>
                      <a:pPr marR="42481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Arrow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166495">
                        <a:lnSpc>
                          <a:spcPts val="103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2017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</a:tr>
              <a:tr h="955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57556">
                <a:tc>
                  <a:txBody>
                    <a:bodyPr/>
                    <a:lstStyle/>
                    <a:p>
                      <a:pPr marR="42418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Silicon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Labs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202080" y="1377822"/>
          <a:ext cx="5302885" cy="2624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7610"/>
                <a:gridCol w="1880235"/>
                <a:gridCol w="54610"/>
                <a:gridCol w="482600"/>
                <a:gridCol w="415289"/>
              </a:tblGrid>
              <a:tr h="2117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550"/>
                        </a:lnSpc>
                      </a:pPr>
                      <a:r>
                        <a:rPr sz="1400" b="1" spc="-5" dirty="0">
                          <a:solidFill>
                            <a:srgbClr val="6A7979"/>
                          </a:solidFill>
                          <a:latin typeface="Arial"/>
                          <a:cs typeface="Arial"/>
                        </a:rPr>
                        <a:t>(Unaided</a:t>
                      </a:r>
                      <a:r>
                        <a:rPr sz="1400" b="1" spc="-60" dirty="0">
                          <a:solidFill>
                            <a:srgbClr val="6A79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6A7979"/>
                          </a:solidFill>
                          <a:latin typeface="Arial"/>
                          <a:cs typeface="Arial"/>
                        </a:rPr>
                        <a:t>Open</a:t>
                      </a:r>
                      <a:r>
                        <a:rPr sz="1400" b="1" spc="-45" dirty="0">
                          <a:solidFill>
                            <a:srgbClr val="6A79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6A7979"/>
                          </a:solidFill>
                          <a:latin typeface="Arial"/>
                          <a:cs typeface="Arial"/>
                        </a:rPr>
                        <a:t>End)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6031">
                <a:tc>
                  <a:txBody>
                    <a:bodyPr/>
                    <a:lstStyle/>
                    <a:p>
                      <a:pPr marR="15621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Microchip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Atmel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(Microchip)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14%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</a:tr>
              <a:tr h="103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56031">
                <a:tc>
                  <a:txBody>
                    <a:bodyPr/>
                    <a:lstStyle/>
                    <a:p>
                      <a:pPr marR="15684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Texas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Instruments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(TI)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14%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</a:tr>
              <a:tr h="1021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57555">
                <a:tc>
                  <a:txBody>
                    <a:bodyPr/>
                    <a:lstStyle/>
                    <a:p>
                      <a:pPr marR="15748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ST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Microelectronics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11%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21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57555">
                <a:tc>
                  <a:txBody>
                    <a:bodyPr/>
                    <a:lstStyle/>
                    <a:p>
                      <a:pPr marR="15684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NXP/Freescale/Qualcomm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11%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2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56032">
                <a:tc>
                  <a:txBody>
                    <a:bodyPr/>
                    <a:lstStyle/>
                    <a:p>
                      <a:pPr marR="15621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Xilinx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31623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36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56032">
                <a:tc>
                  <a:txBody>
                    <a:bodyPr/>
                    <a:lstStyle/>
                    <a:p>
                      <a:pPr marR="15684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Intel,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Intel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Altera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0096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36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56031">
                <a:tc>
                  <a:txBody>
                    <a:bodyPr/>
                    <a:lstStyle/>
                    <a:p>
                      <a:pPr marR="15494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ARM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060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3669791" y="1537716"/>
            <a:ext cx="0" cy="4312920"/>
          </a:xfrm>
          <a:custGeom>
            <a:avLst/>
            <a:gdLst/>
            <a:ahLst/>
            <a:cxnLst/>
            <a:rect l="l" t="t" r="r" b="b"/>
            <a:pathLst>
              <a:path h="4312920">
                <a:moveTo>
                  <a:pt x="0" y="0"/>
                </a:moveTo>
                <a:lnTo>
                  <a:pt x="0" y="4312920"/>
                </a:lnTo>
              </a:path>
            </a:pathLst>
          </a:custGeom>
          <a:ln w="12192">
            <a:solidFill>
              <a:srgbClr val="92C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62955" y="5474208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536" y="0"/>
                </a:moveTo>
                <a:lnTo>
                  <a:pt x="0" y="0"/>
                </a:lnTo>
                <a:lnTo>
                  <a:pt x="0" y="97536"/>
                </a:lnTo>
                <a:lnTo>
                  <a:pt x="97536" y="97536"/>
                </a:lnTo>
                <a:lnTo>
                  <a:pt x="97536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01520" y="5384419"/>
            <a:ext cx="11277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=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328)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Unaided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3390" y="379222"/>
            <a:ext cx="624014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Which</a:t>
            </a:r>
            <a:r>
              <a:rPr sz="2200" spc="10" dirty="0"/>
              <a:t> </a:t>
            </a:r>
            <a:r>
              <a:rPr sz="2200" spc="-5" dirty="0"/>
              <a:t>vendor</a:t>
            </a:r>
            <a:r>
              <a:rPr sz="2200" spc="25" dirty="0"/>
              <a:t> </a:t>
            </a:r>
            <a:r>
              <a:rPr sz="2200" spc="-5" dirty="0"/>
              <a:t>has</a:t>
            </a:r>
            <a:r>
              <a:rPr sz="2200" spc="5" dirty="0"/>
              <a:t> </a:t>
            </a:r>
            <a:r>
              <a:rPr sz="2200" spc="-5" dirty="0"/>
              <a:t>the</a:t>
            </a:r>
            <a:r>
              <a:rPr sz="2200" spc="10" dirty="0"/>
              <a:t> </a:t>
            </a:r>
            <a:r>
              <a:rPr sz="2200" spc="-5" dirty="0"/>
              <a:t>best</a:t>
            </a:r>
            <a:r>
              <a:rPr sz="2200" spc="20" dirty="0"/>
              <a:t> </a:t>
            </a:r>
            <a:r>
              <a:rPr sz="2200" spc="-5" dirty="0"/>
              <a:t>ecosystem</a:t>
            </a:r>
            <a:r>
              <a:rPr sz="2200" spc="35" dirty="0"/>
              <a:t> </a:t>
            </a:r>
            <a:r>
              <a:rPr sz="2200" spc="-5" dirty="0"/>
              <a:t>for </a:t>
            </a:r>
            <a:r>
              <a:rPr sz="2200" spc="-10" dirty="0"/>
              <a:t>your </a:t>
            </a:r>
            <a:r>
              <a:rPr sz="2200" spc="-595" dirty="0"/>
              <a:t> </a:t>
            </a:r>
            <a:r>
              <a:rPr sz="2200" spc="-5" dirty="0"/>
              <a:t>needs?</a:t>
            </a:r>
            <a:endParaRPr sz="22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78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17950" y="1508505"/>
            <a:ext cx="3642995" cy="4643120"/>
            <a:chOff x="3917950" y="1508505"/>
            <a:chExt cx="3642995" cy="4643120"/>
          </a:xfrm>
        </p:grpSpPr>
        <p:sp>
          <p:nvSpPr>
            <p:cNvPr id="4" name="object 4"/>
            <p:cNvSpPr/>
            <p:nvPr/>
          </p:nvSpPr>
          <p:spPr>
            <a:xfrm>
              <a:off x="3924300" y="1536191"/>
              <a:ext cx="3538854" cy="105410"/>
            </a:xfrm>
            <a:custGeom>
              <a:avLst/>
              <a:gdLst/>
              <a:ahLst/>
              <a:cxnLst/>
              <a:rect l="l" t="t" r="r" b="b"/>
              <a:pathLst>
                <a:path w="3538854" h="105410">
                  <a:moveTo>
                    <a:pt x="3538728" y="0"/>
                  </a:moveTo>
                  <a:lnTo>
                    <a:pt x="0" y="0"/>
                  </a:lnTo>
                  <a:lnTo>
                    <a:pt x="0" y="105156"/>
                  </a:lnTo>
                  <a:lnTo>
                    <a:pt x="3538728" y="105156"/>
                  </a:lnTo>
                  <a:lnTo>
                    <a:pt x="35387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24300" y="1641347"/>
              <a:ext cx="3596640" cy="104139"/>
            </a:xfrm>
            <a:custGeom>
              <a:avLst/>
              <a:gdLst/>
              <a:ahLst/>
              <a:cxnLst/>
              <a:rect l="l" t="t" r="r" b="b"/>
              <a:pathLst>
                <a:path w="3596640" h="104139">
                  <a:moveTo>
                    <a:pt x="3596640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3596640" y="103631"/>
                  </a:lnTo>
                  <a:lnTo>
                    <a:pt x="359664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24300" y="1892807"/>
              <a:ext cx="1934210" cy="104139"/>
            </a:xfrm>
            <a:custGeom>
              <a:avLst/>
              <a:gdLst/>
              <a:ahLst/>
              <a:cxnLst/>
              <a:rect l="l" t="t" r="r" b="b"/>
              <a:pathLst>
                <a:path w="1934210" h="104139">
                  <a:moveTo>
                    <a:pt x="1933955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1933955" y="103631"/>
                  </a:lnTo>
                  <a:lnTo>
                    <a:pt x="19339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24300" y="1996439"/>
              <a:ext cx="2304415" cy="105410"/>
            </a:xfrm>
            <a:custGeom>
              <a:avLst/>
              <a:gdLst/>
              <a:ahLst/>
              <a:cxnLst/>
              <a:rect l="l" t="t" r="r" b="b"/>
              <a:pathLst>
                <a:path w="2304415" h="105410">
                  <a:moveTo>
                    <a:pt x="2304288" y="0"/>
                  </a:moveTo>
                  <a:lnTo>
                    <a:pt x="0" y="0"/>
                  </a:lnTo>
                  <a:lnTo>
                    <a:pt x="0" y="105156"/>
                  </a:lnTo>
                  <a:lnTo>
                    <a:pt x="2304288" y="105156"/>
                  </a:lnTo>
                  <a:lnTo>
                    <a:pt x="23042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24300" y="1744979"/>
              <a:ext cx="3636645" cy="105410"/>
            </a:xfrm>
            <a:custGeom>
              <a:avLst/>
              <a:gdLst/>
              <a:ahLst/>
              <a:cxnLst/>
              <a:rect l="l" t="t" r="r" b="b"/>
              <a:pathLst>
                <a:path w="3636645" h="105410">
                  <a:moveTo>
                    <a:pt x="3636264" y="0"/>
                  </a:moveTo>
                  <a:lnTo>
                    <a:pt x="0" y="0"/>
                  </a:lnTo>
                  <a:lnTo>
                    <a:pt x="0" y="105156"/>
                  </a:lnTo>
                  <a:lnTo>
                    <a:pt x="3636264" y="105156"/>
                  </a:lnTo>
                  <a:lnTo>
                    <a:pt x="363626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24300" y="2247900"/>
              <a:ext cx="1711960" cy="105410"/>
            </a:xfrm>
            <a:custGeom>
              <a:avLst/>
              <a:gdLst/>
              <a:ahLst/>
              <a:cxnLst/>
              <a:rect l="l" t="t" r="r" b="b"/>
              <a:pathLst>
                <a:path w="1711960" h="105410">
                  <a:moveTo>
                    <a:pt x="1711452" y="0"/>
                  </a:moveTo>
                  <a:lnTo>
                    <a:pt x="0" y="0"/>
                  </a:lnTo>
                  <a:lnTo>
                    <a:pt x="0" y="105155"/>
                  </a:lnTo>
                  <a:lnTo>
                    <a:pt x="1711452" y="105155"/>
                  </a:lnTo>
                  <a:lnTo>
                    <a:pt x="17114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24300" y="2353055"/>
              <a:ext cx="1828800" cy="105410"/>
            </a:xfrm>
            <a:custGeom>
              <a:avLst/>
              <a:gdLst/>
              <a:ahLst/>
              <a:cxnLst/>
              <a:rect l="l" t="t" r="r" b="b"/>
              <a:pathLst>
                <a:path w="1828800" h="105410">
                  <a:moveTo>
                    <a:pt x="1828800" y="0"/>
                  </a:moveTo>
                  <a:lnTo>
                    <a:pt x="0" y="0"/>
                  </a:lnTo>
                  <a:lnTo>
                    <a:pt x="0" y="105156"/>
                  </a:lnTo>
                  <a:lnTo>
                    <a:pt x="1828800" y="105156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24300" y="2101595"/>
              <a:ext cx="2348865" cy="104139"/>
            </a:xfrm>
            <a:custGeom>
              <a:avLst/>
              <a:gdLst/>
              <a:ahLst/>
              <a:cxnLst/>
              <a:rect l="l" t="t" r="r" b="b"/>
              <a:pathLst>
                <a:path w="2348865" h="104139">
                  <a:moveTo>
                    <a:pt x="2348484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2348484" y="103631"/>
                  </a:lnTo>
                  <a:lnTo>
                    <a:pt x="234848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24300" y="2604516"/>
              <a:ext cx="1668780" cy="105410"/>
            </a:xfrm>
            <a:custGeom>
              <a:avLst/>
              <a:gdLst/>
              <a:ahLst/>
              <a:cxnLst/>
              <a:rect l="l" t="t" r="r" b="b"/>
              <a:pathLst>
                <a:path w="1668779" h="105410">
                  <a:moveTo>
                    <a:pt x="1668779" y="0"/>
                  </a:moveTo>
                  <a:lnTo>
                    <a:pt x="0" y="0"/>
                  </a:lnTo>
                  <a:lnTo>
                    <a:pt x="0" y="105156"/>
                  </a:lnTo>
                  <a:lnTo>
                    <a:pt x="1668779" y="105156"/>
                  </a:lnTo>
                  <a:lnTo>
                    <a:pt x="16687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24300" y="2709672"/>
              <a:ext cx="1736089" cy="104139"/>
            </a:xfrm>
            <a:custGeom>
              <a:avLst/>
              <a:gdLst/>
              <a:ahLst/>
              <a:cxnLst/>
              <a:rect l="l" t="t" r="r" b="b"/>
              <a:pathLst>
                <a:path w="1736089" h="104139">
                  <a:moveTo>
                    <a:pt x="1735836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1735836" y="103631"/>
                  </a:lnTo>
                  <a:lnTo>
                    <a:pt x="173583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24300" y="2458211"/>
              <a:ext cx="1760220" cy="104139"/>
            </a:xfrm>
            <a:custGeom>
              <a:avLst/>
              <a:gdLst/>
              <a:ahLst/>
              <a:cxnLst/>
              <a:rect l="l" t="t" r="r" b="b"/>
              <a:pathLst>
                <a:path w="1760220" h="104139">
                  <a:moveTo>
                    <a:pt x="1760220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1760220" y="103632"/>
                  </a:lnTo>
                  <a:lnTo>
                    <a:pt x="17602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24300" y="2961131"/>
              <a:ext cx="1560830" cy="104139"/>
            </a:xfrm>
            <a:custGeom>
              <a:avLst/>
              <a:gdLst/>
              <a:ahLst/>
              <a:cxnLst/>
              <a:rect l="l" t="t" r="r" b="b"/>
              <a:pathLst>
                <a:path w="1560829" h="104139">
                  <a:moveTo>
                    <a:pt x="1560576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1560576" y="103631"/>
                  </a:lnTo>
                  <a:lnTo>
                    <a:pt x="15605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24300" y="3064763"/>
              <a:ext cx="1553210" cy="105410"/>
            </a:xfrm>
            <a:custGeom>
              <a:avLst/>
              <a:gdLst/>
              <a:ahLst/>
              <a:cxnLst/>
              <a:rect l="l" t="t" r="r" b="b"/>
              <a:pathLst>
                <a:path w="1553210" h="105410">
                  <a:moveTo>
                    <a:pt x="1552955" y="0"/>
                  </a:moveTo>
                  <a:lnTo>
                    <a:pt x="0" y="0"/>
                  </a:lnTo>
                  <a:lnTo>
                    <a:pt x="0" y="105156"/>
                  </a:lnTo>
                  <a:lnTo>
                    <a:pt x="1552955" y="105156"/>
                  </a:lnTo>
                  <a:lnTo>
                    <a:pt x="155295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24300" y="2813303"/>
              <a:ext cx="1732914" cy="105410"/>
            </a:xfrm>
            <a:custGeom>
              <a:avLst/>
              <a:gdLst/>
              <a:ahLst/>
              <a:cxnLst/>
              <a:rect l="l" t="t" r="r" b="b"/>
              <a:pathLst>
                <a:path w="1732914" h="105410">
                  <a:moveTo>
                    <a:pt x="1732788" y="0"/>
                  </a:moveTo>
                  <a:lnTo>
                    <a:pt x="0" y="0"/>
                  </a:lnTo>
                  <a:lnTo>
                    <a:pt x="0" y="105156"/>
                  </a:lnTo>
                  <a:lnTo>
                    <a:pt x="1732788" y="105156"/>
                  </a:lnTo>
                  <a:lnTo>
                    <a:pt x="173278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24300" y="3317748"/>
              <a:ext cx="1259205" cy="104139"/>
            </a:xfrm>
            <a:custGeom>
              <a:avLst/>
              <a:gdLst/>
              <a:ahLst/>
              <a:cxnLst/>
              <a:rect l="l" t="t" r="r" b="b"/>
              <a:pathLst>
                <a:path w="1259204" h="104139">
                  <a:moveTo>
                    <a:pt x="1258824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1258824" y="103631"/>
                  </a:lnTo>
                  <a:lnTo>
                    <a:pt x="12588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24300" y="3421379"/>
              <a:ext cx="1487805" cy="105410"/>
            </a:xfrm>
            <a:custGeom>
              <a:avLst/>
              <a:gdLst/>
              <a:ahLst/>
              <a:cxnLst/>
              <a:rect l="l" t="t" r="r" b="b"/>
              <a:pathLst>
                <a:path w="1487804" h="105410">
                  <a:moveTo>
                    <a:pt x="1487424" y="0"/>
                  </a:moveTo>
                  <a:lnTo>
                    <a:pt x="0" y="0"/>
                  </a:lnTo>
                  <a:lnTo>
                    <a:pt x="0" y="105156"/>
                  </a:lnTo>
                  <a:lnTo>
                    <a:pt x="1487424" y="105156"/>
                  </a:lnTo>
                  <a:lnTo>
                    <a:pt x="148742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24300" y="3169920"/>
              <a:ext cx="1784985" cy="104139"/>
            </a:xfrm>
            <a:custGeom>
              <a:avLst/>
              <a:gdLst/>
              <a:ahLst/>
              <a:cxnLst/>
              <a:rect l="l" t="t" r="r" b="b"/>
              <a:pathLst>
                <a:path w="1784985" h="104139">
                  <a:moveTo>
                    <a:pt x="1784603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1784603" y="103631"/>
                  </a:lnTo>
                  <a:lnTo>
                    <a:pt x="178460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24300" y="3672839"/>
              <a:ext cx="1209040" cy="105410"/>
            </a:xfrm>
            <a:custGeom>
              <a:avLst/>
              <a:gdLst/>
              <a:ahLst/>
              <a:cxnLst/>
              <a:rect l="l" t="t" r="r" b="b"/>
              <a:pathLst>
                <a:path w="1209039" h="105410">
                  <a:moveTo>
                    <a:pt x="1208532" y="0"/>
                  </a:moveTo>
                  <a:lnTo>
                    <a:pt x="0" y="0"/>
                  </a:lnTo>
                  <a:lnTo>
                    <a:pt x="0" y="105156"/>
                  </a:lnTo>
                  <a:lnTo>
                    <a:pt x="1208532" y="105156"/>
                  </a:lnTo>
                  <a:lnTo>
                    <a:pt x="12085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24300" y="3777995"/>
              <a:ext cx="1211580" cy="104139"/>
            </a:xfrm>
            <a:custGeom>
              <a:avLst/>
              <a:gdLst/>
              <a:ahLst/>
              <a:cxnLst/>
              <a:rect l="l" t="t" r="r" b="b"/>
              <a:pathLst>
                <a:path w="1211579" h="104139">
                  <a:moveTo>
                    <a:pt x="1211579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1211579" y="103631"/>
                  </a:lnTo>
                  <a:lnTo>
                    <a:pt x="121157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24300" y="3526535"/>
              <a:ext cx="1435735" cy="104139"/>
            </a:xfrm>
            <a:custGeom>
              <a:avLst/>
              <a:gdLst/>
              <a:ahLst/>
              <a:cxnLst/>
              <a:rect l="l" t="t" r="r" b="b"/>
              <a:pathLst>
                <a:path w="1435735" h="104139">
                  <a:moveTo>
                    <a:pt x="1435608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1435608" y="103631"/>
                  </a:lnTo>
                  <a:lnTo>
                    <a:pt x="143560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24300" y="4029455"/>
              <a:ext cx="841375" cy="105410"/>
            </a:xfrm>
            <a:custGeom>
              <a:avLst/>
              <a:gdLst/>
              <a:ahLst/>
              <a:cxnLst/>
              <a:rect l="l" t="t" r="r" b="b"/>
              <a:pathLst>
                <a:path w="841375" h="105410">
                  <a:moveTo>
                    <a:pt x="841248" y="0"/>
                  </a:moveTo>
                  <a:lnTo>
                    <a:pt x="0" y="0"/>
                  </a:lnTo>
                  <a:lnTo>
                    <a:pt x="0" y="105156"/>
                  </a:lnTo>
                  <a:lnTo>
                    <a:pt x="841248" y="105156"/>
                  </a:lnTo>
                  <a:lnTo>
                    <a:pt x="8412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24300" y="4134611"/>
              <a:ext cx="919480" cy="104139"/>
            </a:xfrm>
            <a:custGeom>
              <a:avLst/>
              <a:gdLst/>
              <a:ahLst/>
              <a:cxnLst/>
              <a:rect l="l" t="t" r="r" b="b"/>
              <a:pathLst>
                <a:path w="919479" h="104139">
                  <a:moveTo>
                    <a:pt x="918972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918972" y="103631"/>
                  </a:lnTo>
                  <a:lnTo>
                    <a:pt x="9189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24300" y="3881627"/>
              <a:ext cx="1332230" cy="105410"/>
            </a:xfrm>
            <a:custGeom>
              <a:avLst/>
              <a:gdLst/>
              <a:ahLst/>
              <a:cxnLst/>
              <a:rect l="l" t="t" r="r" b="b"/>
              <a:pathLst>
                <a:path w="1332229" h="105410">
                  <a:moveTo>
                    <a:pt x="1331976" y="0"/>
                  </a:moveTo>
                  <a:lnTo>
                    <a:pt x="0" y="0"/>
                  </a:lnTo>
                  <a:lnTo>
                    <a:pt x="0" y="105156"/>
                  </a:lnTo>
                  <a:lnTo>
                    <a:pt x="1331976" y="105156"/>
                  </a:lnTo>
                  <a:lnTo>
                    <a:pt x="133197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24300" y="4386072"/>
              <a:ext cx="812800" cy="104139"/>
            </a:xfrm>
            <a:custGeom>
              <a:avLst/>
              <a:gdLst/>
              <a:ahLst/>
              <a:cxnLst/>
              <a:rect l="l" t="t" r="r" b="b"/>
              <a:pathLst>
                <a:path w="812800" h="104139">
                  <a:moveTo>
                    <a:pt x="812291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812291" y="103631"/>
                  </a:lnTo>
                  <a:lnTo>
                    <a:pt x="8122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24300" y="4489704"/>
              <a:ext cx="632460" cy="105410"/>
            </a:xfrm>
            <a:custGeom>
              <a:avLst/>
              <a:gdLst/>
              <a:ahLst/>
              <a:cxnLst/>
              <a:rect l="l" t="t" r="r" b="b"/>
              <a:pathLst>
                <a:path w="632460" h="105410">
                  <a:moveTo>
                    <a:pt x="632460" y="0"/>
                  </a:moveTo>
                  <a:lnTo>
                    <a:pt x="0" y="0"/>
                  </a:lnTo>
                  <a:lnTo>
                    <a:pt x="0" y="105156"/>
                  </a:lnTo>
                  <a:lnTo>
                    <a:pt x="632460" y="105156"/>
                  </a:lnTo>
                  <a:lnTo>
                    <a:pt x="63246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24300" y="4238244"/>
              <a:ext cx="982980" cy="105410"/>
            </a:xfrm>
            <a:custGeom>
              <a:avLst/>
              <a:gdLst/>
              <a:ahLst/>
              <a:cxnLst/>
              <a:rect l="l" t="t" r="r" b="b"/>
              <a:pathLst>
                <a:path w="982979" h="105410">
                  <a:moveTo>
                    <a:pt x="982979" y="0"/>
                  </a:moveTo>
                  <a:lnTo>
                    <a:pt x="0" y="0"/>
                  </a:lnTo>
                  <a:lnTo>
                    <a:pt x="0" y="105155"/>
                  </a:lnTo>
                  <a:lnTo>
                    <a:pt x="982979" y="105155"/>
                  </a:lnTo>
                  <a:lnTo>
                    <a:pt x="982979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24300" y="4741163"/>
              <a:ext cx="539750" cy="105410"/>
            </a:xfrm>
            <a:custGeom>
              <a:avLst/>
              <a:gdLst/>
              <a:ahLst/>
              <a:cxnLst/>
              <a:rect l="l" t="t" r="r" b="b"/>
              <a:pathLst>
                <a:path w="539750" h="105410">
                  <a:moveTo>
                    <a:pt x="539496" y="0"/>
                  </a:moveTo>
                  <a:lnTo>
                    <a:pt x="0" y="0"/>
                  </a:lnTo>
                  <a:lnTo>
                    <a:pt x="0" y="105156"/>
                  </a:lnTo>
                  <a:lnTo>
                    <a:pt x="539496" y="105156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24300" y="4846320"/>
              <a:ext cx="655320" cy="104139"/>
            </a:xfrm>
            <a:custGeom>
              <a:avLst/>
              <a:gdLst/>
              <a:ahLst/>
              <a:cxnLst/>
              <a:rect l="l" t="t" r="r" b="b"/>
              <a:pathLst>
                <a:path w="655320" h="104139">
                  <a:moveTo>
                    <a:pt x="655320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655320" y="103631"/>
                  </a:lnTo>
                  <a:lnTo>
                    <a:pt x="65532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24300" y="4594860"/>
              <a:ext cx="797560" cy="104139"/>
            </a:xfrm>
            <a:custGeom>
              <a:avLst/>
              <a:gdLst/>
              <a:ahLst/>
              <a:cxnLst/>
              <a:rect l="l" t="t" r="r" b="b"/>
              <a:pathLst>
                <a:path w="797560" h="104139">
                  <a:moveTo>
                    <a:pt x="797051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797051" y="103631"/>
                  </a:lnTo>
                  <a:lnTo>
                    <a:pt x="797051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24300" y="5097779"/>
              <a:ext cx="518159" cy="105410"/>
            </a:xfrm>
            <a:custGeom>
              <a:avLst/>
              <a:gdLst/>
              <a:ahLst/>
              <a:cxnLst/>
              <a:rect l="l" t="t" r="r" b="b"/>
              <a:pathLst>
                <a:path w="518160" h="105410">
                  <a:moveTo>
                    <a:pt x="518160" y="0"/>
                  </a:moveTo>
                  <a:lnTo>
                    <a:pt x="0" y="0"/>
                  </a:lnTo>
                  <a:lnTo>
                    <a:pt x="0" y="105156"/>
                  </a:lnTo>
                  <a:lnTo>
                    <a:pt x="518160" y="105156"/>
                  </a:lnTo>
                  <a:lnTo>
                    <a:pt x="5181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24300" y="5202935"/>
              <a:ext cx="573405" cy="104139"/>
            </a:xfrm>
            <a:custGeom>
              <a:avLst/>
              <a:gdLst/>
              <a:ahLst/>
              <a:cxnLst/>
              <a:rect l="l" t="t" r="r" b="b"/>
              <a:pathLst>
                <a:path w="573404" h="104139">
                  <a:moveTo>
                    <a:pt x="573024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573024" y="103631"/>
                  </a:lnTo>
                  <a:lnTo>
                    <a:pt x="57302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24300" y="4949952"/>
              <a:ext cx="683260" cy="105410"/>
            </a:xfrm>
            <a:custGeom>
              <a:avLst/>
              <a:gdLst/>
              <a:ahLst/>
              <a:cxnLst/>
              <a:rect l="l" t="t" r="r" b="b"/>
              <a:pathLst>
                <a:path w="683260" h="105410">
                  <a:moveTo>
                    <a:pt x="682751" y="0"/>
                  </a:moveTo>
                  <a:lnTo>
                    <a:pt x="0" y="0"/>
                  </a:lnTo>
                  <a:lnTo>
                    <a:pt x="0" y="105156"/>
                  </a:lnTo>
                  <a:lnTo>
                    <a:pt x="682751" y="105156"/>
                  </a:lnTo>
                  <a:lnTo>
                    <a:pt x="682751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924300" y="5454396"/>
              <a:ext cx="346075" cy="104139"/>
            </a:xfrm>
            <a:custGeom>
              <a:avLst/>
              <a:gdLst/>
              <a:ahLst/>
              <a:cxnLst/>
              <a:rect l="l" t="t" r="r" b="b"/>
              <a:pathLst>
                <a:path w="346075" h="104139">
                  <a:moveTo>
                    <a:pt x="345948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345948" y="103631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924300" y="5558027"/>
              <a:ext cx="346075" cy="105410"/>
            </a:xfrm>
            <a:custGeom>
              <a:avLst/>
              <a:gdLst/>
              <a:ahLst/>
              <a:cxnLst/>
              <a:rect l="l" t="t" r="r" b="b"/>
              <a:pathLst>
                <a:path w="346075" h="105410">
                  <a:moveTo>
                    <a:pt x="345948" y="0"/>
                  </a:moveTo>
                  <a:lnTo>
                    <a:pt x="0" y="0"/>
                  </a:lnTo>
                  <a:lnTo>
                    <a:pt x="0" y="105156"/>
                  </a:lnTo>
                  <a:lnTo>
                    <a:pt x="345948" y="105156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924300" y="5306567"/>
              <a:ext cx="586740" cy="105410"/>
            </a:xfrm>
            <a:custGeom>
              <a:avLst/>
              <a:gdLst/>
              <a:ahLst/>
              <a:cxnLst/>
              <a:rect l="l" t="t" r="r" b="b"/>
              <a:pathLst>
                <a:path w="586739" h="105410">
                  <a:moveTo>
                    <a:pt x="586739" y="0"/>
                  </a:moveTo>
                  <a:lnTo>
                    <a:pt x="0" y="0"/>
                  </a:lnTo>
                  <a:lnTo>
                    <a:pt x="0" y="105155"/>
                  </a:lnTo>
                  <a:lnTo>
                    <a:pt x="586739" y="105155"/>
                  </a:lnTo>
                  <a:lnTo>
                    <a:pt x="586739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24300" y="5811011"/>
              <a:ext cx="295910" cy="104139"/>
            </a:xfrm>
            <a:custGeom>
              <a:avLst/>
              <a:gdLst/>
              <a:ahLst/>
              <a:cxnLst/>
              <a:rect l="l" t="t" r="r" b="b"/>
              <a:pathLst>
                <a:path w="295910" h="104139">
                  <a:moveTo>
                    <a:pt x="295655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295655" y="103631"/>
                  </a:lnTo>
                  <a:lnTo>
                    <a:pt x="2956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924300" y="5914644"/>
              <a:ext cx="259079" cy="105410"/>
            </a:xfrm>
            <a:custGeom>
              <a:avLst/>
              <a:gdLst/>
              <a:ahLst/>
              <a:cxnLst/>
              <a:rect l="l" t="t" r="r" b="b"/>
              <a:pathLst>
                <a:path w="259079" h="105410">
                  <a:moveTo>
                    <a:pt x="259079" y="0"/>
                  </a:moveTo>
                  <a:lnTo>
                    <a:pt x="0" y="0"/>
                  </a:lnTo>
                  <a:lnTo>
                    <a:pt x="0" y="105155"/>
                  </a:lnTo>
                  <a:lnTo>
                    <a:pt x="259079" y="105155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924300" y="5663183"/>
              <a:ext cx="297180" cy="460375"/>
            </a:xfrm>
            <a:custGeom>
              <a:avLst/>
              <a:gdLst/>
              <a:ahLst/>
              <a:cxnLst/>
              <a:rect l="l" t="t" r="r" b="b"/>
              <a:pathLst>
                <a:path w="297179" h="460375">
                  <a:moveTo>
                    <a:pt x="202692" y="356616"/>
                  </a:moveTo>
                  <a:lnTo>
                    <a:pt x="0" y="356616"/>
                  </a:lnTo>
                  <a:lnTo>
                    <a:pt x="0" y="460248"/>
                  </a:lnTo>
                  <a:lnTo>
                    <a:pt x="202692" y="460248"/>
                  </a:lnTo>
                  <a:lnTo>
                    <a:pt x="202692" y="356616"/>
                  </a:lnTo>
                  <a:close/>
                </a:path>
                <a:path w="297179" h="460375">
                  <a:moveTo>
                    <a:pt x="297180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297180" y="103632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924300" y="1514855"/>
              <a:ext cx="0" cy="4630420"/>
            </a:xfrm>
            <a:custGeom>
              <a:avLst/>
              <a:gdLst/>
              <a:ahLst/>
              <a:cxnLst/>
              <a:rect l="l" t="t" r="r" b="b"/>
              <a:pathLst>
                <a:path h="4630420">
                  <a:moveTo>
                    <a:pt x="0" y="0"/>
                  </a:moveTo>
                  <a:lnTo>
                    <a:pt x="0" y="4629912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525639" y="1487170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70%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921755" y="1843278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38%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698997" y="2199513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34%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655690" y="2555875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33%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547740" y="2912109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31%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245734" y="3268472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25%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195442" y="3624452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24%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828794" y="3980814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17%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799838" y="4337050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16%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526660" y="4693411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11%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281932" y="5762040"/>
            <a:ext cx="1905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6%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815710" y="2304034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36%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723635" y="2660396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34%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539866" y="3016758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31%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474970" y="3372739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29%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198745" y="3728973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24%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906771" y="4085335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18%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620005" y="4441697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12%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246626" y="5866587"/>
            <a:ext cx="1905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5%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584440" y="1591436"/>
            <a:ext cx="299085" cy="291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71%</a:t>
            </a:r>
            <a:endParaRPr sz="1050">
              <a:latin typeface="Calibri"/>
              <a:cs typeface="Calibri"/>
            </a:endParaRPr>
          </a:p>
          <a:p>
            <a:pPr marL="52069">
              <a:lnSpc>
                <a:spcPts val="1040"/>
              </a:lnSpc>
            </a:pPr>
            <a:r>
              <a:rPr sz="1050" dirty="0">
                <a:latin typeface="Calibri"/>
                <a:cs typeface="Calibri"/>
              </a:rPr>
              <a:t>72%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291453" y="1947798"/>
            <a:ext cx="303530" cy="291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45%</a:t>
            </a:r>
            <a:endParaRPr sz="1050">
              <a:latin typeface="Calibri"/>
              <a:cs typeface="Calibri"/>
            </a:endParaRPr>
          </a:p>
          <a:p>
            <a:pPr marL="56515">
              <a:lnSpc>
                <a:spcPts val="1040"/>
              </a:lnSpc>
            </a:pPr>
            <a:r>
              <a:rPr sz="1050" dirty="0">
                <a:latin typeface="Calibri"/>
                <a:cs typeface="Calibri"/>
              </a:rPr>
              <a:t>46%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48273" y="2408682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35%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720588" y="2764358"/>
            <a:ext cx="25971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34%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772150" y="3120897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35%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423153" y="3477259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28%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319776" y="3833621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26%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970779" y="4189857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19%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784597" y="4545533"/>
            <a:ext cx="25971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16%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641596" y="4797374"/>
            <a:ext cx="287020" cy="291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13%</a:t>
            </a:r>
            <a:endParaRPr sz="1050">
              <a:latin typeface="Calibri"/>
              <a:cs typeface="Calibri"/>
            </a:endParaRPr>
          </a:p>
          <a:p>
            <a:pPr marL="40005">
              <a:lnSpc>
                <a:spcPts val="1040"/>
              </a:lnSpc>
            </a:pPr>
            <a:r>
              <a:rPr sz="1050" dirty="0">
                <a:latin typeface="Calibri"/>
                <a:cs typeface="Calibri"/>
              </a:rPr>
              <a:t>13%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505071" y="5049773"/>
            <a:ext cx="328295" cy="395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74930" algn="r">
              <a:lnSpc>
                <a:spcPts val="104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10%</a:t>
            </a:r>
            <a:endParaRPr sz="1050">
              <a:latin typeface="Calibri"/>
              <a:cs typeface="Calibri"/>
            </a:endParaRPr>
          </a:p>
          <a:p>
            <a:pPr marR="18415" algn="r">
              <a:lnSpc>
                <a:spcPts val="819"/>
              </a:lnSpc>
            </a:pPr>
            <a:r>
              <a:rPr sz="1050" dirty="0">
                <a:latin typeface="Calibri"/>
                <a:cs typeface="Calibri"/>
              </a:rPr>
              <a:t>11%</a:t>
            </a:r>
            <a:endParaRPr sz="1050">
              <a:latin typeface="Calibri"/>
              <a:cs typeface="Calibri"/>
            </a:endParaRPr>
          </a:p>
          <a:p>
            <a:pPr marR="5080" algn="r">
              <a:lnSpc>
                <a:spcPts val="1040"/>
              </a:lnSpc>
            </a:pPr>
            <a:r>
              <a:rPr sz="1050" dirty="0">
                <a:latin typeface="Calibri"/>
                <a:cs typeface="Calibri"/>
              </a:rPr>
              <a:t>12%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284345" y="5405754"/>
            <a:ext cx="239395" cy="395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325">
              <a:lnSpc>
                <a:spcPts val="104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7%</a:t>
            </a:r>
            <a:endParaRPr sz="1050">
              <a:latin typeface="Calibri"/>
              <a:cs typeface="Calibri"/>
            </a:endParaRPr>
          </a:p>
          <a:p>
            <a:pPr marL="60960">
              <a:lnSpc>
                <a:spcPts val="825"/>
              </a:lnSpc>
            </a:pPr>
            <a:r>
              <a:rPr sz="1050" dirty="0">
                <a:latin typeface="Calibri"/>
                <a:cs typeface="Calibri"/>
              </a:rPr>
              <a:t>7%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ts val="1040"/>
              </a:lnSpc>
            </a:pPr>
            <a:r>
              <a:rPr sz="1050" dirty="0">
                <a:latin typeface="Calibri"/>
                <a:cs typeface="Calibri"/>
              </a:rPr>
              <a:t>6%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189221" y="5971133"/>
            <a:ext cx="1905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4%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428369" y="1571625"/>
            <a:ext cx="2366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Software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development tools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available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314701" y="1927605"/>
            <a:ext cx="14814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chip's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performance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863342" y="2283967"/>
            <a:ext cx="9328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chip's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cost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053490" y="2640329"/>
            <a:ext cx="2743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Available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middleware,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drivers,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existing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code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756917" y="2996565"/>
            <a:ext cx="2039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HW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development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tools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available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675638" y="3352927"/>
            <a:ext cx="21196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operating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systems </a:t>
            </a:r>
            <a:r>
              <a:rPr sz="1200" dirty="0">
                <a:latin typeface="Calibri"/>
                <a:cs typeface="Calibri"/>
              </a:rPr>
              <a:t>it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supports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903222" y="3708907"/>
            <a:ext cx="1891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on-chip I/O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peripherals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872742" y="4065270"/>
            <a:ext cx="19234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chip's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power consumption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219960" y="4421504"/>
            <a:ext cx="1575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supplier's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reputation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358264" y="4777867"/>
            <a:ext cx="2401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Familiarity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w/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architecture/chip family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766697" y="5134102"/>
            <a:ext cx="2027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Chip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family's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future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growth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path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863089" y="5490159"/>
            <a:ext cx="1931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processor’s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debug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support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081022" y="5846470"/>
            <a:ext cx="1714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chip's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security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features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6530340" y="5190744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6639814" y="5112511"/>
            <a:ext cx="935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2017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707)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6530340" y="5451347"/>
            <a:ext cx="83820" cy="344805"/>
            <a:chOff x="6530340" y="5451347"/>
            <a:chExt cx="83820" cy="344805"/>
          </a:xfrm>
        </p:grpSpPr>
        <p:sp>
          <p:nvSpPr>
            <p:cNvPr id="91" name="object 91"/>
            <p:cNvSpPr/>
            <p:nvPr/>
          </p:nvSpPr>
          <p:spPr>
            <a:xfrm>
              <a:off x="6530340" y="5451347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820" y="0"/>
                  </a:moveTo>
                  <a:lnTo>
                    <a:pt x="0" y="0"/>
                  </a:lnTo>
                  <a:lnTo>
                    <a:pt x="0" y="83819"/>
                  </a:lnTo>
                  <a:lnTo>
                    <a:pt x="83820" y="83819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530340" y="5711951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820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83820" y="83820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6639814" y="5295696"/>
            <a:ext cx="1050925" cy="54610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200" spc="-5" dirty="0">
                <a:latin typeface="Calibri"/>
                <a:cs typeface="Calibri"/>
              </a:rPr>
              <a:t>2015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940)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200" spc="-5" dirty="0">
                <a:latin typeface="Calibri"/>
                <a:cs typeface="Calibri"/>
              </a:rPr>
              <a:t>2014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1,282)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5" name="object 9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96" name="object 9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94" name="object 94"/>
          <p:cNvSpPr txBox="1">
            <a:spLocks noGrp="1"/>
          </p:cNvSpPr>
          <p:nvPr>
            <p:ph type="title"/>
          </p:nvPr>
        </p:nvSpPr>
        <p:spPr>
          <a:xfrm>
            <a:off x="253390" y="389381"/>
            <a:ext cx="671131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What</a:t>
            </a:r>
            <a:r>
              <a:rPr sz="2200" spc="10" dirty="0"/>
              <a:t> </a:t>
            </a:r>
            <a:r>
              <a:rPr sz="2200" spc="-5" dirty="0"/>
              <a:t>are</a:t>
            </a:r>
            <a:r>
              <a:rPr sz="2200" dirty="0"/>
              <a:t> </a:t>
            </a:r>
            <a:r>
              <a:rPr sz="2200" spc="-5" dirty="0"/>
              <a:t>the</a:t>
            </a:r>
            <a:r>
              <a:rPr sz="2200" spc="15" dirty="0"/>
              <a:t> </a:t>
            </a:r>
            <a:r>
              <a:rPr sz="2200" spc="-5" dirty="0"/>
              <a:t>most</a:t>
            </a:r>
            <a:r>
              <a:rPr sz="2200" spc="15" dirty="0"/>
              <a:t> </a:t>
            </a:r>
            <a:r>
              <a:rPr sz="2200" spc="-5" dirty="0"/>
              <a:t>important</a:t>
            </a:r>
            <a:r>
              <a:rPr sz="2200" spc="30" dirty="0"/>
              <a:t> </a:t>
            </a:r>
            <a:r>
              <a:rPr sz="2200" spc="-5" dirty="0"/>
              <a:t>factors</a:t>
            </a:r>
            <a:r>
              <a:rPr sz="2200" spc="10" dirty="0"/>
              <a:t> </a:t>
            </a:r>
            <a:r>
              <a:rPr sz="2200" spc="-5" dirty="0"/>
              <a:t>in</a:t>
            </a:r>
            <a:r>
              <a:rPr sz="2200" spc="15" dirty="0"/>
              <a:t> </a:t>
            </a:r>
            <a:r>
              <a:rPr sz="2200" spc="-5" dirty="0"/>
              <a:t>choosing</a:t>
            </a:r>
            <a:r>
              <a:rPr sz="2200" spc="40" dirty="0"/>
              <a:t> </a:t>
            </a:r>
            <a:r>
              <a:rPr sz="2200" spc="-5" dirty="0"/>
              <a:t>a </a:t>
            </a:r>
            <a:r>
              <a:rPr sz="2200" spc="-595" dirty="0"/>
              <a:t> </a:t>
            </a:r>
            <a:r>
              <a:rPr sz="2200" spc="-5" dirty="0"/>
              <a:t>processor?</a:t>
            </a: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cs typeface="Arial"/>
              </a:rPr>
              <a:t>12</a:t>
            </a:r>
            <a:endParaRPr sz="1400"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72002" y="1357630"/>
            <a:ext cx="4039235" cy="4820920"/>
            <a:chOff x="3572002" y="1357630"/>
            <a:chExt cx="4039235" cy="4820920"/>
          </a:xfrm>
        </p:grpSpPr>
        <p:sp>
          <p:nvSpPr>
            <p:cNvPr id="4" name="object 4"/>
            <p:cNvSpPr/>
            <p:nvPr/>
          </p:nvSpPr>
          <p:spPr>
            <a:xfrm>
              <a:off x="3578352" y="1391412"/>
              <a:ext cx="4032885" cy="88900"/>
            </a:xfrm>
            <a:custGeom>
              <a:avLst/>
              <a:gdLst/>
              <a:ahLst/>
              <a:cxnLst/>
              <a:rect l="l" t="t" r="r" b="b"/>
              <a:pathLst>
                <a:path w="4032884" h="88900">
                  <a:moveTo>
                    <a:pt x="4032504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4032504" y="88391"/>
                  </a:lnTo>
                  <a:lnTo>
                    <a:pt x="403250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78352" y="1479804"/>
              <a:ext cx="3831590" cy="88900"/>
            </a:xfrm>
            <a:custGeom>
              <a:avLst/>
              <a:gdLst/>
              <a:ahLst/>
              <a:cxnLst/>
              <a:rect l="l" t="t" r="r" b="b"/>
              <a:pathLst>
                <a:path w="3831590" h="88900">
                  <a:moveTo>
                    <a:pt x="3831336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3831336" y="88392"/>
                  </a:lnTo>
                  <a:lnTo>
                    <a:pt x="383133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78352" y="1568196"/>
              <a:ext cx="3721735" cy="90170"/>
            </a:xfrm>
            <a:custGeom>
              <a:avLst/>
              <a:gdLst/>
              <a:ahLst/>
              <a:cxnLst/>
              <a:rect l="l" t="t" r="r" b="b"/>
              <a:pathLst>
                <a:path w="3721734" h="90169">
                  <a:moveTo>
                    <a:pt x="3721607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3721607" y="89915"/>
                  </a:lnTo>
                  <a:lnTo>
                    <a:pt x="3721607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78352" y="1711452"/>
              <a:ext cx="2771140" cy="88900"/>
            </a:xfrm>
            <a:custGeom>
              <a:avLst/>
              <a:gdLst/>
              <a:ahLst/>
              <a:cxnLst/>
              <a:rect l="l" t="t" r="r" b="b"/>
              <a:pathLst>
                <a:path w="2771140" h="88900">
                  <a:moveTo>
                    <a:pt x="2770632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2770632" y="88392"/>
                  </a:lnTo>
                  <a:lnTo>
                    <a:pt x="27706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78352" y="1799844"/>
              <a:ext cx="2402205" cy="90170"/>
            </a:xfrm>
            <a:custGeom>
              <a:avLst/>
              <a:gdLst/>
              <a:ahLst/>
              <a:cxnLst/>
              <a:rect l="l" t="t" r="r" b="b"/>
              <a:pathLst>
                <a:path w="2402204" h="90169">
                  <a:moveTo>
                    <a:pt x="2401824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2401824" y="89915"/>
                  </a:lnTo>
                  <a:lnTo>
                    <a:pt x="240182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78352" y="1889760"/>
              <a:ext cx="2651760" cy="88900"/>
            </a:xfrm>
            <a:custGeom>
              <a:avLst/>
              <a:gdLst/>
              <a:ahLst/>
              <a:cxnLst/>
              <a:rect l="l" t="t" r="r" b="b"/>
              <a:pathLst>
                <a:path w="2651760" h="88900">
                  <a:moveTo>
                    <a:pt x="2651760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2651760" y="88391"/>
                  </a:lnTo>
                  <a:lnTo>
                    <a:pt x="265176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78352" y="2031492"/>
              <a:ext cx="2719070" cy="90170"/>
            </a:xfrm>
            <a:custGeom>
              <a:avLst/>
              <a:gdLst/>
              <a:ahLst/>
              <a:cxnLst/>
              <a:rect l="l" t="t" r="r" b="b"/>
              <a:pathLst>
                <a:path w="2719070" h="90169">
                  <a:moveTo>
                    <a:pt x="2718816" y="0"/>
                  </a:moveTo>
                  <a:lnTo>
                    <a:pt x="0" y="0"/>
                  </a:lnTo>
                  <a:lnTo>
                    <a:pt x="0" y="89916"/>
                  </a:lnTo>
                  <a:lnTo>
                    <a:pt x="2718816" y="89916"/>
                  </a:lnTo>
                  <a:lnTo>
                    <a:pt x="271881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78352" y="2121408"/>
              <a:ext cx="2169160" cy="88900"/>
            </a:xfrm>
            <a:custGeom>
              <a:avLst/>
              <a:gdLst/>
              <a:ahLst/>
              <a:cxnLst/>
              <a:rect l="l" t="t" r="r" b="b"/>
              <a:pathLst>
                <a:path w="2169160" h="88900">
                  <a:moveTo>
                    <a:pt x="2168652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2168652" y="88391"/>
                  </a:lnTo>
                  <a:lnTo>
                    <a:pt x="216865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78352" y="2209800"/>
              <a:ext cx="1341120" cy="90170"/>
            </a:xfrm>
            <a:custGeom>
              <a:avLst/>
              <a:gdLst/>
              <a:ahLst/>
              <a:cxnLst/>
              <a:rect l="l" t="t" r="r" b="b"/>
              <a:pathLst>
                <a:path w="1341120" h="90169">
                  <a:moveTo>
                    <a:pt x="1341120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1341120" y="89915"/>
                  </a:lnTo>
                  <a:lnTo>
                    <a:pt x="134112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78352" y="2353055"/>
              <a:ext cx="2272665" cy="88900"/>
            </a:xfrm>
            <a:custGeom>
              <a:avLst/>
              <a:gdLst/>
              <a:ahLst/>
              <a:cxnLst/>
              <a:rect l="l" t="t" r="r" b="b"/>
              <a:pathLst>
                <a:path w="2272665" h="88900">
                  <a:moveTo>
                    <a:pt x="2272284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2272284" y="88392"/>
                  </a:lnTo>
                  <a:lnTo>
                    <a:pt x="22722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78352" y="2441447"/>
              <a:ext cx="2344420" cy="88900"/>
            </a:xfrm>
            <a:custGeom>
              <a:avLst/>
              <a:gdLst/>
              <a:ahLst/>
              <a:cxnLst/>
              <a:rect l="l" t="t" r="r" b="b"/>
              <a:pathLst>
                <a:path w="2344420" h="88900">
                  <a:moveTo>
                    <a:pt x="2343912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2343912" y="88391"/>
                  </a:lnTo>
                  <a:lnTo>
                    <a:pt x="23439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78352" y="2529840"/>
              <a:ext cx="2461260" cy="90170"/>
            </a:xfrm>
            <a:custGeom>
              <a:avLst/>
              <a:gdLst/>
              <a:ahLst/>
              <a:cxnLst/>
              <a:rect l="l" t="t" r="r" b="b"/>
              <a:pathLst>
                <a:path w="2461260" h="90169">
                  <a:moveTo>
                    <a:pt x="2461260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2461260" y="89915"/>
                  </a:lnTo>
                  <a:lnTo>
                    <a:pt x="246126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78352" y="2673096"/>
              <a:ext cx="1931035" cy="88900"/>
            </a:xfrm>
            <a:custGeom>
              <a:avLst/>
              <a:gdLst/>
              <a:ahLst/>
              <a:cxnLst/>
              <a:rect l="l" t="t" r="r" b="b"/>
              <a:pathLst>
                <a:path w="1931035" h="88900">
                  <a:moveTo>
                    <a:pt x="1930908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1930908" y="88391"/>
                  </a:lnTo>
                  <a:lnTo>
                    <a:pt x="193090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78352" y="2761488"/>
              <a:ext cx="1906905" cy="90170"/>
            </a:xfrm>
            <a:custGeom>
              <a:avLst/>
              <a:gdLst/>
              <a:ahLst/>
              <a:cxnLst/>
              <a:rect l="l" t="t" r="r" b="b"/>
              <a:pathLst>
                <a:path w="1906904" h="90169">
                  <a:moveTo>
                    <a:pt x="1906524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1906524" y="89915"/>
                  </a:lnTo>
                  <a:lnTo>
                    <a:pt x="190652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78352" y="2851404"/>
              <a:ext cx="1897380" cy="88900"/>
            </a:xfrm>
            <a:custGeom>
              <a:avLst/>
              <a:gdLst/>
              <a:ahLst/>
              <a:cxnLst/>
              <a:rect l="l" t="t" r="r" b="b"/>
              <a:pathLst>
                <a:path w="1897379" h="88900">
                  <a:moveTo>
                    <a:pt x="1897380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1897380" y="88392"/>
                  </a:lnTo>
                  <a:lnTo>
                    <a:pt x="189738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78352" y="2993136"/>
              <a:ext cx="1838325" cy="90170"/>
            </a:xfrm>
            <a:custGeom>
              <a:avLst/>
              <a:gdLst/>
              <a:ahLst/>
              <a:cxnLst/>
              <a:rect l="l" t="t" r="r" b="b"/>
              <a:pathLst>
                <a:path w="1838325" h="90169">
                  <a:moveTo>
                    <a:pt x="1837944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1837944" y="89915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78352" y="3083052"/>
              <a:ext cx="1858010" cy="88900"/>
            </a:xfrm>
            <a:custGeom>
              <a:avLst/>
              <a:gdLst/>
              <a:ahLst/>
              <a:cxnLst/>
              <a:rect l="l" t="t" r="r" b="b"/>
              <a:pathLst>
                <a:path w="1858010" h="88900">
                  <a:moveTo>
                    <a:pt x="1857756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1857756" y="88392"/>
                  </a:lnTo>
                  <a:lnTo>
                    <a:pt x="18577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78352" y="3171444"/>
              <a:ext cx="2022475" cy="90170"/>
            </a:xfrm>
            <a:custGeom>
              <a:avLst/>
              <a:gdLst/>
              <a:ahLst/>
              <a:cxnLst/>
              <a:rect l="l" t="t" r="r" b="b"/>
              <a:pathLst>
                <a:path w="2022475" h="90170">
                  <a:moveTo>
                    <a:pt x="2022348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2022348" y="89915"/>
                  </a:lnTo>
                  <a:lnTo>
                    <a:pt x="202234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78352" y="3314700"/>
              <a:ext cx="1720850" cy="88900"/>
            </a:xfrm>
            <a:custGeom>
              <a:avLst/>
              <a:gdLst/>
              <a:ahLst/>
              <a:cxnLst/>
              <a:rect l="l" t="t" r="r" b="b"/>
              <a:pathLst>
                <a:path w="1720850" h="88900">
                  <a:moveTo>
                    <a:pt x="1720596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1720596" y="88391"/>
                  </a:lnTo>
                  <a:lnTo>
                    <a:pt x="172059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78352" y="3403091"/>
              <a:ext cx="1838325" cy="88900"/>
            </a:xfrm>
            <a:custGeom>
              <a:avLst/>
              <a:gdLst/>
              <a:ahLst/>
              <a:cxnLst/>
              <a:rect l="l" t="t" r="r" b="b"/>
              <a:pathLst>
                <a:path w="1838325" h="88900">
                  <a:moveTo>
                    <a:pt x="1837944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1837944" y="88392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78352" y="3491484"/>
              <a:ext cx="1986280" cy="90170"/>
            </a:xfrm>
            <a:custGeom>
              <a:avLst/>
              <a:gdLst/>
              <a:ahLst/>
              <a:cxnLst/>
              <a:rect l="l" t="t" r="r" b="b"/>
              <a:pathLst>
                <a:path w="1986279" h="90170">
                  <a:moveTo>
                    <a:pt x="1985772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1985772" y="89915"/>
                  </a:lnTo>
                  <a:lnTo>
                    <a:pt x="1985772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78352" y="3634740"/>
              <a:ext cx="1562100" cy="88900"/>
            </a:xfrm>
            <a:custGeom>
              <a:avLst/>
              <a:gdLst/>
              <a:ahLst/>
              <a:cxnLst/>
              <a:rect l="l" t="t" r="r" b="b"/>
              <a:pathLst>
                <a:path w="1562100" h="88900">
                  <a:moveTo>
                    <a:pt x="1562100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1562100" y="88392"/>
                  </a:lnTo>
                  <a:lnTo>
                    <a:pt x="15621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78352" y="3723131"/>
              <a:ext cx="1635760" cy="90170"/>
            </a:xfrm>
            <a:custGeom>
              <a:avLst/>
              <a:gdLst/>
              <a:ahLst/>
              <a:cxnLst/>
              <a:rect l="l" t="t" r="r" b="b"/>
              <a:pathLst>
                <a:path w="1635760" h="90170">
                  <a:moveTo>
                    <a:pt x="1635252" y="0"/>
                  </a:moveTo>
                  <a:lnTo>
                    <a:pt x="0" y="0"/>
                  </a:lnTo>
                  <a:lnTo>
                    <a:pt x="0" y="89916"/>
                  </a:lnTo>
                  <a:lnTo>
                    <a:pt x="1635252" y="89916"/>
                  </a:lnTo>
                  <a:lnTo>
                    <a:pt x="163525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78352" y="3813047"/>
              <a:ext cx="1892935" cy="88900"/>
            </a:xfrm>
            <a:custGeom>
              <a:avLst/>
              <a:gdLst/>
              <a:ahLst/>
              <a:cxnLst/>
              <a:rect l="l" t="t" r="r" b="b"/>
              <a:pathLst>
                <a:path w="1892935" h="88900">
                  <a:moveTo>
                    <a:pt x="1892808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1892808" y="88391"/>
                  </a:lnTo>
                  <a:lnTo>
                    <a:pt x="189280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78352" y="3954780"/>
              <a:ext cx="1050290" cy="90170"/>
            </a:xfrm>
            <a:custGeom>
              <a:avLst/>
              <a:gdLst/>
              <a:ahLst/>
              <a:cxnLst/>
              <a:rect l="l" t="t" r="r" b="b"/>
              <a:pathLst>
                <a:path w="1050289" h="90170">
                  <a:moveTo>
                    <a:pt x="1050036" y="0"/>
                  </a:moveTo>
                  <a:lnTo>
                    <a:pt x="0" y="0"/>
                  </a:lnTo>
                  <a:lnTo>
                    <a:pt x="0" y="89916"/>
                  </a:lnTo>
                  <a:lnTo>
                    <a:pt x="1050036" y="89916"/>
                  </a:lnTo>
                  <a:lnTo>
                    <a:pt x="105003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78352" y="4044696"/>
              <a:ext cx="1069975" cy="88900"/>
            </a:xfrm>
            <a:custGeom>
              <a:avLst/>
              <a:gdLst/>
              <a:ahLst/>
              <a:cxnLst/>
              <a:rect l="l" t="t" r="r" b="b"/>
              <a:pathLst>
                <a:path w="1069975" h="88900">
                  <a:moveTo>
                    <a:pt x="1069848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1069848" y="88391"/>
                  </a:lnTo>
                  <a:lnTo>
                    <a:pt x="106984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78352" y="4133087"/>
              <a:ext cx="1187450" cy="90170"/>
            </a:xfrm>
            <a:custGeom>
              <a:avLst/>
              <a:gdLst/>
              <a:ahLst/>
              <a:cxnLst/>
              <a:rect l="l" t="t" r="r" b="b"/>
              <a:pathLst>
                <a:path w="1187450" h="90170">
                  <a:moveTo>
                    <a:pt x="1187196" y="0"/>
                  </a:moveTo>
                  <a:lnTo>
                    <a:pt x="0" y="0"/>
                  </a:lnTo>
                  <a:lnTo>
                    <a:pt x="0" y="89916"/>
                  </a:lnTo>
                  <a:lnTo>
                    <a:pt x="1187196" y="89916"/>
                  </a:lnTo>
                  <a:lnTo>
                    <a:pt x="118719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578352" y="4276344"/>
              <a:ext cx="984885" cy="88900"/>
            </a:xfrm>
            <a:custGeom>
              <a:avLst/>
              <a:gdLst/>
              <a:ahLst/>
              <a:cxnLst/>
              <a:rect l="l" t="t" r="r" b="b"/>
              <a:pathLst>
                <a:path w="984885" h="88900">
                  <a:moveTo>
                    <a:pt x="984503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984503" y="88391"/>
                  </a:lnTo>
                  <a:lnTo>
                    <a:pt x="98450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78352" y="4364736"/>
              <a:ext cx="768350" cy="90170"/>
            </a:xfrm>
            <a:custGeom>
              <a:avLst/>
              <a:gdLst/>
              <a:ahLst/>
              <a:cxnLst/>
              <a:rect l="l" t="t" r="r" b="b"/>
              <a:pathLst>
                <a:path w="768350" h="90170">
                  <a:moveTo>
                    <a:pt x="768096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768096" y="89915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78352" y="4454652"/>
              <a:ext cx="673735" cy="88900"/>
            </a:xfrm>
            <a:custGeom>
              <a:avLst/>
              <a:gdLst/>
              <a:ahLst/>
              <a:cxnLst/>
              <a:rect l="l" t="t" r="r" b="b"/>
              <a:pathLst>
                <a:path w="673735" h="88900">
                  <a:moveTo>
                    <a:pt x="673608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673608" y="88392"/>
                  </a:lnTo>
                  <a:lnTo>
                    <a:pt x="67360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78352" y="4596384"/>
              <a:ext cx="879475" cy="88900"/>
            </a:xfrm>
            <a:custGeom>
              <a:avLst/>
              <a:gdLst/>
              <a:ahLst/>
              <a:cxnLst/>
              <a:rect l="l" t="t" r="r" b="b"/>
              <a:pathLst>
                <a:path w="879475" h="88900">
                  <a:moveTo>
                    <a:pt x="879348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879348" y="88392"/>
                  </a:lnTo>
                  <a:lnTo>
                    <a:pt x="8793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578352" y="4684776"/>
              <a:ext cx="845819" cy="90170"/>
            </a:xfrm>
            <a:custGeom>
              <a:avLst/>
              <a:gdLst/>
              <a:ahLst/>
              <a:cxnLst/>
              <a:rect l="l" t="t" r="r" b="b"/>
              <a:pathLst>
                <a:path w="845820" h="90170">
                  <a:moveTo>
                    <a:pt x="845820" y="0"/>
                  </a:moveTo>
                  <a:lnTo>
                    <a:pt x="0" y="0"/>
                  </a:lnTo>
                  <a:lnTo>
                    <a:pt x="0" y="89916"/>
                  </a:lnTo>
                  <a:lnTo>
                    <a:pt x="845820" y="89916"/>
                  </a:lnTo>
                  <a:lnTo>
                    <a:pt x="84582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78352" y="4774691"/>
              <a:ext cx="981710" cy="88900"/>
            </a:xfrm>
            <a:custGeom>
              <a:avLst/>
              <a:gdLst/>
              <a:ahLst/>
              <a:cxnLst/>
              <a:rect l="l" t="t" r="r" b="b"/>
              <a:pathLst>
                <a:path w="981710" h="88900">
                  <a:moveTo>
                    <a:pt x="981456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981456" y="88391"/>
                  </a:lnTo>
                  <a:lnTo>
                    <a:pt x="98145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578352" y="4916424"/>
              <a:ext cx="879475" cy="90170"/>
            </a:xfrm>
            <a:custGeom>
              <a:avLst/>
              <a:gdLst/>
              <a:ahLst/>
              <a:cxnLst/>
              <a:rect l="l" t="t" r="r" b="b"/>
              <a:pathLst>
                <a:path w="879475" h="90170">
                  <a:moveTo>
                    <a:pt x="879348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879348" y="89915"/>
                  </a:lnTo>
                  <a:lnTo>
                    <a:pt x="8793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578352" y="5006339"/>
              <a:ext cx="904240" cy="88900"/>
            </a:xfrm>
            <a:custGeom>
              <a:avLst/>
              <a:gdLst/>
              <a:ahLst/>
              <a:cxnLst/>
              <a:rect l="l" t="t" r="r" b="b"/>
              <a:pathLst>
                <a:path w="904239" h="88900">
                  <a:moveTo>
                    <a:pt x="903732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903732" y="88392"/>
                  </a:lnTo>
                  <a:lnTo>
                    <a:pt x="90373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578352" y="5094732"/>
              <a:ext cx="893444" cy="90170"/>
            </a:xfrm>
            <a:custGeom>
              <a:avLst/>
              <a:gdLst/>
              <a:ahLst/>
              <a:cxnLst/>
              <a:rect l="l" t="t" r="r" b="b"/>
              <a:pathLst>
                <a:path w="893445" h="90170">
                  <a:moveTo>
                    <a:pt x="893063" y="0"/>
                  </a:moveTo>
                  <a:lnTo>
                    <a:pt x="0" y="0"/>
                  </a:lnTo>
                  <a:lnTo>
                    <a:pt x="0" y="89916"/>
                  </a:lnTo>
                  <a:lnTo>
                    <a:pt x="893063" y="89916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78352" y="5237988"/>
              <a:ext cx="867410" cy="88900"/>
            </a:xfrm>
            <a:custGeom>
              <a:avLst/>
              <a:gdLst/>
              <a:ahLst/>
              <a:cxnLst/>
              <a:rect l="l" t="t" r="r" b="b"/>
              <a:pathLst>
                <a:path w="867410" h="88900">
                  <a:moveTo>
                    <a:pt x="867156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867156" y="88392"/>
                  </a:lnTo>
                  <a:lnTo>
                    <a:pt x="86715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578352" y="5326380"/>
              <a:ext cx="932815" cy="90170"/>
            </a:xfrm>
            <a:custGeom>
              <a:avLst/>
              <a:gdLst/>
              <a:ahLst/>
              <a:cxnLst/>
              <a:rect l="l" t="t" r="r" b="b"/>
              <a:pathLst>
                <a:path w="932814" h="90170">
                  <a:moveTo>
                    <a:pt x="932688" y="0"/>
                  </a:moveTo>
                  <a:lnTo>
                    <a:pt x="0" y="0"/>
                  </a:lnTo>
                  <a:lnTo>
                    <a:pt x="0" y="89916"/>
                  </a:lnTo>
                  <a:lnTo>
                    <a:pt x="932688" y="89916"/>
                  </a:lnTo>
                  <a:lnTo>
                    <a:pt x="9326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578352" y="5416295"/>
              <a:ext cx="828040" cy="88900"/>
            </a:xfrm>
            <a:custGeom>
              <a:avLst/>
              <a:gdLst/>
              <a:ahLst/>
              <a:cxnLst/>
              <a:rect l="l" t="t" r="r" b="b"/>
              <a:pathLst>
                <a:path w="828039" h="88900">
                  <a:moveTo>
                    <a:pt x="827532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827532" y="88391"/>
                  </a:lnTo>
                  <a:lnTo>
                    <a:pt x="827532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578352" y="5558027"/>
              <a:ext cx="683260" cy="90170"/>
            </a:xfrm>
            <a:custGeom>
              <a:avLst/>
              <a:gdLst/>
              <a:ahLst/>
              <a:cxnLst/>
              <a:rect l="l" t="t" r="r" b="b"/>
              <a:pathLst>
                <a:path w="683260" h="90170">
                  <a:moveTo>
                    <a:pt x="682751" y="0"/>
                  </a:moveTo>
                  <a:lnTo>
                    <a:pt x="0" y="0"/>
                  </a:lnTo>
                  <a:lnTo>
                    <a:pt x="0" y="89916"/>
                  </a:lnTo>
                  <a:lnTo>
                    <a:pt x="682751" y="89916"/>
                  </a:lnTo>
                  <a:lnTo>
                    <a:pt x="68275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578352" y="5647944"/>
              <a:ext cx="972819" cy="88900"/>
            </a:xfrm>
            <a:custGeom>
              <a:avLst/>
              <a:gdLst/>
              <a:ahLst/>
              <a:cxnLst/>
              <a:rect l="l" t="t" r="r" b="b"/>
              <a:pathLst>
                <a:path w="972820" h="88900">
                  <a:moveTo>
                    <a:pt x="972312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972312" y="88391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578352" y="5736336"/>
              <a:ext cx="887094" cy="88900"/>
            </a:xfrm>
            <a:custGeom>
              <a:avLst/>
              <a:gdLst/>
              <a:ahLst/>
              <a:cxnLst/>
              <a:rect l="l" t="t" r="r" b="b"/>
              <a:pathLst>
                <a:path w="887095" h="88900">
                  <a:moveTo>
                    <a:pt x="886968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886968" y="88391"/>
                  </a:lnTo>
                  <a:lnTo>
                    <a:pt x="88696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578352" y="5878068"/>
              <a:ext cx="657225" cy="90170"/>
            </a:xfrm>
            <a:custGeom>
              <a:avLst/>
              <a:gdLst/>
              <a:ahLst/>
              <a:cxnLst/>
              <a:rect l="l" t="t" r="r" b="b"/>
              <a:pathLst>
                <a:path w="657225" h="90170">
                  <a:moveTo>
                    <a:pt x="656844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656844" y="89915"/>
                  </a:lnTo>
                  <a:lnTo>
                    <a:pt x="65684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578352" y="5967983"/>
              <a:ext cx="728980" cy="88900"/>
            </a:xfrm>
            <a:custGeom>
              <a:avLst/>
              <a:gdLst/>
              <a:ahLst/>
              <a:cxnLst/>
              <a:rect l="l" t="t" r="r" b="b"/>
              <a:pathLst>
                <a:path w="728979" h="88900">
                  <a:moveTo>
                    <a:pt x="728472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728472" y="88391"/>
                  </a:lnTo>
                  <a:lnTo>
                    <a:pt x="7284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578352" y="6056376"/>
              <a:ext cx="718185" cy="90170"/>
            </a:xfrm>
            <a:custGeom>
              <a:avLst/>
              <a:gdLst/>
              <a:ahLst/>
              <a:cxnLst/>
              <a:rect l="l" t="t" r="r" b="b"/>
              <a:pathLst>
                <a:path w="718185" h="90170">
                  <a:moveTo>
                    <a:pt x="717803" y="0"/>
                  </a:moveTo>
                  <a:lnTo>
                    <a:pt x="0" y="0"/>
                  </a:lnTo>
                  <a:lnTo>
                    <a:pt x="0" y="89916"/>
                  </a:lnTo>
                  <a:lnTo>
                    <a:pt x="717803" y="89916"/>
                  </a:lnTo>
                  <a:lnTo>
                    <a:pt x="717803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578352" y="1363980"/>
              <a:ext cx="0" cy="4808220"/>
            </a:xfrm>
            <a:custGeom>
              <a:avLst/>
              <a:gdLst/>
              <a:ahLst/>
              <a:cxnLst/>
              <a:rect l="l" t="t" r="r" b="b"/>
              <a:pathLst>
                <a:path h="4808220">
                  <a:moveTo>
                    <a:pt x="0" y="0"/>
                  </a:moveTo>
                  <a:lnTo>
                    <a:pt x="0" y="4808220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624698" y="1346961"/>
            <a:ext cx="2247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36%</a:t>
            </a:r>
            <a:endParaRPr sz="900"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350634" y="1667636"/>
            <a:ext cx="2247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25%</a:t>
            </a:r>
            <a:endParaRPr sz="900"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915025" y="2308986"/>
            <a:ext cx="2247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20%</a:t>
            </a:r>
            <a:endParaRPr sz="900"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481320" y="2950209"/>
            <a:ext cx="2247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16%</a:t>
            </a:r>
            <a:endParaRPr sz="900"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363083" y="3270884"/>
            <a:ext cx="2247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15%</a:t>
            </a:r>
            <a:endParaRPr sz="900"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205476" y="3591559"/>
            <a:ext cx="2247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14%</a:t>
            </a:r>
            <a:endParaRPr sz="900"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693158" y="3912234"/>
            <a:ext cx="1670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9%</a:t>
            </a:r>
            <a:endParaRPr sz="900"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627626" y="4232909"/>
            <a:ext cx="1670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9%</a:t>
            </a:r>
            <a:endParaRPr sz="900"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522470" y="4553457"/>
            <a:ext cx="1670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8%</a:t>
            </a:r>
            <a:endParaRPr sz="900"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522470" y="4874132"/>
            <a:ext cx="1670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8%</a:t>
            </a:r>
            <a:endParaRPr sz="900"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509261" y="5194808"/>
            <a:ext cx="1670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8%</a:t>
            </a:r>
            <a:endParaRPr sz="900"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325239" y="5515457"/>
            <a:ext cx="1670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6%</a:t>
            </a:r>
            <a:endParaRPr sz="900"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474966" y="1435989"/>
            <a:ext cx="2247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34%</a:t>
            </a:r>
            <a:endParaRPr sz="900"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044946" y="1756664"/>
            <a:ext cx="2247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21%</a:t>
            </a:r>
            <a:endParaRPr sz="900"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811392" y="2077339"/>
            <a:ext cx="2247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19%</a:t>
            </a:r>
            <a:endParaRPr sz="900"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986653" y="2398014"/>
            <a:ext cx="2247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21%</a:t>
            </a:r>
            <a:endParaRPr sz="900"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500242" y="3039236"/>
            <a:ext cx="2247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17%</a:t>
            </a:r>
            <a:endParaRPr sz="900"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480684" y="3359911"/>
            <a:ext cx="2247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16%</a:t>
            </a:r>
            <a:endParaRPr sz="900"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278373" y="3680586"/>
            <a:ext cx="2247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15%</a:t>
            </a:r>
            <a:endParaRPr sz="900"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712334" y="4001261"/>
            <a:ext cx="2247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10%</a:t>
            </a:r>
            <a:endParaRPr sz="900"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410583" y="4321809"/>
            <a:ext cx="1670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7%</a:t>
            </a:r>
            <a:endParaRPr sz="900"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488560" y="4642484"/>
            <a:ext cx="1670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8%</a:t>
            </a:r>
            <a:endParaRPr sz="900"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546853" y="4963159"/>
            <a:ext cx="1670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8%</a:t>
            </a:r>
            <a:endParaRPr sz="900"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576064" y="5283834"/>
            <a:ext cx="1670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8%</a:t>
            </a:r>
            <a:endParaRPr sz="900"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615053" y="5604459"/>
            <a:ext cx="1670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9%</a:t>
            </a:r>
            <a:endParaRPr sz="900"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365238" y="1525015"/>
            <a:ext cx="2247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33%</a:t>
            </a:r>
            <a:endParaRPr sz="900"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295390" y="1845690"/>
            <a:ext cx="2908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24%</a:t>
            </a:r>
            <a:endParaRPr sz="900">
              <a:cs typeface="Calibri"/>
            </a:endParaRPr>
          </a:p>
          <a:p>
            <a:pPr marL="78740">
              <a:lnSpc>
                <a:spcPct val="100000"/>
              </a:lnSpc>
              <a:spcBef>
                <a:spcPts val="40"/>
              </a:spcBef>
            </a:pPr>
            <a:r>
              <a:rPr sz="900" b="1" spc="-5" dirty="0">
                <a:cs typeface="Calibri"/>
              </a:rPr>
              <a:t>24%</a:t>
            </a:r>
            <a:endParaRPr sz="900"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983226" y="2166365"/>
            <a:ext cx="2247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12%</a:t>
            </a:r>
            <a:endParaRPr sz="900"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104635" y="2486914"/>
            <a:ext cx="2247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22%</a:t>
            </a:r>
            <a:endParaRPr sz="900"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540502" y="2629661"/>
            <a:ext cx="257810" cy="340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">
              <a:lnSpc>
                <a:spcPts val="89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17%</a:t>
            </a:r>
            <a:endParaRPr sz="900">
              <a:cs typeface="Calibri"/>
            </a:endParaRPr>
          </a:p>
          <a:p>
            <a:pPr marL="20320">
              <a:lnSpc>
                <a:spcPts val="700"/>
              </a:lnSpc>
            </a:pPr>
            <a:r>
              <a:rPr sz="900" b="1" spc="-5" dirty="0">
                <a:cs typeface="Calibri"/>
              </a:rPr>
              <a:t>17%</a:t>
            </a:r>
            <a:endParaRPr sz="900">
              <a:cs typeface="Calibri"/>
            </a:endParaRPr>
          </a:p>
          <a:p>
            <a:pPr marL="12700">
              <a:lnSpc>
                <a:spcPts val="890"/>
              </a:lnSpc>
            </a:pPr>
            <a:r>
              <a:rPr sz="900" b="1" spc="-5" dirty="0">
                <a:cs typeface="Calibri"/>
              </a:rPr>
              <a:t>17%</a:t>
            </a:r>
            <a:endParaRPr sz="900"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665089" y="3128264"/>
            <a:ext cx="2247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18%</a:t>
            </a:r>
            <a:endParaRPr sz="900"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628259" y="3448939"/>
            <a:ext cx="2247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18%</a:t>
            </a:r>
            <a:endParaRPr sz="900"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536184" y="3769614"/>
            <a:ext cx="2247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17%</a:t>
            </a:r>
            <a:endParaRPr sz="900"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829302" y="4090161"/>
            <a:ext cx="2247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11%</a:t>
            </a:r>
            <a:endParaRPr sz="900"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316348" y="4410836"/>
            <a:ext cx="1670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6%</a:t>
            </a:r>
            <a:endParaRPr sz="900"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624196" y="4731511"/>
            <a:ext cx="1670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9%</a:t>
            </a:r>
            <a:endParaRPr sz="900"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536440" y="5052186"/>
            <a:ext cx="1670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8%</a:t>
            </a:r>
            <a:endParaRPr sz="900"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470272" y="5372861"/>
            <a:ext cx="1670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7%</a:t>
            </a:r>
            <a:endParaRPr sz="900"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529073" y="5693461"/>
            <a:ext cx="1670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8%</a:t>
            </a:r>
            <a:endParaRPr sz="900"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298950" y="5835497"/>
            <a:ext cx="240029" cy="34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90"/>
              </a:lnSpc>
              <a:spcBef>
                <a:spcPts val="100"/>
              </a:spcBef>
            </a:pPr>
            <a:r>
              <a:rPr sz="900" b="1" spc="-5" dirty="0">
                <a:cs typeface="Calibri"/>
              </a:rPr>
              <a:t>6%</a:t>
            </a:r>
            <a:endParaRPr sz="900">
              <a:cs typeface="Calibri"/>
            </a:endParaRPr>
          </a:p>
          <a:p>
            <a:pPr marL="85090">
              <a:lnSpc>
                <a:spcPts val="700"/>
              </a:lnSpc>
            </a:pPr>
            <a:r>
              <a:rPr sz="900" b="1" spc="-5" dirty="0">
                <a:cs typeface="Calibri"/>
              </a:rPr>
              <a:t>7%</a:t>
            </a:r>
            <a:endParaRPr sz="900">
              <a:cs typeface="Calibri"/>
            </a:endParaRPr>
          </a:p>
          <a:p>
            <a:pPr marL="74295">
              <a:lnSpc>
                <a:spcPts val="890"/>
              </a:lnSpc>
            </a:pPr>
            <a:r>
              <a:rPr sz="900" b="1" spc="-5" dirty="0">
                <a:cs typeface="Calibri"/>
              </a:rPr>
              <a:t>6%</a:t>
            </a:r>
            <a:endParaRPr sz="900"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574520" y="1402841"/>
            <a:ext cx="18738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cs typeface="Calibri"/>
              </a:rPr>
              <a:t>Industrial</a:t>
            </a:r>
            <a:r>
              <a:rPr sz="1200" spc="-20" dirty="0">
                <a:cs typeface="Calibri"/>
              </a:rPr>
              <a:t> </a:t>
            </a:r>
            <a:r>
              <a:rPr sz="1200" spc="-5" dirty="0">
                <a:cs typeface="Calibri"/>
              </a:rPr>
              <a:t>control/automation</a:t>
            </a:r>
            <a:endParaRPr sz="1200"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082393" y="1723390"/>
            <a:ext cx="13665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cs typeface="Calibri"/>
              </a:rPr>
              <a:t>Consumer</a:t>
            </a:r>
            <a:r>
              <a:rPr sz="1200" spc="-35" dirty="0">
                <a:cs typeface="Calibri"/>
              </a:rPr>
              <a:t> </a:t>
            </a:r>
            <a:r>
              <a:rPr sz="1200" spc="-5" dirty="0">
                <a:cs typeface="Calibri"/>
              </a:rPr>
              <a:t>electronics</a:t>
            </a:r>
            <a:endParaRPr sz="1200"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001621" y="2044065"/>
            <a:ext cx="14465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cs typeface="Calibri"/>
              </a:rPr>
              <a:t>Internet</a:t>
            </a:r>
            <a:r>
              <a:rPr sz="1200" spc="-10" dirty="0">
                <a:cs typeface="Calibri"/>
              </a:rPr>
              <a:t> </a:t>
            </a:r>
            <a:r>
              <a:rPr sz="1200" spc="-5" dirty="0">
                <a:cs typeface="Calibri"/>
              </a:rPr>
              <a:t>of</a:t>
            </a:r>
            <a:r>
              <a:rPr sz="1200" spc="-20" dirty="0">
                <a:cs typeface="Calibri"/>
              </a:rPr>
              <a:t> </a:t>
            </a:r>
            <a:r>
              <a:rPr sz="1200" spc="-5" dirty="0">
                <a:cs typeface="Calibri"/>
              </a:rPr>
              <a:t>Things</a:t>
            </a:r>
            <a:r>
              <a:rPr sz="1200" spc="-15" dirty="0">
                <a:cs typeface="Calibri"/>
              </a:rPr>
              <a:t> </a:t>
            </a:r>
            <a:r>
              <a:rPr sz="1200" spc="-5" dirty="0">
                <a:cs typeface="Calibri"/>
              </a:rPr>
              <a:t>(IoT)</a:t>
            </a:r>
            <a:endParaRPr sz="1200"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249019" y="2364740"/>
            <a:ext cx="22002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cs typeface="Calibri"/>
              </a:rPr>
              <a:t>Communications/netwrkg/wireless</a:t>
            </a:r>
            <a:endParaRPr sz="1200"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028037" y="2685415"/>
            <a:ext cx="14204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cs typeface="Calibri"/>
              </a:rPr>
              <a:t>Electronic</a:t>
            </a:r>
            <a:r>
              <a:rPr sz="1200" spc="-30" dirty="0">
                <a:cs typeface="Calibri"/>
              </a:rPr>
              <a:t> </a:t>
            </a:r>
            <a:r>
              <a:rPr sz="1200" spc="-5" dirty="0">
                <a:cs typeface="Calibri"/>
              </a:rPr>
              <a:t>instruments</a:t>
            </a:r>
            <a:endParaRPr sz="1200"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691358" y="3006090"/>
            <a:ext cx="7575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cs typeface="Calibri"/>
              </a:rPr>
              <a:t>Automotive</a:t>
            </a:r>
            <a:endParaRPr sz="1200"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930245" y="3326638"/>
            <a:ext cx="5194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cs typeface="Calibri"/>
              </a:rPr>
              <a:t>Medical</a:t>
            </a:r>
            <a:endParaRPr sz="1200"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232888" y="3647313"/>
            <a:ext cx="12166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cs typeface="Calibri"/>
              </a:rPr>
              <a:t>Military/Aerospace</a:t>
            </a:r>
            <a:endParaRPr sz="1200"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737588" y="3967988"/>
            <a:ext cx="17119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cs typeface="Calibri"/>
              </a:rPr>
              <a:t>Computers</a:t>
            </a:r>
            <a:r>
              <a:rPr sz="1200" spc="-15" dirty="0">
                <a:cs typeface="Calibri"/>
              </a:rPr>
              <a:t> </a:t>
            </a:r>
            <a:r>
              <a:rPr sz="1200" dirty="0">
                <a:cs typeface="Calibri"/>
              </a:rPr>
              <a:t>and</a:t>
            </a:r>
            <a:r>
              <a:rPr sz="1200" spc="-20" dirty="0">
                <a:cs typeface="Calibri"/>
              </a:rPr>
              <a:t> </a:t>
            </a:r>
            <a:r>
              <a:rPr sz="1200" spc="-5" dirty="0">
                <a:cs typeface="Calibri"/>
              </a:rPr>
              <a:t>peripherals</a:t>
            </a:r>
            <a:endParaRPr sz="1200"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060166" y="4288663"/>
            <a:ext cx="3898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cs typeface="Calibri"/>
              </a:rPr>
              <a:t>A</a:t>
            </a:r>
            <a:r>
              <a:rPr sz="1200" spc="5" dirty="0">
                <a:cs typeface="Calibri"/>
              </a:rPr>
              <a:t>u</a:t>
            </a:r>
            <a:r>
              <a:rPr sz="1200" spc="-10" dirty="0">
                <a:cs typeface="Calibri"/>
              </a:rPr>
              <a:t>d</a:t>
            </a:r>
            <a:r>
              <a:rPr sz="1200" dirty="0">
                <a:cs typeface="Calibri"/>
              </a:rPr>
              <a:t>io</a:t>
            </a:r>
            <a:endParaRPr sz="1200"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484348" y="4609338"/>
            <a:ext cx="9658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cs typeface="Calibri"/>
              </a:rPr>
              <a:t>Video/</a:t>
            </a:r>
            <a:r>
              <a:rPr sz="1200" spc="-60" dirty="0">
                <a:cs typeface="Calibri"/>
              </a:rPr>
              <a:t> </a:t>
            </a:r>
            <a:r>
              <a:rPr sz="1200" dirty="0">
                <a:cs typeface="Calibri"/>
              </a:rPr>
              <a:t>imaging</a:t>
            </a:r>
            <a:endParaRPr sz="1200"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925419" y="4929885"/>
            <a:ext cx="5238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cs typeface="Calibri"/>
              </a:rPr>
              <a:t>Security</a:t>
            </a:r>
            <a:endParaRPr sz="1200"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499588" y="5250560"/>
            <a:ext cx="9493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cs typeface="Calibri"/>
              </a:rPr>
              <a:t>Transportation</a:t>
            </a:r>
            <a:endParaRPr sz="1200"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556232" y="5571235"/>
            <a:ext cx="18923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cs typeface="Calibri"/>
              </a:rPr>
              <a:t>Power generation</a:t>
            </a:r>
            <a:r>
              <a:rPr sz="1200" dirty="0">
                <a:cs typeface="Calibri"/>
              </a:rPr>
              <a:t> </a:t>
            </a:r>
            <a:r>
              <a:rPr sz="1200" spc="-5" dirty="0">
                <a:cs typeface="Calibri"/>
              </a:rPr>
              <a:t>and utilities</a:t>
            </a:r>
            <a:endParaRPr sz="1200"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943074" y="5891885"/>
            <a:ext cx="15062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cs typeface="Calibri"/>
              </a:rPr>
              <a:t>Government</a:t>
            </a:r>
            <a:r>
              <a:rPr sz="1200" spc="-25" dirty="0">
                <a:cs typeface="Calibri"/>
              </a:rPr>
              <a:t> </a:t>
            </a:r>
            <a:r>
              <a:rPr sz="1200" spc="-5" dirty="0">
                <a:cs typeface="Calibri"/>
              </a:rPr>
              <a:t>/municipal</a:t>
            </a:r>
            <a:endParaRPr sz="1200">
              <a:cs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6074664" y="4870703"/>
            <a:ext cx="76200" cy="78105"/>
          </a:xfrm>
          <a:custGeom>
            <a:avLst/>
            <a:gdLst/>
            <a:ahLst/>
            <a:cxnLst/>
            <a:rect l="l" t="t" r="r" b="b"/>
            <a:pathLst>
              <a:path w="76200" h="78104">
                <a:moveTo>
                  <a:pt x="76200" y="0"/>
                </a:moveTo>
                <a:lnTo>
                  <a:pt x="0" y="0"/>
                </a:lnTo>
                <a:lnTo>
                  <a:pt x="0" y="77724"/>
                </a:lnTo>
                <a:lnTo>
                  <a:pt x="76200" y="77724"/>
                </a:lnTo>
                <a:lnTo>
                  <a:pt x="762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6172961" y="4797297"/>
            <a:ext cx="79756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cs typeface="Calibri"/>
              </a:rPr>
              <a:t>2017</a:t>
            </a:r>
            <a:r>
              <a:rPr sz="1100" spc="-50" dirty="0">
                <a:cs typeface="Calibri"/>
              </a:rPr>
              <a:t> </a:t>
            </a:r>
            <a:r>
              <a:rPr sz="1100" spc="-5" dirty="0">
                <a:cs typeface="Calibri"/>
              </a:rPr>
              <a:t>(N=853)</a:t>
            </a:r>
            <a:endParaRPr sz="1100">
              <a:cs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6074664" y="517245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6172961" y="5098160"/>
            <a:ext cx="8674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cs typeface="Calibri"/>
              </a:rPr>
              <a:t>2015</a:t>
            </a:r>
            <a:r>
              <a:rPr sz="1100" spc="-50" dirty="0">
                <a:cs typeface="Calibri"/>
              </a:rPr>
              <a:t> </a:t>
            </a:r>
            <a:r>
              <a:rPr sz="1100" spc="-5" dirty="0">
                <a:cs typeface="Calibri"/>
              </a:rPr>
              <a:t>(N=1152)</a:t>
            </a:r>
            <a:endParaRPr sz="1100">
              <a:cs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6074664" y="547268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199"/>
                </a:lnTo>
                <a:lnTo>
                  <a:pt x="76200" y="76199"/>
                </a:lnTo>
                <a:lnTo>
                  <a:pt x="7620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6172961" y="5399023"/>
            <a:ext cx="8674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cs typeface="Calibri"/>
              </a:rPr>
              <a:t>2014</a:t>
            </a:r>
            <a:r>
              <a:rPr sz="1100" spc="-50" dirty="0">
                <a:cs typeface="Calibri"/>
              </a:rPr>
              <a:t> </a:t>
            </a:r>
            <a:r>
              <a:rPr sz="1100" spc="-5" dirty="0">
                <a:cs typeface="Calibri"/>
              </a:rPr>
              <a:t>(N=1529)</a:t>
            </a:r>
            <a:endParaRPr sz="1100">
              <a:cs typeface="Calibri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7711440" y="1342644"/>
            <a:ext cx="439420" cy="375285"/>
            <a:chOff x="7711440" y="1342644"/>
            <a:chExt cx="439420" cy="375285"/>
          </a:xfrm>
        </p:grpSpPr>
        <p:pic>
          <p:nvPicPr>
            <p:cNvPr id="112" name="object 1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11440" y="1342644"/>
              <a:ext cx="438962" cy="374903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4112" y="1450086"/>
              <a:ext cx="242824" cy="209168"/>
            </a:xfrm>
            <a:prstGeom prst="rect">
              <a:avLst/>
            </a:prstGeom>
          </p:spPr>
        </p:pic>
      </p:grpSp>
      <p:grpSp>
        <p:nvGrpSpPr>
          <p:cNvPr id="114" name="object 114"/>
          <p:cNvGrpSpPr/>
          <p:nvPr/>
        </p:nvGrpSpPr>
        <p:grpSpPr>
          <a:xfrm>
            <a:off x="4657344" y="1924761"/>
            <a:ext cx="2257425" cy="2641600"/>
            <a:chOff x="4657344" y="1924761"/>
            <a:chExt cx="2257425" cy="2641600"/>
          </a:xfrm>
        </p:grpSpPr>
        <p:pic>
          <p:nvPicPr>
            <p:cNvPr id="115" name="object 1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5144" y="2228126"/>
              <a:ext cx="451116" cy="428205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6262877" y="2366009"/>
              <a:ext cx="255270" cy="232410"/>
            </a:xfrm>
            <a:custGeom>
              <a:avLst/>
              <a:gdLst/>
              <a:ahLst/>
              <a:cxnLst/>
              <a:rect l="l" t="t" r="r" b="b"/>
              <a:pathLst>
                <a:path w="255270" h="232410">
                  <a:moveTo>
                    <a:pt x="38050" y="34409"/>
                  </a:moveTo>
                  <a:lnTo>
                    <a:pt x="45827" y="58940"/>
                  </a:lnTo>
                  <a:lnTo>
                    <a:pt x="237489" y="232282"/>
                  </a:lnTo>
                  <a:lnTo>
                    <a:pt x="254889" y="213105"/>
                  </a:lnTo>
                  <a:lnTo>
                    <a:pt x="63155" y="39698"/>
                  </a:lnTo>
                  <a:lnTo>
                    <a:pt x="38050" y="34409"/>
                  </a:lnTo>
                  <a:close/>
                </a:path>
                <a:path w="255270" h="232410">
                  <a:moveTo>
                    <a:pt x="0" y="0"/>
                  </a:moveTo>
                  <a:lnTo>
                    <a:pt x="33909" y="106934"/>
                  </a:lnTo>
                  <a:lnTo>
                    <a:pt x="36068" y="113664"/>
                  </a:lnTo>
                  <a:lnTo>
                    <a:pt x="43307" y="117475"/>
                  </a:lnTo>
                  <a:lnTo>
                    <a:pt x="57023" y="113156"/>
                  </a:lnTo>
                  <a:lnTo>
                    <a:pt x="60706" y="105917"/>
                  </a:lnTo>
                  <a:lnTo>
                    <a:pt x="45827" y="58940"/>
                  </a:lnTo>
                  <a:lnTo>
                    <a:pt x="10287" y="26797"/>
                  </a:lnTo>
                  <a:lnTo>
                    <a:pt x="27686" y="7619"/>
                  </a:lnTo>
                  <a:lnTo>
                    <a:pt x="36174" y="7619"/>
                  </a:lnTo>
                  <a:lnTo>
                    <a:pt x="0" y="0"/>
                  </a:lnTo>
                  <a:close/>
                </a:path>
                <a:path w="255270" h="232410">
                  <a:moveTo>
                    <a:pt x="27686" y="7619"/>
                  </a:moveTo>
                  <a:lnTo>
                    <a:pt x="10287" y="26797"/>
                  </a:lnTo>
                  <a:lnTo>
                    <a:pt x="45827" y="58940"/>
                  </a:lnTo>
                  <a:lnTo>
                    <a:pt x="38050" y="34409"/>
                  </a:lnTo>
                  <a:lnTo>
                    <a:pt x="16383" y="29844"/>
                  </a:lnTo>
                  <a:lnTo>
                    <a:pt x="31369" y="13335"/>
                  </a:lnTo>
                  <a:lnTo>
                    <a:pt x="34004" y="13335"/>
                  </a:lnTo>
                  <a:lnTo>
                    <a:pt x="27686" y="7619"/>
                  </a:lnTo>
                  <a:close/>
                </a:path>
                <a:path w="255270" h="232410">
                  <a:moveTo>
                    <a:pt x="36174" y="7619"/>
                  </a:moveTo>
                  <a:lnTo>
                    <a:pt x="27686" y="7619"/>
                  </a:lnTo>
                  <a:lnTo>
                    <a:pt x="63155" y="39698"/>
                  </a:lnTo>
                  <a:lnTo>
                    <a:pt x="111379" y="49911"/>
                  </a:lnTo>
                  <a:lnTo>
                    <a:pt x="118237" y="45338"/>
                  </a:lnTo>
                  <a:lnTo>
                    <a:pt x="121285" y="31368"/>
                  </a:lnTo>
                  <a:lnTo>
                    <a:pt x="116712" y="24511"/>
                  </a:lnTo>
                  <a:lnTo>
                    <a:pt x="109727" y="23113"/>
                  </a:lnTo>
                  <a:lnTo>
                    <a:pt x="36174" y="7619"/>
                  </a:lnTo>
                  <a:close/>
                </a:path>
                <a:path w="255270" h="232410">
                  <a:moveTo>
                    <a:pt x="34004" y="13335"/>
                  </a:moveTo>
                  <a:lnTo>
                    <a:pt x="31369" y="13335"/>
                  </a:lnTo>
                  <a:lnTo>
                    <a:pt x="38050" y="34409"/>
                  </a:lnTo>
                  <a:lnTo>
                    <a:pt x="63155" y="39698"/>
                  </a:lnTo>
                  <a:lnTo>
                    <a:pt x="34004" y="13335"/>
                  </a:lnTo>
                  <a:close/>
                </a:path>
                <a:path w="255270" h="232410">
                  <a:moveTo>
                    <a:pt x="31369" y="13335"/>
                  </a:moveTo>
                  <a:lnTo>
                    <a:pt x="16383" y="29844"/>
                  </a:lnTo>
                  <a:lnTo>
                    <a:pt x="38050" y="34409"/>
                  </a:lnTo>
                  <a:lnTo>
                    <a:pt x="31369" y="1333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23916" y="3529545"/>
              <a:ext cx="484670" cy="394754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5581650" y="3667505"/>
              <a:ext cx="288925" cy="198755"/>
            </a:xfrm>
            <a:custGeom>
              <a:avLst/>
              <a:gdLst/>
              <a:ahLst/>
              <a:cxnLst/>
              <a:rect l="l" t="t" r="r" b="b"/>
              <a:pathLst>
                <a:path w="288925" h="198754">
                  <a:moveTo>
                    <a:pt x="42778" y="28497"/>
                  </a:moveTo>
                  <a:lnTo>
                    <a:pt x="54096" y="51678"/>
                  </a:lnTo>
                  <a:lnTo>
                    <a:pt x="274192" y="198374"/>
                  </a:lnTo>
                  <a:lnTo>
                    <a:pt x="288544" y="176784"/>
                  </a:lnTo>
                  <a:lnTo>
                    <a:pt x="68455" y="30022"/>
                  </a:lnTo>
                  <a:lnTo>
                    <a:pt x="42778" y="28497"/>
                  </a:lnTo>
                  <a:close/>
                </a:path>
                <a:path w="288925" h="198754">
                  <a:moveTo>
                    <a:pt x="0" y="0"/>
                  </a:moveTo>
                  <a:lnTo>
                    <a:pt x="49275" y="100711"/>
                  </a:lnTo>
                  <a:lnTo>
                    <a:pt x="52324" y="107188"/>
                  </a:lnTo>
                  <a:lnTo>
                    <a:pt x="60071" y="109855"/>
                  </a:lnTo>
                  <a:lnTo>
                    <a:pt x="73025" y="103505"/>
                  </a:lnTo>
                  <a:lnTo>
                    <a:pt x="75691" y="95758"/>
                  </a:lnTo>
                  <a:lnTo>
                    <a:pt x="72516" y="89408"/>
                  </a:lnTo>
                  <a:lnTo>
                    <a:pt x="54096" y="51678"/>
                  </a:lnTo>
                  <a:lnTo>
                    <a:pt x="14097" y="25019"/>
                  </a:lnTo>
                  <a:lnTo>
                    <a:pt x="28575" y="3429"/>
                  </a:lnTo>
                  <a:lnTo>
                    <a:pt x="56999" y="3429"/>
                  </a:lnTo>
                  <a:lnTo>
                    <a:pt x="0" y="0"/>
                  </a:lnTo>
                  <a:close/>
                </a:path>
                <a:path w="288925" h="198754">
                  <a:moveTo>
                    <a:pt x="28575" y="3429"/>
                  </a:moveTo>
                  <a:lnTo>
                    <a:pt x="14097" y="25019"/>
                  </a:lnTo>
                  <a:lnTo>
                    <a:pt x="54096" y="51678"/>
                  </a:lnTo>
                  <a:lnTo>
                    <a:pt x="42778" y="28497"/>
                  </a:lnTo>
                  <a:lnTo>
                    <a:pt x="20574" y="27178"/>
                  </a:lnTo>
                  <a:lnTo>
                    <a:pt x="33020" y="8509"/>
                  </a:lnTo>
                  <a:lnTo>
                    <a:pt x="36193" y="8509"/>
                  </a:lnTo>
                  <a:lnTo>
                    <a:pt x="28575" y="3429"/>
                  </a:lnTo>
                  <a:close/>
                </a:path>
                <a:path w="288925" h="198754">
                  <a:moveTo>
                    <a:pt x="56999" y="3429"/>
                  </a:moveTo>
                  <a:lnTo>
                    <a:pt x="28575" y="3429"/>
                  </a:lnTo>
                  <a:lnTo>
                    <a:pt x="68455" y="30022"/>
                  </a:lnTo>
                  <a:lnTo>
                    <a:pt x="110362" y="32512"/>
                  </a:lnTo>
                  <a:lnTo>
                    <a:pt x="117475" y="33020"/>
                  </a:lnTo>
                  <a:lnTo>
                    <a:pt x="123698" y="27559"/>
                  </a:lnTo>
                  <a:lnTo>
                    <a:pt x="124460" y="13208"/>
                  </a:lnTo>
                  <a:lnTo>
                    <a:pt x="119125" y="7112"/>
                  </a:lnTo>
                  <a:lnTo>
                    <a:pt x="56999" y="3429"/>
                  </a:lnTo>
                  <a:close/>
                </a:path>
                <a:path w="288925" h="198754">
                  <a:moveTo>
                    <a:pt x="36193" y="8509"/>
                  </a:moveTo>
                  <a:lnTo>
                    <a:pt x="33020" y="8509"/>
                  </a:lnTo>
                  <a:lnTo>
                    <a:pt x="42778" y="28497"/>
                  </a:lnTo>
                  <a:lnTo>
                    <a:pt x="68455" y="30022"/>
                  </a:lnTo>
                  <a:lnTo>
                    <a:pt x="36193" y="8509"/>
                  </a:lnTo>
                  <a:close/>
                </a:path>
                <a:path w="288925" h="198754">
                  <a:moveTo>
                    <a:pt x="33020" y="8509"/>
                  </a:moveTo>
                  <a:lnTo>
                    <a:pt x="20574" y="27178"/>
                  </a:lnTo>
                  <a:lnTo>
                    <a:pt x="42778" y="28497"/>
                  </a:lnTo>
                  <a:lnTo>
                    <a:pt x="33020" y="8509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0888" y="3198837"/>
              <a:ext cx="484670" cy="394754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5738622" y="3336797"/>
              <a:ext cx="288925" cy="198755"/>
            </a:xfrm>
            <a:custGeom>
              <a:avLst/>
              <a:gdLst/>
              <a:ahLst/>
              <a:cxnLst/>
              <a:rect l="l" t="t" r="r" b="b"/>
              <a:pathLst>
                <a:path w="288925" h="198754">
                  <a:moveTo>
                    <a:pt x="42778" y="28497"/>
                  </a:moveTo>
                  <a:lnTo>
                    <a:pt x="54096" y="51678"/>
                  </a:lnTo>
                  <a:lnTo>
                    <a:pt x="274192" y="198374"/>
                  </a:lnTo>
                  <a:lnTo>
                    <a:pt x="288543" y="176784"/>
                  </a:lnTo>
                  <a:lnTo>
                    <a:pt x="68455" y="30022"/>
                  </a:lnTo>
                  <a:lnTo>
                    <a:pt x="42778" y="28497"/>
                  </a:lnTo>
                  <a:close/>
                </a:path>
                <a:path w="288925" h="198754">
                  <a:moveTo>
                    <a:pt x="0" y="0"/>
                  </a:moveTo>
                  <a:lnTo>
                    <a:pt x="49275" y="100711"/>
                  </a:lnTo>
                  <a:lnTo>
                    <a:pt x="52324" y="107187"/>
                  </a:lnTo>
                  <a:lnTo>
                    <a:pt x="60070" y="109854"/>
                  </a:lnTo>
                  <a:lnTo>
                    <a:pt x="73025" y="103504"/>
                  </a:lnTo>
                  <a:lnTo>
                    <a:pt x="75691" y="95757"/>
                  </a:lnTo>
                  <a:lnTo>
                    <a:pt x="72516" y="89407"/>
                  </a:lnTo>
                  <a:lnTo>
                    <a:pt x="54096" y="51678"/>
                  </a:lnTo>
                  <a:lnTo>
                    <a:pt x="14097" y="25018"/>
                  </a:lnTo>
                  <a:lnTo>
                    <a:pt x="28575" y="3428"/>
                  </a:lnTo>
                  <a:lnTo>
                    <a:pt x="56999" y="3428"/>
                  </a:lnTo>
                  <a:lnTo>
                    <a:pt x="0" y="0"/>
                  </a:lnTo>
                  <a:close/>
                </a:path>
                <a:path w="288925" h="198754">
                  <a:moveTo>
                    <a:pt x="28575" y="3428"/>
                  </a:moveTo>
                  <a:lnTo>
                    <a:pt x="14097" y="25018"/>
                  </a:lnTo>
                  <a:lnTo>
                    <a:pt x="54096" y="51678"/>
                  </a:lnTo>
                  <a:lnTo>
                    <a:pt x="42778" y="28497"/>
                  </a:lnTo>
                  <a:lnTo>
                    <a:pt x="20574" y="27177"/>
                  </a:lnTo>
                  <a:lnTo>
                    <a:pt x="33019" y="8509"/>
                  </a:lnTo>
                  <a:lnTo>
                    <a:pt x="36193" y="8509"/>
                  </a:lnTo>
                  <a:lnTo>
                    <a:pt x="28575" y="3428"/>
                  </a:lnTo>
                  <a:close/>
                </a:path>
                <a:path w="288925" h="198754">
                  <a:moveTo>
                    <a:pt x="56999" y="3428"/>
                  </a:moveTo>
                  <a:lnTo>
                    <a:pt x="28575" y="3428"/>
                  </a:lnTo>
                  <a:lnTo>
                    <a:pt x="68455" y="30022"/>
                  </a:lnTo>
                  <a:lnTo>
                    <a:pt x="110362" y="32512"/>
                  </a:lnTo>
                  <a:lnTo>
                    <a:pt x="117475" y="33019"/>
                  </a:lnTo>
                  <a:lnTo>
                    <a:pt x="123698" y="27559"/>
                  </a:lnTo>
                  <a:lnTo>
                    <a:pt x="124460" y="13207"/>
                  </a:lnTo>
                  <a:lnTo>
                    <a:pt x="119125" y="7112"/>
                  </a:lnTo>
                  <a:lnTo>
                    <a:pt x="56999" y="3428"/>
                  </a:lnTo>
                  <a:close/>
                </a:path>
                <a:path w="288925" h="198754">
                  <a:moveTo>
                    <a:pt x="36193" y="8509"/>
                  </a:moveTo>
                  <a:lnTo>
                    <a:pt x="33019" y="8509"/>
                  </a:lnTo>
                  <a:lnTo>
                    <a:pt x="42778" y="28497"/>
                  </a:lnTo>
                  <a:lnTo>
                    <a:pt x="68455" y="30022"/>
                  </a:lnTo>
                  <a:lnTo>
                    <a:pt x="36193" y="8509"/>
                  </a:lnTo>
                  <a:close/>
                </a:path>
                <a:path w="288925" h="198754">
                  <a:moveTo>
                    <a:pt x="33019" y="8509"/>
                  </a:moveTo>
                  <a:lnTo>
                    <a:pt x="20574" y="27177"/>
                  </a:lnTo>
                  <a:lnTo>
                    <a:pt x="42778" y="28497"/>
                  </a:lnTo>
                  <a:lnTo>
                    <a:pt x="33019" y="8509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7552" y="3837393"/>
              <a:ext cx="484670" cy="394754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4955286" y="3975354"/>
              <a:ext cx="288925" cy="198755"/>
            </a:xfrm>
            <a:custGeom>
              <a:avLst/>
              <a:gdLst/>
              <a:ahLst/>
              <a:cxnLst/>
              <a:rect l="l" t="t" r="r" b="b"/>
              <a:pathLst>
                <a:path w="288925" h="198754">
                  <a:moveTo>
                    <a:pt x="42778" y="28497"/>
                  </a:moveTo>
                  <a:lnTo>
                    <a:pt x="54096" y="51678"/>
                  </a:lnTo>
                  <a:lnTo>
                    <a:pt x="274192" y="198374"/>
                  </a:lnTo>
                  <a:lnTo>
                    <a:pt x="288543" y="176784"/>
                  </a:lnTo>
                  <a:lnTo>
                    <a:pt x="68455" y="30022"/>
                  </a:lnTo>
                  <a:lnTo>
                    <a:pt x="42778" y="28497"/>
                  </a:lnTo>
                  <a:close/>
                </a:path>
                <a:path w="288925" h="198754">
                  <a:moveTo>
                    <a:pt x="0" y="0"/>
                  </a:moveTo>
                  <a:lnTo>
                    <a:pt x="49275" y="100711"/>
                  </a:lnTo>
                  <a:lnTo>
                    <a:pt x="52324" y="107188"/>
                  </a:lnTo>
                  <a:lnTo>
                    <a:pt x="60071" y="109855"/>
                  </a:lnTo>
                  <a:lnTo>
                    <a:pt x="73025" y="103505"/>
                  </a:lnTo>
                  <a:lnTo>
                    <a:pt x="75691" y="95758"/>
                  </a:lnTo>
                  <a:lnTo>
                    <a:pt x="72516" y="89408"/>
                  </a:lnTo>
                  <a:lnTo>
                    <a:pt x="54096" y="51678"/>
                  </a:lnTo>
                  <a:lnTo>
                    <a:pt x="14097" y="25019"/>
                  </a:lnTo>
                  <a:lnTo>
                    <a:pt x="28575" y="3429"/>
                  </a:lnTo>
                  <a:lnTo>
                    <a:pt x="56999" y="3429"/>
                  </a:lnTo>
                  <a:lnTo>
                    <a:pt x="0" y="0"/>
                  </a:lnTo>
                  <a:close/>
                </a:path>
                <a:path w="288925" h="198754">
                  <a:moveTo>
                    <a:pt x="28575" y="3429"/>
                  </a:moveTo>
                  <a:lnTo>
                    <a:pt x="14097" y="25019"/>
                  </a:lnTo>
                  <a:lnTo>
                    <a:pt x="54096" y="51678"/>
                  </a:lnTo>
                  <a:lnTo>
                    <a:pt x="42778" y="28497"/>
                  </a:lnTo>
                  <a:lnTo>
                    <a:pt x="20574" y="27178"/>
                  </a:lnTo>
                  <a:lnTo>
                    <a:pt x="33019" y="8509"/>
                  </a:lnTo>
                  <a:lnTo>
                    <a:pt x="36193" y="8509"/>
                  </a:lnTo>
                  <a:lnTo>
                    <a:pt x="28575" y="3429"/>
                  </a:lnTo>
                  <a:close/>
                </a:path>
                <a:path w="288925" h="198754">
                  <a:moveTo>
                    <a:pt x="56999" y="3429"/>
                  </a:moveTo>
                  <a:lnTo>
                    <a:pt x="28575" y="3429"/>
                  </a:lnTo>
                  <a:lnTo>
                    <a:pt x="68455" y="30022"/>
                  </a:lnTo>
                  <a:lnTo>
                    <a:pt x="110362" y="32512"/>
                  </a:lnTo>
                  <a:lnTo>
                    <a:pt x="117475" y="33020"/>
                  </a:lnTo>
                  <a:lnTo>
                    <a:pt x="123698" y="27559"/>
                  </a:lnTo>
                  <a:lnTo>
                    <a:pt x="124460" y="13208"/>
                  </a:lnTo>
                  <a:lnTo>
                    <a:pt x="119125" y="7112"/>
                  </a:lnTo>
                  <a:lnTo>
                    <a:pt x="56999" y="3429"/>
                  </a:lnTo>
                  <a:close/>
                </a:path>
                <a:path w="288925" h="198754">
                  <a:moveTo>
                    <a:pt x="36193" y="8509"/>
                  </a:moveTo>
                  <a:lnTo>
                    <a:pt x="33019" y="8509"/>
                  </a:lnTo>
                  <a:lnTo>
                    <a:pt x="42778" y="28497"/>
                  </a:lnTo>
                  <a:lnTo>
                    <a:pt x="68455" y="30022"/>
                  </a:lnTo>
                  <a:lnTo>
                    <a:pt x="36193" y="8509"/>
                  </a:lnTo>
                  <a:close/>
                </a:path>
                <a:path w="288925" h="198754">
                  <a:moveTo>
                    <a:pt x="33019" y="8509"/>
                  </a:moveTo>
                  <a:lnTo>
                    <a:pt x="20574" y="27178"/>
                  </a:lnTo>
                  <a:lnTo>
                    <a:pt x="42778" y="28497"/>
                  </a:lnTo>
                  <a:lnTo>
                    <a:pt x="33019" y="8509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48044" y="1924761"/>
              <a:ext cx="466382" cy="402386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6491351" y="2062734"/>
              <a:ext cx="269875" cy="205740"/>
            </a:xfrm>
            <a:custGeom>
              <a:avLst/>
              <a:gdLst/>
              <a:ahLst/>
              <a:cxnLst/>
              <a:rect l="l" t="t" r="r" b="b"/>
              <a:pathLst>
                <a:path w="269875" h="205739">
                  <a:moveTo>
                    <a:pt x="228441" y="30694"/>
                  </a:moveTo>
                  <a:lnTo>
                    <a:pt x="202891" y="33597"/>
                  </a:lnTo>
                  <a:lnTo>
                    <a:pt x="0" y="184912"/>
                  </a:lnTo>
                  <a:lnTo>
                    <a:pt x="15494" y="205739"/>
                  </a:lnTo>
                  <a:lnTo>
                    <a:pt x="218351" y="54450"/>
                  </a:lnTo>
                  <a:lnTo>
                    <a:pt x="228441" y="30694"/>
                  </a:lnTo>
                  <a:close/>
                </a:path>
                <a:path w="269875" h="205739">
                  <a:moveTo>
                    <a:pt x="267519" y="4952"/>
                  </a:moveTo>
                  <a:lnTo>
                    <a:pt x="241300" y="4952"/>
                  </a:lnTo>
                  <a:lnTo>
                    <a:pt x="256794" y="25780"/>
                  </a:lnTo>
                  <a:lnTo>
                    <a:pt x="218351" y="54450"/>
                  </a:lnTo>
                  <a:lnTo>
                    <a:pt x="199135" y="99694"/>
                  </a:lnTo>
                  <a:lnTo>
                    <a:pt x="202183" y="107314"/>
                  </a:lnTo>
                  <a:lnTo>
                    <a:pt x="215392" y="112902"/>
                  </a:lnTo>
                  <a:lnTo>
                    <a:pt x="223012" y="109854"/>
                  </a:lnTo>
                  <a:lnTo>
                    <a:pt x="267519" y="4952"/>
                  </a:lnTo>
                  <a:close/>
                </a:path>
                <a:path w="269875" h="205739">
                  <a:moveTo>
                    <a:pt x="245267" y="10287"/>
                  </a:moveTo>
                  <a:lnTo>
                    <a:pt x="237108" y="10287"/>
                  </a:lnTo>
                  <a:lnTo>
                    <a:pt x="250444" y="28193"/>
                  </a:lnTo>
                  <a:lnTo>
                    <a:pt x="228441" y="30694"/>
                  </a:lnTo>
                  <a:lnTo>
                    <a:pt x="218351" y="54450"/>
                  </a:lnTo>
                  <a:lnTo>
                    <a:pt x="256794" y="25780"/>
                  </a:lnTo>
                  <a:lnTo>
                    <a:pt x="245267" y="10287"/>
                  </a:lnTo>
                  <a:close/>
                </a:path>
                <a:path w="269875" h="205739">
                  <a:moveTo>
                    <a:pt x="269621" y="0"/>
                  </a:moveTo>
                  <a:lnTo>
                    <a:pt x="158115" y="12573"/>
                  </a:lnTo>
                  <a:lnTo>
                    <a:pt x="151002" y="13462"/>
                  </a:lnTo>
                  <a:lnTo>
                    <a:pt x="145923" y="19812"/>
                  </a:lnTo>
                  <a:lnTo>
                    <a:pt x="146812" y="26924"/>
                  </a:lnTo>
                  <a:lnTo>
                    <a:pt x="147574" y="34036"/>
                  </a:lnTo>
                  <a:lnTo>
                    <a:pt x="153924" y="39115"/>
                  </a:lnTo>
                  <a:lnTo>
                    <a:pt x="202891" y="33597"/>
                  </a:lnTo>
                  <a:lnTo>
                    <a:pt x="241300" y="4952"/>
                  </a:lnTo>
                  <a:lnTo>
                    <a:pt x="267519" y="4952"/>
                  </a:lnTo>
                  <a:lnTo>
                    <a:pt x="269621" y="0"/>
                  </a:lnTo>
                  <a:close/>
                </a:path>
                <a:path w="269875" h="205739">
                  <a:moveTo>
                    <a:pt x="241300" y="4952"/>
                  </a:moveTo>
                  <a:lnTo>
                    <a:pt x="202891" y="33597"/>
                  </a:lnTo>
                  <a:lnTo>
                    <a:pt x="228441" y="30694"/>
                  </a:lnTo>
                  <a:lnTo>
                    <a:pt x="237108" y="10287"/>
                  </a:lnTo>
                  <a:lnTo>
                    <a:pt x="245267" y="10287"/>
                  </a:lnTo>
                  <a:lnTo>
                    <a:pt x="241300" y="4952"/>
                  </a:lnTo>
                  <a:close/>
                </a:path>
                <a:path w="269875" h="205739">
                  <a:moveTo>
                    <a:pt x="237108" y="10287"/>
                  </a:moveTo>
                  <a:lnTo>
                    <a:pt x="228441" y="30694"/>
                  </a:lnTo>
                  <a:lnTo>
                    <a:pt x="250444" y="28193"/>
                  </a:lnTo>
                  <a:lnTo>
                    <a:pt x="237108" y="10287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99176" y="2868129"/>
              <a:ext cx="484670" cy="394754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5756910" y="3006089"/>
              <a:ext cx="288925" cy="198755"/>
            </a:xfrm>
            <a:custGeom>
              <a:avLst/>
              <a:gdLst/>
              <a:ahLst/>
              <a:cxnLst/>
              <a:rect l="l" t="t" r="r" b="b"/>
              <a:pathLst>
                <a:path w="288925" h="198755">
                  <a:moveTo>
                    <a:pt x="42778" y="28497"/>
                  </a:moveTo>
                  <a:lnTo>
                    <a:pt x="54096" y="51678"/>
                  </a:lnTo>
                  <a:lnTo>
                    <a:pt x="274192" y="198374"/>
                  </a:lnTo>
                  <a:lnTo>
                    <a:pt x="288543" y="176784"/>
                  </a:lnTo>
                  <a:lnTo>
                    <a:pt x="68455" y="30022"/>
                  </a:lnTo>
                  <a:lnTo>
                    <a:pt x="42778" y="28497"/>
                  </a:lnTo>
                  <a:close/>
                </a:path>
                <a:path w="288925" h="198755">
                  <a:moveTo>
                    <a:pt x="0" y="0"/>
                  </a:moveTo>
                  <a:lnTo>
                    <a:pt x="49275" y="100711"/>
                  </a:lnTo>
                  <a:lnTo>
                    <a:pt x="52324" y="107187"/>
                  </a:lnTo>
                  <a:lnTo>
                    <a:pt x="60070" y="109855"/>
                  </a:lnTo>
                  <a:lnTo>
                    <a:pt x="73025" y="103505"/>
                  </a:lnTo>
                  <a:lnTo>
                    <a:pt x="75691" y="95758"/>
                  </a:lnTo>
                  <a:lnTo>
                    <a:pt x="72516" y="89408"/>
                  </a:lnTo>
                  <a:lnTo>
                    <a:pt x="54096" y="51678"/>
                  </a:lnTo>
                  <a:lnTo>
                    <a:pt x="14097" y="25019"/>
                  </a:lnTo>
                  <a:lnTo>
                    <a:pt x="28575" y="3429"/>
                  </a:lnTo>
                  <a:lnTo>
                    <a:pt x="56999" y="3429"/>
                  </a:lnTo>
                  <a:lnTo>
                    <a:pt x="0" y="0"/>
                  </a:lnTo>
                  <a:close/>
                </a:path>
                <a:path w="288925" h="198755">
                  <a:moveTo>
                    <a:pt x="28575" y="3429"/>
                  </a:moveTo>
                  <a:lnTo>
                    <a:pt x="14097" y="25019"/>
                  </a:lnTo>
                  <a:lnTo>
                    <a:pt x="54096" y="51678"/>
                  </a:lnTo>
                  <a:lnTo>
                    <a:pt x="42778" y="28497"/>
                  </a:lnTo>
                  <a:lnTo>
                    <a:pt x="20574" y="27177"/>
                  </a:lnTo>
                  <a:lnTo>
                    <a:pt x="33019" y="8509"/>
                  </a:lnTo>
                  <a:lnTo>
                    <a:pt x="36193" y="8509"/>
                  </a:lnTo>
                  <a:lnTo>
                    <a:pt x="28575" y="3429"/>
                  </a:lnTo>
                  <a:close/>
                </a:path>
                <a:path w="288925" h="198755">
                  <a:moveTo>
                    <a:pt x="56999" y="3429"/>
                  </a:moveTo>
                  <a:lnTo>
                    <a:pt x="28575" y="3429"/>
                  </a:lnTo>
                  <a:lnTo>
                    <a:pt x="68455" y="30022"/>
                  </a:lnTo>
                  <a:lnTo>
                    <a:pt x="110362" y="32512"/>
                  </a:lnTo>
                  <a:lnTo>
                    <a:pt x="117475" y="33020"/>
                  </a:lnTo>
                  <a:lnTo>
                    <a:pt x="123698" y="27559"/>
                  </a:lnTo>
                  <a:lnTo>
                    <a:pt x="124460" y="13208"/>
                  </a:lnTo>
                  <a:lnTo>
                    <a:pt x="119125" y="7112"/>
                  </a:lnTo>
                  <a:lnTo>
                    <a:pt x="56999" y="3429"/>
                  </a:lnTo>
                  <a:close/>
                </a:path>
                <a:path w="288925" h="198755">
                  <a:moveTo>
                    <a:pt x="36193" y="8509"/>
                  </a:moveTo>
                  <a:lnTo>
                    <a:pt x="33019" y="8509"/>
                  </a:lnTo>
                  <a:lnTo>
                    <a:pt x="42778" y="28497"/>
                  </a:lnTo>
                  <a:lnTo>
                    <a:pt x="68455" y="30022"/>
                  </a:lnTo>
                  <a:lnTo>
                    <a:pt x="36193" y="8509"/>
                  </a:lnTo>
                  <a:close/>
                </a:path>
                <a:path w="288925" h="198755">
                  <a:moveTo>
                    <a:pt x="33019" y="8509"/>
                  </a:moveTo>
                  <a:lnTo>
                    <a:pt x="20574" y="27177"/>
                  </a:lnTo>
                  <a:lnTo>
                    <a:pt x="42778" y="28497"/>
                  </a:lnTo>
                  <a:lnTo>
                    <a:pt x="33019" y="8509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57344" y="4160507"/>
              <a:ext cx="438962" cy="405396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00016" y="4298442"/>
              <a:ext cx="242824" cy="209169"/>
            </a:xfrm>
            <a:prstGeom prst="rect">
              <a:avLst/>
            </a:prstGeom>
          </p:spPr>
        </p:pic>
      </p:grpSp>
      <p:sp>
        <p:nvSpPr>
          <p:cNvPr id="129" name="object 129"/>
          <p:cNvSpPr txBox="1">
            <a:spLocks noGrp="1"/>
          </p:cNvSpPr>
          <p:nvPr>
            <p:ph type="title"/>
          </p:nvPr>
        </p:nvSpPr>
        <p:spPr>
          <a:xfrm>
            <a:off x="253390" y="399415"/>
            <a:ext cx="6709409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+mn-lt"/>
              </a:rPr>
              <a:t>For</a:t>
            </a:r>
            <a:r>
              <a:rPr sz="2200" spc="10" dirty="0">
                <a:latin typeface="+mn-lt"/>
              </a:rPr>
              <a:t> </a:t>
            </a:r>
            <a:r>
              <a:rPr sz="2200" dirty="0">
                <a:latin typeface="+mn-lt"/>
              </a:rPr>
              <a:t>what</a:t>
            </a:r>
            <a:r>
              <a:rPr sz="2200" spc="5" dirty="0">
                <a:latin typeface="+mn-lt"/>
              </a:rPr>
              <a:t> </a:t>
            </a:r>
            <a:r>
              <a:rPr sz="2200" spc="-10" dirty="0">
                <a:latin typeface="+mn-lt"/>
              </a:rPr>
              <a:t>types</a:t>
            </a:r>
            <a:r>
              <a:rPr sz="2200" spc="4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of</a:t>
            </a:r>
            <a:r>
              <a:rPr sz="2200" spc="1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applications</a:t>
            </a:r>
            <a:r>
              <a:rPr sz="2200" spc="4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are </a:t>
            </a:r>
            <a:r>
              <a:rPr sz="2200" spc="-10" dirty="0">
                <a:latin typeface="+mn-lt"/>
              </a:rPr>
              <a:t>your</a:t>
            </a:r>
            <a:r>
              <a:rPr sz="2200" spc="4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embedded </a:t>
            </a:r>
            <a:r>
              <a:rPr sz="2200" spc="-59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projects</a:t>
            </a:r>
            <a:r>
              <a:rPr sz="2200" spc="2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developed?</a:t>
            </a:r>
            <a:endParaRPr sz="2200">
              <a:latin typeface="+mn-lt"/>
            </a:endParaRPr>
          </a:p>
        </p:txBody>
      </p:sp>
      <p:sp>
        <p:nvSpPr>
          <p:cNvPr id="130" name="object 1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latin typeface="+mn-lt"/>
              </a:rPr>
              <a:t>2017</a:t>
            </a:r>
            <a:r>
              <a:rPr spc="-30" dirty="0">
                <a:latin typeface="+mn-lt"/>
              </a:rPr>
              <a:t> </a:t>
            </a:r>
            <a:r>
              <a:rPr spc="-5" dirty="0">
                <a:latin typeface="+mn-lt"/>
              </a:rPr>
              <a:t>Embedded</a:t>
            </a:r>
            <a:r>
              <a:rPr spc="-35" dirty="0">
                <a:latin typeface="+mn-lt"/>
              </a:rPr>
              <a:t> </a:t>
            </a:r>
            <a:r>
              <a:rPr dirty="0">
                <a:latin typeface="+mn-lt"/>
              </a:rPr>
              <a:t>Markets</a:t>
            </a:r>
            <a:r>
              <a:rPr spc="-50" dirty="0">
                <a:latin typeface="+mn-lt"/>
              </a:rPr>
              <a:t> </a:t>
            </a:r>
            <a:r>
              <a:rPr spc="-5" dirty="0">
                <a:latin typeface="+mn-lt"/>
              </a:rPr>
              <a:t>Study</a:t>
            </a:r>
          </a:p>
        </p:txBody>
      </p:sp>
      <p:sp>
        <p:nvSpPr>
          <p:cNvPr id="131" name="object 131"/>
          <p:cNvSpPr txBox="1">
            <a:spLocks noGrp="1"/>
          </p:cNvSpPr>
          <p:nvPr>
            <p:ph type="ftr" sz="quarter" idx="5"/>
          </p:nvPr>
        </p:nvSpPr>
        <p:spPr>
          <a:xfrm>
            <a:off x="6093333" y="6579609"/>
            <a:ext cx="29622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+mn-lt"/>
              </a:rPr>
              <a:t>©</a:t>
            </a:r>
            <a:r>
              <a:rPr spc="-10" dirty="0">
                <a:latin typeface="+mn-lt"/>
              </a:rPr>
              <a:t> </a:t>
            </a:r>
            <a:r>
              <a:rPr spc="-5" dirty="0">
                <a:latin typeface="+mn-lt"/>
              </a:rPr>
              <a:t>2017 </a:t>
            </a:r>
            <a:r>
              <a:rPr spc="-10" dirty="0">
                <a:latin typeface="+mn-lt"/>
              </a:rPr>
              <a:t>Copyright</a:t>
            </a:r>
            <a:r>
              <a:rPr spc="30" dirty="0">
                <a:latin typeface="+mn-lt"/>
              </a:rPr>
              <a:t> </a:t>
            </a:r>
            <a:r>
              <a:rPr spc="-5" dirty="0">
                <a:latin typeface="+mn-lt"/>
              </a:rPr>
              <a:t>by AspenCore.</a:t>
            </a:r>
            <a:r>
              <a:rPr spc="-10" dirty="0">
                <a:latin typeface="+mn-lt"/>
              </a:rPr>
              <a:t> All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rights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reserved.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79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00172" y="1312163"/>
            <a:ext cx="3573779" cy="4883150"/>
            <a:chOff x="2900172" y="1312163"/>
            <a:chExt cx="3573779" cy="4883150"/>
          </a:xfrm>
        </p:grpSpPr>
        <p:sp>
          <p:nvSpPr>
            <p:cNvPr id="4" name="object 4"/>
            <p:cNvSpPr/>
            <p:nvPr/>
          </p:nvSpPr>
          <p:spPr>
            <a:xfrm>
              <a:off x="2904744" y="1333499"/>
              <a:ext cx="3569335" cy="102235"/>
            </a:xfrm>
            <a:custGeom>
              <a:avLst/>
              <a:gdLst/>
              <a:ahLst/>
              <a:cxnLst/>
              <a:rect l="l" t="t" r="r" b="b"/>
              <a:pathLst>
                <a:path w="3569335" h="102234">
                  <a:moveTo>
                    <a:pt x="3569207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3569207" y="102108"/>
                  </a:lnTo>
                  <a:lnTo>
                    <a:pt x="3569207" y="0"/>
                  </a:lnTo>
                  <a:close/>
                </a:path>
              </a:pathLst>
            </a:custGeom>
            <a:solidFill>
              <a:srgbClr val="308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04744" y="1476755"/>
              <a:ext cx="3424554" cy="533400"/>
            </a:xfrm>
            <a:custGeom>
              <a:avLst/>
              <a:gdLst/>
              <a:ahLst/>
              <a:cxnLst/>
              <a:rect l="l" t="t" r="r" b="b"/>
              <a:pathLst>
                <a:path w="3424554" h="533400">
                  <a:moveTo>
                    <a:pt x="2913875" y="431292"/>
                  </a:moveTo>
                  <a:lnTo>
                    <a:pt x="0" y="431292"/>
                  </a:lnTo>
                  <a:lnTo>
                    <a:pt x="0" y="533400"/>
                  </a:lnTo>
                  <a:lnTo>
                    <a:pt x="2913875" y="533400"/>
                  </a:lnTo>
                  <a:lnTo>
                    <a:pt x="2913875" y="431292"/>
                  </a:lnTo>
                  <a:close/>
                </a:path>
                <a:path w="3424554" h="533400">
                  <a:moveTo>
                    <a:pt x="3185160" y="286512"/>
                  </a:moveTo>
                  <a:lnTo>
                    <a:pt x="0" y="286512"/>
                  </a:lnTo>
                  <a:lnTo>
                    <a:pt x="0" y="390144"/>
                  </a:lnTo>
                  <a:lnTo>
                    <a:pt x="3185160" y="390144"/>
                  </a:lnTo>
                  <a:lnTo>
                    <a:pt x="3185160" y="286512"/>
                  </a:lnTo>
                  <a:close/>
                </a:path>
                <a:path w="3424554" h="533400">
                  <a:moveTo>
                    <a:pt x="3308604" y="143256"/>
                  </a:moveTo>
                  <a:lnTo>
                    <a:pt x="0" y="143256"/>
                  </a:lnTo>
                  <a:lnTo>
                    <a:pt x="0" y="245364"/>
                  </a:lnTo>
                  <a:lnTo>
                    <a:pt x="3308604" y="245364"/>
                  </a:lnTo>
                  <a:lnTo>
                    <a:pt x="3308604" y="143256"/>
                  </a:lnTo>
                  <a:close/>
                </a:path>
                <a:path w="3424554" h="533400">
                  <a:moveTo>
                    <a:pt x="3424428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3424428" y="102108"/>
                  </a:lnTo>
                  <a:lnTo>
                    <a:pt x="342442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04744" y="2051303"/>
              <a:ext cx="2788920" cy="4122420"/>
            </a:xfrm>
            <a:custGeom>
              <a:avLst/>
              <a:gdLst/>
              <a:ahLst/>
              <a:cxnLst/>
              <a:rect l="l" t="t" r="r" b="b"/>
              <a:pathLst>
                <a:path w="2788920" h="4122420">
                  <a:moveTo>
                    <a:pt x="260604" y="4020312"/>
                  </a:moveTo>
                  <a:lnTo>
                    <a:pt x="0" y="4020312"/>
                  </a:lnTo>
                  <a:lnTo>
                    <a:pt x="0" y="4122420"/>
                  </a:lnTo>
                  <a:lnTo>
                    <a:pt x="260604" y="4122420"/>
                  </a:lnTo>
                  <a:lnTo>
                    <a:pt x="260604" y="4020312"/>
                  </a:lnTo>
                  <a:close/>
                </a:path>
                <a:path w="2788920" h="4122420">
                  <a:moveTo>
                    <a:pt x="394716" y="3877056"/>
                  </a:moveTo>
                  <a:lnTo>
                    <a:pt x="0" y="3877056"/>
                  </a:lnTo>
                  <a:lnTo>
                    <a:pt x="0" y="3979164"/>
                  </a:lnTo>
                  <a:lnTo>
                    <a:pt x="394716" y="3979164"/>
                  </a:lnTo>
                  <a:lnTo>
                    <a:pt x="394716" y="3877056"/>
                  </a:lnTo>
                  <a:close/>
                </a:path>
                <a:path w="2788920" h="4122420">
                  <a:moveTo>
                    <a:pt x="437388" y="3733800"/>
                  </a:moveTo>
                  <a:lnTo>
                    <a:pt x="0" y="3733800"/>
                  </a:lnTo>
                  <a:lnTo>
                    <a:pt x="0" y="3835908"/>
                  </a:lnTo>
                  <a:lnTo>
                    <a:pt x="437388" y="3835908"/>
                  </a:lnTo>
                  <a:lnTo>
                    <a:pt x="437388" y="3733800"/>
                  </a:lnTo>
                  <a:close/>
                </a:path>
                <a:path w="2788920" h="4122420">
                  <a:moveTo>
                    <a:pt x="530352" y="3589020"/>
                  </a:moveTo>
                  <a:lnTo>
                    <a:pt x="0" y="3589020"/>
                  </a:lnTo>
                  <a:lnTo>
                    <a:pt x="0" y="3692652"/>
                  </a:lnTo>
                  <a:lnTo>
                    <a:pt x="530352" y="3692652"/>
                  </a:lnTo>
                  <a:lnTo>
                    <a:pt x="530352" y="3589020"/>
                  </a:lnTo>
                  <a:close/>
                </a:path>
                <a:path w="2788920" h="4122420">
                  <a:moveTo>
                    <a:pt x="541020" y="3445764"/>
                  </a:moveTo>
                  <a:lnTo>
                    <a:pt x="0" y="3445764"/>
                  </a:lnTo>
                  <a:lnTo>
                    <a:pt x="0" y="3549396"/>
                  </a:lnTo>
                  <a:lnTo>
                    <a:pt x="541020" y="3549396"/>
                  </a:lnTo>
                  <a:lnTo>
                    <a:pt x="541020" y="3445764"/>
                  </a:lnTo>
                  <a:close/>
                </a:path>
                <a:path w="2788920" h="4122420">
                  <a:moveTo>
                    <a:pt x="812292" y="3302508"/>
                  </a:moveTo>
                  <a:lnTo>
                    <a:pt x="0" y="3302508"/>
                  </a:lnTo>
                  <a:lnTo>
                    <a:pt x="0" y="3404616"/>
                  </a:lnTo>
                  <a:lnTo>
                    <a:pt x="812292" y="3404616"/>
                  </a:lnTo>
                  <a:lnTo>
                    <a:pt x="812292" y="3302508"/>
                  </a:lnTo>
                  <a:close/>
                </a:path>
                <a:path w="2788920" h="4122420">
                  <a:moveTo>
                    <a:pt x="812292" y="3159252"/>
                  </a:moveTo>
                  <a:lnTo>
                    <a:pt x="0" y="3159252"/>
                  </a:lnTo>
                  <a:lnTo>
                    <a:pt x="0" y="3261360"/>
                  </a:lnTo>
                  <a:lnTo>
                    <a:pt x="812292" y="3261360"/>
                  </a:lnTo>
                  <a:lnTo>
                    <a:pt x="812292" y="3159252"/>
                  </a:lnTo>
                  <a:close/>
                </a:path>
                <a:path w="2788920" h="4122420">
                  <a:moveTo>
                    <a:pt x="842772" y="3015996"/>
                  </a:moveTo>
                  <a:lnTo>
                    <a:pt x="0" y="3015996"/>
                  </a:lnTo>
                  <a:lnTo>
                    <a:pt x="0" y="3118104"/>
                  </a:lnTo>
                  <a:lnTo>
                    <a:pt x="842772" y="3118104"/>
                  </a:lnTo>
                  <a:lnTo>
                    <a:pt x="842772" y="3015996"/>
                  </a:lnTo>
                  <a:close/>
                </a:path>
                <a:path w="2788920" h="4122420">
                  <a:moveTo>
                    <a:pt x="853440" y="2871216"/>
                  </a:moveTo>
                  <a:lnTo>
                    <a:pt x="0" y="2871216"/>
                  </a:lnTo>
                  <a:lnTo>
                    <a:pt x="0" y="2974848"/>
                  </a:lnTo>
                  <a:lnTo>
                    <a:pt x="853440" y="2974848"/>
                  </a:lnTo>
                  <a:lnTo>
                    <a:pt x="853440" y="2871216"/>
                  </a:lnTo>
                  <a:close/>
                </a:path>
                <a:path w="2788920" h="4122420">
                  <a:moveTo>
                    <a:pt x="1019556" y="2296668"/>
                  </a:moveTo>
                  <a:lnTo>
                    <a:pt x="0" y="2296668"/>
                  </a:lnTo>
                  <a:lnTo>
                    <a:pt x="0" y="2400300"/>
                  </a:lnTo>
                  <a:lnTo>
                    <a:pt x="1019556" y="2400300"/>
                  </a:lnTo>
                  <a:lnTo>
                    <a:pt x="1019556" y="2296668"/>
                  </a:lnTo>
                  <a:close/>
                </a:path>
                <a:path w="2788920" h="4122420">
                  <a:moveTo>
                    <a:pt x="1133856" y="2153412"/>
                  </a:moveTo>
                  <a:lnTo>
                    <a:pt x="0" y="2153412"/>
                  </a:lnTo>
                  <a:lnTo>
                    <a:pt x="0" y="2255520"/>
                  </a:lnTo>
                  <a:lnTo>
                    <a:pt x="1133856" y="2255520"/>
                  </a:lnTo>
                  <a:lnTo>
                    <a:pt x="1133856" y="2153412"/>
                  </a:lnTo>
                  <a:close/>
                </a:path>
                <a:path w="2788920" h="4122420">
                  <a:moveTo>
                    <a:pt x="1165860" y="2010156"/>
                  </a:moveTo>
                  <a:lnTo>
                    <a:pt x="0" y="2010156"/>
                  </a:lnTo>
                  <a:lnTo>
                    <a:pt x="0" y="2112264"/>
                  </a:lnTo>
                  <a:lnTo>
                    <a:pt x="1165860" y="2112264"/>
                  </a:lnTo>
                  <a:lnTo>
                    <a:pt x="1165860" y="2010156"/>
                  </a:lnTo>
                  <a:close/>
                </a:path>
                <a:path w="2788920" h="4122420">
                  <a:moveTo>
                    <a:pt x="1301496" y="1866900"/>
                  </a:moveTo>
                  <a:lnTo>
                    <a:pt x="0" y="1866900"/>
                  </a:lnTo>
                  <a:lnTo>
                    <a:pt x="0" y="1969008"/>
                  </a:lnTo>
                  <a:lnTo>
                    <a:pt x="1301496" y="1969008"/>
                  </a:lnTo>
                  <a:lnTo>
                    <a:pt x="1301496" y="1866900"/>
                  </a:lnTo>
                  <a:close/>
                </a:path>
                <a:path w="2788920" h="4122420">
                  <a:moveTo>
                    <a:pt x="1321308" y="1722120"/>
                  </a:moveTo>
                  <a:lnTo>
                    <a:pt x="0" y="1722120"/>
                  </a:lnTo>
                  <a:lnTo>
                    <a:pt x="0" y="1825752"/>
                  </a:lnTo>
                  <a:lnTo>
                    <a:pt x="1321308" y="1825752"/>
                  </a:lnTo>
                  <a:lnTo>
                    <a:pt x="1321308" y="1722120"/>
                  </a:lnTo>
                  <a:close/>
                </a:path>
                <a:path w="2788920" h="4122420">
                  <a:moveTo>
                    <a:pt x="1363980" y="1578864"/>
                  </a:moveTo>
                  <a:lnTo>
                    <a:pt x="0" y="1578864"/>
                  </a:lnTo>
                  <a:lnTo>
                    <a:pt x="0" y="1682496"/>
                  </a:lnTo>
                  <a:lnTo>
                    <a:pt x="1363980" y="1682496"/>
                  </a:lnTo>
                  <a:lnTo>
                    <a:pt x="1363980" y="1578864"/>
                  </a:lnTo>
                  <a:close/>
                </a:path>
                <a:path w="2788920" h="4122420">
                  <a:moveTo>
                    <a:pt x="1373124" y="1435608"/>
                  </a:moveTo>
                  <a:lnTo>
                    <a:pt x="0" y="1435608"/>
                  </a:lnTo>
                  <a:lnTo>
                    <a:pt x="0" y="1537728"/>
                  </a:lnTo>
                  <a:lnTo>
                    <a:pt x="1373124" y="1537728"/>
                  </a:lnTo>
                  <a:lnTo>
                    <a:pt x="1373124" y="1435608"/>
                  </a:lnTo>
                  <a:close/>
                </a:path>
                <a:path w="2788920" h="4122420">
                  <a:moveTo>
                    <a:pt x="1519428" y="1292352"/>
                  </a:moveTo>
                  <a:lnTo>
                    <a:pt x="0" y="1292352"/>
                  </a:lnTo>
                  <a:lnTo>
                    <a:pt x="0" y="1394460"/>
                  </a:lnTo>
                  <a:lnTo>
                    <a:pt x="1519428" y="1394460"/>
                  </a:lnTo>
                  <a:lnTo>
                    <a:pt x="1519428" y="1292352"/>
                  </a:lnTo>
                  <a:close/>
                </a:path>
                <a:path w="2788920" h="4122420">
                  <a:moveTo>
                    <a:pt x="1581912" y="1149096"/>
                  </a:moveTo>
                  <a:lnTo>
                    <a:pt x="0" y="1149096"/>
                  </a:lnTo>
                  <a:lnTo>
                    <a:pt x="0" y="1251204"/>
                  </a:lnTo>
                  <a:lnTo>
                    <a:pt x="1581912" y="1251204"/>
                  </a:lnTo>
                  <a:lnTo>
                    <a:pt x="1581912" y="1149096"/>
                  </a:lnTo>
                  <a:close/>
                </a:path>
                <a:path w="2788920" h="4122420">
                  <a:moveTo>
                    <a:pt x="1696212" y="1004316"/>
                  </a:moveTo>
                  <a:lnTo>
                    <a:pt x="0" y="1004316"/>
                  </a:lnTo>
                  <a:lnTo>
                    <a:pt x="0" y="1107948"/>
                  </a:lnTo>
                  <a:lnTo>
                    <a:pt x="1696212" y="1107948"/>
                  </a:lnTo>
                  <a:lnTo>
                    <a:pt x="1696212" y="1004316"/>
                  </a:lnTo>
                  <a:close/>
                </a:path>
                <a:path w="2788920" h="4122420">
                  <a:moveTo>
                    <a:pt x="1810512" y="861060"/>
                  </a:moveTo>
                  <a:lnTo>
                    <a:pt x="0" y="861060"/>
                  </a:lnTo>
                  <a:lnTo>
                    <a:pt x="0" y="963168"/>
                  </a:lnTo>
                  <a:lnTo>
                    <a:pt x="1810512" y="963168"/>
                  </a:lnTo>
                  <a:lnTo>
                    <a:pt x="1810512" y="861060"/>
                  </a:lnTo>
                  <a:close/>
                </a:path>
                <a:path w="2788920" h="4122420">
                  <a:moveTo>
                    <a:pt x="1987296" y="717804"/>
                  </a:moveTo>
                  <a:lnTo>
                    <a:pt x="0" y="717804"/>
                  </a:lnTo>
                  <a:lnTo>
                    <a:pt x="0" y="819912"/>
                  </a:lnTo>
                  <a:lnTo>
                    <a:pt x="1987296" y="819912"/>
                  </a:lnTo>
                  <a:lnTo>
                    <a:pt x="1987296" y="717804"/>
                  </a:lnTo>
                  <a:close/>
                </a:path>
                <a:path w="2788920" h="4122420">
                  <a:moveTo>
                    <a:pt x="2039112" y="574548"/>
                  </a:moveTo>
                  <a:lnTo>
                    <a:pt x="0" y="574548"/>
                  </a:lnTo>
                  <a:lnTo>
                    <a:pt x="0" y="676656"/>
                  </a:lnTo>
                  <a:lnTo>
                    <a:pt x="2039112" y="676656"/>
                  </a:lnTo>
                  <a:lnTo>
                    <a:pt x="2039112" y="574548"/>
                  </a:lnTo>
                  <a:close/>
                </a:path>
                <a:path w="2788920" h="4122420">
                  <a:moveTo>
                    <a:pt x="2299716" y="429768"/>
                  </a:moveTo>
                  <a:lnTo>
                    <a:pt x="0" y="429768"/>
                  </a:lnTo>
                  <a:lnTo>
                    <a:pt x="0" y="533400"/>
                  </a:lnTo>
                  <a:lnTo>
                    <a:pt x="2299716" y="533400"/>
                  </a:lnTo>
                  <a:lnTo>
                    <a:pt x="2299716" y="429768"/>
                  </a:lnTo>
                  <a:close/>
                </a:path>
                <a:path w="2788920" h="4122420">
                  <a:moveTo>
                    <a:pt x="2435352" y="286512"/>
                  </a:moveTo>
                  <a:lnTo>
                    <a:pt x="0" y="286512"/>
                  </a:lnTo>
                  <a:lnTo>
                    <a:pt x="0" y="390144"/>
                  </a:lnTo>
                  <a:lnTo>
                    <a:pt x="2435352" y="390144"/>
                  </a:lnTo>
                  <a:lnTo>
                    <a:pt x="2435352" y="286512"/>
                  </a:lnTo>
                  <a:close/>
                </a:path>
                <a:path w="2788920" h="4122420">
                  <a:moveTo>
                    <a:pt x="2519172" y="143256"/>
                  </a:moveTo>
                  <a:lnTo>
                    <a:pt x="0" y="143256"/>
                  </a:lnTo>
                  <a:lnTo>
                    <a:pt x="0" y="245364"/>
                  </a:lnTo>
                  <a:lnTo>
                    <a:pt x="2519172" y="245364"/>
                  </a:lnTo>
                  <a:lnTo>
                    <a:pt x="2519172" y="143256"/>
                  </a:lnTo>
                  <a:close/>
                </a:path>
                <a:path w="2788920" h="4122420">
                  <a:moveTo>
                    <a:pt x="2788920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2788920" y="102108"/>
                  </a:lnTo>
                  <a:lnTo>
                    <a:pt x="2788920" y="0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04744" y="1312163"/>
              <a:ext cx="0" cy="4883150"/>
            </a:xfrm>
            <a:custGeom>
              <a:avLst/>
              <a:gdLst/>
              <a:ahLst/>
              <a:cxnLst/>
              <a:rect l="l" t="t" r="r" b="b"/>
              <a:pathLst>
                <a:path h="4883150">
                  <a:moveTo>
                    <a:pt x="0" y="0"/>
                  </a:moveTo>
                  <a:lnTo>
                    <a:pt x="0" y="4882896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821429" y="4869560"/>
            <a:ext cx="269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13%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11015" y="5013452"/>
            <a:ext cx="269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12%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79646" y="5156961"/>
            <a:ext cx="269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12%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79646" y="5300598"/>
            <a:ext cx="269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12%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98341" y="5444134"/>
            <a:ext cx="208279" cy="33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ts val="1225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8%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25"/>
              </a:lnSpc>
            </a:pPr>
            <a:r>
              <a:rPr sz="1100" dirty="0">
                <a:latin typeface="Calibri"/>
                <a:cs typeface="Calibri"/>
              </a:rPr>
              <a:t>8%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62959" y="5731561"/>
            <a:ext cx="240029" cy="33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">
              <a:lnSpc>
                <a:spcPts val="1225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6%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225"/>
              </a:lnSpc>
            </a:pPr>
            <a:r>
              <a:rPr sz="1100" dirty="0">
                <a:latin typeface="Calibri"/>
                <a:cs typeface="Calibri"/>
              </a:rPr>
              <a:t>6%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27577" y="6018682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4%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031441" y="1318894"/>
          <a:ext cx="5795645" cy="36245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3250"/>
                <a:gridCol w="926464"/>
                <a:gridCol w="1441450"/>
                <a:gridCol w="483870"/>
                <a:gridCol w="395604"/>
                <a:gridCol w="673735"/>
              </a:tblGrid>
              <a:tr h="148081">
                <a:tc>
                  <a:txBody>
                    <a:bodyPr/>
                    <a:lstStyle/>
                    <a:p>
                      <a:pPr marR="120650" algn="r">
                        <a:lnSpc>
                          <a:spcPts val="105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Texas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Instruments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ts val="106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53%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43637">
                <a:tc>
                  <a:txBody>
                    <a:bodyPr/>
                    <a:lstStyle/>
                    <a:p>
                      <a:pPr marR="120650" algn="r">
                        <a:lnSpc>
                          <a:spcPts val="101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Freescale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(NXP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Qualcomm)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ts val="103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51%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43510">
                <a:tc>
                  <a:txBody>
                    <a:bodyPr/>
                    <a:lstStyle/>
                    <a:p>
                      <a:pPr marR="120650" algn="r">
                        <a:lnSpc>
                          <a:spcPts val="10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Microchip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Technology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103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49%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43510">
                <a:tc>
                  <a:txBody>
                    <a:bodyPr/>
                    <a:lstStyle/>
                    <a:p>
                      <a:pPr marR="120650" algn="r">
                        <a:lnSpc>
                          <a:spcPts val="10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Atmel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(Microchip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Technology)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ts val="103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47%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43890">
                <a:tc>
                  <a:txBody>
                    <a:bodyPr/>
                    <a:lstStyle/>
                    <a:p>
                      <a:pPr marR="121920" algn="r">
                        <a:lnSpc>
                          <a:spcPts val="101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STMicro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103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43%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43637">
                <a:tc>
                  <a:txBody>
                    <a:bodyPr/>
                    <a:lstStyle/>
                    <a:p>
                      <a:pPr marR="121285" algn="r">
                        <a:lnSpc>
                          <a:spcPts val="101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Intel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ts val="103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41%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43510">
                <a:tc>
                  <a:txBody>
                    <a:bodyPr/>
                    <a:lstStyle/>
                    <a:p>
                      <a:pPr marR="121920" algn="r">
                        <a:lnSpc>
                          <a:spcPts val="10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NXP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(Qualcomm)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ts val="103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37%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43509">
                <a:tc>
                  <a:txBody>
                    <a:bodyPr/>
                    <a:lstStyle/>
                    <a:p>
                      <a:pPr marR="121285" algn="r">
                        <a:lnSpc>
                          <a:spcPts val="10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Altera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(Intel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FPGA)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103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36%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43637">
                <a:tc>
                  <a:txBody>
                    <a:bodyPr/>
                    <a:lstStyle/>
                    <a:p>
                      <a:pPr marR="121920" algn="r">
                        <a:lnSpc>
                          <a:spcPts val="101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Xilinx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03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34%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43891">
                <a:tc>
                  <a:txBody>
                    <a:bodyPr/>
                    <a:lstStyle/>
                    <a:p>
                      <a:pPr marR="121920" algn="r">
                        <a:lnSpc>
                          <a:spcPts val="101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Cypress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Semiconductor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3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43509">
                <a:tc>
                  <a:txBody>
                    <a:bodyPr/>
                    <a:lstStyle/>
                    <a:p>
                      <a:pPr marR="120650" algn="r">
                        <a:lnSpc>
                          <a:spcPts val="10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Analog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Devices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103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29%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43510">
                <a:tc>
                  <a:txBody>
                    <a:bodyPr/>
                    <a:lstStyle/>
                    <a:p>
                      <a:pPr marR="121285" algn="r">
                        <a:lnSpc>
                          <a:spcPts val="10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Renesas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0119">
                        <a:lnSpc>
                          <a:spcPts val="103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27%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43637">
                <a:tc>
                  <a:txBody>
                    <a:bodyPr/>
                    <a:lstStyle/>
                    <a:p>
                      <a:pPr marR="120650" algn="r">
                        <a:lnSpc>
                          <a:spcPts val="10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AMD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5185">
                        <a:lnSpc>
                          <a:spcPts val="103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25%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43890">
                <a:tc>
                  <a:txBody>
                    <a:bodyPr/>
                    <a:lstStyle/>
                    <a:p>
                      <a:pPr marR="121920" algn="r">
                        <a:lnSpc>
                          <a:spcPts val="10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Silicon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Labs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885">
                        <a:lnSpc>
                          <a:spcPts val="103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23%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43510">
                <a:tc>
                  <a:txBody>
                    <a:bodyPr/>
                    <a:lstStyle/>
                    <a:p>
                      <a:pPr marR="120650" algn="r">
                        <a:lnSpc>
                          <a:spcPts val="10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Broadcom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0335" algn="ctr">
                        <a:lnSpc>
                          <a:spcPts val="103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22%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43510">
                <a:tc>
                  <a:txBody>
                    <a:bodyPr/>
                    <a:lstStyle/>
                    <a:p>
                      <a:pPr marR="121285" algn="r">
                        <a:lnSpc>
                          <a:spcPts val="101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Maxim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2875" algn="ctr">
                        <a:lnSpc>
                          <a:spcPts val="103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43637">
                <a:tc>
                  <a:txBody>
                    <a:bodyPr/>
                    <a:lstStyle/>
                    <a:p>
                      <a:pPr marR="121285" algn="r">
                        <a:lnSpc>
                          <a:spcPts val="101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Infineon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3830" algn="ctr">
                        <a:lnSpc>
                          <a:spcPts val="103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43891">
                <a:tc>
                  <a:txBody>
                    <a:bodyPr/>
                    <a:lstStyle/>
                    <a:p>
                      <a:pPr marR="121285" algn="r">
                        <a:lnSpc>
                          <a:spcPts val="101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Zilog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0534">
                        <a:lnSpc>
                          <a:spcPts val="103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43509">
                <a:tc>
                  <a:txBody>
                    <a:bodyPr/>
                    <a:lstStyle/>
                    <a:p>
                      <a:pPr marR="120014" algn="r">
                        <a:lnSpc>
                          <a:spcPts val="101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Qualcomm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ts val="103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19%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43510">
                <a:tc>
                  <a:txBody>
                    <a:bodyPr/>
                    <a:lstStyle/>
                    <a:p>
                      <a:pPr marR="121285" algn="r">
                        <a:lnSpc>
                          <a:spcPts val="101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NVIDIA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ts val="103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17%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43637">
                <a:tc>
                  <a:txBody>
                    <a:bodyPr/>
                    <a:lstStyle/>
                    <a:p>
                      <a:pPr marR="120650" algn="r">
                        <a:lnSpc>
                          <a:spcPts val="10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Lattice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Semiconductor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ts val="103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17%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43586">
                <a:tc>
                  <a:txBody>
                    <a:bodyPr/>
                    <a:lstStyle/>
                    <a:p>
                      <a:pPr marR="120650" algn="r">
                        <a:lnSpc>
                          <a:spcPts val="10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Marvell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103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15%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43814">
                <a:tc>
                  <a:txBody>
                    <a:bodyPr/>
                    <a:lstStyle/>
                    <a:p>
                      <a:pPr marR="121920" algn="r">
                        <a:lnSpc>
                          <a:spcPts val="101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Digi/Rabbit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Semiconductor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03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14%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43510">
                <a:tc>
                  <a:txBody>
                    <a:bodyPr/>
                    <a:lstStyle/>
                    <a:p>
                      <a:pPr marR="120650" algn="r">
                        <a:lnSpc>
                          <a:spcPts val="101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Microsemi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ts val="103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14%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31572">
                <a:tc>
                  <a:txBody>
                    <a:bodyPr/>
                    <a:lstStyle/>
                    <a:p>
                      <a:pPr marR="121920" algn="r">
                        <a:lnSpc>
                          <a:spcPts val="93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Cirrus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Logic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2CDDD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93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13%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1234590" y="4861940"/>
            <a:ext cx="1555115" cy="1343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ts val="1225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Samsung</a:t>
            </a:r>
            <a:endParaRPr sz="1100">
              <a:latin typeface="Calibri"/>
              <a:cs typeface="Calibri"/>
            </a:endParaRPr>
          </a:p>
          <a:p>
            <a:pPr marL="1309370">
              <a:lnSpc>
                <a:spcPts val="1130"/>
              </a:lnSpc>
            </a:pPr>
            <a:r>
              <a:rPr sz="1100" spc="5" dirty="0">
                <a:latin typeface="Calibri"/>
                <a:cs typeface="Calibri"/>
              </a:rPr>
              <a:t>I</a:t>
            </a:r>
            <a:r>
              <a:rPr sz="1100" spc="-1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M</a:t>
            </a:r>
            <a:endParaRPr sz="1100">
              <a:latin typeface="Calibri"/>
              <a:cs typeface="Calibri"/>
            </a:endParaRPr>
          </a:p>
          <a:p>
            <a:pPr marR="6985" algn="r">
              <a:lnSpc>
                <a:spcPts val="1130"/>
              </a:lnSpc>
            </a:pPr>
            <a:r>
              <a:rPr sz="1100" spc="-5" dirty="0">
                <a:latin typeface="Calibri"/>
                <a:cs typeface="Calibri"/>
              </a:rPr>
              <a:t>Energy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Micro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(Silicon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Labs)</a:t>
            </a:r>
            <a:endParaRPr sz="1100">
              <a:latin typeface="Calibri"/>
              <a:cs typeface="Calibri"/>
            </a:endParaRPr>
          </a:p>
          <a:p>
            <a:pPr marL="12700" marR="5715" indent="1085215" algn="r">
              <a:lnSpc>
                <a:spcPts val="1130"/>
              </a:lnSpc>
              <a:spcBef>
                <a:spcPts val="105"/>
              </a:spcBef>
            </a:pPr>
            <a:r>
              <a:rPr sz="1100" spc="-5" dirty="0">
                <a:latin typeface="Calibri"/>
                <a:cs typeface="Calibri"/>
              </a:rPr>
              <a:t>Tosh</a:t>
            </a:r>
            <a:r>
              <a:rPr sz="1100" spc="-10" dirty="0">
                <a:latin typeface="Calibri"/>
                <a:cs typeface="Calibri"/>
              </a:rPr>
              <a:t>i</a:t>
            </a:r>
            <a:r>
              <a:rPr sz="1100" spc="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a  </a:t>
            </a:r>
            <a:r>
              <a:rPr sz="1100" spc="-5" dirty="0">
                <a:latin typeface="Calibri"/>
                <a:cs typeface="Calibri"/>
              </a:rPr>
              <a:t>Spansion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(formerly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Fujitsu)</a:t>
            </a:r>
            <a:endParaRPr sz="1100">
              <a:latin typeface="Calibri"/>
              <a:cs typeface="Calibri"/>
            </a:endParaRPr>
          </a:p>
          <a:p>
            <a:pPr marR="5080" algn="r">
              <a:lnSpc>
                <a:spcPts val="1030"/>
              </a:lnSpc>
            </a:pPr>
            <a:r>
              <a:rPr sz="1100" dirty="0">
                <a:latin typeface="Calibri"/>
                <a:cs typeface="Calibri"/>
              </a:rPr>
              <a:t>Ap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ed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Micro</a:t>
            </a:r>
            <a:endParaRPr sz="1100">
              <a:latin typeface="Calibri"/>
              <a:cs typeface="Calibri"/>
            </a:endParaRPr>
          </a:p>
          <a:p>
            <a:pPr marL="1344930">
              <a:lnSpc>
                <a:spcPts val="1130"/>
              </a:lnSpc>
            </a:pPr>
            <a:r>
              <a:rPr sz="1100" spc="-5" dirty="0">
                <a:latin typeface="Calibri"/>
                <a:cs typeface="Calibri"/>
              </a:rPr>
              <a:t>V</a:t>
            </a:r>
            <a:r>
              <a:rPr sz="1100" spc="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R="6350" algn="r">
              <a:lnSpc>
                <a:spcPts val="1130"/>
              </a:lnSpc>
            </a:pPr>
            <a:r>
              <a:rPr sz="1100" spc="-5" dirty="0">
                <a:latin typeface="Calibri"/>
                <a:cs typeface="Calibri"/>
              </a:rPr>
              <a:t>PMC-Sierra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(Microsemi)</a:t>
            </a:r>
            <a:endParaRPr sz="1100">
              <a:latin typeface="Calibri"/>
              <a:cs typeface="Calibri"/>
            </a:endParaRPr>
          </a:p>
          <a:p>
            <a:pPr marR="5715" algn="r">
              <a:lnSpc>
                <a:spcPts val="1225"/>
              </a:lnSpc>
            </a:pPr>
            <a:r>
              <a:rPr sz="1100" spc="-5" dirty="0">
                <a:latin typeface="Calibri"/>
                <a:cs typeface="Calibri"/>
              </a:rPr>
              <a:t>Cavium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32652" y="5048758"/>
            <a:ext cx="102870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latin typeface="Calibri"/>
                <a:cs typeface="Calibri"/>
              </a:rPr>
              <a:t>2017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(N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10" dirty="0">
                <a:latin typeface="Calibri"/>
                <a:cs typeface="Calibri"/>
              </a:rPr>
              <a:t>=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651)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53390" y="298830"/>
            <a:ext cx="594868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Please</a:t>
            </a:r>
            <a:r>
              <a:rPr sz="2200" dirty="0"/>
              <a:t> </a:t>
            </a:r>
            <a:r>
              <a:rPr sz="2200" spc="-5" dirty="0"/>
              <a:t>select</a:t>
            </a:r>
            <a:r>
              <a:rPr sz="2200" spc="15" dirty="0"/>
              <a:t> </a:t>
            </a:r>
            <a:r>
              <a:rPr sz="2200" spc="-5" dirty="0"/>
              <a:t>the</a:t>
            </a:r>
            <a:r>
              <a:rPr sz="2200" spc="20" dirty="0"/>
              <a:t> </a:t>
            </a:r>
            <a:r>
              <a:rPr sz="2200" spc="-5" dirty="0"/>
              <a:t>processor</a:t>
            </a:r>
            <a:r>
              <a:rPr sz="2200" spc="20" dirty="0"/>
              <a:t> </a:t>
            </a:r>
            <a:r>
              <a:rPr sz="2200" spc="-5" dirty="0"/>
              <a:t>vendors</a:t>
            </a:r>
            <a:r>
              <a:rPr sz="2200" spc="20" dirty="0"/>
              <a:t> </a:t>
            </a:r>
            <a:r>
              <a:rPr sz="2200" spc="-15" dirty="0"/>
              <a:t>you</a:t>
            </a:r>
            <a:r>
              <a:rPr sz="2200" spc="55" dirty="0"/>
              <a:t> </a:t>
            </a:r>
            <a:r>
              <a:rPr sz="2200" spc="-5" dirty="0"/>
              <a:t>are </a:t>
            </a:r>
            <a:r>
              <a:rPr sz="2200" spc="-595" dirty="0"/>
              <a:t> </a:t>
            </a:r>
            <a:r>
              <a:rPr sz="2200" u="heavy" spc="-5" dirty="0">
                <a:uFill>
                  <a:solidFill>
                    <a:srgbClr val="4F81BC"/>
                  </a:solidFill>
                </a:uFill>
              </a:rPr>
              <a:t>familiar</a:t>
            </a:r>
            <a:r>
              <a:rPr sz="2200" u="heavy" spc="-10" dirty="0">
                <a:uFill>
                  <a:solidFill>
                    <a:srgbClr val="4F81BC"/>
                  </a:solidFill>
                </a:uFill>
              </a:rPr>
              <a:t> </a:t>
            </a:r>
            <a:r>
              <a:rPr sz="2200" u="heavy" dirty="0">
                <a:uFill>
                  <a:solidFill>
                    <a:srgbClr val="4F81BC"/>
                  </a:solidFill>
                </a:uFill>
              </a:rPr>
              <a:t>with.</a:t>
            </a:r>
            <a:endParaRPr sz="22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80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59023" y="1101852"/>
            <a:ext cx="1826260" cy="5096510"/>
            <a:chOff x="2859023" y="1101852"/>
            <a:chExt cx="1826260" cy="5096510"/>
          </a:xfrm>
        </p:grpSpPr>
        <p:sp>
          <p:nvSpPr>
            <p:cNvPr id="4" name="object 4"/>
            <p:cNvSpPr/>
            <p:nvPr/>
          </p:nvSpPr>
          <p:spPr>
            <a:xfrm>
              <a:off x="2863595" y="1691640"/>
              <a:ext cx="1821180" cy="129539"/>
            </a:xfrm>
            <a:custGeom>
              <a:avLst/>
              <a:gdLst/>
              <a:ahLst/>
              <a:cxnLst/>
              <a:rect l="l" t="t" r="r" b="b"/>
              <a:pathLst>
                <a:path w="1821179" h="129539">
                  <a:moveTo>
                    <a:pt x="1821180" y="0"/>
                  </a:moveTo>
                  <a:lnTo>
                    <a:pt x="0" y="0"/>
                  </a:lnTo>
                  <a:lnTo>
                    <a:pt x="0" y="129539"/>
                  </a:lnTo>
                  <a:lnTo>
                    <a:pt x="1821180" y="129539"/>
                  </a:lnTo>
                  <a:lnTo>
                    <a:pt x="182118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63596" y="1837943"/>
              <a:ext cx="1297305" cy="4352925"/>
            </a:xfrm>
            <a:custGeom>
              <a:avLst/>
              <a:gdLst/>
              <a:ahLst/>
              <a:cxnLst/>
              <a:rect l="l" t="t" r="r" b="b"/>
              <a:pathLst>
                <a:path w="1297304" h="4352925">
                  <a:moveTo>
                    <a:pt x="16764" y="4223004"/>
                  </a:moveTo>
                  <a:lnTo>
                    <a:pt x="0" y="4223004"/>
                  </a:lnTo>
                  <a:lnTo>
                    <a:pt x="0" y="4352544"/>
                  </a:lnTo>
                  <a:lnTo>
                    <a:pt x="16764" y="4352544"/>
                  </a:lnTo>
                  <a:lnTo>
                    <a:pt x="16764" y="4223004"/>
                  </a:lnTo>
                  <a:close/>
                </a:path>
                <a:path w="1297304" h="4352925">
                  <a:moveTo>
                    <a:pt x="24384" y="4078224"/>
                  </a:moveTo>
                  <a:lnTo>
                    <a:pt x="0" y="4078224"/>
                  </a:lnTo>
                  <a:lnTo>
                    <a:pt x="0" y="4206240"/>
                  </a:lnTo>
                  <a:lnTo>
                    <a:pt x="24384" y="4206240"/>
                  </a:lnTo>
                  <a:lnTo>
                    <a:pt x="24384" y="4078224"/>
                  </a:lnTo>
                  <a:close/>
                </a:path>
                <a:path w="1297304" h="4352925">
                  <a:moveTo>
                    <a:pt x="39624" y="3931920"/>
                  </a:moveTo>
                  <a:lnTo>
                    <a:pt x="0" y="3931920"/>
                  </a:lnTo>
                  <a:lnTo>
                    <a:pt x="0" y="4061460"/>
                  </a:lnTo>
                  <a:lnTo>
                    <a:pt x="39624" y="4061460"/>
                  </a:lnTo>
                  <a:lnTo>
                    <a:pt x="39624" y="3931920"/>
                  </a:lnTo>
                  <a:close/>
                </a:path>
                <a:path w="1297304" h="4352925">
                  <a:moveTo>
                    <a:pt x="39624" y="3787140"/>
                  </a:moveTo>
                  <a:lnTo>
                    <a:pt x="0" y="3787140"/>
                  </a:lnTo>
                  <a:lnTo>
                    <a:pt x="0" y="3915156"/>
                  </a:lnTo>
                  <a:lnTo>
                    <a:pt x="39624" y="3915156"/>
                  </a:lnTo>
                  <a:lnTo>
                    <a:pt x="39624" y="3787140"/>
                  </a:lnTo>
                  <a:close/>
                </a:path>
                <a:path w="1297304" h="4352925">
                  <a:moveTo>
                    <a:pt x="39624" y="3640836"/>
                  </a:moveTo>
                  <a:lnTo>
                    <a:pt x="0" y="3640836"/>
                  </a:lnTo>
                  <a:lnTo>
                    <a:pt x="0" y="3770376"/>
                  </a:lnTo>
                  <a:lnTo>
                    <a:pt x="39624" y="3770376"/>
                  </a:lnTo>
                  <a:lnTo>
                    <a:pt x="39624" y="3640836"/>
                  </a:lnTo>
                  <a:close/>
                </a:path>
                <a:path w="1297304" h="4352925">
                  <a:moveTo>
                    <a:pt x="86868" y="3494532"/>
                  </a:moveTo>
                  <a:lnTo>
                    <a:pt x="0" y="3494532"/>
                  </a:lnTo>
                  <a:lnTo>
                    <a:pt x="0" y="3624072"/>
                  </a:lnTo>
                  <a:lnTo>
                    <a:pt x="86868" y="3624072"/>
                  </a:lnTo>
                  <a:lnTo>
                    <a:pt x="86868" y="3494532"/>
                  </a:lnTo>
                  <a:close/>
                </a:path>
                <a:path w="1297304" h="4352925">
                  <a:moveTo>
                    <a:pt x="86868" y="3349752"/>
                  </a:moveTo>
                  <a:lnTo>
                    <a:pt x="0" y="3349752"/>
                  </a:lnTo>
                  <a:lnTo>
                    <a:pt x="0" y="3477768"/>
                  </a:lnTo>
                  <a:lnTo>
                    <a:pt x="86868" y="3477768"/>
                  </a:lnTo>
                  <a:lnTo>
                    <a:pt x="86868" y="3349752"/>
                  </a:lnTo>
                  <a:close/>
                </a:path>
                <a:path w="1297304" h="4352925">
                  <a:moveTo>
                    <a:pt x="102108" y="3203448"/>
                  </a:moveTo>
                  <a:lnTo>
                    <a:pt x="0" y="3203448"/>
                  </a:lnTo>
                  <a:lnTo>
                    <a:pt x="0" y="3332988"/>
                  </a:lnTo>
                  <a:lnTo>
                    <a:pt x="102108" y="3332988"/>
                  </a:lnTo>
                  <a:lnTo>
                    <a:pt x="102108" y="3203448"/>
                  </a:lnTo>
                  <a:close/>
                </a:path>
                <a:path w="1297304" h="4352925">
                  <a:moveTo>
                    <a:pt x="141732" y="3058668"/>
                  </a:moveTo>
                  <a:lnTo>
                    <a:pt x="0" y="3058668"/>
                  </a:lnTo>
                  <a:lnTo>
                    <a:pt x="0" y="3186684"/>
                  </a:lnTo>
                  <a:lnTo>
                    <a:pt x="141732" y="3186684"/>
                  </a:lnTo>
                  <a:lnTo>
                    <a:pt x="141732" y="3058668"/>
                  </a:lnTo>
                  <a:close/>
                </a:path>
                <a:path w="1297304" h="4352925">
                  <a:moveTo>
                    <a:pt x="156972" y="2912364"/>
                  </a:moveTo>
                  <a:lnTo>
                    <a:pt x="0" y="2912364"/>
                  </a:lnTo>
                  <a:lnTo>
                    <a:pt x="0" y="3041904"/>
                  </a:lnTo>
                  <a:lnTo>
                    <a:pt x="156972" y="3041904"/>
                  </a:lnTo>
                  <a:lnTo>
                    <a:pt x="156972" y="2912364"/>
                  </a:lnTo>
                  <a:close/>
                </a:path>
                <a:path w="1297304" h="4352925">
                  <a:moveTo>
                    <a:pt x="156972" y="2767584"/>
                  </a:moveTo>
                  <a:lnTo>
                    <a:pt x="0" y="2767584"/>
                  </a:lnTo>
                  <a:lnTo>
                    <a:pt x="0" y="2895600"/>
                  </a:lnTo>
                  <a:lnTo>
                    <a:pt x="156972" y="2895600"/>
                  </a:lnTo>
                  <a:lnTo>
                    <a:pt x="156972" y="2767584"/>
                  </a:lnTo>
                  <a:close/>
                </a:path>
                <a:path w="1297304" h="4352925">
                  <a:moveTo>
                    <a:pt x="179832" y="2621280"/>
                  </a:moveTo>
                  <a:lnTo>
                    <a:pt x="0" y="2621280"/>
                  </a:lnTo>
                  <a:lnTo>
                    <a:pt x="0" y="2750820"/>
                  </a:lnTo>
                  <a:lnTo>
                    <a:pt x="179832" y="2750820"/>
                  </a:lnTo>
                  <a:lnTo>
                    <a:pt x="179832" y="2621280"/>
                  </a:lnTo>
                  <a:close/>
                </a:path>
                <a:path w="1297304" h="4352925">
                  <a:moveTo>
                    <a:pt x="179832" y="2474976"/>
                  </a:moveTo>
                  <a:lnTo>
                    <a:pt x="0" y="2474976"/>
                  </a:lnTo>
                  <a:lnTo>
                    <a:pt x="0" y="2604516"/>
                  </a:lnTo>
                  <a:lnTo>
                    <a:pt x="179832" y="2604516"/>
                  </a:lnTo>
                  <a:lnTo>
                    <a:pt x="179832" y="2474976"/>
                  </a:lnTo>
                  <a:close/>
                </a:path>
                <a:path w="1297304" h="4352925">
                  <a:moveTo>
                    <a:pt x="195072" y="2330196"/>
                  </a:moveTo>
                  <a:lnTo>
                    <a:pt x="0" y="2330196"/>
                  </a:lnTo>
                  <a:lnTo>
                    <a:pt x="0" y="2458212"/>
                  </a:lnTo>
                  <a:lnTo>
                    <a:pt x="195072" y="2458212"/>
                  </a:lnTo>
                  <a:lnTo>
                    <a:pt x="195072" y="2330196"/>
                  </a:lnTo>
                  <a:close/>
                </a:path>
                <a:path w="1297304" h="4352925">
                  <a:moveTo>
                    <a:pt x="195072" y="2183892"/>
                  </a:moveTo>
                  <a:lnTo>
                    <a:pt x="0" y="2183892"/>
                  </a:lnTo>
                  <a:lnTo>
                    <a:pt x="0" y="2313432"/>
                  </a:lnTo>
                  <a:lnTo>
                    <a:pt x="195072" y="2313432"/>
                  </a:lnTo>
                  <a:lnTo>
                    <a:pt x="195072" y="2183892"/>
                  </a:lnTo>
                  <a:close/>
                </a:path>
                <a:path w="1297304" h="4352925">
                  <a:moveTo>
                    <a:pt x="195072" y="2039112"/>
                  </a:moveTo>
                  <a:lnTo>
                    <a:pt x="0" y="2039112"/>
                  </a:lnTo>
                  <a:lnTo>
                    <a:pt x="0" y="2167128"/>
                  </a:lnTo>
                  <a:lnTo>
                    <a:pt x="195072" y="2167128"/>
                  </a:lnTo>
                  <a:lnTo>
                    <a:pt x="195072" y="2039112"/>
                  </a:lnTo>
                  <a:close/>
                </a:path>
                <a:path w="1297304" h="4352925">
                  <a:moveTo>
                    <a:pt x="257556" y="1892808"/>
                  </a:moveTo>
                  <a:lnTo>
                    <a:pt x="0" y="1892808"/>
                  </a:lnTo>
                  <a:lnTo>
                    <a:pt x="0" y="2022348"/>
                  </a:lnTo>
                  <a:lnTo>
                    <a:pt x="257556" y="2022348"/>
                  </a:lnTo>
                  <a:lnTo>
                    <a:pt x="257556" y="1892808"/>
                  </a:lnTo>
                  <a:close/>
                </a:path>
                <a:path w="1297304" h="4352925">
                  <a:moveTo>
                    <a:pt x="320040" y="1748028"/>
                  </a:moveTo>
                  <a:lnTo>
                    <a:pt x="0" y="1748028"/>
                  </a:lnTo>
                  <a:lnTo>
                    <a:pt x="0" y="1876044"/>
                  </a:lnTo>
                  <a:lnTo>
                    <a:pt x="320040" y="1876044"/>
                  </a:lnTo>
                  <a:lnTo>
                    <a:pt x="320040" y="1748028"/>
                  </a:lnTo>
                  <a:close/>
                </a:path>
                <a:path w="1297304" h="4352925">
                  <a:moveTo>
                    <a:pt x="344424" y="1601724"/>
                  </a:moveTo>
                  <a:lnTo>
                    <a:pt x="0" y="1601724"/>
                  </a:lnTo>
                  <a:lnTo>
                    <a:pt x="0" y="1731276"/>
                  </a:lnTo>
                  <a:lnTo>
                    <a:pt x="344424" y="1731276"/>
                  </a:lnTo>
                  <a:lnTo>
                    <a:pt x="344424" y="1601724"/>
                  </a:lnTo>
                  <a:close/>
                </a:path>
                <a:path w="1297304" h="4352925">
                  <a:moveTo>
                    <a:pt x="344424" y="1456944"/>
                  </a:moveTo>
                  <a:lnTo>
                    <a:pt x="0" y="1456944"/>
                  </a:lnTo>
                  <a:lnTo>
                    <a:pt x="0" y="1584960"/>
                  </a:lnTo>
                  <a:lnTo>
                    <a:pt x="344424" y="1584960"/>
                  </a:lnTo>
                  <a:lnTo>
                    <a:pt x="344424" y="1456944"/>
                  </a:lnTo>
                  <a:close/>
                </a:path>
                <a:path w="1297304" h="4352925">
                  <a:moveTo>
                    <a:pt x="359664" y="1310640"/>
                  </a:moveTo>
                  <a:lnTo>
                    <a:pt x="0" y="1310640"/>
                  </a:lnTo>
                  <a:lnTo>
                    <a:pt x="0" y="1440180"/>
                  </a:lnTo>
                  <a:lnTo>
                    <a:pt x="359664" y="1440180"/>
                  </a:lnTo>
                  <a:lnTo>
                    <a:pt x="359664" y="1310640"/>
                  </a:lnTo>
                  <a:close/>
                </a:path>
                <a:path w="1297304" h="4352925">
                  <a:moveTo>
                    <a:pt x="359664" y="1164336"/>
                  </a:moveTo>
                  <a:lnTo>
                    <a:pt x="0" y="1164336"/>
                  </a:lnTo>
                  <a:lnTo>
                    <a:pt x="0" y="1293876"/>
                  </a:lnTo>
                  <a:lnTo>
                    <a:pt x="359664" y="1293876"/>
                  </a:lnTo>
                  <a:lnTo>
                    <a:pt x="359664" y="1164336"/>
                  </a:lnTo>
                  <a:close/>
                </a:path>
                <a:path w="1297304" h="4352925">
                  <a:moveTo>
                    <a:pt x="524256" y="1019556"/>
                  </a:moveTo>
                  <a:lnTo>
                    <a:pt x="0" y="1019556"/>
                  </a:lnTo>
                  <a:lnTo>
                    <a:pt x="0" y="1147572"/>
                  </a:lnTo>
                  <a:lnTo>
                    <a:pt x="524256" y="1147572"/>
                  </a:lnTo>
                  <a:lnTo>
                    <a:pt x="524256" y="1019556"/>
                  </a:lnTo>
                  <a:close/>
                </a:path>
                <a:path w="1297304" h="4352925">
                  <a:moveTo>
                    <a:pt x="601980" y="873252"/>
                  </a:moveTo>
                  <a:lnTo>
                    <a:pt x="0" y="873252"/>
                  </a:lnTo>
                  <a:lnTo>
                    <a:pt x="0" y="1002792"/>
                  </a:lnTo>
                  <a:lnTo>
                    <a:pt x="601980" y="1002792"/>
                  </a:lnTo>
                  <a:lnTo>
                    <a:pt x="601980" y="873252"/>
                  </a:lnTo>
                  <a:close/>
                </a:path>
                <a:path w="1297304" h="4352925">
                  <a:moveTo>
                    <a:pt x="664464" y="728472"/>
                  </a:moveTo>
                  <a:lnTo>
                    <a:pt x="0" y="728472"/>
                  </a:lnTo>
                  <a:lnTo>
                    <a:pt x="0" y="856488"/>
                  </a:lnTo>
                  <a:lnTo>
                    <a:pt x="664464" y="856488"/>
                  </a:lnTo>
                  <a:lnTo>
                    <a:pt x="664464" y="728472"/>
                  </a:lnTo>
                  <a:close/>
                </a:path>
                <a:path w="1297304" h="4352925">
                  <a:moveTo>
                    <a:pt x="836676" y="582168"/>
                  </a:moveTo>
                  <a:lnTo>
                    <a:pt x="0" y="582168"/>
                  </a:lnTo>
                  <a:lnTo>
                    <a:pt x="0" y="711708"/>
                  </a:lnTo>
                  <a:lnTo>
                    <a:pt x="836676" y="711708"/>
                  </a:lnTo>
                  <a:lnTo>
                    <a:pt x="836676" y="582168"/>
                  </a:lnTo>
                  <a:close/>
                </a:path>
                <a:path w="1297304" h="4352925">
                  <a:moveTo>
                    <a:pt x="1062228" y="437388"/>
                  </a:moveTo>
                  <a:lnTo>
                    <a:pt x="0" y="437388"/>
                  </a:lnTo>
                  <a:lnTo>
                    <a:pt x="0" y="565404"/>
                  </a:lnTo>
                  <a:lnTo>
                    <a:pt x="1062228" y="565404"/>
                  </a:lnTo>
                  <a:lnTo>
                    <a:pt x="1062228" y="437388"/>
                  </a:lnTo>
                  <a:close/>
                </a:path>
                <a:path w="1297304" h="4352925">
                  <a:moveTo>
                    <a:pt x="1179576" y="291084"/>
                  </a:moveTo>
                  <a:lnTo>
                    <a:pt x="0" y="291084"/>
                  </a:lnTo>
                  <a:lnTo>
                    <a:pt x="0" y="420624"/>
                  </a:lnTo>
                  <a:lnTo>
                    <a:pt x="1179576" y="420624"/>
                  </a:lnTo>
                  <a:lnTo>
                    <a:pt x="1179576" y="291084"/>
                  </a:lnTo>
                  <a:close/>
                </a:path>
                <a:path w="1297304" h="4352925">
                  <a:moveTo>
                    <a:pt x="1258824" y="144780"/>
                  </a:moveTo>
                  <a:lnTo>
                    <a:pt x="0" y="144780"/>
                  </a:lnTo>
                  <a:lnTo>
                    <a:pt x="0" y="274320"/>
                  </a:lnTo>
                  <a:lnTo>
                    <a:pt x="1258824" y="274320"/>
                  </a:lnTo>
                  <a:lnTo>
                    <a:pt x="1258824" y="144780"/>
                  </a:lnTo>
                  <a:close/>
                </a:path>
                <a:path w="1297304" h="4352925">
                  <a:moveTo>
                    <a:pt x="1296924" y="0"/>
                  </a:moveTo>
                  <a:lnTo>
                    <a:pt x="0" y="0"/>
                  </a:lnTo>
                  <a:lnTo>
                    <a:pt x="0" y="128016"/>
                  </a:lnTo>
                  <a:lnTo>
                    <a:pt x="1296924" y="128016"/>
                  </a:lnTo>
                  <a:lnTo>
                    <a:pt x="1296924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63595" y="1101852"/>
              <a:ext cx="0" cy="5096510"/>
            </a:xfrm>
            <a:custGeom>
              <a:avLst/>
              <a:gdLst/>
              <a:ahLst/>
              <a:cxnLst/>
              <a:rect l="l" t="t" r="r" b="b"/>
              <a:pathLst>
                <a:path h="5096510">
                  <a:moveTo>
                    <a:pt x="0" y="0"/>
                  </a:moveTo>
                  <a:lnTo>
                    <a:pt x="0" y="5096256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748910" y="164363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25290" y="1789303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86173" y="1934971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08196" y="2080640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90847" y="2226309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64407" y="237210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91814" y="2517775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29329" y="2662885"/>
            <a:ext cx="2127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51097" y="2808859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71520" y="2954528"/>
            <a:ext cx="228600" cy="645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>
              <a:lnSpc>
                <a:spcPts val="1295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  <a:p>
            <a:pPr marL="27940">
              <a:lnSpc>
                <a:spcPts val="1145"/>
              </a:lnSpc>
            </a:pPr>
            <a:r>
              <a:rPr sz="1200" dirty="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150"/>
              </a:lnSpc>
            </a:pPr>
            <a:r>
              <a:rPr sz="1200" dirty="0"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95"/>
              </a:lnSpc>
            </a:pPr>
            <a:r>
              <a:rPr sz="1200" dirty="0"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48025" y="3537330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85541" y="3683000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84067" y="3828669"/>
            <a:ext cx="252095" cy="1082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>
              <a:lnSpc>
                <a:spcPts val="1295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3%</a:t>
            </a:r>
            <a:endParaRPr sz="1200">
              <a:latin typeface="Calibri"/>
              <a:cs typeface="Calibri"/>
            </a:endParaRPr>
          </a:p>
          <a:p>
            <a:pPr marL="51435">
              <a:lnSpc>
                <a:spcPts val="1145"/>
              </a:lnSpc>
            </a:pPr>
            <a:r>
              <a:rPr sz="1200" dirty="0">
                <a:latin typeface="Calibri"/>
                <a:cs typeface="Calibri"/>
              </a:rPr>
              <a:t>3%</a:t>
            </a:r>
            <a:endParaRPr sz="1200">
              <a:latin typeface="Calibri"/>
              <a:cs typeface="Calibri"/>
            </a:endParaRPr>
          </a:p>
          <a:p>
            <a:pPr marL="51435">
              <a:lnSpc>
                <a:spcPts val="1145"/>
              </a:lnSpc>
            </a:pPr>
            <a:r>
              <a:rPr sz="1200" dirty="0">
                <a:latin typeface="Calibri"/>
                <a:cs typeface="Calibri"/>
              </a:rPr>
              <a:t>3%</a:t>
            </a:r>
            <a:endParaRPr sz="1200">
              <a:latin typeface="Calibri"/>
              <a:cs typeface="Calibri"/>
            </a:endParaRPr>
          </a:p>
          <a:p>
            <a:pPr marL="35560">
              <a:lnSpc>
                <a:spcPts val="1145"/>
              </a:lnSpc>
            </a:pPr>
            <a:r>
              <a:rPr sz="1200" dirty="0">
                <a:latin typeface="Calibri"/>
                <a:cs typeface="Calibri"/>
              </a:rPr>
              <a:t>2%</a:t>
            </a:r>
            <a:endParaRPr sz="1200">
              <a:latin typeface="Calibri"/>
              <a:cs typeface="Calibri"/>
            </a:endParaRPr>
          </a:p>
          <a:p>
            <a:pPr marL="35560">
              <a:lnSpc>
                <a:spcPts val="1145"/>
              </a:lnSpc>
            </a:pPr>
            <a:r>
              <a:rPr sz="1200" dirty="0">
                <a:latin typeface="Calibri"/>
                <a:cs typeface="Calibri"/>
              </a:rPr>
              <a:t>2%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145"/>
              </a:lnSpc>
            </a:pPr>
            <a:r>
              <a:rPr sz="1200" dirty="0">
                <a:latin typeface="Calibri"/>
                <a:cs typeface="Calibri"/>
              </a:rPr>
              <a:t>2%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95"/>
              </a:lnSpc>
            </a:pPr>
            <a:r>
              <a:rPr sz="1200" dirty="0">
                <a:latin typeface="Calibri"/>
                <a:cs typeface="Calibri"/>
              </a:rPr>
              <a:t>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68192" y="4848225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13710" y="4993894"/>
            <a:ext cx="228600" cy="499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>
              <a:lnSpc>
                <a:spcPts val="1295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145"/>
              </a:lnSpc>
            </a:pPr>
            <a:r>
              <a:rPr sz="1200" dirty="0">
                <a:latin typeface="Calibri"/>
                <a:cs typeface="Calibri"/>
              </a:rPr>
              <a:t>1%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95"/>
              </a:lnSpc>
            </a:pPr>
            <a:r>
              <a:rPr sz="1200" dirty="0">
                <a:latin typeface="Calibri"/>
                <a:cs typeface="Calibri"/>
              </a:rPr>
              <a:t>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44114" y="5431028"/>
            <a:ext cx="235585" cy="791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ts val="1295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1%</a:t>
            </a:r>
            <a:endParaRPr sz="1200">
              <a:latin typeface="Calibri"/>
              <a:cs typeface="Calibri"/>
            </a:endParaRPr>
          </a:p>
          <a:p>
            <a:pPr marL="34925">
              <a:lnSpc>
                <a:spcPts val="1145"/>
              </a:lnSpc>
            </a:pPr>
            <a:r>
              <a:rPr sz="1200" dirty="0">
                <a:latin typeface="Calibri"/>
                <a:cs typeface="Calibri"/>
              </a:rPr>
              <a:t>1%</a:t>
            </a:r>
            <a:endParaRPr sz="1200">
              <a:latin typeface="Calibri"/>
              <a:cs typeface="Calibri"/>
            </a:endParaRPr>
          </a:p>
          <a:p>
            <a:pPr marL="34925">
              <a:lnSpc>
                <a:spcPts val="1145"/>
              </a:lnSpc>
            </a:pPr>
            <a:r>
              <a:rPr sz="1200" dirty="0">
                <a:latin typeface="Calibri"/>
                <a:cs typeface="Calibri"/>
              </a:rPr>
              <a:t>1%</a:t>
            </a:r>
            <a:endParaRPr sz="1200">
              <a:latin typeface="Calibri"/>
              <a:cs typeface="Calibri"/>
            </a:endParaRPr>
          </a:p>
          <a:p>
            <a:pPr marL="20320">
              <a:lnSpc>
                <a:spcPts val="1145"/>
              </a:lnSpc>
            </a:pPr>
            <a:r>
              <a:rPr sz="1200" dirty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95"/>
              </a:lnSpc>
            </a:pPr>
            <a:r>
              <a:rPr sz="1200" dirty="0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823823" y="1109472"/>
          <a:ext cx="4836160" cy="576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9620"/>
                <a:gridCol w="2038984"/>
                <a:gridCol w="384175"/>
                <a:gridCol w="373379"/>
              </a:tblGrid>
              <a:tr h="154558">
                <a:tc>
                  <a:txBody>
                    <a:bodyPr/>
                    <a:lstStyle/>
                    <a:p>
                      <a:pPr marR="133350" algn="r">
                        <a:lnSpc>
                          <a:spcPts val="109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Texas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Instruments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11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31%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38175">
                <a:tc>
                  <a:txBody>
                    <a:bodyPr/>
                    <a:lstStyle/>
                    <a:p>
                      <a:pPr marR="134620" algn="r">
                        <a:lnSpc>
                          <a:spcPts val="99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Freescale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(NXP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Qualcomm)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99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26%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3591">
                <a:tc>
                  <a:txBody>
                    <a:bodyPr/>
                    <a:lstStyle/>
                    <a:p>
                      <a:pPr marR="133985" algn="r">
                        <a:lnSpc>
                          <a:spcPts val="93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Atmel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(Microchip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Technology)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R="133350" algn="r">
                        <a:lnSpc>
                          <a:spcPts val="12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Microchip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Technology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1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26%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113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1042517" y="1634997"/>
            <a:ext cx="1694180" cy="457898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617855" marR="5080" indent="554355" algn="r">
              <a:lnSpc>
                <a:spcPct val="79700"/>
              </a:lnSpc>
              <a:spcBef>
                <a:spcPts val="390"/>
              </a:spcBef>
            </a:pP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ro  </a:t>
            </a:r>
            <a:r>
              <a:rPr sz="1200" spc="-5" dirty="0">
                <a:latin typeface="Calibri"/>
                <a:cs typeface="Calibri"/>
              </a:rPr>
              <a:t>NXP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(Qualcomm)</a:t>
            </a:r>
            <a:endParaRPr sz="1200">
              <a:latin typeface="Calibri"/>
              <a:cs typeface="Calibri"/>
            </a:endParaRPr>
          </a:p>
          <a:p>
            <a:pPr marL="1350010" marR="5715" indent="49530" algn="r">
              <a:lnSpc>
                <a:spcPct val="79700"/>
              </a:lnSpc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el  </a:t>
            </a:r>
            <a:r>
              <a:rPr sz="1200" spc="-5" dirty="0">
                <a:latin typeface="Calibri"/>
                <a:cs typeface="Calibri"/>
              </a:rPr>
              <a:t>Xilin</a:t>
            </a:r>
            <a:r>
              <a:rPr sz="1200" dirty="0">
                <a:latin typeface="Calibri"/>
                <a:cs typeface="Calibri"/>
              </a:rPr>
              <a:t>x</a:t>
            </a:r>
            <a:endParaRPr sz="1200">
              <a:latin typeface="Calibri"/>
              <a:cs typeface="Calibri"/>
            </a:endParaRPr>
          </a:p>
          <a:p>
            <a:pPr marL="744220" marR="5080" indent="-215265" algn="r">
              <a:lnSpc>
                <a:spcPct val="79700"/>
              </a:lnSpc>
            </a:pPr>
            <a:r>
              <a:rPr sz="1200" spc="-5" dirty="0">
                <a:latin typeface="Calibri"/>
                <a:cs typeface="Calibri"/>
              </a:rPr>
              <a:t>Altera (Intel FPGA)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Analog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Devices</a:t>
            </a:r>
            <a:endParaRPr sz="1200">
              <a:latin typeface="Calibri"/>
              <a:cs typeface="Calibri"/>
            </a:endParaRPr>
          </a:p>
          <a:p>
            <a:pPr marL="1043940" marR="5080" indent="128905" algn="r">
              <a:lnSpc>
                <a:spcPct val="79700"/>
              </a:lnSpc>
            </a:pPr>
            <a:r>
              <a:rPr sz="1200" dirty="0">
                <a:latin typeface="Calibri"/>
                <a:cs typeface="Calibri"/>
              </a:rPr>
              <a:t>Ren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sas  B</a:t>
            </a:r>
            <a:r>
              <a:rPr sz="1200" dirty="0">
                <a:latin typeface="Calibri"/>
                <a:cs typeface="Calibri"/>
              </a:rPr>
              <a:t>roa</a:t>
            </a:r>
            <a:r>
              <a:rPr sz="1200" spc="-5" dirty="0">
                <a:latin typeface="Calibri"/>
                <a:cs typeface="Calibri"/>
              </a:rPr>
              <a:t>d</a:t>
            </a:r>
            <a:r>
              <a:rPr sz="1200" spc="5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om</a:t>
            </a:r>
            <a:endParaRPr sz="1200">
              <a:latin typeface="Calibri"/>
              <a:cs typeface="Calibri"/>
            </a:endParaRPr>
          </a:p>
          <a:p>
            <a:pPr marR="6985" algn="r">
              <a:lnSpc>
                <a:spcPts val="1000"/>
              </a:lnSpc>
            </a:pPr>
            <a:r>
              <a:rPr sz="1200" spc="-5" dirty="0">
                <a:latin typeface="Calibri"/>
                <a:cs typeface="Calibri"/>
              </a:rPr>
              <a:t>Cypress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Semiconductor</a:t>
            </a:r>
            <a:endParaRPr sz="1200">
              <a:latin typeface="Calibri"/>
              <a:cs typeface="Calibri"/>
            </a:endParaRPr>
          </a:p>
          <a:p>
            <a:pPr marL="969010" marR="5080" indent="285115" algn="r">
              <a:lnSpc>
                <a:spcPct val="79700"/>
              </a:lnSpc>
              <a:spcBef>
                <a:spcPts val="145"/>
              </a:spcBef>
            </a:pPr>
            <a:r>
              <a:rPr sz="1200" dirty="0">
                <a:latin typeface="Calibri"/>
                <a:cs typeface="Calibri"/>
              </a:rPr>
              <a:t>M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x</a:t>
            </a:r>
            <a:r>
              <a:rPr sz="1200" dirty="0">
                <a:latin typeface="Calibri"/>
                <a:cs typeface="Calibri"/>
              </a:rPr>
              <a:t>im  </a:t>
            </a:r>
            <a:r>
              <a:rPr sz="1200" spc="-5" dirty="0">
                <a:latin typeface="Calibri"/>
                <a:cs typeface="Calibri"/>
              </a:rPr>
              <a:t>Infineon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Silico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 La</a:t>
            </a:r>
            <a:r>
              <a:rPr sz="1200" spc="5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  <a:p>
            <a:pPr marR="5715" algn="r">
              <a:lnSpc>
                <a:spcPts val="1000"/>
              </a:lnSpc>
            </a:pPr>
            <a:r>
              <a:rPr sz="1200" spc="-5" dirty="0">
                <a:latin typeface="Calibri"/>
                <a:cs typeface="Calibri"/>
              </a:rPr>
              <a:t>AMD</a:t>
            </a:r>
            <a:endParaRPr sz="1200">
              <a:latin typeface="Calibri"/>
              <a:cs typeface="Calibri"/>
            </a:endParaRPr>
          </a:p>
          <a:p>
            <a:pPr marL="1001394" marR="5080" indent="207645" algn="r">
              <a:lnSpc>
                <a:spcPct val="79700"/>
              </a:lnSpc>
              <a:spcBef>
                <a:spcPts val="145"/>
              </a:spcBef>
            </a:pPr>
            <a:r>
              <a:rPr sz="1200" dirty="0">
                <a:latin typeface="Calibri"/>
                <a:cs typeface="Calibri"/>
              </a:rPr>
              <a:t>M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rvell  Qual</a:t>
            </a:r>
            <a:r>
              <a:rPr sz="1200" spc="-5" dirty="0">
                <a:latin typeface="Calibri"/>
                <a:cs typeface="Calibri"/>
              </a:rPr>
              <a:t>co</a:t>
            </a:r>
            <a:r>
              <a:rPr sz="1200" dirty="0">
                <a:latin typeface="Calibri"/>
                <a:cs typeface="Calibri"/>
              </a:rPr>
              <a:t>mm</a:t>
            </a:r>
            <a:endParaRPr sz="1200">
              <a:latin typeface="Calibri"/>
              <a:cs typeface="Calibri"/>
            </a:endParaRPr>
          </a:p>
          <a:p>
            <a:pPr marR="5715" algn="r">
              <a:lnSpc>
                <a:spcPts val="1000"/>
              </a:lnSpc>
            </a:pPr>
            <a:r>
              <a:rPr sz="1200" spc="-5" dirty="0">
                <a:latin typeface="Calibri"/>
                <a:cs typeface="Calibri"/>
              </a:rPr>
              <a:t>NVIDIA</a:t>
            </a:r>
            <a:endParaRPr sz="1200">
              <a:latin typeface="Calibri"/>
              <a:cs typeface="Calibri"/>
            </a:endParaRPr>
          </a:p>
          <a:p>
            <a:pPr marL="12700" marR="5715" indent="1012190" algn="r">
              <a:lnSpc>
                <a:spcPct val="79700"/>
              </a:lnSpc>
              <a:spcBef>
                <a:spcPts val="150"/>
              </a:spcBef>
            </a:pPr>
            <a:r>
              <a:rPr sz="1200" dirty="0">
                <a:latin typeface="Calibri"/>
                <a:cs typeface="Calibri"/>
              </a:rPr>
              <a:t>M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mi  </a:t>
            </a:r>
            <a:r>
              <a:rPr sz="1200" spc="-5" dirty="0">
                <a:latin typeface="Calibri"/>
                <a:cs typeface="Calibri"/>
              </a:rPr>
              <a:t>Digi/Rabbit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Semiconductor</a:t>
            </a:r>
            <a:endParaRPr sz="1200">
              <a:latin typeface="Calibri"/>
              <a:cs typeface="Calibri"/>
            </a:endParaRPr>
          </a:p>
          <a:p>
            <a:pPr marL="294640" marR="5715" indent="829310" algn="r">
              <a:lnSpc>
                <a:spcPct val="79700"/>
              </a:lnSpc>
            </a:pPr>
            <a:r>
              <a:rPr sz="1200" spc="-5" dirty="0">
                <a:latin typeface="Calibri"/>
                <a:cs typeface="Calibri"/>
              </a:rPr>
              <a:t>Sa</a:t>
            </a:r>
            <a:r>
              <a:rPr sz="1200" dirty="0">
                <a:latin typeface="Calibri"/>
                <a:cs typeface="Calibri"/>
              </a:rPr>
              <a:t>m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ng  </a:t>
            </a:r>
            <a:r>
              <a:rPr sz="1200" spc="-5" dirty="0">
                <a:latin typeface="Calibri"/>
                <a:cs typeface="Calibri"/>
              </a:rPr>
              <a:t>Lattice Semiconductor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Spansion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(Fujitsu)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ts val="1000"/>
              </a:lnSpc>
            </a:pPr>
            <a:r>
              <a:rPr sz="1200" dirty="0">
                <a:latin typeface="Calibri"/>
                <a:cs typeface="Calibri"/>
              </a:rPr>
              <a:t>IBM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ts val="1145"/>
              </a:lnSpc>
            </a:pPr>
            <a:r>
              <a:rPr sz="1200" spc="-5" dirty="0">
                <a:latin typeface="Calibri"/>
                <a:cs typeface="Calibri"/>
              </a:rPr>
              <a:t>Toshiba</a:t>
            </a:r>
            <a:endParaRPr sz="1200">
              <a:latin typeface="Calibri"/>
              <a:cs typeface="Calibri"/>
            </a:endParaRPr>
          </a:p>
          <a:p>
            <a:pPr marL="20320" marR="5080" indent="1366520" algn="r">
              <a:lnSpc>
                <a:spcPct val="796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Zil</a:t>
            </a:r>
            <a:r>
              <a:rPr sz="1200" dirty="0">
                <a:latin typeface="Calibri"/>
                <a:cs typeface="Calibri"/>
              </a:rPr>
              <a:t>og  </a:t>
            </a:r>
            <a:r>
              <a:rPr sz="1200" spc="-5" dirty="0">
                <a:latin typeface="Calibri"/>
                <a:cs typeface="Calibri"/>
              </a:rPr>
              <a:t>PMC-Sierra (Microsemi)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Energy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Micro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(Silicon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Labs)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ts val="1000"/>
              </a:lnSpc>
            </a:pPr>
            <a:r>
              <a:rPr sz="1200" dirty="0">
                <a:latin typeface="Calibri"/>
                <a:cs typeface="Calibri"/>
              </a:rPr>
              <a:t>VIA</a:t>
            </a:r>
            <a:endParaRPr sz="1200">
              <a:latin typeface="Calibri"/>
              <a:cs typeface="Calibri"/>
            </a:endParaRPr>
          </a:p>
          <a:p>
            <a:pPr marR="6350" algn="r">
              <a:lnSpc>
                <a:spcPts val="1145"/>
              </a:lnSpc>
            </a:pP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irr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Logic</a:t>
            </a:r>
            <a:endParaRPr sz="1200">
              <a:latin typeface="Calibri"/>
              <a:cs typeface="Calibri"/>
            </a:endParaRPr>
          </a:p>
          <a:p>
            <a:pPr marL="808355" marR="5080" indent="412115" algn="r">
              <a:lnSpc>
                <a:spcPct val="797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avium  A</a:t>
            </a:r>
            <a:r>
              <a:rPr sz="1200" spc="-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plied 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5" dirty="0">
                <a:latin typeface="Calibri"/>
                <a:cs typeface="Calibri"/>
              </a:rPr>
              <a:t>c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ts val="1145"/>
              </a:lnSpc>
            </a:pPr>
            <a:r>
              <a:rPr sz="1200" spc="-5" dirty="0">
                <a:latin typeface="Calibri"/>
                <a:cs typeface="Calibri"/>
              </a:rPr>
              <a:t>Stretch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53390" y="248538"/>
            <a:ext cx="594868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Please</a:t>
            </a:r>
            <a:r>
              <a:rPr sz="2200" dirty="0"/>
              <a:t> </a:t>
            </a:r>
            <a:r>
              <a:rPr sz="2200" spc="-5" dirty="0"/>
              <a:t>select</a:t>
            </a:r>
            <a:r>
              <a:rPr sz="2200" spc="15" dirty="0"/>
              <a:t> </a:t>
            </a:r>
            <a:r>
              <a:rPr sz="2200" spc="-5" dirty="0"/>
              <a:t>the</a:t>
            </a:r>
            <a:r>
              <a:rPr sz="2200" spc="20" dirty="0"/>
              <a:t> </a:t>
            </a:r>
            <a:r>
              <a:rPr sz="2200" spc="-5" dirty="0"/>
              <a:t>processor</a:t>
            </a:r>
            <a:r>
              <a:rPr sz="2200" spc="20" dirty="0"/>
              <a:t> </a:t>
            </a:r>
            <a:r>
              <a:rPr sz="2200" spc="-5" dirty="0"/>
              <a:t>vendors</a:t>
            </a:r>
            <a:r>
              <a:rPr sz="2200" spc="20" dirty="0"/>
              <a:t> </a:t>
            </a:r>
            <a:r>
              <a:rPr sz="2200" spc="-15" dirty="0"/>
              <a:t>you</a:t>
            </a:r>
            <a:r>
              <a:rPr sz="2200" spc="55" dirty="0"/>
              <a:t> </a:t>
            </a:r>
            <a:r>
              <a:rPr sz="2200" spc="-5" dirty="0"/>
              <a:t>are </a:t>
            </a:r>
            <a:r>
              <a:rPr sz="2200" spc="-595" dirty="0"/>
              <a:t> </a:t>
            </a:r>
            <a:r>
              <a:rPr sz="2200" u="heavy" spc="-5" dirty="0">
                <a:uFill>
                  <a:solidFill>
                    <a:srgbClr val="4F81BC"/>
                  </a:solidFill>
                </a:uFill>
              </a:rPr>
              <a:t>currently</a:t>
            </a:r>
            <a:r>
              <a:rPr sz="2200" u="heavy" spc="5" dirty="0">
                <a:uFill>
                  <a:solidFill>
                    <a:srgbClr val="4F81BC"/>
                  </a:solidFill>
                </a:uFill>
              </a:rPr>
              <a:t> </a:t>
            </a:r>
            <a:r>
              <a:rPr sz="2200" u="heavy" spc="-5" dirty="0">
                <a:uFill>
                  <a:solidFill>
                    <a:srgbClr val="4F81BC"/>
                  </a:solidFill>
                </a:uFill>
              </a:rPr>
              <a:t>using</a:t>
            </a:r>
            <a:r>
              <a:rPr sz="2200" spc="-5" dirty="0"/>
              <a:t>.</a:t>
            </a:r>
            <a:endParaRPr sz="2200"/>
          </a:p>
        </p:txBody>
      </p:sp>
      <p:sp>
        <p:nvSpPr>
          <p:cNvPr id="26" name="object 26"/>
          <p:cNvSpPr txBox="1"/>
          <p:nvPr/>
        </p:nvSpPr>
        <p:spPr>
          <a:xfrm>
            <a:off x="5736082" y="4903089"/>
            <a:ext cx="103060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latin typeface="Calibri"/>
                <a:cs typeface="Calibri"/>
              </a:rPr>
              <a:t>2017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(N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10" dirty="0">
                <a:latin typeface="Calibri"/>
                <a:cs typeface="Calibri"/>
              </a:rPr>
              <a:t>=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609)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81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96411" y="1405127"/>
            <a:ext cx="3286125" cy="4982210"/>
            <a:chOff x="3296411" y="1405127"/>
            <a:chExt cx="3286125" cy="4982210"/>
          </a:xfrm>
        </p:grpSpPr>
        <p:sp>
          <p:nvSpPr>
            <p:cNvPr id="4" name="object 4"/>
            <p:cNvSpPr/>
            <p:nvPr/>
          </p:nvSpPr>
          <p:spPr>
            <a:xfrm>
              <a:off x="3302507" y="1424939"/>
              <a:ext cx="3279775" cy="102235"/>
            </a:xfrm>
            <a:custGeom>
              <a:avLst/>
              <a:gdLst/>
              <a:ahLst/>
              <a:cxnLst/>
              <a:rect l="l" t="t" r="r" b="b"/>
              <a:pathLst>
                <a:path w="3279775" h="102234">
                  <a:moveTo>
                    <a:pt x="3279647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3279647" y="102108"/>
                  </a:lnTo>
                  <a:lnTo>
                    <a:pt x="3279647" y="0"/>
                  </a:lnTo>
                  <a:close/>
                </a:path>
              </a:pathLst>
            </a:custGeom>
            <a:solidFill>
              <a:srgbClr val="5F4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2508" y="1568195"/>
              <a:ext cx="2909570" cy="528955"/>
            </a:xfrm>
            <a:custGeom>
              <a:avLst/>
              <a:gdLst/>
              <a:ahLst/>
              <a:cxnLst/>
              <a:rect l="l" t="t" r="r" b="b"/>
              <a:pathLst>
                <a:path w="2909570" h="528955">
                  <a:moveTo>
                    <a:pt x="2237232" y="426720"/>
                  </a:moveTo>
                  <a:lnTo>
                    <a:pt x="0" y="426720"/>
                  </a:lnTo>
                  <a:lnTo>
                    <a:pt x="0" y="528828"/>
                  </a:lnTo>
                  <a:lnTo>
                    <a:pt x="2237232" y="528828"/>
                  </a:lnTo>
                  <a:lnTo>
                    <a:pt x="2237232" y="426720"/>
                  </a:lnTo>
                  <a:close/>
                </a:path>
                <a:path w="2909570" h="528955">
                  <a:moveTo>
                    <a:pt x="2455164" y="283464"/>
                  </a:moveTo>
                  <a:lnTo>
                    <a:pt x="0" y="283464"/>
                  </a:lnTo>
                  <a:lnTo>
                    <a:pt x="0" y="385572"/>
                  </a:lnTo>
                  <a:lnTo>
                    <a:pt x="2455164" y="385572"/>
                  </a:lnTo>
                  <a:lnTo>
                    <a:pt x="2455164" y="283464"/>
                  </a:lnTo>
                  <a:close/>
                </a:path>
                <a:path w="2909570" h="528955">
                  <a:moveTo>
                    <a:pt x="2775204" y="141732"/>
                  </a:moveTo>
                  <a:lnTo>
                    <a:pt x="0" y="141732"/>
                  </a:lnTo>
                  <a:lnTo>
                    <a:pt x="0" y="243840"/>
                  </a:lnTo>
                  <a:lnTo>
                    <a:pt x="2775204" y="243840"/>
                  </a:lnTo>
                  <a:lnTo>
                    <a:pt x="2775204" y="141732"/>
                  </a:lnTo>
                  <a:close/>
                </a:path>
                <a:path w="2909570" h="528955">
                  <a:moveTo>
                    <a:pt x="2909316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2909316" y="100584"/>
                  </a:lnTo>
                  <a:lnTo>
                    <a:pt x="2909316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02508" y="2136647"/>
              <a:ext cx="2034539" cy="4229100"/>
            </a:xfrm>
            <a:custGeom>
              <a:avLst/>
              <a:gdLst/>
              <a:ahLst/>
              <a:cxnLst/>
              <a:rect l="l" t="t" r="r" b="b"/>
              <a:pathLst>
                <a:path w="2034539" h="4229100">
                  <a:moveTo>
                    <a:pt x="50292" y="4128516"/>
                  </a:moveTo>
                  <a:lnTo>
                    <a:pt x="0" y="4128516"/>
                  </a:lnTo>
                  <a:lnTo>
                    <a:pt x="0" y="4229100"/>
                  </a:lnTo>
                  <a:lnTo>
                    <a:pt x="50292" y="4229100"/>
                  </a:lnTo>
                  <a:lnTo>
                    <a:pt x="50292" y="4128516"/>
                  </a:lnTo>
                  <a:close/>
                </a:path>
                <a:path w="2034539" h="4229100">
                  <a:moveTo>
                    <a:pt x="83820" y="3985260"/>
                  </a:moveTo>
                  <a:lnTo>
                    <a:pt x="0" y="3985260"/>
                  </a:lnTo>
                  <a:lnTo>
                    <a:pt x="0" y="4087368"/>
                  </a:lnTo>
                  <a:lnTo>
                    <a:pt x="83820" y="4087368"/>
                  </a:lnTo>
                  <a:lnTo>
                    <a:pt x="83820" y="3985260"/>
                  </a:lnTo>
                  <a:close/>
                </a:path>
                <a:path w="2034539" h="4229100">
                  <a:moveTo>
                    <a:pt x="100584" y="3843528"/>
                  </a:moveTo>
                  <a:lnTo>
                    <a:pt x="0" y="3843528"/>
                  </a:lnTo>
                  <a:lnTo>
                    <a:pt x="0" y="3945636"/>
                  </a:lnTo>
                  <a:lnTo>
                    <a:pt x="100584" y="3945636"/>
                  </a:lnTo>
                  <a:lnTo>
                    <a:pt x="100584" y="3843528"/>
                  </a:lnTo>
                  <a:close/>
                </a:path>
                <a:path w="2034539" h="4229100">
                  <a:moveTo>
                    <a:pt x="117348" y="3701796"/>
                  </a:moveTo>
                  <a:lnTo>
                    <a:pt x="0" y="3701796"/>
                  </a:lnTo>
                  <a:lnTo>
                    <a:pt x="0" y="3802380"/>
                  </a:lnTo>
                  <a:lnTo>
                    <a:pt x="117348" y="3802380"/>
                  </a:lnTo>
                  <a:lnTo>
                    <a:pt x="117348" y="3701796"/>
                  </a:lnTo>
                  <a:close/>
                </a:path>
                <a:path w="2034539" h="4229100">
                  <a:moveTo>
                    <a:pt x="134112" y="3558540"/>
                  </a:moveTo>
                  <a:lnTo>
                    <a:pt x="0" y="3558540"/>
                  </a:lnTo>
                  <a:lnTo>
                    <a:pt x="0" y="3660648"/>
                  </a:lnTo>
                  <a:lnTo>
                    <a:pt x="134112" y="3660648"/>
                  </a:lnTo>
                  <a:lnTo>
                    <a:pt x="134112" y="3558540"/>
                  </a:lnTo>
                  <a:close/>
                </a:path>
                <a:path w="2034539" h="4229100">
                  <a:moveTo>
                    <a:pt x="134112" y="3416808"/>
                  </a:moveTo>
                  <a:lnTo>
                    <a:pt x="0" y="3416808"/>
                  </a:lnTo>
                  <a:lnTo>
                    <a:pt x="0" y="3518916"/>
                  </a:lnTo>
                  <a:lnTo>
                    <a:pt x="134112" y="3518916"/>
                  </a:lnTo>
                  <a:lnTo>
                    <a:pt x="134112" y="3416808"/>
                  </a:lnTo>
                  <a:close/>
                </a:path>
                <a:path w="2034539" h="4229100">
                  <a:moveTo>
                    <a:pt x="150876" y="3273552"/>
                  </a:moveTo>
                  <a:lnTo>
                    <a:pt x="0" y="3273552"/>
                  </a:lnTo>
                  <a:lnTo>
                    <a:pt x="0" y="3375660"/>
                  </a:lnTo>
                  <a:lnTo>
                    <a:pt x="150876" y="3375660"/>
                  </a:lnTo>
                  <a:lnTo>
                    <a:pt x="150876" y="3273552"/>
                  </a:lnTo>
                  <a:close/>
                </a:path>
                <a:path w="2034539" h="4229100">
                  <a:moveTo>
                    <a:pt x="167640" y="3131820"/>
                  </a:moveTo>
                  <a:lnTo>
                    <a:pt x="0" y="3131820"/>
                  </a:lnTo>
                  <a:lnTo>
                    <a:pt x="0" y="3233928"/>
                  </a:lnTo>
                  <a:lnTo>
                    <a:pt x="167640" y="3233928"/>
                  </a:lnTo>
                  <a:lnTo>
                    <a:pt x="167640" y="3131820"/>
                  </a:lnTo>
                  <a:close/>
                </a:path>
                <a:path w="2034539" h="4229100">
                  <a:moveTo>
                    <a:pt x="184404" y="2990088"/>
                  </a:moveTo>
                  <a:lnTo>
                    <a:pt x="0" y="2990088"/>
                  </a:lnTo>
                  <a:lnTo>
                    <a:pt x="0" y="3090672"/>
                  </a:lnTo>
                  <a:lnTo>
                    <a:pt x="184404" y="3090672"/>
                  </a:lnTo>
                  <a:lnTo>
                    <a:pt x="184404" y="2990088"/>
                  </a:lnTo>
                  <a:close/>
                </a:path>
                <a:path w="2034539" h="4229100">
                  <a:moveTo>
                    <a:pt x="184404" y="2846832"/>
                  </a:moveTo>
                  <a:lnTo>
                    <a:pt x="0" y="2846832"/>
                  </a:lnTo>
                  <a:lnTo>
                    <a:pt x="0" y="2948940"/>
                  </a:lnTo>
                  <a:lnTo>
                    <a:pt x="184404" y="2948940"/>
                  </a:lnTo>
                  <a:lnTo>
                    <a:pt x="184404" y="2846832"/>
                  </a:lnTo>
                  <a:close/>
                </a:path>
                <a:path w="2034539" h="4229100">
                  <a:moveTo>
                    <a:pt x="269748" y="2705100"/>
                  </a:moveTo>
                  <a:lnTo>
                    <a:pt x="0" y="2705100"/>
                  </a:lnTo>
                  <a:lnTo>
                    <a:pt x="0" y="2807208"/>
                  </a:lnTo>
                  <a:lnTo>
                    <a:pt x="269748" y="2807208"/>
                  </a:lnTo>
                  <a:lnTo>
                    <a:pt x="269748" y="2705100"/>
                  </a:lnTo>
                  <a:close/>
                </a:path>
                <a:path w="2034539" h="4229100">
                  <a:moveTo>
                    <a:pt x="370332" y="2561844"/>
                  </a:moveTo>
                  <a:lnTo>
                    <a:pt x="0" y="2561844"/>
                  </a:lnTo>
                  <a:lnTo>
                    <a:pt x="0" y="2663952"/>
                  </a:lnTo>
                  <a:lnTo>
                    <a:pt x="370332" y="2663952"/>
                  </a:lnTo>
                  <a:lnTo>
                    <a:pt x="370332" y="2561844"/>
                  </a:lnTo>
                  <a:close/>
                </a:path>
                <a:path w="2034539" h="4229100">
                  <a:moveTo>
                    <a:pt x="403860" y="2420112"/>
                  </a:moveTo>
                  <a:lnTo>
                    <a:pt x="0" y="2420112"/>
                  </a:lnTo>
                  <a:lnTo>
                    <a:pt x="0" y="2522220"/>
                  </a:lnTo>
                  <a:lnTo>
                    <a:pt x="403860" y="2522220"/>
                  </a:lnTo>
                  <a:lnTo>
                    <a:pt x="403860" y="2420112"/>
                  </a:lnTo>
                  <a:close/>
                </a:path>
                <a:path w="2034539" h="4229100">
                  <a:moveTo>
                    <a:pt x="454152" y="2278380"/>
                  </a:moveTo>
                  <a:lnTo>
                    <a:pt x="0" y="2278380"/>
                  </a:lnTo>
                  <a:lnTo>
                    <a:pt x="0" y="2378964"/>
                  </a:lnTo>
                  <a:lnTo>
                    <a:pt x="454152" y="2378964"/>
                  </a:lnTo>
                  <a:lnTo>
                    <a:pt x="454152" y="2278380"/>
                  </a:lnTo>
                  <a:close/>
                </a:path>
                <a:path w="2034539" h="4229100">
                  <a:moveTo>
                    <a:pt x="454152" y="2135124"/>
                  </a:moveTo>
                  <a:lnTo>
                    <a:pt x="0" y="2135124"/>
                  </a:lnTo>
                  <a:lnTo>
                    <a:pt x="0" y="2237232"/>
                  </a:lnTo>
                  <a:lnTo>
                    <a:pt x="454152" y="2237232"/>
                  </a:lnTo>
                  <a:lnTo>
                    <a:pt x="454152" y="2135124"/>
                  </a:lnTo>
                  <a:close/>
                </a:path>
                <a:path w="2034539" h="4229100">
                  <a:moveTo>
                    <a:pt x="470916" y="1993392"/>
                  </a:moveTo>
                  <a:lnTo>
                    <a:pt x="0" y="1993392"/>
                  </a:lnTo>
                  <a:lnTo>
                    <a:pt x="0" y="2095500"/>
                  </a:lnTo>
                  <a:lnTo>
                    <a:pt x="470916" y="2095500"/>
                  </a:lnTo>
                  <a:lnTo>
                    <a:pt x="470916" y="1993392"/>
                  </a:lnTo>
                  <a:close/>
                </a:path>
                <a:path w="2034539" h="4229100">
                  <a:moveTo>
                    <a:pt x="487680" y="1850136"/>
                  </a:moveTo>
                  <a:lnTo>
                    <a:pt x="0" y="1850136"/>
                  </a:lnTo>
                  <a:lnTo>
                    <a:pt x="0" y="1952244"/>
                  </a:lnTo>
                  <a:lnTo>
                    <a:pt x="487680" y="1952244"/>
                  </a:lnTo>
                  <a:lnTo>
                    <a:pt x="487680" y="1850136"/>
                  </a:lnTo>
                  <a:close/>
                </a:path>
                <a:path w="2034539" h="4229100">
                  <a:moveTo>
                    <a:pt x="504444" y="1708404"/>
                  </a:moveTo>
                  <a:lnTo>
                    <a:pt x="0" y="1708404"/>
                  </a:lnTo>
                  <a:lnTo>
                    <a:pt x="0" y="1810512"/>
                  </a:lnTo>
                  <a:lnTo>
                    <a:pt x="504444" y="1810512"/>
                  </a:lnTo>
                  <a:lnTo>
                    <a:pt x="504444" y="1708404"/>
                  </a:lnTo>
                  <a:close/>
                </a:path>
                <a:path w="2034539" h="4229100">
                  <a:moveTo>
                    <a:pt x="537972" y="1566672"/>
                  </a:moveTo>
                  <a:lnTo>
                    <a:pt x="0" y="1566672"/>
                  </a:lnTo>
                  <a:lnTo>
                    <a:pt x="0" y="1667256"/>
                  </a:lnTo>
                  <a:lnTo>
                    <a:pt x="537972" y="1667256"/>
                  </a:lnTo>
                  <a:lnTo>
                    <a:pt x="537972" y="1566672"/>
                  </a:lnTo>
                  <a:close/>
                </a:path>
                <a:path w="2034539" h="4229100">
                  <a:moveTo>
                    <a:pt x="537972" y="1423416"/>
                  </a:moveTo>
                  <a:lnTo>
                    <a:pt x="0" y="1423416"/>
                  </a:lnTo>
                  <a:lnTo>
                    <a:pt x="0" y="1525524"/>
                  </a:lnTo>
                  <a:lnTo>
                    <a:pt x="537972" y="1525524"/>
                  </a:lnTo>
                  <a:lnTo>
                    <a:pt x="537972" y="1423416"/>
                  </a:lnTo>
                  <a:close/>
                </a:path>
                <a:path w="2034539" h="4229100">
                  <a:moveTo>
                    <a:pt x="638556" y="1281684"/>
                  </a:moveTo>
                  <a:lnTo>
                    <a:pt x="0" y="1281684"/>
                  </a:lnTo>
                  <a:lnTo>
                    <a:pt x="0" y="1383792"/>
                  </a:lnTo>
                  <a:lnTo>
                    <a:pt x="638556" y="1383792"/>
                  </a:lnTo>
                  <a:lnTo>
                    <a:pt x="638556" y="1281684"/>
                  </a:lnTo>
                  <a:close/>
                </a:path>
                <a:path w="2034539" h="4229100">
                  <a:moveTo>
                    <a:pt x="655320" y="1138428"/>
                  </a:moveTo>
                  <a:lnTo>
                    <a:pt x="0" y="1138428"/>
                  </a:lnTo>
                  <a:lnTo>
                    <a:pt x="0" y="1240536"/>
                  </a:lnTo>
                  <a:lnTo>
                    <a:pt x="655320" y="1240536"/>
                  </a:lnTo>
                  <a:lnTo>
                    <a:pt x="655320" y="1138428"/>
                  </a:lnTo>
                  <a:close/>
                </a:path>
                <a:path w="2034539" h="4229100">
                  <a:moveTo>
                    <a:pt x="958596" y="996696"/>
                  </a:moveTo>
                  <a:lnTo>
                    <a:pt x="0" y="996696"/>
                  </a:lnTo>
                  <a:lnTo>
                    <a:pt x="0" y="1098804"/>
                  </a:lnTo>
                  <a:lnTo>
                    <a:pt x="958596" y="1098804"/>
                  </a:lnTo>
                  <a:lnTo>
                    <a:pt x="958596" y="996696"/>
                  </a:lnTo>
                  <a:close/>
                </a:path>
                <a:path w="2034539" h="4229100">
                  <a:moveTo>
                    <a:pt x="958596" y="854964"/>
                  </a:moveTo>
                  <a:lnTo>
                    <a:pt x="0" y="854964"/>
                  </a:lnTo>
                  <a:lnTo>
                    <a:pt x="0" y="955548"/>
                  </a:lnTo>
                  <a:lnTo>
                    <a:pt x="958596" y="955548"/>
                  </a:lnTo>
                  <a:lnTo>
                    <a:pt x="958596" y="854964"/>
                  </a:lnTo>
                  <a:close/>
                </a:path>
                <a:path w="2034539" h="4229100">
                  <a:moveTo>
                    <a:pt x="992124" y="711708"/>
                  </a:moveTo>
                  <a:lnTo>
                    <a:pt x="0" y="711708"/>
                  </a:lnTo>
                  <a:lnTo>
                    <a:pt x="0" y="813816"/>
                  </a:lnTo>
                  <a:lnTo>
                    <a:pt x="992124" y="813816"/>
                  </a:lnTo>
                  <a:lnTo>
                    <a:pt x="992124" y="711708"/>
                  </a:lnTo>
                  <a:close/>
                </a:path>
                <a:path w="2034539" h="4229100">
                  <a:moveTo>
                    <a:pt x="1143000" y="569976"/>
                  </a:moveTo>
                  <a:lnTo>
                    <a:pt x="0" y="569976"/>
                  </a:lnTo>
                  <a:lnTo>
                    <a:pt x="0" y="672084"/>
                  </a:lnTo>
                  <a:lnTo>
                    <a:pt x="1143000" y="672084"/>
                  </a:lnTo>
                  <a:lnTo>
                    <a:pt x="1143000" y="569976"/>
                  </a:lnTo>
                  <a:close/>
                </a:path>
                <a:path w="2034539" h="4229100">
                  <a:moveTo>
                    <a:pt x="1530096" y="426720"/>
                  </a:moveTo>
                  <a:lnTo>
                    <a:pt x="0" y="426720"/>
                  </a:lnTo>
                  <a:lnTo>
                    <a:pt x="0" y="528828"/>
                  </a:lnTo>
                  <a:lnTo>
                    <a:pt x="1530096" y="528828"/>
                  </a:lnTo>
                  <a:lnTo>
                    <a:pt x="1530096" y="426720"/>
                  </a:lnTo>
                  <a:close/>
                </a:path>
                <a:path w="2034539" h="4229100">
                  <a:moveTo>
                    <a:pt x="1613916" y="284988"/>
                  </a:moveTo>
                  <a:lnTo>
                    <a:pt x="0" y="284988"/>
                  </a:lnTo>
                  <a:lnTo>
                    <a:pt x="0" y="387096"/>
                  </a:lnTo>
                  <a:lnTo>
                    <a:pt x="1613916" y="387096"/>
                  </a:lnTo>
                  <a:lnTo>
                    <a:pt x="1613916" y="284988"/>
                  </a:lnTo>
                  <a:close/>
                </a:path>
                <a:path w="2034539" h="4229100">
                  <a:moveTo>
                    <a:pt x="1917192" y="143256"/>
                  </a:moveTo>
                  <a:lnTo>
                    <a:pt x="0" y="143256"/>
                  </a:lnTo>
                  <a:lnTo>
                    <a:pt x="0" y="243840"/>
                  </a:lnTo>
                  <a:lnTo>
                    <a:pt x="1917192" y="243840"/>
                  </a:lnTo>
                  <a:lnTo>
                    <a:pt x="1917192" y="143256"/>
                  </a:lnTo>
                  <a:close/>
                </a:path>
                <a:path w="2034539" h="4229100">
                  <a:moveTo>
                    <a:pt x="2034540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2034540" y="102108"/>
                  </a:lnTo>
                  <a:lnTo>
                    <a:pt x="2034540" y="0"/>
                  </a:lnTo>
                  <a:close/>
                </a:path>
              </a:pathLst>
            </a:custGeom>
            <a:solidFill>
              <a:srgbClr val="B3A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02507" y="1405127"/>
              <a:ext cx="0" cy="4982210"/>
            </a:xfrm>
            <a:custGeom>
              <a:avLst/>
              <a:gdLst/>
              <a:ahLst/>
              <a:cxnLst/>
              <a:rect l="l" t="t" r="r" b="b"/>
              <a:pathLst>
                <a:path h="4982210">
                  <a:moveTo>
                    <a:pt x="0" y="0"/>
                  </a:moveTo>
                  <a:lnTo>
                    <a:pt x="0" y="4981956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645909" y="1363217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75959" y="150545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41465" y="164782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21807" y="1790191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03240" y="1932559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01183" y="207492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83453" y="221716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80559" y="2359228"/>
            <a:ext cx="290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96358" y="2502153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09642" y="2644521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24603" y="2786888"/>
            <a:ext cx="323850" cy="493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ts val="128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120"/>
              </a:lnSpc>
            </a:pPr>
            <a:r>
              <a:rPr sz="1200" dirty="0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80"/>
              </a:lnSpc>
            </a:pPr>
            <a:r>
              <a:rPr sz="1200" dirty="0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22852" y="3213861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06088" y="3356228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54577" y="3498595"/>
            <a:ext cx="2635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>
              <a:lnSpc>
                <a:spcPts val="128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  <a:p>
            <a:pPr marL="62865">
              <a:lnSpc>
                <a:spcPts val="1120"/>
              </a:lnSpc>
            </a:pPr>
            <a:r>
              <a:rPr sz="1200" dirty="0"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  <a:p>
            <a:pPr marL="29209">
              <a:lnSpc>
                <a:spcPts val="1120"/>
              </a:lnSpc>
            </a:pPr>
            <a:r>
              <a:rPr sz="1200" dirty="0"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80"/>
              </a:lnSpc>
            </a:pPr>
            <a:r>
              <a:rPr sz="1200" dirty="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21048" y="4068317"/>
            <a:ext cx="229870" cy="493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>
              <a:lnSpc>
                <a:spcPts val="128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120"/>
              </a:lnSpc>
            </a:pPr>
            <a:r>
              <a:rPr sz="1200" dirty="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80"/>
              </a:lnSpc>
            </a:pPr>
            <a:r>
              <a:rPr sz="1200" dirty="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70503" y="4495292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36975" y="4637658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36009" y="4780026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17189" y="4922266"/>
            <a:ext cx="34734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320">
              <a:lnSpc>
                <a:spcPts val="128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2%</a:t>
            </a:r>
            <a:endParaRPr sz="1200">
              <a:latin typeface="Calibri"/>
              <a:cs typeface="Calibri"/>
            </a:endParaRPr>
          </a:p>
          <a:p>
            <a:pPr marL="147320">
              <a:lnSpc>
                <a:spcPts val="1120"/>
              </a:lnSpc>
            </a:pPr>
            <a:r>
              <a:rPr sz="1200" dirty="0">
                <a:latin typeface="Calibri"/>
                <a:cs typeface="Calibri"/>
              </a:rPr>
              <a:t>2%</a:t>
            </a:r>
            <a:endParaRPr sz="1200">
              <a:latin typeface="Calibri"/>
              <a:cs typeface="Calibri"/>
            </a:endParaRPr>
          </a:p>
          <a:p>
            <a:pPr marL="130175">
              <a:lnSpc>
                <a:spcPts val="1120"/>
              </a:lnSpc>
            </a:pPr>
            <a:r>
              <a:rPr sz="1200" dirty="0">
                <a:latin typeface="Calibri"/>
                <a:cs typeface="Calibri"/>
              </a:rPr>
              <a:t>2%</a:t>
            </a:r>
            <a:endParaRPr sz="1200">
              <a:latin typeface="Calibri"/>
              <a:cs typeface="Calibri"/>
            </a:endParaRPr>
          </a:p>
          <a:p>
            <a:pPr marL="113030">
              <a:lnSpc>
                <a:spcPts val="1120"/>
              </a:lnSpc>
            </a:pPr>
            <a:r>
              <a:rPr sz="1200" dirty="0">
                <a:latin typeface="Calibri"/>
                <a:cs typeface="Calibri"/>
              </a:rPr>
              <a:t>2%</a:t>
            </a:r>
            <a:endParaRPr sz="1200">
              <a:latin typeface="Calibri"/>
              <a:cs typeface="Calibri"/>
            </a:endParaRPr>
          </a:p>
          <a:p>
            <a:pPr marL="96520">
              <a:lnSpc>
                <a:spcPts val="1120"/>
              </a:lnSpc>
            </a:pPr>
            <a:r>
              <a:rPr sz="1200" dirty="0">
                <a:latin typeface="Calibri"/>
                <a:cs typeface="Calibri"/>
              </a:rPr>
              <a:t>1%</a:t>
            </a:r>
            <a:endParaRPr sz="1200">
              <a:latin typeface="Calibri"/>
              <a:cs typeface="Calibri"/>
            </a:endParaRPr>
          </a:p>
          <a:p>
            <a:pPr marL="96520">
              <a:lnSpc>
                <a:spcPts val="1120"/>
              </a:lnSpc>
            </a:pPr>
            <a:r>
              <a:rPr sz="1200" dirty="0">
                <a:latin typeface="Calibri"/>
                <a:cs typeface="Calibri"/>
              </a:rPr>
              <a:t>1%</a:t>
            </a:r>
            <a:endParaRPr sz="1200">
              <a:latin typeface="Calibri"/>
              <a:cs typeface="Calibri"/>
            </a:endParaRPr>
          </a:p>
          <a:p>
            <a:pPr marL="80010">
              <a:lnSpc>
                <a:spcPts val="1120"/>
              </a:lnSpc>
            </a:pPr>
            <a:r>
              <a:rPr sz="1200" dirty="0">
                <a:latin typeface="Calibri"/>
                <a:cs typeface="Calibri"/>
              </a:rPr>
              <a:t>1%</a:t>
            </a:r>
            <a:endParaRPr sz="1200">
              <a:latin typeface="Calibri"/>
              <a:cs typeface="Calibri"/>
            </a:endParaRPr>
          </a:p>
          <a:p>
            <a:pPr marL="62865">
              <a:lnSpc>
                <a:spcPts val="1120"/>
              </a:lnSpc>
            </a:pPr>
            <a:r>
              <a:rPr sz="1200" dirty="0">
                <a:latin typeface="Calibri"/>
                <a:cs typeface="Calibri"/>
              </a:rPr>
              <a:t>1%</a:t>
            </a:r>
            <a:endParaRPr sz="1200">
              <a:latin typeface="Calibri"/>
              <a:cs typeface="Calibri"/>
            </a:endParaRPr>
          </a:p>
          <a:p>
            <a:pPr marL="45720">
              <a:lnSpc>
                <a:spcPts val="1120"/>
              </a:lnSpc>
            </a:pPr>
            <a:r>
              <a:rPr sz="1200" dirty="0">
                <a:latin typeface="Calibri"/>
                <a:cs typeface="Calibri"/>
              </a:rPr>
              <a:t>1%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80"/>
              </a:lnSpc>
            </a:pPr>
            <a:r>
              <a:rPr sz="1200" dirty="0">
                <a:latin typeface="Calibri"/>
                <a:cs typeface="Calibri"/>
              </a:rPr>
              <a:t>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80718" y="1354582"/>
            <a:ext cx="1894205" cy="504888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75895" marR="5715" indent="569595" algn="r">
              <a:lnSpc>
                <a:spcPct val="77800"/>
              </a:lnSpc>
              <a:spcBef>
                <a:spcPts val="420"/>
              </a:spcBef>
            </a:pPr>
            <a:r>
              <a:rPr sz="1200" spc="-5" dirty="0">
                <a:latin typeface="Calibri"/>
                <a:cs typeface="Calibri"/>
              </a:rPr>
              <a:t>Texas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Instruments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Freescale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(NXP/Qualcomm)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ts val="960"/>
              </a:lnSpc>
            </a:pPr>
            <a:r>
              <a:rPr sz="1200" spc="-5" dirty="0">
                <a:latin typeface="Calibri"/>
                <a:cs typeface="Calibri"/>
              </a:rPr>
              <a:t>STMicro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ts val="1120"/>
              </a:lnSpc>
            </a:pPr>
            <a:r>
              <a:rPr sz="1200" spc="-5" dirty="0">
                <a:latin typeface="Calibri"/>
                <a:cs typeface="Calibri"/>
              </a:rPr>
              <a:t>Microchip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Technology</a:t>
            </a:r>
            <a:endParaRPr sz="1200">
              <a:latin typeface="Calibri"/>
              <a:cs typeface="Calibri"/>
            </a:endParaRPr>
          </a:p>
          <a:p>
            <a:pPr marR="6985" algn="r">
              <a:lnSpc>
                <a:spcPts val="1120"/>
              </a:lnSpc>
            </a:pPr>
            <a:r>
              <a:rPr sz="1200" spc="-5" dirty="0">
                <a:latin typeface="Calibri"/>
                <a:cs typeface="Calibri"/>
              </a:rPr>
              <a:t>Atmel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(Microchip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Technology)</a:t>
            </a:r>
            <a:endParaRPr sz="1200">
              <a:latin typeface="Calibri"/>
              <a:cs typeface="Calibri"/>
            </a:endParaRPr>
          </a:p>
          <a:p>
            <a:pPr marR="5715" algn="r">
              <a:lnSpc>
                <a:spcPts val="1120"/>
              </a:lnSpc>
            </a:pPr>
            <a:r>
              <a:rPr sz="1200" spc="-5" dirty="0">
                <a:latin typeface="Calibri"/>
                <a:cs typeface="Calibri"/>
              </a:rPr>
              <a:t>NXP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(Qualcomm)</a:t>
            </a:r>
            <a:endParaRPr sz="1200">
              <a:latin typeface="Calibri"/>
              <a:cs typeface="Calibri"/>
            </a:endParaRPr>
          </a:p>
          <a:p>
            <a:pPr marL="1599565" marR="5080" indent="-50165" algn="r">
              <a:lnSpc>
                <a:spcPct val="77800"/>
              </a:lnSpc>
              <a:spcBef>
                <a:spcPts val="160"/>
              </a:spcBef>
            </a:pPr>
            <a:r>
              <a:rPr sz="1200" spc="-5" dirty="0">
                <a:latin typeface="Calibri"/>
                <a:cs typeface="Calibri"/>
              </a:rPr>
              <a:t>Xili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x  Int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l</a:t>
            </a:r>
            <a:endParaRPr sz="1200">
              <a:latin typeface="Calibri"/>
              <a:cs typeface="Calibri"/>
            </a:endParaRPr>
          </a:p>
          <a:p>
            <a:pPr marL="943610" marR="6350" indent="-215265" algn="r">
              <a:lnSpc>
                <a:spcPct val="77800"/>
              </a:lnSpc>
            </a:pPr>
            <a:r>
              <a:rPr sz="1200" spc="-5" dirty="0">
                <a:latin typeface="Calibri"/>
                <a:cs typeface="Calibri"/>
              </a:rPr>
              <a:t>Altera (Intel FPGA) </a:t>
            </a:r>
            <a:r>
              <a:rPr sz="1200" spc="-2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Analog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Devices</a:t>
            </a:r>
            <a:endParaRPr sz="1200">
              <a:latin typeface="Calibri"/>
              <a:cs typeface="Calibri"/>
            </a:endParaRPr>
          </a:p>
          <a:p>
            <a:pPr marR="6350" algn="r">
              <a:lnSpc>
                <a:spcPts val="960"/>
              </a:lnSpc>
            </a:pPr>
            <a:r>
              <a:rPr sz="1200" spc="-5" dirty="0">
                <a:latin typeface="Calibri"/>
                <a:cs typeface="Calibri"/>
              </a:rPr>
              <a:t>Cypress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Semiconductor</a:t>
            </a:r>
            <a:endParaRPr sz="1200">
              <a:latin typeface="Calibri"/>
              <a:cs typeface="Calibri"/>
            </a:endParaRPr>
          </a:p>
          <a:p>
            <a:pPr marL="1169035" marR="5080" indent="204470" algn="r">
              <a:lnSpc>
                <a:spcPct val="77900"/>
              </a:lnSpc>
              <a:spcBef>
                <a:spcPts val="160"/>
              </a:spcBef>
            </a:pPr>
            <a:r>
              <a:rPr sz="1200" spc="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nesas  </a:t>
            </a:r>
            <a:r>
              <a:rPr sz="1200" spc="-5" dirty="0">
                <a:latin typeface="Calibri"/>
                <a:cs typeface="Calibri"/>
              </a:rPr>
              <a:t>Silico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 La</a:t>
            </a:r>
            <a:r>
              <a:rPr sz="1200" spc="5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s  </a:t>
            </a:r>
            <a:r>
              <a:rPr sz="1200" spc="-5" dirty="0">
                <a:latin typeface="Calibri"/>
                <a:cs typeface="Calibri"/>
              </a:rPr>
              <a:t>Broadcom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Qualcomm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Infineon </a:t>
            </a:r>
            <a:r>
              <a:rPr sz="1200" dirty="0">
                <a:latin typeface="Calibri"/>
                <a:cs typeface="Calibri"/>
              </a:rPr>
              <a:t> Maxim</a:t>
            </a:r>
            <a:endParaRPr sz="1200">
              <a:latin typeface="Calibri"/>
              <a:cs typeface="Calibri"/>
            </a:endParaRPr>
          </a:p>
          <a:p>
            <a:pPr marR="6985" algn="r">
              <a:lnSpc>
                <a:spcPts val="960"/>
              </a:lnSpc>
            </a:pPr>
            <a:r>
              <a:rPr sz="1200" spc="-5" dirty="0">
                <a:latin typeface="Calibri"/>
                <a:cs typeface="Calibri"/>
              </a:rPr>
              <a:t>Energy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Micro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(Silicon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Labs)</a:t>
            </a:r>
            <a:endParaRPr sz="1200">
              <a:latin typeface="Calibri"/>
              <a:cs typeface="Calibri"/>
            </a:endParaRPr>
          </a:p>
          <a:p>
            <a:pPr marR="6350" algn="r">
              <a:lnSpc>
                <a:spcPts val="1120"/>
              </a:lnSpc>
            </a:pPr>
            <a:r>
              <a:rPr sz="1200" spc="-5" dirty="0">
                <a:latin typeface="Calibri"/>
                <a:cs typeface="Calibri"/>
              </a:rPr>
              <a:t>Microsemi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ts val="1120"/>
              </a:lnSpc>
            </a:pPr>
            <a:r>
              <a:rPr sz="1200" dirty="0">
                <a:latin typeface="Calibri"/>
                <a:cs typeface="Calibri"/>
              </a:rPr>
              <a:t>AMD</a:t>
            </a:r>
            <a:endParaRPr sz="1200">
              <a:latin typeface="Calibri"/>
              <a:cs typeface="Calibri"/>
            </a:endParaRPr>
          </a:p>
          <a:p>
            <a:pPr marL="1436370" marR="5080" indent="-27940" algn="r">
              <a:lnSpc>
                <a:spcPct val="77800"/>
              </a:lnSpc>
              <a:spcBef>
                <a:spcPts val="160"/>
              </a:spcBef>
            </a:pPr>
            <a:r>
              <a:rPr sz="1200" dirty="0">
                <a:latin typeface="Calibri"/>
                <a:cs typeface="Calibri"/>
              </a:rPr>
              <a:t>Marv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ll  NVI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spc="5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 marR="6350" algn="r">
              <a:lnSpc>
                <a:spcPts val="960"/>
              </a:lnSpc>
            </a:pPr>
            <a:r>
              <a:rPr sz="1200" spc="-5" dirty="0">
                <a:latin typeface="Calibri"/>
                <a:cs typeface="Calibri"/>
              </a:rPr>
              <a:t>La</a:t>
            </a:r>
            <a:r>
              <a:rPr sz="1200" spc="5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5" dirty="0">
                <a:latin typeface="Calibri"/>
                <a:cs typeface="Calibri"/>
              </a:rPr>
              <a:t>c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nd</a:t>
            </a:r>
            <a:r>
              <a:rPr sz="1200" spc="-10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or</a:t>
            </a:r>
            <a:endParaRPr sz="1200">
              <a:latin typeface="Calibri"/>
              <a:cs typeface="Calibri"/>
            </a:endParaRPr>
          </a:p>
          <a:p>
            <a:pPr marR="6350" algn="r">
              <a:lnSpc>
                <a:spcPts val="1120"/>
              </a:lnSpc>
            </a:pPr>
            <a:r>
              <a:rPr sz="1200" spc="-5" dirty="0">
                <a:latin typeface="Calibri"/>
                <a:cs typeface="Calibri"/>
              </a:rPr>
              <a:t>Samsung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ts val="1120"/>
              </a:lnSpc>
            </a:pPr>
            <a:r>
              <a:rPr sz="1200" spc="-5" dirty="0">
                <a:latin typeface="Calibri"/>
                <a:cs typeface="Calibri"/>
              </a:rPr>
              <a:t>Zilog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ts val="1120"/>
              </a:lnSpc>
            </a:pPr>
            <a:r>
              <a:rPr sz="1200" dirty="0">
                <a:latin typeface="Calibri"/>
                <a:cs typeface="Calibri"/>
              </a:rPr>
              <a:t>Ap</a:t>
            </a:r>
            <a:r>
              <a:rPr sz="1200" spc="-10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lied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Mi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ro</a:t>
            </a:r>
            <a:endParaRPr sz="1200">
              <a:latin typeface="Calibri"/>
              <a:cs typeface="Calibri"/>
            </a:endParaRPr>
          </a:p>
          <a:p>
            <a:pPr marR="6350" algn="r">
              <a:lnSpc>
                <a:spcPts val="1120"/>
              </a:lnSpc>
            </a:pPr>
            <a:r>
              <a:rPr sz="1200" spc="-5" dirty="0">
                <a:latin typeface="Calibri"/>
                <a:cs typeface="Calibri"/>
              </a:rPr>
              <a:t>Digi/Rabbit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Semiconductor</a:t>
            </a:r>
            <a:endParaRPr sz="1200">
              <a:latin typeface="Calibri"/>
              <a:cs typeface="Calibri"/>
            </a:endParaRPr>
          </a:p>
          <a:p>
            <a:pPr marL="1167765" marR="5080" indent="229870" algn="r">
              <a:lnSpc>
                <a:spcPct val="77800"/>
              </a:lnSpc>
              <a:spcBef>
                <a:spcPts val="160"/>
              </a:spcBef>
            </a:pP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5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5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a  </a:t>
            </a:r>
            <a:r>
              <a:rPr sz="1200" spc="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r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s </a:t>
            </a:r>
            <a:r>
              <a:rPr sz="1200" spc="-5" dirty="0">
                <a:latin typeface="Calibri"/>
                <a:cs typeface="Calibri"/>
              </a:rPr>
              <a:t>L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gic</a:t>
            </a:r>
            <a:endParaRPr sz="1200">
              <a:latin typeface="Calibri"/>
              <a:cs typeface="Calibri"/>
            </a:endParaRPr>
          </a:p>
          <a:p>
            <a:pPr marR="5715" algn="r">
              <a:lnSpc>
                <a:spcPts val="960"/>
              </a:lnSpc>
            </a:pPr>
            <a:r>
              <a:rPr sz="1200" spc="-5" dirty="0">
                <a:latin typeface="Calibri"/>
                <a:cs typeface="Calibri"/>
              </a:rPr>
              <a:t>Cavium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ts val="1120"/>
              </a:lnSpc>
            </a:pPr>
            <a:r>
              <a:rPr sz="1200" dirty="0">
                <a:latin typeface="Calibri"/>
                <a:cs typeface="Calibri"/>
              </a:rPr>
              <a:t>IBM</a:t>
            </a:r>
            <a:endParaRPr sz="1200">
              <a:latin typeface="Calibri"/>
              <a:cs typeface="Calibri"/>
            </a:endParaRPr>
          </a:p>
          <a:p>
            <a:pPr marL="400685" marR="5715" indent="381635" algn="r">
              <a:lnSpc>
                <a:spcPct val="77800"/>
              </a:lnSpc>
              <a:spcBef>
                <a:spcPts val="160"/>
              </a:spcBef>
            </a:pPr>
            <a:r>
              <a:rPr sz="1200" spc="-5" dirty="0">
                <a:latin typeface="Calibri"/>
                <a:cs typeface="Calibri"/>
              </a:rPr>
              <a:t>Spansion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(Fujitsu)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PMC-Sierra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(Microsemi)</a:t>
            </a:r>
            <a:endParaRPr sz="1200">
              <a:latin typeface="Calibri"/>
              <a:cs typeface="Calibri"/>
            </a:endParaRPr>
          </a:p>
          <a:p>
            <a:pPr marR="5715" algn="r">
              <a:lnSpc>
                <a:spcPts val="960"/>
              </a:lnSpc>
            </a:pPr>
            <a:r>
              <a:rPr sz="1200" dirty="0">
                <a:latin typeface="Calibri"/>
                <a:cs typeface="Calibri"/>
              </a:rPr>
              <a:t>VIA</a:t>
            </a:r>
            <a:endParaRPr sz="1200">
              <a:latin typeface="Calibri"/>
              <a:cs typeface="Calibri"/>
            </a:endParaRPr>
          </a:p>
          <a:p>
            <a:pPr marR="5715" algn="r">
              <a:lnSpc>
                <a:spcPts val="1280"/>
              </a:lnSpc>
            </a:pPr>
            <a:r>
              <a:rPr sz="1200" spc="-5" dirty="0">
                <a:latin typeface="Calibri"/>
                <a:cs typeface="Calibri"/>
              </a:rPr>
              <a:t>Stretch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53390" y="449021"/>
            <a:ext cx="5951220" cy="696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Please</a:t>
            </a:r>
            <a:r>
              <a:rPr sz="2200" dirty="0"/>
              <a:t> </a:t>
            </a:r>
            <a:r>
              <a:rPr sz="2200" spc="-5" dirty="0"/>
              <a:t>select</a:t>
            </a:r>
            <a:r>
              <a:rPr sz="2200" spc="20" dirty="0"/>
              <a:t> </a:t>
            </a:r>
            <a:r>
              <a:rPr sz="2200" spc="-5" dirty="0"/>
              <a:t>the</a:t>
            </a:r>
            <a:r>
              <a:rPr sz="2200" spc="20" dirty="0"/>
              <a:t> </a:t>
            </a:r>
            <a:r>
              <a:rPr sz="2200" spc="-5" dirty="0"/>
              <a:t>processor</a:t>
            </a:r>
            <a:r>
              <a:rPr sz="2200" spc="30" dirty="0"/>
              <a:t> </a:t>
            </a:r>
            <a:r>
              <a:rPr sz="2200" spc="-5" dirty="0"/>
              <a:t>vendors</a:t>
            </a:r>
            <a:r>
              <a:rPr sz="2200" spc="25" dirty="0"/>
              <a:t> </a:t>
            </a:r>
            <a:r>
              <a:rPr sz="2200" spc="-10" dirty="0"/>
              <a:t>you</a:t>
            </a:r>
            <a:r>
              <a:rPr sz="2200" spc="50" dirty="0"/>
              <a:t> </a:t>
            </a:r>
            <a:r>
              <a:rPr sz="2200" spc="-5" dirty="0"/>
              <a:t>are</a:t>
            </a:r>
            <a:endParaRPr sz="2200"/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754505" algn="l"/>
              </a:tabLst>
            </a:pPr>
            <a:r>
              <a:rPr sz="2200" spc="-5" dirty="0"/>
              <a:t>considering	using</a:t>
            </a:r>
            <a:r>
              <a:rPr sz="2200" spc="5" dirty="0"/>
              <a:t> </a:t>
            </a:r>
            <a:r>
              <a:rPr sz="2200" spc="-5" dirty="0"/>
              <a:t>on</a:t>
            </a:r>
            <a:r>
              <a:rPr sz="2200" spc="5" dirty="0"/>
              <a:t> </a:t>
            </a:r>
            <a:r>
              <a:rPr sz="2200" spc="-10" dirty="0"/>
              <a:t>your</a:t>
            </a:r>
            <a:r>
              <a:rPr sz="2200" spc="30" dirty="0"/>
              <a:t> </a:t>
            </a:r>
            <a:r>
              <a:rPr sz="2200" spc="-5" dirty="0"/>
              <a:t>next</a:t>
            </a:r>
            <a:r>
              <a:rPr sz="2200" spc="15" dirty="0"/>
              <a:t> </a:t>
            </a:r>
            <a:r>
              <a:rPr sz="2200" spc="-5" dirty="0"/>
              <a:t>project.</a:t>
            </a:r>
            <a:endParaRPr sz="2200"/>
          </a:p>
        </p:txBody>
      </p:sp>
      <p:sp>
        <p:nvSpPr>
          <p:cNvPr id="29" name="object 29"/>
          <p:cNvSpPr txBox="1"/>
          <p:nvPr/>
        </p:nvSpPr>
        <p:spPr>
          <a:xfrm>
            <a:off x="5850382" y="5057902"/>
            <a:ext cx="103060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latin typeface="Calibri"/>
                <a:cs typeface="Calibri"/>
              </a:rPr>
              <a:t>2017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(N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10" dirty="0">
                <a:latin typeface="Calibri"/>
                <a:cs typeface="Calibri"/>
              </a:rPr>
              <a:t>=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554)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82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42589" y="1366774"/>
            <a:ext cx="1235075" cy="4965700"/>
            <a:chOff x="2942589" y="1366774"/>
            <a:chExt cx="1235075" cy="4965700"/>
          </a:xfrm>
        </p:grpSpPr>
        <p:sp>
          <p:nvSpPr>
            <p:cNvPr id="4" name="object 4"/>
            <p:cNvSpPr/>
            <p:nvPr/>
          </p:nvSpPr>
          <p:spPr>
            <a:xfrm>
              <a:off x="2948940" y="1403603"/>
              <a:ext cx="1228725" cy="4246245"/>
            </a:xfrm>
            <a:custGeom>
              <a:avLst/>
              <a:gdLst/>
              <a:ahLst/>
              <a:cxnLst/>
              <a:rect l="l" t="t" r="r" b="b"/>
              <a:pathLst>
                <a:path w="1228725" h="4246245">
                  <a:moveTo>
                    <a:pt x="303263" y="4091940"/>
                  </a:moveTo>
                  <a:lnTo>
                    <a:pt x="0" y="4091940"/>
                  </a:lnTo>
                  <a:lnTo>
                    <a:pt x="0" y="4245864"/>
                  </a:lnTo>
                  <a:lnTo>
                    <a:pt x="303263" y="4245864"/>
                  </a:lnTo>
                  <a:lnTo>
                    <a:pt x="303263" y="4091940"/>
                  </a:lnTo>
                  <a:close/>
                </a:path>
                <a:path w="1228725" h="4246245">
                  <a:moveTo>
                    <a:pt x="310896" y="3875532"/>
                  </a:moveTo>
                  <a:lnTo>
                    <a:pt x="0" y="3875532"/>
                  </a:lnTo>
                  <a:lnTo>
                    <a:pt x="0" y="4029456"/>
                  </a:lnTo>
                  <a:lnTo>
                    <a:pt x="310896" y="4029456"/>
                  </a:lnTo>
                  <a:lnTo>
                    <a:pt x="310896" y="3875532"/>
                  </a:lnTo>
                  <a:close/>
                </a:path>
                <a:path w="1228725" h="4246245">
                  <a:moveTo>
                    <a:pt x="336804" y="3660648"/>
                  </a:moveTo>
                  <a:lnTo>
                    <a:pt x="0" y="3660648"/>
                  </a:lnTo>
                  <a:lnTo>
                    <a:pt x="0" y="3814572"/>
                  </a:lnTo>
                  <a:lnTo>
                    <a:pt x="336804" y="3814572"/>
                  </a:lnTo>
                  <a:lnTo>
                    <a:pt x="336804" y="3660648"/>
                  </a:lnTo>
                  <a:close/>
                </a:path>
                <a:path w="1228725" h="4246245">
                  <a:moveTo>
                    <a:pt x="376415" y="3445764"/>
                  </a:moveTo>
                  <a:lnTo>
                    <a:pt x="0" y="3445764"/>
                  </a:lnTo>
                  <a:lnTo>
                    <a:pt x="0" y="3599688"/>
                  </a:lnTo>
                  <a:lnTo>
                    <a:pt x="376415" y="3599688"/>
                  </a:lnTo>
                  <a:lnTo>
                    <a:pt x="376415" y="3445764"/>
                  </a:lnTo>
                  <a:close/>
                </a:path>
                <a:path w="1228725" h="4246245">
                  <a:moveTo>
                    <a:pt x="409956" y="3229356"/>
                  </a:moveTo>
                  <a:lnTo>
                    <a:pt x="0" y="3229356"/>
                  </a:lnTo>
                  <a:lnTo>
                    <a:pt x="0" y="3383280"/>
                  </a:lnTo>
                  <a:lnTo>
                    <a:pt x="409956" y="3383280"/>
                  </a:lnTo>
                  <a:lnTo>
                    <a:pt x="409956" y="3229356"/>
                  </a:lnTo>
                  <a:close/>
                </a:path>
                <a:path w="1228725" h="4246245">
                  <a:moveTo>
                    <a:pt x="429768" y="3014472"/>
                  </a:moveTo>
                  <a:lnTo>
                    <a:pt x="0" y="3014472"/>
                  </a:lnTo>
                  <a:lnTo>
                    <a:pt x="0" y="3168396"/>
                  </a:lnTo>
                  <a:lnTo>
                    <a:pt x="429768" y="3168396"/>
                  </a:lnTo>
                  <a:lnTo>
                    <a:pt x="429768" y="3014472"/>
                  </a:lnTo>
                  <a:close/>
                </a:path>
                <a:path w="1228725" h="4246245">
                  <a:moveTo>
                    <a:pt x="441960" y="2799588"/>
                  </a:moveTo>
                  <a:lnTo>
                    <a:pt x="0" y="2799588"/>
                  </a:lnTo>
                  <a:lnTo>
                    <a:pt x="0" y="2953512"/>
                  </a:lnTo>
                  <a:lnTo>
                    <a:pt x="441960" y="2953512"/>
                  </a:lnTo>
                  <a:lnTo>
                    <a:pt x="441960" y="2799588"/>
                  </a:lnTo>
                  <a:close/>
                </a:path>
                <a:path w="1228725" h="4246245">
                  <a:moveTo>
                    <a:pt x="454152" y="2583180"/>
                  </a:moveTo>
                  <a:lnTo>
                    <a:pt x="0" y="2583180"/>
                  </a:lnTo>
                  <a:lnTo>
                    <a:pt x="0" y="2737104"/>
                  </a:lnTo>
                  <a:lnTo>
                    <a:pt x="454152" y="2737104"/>
                  </a:lnTo>
                  <a:lnTo>
                    <a:pt x="454152" y="2583180"/>
                  </a:lnTo>
                  <a:close/>
                </a:path>
                <a:path w="1228725" h="4246245">
                  <a:moveTo>
                    <a:pt x="463296" y="2368296"/>
                  </a:moveTo>
                  <a:lnTo>
                    <a:pt x="0" y="2368296"/>
                  </a:lnTo>
                  <a:lnTo>
                    <a:pt x="0" y="2522220"/>
                  </a:lnTo>
                  <a:lnTo>
                    <a:pt x="463296" y="2522220"/>
                  </a:lnTo>
                  <a:lnTo>
                    <a:pt x="463296" y="2368296"/>
                  </a:lnTo>
                  <a:close/>
                </a:path>
                <a:path w="1228725" h="4246245">
                  <a:moveTo>
                    <a:pt x="475488" y="2153412"/>
                  </a:moveTo>
                  <a:lnTo>
                    <a:pt x="0" y="2153412"/>
                  </a:lnTo>
                  <a:lnTo>
                    <a:pt x="0" y="2307336"/>
                  </a:lnTo>
                  <a:lnTo>
                    <a:pt x="475488" y="2307336"/>
                  </a:lnTo>
                  <a:lnTo>
                    <a:pt x="475488" y="2153412"/>
                  </a:lnTo>
                  <a:close/>
                </a:path>
                <a:path w="1228725" h="4246245">
                  <a:moveTo>
                    <a:pt x="495300" y="1938528"/>
                  </a:moveTo>
                  <a:lnTo>
                    <a:pt x="0" y="1938528"/>
                  </a:lnTo>
                  <a:lnTo>
                    <a:pt x="0" y="2090928"/>
                  </a:lnTo>
                  <a:lnTo>
                    <a:pt x="495300" y="2090928"/>
                  </a:lnTo>
                  <a:lnTo>
                    <a:pt x="495300" y="1938528"/>
                  </a:lnTo>
                  <a:close/>
                </a:path>
                <a:path w="1228725" h="4246245">
                  <a:moveTo>
                    <a:pt x="516636" y="1722120"/>
                  </a:moveTo>
                  <a:lnTo>
                    <a:pt x="0" y="1722120"/>
                  </a:lnTo>
                  <a:lnTo>
                    <a:pt x="0" y="1876044"/>
                  </a:lnTo>
                  <a:lnTo>
                    <a:pt x="516636" y="1876044"/>
                  </a:lnTo>
                  <a:lnTo>
                    <a:pt x="516636" y="1722120"/>
                  </a:lnTo>
                  <a:close/>
                </a:path>
                <a:path w="1228725" h="4246245">
                  <a:moveTo>
                    <a:pt x="560832" y="1507236"/>
                  </a:moveTo>
                  <a:lnTo>
                    <a:pt x="0" y="1507236"/>
                  </a:lnTo>
                  <a:lnTo>
                    <a:pt x="0" y="1661160"/>
                  </a:lnTo>
                  <a:lnTo>
                    <a:pt x="560832" y="1661160"/>
                  </a:lnTo>
                  <a:lnTo>
                    <a:pt x="560832" y="1507236"/>
                  </a:lnTo>
                  <a:close/>
                </a:path>
                <a:path w="1228725" h="4246245">
                  <a:moveTo>
                    <a:pt x="569976" y="1292352"/>
                  </a:moveTo>
                  <a:lnTo>
                    <a:pt x="0" y="1292352"/>
                  </a:lnTo>
                  <a:lnTo>
                    <a:pt x="0" y="1446276"/>
                  </a:lnTo>
                  <a:lnTo>
                    <a:pt x="569976" y="1446276"/>
                  </a:lnTo>
                  <a:lnTo>
                    <a:pt x="569976" y="1292352"/>
                  </a:lnTo>
                  <a:close/>
                </a:path>
                <a:path w="1228725" h="4246245">
                  <a:moveTo>
                    <a:pt x="635508" y="1075944"/>
                  </a:moveTo>
                  <a:lnTo>
                    <a:pt x="0" y="1075944"/>
                  </a:lnTo>
                  <a:lnTo>
                    <a:pt x="0" y="1229868"/>
                  </a:lnTo>
                  <a:lnTo>
                    <a:pt x="635508" y="1229868"/>
                  </a:lnTo>
                  <a:lnTo>
                    <a:pt x="635508" y="1075944"/>
                  </a:lnTo>
                  <a:close/>
                </a:path>
                <a:path w="1228725" h="4246245">
                  <a:moveTo>
                    <a:pt x="667512" y="861060"/>
                  </a:moveTo>
                  <a:lnTo>
                    <a:pt x="0" y="861060"/>
                  </a:lnTo>
                  <a:lnTo>
                    <a:pt x="0" y="1014984"/>
                  </a:lnTo>
                  <a:lnTo>
                    <a:pt x="667512" y="1014984"/>
                  </a:lnTo>
                  <a:lnTo>
                    <a:pt x="667512" y="861060"/>
                  </a:lnTo>
                  <a:close/>
                </a:path>
                <a:path w="1228725" h="4246245">
                  <a:moveTo>
                    <a:pt x="679704" y="646176"/>
                  </a:moveTo>
                  <a:lnTo>
                    <a:pt x="0" y="646176"/>
                  </a:lnTo>
                  <a:lnTo>
                    <a:pt x="0" y="800100"/>
                  </a:lnTo>
                  <a:lnTo>
                    <a:pt x="679704" y="800100"/>
                  </a:lnTo>
                  <a:lnTo>
                    <a:pt x="679704" y="646176"/>
                  </a:lnTo>
                  <a:close/>
                </a:path>
                <a:path w="1228725" h="4246245">
                  <a:moveTo>
                    <a:pt x="688848" y="429768"/>
                  </a:moveTo>
                  <a:lnTo>
                    <a:pt x="0" y="429768"/>
                  </a:lnTo>
                  <a:lnTo>
                    <a:pt x="0" y="583692"/>
                  </a:lnTo>
                  <a:lnTo>
                    <a:pt x="688848" y="583692"/>
                  </a:lnTo>
                  <a:lnTo>
                    <a:pt x="688848" y="429768"/>
                  </a:lnTo>
                  <a:close/>
                </a:path>
                <a:path w="1228725" h="4246245">
                  <a:moveTo>
                    <a:pt x="832104" y="214884"/>
                  </a:moveTo>
                  <a:lnTo>
                    <a:pt x="0" y="214884"/>
                  </a:lnTo>
                  <a:lnTo>
                    <a:pt x="0" y="368808"/>
                  </a:lnTo>
                  <a:lnTo>
                    <a:pt x="832104" y="368808"/>
                  </a:lnTo>
                  <a:lnTo>
                    <a:pt x="832104" y="214884"/>
                  </a:lnTo>
                  <a:close/>
                </a:path>
                <a:path w="1228725" h="4246245">
                  <a:moveTo>
                    <a:pt x="1228344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1228344" y="153924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48939" y="1373124"/>
              <a:ext cx="0" cy="4953000"/>
            </a:xfrm>
            <a:custGeom>
              <a:avLst/>
              <a:gdLst/>
              <a:ahLst/>
              <a:cxnLst/>
              <a:rect l="l" t="t" r="r" b="b"/>
              <a:pathLst>
                <a:path h="4953000">
                  <a:moveTo>
                    <a:pt x="0" y="0"/>
                  </a:moveTo>
                  <a:lnTo>
                    <a:pt x="0" y="4953000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240148" y="1391792"/>
            <a:ext cx="2235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30%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43273" y="1607311"/>
            <a:ext cx="2235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00017" y="1822830"/>
            <a:ext cx="2235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17%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91890" y="2037969"/>
            <a:ext cx="2235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17%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79316" y="2253488"/>
            <a:ext cx="2235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16%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46678" y="2469007"/>
            <a:ext cx="2235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16%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81146" y="2684145"/>
            <a:ext cx="2235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14%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73017" y="2899664"/>
            <a:ext cx="2235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14%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54400" y="3037716"/>
            <a:ext cx="296545" cy="131699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710"/>
              </a:spcBef>
            </a:pPr>
            <a:r>
              <a:rPr sz="900" spc="-5" dirty="0">
                <a:latin typeface="Calibri"/>
                <a:cs typeface="Calibri"/>
              </a:rPr>
              <a:t>13%</a:t>
            </a:r>
            <a:endParaRPr sz="900">
              <a:latin typeface="Calibri"/>
              <a:cs typeface="Calibri"/>
            </a:endParaRPr>
          </a:p>
          <a:p>
            <a:pPr marL="65405">
              <a:lnSpc>
                <a:spcPct val="100000"/>
              </a:lnSpc>
              <a:spcBef>
                <a:spcPts val="610"/>
              </a:spcBef>
            </a:pPr>
            <a:r>
              <a:rPr sz="900" spc="-5" dirty="0">
                <a:latin typeface="Calibri"/>
                <a:cs typeface="Calibri"/>
              </a:rPr>
              <a:t>12%</a:t>
            </a:r>
            <a:endParaRPr sz="900">
              <a:latin typeface="Calibri"/>
              <a:cs typeface="Calibri"/>
            </a:endParaRPr>
          </a:p>
          <a:p>
            <a:pPr marL="45085">
              <a:lnSpc>
                <a:spcPct val="100000"/>
              </a:lnSpc>
              <a:spcBef>
                <a:spcPts val="620"/>
              </a:spcBef>
            </a:pPr>
            <a:r>
              <a:rPr sz="900" spc="-5" dirty="0">
                <a:latin typeface="Calibri"/>
                <a:cs typeface="Calibri"/>
              </a:rPr>
              <a:t>12%</a:t>
            </a:r>
            <a:endParaRPr sz="900">
              <a:latin typeface="Calibri"/>
              <a:cs typeface="Calibri"/>
            </a:endParaRPr>
          </a:p>
          <a:p>
            <a:pPr marL="33020">
              <a:lnSpc>
                <a:spcPct val="100000"/>
              </a:lnSpc>
              <a:spcBef>
                <a:spcPts val="615"/>
              </a:spcBef>
            </a:pPr>
            <a:r>
              <a:rPr sz="900" spc="-5" dirty="0">
                <a:latin typeface="Calibri"/>
                <a:cs typeface="Calibri"/>
              </a:rPr>
              <a:t>11%</a:t>
            </a:r>
            <a:endParaRPr sz="900">
              <a:latin typeface="Calibri"/>
              <a:cs typeface="Calibri"/>
            </a:endParaRPr>
          </a:p>
          <a:p>
            <a:pPr marL="24765">
              <a:lnSpc>
                <a:spcPct val="100000"/>
              </a:lnSpc>
              <a:spcBef>
                <a:spcPts val="620"/>
              </a:spcBef>
            </a:pPr>
            <a:r>
              <a:rPr sz="900" spc="-5" dirty="0">
                <a:latin typeface="Calibri"/>
                <a:cs typeface="Calibri"/>
              </a:rPr>
              <a:t>11%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900" spc="-5" dirty="0">
                <a:latin typeface="Calibri"/>
                <a:cs typeface="Calibri"/>
              </a:rPr>
              <a:t>11%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88867" y="4329176"/>
            <a:ext cx="276225" cy="67183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715"/>
              </a:spcBef>
            </a:pPr>
            <a:r>
              <a:rPr sz="900" spc="-5" dirty="0">
                <a:latin typeface="Calibri"/>
                <a:cs typeface="Calibri"/>
              </a:rPr>
              <a:t>11%</a:t>
            </a:r>
            <a:endParaRPr sz="900">
              <a:latin typeface="Calibri"/>
              <a:cs typeface="Calibri"/>
            </a:endParaRPr>
          </a:p>
          <a:p>
            <a:pPr marL="45085">
              <a:lnSpc>
                <a:spcPct val="100000"/>
              </a:lnSpc>
              <a:spcBef>
                <a:spcPts val="620"/>
              </a:spcBef>
            </a:pPr>
            <a:r>
              <a:rPr sz="900" spc="-5" dirty="0">
                <a:latin typeface="Calibri"/>
                <a:cs typeface="Calibri"/>
              </a:rPr>
              <a:t>10%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900" spc="-5" dirty="0">
                <a:latin typeface="Calibri"/>
                <a:cs typeface="Calibri"/>
              </a:rPr>
              <a:t>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15080" y="4975351"/>
            <a:ext cx="198120" cy="67183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715"/>
              </a:spcBef>
            </a:pPr>
            <a:r>
              <a:rPr sz="900" spc="-5" dirty="0">
                <a:latin typeface="Calibri"/>
                <a:cs typeface="Calibri"/>
              </a:rPr>
              <a:t>8%</a:t>
            </a:r>
            <a:endParaRPr sz="900">
              <a:latin typeface="Calibri"/>
              <a:cs typeface="Calibri"/>
            </a:endParaRPr>
          </a:p>
          <a:p>
            <a:pPr marL="20955">
              <a:lnSpc>
                <a:spcPct val="100000"/>
              </a:lnSpc>
              <a:spcBef>
                <a:spcPts val="620"/>
              </a:spcBef>
            </a:pPr>
            <a:r>
              <a:rPr sz="900" spc="-5" dirty="0">
                <a:latin typeface="Calibri"/>
                <a:cs typeface="Calibri"/>
              </a:rPr>
              <a:t>8%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900" spc="-5" dirty="0">
                <a:latin typeface="Calibri"/>
                <a:cs typeface="Calibri"/>
              </a:rPr>
              <a:t>7%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507236" y="5710428"/>
          <a:ext cx="1959610" cy="58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1450"/>
                <a:gridCol w="237489"/>
                <a:gridCol w="33019"/>
                <a:gridCol w="245744"/>
              </a:tblGrid>
              <a:tr h="153924">
                <a:tc>
                  <a:txBody>
                    <a:bodyPr/>
                    <a:lstStyle/>
                    <a:p>
                      <a:pPr marR="99060" algn="r">
                        <a:lnSpc>
                          <a:spcPts val="104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Xilinx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MicroBlaze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(soft-core)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</a:tr>
              <a:tr h="609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3924">
                <a:tc>
                  <a:txBody>
                    <a:bodyPr/>
                    <a:lstStyle/>
                    <a:p>
                      <a:pPr marR="97155" algn="r">
                        <a:lnSpc>
                          <a:spcPts val="105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NVIDIA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Tegra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</a:tr>
              <a:tr h="62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2400">
                <a:tc>
                  <a:txBody>
                    <a:bodyPr/>
                    <a:lstStyle/>
                    <a:p>
                      <a:pPr marR="97790" algn="r">
                        <a:lnSpc>
                          <a:spcPts val="104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Hercules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(ARM)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270" marB="0"/>
                </a:tc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1020572" y="1307591"/>
            <a:ext cx="1835785" cy="153352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15"/>
              </a:spcBef>
            </a:pPr>
            <a:r>
              <a:rPr sz="900" spc="-5" dirty="0">
                <a:latin typeface="Calibri"/>
                <a:cs typeface="Calibri"/>
              </a:rPr>
              <a:t>STMicro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STM32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(ARM)</a:t>
            </a:r>
            <a:endParaRPr sz="900">
              <a:latin typeface="Calibri"/>
              <a:cs typeface="Calibri"/>
            </a:endParaRPr>
          </a:p>
          <a:p>
            <a:pPr marL="52705" marR="5080" indent="493395" algn="r">
              <a:lnSpc>
                <a:spcPct val="157000"/>
              </a:lnSpc>
            </a:pPr>
            <a:r>
              <a:rPr sz="900" spc="-5" dirty="0">
                <a:latin typeface="Calibri"/>
                <a:cs typeface="Calibri"/>
              </a:rPr>
              <a:t>Microchip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PIC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32-bit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(MIPS)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Xilinx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Zynq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(with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dual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ARM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Cortex-A9)</a:t>
            </a:r>
            <a:endParaRPr sz="900">
              <a:latin typeface="Calibri"/>
              <a:cs typeface="Calibri"/>
            </a:endParaRPr>
          </a:p>
          <a:p>
            <a:pPr marL="1115695" marR="5080" indent="-288925">
              <a:lnSpc>
                <a:spcPct val="156900"/>
              </a:lnSpc>
            </a:pPr>
            <a:r>
              <a:rPr sz="900" spc="-5" dirty="0">
                <a:latin typeface="Calibri"/>
                <a:cs typeface="Calibri"/>
              </a:rPr>
              <a:t>Freescale i.MX (ARM) </a:t>
            </a:r>
            <a:r>
              <a:rPr sz="900" spc="-19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NXP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LPC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(ARM)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900" spc="-5" dirty="0">
                <a:latin typeface="Calibri"/>
                <a:cs typeface="Calibri"/>
              </a:rPr>
              <a:t>FreescaleKinetis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(ARM/Cortex-M4/M0)</a:t>
            </a:r>
            <a:endParaRPr sz="9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20"/>
              </a:spcBef>
            </a:pPr>
            <a:r>
              <a:rPr sz="900" spc="-5" dirty="0">
                <a:latin typeface="Calibri"/>
                <a:cs typeface="Calibri"/>
              </a:rPr>
              <a:t>Atmel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SAMxx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(ARM)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33345" y="2893314"/>
            <a:ext cx="7226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TI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Sitara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(ARM)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7108" y="3108705"/>
            <a:ext cx="21183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Intel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Atom, Pentium,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Celeron, </a:t>
            </a:r>
            <a:r>
              <a:rPr sz="900" dirty="0">
                <a:latin typeface="Calibri"/>
                <a:cs typeface="Calibri"/>
              </a:rPr>
              <a:t>Core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2, </a:t>
            </a:r>
            <a:r>
              <a:rPr sz="900" spc="-5" dirty="0">
                <a:latin typeface="Calibri"/>
                <a:cs typeface="Calibri"/>
              </a:rPr>
              <a:t>Core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iX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1937" y="3324225"/>
            <a:ext cx="26435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Altera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(Intel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FPGA)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SoC-FPGA (with </a:t>
            </a:r>
            <a:r>
              <a:rPr sz="900" dirty="0">
                <a:latin typeface="Calibri"/>
                <a:cs typeface="Calibri"/>
              </a:rPr>
              <a:t>dual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ARM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Cortex-A9)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58339" y="3539185"/>
            <a:ext cx="39814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Calibri"/>
                <a:cs typeface="Calibri"/>
              </a:rPr>
              <a:t>A</a:t>
            </a:r>
            <a:r>
              <a:rPr sz="900" spc="5" dirty="0">
                <a:latin typeface="Calibri"/>
                <a:cs typeface="Calibri"/>
              </a:rPr>
              <a:t>r</a:t>
            </a:r>
            <a:r>
              <a:rPr sz="900" spc="-10" dirty="0">
                <a:latin typeface="Calibri"/>
                <a:cs typeface="Calibri"/>
              </a:rPr>
              <a:t>du</a:t>
            </a:r>
            <a:r>
              <a:rPr sz="900" spc="5" dirty="0">
                <a:latin typeface="Calibri"/>
                <a:cs typeface="Calibri"/>
              </a:rPr>
              <a:t>i</a:t>
            </a:r>
            <a:r>
              <a:rPr sz="900" spc="-10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48588" y="3754882"/>
            <a:ext cx="1706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Altera (Intel FPGA)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Nios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II </a:t>
            </a:r>
            <a:r>
              <a:rPr sz="900" spc="-5" dirty="0">
                <a:latin typeface="Calibri"/>
                <a:cs typeface="Calibri"/>
              </a:rPr>
              <a:t>(soft core)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43277" y="3970401"/>
            <a:ext cx="10128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TI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SimpleLink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(ARM)*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77973" y="4185920"/>
            <a:ext cx="7791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TI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TM4Cx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(ARM)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48332" y="4401057"/>
            <a:ext cx="707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Calibri"/>
                <a:cs typeface="Calibri"/>
              </a:rPr>
              <a:t>A</a:t>
            </a:r>
            <a:r>
              <a:rPr sz="900" spc="5" dirty="0">
                <a:latin typeface="Calibri"/>
                <a:cs typeface="Calibri"/>
              </a:rPr>
              <a:t>t</a:t>
            </a:r>
            <a:r>
              <a:rPr sz="900" spc="-15" dirty="0">
                <a:latin typeface="Calibri"/>
                <a:cs typeface="Calibri"/>
              </a:rPr>
              <a:t>m</a:t>
            </a:r>
            <a:r>
              <a:rPr sz="900" spc="5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l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(</a:t>
            </a:r>
            <a:r>
              <a:rPr sz="900" spc="-10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V</a:t>
            </a:r>
            <a:r>
              <a:rPr sz="900" spc="-10" dirty="0">
                <a:latin typeface="Calibri"/>
                <a:cs typeface="Calibri"/>
              </a:rPr>
              <a:t>R</a:t>
            </a:r>
            <a:r>
              <a:rPr sz="900" dirty="0">
                <a:latin typeface="Calibri"/>
                <a:cs typeface="Calibri"/>
              </a:rPr>
              <a:t>32)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86966" y="4616577"/>
            <a:ext cx="146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Atmel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AT91xx/ATSAMxx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(ARM)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5231" y="4832095"/>
            <a:ext cx="26504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Cypress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PSOC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4 </a:t>
            </a:r>
            <a:r>
              <a:rPr sz="900" spc="-5" dirty="0">
                <a:latin typeface="Calibri"/>
                <a:cs typeface="Calibri"/>
              </a:rPr>
              <a:t>ARM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Cortex-M0/PSoC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5 </a:t>
            </a:r>
            <a:r>
              <a:rPr sz="900" spc="-5" dirty="0">
                <a:latin typeface="Calibri"/>
                <a:cs typeface="Calibri"/>
              </a:rPr>
              <a:t>ARM Cortex-M3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03779" y="5047233"/>
            <a:ext cx="552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R</a:t>
            </a:r>
            <a:r>
              <a:rPr sz="900" spc="-5" dirty="0">
                <a:latin typeface="Calibri"/>
                <a:cs typeface="Calibri"/>
              </a:rPr>
              <a:t>en</a:t>
            </a:r>
            <a:r>
              <a:rPr sz="900" spc="5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as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RX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92198" y="5262753"/>
            <a:ext cx="7639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Broadcom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(any)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25472" y="5478271"/>
            <a:ext cx="7315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TI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C2000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MCUs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049267" y="5768340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536" y="0"/>
                </a:moveTo>
                <a:lnTo>
                  <a:pt x="0" y="0"/>
                </a:lnTo>
                <a:lnTo>
                  <a:pt x="0" y="97536"/>
                </a:lnTo>
                <a:lnTo>
                  <a:pt x="97536" y="97536"/>
                </a:lnTo>
                <a:lnTo>
                  <a:pt x="97536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179189" y="5677916"/>
            <a:ext cx="10883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2017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617)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253390" y="449021"/>
            <a:ext cx="6500495" cy="696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Which</a:t>
            </a:r>
            <a:r>
              <a:rPr sz="2200" spc="15" dirty="0"/>
              <a:t> </a:t>
            </a:r>
            <a:r>
              <a:rPr sz="2200" spc="-5" dirty="0"/>
              <a:t>of</a:t>
            </a:r>
            <a:r>
              <a:rPr sz="2200" spc="15" dirty="0"/>
              <a:t> </a:t>
            </a:r>
            <a:r>
              <a:rPr sz="2200" spc="-5" dirty="0"/>
              <a:t>the</a:t>
            </a:r>
            <a:r>
              <a:rPr sz="2200" spc="15" dirty="0"/>
              <a:t> </a:t>
            </a:r>
            <a:r>
              <a:rPr sz="2200" dirty="0"/>
              <a:t>following</a:t>
            </a:r>
            <a:r>
              <a:rPr sz="2200" spc="25" dirty="0"/>
              <a:t> </a:t>
            </a:r>
            <a:r>
              <a:rPr sz="2200" dirty="0"/>
              <a:t>32-bit</a:t>
            </a:r>
            <a:r>
              <a:rPr sz="2200" spc="10" dirty="0"/>
              <a:t> </a:t>
            </a:r>
            <a:r>
              <a:rPr sz="2200" spc="-5" dirty="0"/>
              <a:t>chip</a:t>
            </a:r>
            <a:r>
              <a:rPr sz="2200" spc="20" dirty="0"/>
              <a:t> </a:t>
            </a:r>
            <a:r>
              <a:rPr sz="2200" spc="-5" dirty="0"/>
              <a:t>families</a:t>
            </a:r>
            <a:r>
              <a:rPr sz="2200" spc="15" dirty="0"/>
              <a:t> </a:t>
            </a:r>
            <a:r>
              <a:rPr sz="2200" dirty="0"/>
              <a:t>would</a:t>
            </a:r>
            <a:endParaRPr sz="22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15" dirty="0"/>
              <a:t>you</a:t>
            </a:r>
            <a:r>
              <a:rPr sz="2200" spc="35" dirty="0"/>
              <a:t> </a:t>
            </a:r>
            <a:r>
              <a:rPr sz="2200" spc="-5" dirty="0"/>
              <a:t>consider</a:t>
            </a:r>
            <a:r>
              <a:rPr sz="2200" spc="20" dirty="0"/>
              <a:t> </a:t>
            </a:r>
            <a:r>
              <a:rPr sz="2200" spc="-5" dirty="0"/>
              <a:t>for</a:t>
            </a:r>
            <a:r>
              <a:rPr sz="2200" spc="15" dirty="0"/>
              <a:t> </a:t>
            </a:r>
            <a:r>
              <a:rPr sz="2200" spc="-10" dirty="0"/>
              <a:t>your</a:t>
            </a:r>
            <a:r>
              <a:rPr sz="2200" spc="35" dirty="0"/>
              <a:t> </a:t>
            </a:r>
            <a:r>
              <a:rPr sz="2200" spc="-5" dirty="0"/>
              <a:t>next</a:t>
            </a:r>
            <a:r>
              <a:rPr sz="2200" spc="10" dirty="0"/>
              <a:t> </a:t>
            </a:r>
            <a:r>
              <a:rPr sz="2200" spc="-5" dirty="0"/>
              <a:t>embedded</a:t>
            </a:r>
            <a:r>
              <a:rPr sz="2200" spc="30" dirty="0"/>
              <a:t> </a:t>
            </a:r>
            <a:r>
              <a:rPr sz="2200" spc="-5" dirty="0"/>
              <a:t>project?</a:t>
            </a:r>
            <a:endParaRPr sz="2200"/>
          </a:p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5278754" y="1321308"/>
          <a:ext cx="3136265" cy="4845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0660"/>
                <a:gridCol w="109219"/>
                <a:gridCol w="286385"/>
              </a:tblGrid>
              <a:tr h="134873">
                <a:tc>
                  <a:txBody>
                    <a:bodyPr/>
                    <a:lstStyle/>
                    <a:p>
                      <a:pPr marR="134620" algn="r">
                        <a:lnSpc>
                          <a:spcPts val="87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SiLABS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Precision32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(ARM)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ts val="92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57734">
                <a:tc>
                  <a:txBody>
                    <a:bodyPr/>
                    <a:lstStyle/>
                    <a:p>
                      <a:pPr marR="133350" algn="r">
                        <a:lnSpc>
                          <a:spcPts val="105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Qualcomm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(any)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/>
                </a:tc>
              </a:tr>
              <a:tr h="157734">
                <a:tc>
                  <a:txBody>
                    <a:bodyPr/>
                    <a:lstStyle/>
                    <a:p>
                      <a:pPr marR="132715" algn="r">
                        <a:lnSpc>
                          <a:spcPts val="105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Energy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Micro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EFM32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/>
                </a:tc>
              </a:tr>
              <a:tr h="157734">
                <a:tc>
                  <a:txBody>
                    <a:bodyPr/>
                    <a:lstStyle/>
                    <a:p>
                      <a:pPr marR="133985" algn="r">
                        <a:lnSpc>
                          <a:spcPts val="105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Microsemi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SmartFusion2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SoC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 FPGA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(Cortex-M3)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/>
                </a:tc>
              </a:tr>
              <a:tr h="157734">
                <a:tc>
                  <a:txBody>
                    <a:bodyPr/>
                    <a:lstStyle/>
                    <a:p>
                      <a:pPr marR="133985" algn="r">
                        <a:lnSpc>
                          <a:spcPts val="105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Infineon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XMC4000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(ARM)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/>
                </a:tc>
              </a:tr>
              <a:tr h="157733">
                <a:tc>
                  <a:txBody>
                    <a:bodyPr/>
                    <a:lstStyle/>
                    <a:p>
                      <a:pPr marR="135890" algn="r">
                        <a:lnSpc>
                          <a:spcPts val="105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AMD Fusion,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Athlon,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Sempron,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 Turion,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Opteron,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Geode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/>
                </a:tc>
              </a:tr>
              <a:tr h="157734">
                <a:tc>
                  <a:txBody>
                    <a:bodyPr/>
                    <a:lstStyle/>
                    <a:p>
                      <a:pPr marR="133985" algn="r">
                        <a:lnSpc>
                          <a:spcPts val="106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Atmel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AT91xx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/>
                </a:tc>
              </a:tr>
              <a:tr h="157734">
                <a:tc>
                  <a:txBody>
                    <a:bodyPr/>
                    <a:lstStyle/>
                    <a:p>
                      <a:pPr marR="132715" algn="r">
                        <a:lnSpc>
                          <a:spcPts val="1055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FreescalePowerQUICC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" marB="0"/>
                </a:tc>
              </a:tr>
              <a:tr h="157733">
                <a:tc>
                  <a:txBody>
                    <a:bodyPr/>
                    <a:lstStyle/>
                    <a:p>
                      <a:pPr marR="132715" algn="r">
                        <a:lnSpc>
                          <a:spcPts val="106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Renesas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RH850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" marB="0"/>
                </a:tc>
              </a:tr>
              <a:tr h="157734">
                <a:tc>
                  <a:txBody>
                    <a:bodyPr/>
                    <a:lstStyle/>
                    <a:p>
                      <a:pPr marR="134620" algn="r">
                        <a:lnSpc>
                          <a:spcPts val="106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Freescale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PowerPC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55xx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" marB="0"/>
                </a:tc>
              </a:tr>
              <a:tr h="157734">
                <a:tc>
                  <a:txBody>
                    <a:bodyPr/>
                    <a:lstStyle/>
                    <a:p>
                      <a:pPr marR="134620" algn="r">
                        <a:lnSpc>
                          <a:spcPts val="106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Microsemi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FPGA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(Cortex-M1,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softcore)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" marB="0"/>
                </a:tc>
              </a:tr>
              <a:tr h="157733">
                <a:tc>
                  <a:txBody>
                    <a:bodyPr/>
                    <a:lstStyle/>
                    <a:p>
                      <a:pPr marR="133985" algn="r">
                        <a:lnSpc>
                          <a:spcPts val="106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Freescale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PowerPC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5xx,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6xx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" marB="0"/>
                </a:tc>
              </a:tr>
              <a:tr h="157734">
                <a:tc>
                  <a:txBody>
                    <a:bodyPr/>
                    <a:lstStyle/>
                    <a:p>
                      <a:pPr marR="133350" algn="r">
                        <a:lnSpc>
                          <a:spcPts val="106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Intel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Itanium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" marB="0"/>
                </a:tc>
              </a:tr>
              <a:tr h="157734">
                <a:tc>
                  <a:txBody>
                    <a:bodyPr/>
                    <a:lstStyle/>
                    <a:p>
                      <a:pPr marR="134620" algn="r">
                        <a:lnSpc>
                          <a:spcPts val="106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Freescale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Vybrid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(ARM)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" marB="0"/>
                </a:tc>
              </a:tr>
              <a:tr h="157734">
                <a:tc>
                  <a:txBody>
                    <a:bodyPr/>
                    <a:lstStyle/>
                    <a:p>
                      <a:pPr marR="133985" algn="r">
                        <a:lnSpc>
                          <a:spcPts val="106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Freescale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68K,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ColdFire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" marB="0"/>
                </a:tc>
              </a:tr>
              <a:tr h="157733">
                <a:tc>
                  <a:txBody>
                    <a:bodyPr/>
                    <a:lstStyle/>
                    <a:p>
                      <a:pPr marR="133985" algn="r">
                        <a:lnSpc>
                          <a:spcPts val="106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Microsemi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SmartFusion SoC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 FPGA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(Cortex-M3)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" marB="0"/>
                </a:tc>
              </a:tr>
              <a:tr h="157734">
                <a:tc>
                  <a:txBody>
                    <a:bodyPr/>
                    <a:lstStyle/>
                    <a:p>
                      <a:pPr marR="133350" algn="r">
                        <a:lnSpc>
                          <a:spcPts val="106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IBM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PowerPC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4xx,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7xx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" marB="0"/>
                </a:tc>
              </a:tr>
              <a:tr h="165544">
                <a:tc>
                  <a:txBody>
                    <a:bodyPr/>
                    <a:lstStyle/>
                    <a:p>
                      <a:pPr marR="133985" algn="r">
                        <a:lnSpc>
                          <a:spcPts val="106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Infineon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XMC1000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(ARM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Cortex-M0)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7924">
                <a:tc>
                  <a:txBody>
                    <a:bodyPr/>
                    <a:lstStyle/>
                    <a:p>
                      <a:pPr marR="132715" algn="r">
                        <a:lnSpc>
                          <a:spcPts val="1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Marvell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13030">
                        <a:lnSpc>
                          <a:spcPts val="105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7543">
                <a:tc>
                  <a:txBody>
                    <a:bodyPr/>
                    <a:lstStyle/>
                    <a:p>
                      <a:pPr marR="133985" algn="r">
                        <a:lnSpc>
                          <a:spcPts val="1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Infineon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Tricore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ts val="105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7924">
                <a:tc>
                  <a:txBody>
                    <a:bodyPr/>
                    <a:lstStyle/>
                    <a:p>
                      <a:pPr marR="134620" algn="r">
                        <a:lnSpc>
                          <a:spcPts val="1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Xilinx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Virtex-5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(with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PowerPC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405)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ts val="105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7924">
                <a:tc>
                  <a:txBody>
                    <a:bodyPr/>
                    <a:lstStyle/>
                    <a:p>
                      <a:pPr marR="133985" algn="r">
                        <a:lnSpc>
                          <a:spcPts val="1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Infineon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AURIX (TriCore-based)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2710">
                        <a:lnSpc>
                          <a:spcPts val="105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7543">
                <a:tc>
                  <a:txBody>
                    <a:bodyPr/>
                    <a:lstStyle/>
                    <a:p>
                      <a:pPr marR="133350" algn="r">
                        <a:lnSpc>
                          <a:spcPts val="1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Cirrus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Logic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EP73xx,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EP93xx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(ARM)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2710">
                        <a:lnSpc>
                          <a:spcPts val="105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7924">
                <a:tc>
                  <a:txBody>
                    <a:bodyPr/>
                    <a:lstStyle/>
                    <a:p>
                      <a:pPr marR="132715" algn="r">
                        <a:lnSpc>
                          <a:spcPts val="1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AMD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Alchemy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(MIPS)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2710">
                        <a:lnSpc>
                          <a:spcPts val="105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7861">
                <a:tc>
                  <a:txBody>
                    <a:bodyPr/>
                    <a:lstStyle/>
                    <a:p>
                      <a:pPr marR="133985" algn="r">
                        <a:lnSpc>
                          <a:spcPts val="1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SPARC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(any)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4455">
                        <a:lnSpc>
                          <a:spcPts val="105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7530">
                <a:tc>
                  <a:txBody>
                    <a:bodyPr/>
                    <a:lstStyle/>
                    <a:p>
                      <a:pPr marR="134620" algn="r">
                        <a:lnSpc>
                          <a:spcPts val="1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Xilinx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Virtex-4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(with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PowerPC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405)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4455">
                        <a:lnSpc>
                          <a:spcPts val="105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7924">
                <a:tc>
                  <a:txBody>
                    <a:bodyPr/>
                    <a:lstStyle/>
                    <a:p>
                      <a:pPr marR="133350" algn="r">
                        <a:lnSpc>
                          <a:spcPts val="1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Spansion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(formerly Fujitsu)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FM3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 (ARM)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4455">
                        <a:lnSpc>
                          <a:spcPts val="105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7886">
                <a:tc>
                  <a:txBody>
                    <a:bodyPr/>
                    <a:lstStyle/>
                    <a:p>
                      <a:pPr marR="132715" algn="r">
                        <a:lnSpc>
                          <a:spcPts val="1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Infineon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TriCore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4455">
                        <a:lnSpc>
                          <a:spcPts val="105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7886">
                <a:tc>
                  <a:txBody>
                    <a:bodyPr/>
                    <a:lstStyle/>
                    <a:p>
                      <a:pPr marR="133985" algn="r">
                        <a:lnSpc>
                          <a:spcPts val="1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Infineon TriCore-based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32-bit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families AUDO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MAX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4455">
                        <a:lnSpc>
                          <a:spcPts val="105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4759">
                <a:tc>
                  <a:txBody>
                    <a:bodyPr/>
                    <a:lstStyle/>
                    <a:p>
                      <a:pPr marL="1687195">
                        <a:lnSpc>
                          <a:spcPts val="1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AMCC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PowerPC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4xx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584960">
                        <a:lnSpc>
                          <a:spcPts val="980"/>
                        </a:lnSpc>
                        <a:spcBef>
                          <a:spcPts val="16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(please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specify)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0325">
                        <a:lnSpc>
                          <a:spcPts val="105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11454">
                        <a:lnSpc>
                          <a:spcPts val="930"/>
                        </a:lnSpc>
                        <a:spcBef>
                          <a:spcPts val="16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36" name="object 36"/>
          <p:cNvGrpSpPr/>
          <p:nvPr/>
        </p:nvGrpSpPr>
        <p:grpSpPr>
          <a:xfrm>
            <a:off x="7976616" y="1298447"/>
            <a:ext cx="178435" cy="4890770"/>
            <a:chOff x="7976616" y="1298447"/>
            <a:chExt cx="178435" cy="4890770"/>
          </a:xfrm>
        </p:grpSpPr>
        <p:sp>
          <p:nvSpPr>
            <p:cNvPr id="37" name="object 37"/>
            <p:cNvSpPr/>
            <p:nvPr/>
          </p:nvSpPr>
          <p:spPr>
            <a:xfrm>
              <a:off x="7982712" y="4160519"/>
              <a:ext cx="172720" cy="2005964"/>
            </a:xfrm>
            <a:custGeom>
              <a:avLst/>
              <a:gdLst/>
              <a:ahLst/>
              <a:cxnLst/>
              <a:rect l="l" t="t" r="r" b="b"/>
              <a:pathLst>
                <a:path w="172720" h="2005964">
                  <a:moveTo>
                    <a:pt x="21336" y="1735836"/>
                  </a:moveTo>
                  <a:lnTo>
                    <a:pt x="0" y="1735836"/>
                  </a:lnTo>
                  <a:lnTo>
                    <a:pt x="0" y="1848612"/>
                  </a:lnTo>
                  <a:lnTo>
                    <a:pt x="21336" y="1848612"/>
                  </a:lnTo>
                  <a:lnTo>
                    <a:pt x="21336" y="1735836"/>
                  </a:lnTo>
                  <a:close/>
                </a:path>
                <a:path w="172720" h="2005964">
                  <a:moveTo>
                    <a:pt x="45720" y="1577340"/>
                  </a:moveTo>
                  <a:lnTo>
                    <a:pt x="0" y="1577340"/>
                  </a:lnTo>
                  <a:lnTo>
                    <a:pt x="0" y="1690116"/>
                  </a:lnTo>
                  <a:lnTo>
                    <a:pt x="45720" y="1690116"/>
                  </a:lnTo>
                  <a:lnTo>
                    <a:pt x="45720" y="1577340"/>
                  </a:lnTo>
                  <a:close/>
                </a:path>
                <a:path w="172720" h="2005964">
                  <a:moveTo>
                    <a:pt x="45720" y="1420368"/>
                  </a:moveTo>
                  <a:lnTo>
                    <a:pt x="0" y="1420368"/>
                  </a:lnTo>
                  <a:lnTo>
                    <a:pt x="0" y="1533144"/>
                  </a:lnTo>
                  <a:lnTo>
                    <a:pt x="45720" y="1533144"/>
                  </a:lnTo>
                  <a:lnTo>
                    <a:pt x="45720" y="1420368"/>
                  </a:lnTo>
                  <a:close/>
                </a:path>
                <a:path w="172720" h="2005964">
                  <a:moveTo>
                    <a:pt x="45720" y="1261872"/>
                  </a:moveTo>
                  <a:lnTo>
                    <a:pt x="0" y="1261872"/>
                  </a:lnTo>
                  <a:lnTo>
                    <a:pt x="0" y="1374648"/>
                  </a:lnTo>
                  <a:lnTo>
                    <a:pt x="45720" y="1374648"/>
                  </a:lnTo>
                  <a:lnTo>
                    <a:pt x="45720" y="1261872"/>
                  </a:lnTo>
                  <a:close/>
                </a:path>
                <a:path w="172720" h="2005964">
                  <a:moveTo>
                    <a:pt x="45720" y="1104900"/>
                  </a:moveTo>
                  <a:lnTo>
                    <a:pt x="0" y="1104900"/>
                  </a:lnTo>
                  <a:lnTo>
                    <a:pt x="0" y="1216152"/>
                  </a:lnTo>
                  <a:lnTo>
                    <a:pt x="45720" y="1216152"/>
                  </a:lnTo>
                  <a:lnTo>
                    <a:pt x="45720" y="1104900"/>
                  </a:lnTo>
                  <a:close/>
                </a:path>
                <a:path w="172720" h="2005964">
                  <a:moveTo>
                    <a:pt x="45720" y="946404"/>
                  </a:moveTo>
                  <a:lnTo>
                    <a:pt x="0" y="946404"/>
                  </a:lnTo>
                  <a:lnTo>
                    <a:pt x="0" y="1059180"/>
                  </a:lnTo>
                  <a:lnTo>
                    <a:pt x="45720" y="1059180"/>
                  </a:lnTo>
                  <a:lnTo>
                    <a:pt x="45720" y="946404"/>
                  </a:lnTo>
                  <a:close/>
                </a:path>
                <a:path w="172720" h="2005964">
                  <a:moveTo>
                    <a:pt x="53340" y="789432"/>
                  </a:moveTo>
                  <a:lnTo>
                    <a:pt x="0" y="789432"/>
                  </a:lnTo>
                  <a:lnTo>
                    <a:pt x="0" y="900684"/>
                  </a:lnTo>
                  <a:lnTo>
                    <a:pt x="53340" y="900684"/>
                  </a:lnTo>
                  <a:lnTo>
                    <a:pt x="53340" y="789432"/>
                  </a:lnTo>
                  <a:close/>
                </a:path>
                <a:path w="172720" h="2005964">
                  <a:moveTo>
                    <a:pt x="53340" y="630936"/>
                  </a:moveTo>
                  <a:lnTo>
                    <a:pt x="0" y="630936"/>
                  </a:lnTo>
                  <a:lnTo>
                    <a:pt x="0" y="743712"/>
                  </a:lnTo>
                  <a:lnTo>
                    <a:pt x="53340" y="743712"/>
                  </a:lnTo>
                  <a:lnTo>
                    <a:pt x="53340" y="630936"/>
                  </a:lnTo>
                  <a:close/>
                </a:path>
                <a:path w="172720" h="2005964">
                  <a:moveTo>
                    <a:pt x="53340" y="472440"/>
                  </a:moveTo>
                  <a:lnTo>
                    <a:pt x="0" y="472440"/>
                  </a:lnTo>
                  <a:lnTo>
                    <a:pt x="0" y="585216"/>
                  </a:lnTo>
                  <a:lnTo>
                    <a:pt x="53340" y="585216"/>
                  </a:lnTo>
                  <a:lnTo>
                    <a:pt x="53340" y="472440"/>
                  </a:lnTo>
                  <a:close/>
                </a:path>
                <a:path w="172720" h="2005964">
                  <a:moveTo>
                    <a:pt x="65532" y="315468"/>
                  </a:moveTo>
                  <a:lnTo>
                    <a:pt x="0" y="315468"/>
                  </a:lnTo>
                  <a:lnTo>
                    <a:pt x="0" y="428244"/>
                  </a:lnTo>
                  <a:lnTo>
                    <a:pt x="65532" y="428244"/>
                  </a:lnTo>
                  <a:lnTo>
                    <a:pt x="65532" y="315468"/>
                  </a:lnTo>
                  <a:close/>
                </a:path>
                <a:path w="172720" h="2005964">
                  <a:moveTo>
                    <a:pt x="65532" y="156972"/>
                  </a:moveTo>
                  <a:lnTo>
                    <a:pt x="0" y="156972"/>
                  </a:lnTo>
                  <a:lnTo>
                    <a:pt x="0" y="269748"/>
                  </a:lnTo>
                  <a:lnTo>
                    <a:pt x="65532" y="269748"/>
                  </a:lnTo>
                  <a:lnTo>
                    <a:pt x="65532" y="156972"/>
                  </a:lnTo>
                  <a:close/>
                </a:path>
                <a:path w="172720" h="2005964">
                  <a:moveTo>
                    <a:pt x="73152" y="0"/>
                  </a:moveTo>
                  <a:lnTo>
                    <a:pt x="0" y="0"/>
                  </a:lnTo>
                  <a:lnTo>
                    <a:pt x="0" y="112776"/>
                  </a:lnTo>
                  <a:lnTo>
                    <a:pt x="73152" y="112776"/>
                  </a:lnTo>
                  <a:lnTo>
                    <a:pt x="73152" y="0"/>
                  </a:lnTo>
                  <a:close/>
                </a:path>
                <a:path w="172720" h="2005964">
                  <a:moveTo>
                    <a:pt x="172212" y="1892808"/>
                  </a:moveTo>
                  <a:lnTo>
                    <a:pt x="0" y="1892808"/>
                  </a:lnTo>
                  <a:lnTo>
                    <a:pt x="0" y="2005584"/>
                  </a:lnTo>
                  <a:lnTo>
                    <a:pt x="172212" y="2005584"/>
                  </a:lnTo>
                  <a:lnTo>
                    <a:pt x="172212" y="1892808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982712" y="1298447"/>
              <a:ext cx="0" cy="4890770"/>
            </a:xfrm>
            <a:custGeom>
              <a:avLst/>
              <a:gdLst/>
              <a:ahLst/>
              <a:cxnLst/>
              <a:rect l="l" t="t" r="r" b="b"/>
              <a:pathLst>
                <a:path h="4890770">
                  <a:moveTo>
                    <a:pt x="0" y="0"/>
                  </a:moveTo>
                  <a:lnTo>
                    <a:pt x="0" y="4890516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83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38473" y="1663954"/>
            <a:ext cx="3228340" cy="3992245"/>
            <a:chOff x="3538473" y="1663954"/>
            <a:chExt cx="3228340" cy="3992245"/>
          </a:xfrm>
        </p:grpSpPr>
        <p:sp>
          <p:nvSpPr>
            <p:cNvPr id="4" name="object 4"/>
            <p:cNvSpPr/>
            <p:nvPr/>
          </p:nvSpPr>
          <p:spPr>
            <a:xfrm>
              <a:off x="3544823" y="1694688"/>
              <a:ext cx="3221990" cy="128270"/>
            </a:xfrm>
            <a:custGeom>
              <a:avLst/>
              <a:gdLst/>
              <a:ahLst/>
              <a:cxnLst/>
              <a:rect l="l" t="t" r="r" b="b"/>
              <a:pathLst>
                <a:path w="3221990" h="128269">
                  <a:moveTo>
                    <a:pt x="3221735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3221735" y="128015"/>
                  </a:lnTo>
                  <a:lnTo>
                    <a:pt x="322173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44823" y="1822704"/>
              <a:ext cx="2731135" cy="128270"/>
            </a:xfrm>
            <a:custGeom>
              <a:avLst/>
              <a:gdLst/>
              <a:ahLst/>
              <a:cxnLst/>
              <a:rect l="l" t="t" r="r" b="b"/>
              <a:pathLst>
                <a:path w="2731135" h="128269">
                  <a:moveTo>
                    <a:pt x="2731008" y="0"/>
                  </a:moveTo>
                  <a:lnTo>
                    <a:pt x="0" y="0"/>
                  </a:lnTo>
                  <a:lnTo>
                    <a:pt x="0" y="128016"/>
                  </a:lnTo>
                  <a:lnTo>
                    <a:pt x="2731008" y="128016"/>
                  </a:lnTo>
                  <a:lnTo>
                    <a:pt x="273100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44823" y="2001012"/>
              <a:ext cx="2997835" cy="128270"/>
            </a:xfrm>
            <a:custGeom>
              <a:avLst/>
              <a:gdLst/>
              <a:ahLst/>
              <a:cxnLst/>
              <a:rect l="l" t="t" r="r" b="b"/>
              <a:pathLst>
                <a:path w="2997834" h="128269">
                  <a:moveTo>
                    <a:pt x="2997707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2997707" y="128015"/>
                  </a:lnTo>
                  <a:lnTo>
                    <a:pt x="29977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44823" y="2129028"/>
              <a:ext cx="3074035" cy="128270"/>
            </a:xfrm>
            <a:custGeom>
              <a:avLst/>
              <a:gdLst/>
              <a:ahLst/>
              <a:cxnLst/>
              <a:rect l="l" t="t" r="r" b="b"/>
              <a:pathLst>
                <a:path w="3074034" h="128269">
                  <a:moveTo>
                    <a:pt x="3073907" y="0"/>
                  </a:moveTo>
                  <a:lnTo>
                    <a:pt x="0" y="0"/>
                  </a:lnTo>
                  <a:lnTo>
                    <a:pt x="0" y="128016"/>
                  </a:lnTo>
                  <a:lnTo>
                    <a:pt x="3073907" y="128016"/>
                  </a:lnTo>
                  <a:lnTo>
                    <a:pt x="307390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44823" y="2307336"/>
              <a:ext cx="1551940" cy="128270"/>
            </a:xfrm>
            <a:custGeom>
              <a:avLst/>
              <a:gdLst/>
              <a:ahLst/>
              <a:cxnLst/>
              <a:rect l="l" t="t" r="r" b="b"/>
              <a:pathLst>
                <a:path w="1551939" h="128269">
                  <a:moveTo>
                    <a:pt x="1551431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1551431" y="128015"/>
                  </a:lnTo>
                  <a:lnTo>
                    <a:pt x="15514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44823" y="2435352"/>
              <a:ext cx="1508760" cy="128270"/>
            </a:xfrm>
            <a:custGeom>
              <a:avLst/>
              <a:gdLst/>
              <a:ahLst/>
              <a:cxnLst/>
              <a:rect l="l" t="t" r="r" b="b"/>
              <a:pathLst>
                <a:path w="1508760" h="128269">
                  <a:moveTo>
                    <a:pt x="1508760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1508760" y="128015"/>
                  </a:lnTo>
                  <a:lnTo>
                    <a:pt x="150876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44823" y="2613660"/>
              <a:ext cx="1068705" cy="128270"/>
            </a:xfrm>
            <a:custGeom>
              <a:avLst/>
              <a:gdLst/>
              <a:ahLst/>
              <a:cxnLst/>
              <a:rect l="l" t="t" r="r" b="b"/>
              <a:pathLst>
                <a:path w="1068704" h="128269">
                  <a:moveTo>
                    <a:pt x="1068324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1068324" y="128015"/>
                  </a:lnTo>
                  <a:lnTo>
                    <a:pt x="10683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44823" y="2741676"/>
              <a:ext cx="1361440" cy="127000"/>
            </a:xfrm>
            <a:custGeom>
              <a:avLst/>
              <a:gdLst/>
              <a:ahLst/>
              <a:cxnLst/>
              <a:rect l="l" t="t" r="r" b="b"/>
              <a:pathLst>
                <a:path w="1361439" h="127000">
                  <a:moveTo>
                    <a:pt x="1360931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360931" y="126491"/>
                  </a:lnTo>
                  <a:lnTo>
                    <a:pt x="136093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44823" y="2919984"/>
              <a:ext cx="792480" cy="128270"/>
            </a:xfrm>
            <a:custGeom>
              <a:avLst/>
              <a:gdLst/>
              <a:ahLst/>
              <a:cxnLst/>
              <a:rect l="l" t="t" r="r" b="b"/>
              <a:pathLst>
                <a:path w="792479" h="128269">
                  <a:moveTo>
                    <a:pt x="792479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792479" y="128015"/>
                  </a:lnTo>
                  <a:lnTo>
                    <a:pt x="7924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44823" y="3048000"/>
              <a:ext cx="777240" cy="127000"/>
            </a:xfrm>
            <a:custGeom>
              <a:avLst/>
              <a:gdLst/>
              <a:ahLst/>
              <a:cxnLst/>
              <a:rect l="l" t="t" r="r" b="b"/>
              <a:pathLst>
                <a:path w="777239" h="127000">
                  <a:moveTo>
                    <a:pt x="777239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777239" y="126491"/>
                  </a:lnTo>
                  <a:lnTo>
                    <a:pt x="77723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44823" y="3226308"/>
              <a:ext cx="759460" cy="127000"/>
            </a:xfrm>
            <a:custGeom>
              <a:avLst/>
              <a:gdLst/>
              <a:ahLst/>
              <a:cxnLst/>
              <a:rect l="l" t="t" r="r" b="b"/>
              <a:pathLst>
                <a:path w="759460" h="127000">
                  <a:moveTo>
                    <a:pt x="758951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758951" y="126491"/>
                  </a:lnTo>
                  <a:lnTo>
                    <a:pt x="75895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44823" y="3352800"/>
              <a:ext cx="835660" cy="128270"/>
            </a:xfrm>
            <a:custGeom>
              <a:avLst/>
              <a:gdLst/>
              <a:ahLst/>
              <a:cxnLst/>
              <a:rect l="l" t="t" r="r" b="b"/>
              <a:pathLst>
                <a:path w="835660" h="128270">
                  <a:moveTo>
                    <a:pt x="835151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835151" y="128015"/>
                  </a:lnTo>
                  <a:lnTo>
                    <a:pt x="8351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44823" y="3532632"/>
              <a:ext cx="688975" cy="127000"/>
            </a:xfrm>
            <a:custGeom>
              <a:avLst/>
              <a:gdLst/>
              <a:ahLst/>
              <a:cxnLst/>
              <a:rect l="l" t="t" r="r" b="b"/>
              <a:pathLst>
                <a:path w="688975" h="127000">
                  <a:moveTo>
                    <a:pt x="688848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688848" y="126491"/>
                  </a:lnTo>
                  <a:lnTo>
                    <a:pt x="6888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44823" y="3659124"/>
              <a:ext cx="868680" cy="128270"/>
            </a:xfrm>
            <a:custGeom>
              <a:avLst/>
              <a:gdLst/>
              <a:ahLst/>
              <a:cxnLst/>
              <a:rect l="l" t="t" r="r" b="b"/>
              <a:pathLst>
                <a:path w="868679" h="128270">
                  <a:moveTo>
                    <a:pt x="868679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868679" y="128015"/>
                  </a:lnTo>
                  <a:lnTo>
                    <a:pt x="86867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44823" y="3837432"/>
              <a:ext cx="655320" cy="128270"/>
            </a:xfrm>
            <a:custGeom>
              <a:avLst/>
              <a:gdLst/>
              <a:ahLst/>
              <a:cxnLst/>
              <a:rect l="l" t="t" r="r" b="b"/>
              <a:pathLst>
                <a:path w="655320" h="128270">
                  <a:moveTo>
                    <a:pt x="655320" y="0"/>
                  </a:moveTo>
                  <a:lnTo>
                    <a:pt x="0" y="0"/>
                  </a:lnTo>
                  <a:lnTo>
                    <a:pt x="0" y="128016"/>
                  </a:lnTo>
                  <a:lnTo>
                    <a:pt x="655320" y="128016"/>
                  </a:lnTo>
                  <a:lnTo>
                    <a:pt x="65532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44823" y="3965448"/>
              <a:ext cx="480059" cy="128270"/>
            </a:xfrm>
            <a:custGeom>
              <a:avLst/>
              <a:gdLst/>
              <a:ahLst/>
              <a:cxnLst/>
              <a:rect l="l" t="t" r="r" b="b"/>
              <a:pathLst>
                <a:path w="480060" h="128270">
                  <a:moveTo>
                    <a:pt x="480060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480060" y="128015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44823" y="4143755"/>
              <a:ext cx="396240" cy="128270"/>
            </a:xfrm>
            <a:custGeom>
              <a:avLst/>
              <a:gdLst/>
              <a:ahLst/>
              <a:cxnLst/>
              <a:rect l="l" t="t" r="r" b="b"/>
              <a:pathLst>
                <a:path w="396239" h="128270">
                  <a:moveTo>
                    <a:pt x="396239" y="0"/>
                  </a:moveTo>
                  <a:lnTo>
                    <a:pt x="0" y="0"/>
                  </a:lnTo>
                  <a:lnTo>
                    <a:pt x="0" y="128016"/>
                  </a:lnTo>
                  <a:lnTo>
                    <a:pt x="396239" y="128016"/>
                  </a:lnTo>
                  <a:lnTo>
                    <a:pt x="39623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44823" y="4271772"/>
              <a:ext cx="378460" cy="128270"/>
            </a:xfrm>
            <a:custGeom>
              <a:avLst/>
              <a:gdLst/>
              <a:ahLst/>
              <a:cxnLst/>
              <a:rect l="l" t="t" r="r" b="b"/>
              <a:pathLst>
                <a:path w="378460" h="128270">
                  <a:moveTo>
                    <a:pt x="377951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377951" y="128015"/>
                  </a:lnTo>
                  <a:lnTo>
                    <a:pt x="3779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44823" y="4450080"/>
              <a:ext cx="363220" cy="128270"/>
            </a:xfrm>
            <a:custGeom>
              <a:avLst/>
              <a:gdLst/>
              <a:ahLst/>
              <a:cxnLst/>
              <a:rect l="l" t="t" r="r" b="b"/>
              <a:pathLst>
                <a:path w="363220" h="128270">
                  <a:moveTo>
                    <a:pt x="362712" y="0"/>
                  </a:moveTo>
                  <a:lnTo>
                    <a:pt x="0" y="0"/>
                  </a:lnTo>
                  <a:lnTo>
                    <a:pt x="0" y="128016"/>
                  </a:lnTo>
                  <a:lnTo>
                    <a:pt x="362712" y="128016"/>
                  </a:lnTo>
                  <a:lnTo>
                    <a:pt x="3627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44823" y="4578096"/>
              <a:ext cx="218440" cy="128270"/>
            </a:xfrm>
            <a:custGeom>
              <a:avLst/>
              <a:gdLst/>
              <a:ahLst/>
              <a:cxnLst/>
              <a:rect l="l" t="t" r="r" b="b"/>
              <a:pathLst>
                <a:path w="218439" h="128270">
                  <a:moveTo>
                    <a:pt x="217931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217931" y="128015"/>
                  </a:lnTo>
                  <a:lnTo>
                    <a:pt x="21793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44823" y="4756404"/>
              <a:ext cx="294640" cy="128270"/>
            </a:xfrm>
            <a:custGeom>
              <a:avLst/>
              <a:gdLst/>
              <a:ahLst/>
              <a:cxnLst/>
              <a:rect l="l" t="t" r="r" b="b"/>
              <a:pathLst>
                <a:path w="294639" h="128270">
                  <a:moveTo>
                    <a:pt x="294131" y="0"/>
                  </a:moveTo>
                  <a:lnTo>
                    <a:pt x="0" y="0"/>
                  </a:lnTo>
                  <a:lnTo>
                    <a:pt x="0" y="128016"/>
                  </a:lnTo>
                  <a:lnTo>
                    <a:pt x="294131" y="128016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44823" y="4884420"/>
              <a:ext cx="320040" cy="127000"/>
            </a:xfrm>
            <a:custGeom>
              <a:avLst/>
              <a:gdLst/>
              <a:ahLst/>
              <a:cxnLst/>
              <a:rect l="l" t="t" r="r" b="b"/>
              <a:pathLst>
                <a:path w="320039" h="127000">
                  <a:moveTo>
                    <a:pt x="320039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320039" y="126491"/>
                  </a:lnTo>
                  <a:lnTo>
                    <a:pt x="32003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44823" y="5062727"/>
              <a:ext cx="276225" cy="128270"/>
            </a:xfrm>
            <a:custGeom>
              <a:avLst/>
              <a:gdLst/>
              <a:ahLst/>
              <a:cxnLst/>
              <a:rect l="l" t="t" r="r" b="b"/>
              <a:pathLst>
                <a:path w="276225" h="128270">
                  <a:moveTo>
                    <a:pt x="275843" y="0"/>
                  </a:moveTo>
                  <a:lnTo>
                    <a:pt x="0" y="0"/>
                  </a:lnTo>
                  <a:lnTo>
                    <a:pt x="0" y="128016"/>
                  </a:lnTo>
                  <a:lnTo>
                    <a:pt x="275843" y="128016"/>
                  </a:lnTo>
                  <a:lnTo>
                    <a:pt x="27584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44823" y="5190744"/>
              <a:ext cx="401320" cy="127000"/>
            </a:xfrm>
            <a:custGeom>
              <a:avLst/>
              <a:gdLst/>
              <a:ahLst/>
              <a:cxnLst/>
              <a:rect l="l" t="t" r="r" b="b"/>
              <a:pathLst>
                <a:path w="401320" h="127000">
                  <a:moveTo>
                    <a:pt x="40081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400812" y="126491"/>
                  </a:lnTo>
                  <a:lnTo>
                    <a:pt x="4008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44823" y="5369051"/>
              <a:ext cx="224154" cy="128270"/>
            </a:xfrm>
            <a:custGeom>
              <a:avLst/>
              <a:gdLst/>
              <a:ahLst/>
              <a:cxnLst/>
              <a:rect l="l" t="t" r="r" b="b"/>
              <a:pathLst>
                <a:path w="224154" h="128270">
                  <a:moveTo>
                    <a:pt x="224027" y="0"/>
                  </a:moveTo>
                  <a:lnTo>
                    <a:pt x="0" y="0"/>
                  </a:lnTo>
                  <a:lnTo>
                    <a:pt x="0" y="128016"/>
                  </a:lnTo>
                  <a:lnTo>
                    <a:pt x="224027" y="128016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44823" y="5497068"/>
              <a:ext cx="355600" cy="127000"/>
            </a:xfrm>
            <a:custGeom>
              <a:avLst/>
              <a:gdLst/>
              <a:ahLst/>
              <a:cxnLst/>
              <a:rect l="l" t="t" r="r" b="b"/>
              <a:pathLst>
                <a:path w="355600" h="127000">
                  <a:moveTo>
                    <a:pt x="355091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355091" y="126491"/>
                  </a:lnTo>
                  <a:lnTo>
                    <a:pt x="3550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44823" y="1670304"/>
              <a:ext cx="0" cy="3979545"/>
            </a:xfrm>
            <a:custGeom>
              <a:avLst/>
              <a:gdLst/>
              <a:ahLst/>
              <a:cxnLst/>
              <a:rect l="l" t="t" r="r" b="b"/>
              <a:pathLst>
                <a:path h="3979545">
                  <a:moveTo>
                    <a:pt x="0" y="0"/>
                  </a:moveTo>
                  <a:lnTo>
                    <a:pt x="0" y="3979164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830948" y="164604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06920" y="1952371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98441" y="348335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63644" y="3789426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70782" y="4401692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832986" y="5320410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41109" y="1773682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84009" y="2079752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117972" y="2258314"/>
            <a:ext cx="332105" cy="336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">
              <a:lnSpc>
                <a:spcPts val="1225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22%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25"/>
              </a:lnSpc>
            </a:pPr>
            <a:r>
              <a:rPr sz="1200" dirty="0">
                <a:latin typeface="Calibri"/>
                <a:cs typeface="Calibri"/>
              </a:rPr>
              <a:t>21%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77536" y="2564638"/>
            <a:ext cx="582295" cy="336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25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15%</a:t>
            </a:r>
            <a:endParaRPr sz="1200">
              <a:latin typeface="Calibri"/>
              <a:cs typeface="Calibri"/>
            </a:endParaRPr>
          </a:p>
          <a:p>
            <a:pPr marL="304165">
              <a:lnSpc>
                <a:spcPts val="1225"/>
              </a:lnSpc>
            </a:pPr>
            <a:r>
              <a:rPr sz="1200" dirty="0">
                <a:latin typeface="Calibri"/>
                <a:cs typeface="Calibri"/>
              </a:rPr>
              <a:t>19%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367276" y="2870961"/>
            <a:ext cx="325120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">
              <a:lnSpc>
                <a:spcPts val="122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  <a:p>
            <a:pPr marL="31750">
              <a:lnSpc>
                <a:spcPts val="1205"/>
              </a:lnSpc>
            </a:pPr>
            <a:r>
              <a:rPr sz="1200" dirty="0"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25"/>
              </a:lnSpc>
            </a:pPr>
            <a:r>
              <a:rPr sz="1200" dirty="0"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43729" y="330479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77892" y="361073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89019" y="3917060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86021" y="4095750"/>
            <a:ext cx="231775" cy="335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ts val="122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20"/>
              </a:lnSpc>
            </a:pPr>
            <a:r>
              <a:rPr sz="1200" dirty="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26002" y="4529454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884421" y="4708017"/>
            <a:ext cx="257175" cy="514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>
              <a:lnSpc>
                <a:spcPts val="1225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  <a:p>
            <a:pPr marL="57150">
              <a:lnSpc>
                <a:spcPts val="1205"/>
              </a:lnSpc>
            </a:pPr>
            <a:r>
              <a:rPr sz="1200" dirty="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25"/>
              </a:lnSpc>
            </a:pPr>
            <a:r>
              <a:rPr sz="1200" dirty="0"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008882" y="5141721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963161" y="5448096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52068" y="1591284"/>
            <a:ext cx="2743200" cy="4005579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825"/>
              </a:spcBef>
            </a:pPr>
            <a:r>
              <a:rPr sz="1400" spc="-5" dirty="0">
                <a:latin typeface="Calibri"/>
                <a:cs typeface="Calibri"/>
              </a:rPr>
              <a:t>Microchip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PIC24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/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dsPIC</a:t>
            </a:r>
            <a:endParaRPr sz="14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730"/>
              </a:spcBef>
            </a:pPr>
            <a:r>
              <a:rPr sz="1400" spc="-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I </a:t>
            </a:r>
            <a:r>
              <a:rPr sz="1400" spc="-15" dirty="0">
                <a:latin typeface="Calibri"/>
                <a:cs typeface="Calibri"/>
              </a:rPr>
              <a:t>M</a:t>
            </a:r>
            <a:r>
              <a:rPr sz="1400" spc="-5" dirty="0">
                <a:latin typeface="Calibri"/>
                <a:cs typeface="Calibri"/>
              </a:rPr>
              <a:t>SP</a:t>
            </a:r>
            <a:r>
              <a:rPr sz="1400" spc="-10" dirty="0">
                <a:latin typeface="Calibri"/>
                <a:cs typeface="Calibri"/>
              </a:rPr>
              <a:t>4</a:t>
            </a:r>
            <a:r>
              <a:rPr sz="1400" dirty="0">
                <a:latin typeface="Calibri"/>
                <a:cs typeface="Calibri"/>
              </a:rPr>
              <a:t>30</a:t>
            </a:r>
            <a:endParaRPr sz="14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735"/>
              </a:spcBef>
            </a:pPr>
            <a:r>
              <a:rPr sz="1400" spc="-5" dirty="0">
                <a:latin typeface="Calibri"/>
                <a:cs typeface="Calibri"/>
              </a:rPr>
              <a:t>STMicroelectronics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ST9,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ST10</a:t>
            </a:r>
            <a:endParaRPr sz="1400">
              <a:latin typeface="Calibri"/>
              <a:cs typeface="Calibri"/>
            </a:endParaRPr>
          </a:p>
          <a:p>
            <a:pPr marL="1212215" marR="5715" indent="410209" algn="r">
              <a:lnSpc>
                <a:spcPts val="2410"/>
              </a:lnSpc>
              <a:spcBef>
                <a:spcPts val="200"/>
              </a:spcBef>
            </a:pPr>
            <a:r>
              <a:rPr sz="1400" spc="-5" dirty="0">
                <a:latin typeface="Calibri"/>
                <a:cs typeface="Calibri"/>
              </a:rPr>
              <a:t>F</a:t>
            </a:r>
            <a:r>
              <a:rPr sz="1400" spc="-1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-5" dirty="0">
                <a:latin typeface="Calibri"/>
                <a:cs typeface="Calibri"/>
              </a:rPr>
              <a:t>scal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HC</a:t>
            </a:r>
            <a:r>
              <a:rPr sz="1400" spc="-10" dirty="0">
                <a:latin typeface="Calibri"/>
                <a:cs typeface="Calibri"/>
              </a:rPr>
              <a:t>1</a:t>
            </a:r>
            <a:r>
              <a:rPr sz="1400" dirty="0">
                <a:latin typeface="Calibri"/>
                <a:cs typeface="Calibri"/>
              </a:rPr>
              <a:t>6  </a:t>
            </a:r>
            <a:r>
              <a:rPr sz="1400" spc="-5" dirty="0">
                <a:latin typeface="Calibri"/>
                <a:cs typeface="Calibri"/>
              </a:rPr>
              <a:t>Intel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8086,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'186,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'286</a:t>
            </a:r>
            <a:endParaRPr sz="1400">
              <a:latin typeface="Calibri"/>
              <a:cs typeface="Calibri"/>
            </a:endParaRPr>
          </a:p>
          <a:p>
            <a:pPr marL="1622425" marR="5080" indent="122555" algn="r">
              <a:lnSpc>
                <a:spcPts val="2410"/>
              </a:lnSpc>
            </a:pPr>
            <a:r>
              <a:rPr sz="1400" spc="-5" dirty="0">
                <a:latin typeface="Calibri"/>
                <a:cs typeface="Calibri"/>
              </a:rPr>
              <a:t>Renesas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RL78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</a:t>
            </a:r>
            <a:r>
              <a:rPr sz="1400" spc="-1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-5" dirty="0">
                <a:latin typeface="Calibri"/>
                <a:cs typeface="Calibri"/>
              </a:rPr>
              <a:t>scal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HC</a:t>
            </a:r>
            <a:r>
              <a:rPr sz="1400" spc="-10" dirty="0">
                <a:latin typeface="Calibri"/>
                <a:cs typeface="Calibri"/>
              </a:rPr>
              <a:t>1</a:t>
            </a:r>
            <a:r>
              <a:rPr sz="140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553845" marR="5080" indent="261620" algn="just">
              <a:lnSpc>
                <a:spcPts val="241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Renesas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R8C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AMD </a:t>
            </a:r>
            <a:r>
              <a:rPr sz="1400" dirty="0">
                <a:latin typeface="Calibri"/>
                <a:cs typeface="Calibri"/>
              </a:rPr>
              <a:t>186, </a:t>
            </a:r>
            <a:r>
              <a:rPr sz="1400" spc="-5" dirty="0">
                <a:latin typeface="Calibri"/>
                <a:cs typeface="Calibri"/>
              </a:rPr>
              <a:t>'188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Zilog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Z180,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Z380</a:t>
            </a:r>
            <a:endParaRPr sz="1400">
              <a:latin typeface="Calibri"/>
              <a:cs typeface="Calibri"/>
            </a:endParaRPr>
          </a:p>
          <a:p>
            <a:pPr marL="12700" marR="5080" indent="2218690">
              <a:lnSpc>
                <a:spcPts val="2410"/>
              </a:lnSpc>
            </a:pPr>
            <a:r>
              <a:rPr sz="1400" dirty="0">
                <a:latin typeface="Calibri"/>
                <a:cs typeface="Calibri"/>
              </a:rPr>
              <a:t>Ma</a:t>
            </a:r>
            <a:r>
              <a:rPr sz="1400" spc="-10" dirty="0">
                <a:latin typeface="Calibri"/>
                <a:cs typeface="Calibri"/>
              </a:rPr>
              <a:t>x</a:t>
            </a:r>
            <a:r>
              <a:rPr sz="1400" dirty="0">
                <a:latin typeface="Calibri"/>
                <a:cs typeface="Calibri"/>
              </a:rPr>
              <a:t>im  </a:t>
            </a:r>
            <a:r>
              <a:rPr sz="1400" spc="-5" dirty="0">
                <a:latin typeface="Calibri"/>
                <a:cs typeface="Calibri"/>
              </a:rPr>
              <a:t>Infineon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XE166, XC2000,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XC166,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C166</a:t>
            </a:r>
            <a:endParaRPr sz="1400">
              <a:latin typeface="Calibri"/>
              <a:cs typeface="Calibri"/>
            </a:endParaRPr>
          </a:p>
          <a:p>
            <a:pPr marL="2307590">
              <a:lnSpc>
                <a:spcPct val="100000"/>
              </a:lnSpc>
              <a:spcBef>
                <a:spcPts val="530"/>
              </a:spcBef>
            </a:pPr>
            <a:r>
              <a:rPr sz="1400" spc="-5" dirty="0">
                <a:latin typeface="Calibri"/>
                <a:cs typeface="Calibri"/>
              </a:rPr>
              <a:t>Other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836920" y="5256276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946775" y="5178044"/>
            <a:ext cx="939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2017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(N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412)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836920" y="5516879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946775" y="5438952"/>
            <a:ext cx="939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2015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(N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621)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xfrm>
            <a:off x="253390" y="449021"/>
            <a:ext cx="6500495" cy="696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Which</a:t>
            </a:r>
            <a:r>
              <a:rPr sz="2200" spc="15" dirty="0"/>
              <a:t> </a:t>
            </a:r>
            <a:r>
              <a:rPr sz="2200" spc="-5" dirty="0"/>
              <a:t>of</a:t>
            </a:r>
            <a:r>
              <a:rPr sz="2200" spc="15" dirty="0"/>
              <a:t> </a:t>
            </a:r>
            <a:r>
              <a:rPr sz="2200" spc="-5" dirty="0"/>
              <a:t>the</a:t>
            </a:r>
            <a:r>
              <a:rPr sz="2200" spc="15" dirty="0"/>
              <a:t> </a:t>
            </a:r>
            <a:r>
              <a:rPr sz="2200" dirty="0"/>
              <a:t>following</a:t>
            </a:r>
            <a:r>
              <a:rPr sz="2200" spc="25" dirty="0"/>
              <a:t> </a:t>
            </a:r>
            <a:r>
              <a:rPr sz="2200" dirty="0"/>
              <a:t>16-bit</a:t>
            </a:r>
            <a:r>
              <a:rPr sz="2200" spc="10" dirty="0"/>
              <a:t> </a:t>
            </a:r>
            <a:r>
              <a:rPr sz="2200" spc="-5" dirty="0"/>
              <a:t>chip</a:t>
            </a:r>
            <a:r>
              <a:rPr sz="2200" spc="20" dirty="0"/>
              <a:t> </a:t>
            </a:r>
            <a:r>
              <a:rPr sz="2200" spc="-5" dirty="0"/>
              <a:t>families</a:t>
            </a:r>
            <a:r>
              <a:rPr sz="2200" spc="15" dirty="0"/>
              <a:t> </a:t>
            </a:r>
            <a:r>
              <a:rPr sz="2200" dirty="0"/>
              <a:t>would</a:t>
            </a:r>
            <a:endParaRPr sz="22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15" dirty="0"/>
              <a:t>you</a:t>
            </a:r>
            <a:r>
              <a:rPr sz="2200" spc="35" dirty="0"/>
              <a:t> </a:t>
            </a:r>
            <a:r>
              <a:rPr sz="2200" spc="-5" dirty="0"/>
              <a:t>consider</a:t>
            </a:r>
            <a:r>
              <a:rPr sz="2200" spc="20" dirty="0"/>
              <a:t> </a:t>
            </a:r>
            <a:r>
              <a:rPr sz="2200" spc="-5" dirty="0"/>
              <a:t>for</a:t>
            </a:r>
            <a:r>
              <a:rPr sz="2200" spc="15" dirty="0"/>
              <a:t> </a:t>
            </a:r>
            <a:r>
              <a:rPr sz="2200" spc="-10" dirty="0"/>
              <a:t>your</a:t>
            </a:r>
            <a:r>
              <a:rPr sz="2200" spc="35" dirty="0"/>
              <a:t> </a:t>
            </a:r>
            <a:r>
              <a:rPr sz="2200" spc="-5" dirty="0"/>
              <a:t>next</a:t>
            </a:r>
            <a:r>
              <a:rPr sz="2200" spc="10" dirty="0"/>
              <a:t> </a:t>
            </a:r>
            <a:r>
              <a:rPr sz="2200" spc="-5" dirty="0"/>
              <a:t>embedded</a:t>
            </a:r>
            <a:r>
              <a:rPr sz="2200" spc="30" dirty="0"/>
              <a:t> </a:t>
            </a:r>
            <a:r>
              <a:rPr sz="2200" spc="-5" dirty="0"/>
              <a:t>project?</a:t>
            </a:r>
            <a:endParaRPr sz="220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84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24046" y="1619758"/>
            <a:ext cx="3202305" cy="4513580"/>
            <a:chOff x="3924046" y="1619758"/>
            <a:chExt cx="3202305" cy="4513580"/>
          </a:xfrm>
        </p:grpSpPr>
        <p:sp>
          <p:nvSpPr>
            <p:cNvPr id="4" name="object 4"/>
            <p:cNvSpPr/>
            <p:nvPr/>
          </p:nvSpPr>
          <p:spPr>
            <a:xfrm>
              <a:off x="3930396" y="1647443"/>
              <a:ext cx="3195955" cy="353695"/>
            </a:xfrm>
            <a:custGeom>
              <a:avLst/>
              <a:gdLst/>
              <a:ahLst/>
              <a:cxnLst/>
              <a:rect l="l" t="t" r="r" b="b"/>
              <a:pathLst>
                <a:path w="3195954" h="353694">
                  <a:moveTo>
                    <a:pt x="3029712" y="249936"/>
                  </a:moveTo>
                  <a:lnTo>
                    <a:pt x="0" y="249936"/>
                  </a:lnTo>
                  <a:lnTo>
                    <a:pt x="0" y="353568"/>
                  </a:lnTo>
                  <a:lnTo>
                    <a:pt x="3029712" y="353568"/>
                  </a:lnTo>
                  <a:lnTo>
                    <a:pt x="3029712" y="249936"/>
                  </a:lnTo>
                  <a:close/>
                </a:path>
                <a:path w="3195954" h="353694">
                  <a:moveTo>
                    <a:pt x="3195828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3195828" y="103632"/>
                  </a:lnTo>
                  <a:lnTo>
                    <a:pt x="31958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30396" y="1751076"/>
              <a:ext cx="2738755" cy="105410"/>
            </a:xfrm>
            <a:custGeom>
              <a:avLst/>
              <a:gdLst/>
              <a:ahLst/>
              <a:cxnLst/>
              <a:rect l="l" t="t" r="r" b="b"/>
              <a:pathLst>
                <a:path w="2738754" h="105410">
                  <a:moveTo>
                    <a:pt x="2738628" y="0"/>
                  </a:moveTo>
                  <a:lnTo>
                    <a:pt x="0" y="0"/>
                  </a:lnTo>
                  <a:lnTo>
                    <a:pt x="0" y="105156"/>
                  </a:lnTo>
                  <a:lnTo>
                    <a:pt x="2738628" y="105156"/>
                  </a:lnTo>
                  <a:lnTo>
                    <a:pt x="273862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30396" y="2147316"/>
              <a:ext cx="1257300" cy="104139"/>
            </a:xfrm>
            <a:custGeom>
              <a:avLst/>
              <a:gdLst/>
              <a:ahLst/>
              <a:cxnLst/>
              <a:rect l="l" t="t" r="r" b="b"/>
              <a:pathLst>
                <a:path w="1257300" h="104139">
                  <a:moveTo>
                    <a:pt x="1257300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1257300" y="103632"/>
                  </a:lnTo>
                  <a:lnTo>
                    <a:pt x="12573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30396" y="2001012"/>
              <a:ext cx="2367280" cy="105410"/>
            </a:xfrm>
            <a:custGeom>
              <a:avLst/>
              <a:gdLst/>
              <a:ahLst/>
              <a:cxnLst/>
              <a:rect l="l" t="t" r="r" b="b"/>
              <a:pathLst>
                <a:path w="2367279" h="105410">
                  <a:moveTo>
                    <a:pt x="2366771" y="0"/>
                  </a:moveTo>
                  <a:lnTo>
                    <a:pt x="0" y="0"/>
                  </a:lnTo>
                  <a:lnTo>
                    <a:pt x="0" y="105155"/>
                  </a:lnTo>
                  <a:lnTo>
                    <a:pt x="2366771" y="105155"/>
                  </a:lnTo>
                  <a:lnTo>
                    <a:pt x="236677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30396" y="2397252"/>
              <a:ext cx="939165" cy="104139"/>
            </a:xfrm>
            <a:custGeom>
              <a:avLst/>
              <a:gdLst/>
              <a:ahLst/>
              <a:cxnLst/>
              <a:rect l="l" t="t" r="r" b="b"/>
              <a:pathLst>
                <a:path w="939164" h="104139">
                  <a:moveTo>
                    <a:pt x="938783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938783" y="103632"/>
                  </a:lnTo>
                  <a:lnTo>
                    <a:pt x="93878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30396" y="2250948"/>
              <a:ext cx="1348740" cy="105410"/>
            </a:xfrm>
            <a:custGeom>
              <a:avLst/>
              <a:gdLst/>
              <a:ahLst/>
              <a:cxnLst/>
              <a:rect l="l" t="t" r="r" b="b"/>
              <a:pathLst>
                <a:path w="1348739" h="105410">
                  <a:moveTo>
                    <a:pt x="1348739" y="0"/>
                  </a:moveTo>
                  <a:lnTo>
                    <a:pt x="0" y="0"/>
                  </a:lnTo>
                  <a:lnTo>
                    <a:pt x="0" y="105155"/>
                  </a:lnTo>
                  <a:lnTo>
                    <a:pt x="1348739" y="105155"/>
                  </a:lnTo>
                  <a:lnTo>
                    <a:pt x="134873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30396" y="2647188"/>
              <a:ext cx="939165" cy="104139"/>
            </a:xfrm>
            <a:custGeom>
              <a:avLst/>
              <a:gdLst/>
              <a:ahLst/>
              <a:cxnLst/>
              <a:rect l="l" t="t" r="r" b="b"/>
              <a:pathLst>
                <a:path w="939164" h="104139">
                  <a:moveTo>
                    <a:pt x="938783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938783" y="103632"/>
                  </a:lnTo>
                  <a:lnTo>
                    <a:pt x="93878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30396" y="2500883"/>
              <a:ext cx="1198245" cy="105410"/>
            </a:xfrm>
            <a:custGeom>
              <a:avLst/>
              <a:gdLst/>
              <a:ahLst/>
              <a:cxnLst/>
              <a:rect l="l" t="t" r="r" b="b"/>
              <a:pathLst>
                <a:path w="1198245" h="105410">
                  <a:moveTo>
                    <a:pt x="1197864" y="0"/>
                  </a:moveTo>
                  <a:lnTo>
                    <a:pt x="0" y="0"/>
                  </a:lnTo>
                  <a:lnTo>
                    <a:pt x="0" y="105155"/>
                  </a:lnTo>
                  <a:lnTo>
                    <a:pt x="1197864" y="105155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30396" y="2897124"/>
              <a:ext cx="757555" cy="105410"/>
            </a:xfrm>
            <a:custGeom>
              <a:avLst/>
              <a:gdLst/>
              <a:ahLst/>
              <a:cxnLst/>
              <a:rect l="l" t="t" r="r" b="b"/>
              <a:pathLst>
                <a:path w="757554" h="105410">
                  <a:moveTo>
                    <a:pt x="757427" y="0"/>
                  </a:moveTo>
                  <a:lnTo>
                    <a:pt x="0" y="0"/>
                  </a:lnTo>
                  <a:lnTo>
                    <a:pt x="0" y="105155"/>
                  </a:lnTo>
                  <a:lnTo>
                    <a:pt x="757427" y="105155"/>
                  </a:lnTo>
                  <a:lnTo>
                    <a:pt x="7574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30396" y="2750819"/>
              <a:ext cx="715010" cy="105410"/>
            </a:xfrm>
            <a:custGeom>
              <a:avLst/>
              <a:gdLst/>
              <a:ahLst/>
              <a:cxnLst/>
              <a:rect l="l" t="t" r="r" b="b"/>
              <a:pathLst>
                <a:path w="715010" h="105410">
                  <a:moveTo>
                    <a:pt x="714755" y="0"/>
                  </a:moveTo>
                  <a:lnTo>
                    <a:pt x="0" y="0"/>
                  </a:lnTo>
                  <a:lnTo>
                    <a:pt x="0" y="105155"/>
                  </a:lnTo>
                  <a:lnTo>
                    <a:pt x="714755" y="105155"/>
                  </a:lnTo>
                  <a:lnTo>
                    <a:pt x="71475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30396" y="3147060"/>
              <a:ext cx="711835" cy="105410"/>
            </a:xfrm>
            <a:custGeom>
              <a:avLst/>
              <a:gdLst/>
              <a:ahLst/>
              <a:cxnLst/>
              <a:rect l="l" t="t" r="r" b="b"/>
              <a:pathLst>
                <a:path w="711835" h="105410">
                  <a:moveTo>
                    <a:pt x="711707" y="0"/>
                  </a:moveTo>
                  <a:lnTo>
                    <a:pt x="0" y="0"/>
                  </a:lnTo>
                  <a:lnTo>
                    <a:pt x="0" y="105155"/>
                  </a:lnTo>
                  <a:lnTo>
                    <a:pt x="711707" y="105155"/>
                  </a:lnTo>
                  <a:lnTo>
                    <a:pt x="7117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30396" y="3002280"/>
              <a:ext cx="684530" cy="104139"/>
            </a:xfrm>
            <a:custGeom>
              <a:avLst/>
              <a:gdLst/>
              <a:ahLst/>
              <a:cxnLst/>
              <a:rect l="l" t="t" r="r" b="b"/>
              <a:pathLst>
                <a:path w="684529" h="104139">
                  <a:moveTo>
                    <a:pt x="684276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684276" y="103632"/>
                  </a:lnTo>
                  <a:lnTo>
                    <a:pt x="68427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30396" y="3396996"/>
              <a:ext cx="666115" cy="105410"/>
            </a:xfrm>
            <a:custGeom>
              <a:avLst/>
              <a:gdLst/>
              <a:ahLst/>
              <a:cxnLst/>
              <a:rect l="l" t="t" r="r" b="b"/>
              <a:pathLst>
                <a:path w="666114" h="105410">
                  <a:moveTo>
                    <a:pt x="665988" y="0"/>
                  </a:moveTo>
                  <a:lnTo>
                    <a:pt x="0" y="0"/>
                  </a:lnTo>
                  <a:lnTo>
                    <a:pt x="0" y="105155"/>
                  </a:lnTo>
                  <a:lnTo>
                    <a:pt x="665988" y="105155"/>
                  </a:lnTo>
                  <a:lnTo>
                    <a:pt x="6659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30396" y="3252215"/>
              <a:ext cx="885825" cy="104139"/>
            </a:xfrm>
            <a:custGeom>
              <a:avLst/>
              <a:gdLst/>
              <a:ahLst/>
              <a:cxnLst/>
              <a:rect l="l" t="t" r="r" b="b"/>
              <a:pathLst>
                <a:path w="885825" h="104139">
                  <a:moveTo>
                    <a:pt x="885443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885443" y="103632"/>
                  </a:lnTo>
                  <a:lnTo>
                    <a:pt x="8854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0396" y="3646931"/>
              <a:ext cx="620395" cy="105410"/>
            </a:xfrm>
            <a:custGeom>
              <a:avLst/>
              <a:gdLst/>
              <a:ahLst/>
              <a:cxnLst/>
              <a:rect l="l" t="t" r="r" b="b"/>
              <a:pathLst>
                <a:path w="620395" h="105410">
                  <a:moveTo>
                    <a:pt x="620267" y="0"/>
                  </a:moveTo>
                  <a:lnTo>
                    <a:pt x="0" y="0"/>
                  </a:lnTo>
                  <a:lnTo>
                    <a:pt x="0" y="105156"/>
                  </a:lnTo>
                  <a:lnTo>
                    <a:pt x="620267" y="105156"/>
                  </a:lnTo>
                  <a:lnTo>
                    <a:pt x="6202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30396" y="3502152"/>
              <a:ext cx="584200" cy="104139"/>
            </a:xfrm>
            <a:custGeom>
              <a:avLst/>
              <a:gdLst/>
              <a:ahLst/>
              <a:cxnLst/>
              <a:rect l="l" t="t" r="r" b="b"/>
              <a:pathLst>
                <a:path w="584200" h="104139">
                  <a:moveTo>
                    <a:pt x="583691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583691" y="103632"/>
                  </a:lnTo>
                  <a:lnTo>
                    <a:pt x="5836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0396" y="3896868"/>
              <a:ext cx="620395" cy="105410"/>
            </a:xfrm>
            <a:custGeom>
              <a:avLst/>
              <a:gdLst/>
              <a:ahLst/>
              <a:cxnLst/>
              <a:rect l="l" t="t" r="r" b="b"/>
              <a:pathLst>
                <a:path w="620395" h="105410">
                  <a:moveTo>
                    <a:pt x="620267" y="0"/>
                  </a:moveTo>
                  <a:lnTo>
                    <a:pt x="0" y="0"/>
                  </a:lnTo>
                  <a:lnTo>
                    <a:pt x="0" y="105155"/>
                  </a:lnTo>
                  <a:lnTo>
                    <a:pt x="620267" y="105155"/>
                  </a:lnTo>
                  <a:lnTo>
                    <a:pt x="6202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30396" y="3752087"/>
              <a:ext cx="806450" cy="104139"/>
            </a:xfrm>
            <a:custGeom>
              <a:avLst/>
              <a:gdLst/>
              <a:ahLst/>
              <a:cxnLst/>
              <a:rect l="l" t="t" r="r" b="b"/>
              <a:pathLst>
                <a:path w="806450" h="104139">
                  <a:moveTo>
                    <a:pt x="806195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806195" y="103631"/>
                  </a:lnTo>
                  <a:lnTo>
                    <a:pt x="80619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30396" y="4146803"/>
              <a:ext cx="620395" cy="105410"/>
            </a:xfrm>
            <a:custGeom>
              <a:avLst/>
              <a:gdLst/>
              <a:ahLst/>
              <a:cxnLst/>
              <a:rect l="l" t="t" r="r" b="b"/>
              <a:pathLst>
                <a:path w="620395" h="105410">
                  <a:moveTo>
                    <a:pt x="620267" y="0"/>
                  </a:moveTo>
                  <a:lnTo>
                    <a:pt x="0" y="0"/>
                  </a:lnTo>
                  <a:lnTo>
                    <a:pt x="0" y="105156"/>
                  </a:lnTo>
                  <a:lnTo>
                    <a:pt x="620267" y="105156"/>
                  </a:lnTo>
                  <a:lnTo>
                    <a:pt x="6202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30396" y="4002024"/>
              <a:ext cx="745490" cy="104139"/>
            </a:xfrm>
            <a:custGeom>
              <a:avLst/>
              <a:gdLst/>
              <a:ahLst/>
              <a:cxnLst/>
              <a:rect l="l" t="t" r="r" b="b"/>
              <a:pathLst>
                <a:path w="745489" h="104139">
                  <a:moveTo>
                    <a:pt x="745236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745236" y="103631"/>
                  </a:lnTo>
                  <a:lnTo>
                    <a:pt x="74523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30396" y="4398263"/>
              <a:ext cx="576580" cy="104139"/>
            </a:xfrm>
            <a:custGeom>
              <a:avLst/>
              <a:gdLst/>
              <a:ahLst/>
              <a:cxnLst/>
              <a:rect l="l" t="t" r="r" b="b"/>
              <a:pathLst>
                <a:path w="576579" h="104139">
                  <a:moveTo>
                    <a:pt x="576071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576071" y="103631"/>
                  </a:lnTo>
                  <a:lnTo>
                    <a:pt x="57607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30396" y="4251959"/>
              <a:ext cx="695325" cy="104139"/>
            </a:xfrm>
            <a:custGeom>
              <a:avLst/>
              <a:gdLst/>
              <a:ahLst/>
              <a:cxnLst/>
              <a:rect l="l" t="t" r="r" b="b"/>
              <a:pathLst>
                <a:path w="695325" h="104139">
                  <a:moveTo>
                    <a:pt x="694943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694943" y="103631"/>
                  </a:lnTo>
                  <a:lnTo>
                    <a:pt x="6949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30396" y="4648200"/>
              <a:ext cx="469900" cy="104139"/>
            </a:xfrm>
            <a:custGeom>
              <a:avLst/>
              <a:gdLst/>
              <a:ahLst/>
              <a:cxnLst/>
              <a:rect l="l" t="t" r="r" b="b"/>
              <a:pathLst>
                <a:path w="469900" h="104139">
                  <a:moveTo>
                    <a:pt x="469391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469391" y="103631"/>
                  </a:lnTo>
                  <a:lnTo>
                    <a:pt x="4693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30396" y="4501896"/>
              <a:ext cx="624840" cy="104139"/>
            </a:xfrm>
            <a:custGeom>
              <a:avLst/>
              <a:gdLst/>
              <a:ahLst/>
              <a:cxnLst/>
              <a:rect l="l" t="t" r="r" b="b"/>
              <a:pathLst>
                <a:path w="624839" h="104139">
                  <a:moveTo>
                    <a:pt x="624839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624839" y="103631"/>
                  </a:lnTo>
                  <a:lnTo>
                    <a:pt x="62483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30396" y="4898136"/>
              <a:ext cx="242570" cy="104139"/>
            </a:xfrm>
            <a:custGeom>
              <a:avLst/>
              <a:gdLst/>
              <a:ahLst/>
              <a:cxnLst/>
              <a:rect l="l" t="t" r="r" b="b"/>
              <a:pathLst>
                <a:path w="242570" h="104139">
                  <a:moveTo>
                    <a:pt x="242315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242315" y="103631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30396" y="4751831"/>
              <a:ext cx="312420" cy="104139"/>
            </a:xfrm>
            <a:custGeom>
              <a:avLst/>
              <a:gdLst/>
              <a:ahLst/>
              <a:cxnLst/>
              <a:rect l="l" t="t" r="r" b="b"/>
              <a:pathLst>
                <a:path w="312420" h="104139">
                  <a:moveTo>
                    <a:pt x="312419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312419" y="103632"/>
                  </a:lnTo>
                  <a:lnTo>
                    <a:pt x="31241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30396" y="5148072"/>
              <a:ext cx="151130" cy="104139"/>
            </a:xfrm>
            <a:custGeom>
              <a:avLst/>
              <a:gdLst/>
              <a:ahLst/>
              <a:cxnLst/>
              <a:rect l="l" t="t" r="r" b="b"/>
              <a:pathLst>
                <a:path w="151129" h="104139">
                  <a:moveTo>
                    <a:pt x="150875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150875" y="103631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30396" y="5001767"/>
              <a:ext cx="140335" cy="104139"/>
            </a:xfrm>
            <a:custGeom>
              <a:avLst/>
              <a:gdLst/>
              <a:ahLst/>
              <a:cxnLst/>
              <a:rect l="l" t="t" r="r" b="b"/>
              <a:pathLst>
                <a:path w="140335" h="104139">
                  <a:moveTo>
                    <a:pt x="140207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140207" y="103631"/>
                  </a:lnTo>
                  <a:lnTo>
                    <a:pt x="14020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30396" y="5398008"/>
              <a:ext cx="151130" cy="104139"/>
            </a:xfrm>
            <a:custGeom>
              <a:avLst/>
              <a:gdLst/>
              <a:ahLst/>
              <a:cxnLst/>
              <a:rect l="l" t="t" r="r" b="b"/>
              <a:pathLst>
                <a:path w="151129" h="104139">
                  <a:moveTo>
                    <a:pt x="150875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150875" y="103631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30396" y="5251704"/>
              <a:ext cx="140335" cy="104139"/>
            </a:xfrm>
            <a:custGeom>
              <a:avLst/>
              <a:gdLst/>
              <a:ahLst/>
              <a:cxnLst/>
              <a:rect l="l" t="t" r="r" b="b"/>
              <a:pathLst>
                <a:path w="140335" h="104139">
                  <a:moveTo>
                    <a:pt x="140207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140207" y="103632"/>
                  </a:lnTo>
                  <a:lnTo>
                    <a:pt x="14020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30396" y="5647943"/>
              <a:ext cx="135890" cy="104139"/>
            </a:xfrm>
            <a:custGeom>
              <a:avLst/>
              <a:gdLst/>
              <a:ahLst/>
              <a:cxnLst/>
              <a:rect l="l" t="t" r="r" b="b"/>
              <a:pathLst>
                <a:path w="135889" h="104139">
                  <a:moveTo>
                    <a:pt x="135636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135636" y="103631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30396" y="5501640"/>
              <a:ext cx="100965" cy="105410"/>
            </a:xfrm>
            <a:custGeom>
              <a:avLst/>
              <a:gdLst/>
              <a:ahLst/>
              <a:cxnLst/>
              <a:rect l="l" t="t" r="r" b="b"/>
              <a:pathLst>
                <a:path w="100964" h="105410">
                  <a:moveTo>
                    <a:pt x="100583" y="0"/>
                  </a:moveTo>
                  <a:lnTo>
                    <a:pt x="0" y="0"/>
                  </a:lnTo>
                  <a:lnTo>
                    <a:pt x="0" y="105156"/>
                  </a:lnTo>
                  <a:lnTo>
                    <a:pt x="100583" y="105156"/>
                  </a:lnTo>
                  <a:lnTo>
                    <a:pt x="10058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930396" y="5897879"/>
              <a:ext cx="135890" cy="104139"/>
            </a:xfrm>
            <a:custGeom>
              <a:avLst/>
              <a:gdLst/>
              <a:ahLst/>
              <a:cxnLst/>
              <a:rect l="l" t="t" r="r" b="b"/>
              <a:pathLst>
                <a:path w="135889" h="104139">
                  <a:moveTo>
                    <a:pt x="135636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135636" y="103632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930396" y="5751575"/>
              <a:ext cx="212090" cy="355600"/>
            </a:xfrm>
            <a:custGeom>
              <a:avLst/>
              <a:gdLst/>
              <a:ahLst/>
              <a:cxnLst/>
              <a:rect l="l" t="t" r="r" b="b"/>
              <a:pathLst>
                <a:path w="212089" h="355600">
                  <a:moveTo>
                    <a:pt x="170688" y="249936"/>
                  </a:moveTo>
                  <a:lnTo>
                    <a:pt x="0" y="249936"/>
                  </a:lnTo>
                  <a:lnTo>
                    <a:pt x="0" y="355092"/>
                  </a:lnTo>
                  <a:lnTo>
                    <a:pt x="170688" y="355092"/>
                  </a:lnTo>
                  <a:lnTo>
                    <a:pt x="170688" y="249936"/>
                  </a:lnTo>
                  <a:close/>
                </a:path>
                <a:path w="212089" h="355600">
                  <a:moveTo>
                    <a:pt x="211836" y="0"/>
                  </a:moveTo>
                  <a:lnTo>
                    <a:pt x="0" y="0"/>
                  </a:lnTo>
                  <a:lnTo>
                    <a:pt x="0" y="105156"/>
                  </a:lnTo>
                  <a:lnTo>
                    <a:pt x="211836" y="105156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930396" y="1626108"/>
              <a:ext cx="0" cy="4500880"/>
            </a:xfrm>
            <a:custGeom>
              <a:avLst/>
              <a:gdLst/>
              <a:ahLst/>
              <a:cxnLst/>
              <a:rect l="l" t="t" r="r" b="b"/>
              <a:pathLst>
                <a:path h="4500880">
                  <a:moveTo>
                    <a:pt x="0" y="0"/>
                  </a:moveTo>
                  <a:lnTo>
                    <a:pt x="0" y="4500371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190613" y="1594231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46%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23861" y="1844167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43%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51196" y="2094357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18%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932934" y="2594610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13%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751070" y="2844545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11%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705603" y="3094736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10%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660138" y="3344671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10%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14417" y="3844797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9%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14417" y="4094429"/>
            <a:ext cx="19812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9%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568697" y="4345051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8%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462653" y="4594682"/>
            <a:ext cx="19812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7%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235577" y="4845177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129532" y="5595315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2%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129532" y="5845555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2%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733413" y="169049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360667" y="194081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343525" y="2190750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932934" y="2344293"/>
            <a:ext cx="549910" cy="305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13%</a:t>
            </a:r>
            <a:endParaRPr sz="1100">
              <a:latin typeface="Calibri"/>
              <a:cs typeface="Calibri"/>
            </a:endParaRPr>
          </a:p>
          <a:p>
            <a:pPr marL="271780">
              <a:lnSpc>
                <a:spcPts val="1160"/>
              </a:lnSpc>
            </a:pPr>
            <a:r>
              <a:rPr sz="1200" dirty="0">
                <a:latin typeface="Calibri"/>
                <a:cs typeface="Calibri"/>
              </a:rPr>
              <a:t>17%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708905" y="269087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678807" y="294106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879975" y="3191002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578858" y="3440633"/>
            <a:ext cx="2127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614417" y="3594861"/>
            <a:ext cx="475615" cy="30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35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9%</a:t>
            </a:r>
            <a:endParaRPr sz="1100">
              <a:latin typeface="Calibri"/>
              <a:cs typeface="Calibri"/>
            </a:endParaRPr>
          </a:p>
          <a:p>
            <a:pPr marL="197485">
              <a:lnSpc>
                <a:spcPts val="1155"/>
              </a:lnSpc>
            </a:pPr>
            <a:r>
              <a:rPr sz="1200" dirty="0"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739132" y="3940886"/>
            <a:ext cx="290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688840" y="4191380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619371" y="4441317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306951" y="4691633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135628" y="4941570"/>
            <a:ext cx="212725" cy="597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25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2%</a:t>
            </a:r>
            <a:endParaRPr sz="1200">
              <a:latin typeface="Calibri"/>
              <a:cs typeface="Calibri"/>
            </a:endParaRPr>
          </a:p>
          <a:p>
            <a:pPr marL="20955">
              <a:lnSpc>
                <a:spcPts val="925"/>
              </a:lnSpc>
            </a:pPr>
            <a:r>
              <a:rPr sz="1100" dirty="0">
                <a:latin typeface="Calibri"/>
                <a:cs typeface="Calibri"/>
              </a:rPr>
              <a:t>2%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045"/>
              </a:lnSpc>
            </a:pPr>
            <a:r>
              <a:rPr sz="1200" dirty="0">
                <a:latin typeface="Calibri"/>
                <a:cs typeface="Calibri"/>
              </a:rPr>
              <a:t>2%</a:t>
            </a:r>
            <a:endParaRPr sz="1200">
              <a:latin typeface="Calibri"/>
              <a:cs typeface="Calibri"/>
            </a:endParaRPr>
          </a:p>
          <a:p>
            <a:pPr marL="20955">
              <a:lnSpc>
                <a:spcPts val="1205"/>
              </a:lnSpc>
            </a:pPr>
            <a:r>
              <a:rPr sz="1100" dirty="0">
                <a:latin typeface="Calibri"/>
                <a:cs typeface="Calibri"/>
              </a:rPr>
              <a:t>2%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095369" y="5441696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206366" y="5691936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165853" y="5941872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67206" y="1575409"/>
            <a:ext cx="2712720" cy="4526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0" marR="5080" indent="-224154" algn="r">
              <a:lnSpc>
                <a:spcPct val="117300"/>
              </a:lnSpc>
              <a:spcBef>
                <a:spcPts val="95"/>
              </a:spcBef>
            </a:pPr>
            <a:r>
              <a:rPr sz="1400" spc="-5" dirty="0">
                <a:latin typeface="Calibri"/>
                <a:cs typeface="Calibri"/>
              </a:rPr>
              <a:t>Microchip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PIC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AVR</a:t>
            </a:r>
            <a:endParaRPr sz="14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290"/>
              </a:spcBef>
            </a:pPr>
            <a:r>
              <a:rPr sz="1400" spc="-5" dirty="0">
                <a:latin typeface="Calibri"/>
                <a:cs typeface="Calibri"/>
              </a:rPr>
              <a:t>STMicroelectronics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ST6, ST7,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ST8</a:t>
            </a:r>
            <a:endParaRPr sz="1400">
              <a:latin typeface="Calibri"/>
              <a:cs typeface="Calibri"/>
            </a:endParaRPr>
          </a:p>
          <a:p>
            <a:pPr marL="1490980" marR="5715" indent="281305">
              <a:lnSpc>
                <a:spcPct val="1171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F</a:t>
            </a:r>
            <a:r>
              <a:rPr sz="1400" spc="-1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-5" dirty="0">
                <a:latin typeface="Calibri"/>
                <a:cs typeface="Calibri"/>
              </a:rPr>
              <a:t>scal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HC  TI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TMS370,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7000</a:t>
            </a:r>
            <a:endParaRPr sz="1400">
              <a:latin typeface="Calibri"/>
              <a:cs typeface="Calibri"/>
            </a:endParaRPr>
          </a:p>
          <a:p>
            <a:pPr marL="603250" marR="5715" indent="998855" algn="r">
              <a:lnSpc>
                <a:spcPct val="117100"/>
              </a:lnSpc>
            </a:pPr>
            <a:r>
              <a:rPr sz="1400" spc="-5" dirty="0">
                <a:latin typeface="Calibri"/>
                <a:cs typeface="Calibri"/>
              </a:rPr>
              <a:t>Intel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80xx,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'251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NXP/Philips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P80x,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P87x,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P89x</a:t>
            </a:r>
            <a:endParaRPr sz="1400">
              <a:latin typeface="Calibri"/>
              <a:cs typeface="Calibri"/>
            </a:endParaRPr>
          </a:p>
          <a:p>
            <a:pPr marL="1866264" marR="5080" indent="23495" algn="r">
              <a:lnSpc>
                <a:spcPct val="1171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At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8</a:t>
            </a:r>
            <a:r>
              <a:rPr sz="1400" spc="-10" dirty="0">
                <a:latin typeface="Calibri"/>
                <a:cs typeface="Calibri"/>
              </a:rPr>
              <a:t>0</a:t>
            </a:r>
            <a:r>
              <a:rPr sz="1400" spc="-5" dirty="0">
                <a:latin typeface="Calibri"/>
                <a:cs typeface="Calibri"/>
              </a:rPr>
              <a:t>xx  Renesas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H8</a:t>
            </a:r>
            <a:endParaRPr sz="14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285"/>
              </a:spcBef>
            </a:pPr>
            <a:r>
              <a:rPr sz="1400" spc="-5" dirty="0">
                <a:latin typeface="Calibri"/>
                <a:cs typeface="Calibri"/>
              </a:rPr>
              <a:t>CypressPSoC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</a:t>
            </a:r>
            <a:r>
              <a:rPr sz="1400" spc="-5" dirty="0">
                <a:latin typeface="Calibri"/>
                <a:cs typeface="Calibri"/>
              </a:rPr>
              <a:t> (M8C)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/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PSoC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3</a:t>
            </a:r>
            <a:r>
              <a:rPr sz="1400" spc="-5" dirty="0">
                <a:latin typeface="Calibri"/>
                <a:cs typeface="Calibri"/>
              </a:rPr>
              <a:t> (8051)</a:t>
            </a:r>
            <a:endParaRPr sz="14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295"/>
              </a:spcBef>
            </a:pPr>
            <a:r>
              <a:rPr sz="1400" spc="-5" dirty="0">
                <a:latin typeface="Calibri"/>
                <a:cs typeface="Calibri"/>
              </a:rPr>
              <a:t>Xilinx PicoBlaze (soft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core)</a:t>
            </a:r>
            <a:endParaRPr sz="14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285"/>
              </a:spcBef>
            </a:pPr>
            <a:r>
              <a:rPr sz="1400" spc="-5" dirty="0">
                <a:latin typeface="Calibri"/>
                <a:cs typeface="Calibri"/>
              </a:rPr>
              <a:t>S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La</a:t>
            </a:r>
            <a:r>
              <a:rPr sz="1400" dirty="0">
                <a:latin typeface="Calibri"/>
                <a:cs typeface="Calibri"/>
              </a:rPr>
              <a:t>bs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80x</a:t>
            </a:r>
            <a:r>
              <a:rPr sz="1400" dirty="0">
                <a:latin typeface="Calibri"/>
                <a:cs typeface="Calibri"/>
              </a:rPr>
              <a:t>x</a:t>
            </a:r>
            <a:endParaRPr sz="14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290"/>
              </a:spcBef>
            </a:pPr>
            <a:r>
              <a:rPr sz="1400" spc="-5" dirty="0">
                <a:latin typeface="Calibri"/>
                <a:cs typeface="Calibri"/>
              </a:rPr>
              <a:t>Zilog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Z8,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Z80,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Z180,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eZ80</a:t>
            </a:r>
            <a:endParaRPr sz="14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290"/>
              </a:spcBef>
            </a:pPr>
            <a:r>
              <a:rPr sz="1400" spc="-5" dirty="0">
                <a:latin typeface="Calibri"/>
                <a:cs typeface="Calibri"/>
              </a:rPr>
              <a:t>Digi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/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Rabbit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2000,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3000</a:t>
            </a:r>
            <a:endParaRPr sz="1400">
              <a:latin typeface="Calibri"/>
              <a:cs typeface="Calibri"/>
            </a:endParaRPr>
          </a:p>
          <a:p>
            <a:pPr marL="2135505" marR="5715" indent="-5715" algn="r">
              <a:lnSpc>
                <a:spcPct val="117100"/>
              </a:lnSpc>
            </a:pP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ara</a:t>
            </a:r>
            <a:r>
              <a:rPr sz="1400" spc="-10" dirty="0">
                <a:latin typeface="Calibri"/>
                <a:cs typeface="Calibri"/>
              </a:rPr>
              <a:t>l</a:t>
            </a:r>
            <a:r>
              <a:rPr sz="1400" dirty="0">
                <a:latin typeface="Calibri"/>
                <a:cs typeface="Calibri"/>
              </a:rPr>
              <a:t>lax  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shi</a:t>
            </a:r>
            <a:r>
              <a:rPr sz="1400" spc="-10" dirty="0">
                <a:latin typeface="Calibri"/>
                <a:cs typeface="Calibri"/>
              </a:rPr>
              <a:t>b</a:t>
            </a:r>
            <a:r>
              <a:rPr sz="1400" dirty="0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295"/>
              </a:spcBef>
            </a:pPr>
            <a:r>
              <a:rPr sz="1400" spc="-5" dirty="0">
                <a:latin typeface="Calibri"/>
                <a:cs typeface="Calibri"/>
              </a:rPr>
              <a:t>Infineon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XC800,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C500</a:t>
            </a:r>
            <a:endParaRPr sz="14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285"/>
              </a:spcBef>
            </a:pPr>
            <a:r>
              <a:rPr sz="1400" dirty="0">
                <a:latin typeface="Calibri"/>
                <a:cs typeface="Calibri"/>
              </a:rPr>
              <a:t>Ma</a:t>
            </a:r>
            <a:r>
              <a:rPr sz="1400" spc="-10" dirty="0">
                <a:latin typeface="Calibri"/>
                <a:cs typeface="Calibri"/>
              </a:rPr>
              <a:t>x</a:t>
            </a:r>
            <a:r>
              <a:rPr sz="1400" dirty="0">
                <a:latin typeface="Calibri"/>
                <a:cs typeface="Calibri"/>
              </a:rPr>
              <a:t>im 8</a:t>
            </a:r>
            <a:r>
              <a:rPr sz="1400" spc="-10" dirty="0">
                <a:latin typeface="Calibri"/>
                <a:cs typeface="Calibri"/>
              </a:rPr>
              <a:t>0x</a:t>
            </a:r>
            <a:r>
              <a:rPr sz="1400" dirty="0">
                <a:latin typeface="Calibri"/>
                <a:cs typeface="Calibri"/>
              </a:rPr>
              <a:t>x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5721096" y="5762244"/>
            <a:ext cx="83820" cy="344805"/>
            <a:chOff x="5721096" y="5762244"/>
            <a:chExt cx="83820" cy="344805"/>
          </a:xfrm>
        </p:grpSpPr>
        <p:sp>
          <p:nvSpPr>
            <p:cNvPr id="72" name="object 72"/>
            <p:cNvSpPr/>
            <p:nvPr/>
          </p:nvSpPr>
          <p:spPr>
            <a:xfrm>
              <a:off x="5721096" y="5762244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820" y="0"/>
                  </a:moveTo>
                  <a:lnTo>
                    <a:pt x="0" y="0"/>
                  </a:lnTo>
                  <a:lnTo>
                    <a:pt x="0" y="83819"/>
                  </a:lnTo>
                  <a:lnTo>
                    <a:pt x="83820" y="83819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721096" y="6022848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820" y="0"/>
                  </a:moveTo>
                  <a:lnTo>
                    <a:pt x="0" y="0"/>
                  </a:lnTo>
                  <a:lnTo>
                    <a:pt x="0" y="83819"/>
                  </a:lnTo>
                  <a:lnTo>
                    <a:pt x="83820" y="83819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830570" y="5605983"/>
            <a:ext cx="935355" cy="54673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200" spc="-5" dirty="0">
                <a:latin typeface="Calibri"/>
                <a:cs typeface="Calibri"/>
              </a:rPr>
              <a:t>2017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462)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200" spc="-5" dirty="0">
                <a:latin typeface="Calibri"/>
                <a:cs typeface="Calibri"/>
              </a:rPr>
              <a:t>2015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695)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6" name="object 7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77" name="object 7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75" name="object 75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6915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Which</a:t>
            </a:r>
            <a:r>
              <a:rPr sz="2200" spc="10" dirty="0"/>
              <a:t> </a:t>
            </a:r>
            <a:r>
              <a:rPr sz="2200" spc="-5" dirty="0"/>
              <a:t>of</a:t>
            </a:r>
            <a:r>
              <a:rPr sz="2200" spc="10" dirty="0"/>
              <a:t> </a:t>
            </a:r>
            <a:r>
              <a:rPr sz="2200" spc="-5" dirty="0"/>
              <a:t>the</a:t>
            </a:r>
            <a:r>
              <a:rPr sz="2200" spc="15" dirty="0"/>
              <a:t> </a:t>
            </a:r>
            <a:r>
              <a:rPr sz="2200" dirty="0"/>
              <a:t>following</a:t>
            </a:r>
            <a:r>
              <a:rPr sz="2200" spc="25" dirty="0"/>
              <a:t> </a:t>
            </a:r>
            <a:r>
              <a:rPr sz="2200" dirty="0"/>
              <a:t>8-bit</a:t>
            </a:r>
            <a:r>
              <a:rPr sz="2200" spc="10" dirty="0"/>
              <a:t> </a:t>
            </a:r>
            <a:r>
              <a:rPr sz="2200" spc="-5" dirty="0"/>
              <a:t>chip</a:t>
            </a:r>
            <a:r>
              <a:rPr sz="2200" spc="5" dirty="0"/>
              <a:t> </a:t>
            </a:r>
            <a:r>
              <a:rPr sz="2200" spc="-5" dirty="0"/>
              <a:t>families</a:t>
            </a:r>
            <a:r>
              <a:rPr sz="2200" spc="10" dirty="0"/>
              <a:t> </a:t>
            </a:r>
            <a:r>
              <a:rPr sz="2200" dirty="0"/>
              <a:t>would</a:t>
            </a:r>
            <a:r>
              <a:rPr sz="2200" spc="5" dirty="0"/>
              <a:t> </a:t>
            </a:r>
            <a:r>
              <a:rPr sz="2200" spc="-10" dirty="0"/>
              <a:t>you </a:t>
            </a:r>
            <a:r>
              <a:rPr sz="2200" spc="-595" dirty="0"/>
              <a:t> </a:t>
            </a:r>
            <a:r>
              <a:rPr sz="2200" spc="-5" dirty="0"/>
              <a:t>consider</a:t>
            </a:r>
            <a:r>
              <a:rPr sz="2200" spc="20" dirty="0"/>
              <a:t> </a:t>
            </a:r>
            <a:r>
              <a:rPr sz="2200" spc="-5" dirty="0"/>
              <a:t>for</a:t>
            </a:r>
            <a:r>
              <a:rPr sz="2200" spc="10" dirty="0"/>
              <a:t> </a:t>
            </a:r>
            <a:r>
              <a:rPr sz="2200" spc="-10" dirty="0"/>
              <a:t>your</a:t>
            </a:r>
            <a:r>
              <a:rPr sz="2200" spc="25" dirty="0"/>
              <a:t> </a:t>
            </a:r>
            <a:r>
              <a:rPr sz="2200" spc="-5" dirty="0"/>
              <a:t>next</a:t>
            </a:r>
            <a:r>
              <a:rPr sz="2200" spc="20" dirty="0"/>
              <a:t> </a:t>
            </a:r>
            <a:r>
              <a:rPr sz="2200" spc="-5" dirty="0"/>
              <a:t>embedded</a:t>
            </a:r>
            <a:r>
              <a:rPr sz="2200" spc="10" dirty="0"/>
              <a:t> </a:t>
            </a:r>
            <a:r>
              <a:rPr sz="2200" spc="-5" dirty="0"/>
              <a:t>project?</a:t>
            </a:r>
            <a:endParaRPr sz="220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85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49096" y="2191511"/>
            <a:ext cx="6716395" cy="2664460"/>
            <a:chOff x="1149096" y="2191511"/>
            <a:chExt cx="6716395" cy="2664460"/>
          </a:xfrm>
        </p:grpSpPr>
        <p:sp>
          <p:nvSpPr>
            <p:cNvPr id="4" name="object 4"/>
            <p:cNvSpPr/>
            <p:nvPr/>
          </p:nvSpPr>
          <p:spPr>
            <a:xfrm>
              <a:off x="1408176" y="4445507"/>
              <a:ext cx="573405" cy="403860"/>
            </a:xfrm>
            <a:custGeom>
              <a:avLst/>
              <a:gdLst/>
              <a:ahLst/>
              <a:cxnLst/>
              <a:rect l="l" t="t" r="r" b="b"/>
              <a:pathLst>
                <a:path w="573405" h="403860">
                  <a:moveTo>
                    <a:pt x="573024" y="0"/>
                  </a:moveTo>
                  <a:lnTo>
                    <a:pt x="0" y="0"/>
                  </a:lnTo>
                  <a:lnTo>
                    <a:pt x="0" y="403860"/>
                  </a:lnTo>
                  <a:lnTo>
                    <a:pt x="573024" y="403860"/>
                  </a:lnTo>
                  <a:lnTo>
                    <a:pt x="5730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81200" y="4288535"/>
              <a:ext cx="574675" cy="561340"/>
            </a:xfrm>
            <a:custGeom>
              <a:avLst/>
              <a:gdLst/>
              <a:ahLst/>
              <a:cxnLst/>
              <a:rect l="l" t="t" r="r" b="b"/>
              <a:pathLst>
                <a:path w="574675" h="561339">
                  <a:moveTo>
                    <a:pt x="574548" y="0"/>
                  </a:moveTo>
                  <a:lnTo>
                    <a:pt x="0" y="0"/>
                  </a:lnTo>
                  <a:lnTo>
                    <a:pt x="0" y="560832"/>
                  </a:lnTo>
                  <a:lnTo>
                    <a:pt x="574548" y="560832"/>
                  </a:lnTo>
                  <a:lnTo>
                    <a:pt x="57454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55748" y="4372355"/>
              <a:ext cx="574675" cy="477520"/>
            </a:xfrm>
            <a:custGeom>
              <a:avLst/>
              <a:gdLst/>
              <a:ahLst/>
              <a:cxnLst/>
              <a:rect l="l" t="t" r="r" b="b"/>
              <a:pathLst>
                <a:path w="574675" h="477520">
                  <a:moveTo>
                    <a:pt x="574547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574547" y="477012"/>
                  </a:lnTo>
                  <a:lnTo>
                    <a:pt x="574547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46931" y="4425695"/>
              <a:ext cx="573405" cy="424180"/>
            </a:xfrm>
            <a:custGeom>
              <a:avLst/>
              <a:gdLst/>
              <a:ahLst/>
              <a:cxnLst/>
              <a:rect l="l" t="t" r="r" b="b"/>
              <a:pathLst>
                <a:path w="573404" h="424179">
                  <a:moveTo>
                    <a:pt x="573023" y="0"/>
                  </a:moveTo>
                  <a:lnTo>
                    <a:pt x="0" y="0"/>
                  </a:lnTo>
                  <a:lnTo>
                    <a:pt x="0" y="423671"/>
                  </a:lnTo>
                  <a:lnTo>
                    <a:pt x="573023" y="423671"/>
                  </a:lnTo>
                  <a:lnTo>
                    <a:pt x="57302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19956" y="4256532"/>
              <a:ext cx="574675" cy="593090"/>
            </a:xfrm>
            <a:custGeom>
              <a:avLst/>
              <a:gdLst/>
              <a:ahLst/>
              <a:cxnLst/>
              <a:rect l="l" t="t" r="r" b="b"/>
              <a:pathLst>
                <a:path w="574675" h="593089">
                  <a:moveTo>
                    <a:pt x="574548" y="0"/>
                  </a:moveTo>
                  <a:lnTo>
                    <a:pt x="0" y="0"/>
                  </a:lnTo>
                  <a:lnTo>
                    <a:pt x="0" y="592836"/>
                  </a:lnTo>
                  <a:lnTo>
                    <a:pt x="574548" y="592836"/>
                  </a:lnTo>
                  <a:lnTo>
                    <a:pt x="57454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94504" y="4323588"/>
              <a:ext cx="574675" cy="525780"/>
            </a:xfrm>
            <a:custGeom>
              <a:avLst/>
              <a:gdLst/>
              <a:ahLst/>
              <a:cxnLst/>
              <a:rect l="l" t="t" r="r" b="b"/>
              <a:pathLst>
                <a:path w="574675" h="525779">
                  <a:moveTo>
                    <a:pt x="574548" y="0"/>
                  </a:moveTo>
                  <a:lnTo>
                    <a:pt x="0" y="0"/>
                  </a:lnTo>
                  <a:lnTo>
                    <a:pt x="0" y="525780"/>
                  </a:lnTo>
                  <a:lnTo>
                    <a:pt x="574548" y="525780"/>
                  </a:lnTo>
                  <a:lnTo>
                    <a:pt x="57454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84163" y="2191511"/>
              <a:ext cx="574675" cy="2658110"/>
            </a:xfrm>
            <a:custGeom>
              <a:avLst/>
              <a:gdLst/>
              <a:ahLst/>
              <a:cxnLst/>
              <a:rect l="l" t="t" r="r" b="b"/>
              <a:pathLst>
                <a:path w="574675" h="2658110">
                  <a:moveTo>
                    <a:pt x="574548" y="0"/>
                  </a:moveTo>
                  <a:lnTo>
                    <a:pt x="0" y="0"/>
                  </a:lnTo>
                  <a:lnTo>
                    <a:pt x="0" y="2657856"/>
                  </a:lnTo>
                  <a:lnTo>
                    <a:pt x="574548" y="2657856"/>
                  </a:lnTo>
                  <a:lnTo>
                    <a:pt x="5745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58711" y="2517647"/>
              <a:ext cx="574675" cy="2331720"/>
            </a:xfrm>
            <a:custGeom>
              <a:avLst/>
              <a:gdLst/>
              <a:ahLst/>
              <a:cxnLst/>
              <a:rect l="l" t="t" r="r" b="b"/>
              <a:pathLst>
                <a:path w="574675" h="2331720">
                  <a:moveTo>
                    <a:pt x="574547" y="0"/>
                  </a:moveTo>
                  <a:lnTo>
                    <a:pt x="0" y="0"/>
                  </a:lnTo>
                  <a:lnTo>
                    <a:pt x="0" y="2331720"/>
                  </a:lnTo>
                  <a:lnTo>
                    <a:pt x="574547" y="2331720"/>
                  </a:lnTo>
                  <a:lnTo>
                    <a:pt x="57454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33260" y="2368295"/>
              <a:ext cx="573405" cy="2481580"/>
            </a:xfrm>
            <a:custGeom>
              <a:avLst/>
              <a:gdLst/>
              <a:ahLst/>
              <a:cxnLst/>
              <a:rect l="l" t="t" r="r" b="b"/>
              <a:pathLst>
                <a:path w="573404" h="2481579">
                  <a:moveTo>
                    <a:pt x="573024" y="0"/>
                  </a:moveTo>
                  <a:lnTo>
                    <a:pt x="0" y="0"/>
                  </a:lnTo>
                  <a:lnTo>
                    <a:pt x="0" y="2481072"/>
                  </a:lnTo>
                  <a:lnTo>
                    <a:pt x="573024" y="2481072"/>
                  </a:lnTo>
                  <a:lnTo>
                    <a:pt x="573024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49096" y="4849367"/>
              <a:ext cx="6716395" cy="0"/>
            </a:xfrm>
            <a:custGeom>
              <a:avLst/>
              <a:gdLst/>
              <a:ahLst/>
              <a:cxnLst/>
              <a:rect l="l" t="t" r="r" b="b"/>
              <a:pathLst>
                <a:path w="6716395">
                  <a:moveTo>
                    <a:pt x="0" y="0"/>
                  </a:moveTo>
                  <a:lnTo>
                    <a:pt x="6716268" y="0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48764" y="4183507"/>
            <a:ext cx="292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87521" y="4162425"/>
            <a:ext cx="292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22677" y="4025265"/>
            <a:ext cx="292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16%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61815" y="3994530"/>
            <a:ext cx="292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17%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96972" y="4109084"/>
            <a:ext cx="292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14%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35728" y="4060697"/>
            <a:ext cx="292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15%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26658" y="1928621"/>
            <a:ext cx="1440815" cy="53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76%</a:t>
            </a:r>
            <a:endParaRPr sz="1200">
              <a:latin typeface="Calibri"/>
              <a:cs typeface="Calibri"/>
            </a:endParaRPr>
          </a:p>
          <a:p>
            <a:pPr marL="1160780">
              <a:lnSpc>
                <a:spcPts val="1285"/>
              </a:lnSpc>
            </a:pPr>
            <a:r>
              <a:rPr sz="1200" b="1" dirty="0">
                <a:latin typeface="Calibri"/>
                <a:cs typeface="Calibri"/>
              </a:rPr>
              <a:t>71%</a:t>
            </a:r>
            <a:endParaRPr sz="1200">
              <a:latin typeface="Calibri"/>
              <a:cs typeface="Calibri"/>
            </a:endParaRPr>
          </a:p>
          <a:p>
            <a:pPr marL="586105">
              <a:lnSpc>
                <a:spcPts val="1310"/>
              </a:lnSpc>
            </a:pPr>
            <a:r>
              <a:rPr sz="1200" b="1" dirty="0">
                <a:latin typeface="Calibri"/>
                <a:cs typeface="Calibri"/>
              </a:rPr>
              <a:t>67%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77253" y="4927219"/>
            <a:ext cx="2082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No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19755" y="544830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819" y="0"/>
                </a:moveTo>
                <a:lnTo>
                  <a:pt x="0" y="0"/>
                </a:lnTo>
                <a:lnTo>
                  <a:pt x="0" y="83819"/>
                </a:lnTo>
                <a:lnTo>
                  <a:pt x="83819" y="83819"/>
                </a:lnTo>
                <a:lnTo>
                  <a:pt x="8381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83735" y="544830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47715" y="544830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356334" y="4927219"/>
            <a:ext cx="511746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12340" algn="l"/>
              </a:tabLst>
            </a:pPr>
            <a:r>
              <a:rPr sz="1200" b="1" spc="-5" dirty="0">
                <a:latin typeface="Calibri"/>
                <a:cs typeface="Calibri"/>
              </a:rPr>
              <a:t>Yes,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upgraded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from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8-bit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chip	Yes,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upgraded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from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16-bit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chip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Calibri"/>
              <a:cs typeface="Calibri"/>
            </a:endParaRPr>
          </a:p>
          <a:p>
            <a:pPr marL="1384935">
              <a:lnSpc>
                <a:spcPct val="100000"/>
              </a:lnSpc>
              <a:tabLst>
                <a:tab pos="2748915" algn="l"/>
                <a:tab pos="4112895" algn="l"/>
              </a:tabLst>
            </a:pPr>
            <a:r>
              <a:rPr sz="1200" b="1" spc="-5" dirty="0">
                <a:latin typeface="Calibri"/>
                <a:cs typeface="Calibri"/>
              </a:rPr>
              <a:t>2017</a:t>
            </a:r>
            <a:r>
              <a:rPr sz="1200" b="1" dirty="0">
                <a:latin typeface="Calibri"/>
                <a:cs typeface="Calibri"/>
              </a:rPr>
              <a:t> (N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 </a:t>
            </a:r>
            <a:r>
              <a:rPr sz="1200" b="1" spc="-5" dirty="0">
                <a:latin typeface="Calibri"/>
                <a:cs typeface="Calibri"/>
              </a:rPr>
              <a:t>665)	2015</a:t>
            </a:r>
            <a:r>
              <a:rPr sz="1200" b="1" dirty="0">
                <a:latin typeface="Calibri"/>
                <a:cs typeface="Calibri"/>
              </a:rPr>
              <a:t> (N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 </a:t>
            </a:r>
            <a:r>
              <a:rPr sz="1200" b="1" spc="-5" dirty="0">
                <a:latin typeface="Calibri"/>
                <a:cs typeface="Calibri"/>
              </a:rPr>
              <a:t>900)	2014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(N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1225)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68103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Have</a:t>
            </a:r>
            <a:r>
              <a:rPr sz="2200" spc="10" dirty="0"/>
              <a:t> </a:t>
            </a:r>
            <a:r>
              <a:rPr sz="2200" spc="-15" dirty="0"/>
              <a:t>you</a:t>
            </a:r>
            <a:r>
              <a:rPr sz="2200" spc="40" dirty="0"/>
              <a:t> </a:t>
            </a:r>
            <a:r>
              <a:rPr sz="2200" spc="-5" dirty="0"/>
              <a:t>upgraded</a:t>
            </a:r>
            <a:r>
              <a:rPr sz="2200" spc="35" dirty="0"/>
              <a:t> </a:t>
            </a:r>
            <a:r>
              <a:rPr sz="2200" spc="-5" dirty="0"/>
              <a:t>from</a:t>
            </a:r>
            <a:r>
              <a:rPr sz="2200" spc="10" dirty="0"/>
              <a:t> </a:t>
            </a:r>
            <a:r>
              <a:rPr sz="2200" spc="-5" dirty="0"/>
              <a:t>an</a:t>
            </a:r>
            <a:r>
              <a:rPr sz="2200" spc="5" dirty="0"/>
              <a:t> </a:t>
            </a:r>
            <a:r>
              <a:rPr sz="2200" dirty="0"/>
              <a:t>8-bit</a:t>
            </a:r>
            <a:r>
              <a:rPr sz="2200" spc="30" dirty="0"/>
              <a:t> </a:t>
            </a:r>
            <a:r>
              <a:rPr sz="2200" spc="-5" dirty="0"/>
              <a:t>or 16-bit</a:t>
            </a:r>
            <a:r>
              <a:rPr sz="2200" spc="30" dirty="0"/>
              <a:t> </a:t>
            </a:r>
            <a:r>
              <a:rPr sz="2200" spc="-5" dirty="0"/>
              <a:t>chip</a:t>
            </a:r>
            <a:r>
              <a:rPr sz="2200" spc="15" dirty="0"/>
              <a:t> </a:t>
            </a:r>
            <a:r>
              <a:rPr sz="2200" spc="-5" dirty="0"/>
              <a:t>to</a:t>
            </a:r>
            <a:r>
              <a:rPr sz="2200" spc="10" dirty="0"/>
              <a:t> </a:t>
            </a:r>
            <a:r>
              <a:rPr sz="2200" spc="-5" dirty="0"/>
              <a:t>a </a:t>
            </a:r>
            <a:r>
              <a:rPr sz="2200" spc="-595" dirty="0"/>
              <a:t> </a:t>
            </a:r>
            <a:r>
              <a:rPr sz="2200" spc="-5" dirty="0"/>
              <a:t>32-bit</a:t>
            </a:r>
            <a:r>
              <a:rPr sz="2200" spc="25" dirty="0"/>
              <a:t> </a:t>
            </a:r>
            <a:r>
              <a:rPr sz="2200" spc="-5" dirty="0"/>
              <a:t>design</a:t>
            </a:r>
            <a:r>
              <a:rPr sz="2200" spc="15" dirty="0"/>
              <a:t> </a:t>
            </a:r>
            <a:r>
              <a:rPr sz="2200" spc="-5" dirty="0"/>
              <a:t>in</a:t>
            </a:r>
            <a:r>
              <a:rPr sz="2200" spc="10" dirty="0"/>
              <a:t> </a:t>
            </a:r>
            <a:r>
              <a:rPr sz="2200" spc="-5" dirty="0"/>
              <a:t>the</a:t>
            </a:r>
            <a:r>
              <a:rPr sz="2200" spc="15" dirty="0"/>
              <a:t> </a:t>
            </a:r>
            <a:r>
              <a:rPr sz="2200" spc="-5" dirty="0"/>
              <a:t>last</a:t>
            </a:r>
            <a:r>
              <a:rPr sz="2200" spc="10" dirty="0"/>
              <a:t> </a:t>
            </a:r>
            <a:r>
              <a:rPr sz="2200" spc="-5" dirty="0"/>
              <a:t>12</a:t>
            </a:r>
            <a:r>
              <a:rPr sz="2200" dirty="0"/>
              <a:t> </a:t>
            </a:r>
            <a:r>
              <a:rPr sz="2200" spc="-5" dirty="0"/>
              <a:t>months?</a:t>
            </a:r>
            <a:endParaRPr sz="220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86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55821" y="1703577"/>
            <a:ext cx="2617470" cy="3977004"/>
            <a:chOff x="3655821" y="1703577"/>
            <a:chExt cx="2617470" cy="3977004"/>
          </a:xfrm>
        </p:grpSpPr>
        <p:sp>
          <p:nvSpPr>
            <p:cNvPr id="4" name="object 4"/>
            <p:cNvSpPr/>
            <p:nvPr/>
          </p:nvSpPr>
          <p:spPr>
            <a:xfrm>
              <a:off x="3662171" y="1735835"/>
              <a:ext cx="2611120" cy="127000"/>
            </a:xfrm>
            <a:custGeom>
              <a:avLst/>
              <a:gdLst/>
              <a:ahLst/>
              <a:cxnLst/>
              <a:rect l="l" t="t" r="r" b="b"/>
              <a:pathLst>
                <a:path w="2611120" h="127000">
                  <a:moveTo>
                    <a:pt x="2610612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2610612" y="126491"/>
                  </a:lnTo>
                  <a:lnTo>
                    <a:pt x="26106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62171" y="1862327"/>
              <a:ext cx="1960245" cy="127000"/>
            </a:xfrm>
            <a:custGeom>
              <a:avLst/>
              <a:gdLst/>
              <a:ahLst/>
              <a:cxnLst/>
              <a:rect l="l" t="t" r="r" b="b"/>
              <a:pathLst>
                <a:path w="1960245" h="127000">
                  <a:moveTo>
                    <a:pt x="1959864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959864" y="126492"/>
                  </a:lnTo>
                  <a:lnTo>
                    <a:pt x="195986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62171" y="2040636"/>
              <a:ext cx="1798320" cy="127000"/>
            </a:xfrm>
            <a:custGeom>
              <a:avLst/>
              <a:gdLst/>
              <a:ahLst/>
              <a:cxnLst/>
              <a:rect l="l" t="t" r="r" b="b"/>
              <a:pathLst>
                <a:path w="1798320" h="127000">
                  <a:moveTo>
                    <a:pt x="1798319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798319" y="126491"/>
                  </a:lnTo>
                  <a:lnTo>
                    <a:pt x="179831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62171" y="2167127"/>
              <a:ext cx="1661160" cy="127000"/>
            </a:xfrm>
            <a:custGeom>
              <a:avLst/>
              <a:gdLst/>
              <a:ahLst/>
              <a:cxnLst/>
              <a:rect l="l" t="t" r="r" b="b"/>
              <a:pathLst>
                <a:path w="1661160" h="127000">
                  <a:moveTo>
                    <a:pt x="1661160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661160" y="126492"/>
                  </a:lnTo>
                  <a:lnTo>
                    <a:pt x="166116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62171" y="2345436"/>
              <a:ext cx="1541145" cy="127000"/>
            </a:xfrm>
            <a:custGeom>
              <a:avLst/>
              <a:gdLst/>
              <a:ahLst/>
              <a:cxnLst/>
              <a:rect l="l" t="t" r="r" b="b"/>
              <a:pathLst>
                <a:path w="1541145" h="127000">
                  <a:moveTo>
                    <a:pt x="1540764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540764" y="126491"/>
                  </a:lnTo>
                  <a:lnTo>
                    <a:pt x="154076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62171" y="2471927"/>
              <a:ext cx="1492250" cy="128270"/>
            </a:xfrm>
            <a:custGeom>
              <a:avLst/>
              <a:gdLst/>
              <a:ahLst/>
              <a:cxnLst/>
              <a:rect l="l" t="t" r="r" b="b"/>
              <a:pathLst>
                <a:path w="1492250" h="128269">
                  <a:moveTo>
                    <a:pt x="1491995" y="0"/>
                  </a:moveTo>
                  <a:lnTo>
                    <a:pt x="0" y="0"/>
                  </a:lnTo>
                  <a:lnTo>
                    <a:pt x="0" y="128016"/>
                  </a:lnTo>
                  <a:lnTo>
                    <a:pt x="1491995" y="128016"/>
                  </a:lnTo>
                  <a:lnTo>
                    <a:pt x="149199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62171" y="2650236"/>
              <a:ext cx="1477010" cy="127000"/>
            </a:xfrm>
            <a:custGeom>
              <a:avLst/>
              <a:gdLst/>
              <a:ahLst/>
              <a:cxnLst/>
              <a:rect l="l" t="t" r="r" b="b"/>
              <a:pathLst>
                <a:path w="1477010" h="127000">
                  <a:moveTo>
                    <a:pt x="1476755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476755" y="126491"/>
                  </a:lnTo>
                  <a:lnTo>
                    <a:pt x="147675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62171" y="2776727"/>
              <a:ext cx="1804670" cy="128270"/>
            </a:xfrm>
            <a:custGeom>
              <a:avLst/>
              <a:gdLst/>
              <a:ahLst/>
              <a:cxnLst/>
              <a:rect l="l" t="t" r="r" b="b"/>
              <a:pathLst>
                <a:path w="1804670" h="128269">
                  <a:moveTo>
                    <a:pt x="1804415" y="0"/>
                  </a:moveTo>
                  <a:lnTo>
                    <a:pt x="0" y="0"/>
                  </a:lnTo>
                  <a:lnTo>
                    <a:pt x="0" y="128016"/>
                  </a:lnTo>
                  <a:lnTo>
                    <a:pt x="1804415" y="128016"/>
                  </a:lnTo>
                  <a:lnTo>
                    <a:pt x="180441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62171" y="2955036"/>
              <a:ext cx="1412875" cy="127000"/>
            </a:xfrm>
            <a:custGeom>
              <a:avLst/>
              <a:gdLst/>
              <a:ahLst/>
              <a:cxnLst/>
              <a:rect l="l" t="t" r="r" b="b"/>
              <a:pathLst>
                <a:path w="1412875" h="127000">
                  <a:moveTo>
                    <a:pt x="1412748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412748" y="126491"/>
                  </a:lnTo>
                  <a:lnTo>
                    <a:pt x="14127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62171" y="3081527"/>
              <a:ext cx="881380" cy="128270"/>
            </a:xfrm>
            <a:custGeom>
              <a:avLst/>
              <a:gdLst/>
              <a:ahLst/>
              <a:cxnLst/>
              <a:rect l="l" t="t" r="r" b="b"/>
              <a:pathLst>
                <a:path w="881379" h="128269">
                  <a:moveTo>
                    <a:pt x="880872" y="0"/>
                  </a:moveTo>
                  <a:lnTo>
                    <a:pt x="0" y="0"/>
                  </a:lnTo>
                  <a:lnTo>
                    <a:pt x="0" y="128016"/>
                  </a:lnTo>
                  <a:lnTo>
                    <a:pt x="880872" y="128016"/>
                  </a:lnTo>
                  <a:lnTo>
                    <a:pt x="8808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62171" y="3259836"/>
              <a:ext cx="1373505" cy="127000"/>
            </a:xfrm>
            <a:custGeom>
              <a:avLst/>
              <a:gdLst/>
              <a:ahLst/>
              <a:cxnLst/>
              <a:rect l="l" t="t" r="r" b="b"/>
              <a:pathLst>
                <a:path w="1373504" h="127000">
                  <a:moveTo>
                    <a:pt x="1373124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373124" y="126491"/>
                  </a:lnTo>
                  <a:lnTo>
                    <a:pt x="13731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62171" y="3386327"/>
              <a:ext cx="1407160" cy="128270"/>
            </a:xfrm>
            <a:custGeom>
              <a:avLst/>
              <a:gdLst/>
              <a:ahLst/>
              <a:cxnLst/>
              <a:rect l="l" t="t" r="r" b="b"/>
              <a:pathLst>
                <a:path w="1407160" h="128270">
                  <a:moveTo>
                    <a:pt x="1406652" y="0"/>
                  </a:moveTo>
                  <a:lnTo>
                    <a:pt x="0" y="0"/>
                  </a:lnTo>
                  <a:lnTo>
                    <a:pt x="0" y="128016"/>
                  </a:lnTo>
                  <a:lnTo>
                    <a:pt x="1406652" y="128016"/>
                  </a:lnTo>
                  <a:lnTo>
                    <a:pt x="140665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62171" y="3564635"/>
              <a:ext cx="1158240" cy="127000"/>
            </a:xfrm>
            <a:custGeom>
              <a:avLst/>
              <a:gdLst/>
              <a:ahLst/>
              <a:cxnLst/>
              <a:rect l="l" t="t" r="r" b="b"/>
              <a:pathLst>
                <a:path w="1158239" h="127000">
                  <a:moveTo>
                    <a:pt x="1158239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158239" y="126491"/>
                  </a:lnTo>
                  <a:lnTo>
                    <a:pt x="115823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62171" y="3691127"/>
              <a:ext cx="1306195" cy="128270"/>
            </a:xfrm>
            <a:custGeom>
              <a:avLst/>
              <a:gdLst/>
              <a:ahLst/>
              <a:cxnLst/>
              <a:rect l="l" t="t" r="r" b="b"/>
              <a:pathLst>
                <a:path w="1306195" h="128270">
                  <a:moveTo>
                    <a:pt x="1306067" y="0"/>
                  </a:moveTo>
                  <a:lnTo>
                    <a:pt x="0" y="0"/>
                  </a:lnTo>
                  <a:lnTo>
                    <a:pt x="0" y="128016"/>
                  </a:lnTo>
                  <a:lnTo>
                    <a:pt x="1306067" y="128016"/>
                  </a:lnTo>
                  <a:lnTo>
                    <a:pt x="130606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62171" y="3869435"/>
              <a:ext cx="984885" cy="128270"/>
            </a:xfrm>
            <a:custGeom>
              <a:avLst/>
              <a:gdLst/>
              <a:ahLst/>
              <a:cxnLst/>
              <a:rect l="l" t="t" r="r" b="b"/>
              <a:pathLst>
                <a:path w="984885" h="128270">
                  <a:moveTo>
                    <a:pt x="984503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984503" y="128015"/>
                  </a:lnTo>
                  <a:lnTo>
                    <a:pt x="98450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62171" y="3997451"/>
              <a:ext cx="609600" cy="127000"/>
            </a:xfrm>
            <a:custGeom>
              <a:avLst/>
              <a:gdLst/>
              <a:ahLst/>
              <a:cxnLst/>
              <a:rect l="l" t="t" r="r" b="b"/>
              <a:pathLst>
                <a:path w="609600" h="127000">
                  <a:moveTo>
                    <a:pt x="609600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609600" y="126492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62171" y="4174235"/>
              <a:ext cx="920750" cy="128270"/>
            </a:xfrm>
            <a:custGeom>
              <a:avLst/>
              <a:gdLst/>
              <a:ahLst/>
              <a:cxnLst/>
              <a:rect l="l" t="t" r="r" b="b"/>
              <a:pathLst>
                <a:path w="920750" h="128270">
                  <a:moveTo>
                    <a:pt x="920495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920495" y="128015"/>
                  </a:lnTo>
                  <a:lnTo>
                    <a:pt x="92049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62171" y="4302251"/>
              <a:ext cx="767080" cy="127000"/>
            </a:xfrm>
            <a:custGeom>
              <a:avLst/>
              <a:gdLst/>
              <a:ahLst/>
              <a:cxnLst/>
              <a:rect l="l" t="t" r="r" b="b"/>
              <a:pathLst>
                <a:path w="767079" h="127000">
                  <a:moveTo>
                    <a:pt x="76657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766572" y="126492"/>
                  </a:lnTo>
                  <a:lnTo>
                    <a:pt x="7665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2171" y="4479035"/>
              <a:ext cx="920750" cy="128270"/>
            </a:xfrm>
            <a:custGeom>
              <a:avLst/>
              <a:gdLst/>
              <a:ahLst/>
              <a:cxnLst/>
              <a:rect l="l" t="t" r="r" b="b"/>
              <a:pathLst>
                <a:path w="920750" h="128270">
                  <a:moveTo>
                    <a:pt x="920495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920495" y="128015"/>
                  </a:lnTo>
                  <a:lnTo>
                    <a:pt x="92049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62171" y="4607051"/>
              <a:ext cx="809625" cy="127000"/>
            </a:xfrm>
            <a:custGeom>
              <a:avLst/>
              <a:gdLst/>
              <a:ahLst/>
              <a:cxnLst/>
              <a:rect l="l" t="t" r="r" b="b"/>
              <a:pathLst>
                <a:path w="809625" h="127000">
                  <a:moveTo>
                    <a:pt x="809243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809243" y="126492"/>
                  </a:lnTo>
                  <a:lnTo>
                    <a:pt x="8092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62171" y="4783835"/>
              <a:ext cx="833755" cy="128270"/>
            </a:xfrm>
            <a:custGeom>
              <a:avLst/>
              <a:gdLst/>
              <a:ahLst/>
              <a:cxnLst/>
              <a:rect l="l" t="t" r="r" b="b"/>
              <a:pathLst>
                <a:path w="833754" h="128270">
                  <a:moveTo>
                    <a:pt x="833627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833627" y="128015"/>
                  </a:lnTo>
                  <a:lnTo>
                    <a:pt x="8336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62171" y="4911851"/>
              <a:ext cx="1065530" cy="127000"/>
            </a:xfrm>
            <a:custGeom>
              <a:avLst/>
              <a:gdLst/>
              <a:ahLst/>
              <a:cxnLst/>
              <a:rect l="l" t="t" r="r" b="b"/>
              <a:pathLst>
                <a:path w="1065529" h="127000">
                  <a:moveTo>
                    <a:pt x="1065276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1065276" y="126492"/>
                  </a:lnTo>
                  <a:lnTo>
                    <a:pt x="106527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62171" y="5088636"/>
              <a:ext cx="452755" cy="128270"/>
            </a:xfrm>
            <a:custGeom>
              <a:avLst/>
              <a:gdLst/>
              <a:ahLst/>
              <a:cxnLst/>
              <a:rect l="l" t="t" r="r" b="b"/>
              <a:pathLst>
                <a:path w="452754" h="128270">
                  <a:moveTo>
                    <a:pt x="452627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452627" y="128015"/>
                  </a:lnTo>
                  <a:lnTo>
                    <a:pt x="4526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62171" y="5216651"/>
              <a:ext cx="668020" cy="127000"/>
            </a:xfrm>
            <a:custGeom>
              <a:avLst/>
              <a:gdLst/>
              <a:ahLst/>
              <a:cxnLst/>
              <a:rect l="l" t="t" r="r" b="b"/>
              <a:pathLst>
                <a:path w="668020" h="127000">
                  <a:moveTo>
                    <a:pt x="66751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667512" y="126492"/>
                  </a:lnTo>
                  <a:lnTo>
                    <a:pt x="6675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62171" y="5394960"/>
              <a:ext cx="532130" cy="127000"/>
            </a:xfrm>
            <a:custGeom>
              <a:avLst/>
              <a:gdLst/>
              <a:ahLst/>
              <a:cxnLst/>
              <a:rect l="l" t="t" r="r" b="b"/>
              <a:pathLst>
                <a:path w="532129" h="127000">
                  <a:moveTo>
                    <a:pt x="531876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531876" y="126491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62171" y="5521451"/>
              <a:ext cx="652780" cy="127000"/>
            </a:xfrm>
            <a:custGeom>
              <a:avLst/>
              <a:gdLst/>
              <a:ahLst/>
              <a:cxnLst/>
              <a:rect l="l" t="t" r="r" b="b"/>
              <a:pathLst>
                <a:path w="652779" h="127000">
                  <a:moveTo>
                    <a:pt x="65227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652272" y="126492"/>
                  </a:lnTo>
                  <a:lnTo>
                    <a:pt x="6522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62171" y="1709927"/>
              <a:ext cx="0" cy="3964304"/>
            </a:xfrm>
            <a:custGeom>
              <a:avLst/>
              <a:gdLst/>
              <a:ahLst/>
              <a:cxnLst/>
              <a:rect l="l" t="t" r="r" b="b"/>
              <a:pathLst>
                <a:path h="3964304">
                  <a:moveTo>
                    <a:pt x="0" y="0"/>
                  </a:moveTo>
                  <a:lnTo>
                    <a:pt x="0" y="3963924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337172" y="168592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523738" y="199072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66690" y="229590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39054" y="2905759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84801" y="351561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09921" y="382079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646421" y="412559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646421" y="443064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59046" y="4735144"/>
            <a:ext cx="290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58183" y="5345683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86171" y="1813052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387721" y="2117852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17033" y="242290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02428" y="2600705"/>
            <a:ext cx="617855" cy="335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2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19%</a:t>
            </a:r>
            <a:endParaRPr sz="1200">
              <a:latin typeface="Calibri"/>
              <a:cs typeface="Calibri"/>
            </a:endParaRPr>
          </a:p>
          <a:p>
            <a:pPr marL="339725">
              <a:lnSpc>
                <a:spcPts val="1220"/>
              </a:lnSpc>
            </a:pPr>
            <a:r>
              <a:rPr sz="1200" dirty="0">
                <a:latin typeface="Calibri"/>
                <a:cs typeface="Calibri"/>
              </a:rPr>
              <a:t>23%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605909" y="303288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99050" y="3210814"/>
            <a:ext cx="323215" cy="335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2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17%</a:t>
            </a:r>
            <a:endParaRPr sz="1200">
              <a:latin typeface="Calibri"/>
              <a:cs typeface="Calibri"/>
            </a:endParaRPr>
          </a:p>
          <a:p>
            <a:pPr marL="45085">
              <a:lnSpc>
                <a:spcPts val="1220"/>
              </a:lnSpc>
            </a:pPr>
            <a:r>
              <a:rPr sz="1200" dirty="0">
                <a:latin typeface="Calibri"/>
                <a:cs typeface="Calibri"/>
              </a:rPr>
              <a:t>18%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32375" y="3642741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37050" y="3947921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492244" y="4252721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534915" y="455777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790694" y="486257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178553" y="5040629"/>
            <a:ext cx="427990" cy="335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2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  <a:p>
            <a:pPr marL="227965">
              <a:lnSpc>
                <a:spcPts val="1220"/>
              </a:lnSpc>
            </a:pPr>
            <a:r>
              <a:rPr sz="1200" dirty="0">
                <a:latin typeface="Calibri"/>
                <a:cs typeface="Calibri"/>
              </a:rPr>
              <a:t>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379721" y="5472785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25804" y="1631289"/>
            <a:ext cx="2685415" cy="39903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819"/>
              </a:spcBef>
            </a:pPr>
            <a:r>
              <a:rPr sz="1400" spc="-5" dirty="0">
                <a:latin typeface="Calibri"/>
                <a:cs typeface="Calibri"/>
              </a:rPr>
              <a:t>Microchip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dsPIC</a:t>
            </a:r>
            <a:endParaRPr sz="1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25"/>
              </a:spcBef>
            </a:pPr>
            <a:r>
              <a:rPr sz="1400" spc="-5" dirty="0">
                <a:latin typeface="Calibri"/>
                <a:cs typeface="Calibri"/>
              </a:rPr>
              <a:t>TI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'C6000</a:t>
            </a:r>
            <a:endParaRPr sz="14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720"/>
              </a:spcBef>
            </a:pPr>
            <a:r>
              <a:rPr sz="1400" spc="-5" dirty="0">
                <a:latin typeface="Calibri"/>
                <a:cs typeface="Calibri"/>
              </a:rPr>
              <a:t>Analog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Devices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Blackfin</a:t>
            </a:r>
            <a:endParaRPr sz="1400">
              <a:latin typeface="Calibri"/>
              <a:cs typeface="Calibri"/>
            </a:endParaRPr>
          </a:p>
          <a:p>
            <a:pPr marL="911860" marR="5715" indent="1041400" algn="r">
              <a:lnSpc>
                <a:spcPct val="142900"/>
              </a:lnSpc>
            </a:pPr>
            <a:r>
              <a:rPr sz="1400" spc="-5" dirty="0">
                <a:latin typeface="Calibri"/>
                <a:cs typeface="Calibri"/>
              </a:rPr>
              <a:t>TI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DaVinci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Analog Devices SHARC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NXP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Cortex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M4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LPC4000</a:t>
            </a:r>
            <a:endParaRPr sz="1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25"/>
              </a:spcBef>
            </a:pPr>
            <a:r>
              <a:rPr sz="1400" spc="-5" dirty="0">
                <a:latin typeface="Calibri"/>
                <a:cs typeface="Calibri"/>
              </a:rPr>
              <a:t>TI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'C5000</a:t>
            </a:r>
            <a:endParaRPr sz="14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720"/>
              </a:spcBef>
            </a:pPr>
            <a:r>
              <a:rPr sz="1400" spc="-5" dirty="0">
                <a:latin typeface="Calibri"/>
                <a:cs typeface="Calibri"/>
              </a:rPr>
              <a:t>Analog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Devices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TigerSHARC</a:t>
            </a:r>
            <a:endParaRPr sz="1400">
              <a:latin typeface="Calibri"/>
              <a:cs typeface="Calibri"/>
            </a:endParaRPr>
          </a:p>
          <a:p>
            <a:pPr marL="763905" marR="5715" indent="664210" algn="r">
              <a:lnSpc>
                <a:spcPct val="142900"/>
              </a:lnSpc>
            </a:pPr>
            <a:r>
              <a:rPr sz="1400" spc="-5" dirty="0">
                <a:latin typeface="Calibri"/>
                <a:cs typeface="Calibri"/>
              </a:rPr>
              <a:t>TI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KeyStone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DSPs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Analog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Devices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ADSP-21xx</a:t>
            </a:r>
            <a:endParaRPr sz="14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720"/>
              </a:spcBef>
            </a:pPr>
            <a:r>
              <a:rPr sz="1400" spc="-5" dirty="0">
                <a:latin typeface="Calibri"/>
                <a:cs typeface="Calibri"/>
              </a:rPr>
              <a:t>Freescale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563xx, 566xx,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568xx, 96xxx</a:t>
            </a:r>
            <a:endParaRPr sz="14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720"/>
              </a:spcBef>
            </a:pPr>
            <a:r>
              <a:rPr sz="1400" spc="-5" dirty="0">
                <a:latin typeface="Calibri"/>
                <a:cs typeface="Calibri"/>
              </a:rPr>
              <a:t>Freescale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StarCore 71xx,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81xx</a:t>
            </a:r>
            <a:endParaRPr sz="1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25"/>
              </a:spcBef>
            </a:pPr>
            <a:r>
              <a:rPr sz="1400" spc="-5" dirty="0">
                <a:latin typeface="Calibri"/>
                <a:cs typeface="Calibri"/>
              </a:rPr>
              <a:t>Other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024371" y="5301996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133338" y="5223764"/>
            <a:ext cx="935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2017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371)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024371" y="5526023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6133338" y="5447791"/>
            <a:ext cx="935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2015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559)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61" name="object 6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688848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Which</a:t>
            </a:r>
            <a:r>
              <a:rPr sz="2200" spc="10" dirty="0"/>
              <a:t> </a:t>
            </a:r>
            <a:r>
              <a:rPr sz="2200" spc="-5" dirty="0"/>
              <a:t>of</a:t>
            </a:r>
            <a:r>
              <a:rPr sz="2200" spc="10" dirty="0"/>
              <a:t> </a:t>
            </a:r>
            <a:r>
              <a:rPr sz="2200" spc="-5" dirty="0"/>
              <a:t>the</a:t>
            </a:r>
            <a:r>
              <a:rPr sz="2200" spc="15" dirty="0"/>
              <a:t> </a:t>
            </a:r>
            <a:r>
              <a:rPr sz="2200" dirty="0"/>
              <a:t>following</a:t>
            </a:r>
            <a:r>
              <a:rPr sz="2200" spc="20" dirty="0"/>
              <a:t> </a:t>
            </a:r>
            <a:r>
              <a:rPr sz="2200" spc="-5" dirty="0"/>
              <a:t>DSP</a:t>
            </a:r>
            <a:r>
              <a:rPr sz="2200" spc="-55" dirty="0"/>
              <a:t> </a:t>
            </a:r>
            <a:r>
              <a:rPr sz="2200" spc="-5" dirty="0"/>
              <a:t>chip</a:t>
            </a:r>
            <a:r>
              <a:rPr sz="2200" spc="10" dirty="0"/>
              <a:t> </a:t>
            </a:r>
            <a:r>
              <a:rPr sz="2200" spc="-5" dirty="0"/>
              <a:t>families</a:t>
            </a:r>
            <a:r>
              <a:rPr sz="2200" spc="5" dirty="0"/>
              <a:t> </a:t>
            </a:r>
            <a:r>
              <a:rPr sz="2200" dirty="0"/>
              <a:t>would</a:t>
            </a:r>
            <a:r>
              <a:rPr sz="2200" spc="5" dirty="0"/>
              <a:t> </a:t>
            </a:r>
            <a:r>
              <a:rPr sz="2200" spc="-10" dirty="0"/>
              <a:t>you </a:t>
            </a:r>
            <a:r>
              <a:rPr sz="2200" spc="-595" dirty="0"/>
              <a:t> </a:t>
            </a:r>
            <a:r>
              <a:rPr sz="2200" spc="-5" dirty="0"/>
              <a:t>consider</a:t>
            </a:r>
            <a:r>
              <a:rPr sz="2200" spc="20" dirty="0"/>
              <a:t> </a:t>
            </a:r>
            <a:r>
              <a:rPr sz="2200" spc="-5" dirty="0"/>
              <a:t>for</a:t>
            </a:r>
            <a:r>
              <a:rPr sz="2200" spc="10" dirty="0"/>
              <a:t> </a:t>
            </a:r>
            <a:r>
              <a:rPr sz="2200" spc="-10" dirty="0"/>
              <a:t>your</a:t>
            </a:r>
            <a:r>
              <a:rPr sz="2200" spc="25" dirty="0"/>
              <a:t> </a:t>
            </a:r>
            <a:r>
              <a:rPr sz="2200" spc="-5" dirty="0"/>
              <a:t>next</a:t>
            </a:r>
            <a:r>
              <a:rPr sz="2200" spc="20" dirty="0"/>
              <a:t> </a:t>
            </a:r>
            <a:r>
              <a:rPr sz="2200" spc="-5" dirty="0"/>
              <a:t>embedded</a:t>
            </a:r>
            <a:r>
              <a:rPr sz="2200" spc="10" dirty="0"/>
              <a:t> </a:t>
            </a:r>
            <a:r>
              <a:rPr sz="2200" spc="-5" dirty="0"/>
              <a:t>project?</a:t>
            </a:r>
            <a:endParaRPr sz="220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87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3995" y="6927"/>
            <a:ext cx="1990718" cy="178508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7159" y="1104366"/>
            <a:ext cx="7447280" cy="46596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7650" indent="-235585">
              <a:lnSpc>
                <a:spcPct val="100000"/>
              </a:lnSpc>
              <a:spcBef>
                <a:spcPts val="7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8285" algn="l"/>
              </a:tabLst>
            </a:pP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Deciders</a:t>
            </a:r>
            <a:r>
              <a:rPr sz="1400" b="1" spc="-3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375F92"/>
                </a:solidFill>
                <a:latin typeface="Calibri"/>
                <a:cs typeface="Calibri"/>
              </a:rPr>
              <a:t>for</a:t>
            </a: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 chips</a:t>
            </a:r>
            <a:r>
              <a:rPr sz="1400" b="1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– 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Hardware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engineers</a:t>
            </a:r>
            <a:r>
              <a:rPr sz="1400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(28%)</a:t>
            </a:r>
            <a:r>
              <a:rPr sz="1400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and</a:t>
            </a:r>
            <a:r>
              <a:rPr sz="1400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engineering</a:t>
            </a:r>
            <a:r>
              <a:rPr sz="1400" spc="3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group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 (26%)</a:t>
            </a:r>
            <a:endParaRPr sz="1400">
              <a:latin typeface="Calibri"/>
              <a:cs typeface="Calibri"/>
            </a:endParaRPr>
          </a:p>
          <a:p>
            <a:pPr marL="247650" indent="-235585">
              <a:lnSpc>
                <a:spcPct val="100000"/>
              </a:lnSpc>
              <a:spcBef>
                <a:spcPts val="6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8285" algn="l"/>
              </a:tabLst>
            </a:pP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Single</a:t>
            </a: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 chip</a:t>
            </a:r>
            <a:r>
              <a:rPr sz="1400" b="1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usage</a:t>
            </a:r>
            <a:r>
              <a:rPr sz="1400" b="1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–</a:t>
            </a:r>
            <a:r>
              <a:rPr sz="1400" b="1" spc="3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56%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down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a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little</a:t>
            </a:r>
            <a:r>
              <a:rPr sz="1400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from</a:t>
            </a:r>
            <a:r>
              <a:rPr sz="1400" spc="-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2015.</a:t>
            </a:r>
            <a:r>
              <a:rPr sz="1400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2.3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chips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per</a:t>
            </a:r>
            <a:r>
              <a:rPr sz="1400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design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on 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average.</a:t>
            </a:r>
            <a:endParaRPr sz="1400">
              <a:latin typeface="Calibri"/>
              <a:cs typeface="Calibri"/>
            </a:endParaRPr>
          </a:p>
          <a:p>
            <a:pPr marL="247650" indent="-235585">
              <a:lnSpc>
                <a:spcPct val="100000"/>
              </a:lnSpc>
              <a:spcBef>
                <a:spcPts val="6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8285" algn="l"/>
              </a:tabLst>
            </a:pP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Chip</a:t>
            </a:r>
            <a:r>
              <a:rPr sz="1400" b="1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375F92"/>
                </a:solidFill>
                <a:latin typeface="Calibri"/>
                <a:cs typeface="Calibri"/>
              </a:rPr>
              <a:t>Type</a:t>
            </a:r>
            <a:r>
              <a:rPr sz="1400" b="1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–</a:t>
            </a:r>
            <a:r>
              <a:rPr sz="1400" b="1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In 2017:</a:t>
            </a:r>
            <a:r>
              <a:rPr sz="1400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32-bit</a:t>
            </a:r>
            <a:r>
              <a:rPr sz="1400" spc="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(63%),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64bit</a:t>
            </a:r>
            <a:r>
              <a:rPr sz="1400" spc="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(13%)</a:t>
            </a:r>
            <a:r>
              <a:rPr sz="1400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16-bit</a:t>
            </a:r>
            <a:r>
              <a:rPr sz="1400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(9%),</a:t>
            </a:r>
            <a:r>
              <a:rPr sz="1400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8-bit</a:t>
            </a:r>
            <a:r>
              <a:rPr sz="1400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(12%).</a:t>
            </a:r>
            <a:endParaRPr sz="1400">
              <a:latin typeface="Calibri"/>
              <a:cs typeface="Calibri"/>
            </a:endParaRPr>
          </a:p>
          <a:p>
            <a:pPr marL="247650" indent="-235585">
              <a:lnSpc>
                <a:spcPct val="100000"/>
              </a:lnSpc>
              <a:spcBef>
                <a:spcPts val="6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8285" algn="l"/>
              </a:tabLst>
            </a:pP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Clock</a:t>
            </a:r>
            <a:r>
              <a:rPr sz="1400" b="1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speeds</a:t>
            </a:r>
            <a:r>
              <a:rPr sz="1400" b="1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–</a:t>
            </a: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Now</a:t>
            </a:r>
            <a:r>
              <a:rPr sz="1400" spc="-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445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MHz,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 up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from</a:t>
            </a:r>
            <a:r>
              <a:rPr sz="1400" spc="-3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397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MHz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in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2015,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more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in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line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with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2014,</a:t>
            </a:r>
            <a:r>
              <a:rPr sz="1400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2013.</a:t>
            </a:r>
            <a:endParaRPr sz="1400">
              <a:latin typeface="Calibri"/>
              <a:cs typeface="Calibri"/>
            </a:endParaRPr>
          </a:p>
          <a:p>
            <a:pPr marL="247650" indent="-235585">
              <a:lnSpc>
                <a:spcPct val="100000"/>
              </a:lnSpc>
              <a:spcBef>
                <a:spcPts val="6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8285" algn="l"/>
              </a:tabLst>
            </a:pP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Same</a:t>
            </a:r>
            <a:r>
              <a:rPr sz="1400" b="1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processor</a:t>
            </a:r>
            <a:r>
              <a:rPr sz="1400" b="1" spc="-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used</a:t>
            </a:r>
            <a:r>
              <a:rPr sz="1400" b="1" spc="-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– 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Now</a:t>
            </a:r>
            <a:r>
              <a:rPr sz="1400" spc="-3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47%,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down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 from</a:t>
            </a:r>
            <a:r>
              <a:rPr sz="1400" spc="-3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50%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in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2015.</a:t>
            </a:r>
            <a:r>
              <a:rPr sz="1400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Happy</a:t>
            </a:r>
            <a:r>
              <a:rPr sz="1400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with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it,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compatibility,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 same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tools.</a:t>
            </a:r>
            <a:endParaRPr sz="1400">
              <a:latin typeface="Calibri"/>
              <a:cs typeface="Calibri"/>
            </a:endParaRPr>
          </a:p>
          <a:p>
            <a:pPr marL="247650" indent="-235585">
              <a:lnSpc>
                <a:spcPct val="100000"/>
              </a:lnSpc>
              <a:spcBef>
                <a:spcPts val="6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8285" algn="l"/>
              </a:tabLst>
            </a:pP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Family</a:t>
            </a:r>
            <a:r>
              <a:rPr sz="1400" b="1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–</a:t>
            </a: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55%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chose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main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chip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from</a:t>
            </a:r>
            <a:r>
              <a:rPr sz="1400" spc="-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different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375F92"/>
                </a:solidFill>
                <a:latin typeface="Calibri"/>
                <a:cs typeface="Calibri"/>
              </a:rPr>
              <a:t>family,</a:t>
            </a:r>
            <a:r>
              <a:rPr sz="1400" spc="-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46%</a:t>
            </a:r>
            <a:r>
              <a:rPr sz="1400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different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processor</a:t>
            </a:r>
            <a:r>
              <a:rPr sz="1400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from</a:t>
            </a:r>
            <a:r>
              <a:rPr sz="1400" spc="-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the</a:t>
            </a:r>
            <a:r>
              <a:rPr sz="1400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same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375F92"/>
                </a:solidFill>
                <a:latin typeface="Calibri"/>
                <a:cs typeface="Calibri"/>
              </a:rPr>
              <a:t>family.</a:t>
            </a:r>
            <a:endParaRPr sz="1400">
              <a:latin typeface="Calibri"/>
              <a:cs typeface="Calibri"/>
            </a:endParaRPr>
          </a:p>
          <a:p>
            <a:pPr marL="247650" indent="-235585">
              <a:lnSpc>
                <a:spcPct val="100000"/>
              </a:lnSpc>
              <a:spcBef>
                <a:spcPts val="6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8285" algn="l"/>
              </a:tabLst>
            </a:pPr>
            <a:r>
              <a:rPr sz="1400" b="1" spc="-10" dirty="0">
                <a:solidFill>
                  <a:srgbClr val="375F92"/>
                </a:solidFill>
                <a:latin typeface="Calibri"/>
                <a:cs typeface="Calibri"/>
              </a:rPr>
              <a:t>Ecosystem</a:t>
            </a:r>
            <a:r>
              <a:rPr sz="1400" b="1" spc="-3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–</a:t>
            </a:r>
            <a:r>
              <a:rPr sz="1400" b="1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68%</a:t>
            </a:r>
            <a:r>
              <a:rPr sz="1400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say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375F92"/>
                </a:solidFill>
                <a:latin typeface="Calibri"/>
                <a:cs typeface="Calibri"/>
              </a:rPr>
              <a:t>“ecosystem”</a:t>
            </a:r>
            <a:r>
              <a:rPr sz="1400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outweighs</a:t>
            </a:r>
            <a:r>
              <a:rPr sz="1400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“the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chip”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(25%).</a:t>
            </a:r>
            <a:r>
              <a:rPr sz="1400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Best 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ecosystem</a:t>
            </a:r>
            <a:r>
              <a:rPr sz="1400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is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Microchip and</a:t>
            </a:r>
            <a:r>
              <a:rPr sz="1400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TI.</a:t>
            </a:r>
            <a:endParaRPr sz="1400">
              <a:latin typeface="Calibri"/>
              <a:cs typeface="Calibri"/>
            </a:endParaRPr>
          </a:p>
          <a:p>
            <a:pPr marL="247650" indent="-235585">
              <a:lnSpc>
                <a:spcPct val="100000"/>
              </a:lnSpc>
              <a:spcBef>
                <a:spcPts val="6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8285" algn="l"/>
              </a:tabLst>
            </a:pP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Important</a:t>
            </a:r>
            <a:r>
              <a:rPr sz="1400" b="1" spc="-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in</a:t>
            </a:r>
            <a:r>
              <a:rPr sz="1400" b="1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chip</a:t>
            </a:r>
            <a:r>
              <a:rPr sz="1400" b="1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decision</a:t>
            </a: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–</a:t>
            </a: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Software</a:t>
            </a:r>
            <a:r>
              <a:rPr sz="1400" spc="-3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development</a:t>
            </a:r>
            <a:r>
              <a:rPr sz="1400" spc="3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tools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(70%),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chip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performance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(38%)</a:t>
            </a:r>
            <a:endParaRPr sz="1400">
              <a:latin typeface="Calibri"/>
              <a:cs typeface="Calibri"/>
            </a:endParaRPr>
          </a:p>
          <a:p>
            <a:pPr marL="247650" indent="-235585">
              <a:lnSpc>
                <a:spcPct val="100000"/>
              </a:lnSpc>
              <a:spcBef>
                <a:spcPts val="6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8285" algn="l"/>
              </a:tabLst>
            </a:pPr>
            <a:r>
              <a:rPr sz="1400" b="1" spc="-40" dirty="0">
                <a:solidFill>
                  <a:srgbClr val="375F92"/>
                </a:solidFill>
                <a:latin typeface="Calibri"/>
                <a:cs typeface="Calibri"/>
              </a:rPr>
              <a:t>Top</a:t>
            </a:r>
            <a:r>
              <a:rPr sz="1400" b="1" spc="-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5 </a:t>
            </a:r>
            <a:r>
              <a:rPr sz="1400" b="1" spc="-15" dirty="0">
                <a:solidFill>
                  <a:srgbClr val="375F92"/>
                </a:solidFill>
                <a:latin typeface="Calibri"/>
                <a:cs typeface="Calibri"/>
              </a:rPr>
              <a:t>Vendors</a:t>
            </a:r>
            <a:r>
              <a:rPr sz="1400" b="1" spc="-3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Familiar</a:t>
            </a:r>
            <a:r>
              <a:rPr sz="1400" b="1" spc="-3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With</a:t>
            </a:r>
            <a:r>
              <a:rPr sz="1400" b="1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–</a:t>
            </a: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TI,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Freescale,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Microchip,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Atmel,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STMicro</a:t>
            </a:r>
            <a:endParaRPr sz="1400">
              <a:latin typeface="Calibri"/>
              <a:cs typeface="Calibri"/>
            </a:endParaRPr>
          </a:p>
          <a:p>
            <a:pPr marL="247650" indent="-235585">
              <a:lnSpc>
                <a:spcPct val="100000"/>
              </a:lnSpc>
              <a:spcBef>
                <a:spcPts val="605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8285" algn="l"/>
              </a:tabLst>
            </a:pPr>
            <a:r>
              <a:rPr sz="1400" b="1" spc="-40" dirty="0">
                <a:solidFill>
                  <a:srgbClr val="375F92"/>
                </a:solidFill>
                <a:latin typeface="Calibri"/>
                <a:cs typeface="Calibri"/>
              </a:rPr>
              <a:t>Top</a:t>
            </a:r>
            <a:r>
              <a:rPr sz="1400" b="1" spc="-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5</a:t>
            </a:r>
            <a:r>
              <a:rPr sz="1400" b="1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375F92"/>
                </a:solidFill>
                <a:latin typeface="Calibri"/>
                <a:cs typeface="Calibri"/>
              </a:rPr>
              <a:t>Vendors</a:t>
            </a:r>
            <a:r>
              <a:rPr sz="1400" b="1" spc="-3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Currently</a:t>
            </a:r>
            <a:r>
              <a:rPr sz="1400" b="1" spc="-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Using</a:t>
            </a:r>
            <a:r>
              <a:rPr sz="1400" b="1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–</a:t>
            </a: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TI,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Freescale,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Atmel,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 Microchip,</a:t>
            </a:r>
            <a:r>
              <a:rPr sz="1400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STMicro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 (same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as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2015)</a:t>
            </a:r>
            <a:endParaRPr sz="1400">
              <a:latin typeface="Calibri"/>
              <a:cs typeface="Calibri"/>
            </a:endParaRPr>
          </a:p>
          <a:p>
            <a:pPr marL="247650" indent="-235585">
              <a:lnSpc>
                <a:spcPct val="100000"/>
              </a:lnSpc>
              <a:spcBef>
                <a:spcPts val="6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8285" algn="l"/>
              </a:tabLst>
            </a:pPr>
            <a:r>
              <a:rPr sz="1400" b="1" spc="-40" dirty="0">
                <a:solidFill>
                  <a:srgbClr val="375F92"/>
                </a:solidFill>
                <a:latin typeface="Calibri"/>
                <a:cs typeface="Calibri"/>
              </a:rPr>
              <a:t>Top</a:t>
            </a:r>
            <a:r>
              <a:rPr sz="1400" b="1" spc="-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5 </a:t>
            </a:r>
            <a:r>
              <a:rPr sz="1400" b="1" spc="-15" dirty="0">
                <a:solidFill>
                  <a:srgbClr val="375F92"/>
                </a:solidFill>
                <a:latin typeface="Calibri"/>
                <a:cs typeface="Calibri"/>
              </a:rPr>
              <a:t>Vendors</a:t>
            </a:r>
            <a:r>
              <a:rPr sz="1400" b="1" spc="-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Considering</a:t>
            </a:r>
            <a:r>
              <a:rPr sz="1400" b="1" spc="-4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Using –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TI, Freescale,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STMicro,</a:t>
            </a:r>
            <a:r>
              <a:rPr sz="1400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Microchip,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 Atmel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(same</a:t>
            </a:r>
            <a:r>
              <a:rPr sz="1400" spc="-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as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2015)</a:t>
            </a:r>
            <a:endParaRPr sz="1400">
              <a:latin typeface="Calibri"/>
              <a:cs typeface="Calibri"/>
            </a:endParaRPr>
          </a:p>
          <a:p>
            <a:pPr marL="247650" indent="-235585">
              <a:lnSpc>
                <a:spcPct val="100000"/>
              </a:lnSpc>
              <a:spcBef>
                <a:spcPts val="6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8285" algn="l"/>
              </a:tabLst>
            </a:pPr>
            <a:r>
              <a:rPr sz="1400" b="1" spc="-40" dirty="0">
                <a:solidFill>
                  <a:srgbClr val="375F92"/>
                </a:solidFill>
                <a:latin typeface="Calibri"/>
                <a:cs typeface="Calibri"/>
              </a:rPr>
              <a:t>Top</a:t>
            </a:r>
            <a:r>
              <a:rPr sz="1400" b="1" spc="-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two</a:t>
            </a:r>
            <a:r>
              <a:rPr sz="1400" b="1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32-bit</a:t>
            </a:r>
            <a:r>
              <a:rPr sz="1400" b="1" spc="-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chips</a:t>
            </a:r>
            <a:r>
              <a:rPr sz="1400" b="1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considering</a:t>
            </a:r>
            <a:r>
              <a:rPr sz="1400" b="1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–</a:t>
            </a: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STMicro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STM32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(ARM),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 Microchip PIC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32-bit</a:t>
            </a:r>
            <a:r>
              <a:rPr sz="1400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(same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 as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2015)</a:t>
            </a:r>
            <a:endParaRPr sz="1400">
              <a:latin typeface="Calibri"/>
              <a:cs typeface="Calibri"/>
            </a:endParaRPr>
          </a:p>
          <a:p>
            <a:pPr marL="247650" indent="-235585">
              <a:lnSpc>
                <a:spcPct val="100000"/>
              </a:lnSpc>
              <a:spcBef>
                <a:spcPts val="6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8285" algn="l"/>
              </a:tabLst>
            </a:pPr>
            <a:r>
              <a:rPr sz="1400" b="1" spc="-40" dirty="0">
                <a:solidFill>
                  <a:srgbClr val="375F92"/>
                </a:solidFill>
                <a:latin typeface="Calibri"/>
                <a:cs typeface="Calibri"/>
              </a:rPr>
              <a:t>Top</a:t>
            </a:r>
            <a:r>
              <a:rPr sz="1400" b="1" spc="-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two</a:t>
            </a:r>
            <a:r>
              <a:rPr sz="1400" b="1" spc="-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16-bit</a:t>
            </a:r>
            <a:r>
              <a:rPr sz="1400" b="1" spc="-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chips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 considering</a:t>
            </a:r>
            <a:r>
              <a:rPr sz="1400" b="1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–</a:t>
            </a: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Microchip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PIC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 24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 (dsPIC)</a:t>
            </a:r>
            <a:r>
              <a:rPr sz="1400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and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TI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MSP430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(reversed</a:t>
            </a:r>
            <a:r>
              <a:rPr sz="1400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from</a:t>
            </a:r>
            <a:r>
              <a:rPr sz="1400" spc="-3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2015)</a:t>
            </a:r>
            <a:endParaRPr sz="1400">
              <a:latin typeface="Calibri"/>
              <a:cs typeface="Calibri"/>
            </a:endParaRPr>
          </a:p>
          <a:p>
            <a:pPr marL="247650" indent="-235585">
              <a:lnSpc>
                <a:spcPct val="100000"/>
              </a:lnSpc>
              <a:spcBef>
                <a:spcPts val="6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8285" algn="l"/>
              </a:tabLst>
            </a:pPr>
            <a:r>
              <a:rPr sz="1400" b="1" spc="-40" dirty="0">
                <a:solidFill>
                  <a:srgbClr val="375F92"/>
                </a:solidFill>
                <a:latin typeface="Calibri"/>
                <a:cs typeface="Calibri"/>
              </a:rPr>
              <a:t>Top</a:t>
            </a:r>
            <a:r>
              <a:rPr sz="1400" b="1" spc="-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two</a:t>
            </a:r>
            <a:r>
              <a:rPr sz="1400" b="1" spc="-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8-bit</a:t>
            </a:r>
            <a:r>
              <a:rPr sz="1400" b="1" spc="-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chips</a:t>
            </a:r>
            <a:r>
              <a:rPr sz="1400" b="1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considering</a:t>
            </a:r>
            <a:r>
              <a:rPr sz="1400" b="1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–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Microchip PIC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and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Atmel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375F92"/>
                </a:solidFill>
                <a:latin typeface="Calibri"/>
                <a:cs typeface="Calibri"/>
              </a:rPr>
              <a:t>AVR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same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as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2015</a:t>
            </a:r>
            <a:r>
              <a:rPr sz="1400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and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2014</a:t>
            </a:r>
            <a:endParaRPr sz="1400">
              <a:latin typeface="Calibri"/>
              <a:cs typeface="Calibri"/>
            </a:endParaRPr>
          </a:p>
          <a:p>
            <a:pPr marL="247650" indent="-235585">
              <a:lnSpc>
                <a:spcPct val="100000"/>
              </a:lnSpc>
              <a:spcBef>
                <a:spcPts val="6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8285" algn="l"/>
              </a:tabLst>
            </a:pP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Upgraded</a:t>
            </a:r>
            <a:r>
              <a:rPr sz="1400" b="1" spc="-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from</a:t>
            </a:r>
            <a:r>
              <a:rPr sz="1400" b="1" spc="-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8</a:t>
            </a: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or</a:t>
            </a:r>
            <a:r>
              <a:rPr sz="1400" b="1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16-bit </a:t>
            </a: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to</a:t>
            </a:r>
            <a:r>
              <a:rPr sz="1400" b="1" spc="-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32-bit</a:t>
            </a: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–</a:t>
            </a:r>
            <a:r>
              <a:rPr sz="1400" b="1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12%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from</a:t>
            </a:r>
            <a:r>
              <a:rPr sz="1400" spc="-3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8-bit,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12%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from</a:t>
            </a:r>
            <a:r>
              <a:rPr sz="1400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32-bit.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No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=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75F92"/>
                </a:solidFill>
                <a:latin typeface="Calibri"/>
                <a:cs typeface="Calibri"/>
              </a:rPr>
              <a:t>76%.</a:t>
            </a:r>
            <a:endParaRPr sz="1400">
              <a:latin typeface="Calibri"/>
              <a:cs typeface="Calibri"/>
            </a:endParaRPr>
          </a:p>
          <a:p>
            <a:pPr marL="247650" indent="-235585">
              <a:lnSpc>
                <a:spcPct val="100000"/>
              </a:lnSpc>
              <a:spcBef>
                <a:spcPts val="6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8285" algn="l"/>
              </a:tabLst>
            </a:pPr>
            <a:r>
              <a:rPr sz="1400" b="1" spc="-40" dirty="0">
                <a:solidFill>
                  <a:srgbClr val="375F92"/>
                </a:solidFill>
                <a:latin typeface="Calibri"/>
                <a:cs typeface="Calibri"/>
              </a:rPr>
              <a:t>Top</a:t>
            </a:r>
            <a:r>
              <a:rPr sz="1400" b="1" spc="-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two</a:t>
            </a:r>
            <a:r>
              <a:rPr sz="1400" b="1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DSP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chips</a:t>
            </a:r>
            <a:r>
              <a:rPr sz="1400" b="1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considering</a:t>
            </a:r>
            <a:r>
              <a:rPr sz="1400" b="1" spc="-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75F92"/>
                </a:solidFill>
                <a:latin typeface="Calibri"/>
                <a:cs typeface="Calibri"/>
              </a:rPr>
              <a:t>–</a:t>
            </a:r>
            <a:r>
              <a:rPr sz="1400" b="1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Microchip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dsPIC</a:t>
            </a:r>
            <a:r>
              <a:rPr sz="1400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and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TI</a:t>
            </a:r>
            <a:r>
              <a:rPr sz="14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‘C6000</a:t>
            </a:r>
            <a:r>
              <a:rPr sz="1400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(replaced</a:t>
            </a:r>
            <a:r>
              <a:rPr sz="1400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75F92"/>
                </a:solidFill>
                <a:latin typeface="Calibri"/>
                <a:cs typeface="Calibri"/>
              </a:rPr>
              <a:t>TI</a:t>
            </a:r>
            <a:r>
              <a:rPr sz="1400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75F92"/>
                </a:solidFill>
                <a:latin typeface="Calibri"/>
                <a:cs typeface="Calibri"/>
              </a:rPr>
              <a:t>DaVinci).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22745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Microprocessors</a:t>
            </a:r>
            <a:endParaRPr sz="220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7998" y="1741423"/>
            <a:ext cx="35845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FPGA</a:t>
            </a:r>
            <a:r>
              <a:rPr sz="6000" b="0" spc="-19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6000" b="0" spc="-40" dirty="0">
                <a:solidFill>
                  <a:srgbClr val="000000"/>
                </a:solidFill>
                <a:latin typeface="Calibri Light"/>
                <a:cs typeface="Calibri Light"/>
              </a:rPr>
              <a:t>CHIPS</a:t>
            </a:r>
            <a:endParaRPr sz="6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cs typeface="Arial"/>
              </a:rPr>
              <a:t>13</a:t>
            </a:r>
            <a:endParaRPr sz="1400"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62593" y="1828609"/>
            <a:ext cx="4743450" cy="4176395"/>
            <a:chOff x="2462593" y="1828609"/>
            <a:chExt cx="4743450" cy="4176395"/>
          </a:xfrm>
        </p:grpSpPr>
        <p:sp>
          <p:nvSpPr>
            <p:cNvPr id="4" name="object 4"/>
            <p:cNvSpPr/>
            <p:nvPr/>
          </p:nvSpPr>
          <p:spPr>
            <a:xfrm>
              <a:off x="4895595" y="1856994"/>
              <a:ext cx="855980" cy="2071370"/>
            </a:xfrm>
            <a:custGeom>
              <a:avLst/>
              <a:gdLst/>
              <a:ahLst/>
              <a:cxnLst/>
              <a:rect l="l" t="t" r="r" b="b"/>
              <a:pathLst>
                <a:path w="855979" h="2071370">
                  <a:moveTo>
                    <a:pt x="0" y="0"/>
                  </a:moveTo>
                  <a:lnTo>
                    <a:pt x="0" y="2071369"/>
                  </a:lnTo>
                  <a:lnTo>
                    <a:pt x="855979" y="185038"/>
                  </a:lnTo>
                  <a:lnTo>
                    <a:pt x="810960" y="165264"/>
                  </a:lnTo>
                  <a:lnTo>
                    <a:pt x="765535" y="146582"/>
                  </a:lnTo>
                  <a:lnTo>
                    <a:pt x="719725" y="128999"/>
                  </a:lnTo>
                  <a:lnTo>
                    <a:pt x="673549" y="112517"/>
                  </a:lnTo>
                  <a:lnTo>
                    <a:pt x="627028" y="97142"/>
                  </a:lnTo>
                  <a:lnTo>
                    <a:pt x="580183" y="82879"/>
                  </a:lnTo>
                  <a:lnTo>
                    <a:pt x="533032" y="69731"/>
                  </a:lnTo>
                  <a:lnTo>
                    <a:pt x="485596" y="57703"/>
                  </a:lnTo>
                  <a:lnTo>
                    <a:pt x="437896" y="46799"/>
                  </a:lnTo>
                  <a:lnTo>
                    <a:pt x="389950" y="37024"/>
                  </a:lnTo>
                  <a:lnTo>
                    <a:pt x="341781" y="28383"/>
                  </a:lnTo>
                  <a:lnTo>
                    <a:pt x="293407" y="20879"/>
                  </a:lnTo>
                  <a:lnTo>
                    <a:pt x="244849" y="14518"/>
                  </a:lnTo>
                  <a:lnTo>
                    <a:pt x="196127" y="9303"/>
                  </a:lnTo>
                  <a:lnTo>
                    <a:pt x="147261" y="5239"/>
                  </a:lnTo>
                  <a:lnTo>
                    <a:pt x="98271" y="2331"/>
                  </a:lnTo>
                  <a:lnTo>
                    <a:pt x="49177" y="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95595" y="2042033"/>
              <a:ext cx="2072005" cy="1886585"/>
            </a:xfrm>
            <a:custGeom>
              <a:avLst/>
              <a:gdLst/>
              <a:ahLst/>
              <a:cxnLst/>
              <a:rect l="l" t="t" r="r" b="b"/>
              <a:pathLst>
                <a:path w="2072004" h="1886585">
                  <a:moveTo>
                    <a:pt x="855979" y="0"/>
                  </a:moveTo>
                  <a:lnTo>
                    <a:pt x="0" y="1886330"/>
                  </a:lnTo>
                  <a:lnTo>
                    <a:pt x="2071497" y="1878456"/>
                  </a:lnTo>
                  <a:lnTo>
                    <a:pt x="2070715" y="1828970"/>
                  </a:lnTo>
                  <a:lnTo>
                    <a:pt x="2068765" y="1779690"/>
                  </a:lnTo>
                  <a:lnTo>
                    <a:pt x="2065657" y="1730633"/>
                  </a:lnTo>
                  <a:lnTo>
                    <a:pt x="2061403" y="1681815"/>
                  </a:lnTo>
                  <a:lnTo>
                    <a:pt x="2056013" y="1633254"/>
                  </a:lnTo>
                  <a:lnTo>
                    <a:pt x="2049497" y="1584965"/>
                  </a:lnTo>
                  <a:lnTo>
                    <a:pt x="2041867" y="1536965"/>
                  </a:lnTo>
                  <a:lnTo>
                    <a:pt x="2033133" y="1489270"/>
                  </a:lnTo>
                  <a:lnTo>
                    <a:pt x="2023305" y="1441897"/>
                  </a:lnTo>
                  <a:lnTo>
                    <a:pt x="2012394" y="1394863"/>
                  </a:lnTo>
                  <a:lnTo>
                    <a:pt x="2000412" y="1348183"/>
                  </a:lnTo>
                  <a:lnTo>
                    <a:pt x="1987368" y="1301874"/>
                  </a:lnTo>
                  <a:lnTo>
                    <a:pt x="1973273" y="1255954"/>
                  </a:lnTo>
                  <a:lnTo>
                    <a:pt x="1958138" y="1210437"/>
                  </a:lnTo>
                  <a:lnTo>
                    <a:pt x="1941973" y="1165341"/>
                  </a:lnTo>
                  <a:lnTo>
                    <a:pt x="1924790" y="1120683"/>
                  </a:lnTo>
                  <a:lnTo>
                    <a:pt x="1906599" y="1076478"/>
                  </a:lnTo>
                  <a:lnTo>
                    <a:pt x="1887410" y="1032743"/>
                  </a:lnTo>
                  <a:lnTo>
                    <a:pt x="1867234" y="989495"/>
                  </a:lnTo>
                  <a:lnTo>
                    <a:pt x="1846083" y="946750"/>
                  </a:lnTo>
                  <a:lnTo>
                    <a:pt x="1823965" y="904524"/>
                  </a:lnTo>
                  <a:lnTo>
                    <a:pt x="1800893" y="862834"/>
                  </a:lnTo>
                  <a:lnTo>
                    <a:pt x="1776877" y="821697"/>
                  </a:lnTo>
                  <a:lnTo>
                    <a:pt x="1751927" y="781129"/>
                  </a:lnTo>
                  <a:lnTo>
                    <a:pt x="1726055" y="741146"/>
                  </a:lnTo>
                  <a:lnTo>
                    <a:pt x="1699270" y="701765"/>
                  </a:lnTo>
                  <a:lnTo>
                    <a:pt x="1671584" y="663002"/>
                  </a:lnTo>
                  <a:lnTo>
                    <a:pt x="1643007" y="624874"/>
                  </a:lnTo>
                  <a:lnTo>
                    <a:pt x="1613549" y="587397"/>
                  </a:lnTo>
                  <a:lnTo>
                    <a:pt x="1583222" y="550588"/>
                  </a:lnTo>
                  <a:lnTo>
                    <a:pt x="1552037" y="514464"/>
                  </a:lnTo>
                  <a:lnTo>
                    <a:pt x="1520003" y="479040"/>
                  </a:lnTo>
                  <a:lnTo>
                    <a:pt x="1487131" y="444333"/>
                  </a:lnTo>
                  <a:lnTo>
                    <a:pt x="1453433" y="410360"/>
                  </a:lnTo>
                  <a:lnTo>
                    <a:pt x="1418918" y="377137"/>
                  </a:lnTo>
                  <a:lnTo>
                    <a:pt x="1383598" y="344680"/>
                  </a:lnTo>
                  <a:lnTo>
                    <a:pt x="1347483" y="313007"/>
                  </a:lnTo>
                  <a:lnTo>
                    <a:pt x="1310584" y="282133"/>
                  </a:lnTo>
                  <a:lnTo>
                    <a:pt x="1272911" y="252075"/>
                  </a:lnTo>
                  <a:lnTo>
                    <a:pt x="1234475" y="222850"/>
                  </a:lnTo>
                  <a:lnTo>
                    <a:pt x="1195287" y="194473"/>
                  </a:lnTo>
                  <a:lnTo>
                    <a:pt x="1155357" y="166962"/>
                  </a:lnTo>
                  <a:lnTo>
                    <a:pt x="1114696" y="140333"/>
                  </a:lnTo>
                  <a:lnTo>
                    <a:pt x="1073315" y="114602"/>
                  </a:lnTo>
                  <a:lnTo>
                    <a:pt x="1031225" y="89786"/>
                  </a:lnTo>
                  <a:lnTo>
                    <a:pt x="988435" y="65901"/>
                  </a:lnTo>
                  <a:lnTo>
                    <a:pt x="944957" y="42964"/>
                  </a:lnTo>
                  <a:lnTo>
                    <a:pt x="900802" y="20992"/>
                  </a:lnTo>
                  <a:lnTo>
                    <a:pt x="855979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95595" y="2042033"/>
              <a:ext cx="2072005" cy="1886585"/>
            </a:xfrm>
            <a:custGeom>
              <a:avLst/>
              <a:gdLst/>
              <a:ahLst/>
              <a:cxnLst/>
              <a:rect l="l" t="t" r="r" b="b"/>
              <a:pathLst>
                <a:path w="2072004" h="1886585">
                  <a:moveTo>
                    <a:pt x="855979" y="0"/>
                  </a:moveTo>
                  <a:lnTo>
                    <a:pt x="900802" y="20992"/>
                  </a:lnTo>
                  <a:lnTo>
                    <a:pt x="944957" y="42964"/>
                  </a:lnTo>
                  <a:lnTo>
                    <a:pt x="988435" y="65901"/>
                  </a:lnTo>
                  <a:lnTo>
                    <a:pt x="1031225" y="89786"/>
                  </a:lnTo>
                  <a:lnTo>
                    <a:pt x="1073315" y="114602"/>
                  </a:lnTo>
                  <a:lnTo>
                    <a:pt x="1114696" y="140333"/>
                  </a:lnTo>
                  <a:lnTo>
                    <a:pt x="1155357" y="166962"/>
                  </a:lnTo>
                  <a:lnTo>
                    <a:pt x="1195287" y="194473"/>
                  </a:lnTo>
                  <a:lnTo>
                    <a:pt x="1234475" y="222850"/>
                  </a:lnTo>
                  <a:lnTo>
                    <a:pt x="1272911" y="252075"/>
                  </a:lnTo>
                  <a:lnTo>
                    <a:pt x="1310584" y="282133"/>
                  </a:lnTo>
                  <a:lnTo>
                    <a:pt x="1347483" y="313007"/>
                  </a:lnTo>
                  <a:lnTo>
                    <a:pt x="1383598" y="344680"/>
                  </a:lnTo>
                  <a:lnTo>
                    <a:pt x="1418918" y="377137"/>
                  </a:lnTo>
                  <a:lnTo>
                    <a:pt x="1453433" y="410360"/>
                  </a:lnTo>
                  <a:lnTo>
                    <a:pt x="1487131" y="444333"/>
                  </a:lnTo>
                  <a:lnTo>
                    <a:pt x="1520003" y="479040"/>
                  </a:lnTo>
                  <a:lnTo>
                    <a:pt x="1552037" y="514464"/>
                  </a:lnTo>
                  <a:lnTo>
                    <a:pt x="1583222" y="550588"/>
                  </a:lnTo>
                  <a:lnTo>
                    <a:pt x="1613549" y="587397"/>
                  </a:lnTo>
                  <a:lnTo>
                    <a:pt x="1643007" y="624874"/>
                  </a:lnTo>
                  <a:lnTo>
                    <a:pt x="1671584" y="663002"/>
                  </a:lnTo>
                  <a:lnTo>
                    <a:pt x="1699270" y="701765"/>
                  </a:lnTo>
                  <a:lnTo>
                    <a:pt x="1726055" y="741146"/>
                  </a:lnTo>
                  <a:lnTo>
                    <a:pt x="1751927" y="781129"/>
                  </a:lnTo>
                  <a:lnTo>
                    <a:pt x="1776877" y="821697"/>
                  </a:lnTo>
                  <a:lnTo>
                    <a:pt x="1800893" y="862834"/>
                  </a:lnTo>
                  <a:lnTo>
                    <a:pt x="1823965" y="904524"/>
                  </a:lnTo>
                  <a:lnTo>
                    <a:pt x="1846083" y="946750"/>
                  </a:lnTo>
                  <a:lnTo>
                    <a:pt x="1867234" y="989495"/>
                  </a:lnTo>
                  <a:lnTo>
                    <a:pt x="1887410" y="1032743"/>
                  </a:lnTo>
                  <a:lnTo>
                    <a:pt x="1906599" y="1076478"/>
                  </a:lnTo>
                  <a:lnTo>
                    <a:pt x="1924790" y="1120683"/>
                  </a:lnTo>
                  <a:lnTo>
                    <a:pt x="1941973" y="1165341"/>
                  </a:lnTo>
                  <a:lnTo>
                    <a:pt x="1958138" y="1210437"/>
                  </a:lnTo>
                  <a:lnTo>
                    <a:pt x="1973273" y="1255954"/>
                  </a:lnTo>
                  <a:lnTo>
                    <a:pt x="1987368" y="1301874"/>
                  </a:lnTo>
                  <a:lnTo>
                    <a:pt x="2000412" y="1348183"/>
                  </a:lnTo>
                  <a:lnTo>
                    <a:pt x="2012394" y="1394863"/>
                  </a:lnTo>
                  <a:lnTo>
                    <a:pt x="2023305" y="1441897"/>
                  </a:lnTo>
                  <a:lnTo>
                    <a:pt x="2033133" y="1489270"/>
                  </a:lnTo>
                  <a:lnTo>
                    <a:pt x="2041867" y="1536965"/>
                  </a:lnTo>
                  <a:lnTo>
                    <a:pt x="2049497" y="1584965"/>
                  </a:lnTo>
                  <a:lnTo>
                    <a:pt x="2056013" y="1633254"/>
                  </a:lnTo>
                  <a:lnTo>
                    <a:pt x="2061403" y="1681815"/>
                  </a:lnTo>
                  <a:lnTo>
                    <a:pt x="2065657" y="1730633"/>
                  </a:lnTo>
                  <a:lnTo>
                    <a:pt x="2068765" y="1779690"/>
                  </a:lnTo>
                  <a:lnTo>
                    <a:pt x="2070715" y="1828970"/>
                  </a:lnTo>
                  <a:lnTo>
                    <a:pt x="2071497" y="1878456"/>
                  </a:lnTo>
                  <a:lnTo>
                    <a:pt x="0" y="1886330"/>
                  </a:lnTo>
                  <a:lnTo>
                    <a:pt x="855979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48351" y="3920489"/>
              <a:ext cx="2118995" cy="2079625"/>
            </a:xfrm>
            <a:custGeom>
              <a:avLst/>
              <a:gdLst/>
              <a:ahLst/>
              <a:cxnLst/>
              <a:rect l="l" t="t" r="r" b="b"/>
              <a:pathLst>
                <a:path w="2118995" h="2079625">
                  <a:moveTo>
                    <a:pt x="2118741" y="0"/>
                  </a:moveTo>
                  <a:lnTo>
                    <a:pt x="47244" y="7874"/>
                  </a:lnTo>
                  <a:lnTo>
                    <a:pt x="0" y="2078812"/>
                  </a:lnTo>
                  <a:lnTo>
                    <a:pt x="13809" y="2079079"/>
                  </a:lnTo>
                  <a:lnTo>
                    <a:pt x="55118" y="2079332"/>
                  </a:lnTo>
                  <a:lnTo>
                    <a:pt x="103323" y="2078599"/>
                  </a:lnTo>
                  <a:lnTo>
                    <a:pt x="151255" y="2076774"/>
                  </a:lnTo>
                  <a:lnTo>
                    <a:pt x="198901" y="2073871"/>
                  </a:lnTo>
                  <a:lnTo>
                    <a:pt x="246250" y="2069901"/>
                  </a:lnTo>
                  <a:lnTo>
                    <a:pt x="293289" y="2064875"/>
                  </a:lnTo>
                  <a:lnTo>
                    <a:pt x="340007" y="2058807"/>
                  </a:lnTo>
                  <a:lnTo>
                    <a:pt x="386392" y="2051707"/>
                  </a:lnTo>
                  <a:lnTo>
                    <a:pt x="432431" y="2043588"/>
                  </a:lnTo>
                  <a:lnTo>
                    <a:pt x="478114" y="2034463"/>
                  </a:lnTo>
                  <a:lnTo>
                    <a:pt x="523428" y="2024341"/>
                  </a:lnTo>
                  <a:lnTo>
                    <a:pt x="568361" y="2013237"/>
                  </a:lnTo>
                  <a:lnTo>
                    <a:pt x="612902" y="2001161"/>
                  </a:lnTo>
                  <a:lnTo>
                    <a:pt x="657038" y="1988126"/>
                  </a:lnTo>
                  <a:lnTo>
                    <a:pt x="700758" y="1974144"/>
                  </a:lnTo>
                  <a:lnTo>
                    <a:pt x="744050" y="1959226"/>
                  </a:lnTo>
                  <a:lnTo>
                    <a:pt x="786902" y="1943385"/>
                  </a:lnTo>
                  <a:lnTo>
                    <a:pt x="829301" y="1926632"/>
                  </a:lnTo>
                  <a:lnTo>
                    <a:pt x="871237" y="1908979"/>
                  </a:lnTo>
                  <a:lnTo>
                    <a:pt x="912698" y="1890439"/>
                  </a:lnTo>
                  <a:lnTo>
                    <a:pt x="953671" y="1871024"/>
                  </a:lnTo>
                  <a:lnTo>
                    <a:pt x="994144" y="1850745"/>
                  </a:lnTo>
                  <a:lnTo>
                    <a:pt x="1034107" y="1829614"/>
                  </a:lnTo>
                  <a:lnTo>
                    <a:pt x="1073546" y="1807643"/>
                  </a:lnTo>
                  <a:lnTo>
                    <a:pt x="1112450" y="1784845"/>
                  </a:lnTo>
                  <a:lnTo>
                    <a:pt x="1150807" y="1761231"/>
                  </a:lnTo>
                  <a:lnTo>
                    <a:pt x="1188606" y="1736813"/>
                  </a:lnTo>
                  <a:lnTo>
                    <a:pt x="1225833" y="1711603"/>
                  </a:lnTo>
                  <a:lnTo>
                    <a:pt x="1262479" y="1685614"/>
                  </a:lnTo>
                  <a:lnTo>
                    <a:pt x="1298530" y="1658856"/>
                  </a:lnTo>
                  <a:lnTo>
                    <a:pt x="1333975" y="1631342"/>
                  </a:lnTo>
                  <a:lnTo>
                    <a:pt x="1368801" y="1603085"/>
                  </a:lnTo>
                  <a:lnTo>
                    <a:pt x="1402998" y="1574095"/>
                  </a:lnTo>
                  <a:lnTo>
                    <a:pt x="1436553" y="1544385"/>
                  </a:lnTo>
                  <a:lnTo>
                    <a:pt x="1469454" y="1513967"/>
                  </a:lnTo>
                  <a:lnTo>
                    <a:pt x="1501690" y="1482853"/>
                  </a:lnTo>
                  <a:lnTo>
                    <a:pt x="1533248" y="1451054"/>
                  </a:lnTo>
                  <a:lnTo>
                    <a:pt x="1564117" y="1418584"/>
                  </a:lnTo>
                  <a:lnTo>
                    <a:pt x="1594284" y="1385453"/>
                  </a:lnTo>
                  <a:lnTo>
                    <a:pt x="1623739" y="1351674"/>
                  </a:lnTo>
                  <a:lnTo>
                    <a:pt x="1652468" y="1317258"/>
                  </a:lnTo>
                  <a:lnTo>
                    <a:pt x="1680461" y="1282218"/>
                  </a:lnTo>
                  <a:lnTo>
                    <a:pt x="1707705" y="1246566"/>
                  </a:lnTo>
                  <a:lnTo>
                    <a:pt x="1734189" y="1210313"/>
                  </a:lnTo>
                  <a:lnTo>
                    <a:pt x="1759900" y="1173471"/>
                  </a:lnTo>
                  <a:lnTo>
                    <a:pt x="1784826" y="1136053"/>
                  </a:lnTo>
                  <a:lnTo>
                    <a:pt x="1808957" y="1098070"/>
                  </a:lnTo>
                  <a:lnTo>
                    <a:pt x="1832279" y="1059535"/>
                  </a:lnTo>
                  <a:lnTo>
                    <a:pt x="1854782" y="1020459"/>
                  </a:lnTo>
                  <a:lnTo>
                    <a:pt x="1876453" y="980855"/>
                  </a:lnTo>
                  <a:lnTo>
                    <a:pt x="1897280" y="940733"/>
                  </a:lnTo>
                  <a:lnTo>
                    <a:pt x="1917252" y="900107"/>
                  </a:lnTo>
                  <a:lnTo>
                    <a:pt x="1936356" y="858988"/>
                  </a:lnTo>
                  <a:lnTo>
                    <a:pt x="1954581" y="817388"/>
                  </a:lnTo>
                  <a:lnTo>
                    <a:pt x="1971915" y="775319"/>
                  </a:lnTo>
                  <a:lnTo>
                    <a:pt x="1988345" y="732794"/>
                  </a:lnTo>
                  <a:lnTo>
                    <a:pt x="2003861" y="689823"/>
                  </a:lnTo>
                  <a:lnTo>
                    <a:pt x="2018450" y="646419"/>
                  </a:lnTo>
                  <a:lnTo>
                    <a:pt x="2032101" y="602595"/>
                  </a:lnTo>
                  <a:lnTo>
                    <a:pt x="2044801" y="558361"/>
                  </a:lnTo>
                  <a:lnTo>
                    <a:pt x="2056539" y="513730"/>
                  </a:lnTo>
                  <a:lnTo>
                    <a:pt x="2067302" y="468714"/>
                  </a:lnTo>
                  <a:lnTo>
                    <a:pt x="2077079" y="423324"/>
                  </a:lnTo>
                  <a:lnTo>
                    <a:pt x="2085859" y="377574"/>
                  </a:lnTo>
                  <a:lnTo>
                    <a:pt x="2093628" y="331474"/>
                  </a:lnTo>
                  <a:lnTo>
                    <a:pt x="2100376" y="285037"/>
                  </a:lnTo>
                  <a:lnTo>
                    <a:pt x="2106090" y="238274"/>
                  </a:lnTo>
                  <a:lnTo>
                    <a:pt x="2110758" y="191198"/>
                  </a:lnTo>
                  <a:lnTo>
                    <a:pt x="2114370" y="143821"/>
                  </a:lnTo>
                  <a:lnTo>
                    <a:pt x="2116912" y="96154"/>
                  </a:lnTo>
                  <a:lnTo>
                    <a:pt x="2118373" y="48209"/>
                  </a:lnTo>
                  <a:lnTo>
                    <a:pt x="2118741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48351" y="3920489"/>
              <a:ext cx="2118995" cy="2079625"/>
            </a:xfrm>
            <a:custGeom>
              <a:avLst/>
              <a:gdLst/>
              <a:ahLst/>
              <a:cxnLst/>
              <a:rect l="l" t="t" r="r" b="b"/>
              <a:pathLst>
                <a:path w="2118995" h="2079625">
                  <a:moveTo>
                    <a:pt x="2118741" y="0"/>
                  </a:moveTo>
                  <a:lnTo>
                    <a:pt x="2118373" y="48209"/>
                  </a:lnTo>
                  <a:lnTo>
                    <a:pt x="2116912" y="96154"/>
                  </a:lnTo>
                  <a:lnTo>
                    <a:pt x="2114370" y="143821"/>
                  </a:lnTo>
                  <a:lnTo>
                    <a:pt x="2110758" y="191198"/>
                  </a:lnTo>
                  <a:lnTo>
                    <a:pt x="2106090" y="238274"/>
                  </a:lnTo>
                  <a:lnTo>
                    <a:pt x="2100376" y="285037"/>
                  </a:lnTo>
                  <a:lnTo>
                    <a:pt x="2093628" y="331474"/>
                  </a:lnTo>
                  <a:lnTo>
                    <a:pt x="2085859" y="377574"/>
                  </a:lnTo>
                  <a:lnTo>
                    <a:pt x="2077079" y="423324"/>
                  </a:lnTo>
                  <a:lnTo>
                    <a:pt x="2067302" y="468714"/>
                  </a:lnTo>
                  <a:lnTo>
                    <a:pt x="2056539" y="513730"/>
                  </a:lnTo>
                  <a:lnTo>
                    <a:pt x="2044801" y="558361"/>
                  </a:lnTo>
                  <a:lnTo>
                    <a:pt x="2032101" y="602595"/>
                  </a:lnTo>
                  <a:lnTo>
                    <a:pt x="2018450" y="646419"/>
                  </a:lnTo>
                  <a:lnTo>
                    <a:pt x="2003861" y="689823"/>
                  </a:lnTo>
                  <a:lnTo>
                    <a:pt x="1988345" y="732794"/>
                  </a:lnTo>
                  <a:lnTo>
                    <a:pt x="1971915" y="775319"/>
                  </a:lnTo>
                  <a:lnTo>
                    <a:pt x="1954581" y="817388"/>
                  </a:lnTo>
                  <a:lnTo>
                    <a:pt x="1936356" y="858988"/>
                  </a:lnTo>
                  <a:lnTo>
                    <a:pt x="1917252" y="900107"/>
                  </a:lnTo>
                  <a:lnTo>
                    <a:pt x="1897280" y="940733"/>
                  </a:lnTo>
                  <a:lnTo>
                    <a:pt x="1876453" y="980855"/>
                  </a:lnTo>
                  <a:lnTo>
                    <a:pt x="1854782" y="1020459"/>
                  </a:lnTo>
                  <a:lnTo>
                    <a:pt x="1832279" y="1059535"/>
                  </a:lnTo>
                  <a:lnTo>
                    <a:pt x="1808957" y="1098070"/>
                  </a:lnTo>
                  <a:lnTo>
                    <a:pt x="1784826" y="1136053"/>
                  </a:lnTo>
                  <a:lnTo>
                    <a:pt x="1759900" y="1173471"/>
                  </a:lnTo>
                  <a:lnTo>
                    <a:pt x="1734189" y="1210313"/>
                  </a:lnTo>
                  <a:lnTo>
                    <a:pt x="1707705" y="1246566"/>
                  </a:lnTo>
                  <a:lnTo>
                    <a:pt x="1680461" y="1282218"/>
                  </a:lnTo>
                  <a:lnTo>
                    <a:pt x="1652468" y="1317258"/>
                  </a:lnTo>
                  <a:lnTo>
                    <a:pt x="1623739" y="1351674"/>
                  </a:lnTo>
                  <a:lnTo>
                    <a:pt x="1594284" y="1385453"/>
                  </a:lnTo>
                  <a:lnTo>
                    <a:pt x="1564117" y="1418584"/>
                  </a:lnTo>
                  <a:lnTo>
                    <a:pt x="1533248" y="1451054"/>
                  </a:lnTo>
                  <a:lnTo>
                    <a:pt x="1501690" y="1482853"/>
                  </a:lnTo>
                  <a:lnTo>
                    <a:pt x="1469454" y="1513967"/>
                  </a:lnTo>
                  <a:lnTo>
                    <a:pt x="1436553" y="1544385"/>
                  </a:lnTo>
                  <a:lnTo>
                    <a:pt x="1402998" y="1574095"/>
                  </a:lnTo>
                  <a:lnTo>
                    <a:pt x="1368801" y="1603085"/>
                  </a:lnTo>
                  <a:lnTo>
                    <a:pt x="1333975" y="1631342"/>
                  </a:lnTo>
                  <a:lnTo>
                    <a:pt x="1298530" y="1658856"/>
                  </a:lnTo>
                  <a:lnTo>
                    <a:pt x="1262479" y="1685614"/>
                  </a:lnTo>
                  <a:lnTo>
                    <a:pt x="1225833" y="1711603"/>
                  </a:lnTo>
                  <a:lnTo>
                    <a:pt x="1188606" y="1736813"/>
                  </a:lnTo>
                  <a:lnTo>
                    <a:pt x="1150807" y="1761231"/>
                  </a:lnTo>
                  <a:lnTo>
                    <a:pt x="1112450" y="1784845"/>
                  </a:lnTo>
                  <a:lnTo>
                    <a:pt x="1073546" y="1807643"/>
                  </a:lnTo>
                  <a:lnTo>
                    <a:pt x="1034107" y="1829614"/>
                  </a:lnTo>
                  <a:lnTo>
                    <a:pt x="994144" y="1850745"/>
                  </a:lnTo>
                  <a:lnTo>
                    <a:pt x="953671" y="1871024"/>
                  </a:lnTo>
                  <a:lnTo>
                    <a:pt x="912698" y="1890439"/>
                  </a:lnTo>
                  <a:lnTo>
                    <a:pt x="871237" y="1908979"/>
                  </a:lnTo>
                  <a:lnTo>
                    <a:pt x="829301" y="1926632"/>
                  </a:lnTo>
                  <a:lnTo>
                    <a:pt x="786902" y="1943385"/>
                  </a:lnTo>
                  <a:lnTo>
                    <a:pt x="744050" y="1959226"/>
                  </a:lnTo>
                  <a:lnTo>
                    <a:pt x="700758" y="1974144"/>
                  </a:lnTo>
                  <a:lnTo>
                    <a:pt x="657038" y="1988126"/>
                  </a:lnTo>
                  <a:lnTo>
                    <a:pt x="612902" y="2001161"/>
                  </a:lnTo>
                  <a:lnTo>
                    <a:pt x="568361" y="2013237"/>
                  </a:lnTo>
                  <a:lnTo>
                    <a:pt x="523428" y="2024341"/>
                  </a:lnTo>
                  <a:lnTo>
                    <a:pt x="478114" y="2034463"/>
                  </a:lnTo>
                  <a:lnTo>
                    <a:pt x="432431" y="2043588"/>
                  </a:lnTo>
                  <a:lnTo>
                    <a:pt x="386392" y="2051707"/>
                  </a:lnTo>
                  <a:lnTo>
                    <a:pt x="340007" y="2058807"/>
                  </a:lnTo>
                  <a:lnTo>
                    <a:pt x="293289" y="2064875"/>
                  </a:lnTo>
                  <a:lnTo>
                    <a:pt x="246250" y="2069901"/>
                  </a:lnTo>
                  <a:lnTo>
                    <a:pt x="198901" y="2073871"/>
                  </a:lnTo>
                  <a:lnTo>
                    <a:pt x="151255" y="2076774"/>
                  </a:lnTo>
                  <a:lnTo>
                    <a:pt x="103323" y="2078599"/>
                  </a:lnTo>
                  <a:lnTo>
                    <a:pt x="55118" y="2079332"/>
                  </a:lnTo>
                  <a:lnTo>
                    <a:pt x="41380" y="2079337"/>
                  </a:lnTo>
                  <a:lnTo>
                    <a:pt x="27606" y="2079253"/>
                  </a:lnTo>
                  <a:lnTo>
                    <a:pt x="13809" y="2079079"/>
                  </a:lnTo>
                  <a:lnTo>
                    <a:pt x="0" y="2078812"/>
                  </a:lnTo>
                  <a:lnTo>
                    <a:pt x="47244" y="7874"/>
                  </a:lnTo>
                  <a:lnTo>
                    <a:pt x="2118741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41700" y="3928364"/>
              <a:ext cx="1953895" cy="2071370"/>
            </a:xfrm>
            <a:custGeom>
              <a:avLst/>
              <a:gdLst/>
              <a:ahLst/>
              <a:cxnLst/>
              <a:rect l="l" t="t" r="r" b="b"/>
              <a:pathLst>
                <a:path w="1953895" h="2071370">
                  <a:moveTo>
                    <a:pt x="1953895" y="0"/>
                  </a:moveTo>
                  <a:lnTo>
                    <a:pt x="0" y="687959"/>
                  </a:lnTo>
                  <a:lnTo>
                    <a:pt x="17029" y="734544"/>
                  </a:lnTo>
                  <a:lnTo>
                    <a:pt x="35093" y="780537"/>
                  </a:lnTo>
                  <a:lnTo>
                    <a:pt x="54175" y="825926"/>
                  </a:lnTo>
                  <a:lnTo>
                    <a:pt x="74259" y="870700"/>
                  </a:lnTo>
                  <a:lnTo>
                    <a:pt x="95329" y="914847"/>
                  </a:lnTo>
                  <a:lnTo>
                    <a:pt x="117370" y="958355"/>
                  </a:lnTo>
                  <a:lnTo>
                    <a:pt x="140366" y="1001214"/>
                  </a:lnTo>
                  <a:lnTo>
                    <a:pt x="164300" y="1043412"/>
                  </a:lnTo>
                  <a:lnTo>
                    <a:pt x="189158" y="1084936"/>
                  </a:lnTo>
                  <a:lnTo>
                    <a:pt x="214923" y="1125777"/>
                  </a:lnTo>
                  <a:lnTo>
                    <a:pt x="241579" y="1165921"/>
                  </a:lnTo>
                  <a:lnTo>
                    <a:pt x="269111" y="1205359"/>
                  </a:lnTo>
                  <a:lnTo>
                    <a:pt x="297503" y="1244077"/>
                  </a:lnTo>
                  <a:lnTo>
                    <a:pt x="326739" y="1282066"/>
                  </a:lnTo>
                  <a:lnTo>
                    <a:pt x="356802" y="1319312"/>
                  </a:lnTo>
                  <a:lnTo>
                    <a:pt x="387678" y="1355805"/>
                  </a:lnTo>
                  <a:lnTo>
                    <a:pt x="419351" y="1391534"/>
                  </a:lnTo>
                  <a:lnTo>
                    <a:pt x="451804" y="1426486"/>
                  </a:lnTo>
                  <a:lnTo>
                    <a:pt x="485022" y="1460651"/>
                  </a:lnTo>
                  <a:lnTo>
                    <a:pt x="518989" y="1494016"/>
                  </a:lnTo>
                  <a:lnTo>
                    <a:pt x="553689" y="1526571"/>
                  </a:lnTo>
                  <a:lnTo>
                    <a:pt x="589106" y="1558303"/>
                  </a:lnTo>
                  <a:lnTo>
                    <a:pt x="625225" y="1589202"/>
                  </a:lnTo>
                  <a:lnTo>
                    <a:pt x="662029" y="1619255"/>
                  </a:lnTo>
                  <a:lnTo>
                    <a:pt x="699503" y="1648452"/>
                  </a:lnTo>
                  <a:lnTo>
                    <a:pt x="737631" y="1676781"/>
                  </a:lnTo>
                  <a:lnTo>
                    <a:pt x="776398" y="1704229"/>
                  </a:lnTo>
                  <a:lnTo>
                    <a:pt x="815786" y="1730787"/>
                  </a:lnTo>
                  <a:lnTo>
                    <a:pt x="855781" y="1756442"/>
                  </a:lnTo>
                  <a:lnTo>
                    <a:pt x="896367" y="1781183"/>
                  </a:lnTo>
                  <a:lnTo>
                    <a:pt x="937528" y="1804998"/>
                  </a:lnTo>
                  <a:lnTo>
                    <a:pt x="979247" y="1827876"/>
                  </a:lnTo>
                  <a:lnTo>
                    <a:pt x="1021510" y="1849806"/>
                  </a:lnTo>
                  <a:lnTo>
                    <a:pt x="1064300" y="1870775"/>
                  </a:lnTo>
                  <a:lnTo>
                    <a:pt x="1107602" y="1890773"/>
                  </a:lnTo>
                  <a:lnTo>
                    <a:pt x="1151399" y="1909788"/>
                  </a:lnTo>
                  <a:lnTo>
                    <a:pt x="1195676" y="1927807"/>
                  </a:lnTo>
                  <a:lnTo>
                    <a:pt x="1240417" y="1944821"/>
                  </a:lnTo>
                  <a:lnTo>
                    <a:pt x="1285607" y="1960818"/>
                  </a:lnTo>
                  <a:lnTo>
                    <a:pt x="1331228" y="1975785"/>
                  </a:lnTo>
                  <a:lnTo>
                    <a:pt x="1377267" y="1989711"/>
                  </a:lnTo>
                  <a:lnTo>
                    <a:pt x="1423705" y="2002586"/>
                  </a:lnTo>
                  <a:lnTo>
                    <a:pt x="1470529" y="2014397"/>
                  </a:lnTo>
                  <a:lnTo>
                    <a:pt x="1517722" y="2025133"/>
                  </a:lnTo>
                  <a:lnTo>
                    <a:pt x="1565268" y="2034782"/>
                  </a:lnTo>
                  <a:lnTo>
                    <a:pt x="1613151" y="2043333"/>
                  </a:lnTo>
                  <a:lnTo>
                    <a:pt x="1661356" y="2050775"/>
                  </a:lnTo>
                  <a:lnTo>
                    <a:pt x="1709867" y="2057095"/>
                  </a:lnTo>
                  <a:lnTo>
                    <a:pt x="1758668" y="2062284"/>
                  </a:lnTo>
                  <a:lnTo>
                    <a:pt x="1807742" y="2066328"/>
                  </a:lnTo>
                  <a:lnTo>
                    <a:pt x="1857075" y="2069216"/>
                  </a:lnTo>
                  <a:lnTo>
                    <a:pt x="1906651" y="2070938"/>
                  </a:lnTo>
                  <a:lnTo>
                    <a:pt x="1953895" y="0"/>
                  </a:lnTo>
                  <a:close/>
                </a:path>
              </a:pathLst>
            </a:custGeom>
            <a:solidFill>
              <a:srgbClr val="94B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41700" y="3928364"/>
              <a:ext cx="1953895" cy="2071370"/>
            </a:xfrm>
            <a:custGeom>
              <a:avLst/>
              <a:gdLst/>
              <a:ahLst/>
              <a:cxnLst/>
              <a:rect l="l" t="t" r="r" b="b"/>
              <a:pathLst>
                <a:path w="1953895" h="2071370">
                  <a:moveTo>
                    <a:pt x="1906651" y="2070938"/>
                  </a:moveTo>
                  <a:lnTo>
                    <a:pt x="1857075" y="2069216"/>
                  </a:lnTo>
                  <a:lnTo>
                    <a:pt x="1807742" y="2066328"/>
                  </a:lnTo>
                  <a:lnTo>
                    <a:pt x="1758668" y="2062284"/>
                  </a:lnTo>
                  <a:lnTo>
                    <a:pt x="1709867" y="2057095"/>
                  </a:lnTo>
                  <a:lnTo>
                    <a:pt x="1661356" y="2050775"/>
                  </a:lnTo>
                  <a:lnTo>
                    <a:pt x="1613151" y="2043333"/>
                  </a:lnTo>
                  <a:lnTo>
                    <a:pt x="1565268" y="2034782"/>
                  </a:lnTo>
                  <a:lnTo>
                    <a:pt x="1517722" y="2025133"/>
                  </a:lnTo>
                  <a:lnTo>
                    <a:pt x="1470529" y="2014397"/>
                  </a:lnTo>
                  <a:lnTo>
                    <a:pt x="1423705" y="2002586"/>
                  </a:lnTo>
                  <a:lnTo>
                    <a:pt x="1377267" y="1989711"/>
                  </a:lnTo>
                  <a:lnTo>
                    <a:pt x="1331228" y="1975785"/>
                  </a:lnTo>
                  <a:lnTo>
                    <a:pt x="1285607" y="1960818"/>
                  </a:lnTo>
                  <a:lnTo>
                    <a:pt x="1240417" y="1944821"/>
                  </a:lnTo>
                  <a:lnTo>
                    <a:pt x="1195676" y="1927807"/>
                  </a:lnTo>
                  <a:lnTo>
                    <a:pt x="1151399" y="1909788"/>
                  </a:lnTo>
                  <a:lnTo>
                    <a:pt x="1107602" y="1890773"/>
                  </a:lnTo>
                  <a:lnTo>
                    <a:pt x="1064300" y="1870775"/>
                  </a:lnTo>
                  <a:lnTo>
                    <a:pt x="1021510" y="1849806"/>
                  </a:lnTo>
                  <a:lnTo>
                    <a:pt x="979247" y="1827876"/>
                  </a:lnTo>
                  <a:lnTo>
                    <a:pt x="937528" y="1804998"/>
                  </a:lnTo>
                  <a:lnTo>
                    <a:pt x="896367" y="1781183"/>
                  </a:lnTo>
                  <a:lnTo>
                    <a:pt x="855781" y="1756442"/>
                  </a:lnTo>
                  <a:lnTo>
                    <a:pt x="815786" y="1730787"/>
                  </a:lnTo>
                  <a:lnTo>
                    <a:pt x="776398" y="1704229"/>
                  </a:lnTo>
                  <a:lnTo>
                    <a:pt x="737631" y="1676781"/>
                  </a:lnTo>
                  <a:lnTo>
                    <a:pt x="699503" y="1648452"/>
                  </a:lnTo>
                  <a:lnTo>
                    <a:pt x="662029" y="1619255"/>
                  </a:lnTo>
                  <a:lnTo>
                    <a:pt x="625225" y="1589202"/>
                  </a:lnTo>
                  <a:lnTo>
                    <a:pt x="589106" y="1558303"/>
                  </a:lnTo>
                  <a:lnTo>
                    <a:pt x="553689" y="1526571"/>
                  </a:lnTo>
                  <a:lnTo>
                    <a:pt x="518989" y="1494016"/>
                  </a:lnTo>
                  <a:lnTo>
                    <a:pt x="485022" y="1460651"/>
                  </a:lnTo>
                  <a:lnTo>
                    <a:pt x="451804" y="1426486"/>
                  </a:lnTo>
                  <a:lnTo>
                    <a:pt x="419351" y="1391534"/>
                  </a:lnTo>
                  <a:lnTo>
                    <a:pt x="387678" y="1355805"/>
                  </a:lnTo>
                  <a:lnTo>
                    <a:pt x="356802" y="1319312"/>
                  </a:lnTo>
                  <a:lnTo>
                    <a:pt x="326739" y="1282066"/>
                  </a:lnTo>
                  <a:lnTo>
                    <a:pt x="297503" y="1244077"/>
                  </a:lnTo>
                  <a:lnTo>
                    <a:pt x="269111" y="1205359"/>
                  </a:lnTo>
                  <a:lnTo>
                    <a:pt x="241579" y="1165921"/>
                  </a:lnTo>
                  <a:lnTo>
                    <a:pt x="214923" y="1125777"/>
                  </a:lnTo>
                  <a:lnTo>
                    <a:pt x="189158" y="1084936"/>
                  </a:lnTo>
                  <a:lnTo>
                    <a:pt x="164300" y="1043412"/>
                  </a:lnTo>
                  <a:lnTo>
                    <a:pt x="140366" y="1001214"/>
                  </a:lnTo>
                  <a:lnTo>
                    <a:pt x="117370" y="958355"/>
                  </a:lnTo>
                  <a:lnTo>
                    <a:pt x="95329" y="914847"/>
                  </a:lnTo>
                  <a:lnTo>
                    <a:pt x="74259" y="870700"/>
                  </a:lnTo>
                  <a:lnTo>
                    <a:pt x="54175" y="825926"/>
                  </a:lnTo>
                  <a:lnTo>
                    <a:pt x="35093" y="780537"/>
                  </a:lnTo>
                  <a:lnTo>
                    <a:pt x="17029" y="734544"/>
                  </a:lnTo>
                  <a:lnTo>
                    <a:pt x="0" y="687959"/>
                  </a:lnTo>
                  <a:lnTo>
                    <a:pt x="1953895" y="0"/>
                  </a:lnTo>
                  <a:lnTo>
                    <a:pt x="1906651" y="207093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24186" y="2294255"/>
              <a:ext cx="2072005" cy="2322195"/>
            </a:xfrm>
            <a:custGeom>
              <a:avLst/>
              <a:gdLst/>
              <a:ahLst/>
              <a:cxnLst/>
              <a:rect l="l" t="t" r="r" b="b"/>
              <a:pathLst>
                <a:path w="2072004" h="2322195">
                  <a:moveTo>
                    <a:pt x="798488" y="0"/>
                  </a:moveTo>
                  <a:lnTo>
                    <a:pt x="759905" y="30798"/>
                  </a:lnTo>
                  <a:lnTo>
                    <a:pt x="722209" y="62375"/>
                  </a:lnTo>
                  <a:lnTo>
                    <a:pt x="685405" y="94713"/>
                  </a:lnTo>
                  <a:lnTo>
                    <a:pt x="649498" y="127793"/>
                  </a:lnTo>
                  <a:lnTo>
                    <a:pt x="614494" y="161598"/>
                  </a:lnTo>
                  <a:lnTo>
                    <a:pt x="580397" y="196108"/>
                  </a:lnTo>
                  <a:lnTo>
                    <a:pt x="547215" y="231305"/>
                  </a:lnTo>
                  <a:lnTo>
                    <a:pt x="514951" y="267171"/>
                  </a:lnTo>
                  <a:lnTo>
                    <a:pt x="483612" y="303688"/>
                  </a:lnTo>
                  <a:lnTo>
                    <a:pt x="453203" y="340836"/>
                  </a:lnTo>
                  <a:lnTo>
                    <a:pt x="423728" y="378599"/>
                  </a:lnTo>
                  <a:lnTo>
                    <a:pt x="395194" y="416956"/>
                  </a:lnTo>
                  <a:lnTo>
                    <a:pt x="367606" y="455891"/>
                  </a:lnTo>
                  <a:lnTo>
                    <a:pt x="340969" y="495384"/>
                  </a:lnTo>
                  <a:lnTo>
                    <a:pt x="315289" y="535417"/>
                  </a:lnTo>
                  <a:lnTo>
                    <a:pt x="290572" y="575972"/>
                  </a:lnTo>
                  <a:lnTo>
                    <a:pt x="266821" y="617031"/>
                  </a:lnTo>
                  <a:lnTo>
                    <a:pt x="244044" y="658574"/>
                  </a:lnTo>
                  <a:lnTo>
                    <a:pt x="222244" y="700585"/>
                  </a:lnTo>
                  <a:lnTo>
                    <a:pt x="201429" y="743043"/>
                  </a:lnTo>
                  <a:lnTo>
                    <a:pt x="181602" y="785931"/>
                  </a:lnTo>
                  <a:lnTo>
                    <a:pt x="162770" y="829231"/>
                  </a:lnTo>
                  <a:lnTo>
                    <a:pt x="144938" y="872924"/>
                  </a:lnTo>
                  <a:lnTo>
                    <a:pt x="128111" y="916991"/>
                  </a:lnTo>
                  <a:lnTo>
                    <a:pt x="112295" y="961415"/>
                  </a:lnTo>
                  <a:lnTo>
                    <a:pt x="97495" y="1006177"/>
                  </a:lnTo>
                  <a:lnTo>
                    <a:pt x="83716" y="1051258"/>
                  </a:lnTo>
                  <a:lnTo>
                    <a:pt x="70964" y="1096640"/>
                  </a:lnTo>
                  <a:lnTo>
                    <a:pt x="59245" y="1142306"/>
                  </a:lnTo>
                  <a:lnTo>
                    <a:pt x="48563" y="1188235"/>
                  </a:lnTo>
                  <a:lnTo>
                    <a:pt x="38924" y="1234411"/>
                  </a:lnTo>
                  <a:lnTo>
                    <a:pt x="30333" y="1280814"/>
                  </a:lnTo>
                  <a:lnTo>
                    <a:pt x="22796" y="1327427"/>
                  </a:lnTo>
                  <a:lnTo>
                    <a:pt x="16319" y="1374230"/>
                  </a:lnTo>
                  <a:lnTo>
                    <a:pt x="10906" y="1421206"/>
                  </a:lnTo>
                  <a:lnTo>
                    <a:pt x="6563" y="1468336"/>
                  </a:lnTo>
                  <a:lnTo>
                    <a:pt x="3296" y="1515602"/>
                  </a:lnTo>
                  <a:lnTo>
                    <a:pt x="1109" y="1562985"/>
                  </a:lnTo>
                  <a:lnTo>
                    <a:pt x="8" y="1610466"/>
                  </a:lnTo>
                  <a:lnTo>
                    <a:pt x="0" y="1658029"/>
                  </a:lnTo>
                  <a:lnTo>
                    <a:pt x="1088" y="1705654"/>
                  </a:lnTo>
                  <a:lnTo>
                    <a:pt x="3278" y="1753322"/>
                  </a:lnTo>
                  <a:lnTo>
                    <a:pt x="6576" y="1801016"/>
                  </a:lnTo>
                  <a:lnTo>
                    <a:pt x="10988" y="1848717"/>
                  </a:lnTo>
                  <a:lnTo>
                    <a:pt x="16518" y="1896406"/>
                  </a:lnTo>
                  <a:lnTo>
                    <a:pt x="23172" y="1944066"/>
                  </a:lnTo>
                  <a:lnTo>
                    <a:pt x="30955" y="1991678"/>
                  </a:lnTo>
                  <a:lnTo>
                    <a:pt x="39873" y="2039223"/>
                  </a:lnTo>
                  <a:lnTo>
                    <a:pt x="49932" y="2086683"/>
                  </a:lnTo>
                  <a:lnTo>
                    <a:pt x="61135" y="2134040"/>
                  </a:lnTo>
                  <a:lnTo>
                    <a:pt x="73490" y="2181275"/>
                  </a:lnTo>
                  <a:lnTo>
                    <a:pt x="87001" y="2228371"/>
                  </a:lnTo>
                  <a:lnTo>
                    <a:pt x="101674" y="2275308"/>
                  </a:lnTo>
                  <a:lnTo>
                    <a:pt x="117514" y="2322068"/>
                  </a:lnTo>
                  <a:lnTo>
                    <a:pt x="2071409" y="1634109"/>
                  </a:lnTo>
                  <a:lnTo>
                    <a:pt x="798488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24186" y="2294255"/>
              <a:ext cx="2072005" cy="2322195"/>
            </a:xfrm>
            <a:custGeom>
              <a:avLst/>
              <a:gdLst/>
              <a:ahLst/>
              <a:cxnLst/>
              <a:rect l="l" t="t" r="r" b="b"/>
              <a:pathLst>
                <a:path w="2072004" h="2322195">
                  <a:moveTo>
                    <a:pt x="117514" y="2322068"/>
                  </a:moveTo>
                  <a:lnTo>
                    <a:pt x="101674" y="2275308"/>
                  </a:lnTo>
                  <a:lnTo>
                    <a:pt x="87001" y="2228371"/>
                  </a:lnTo>
                  <a:lnTo>
                    <a:pt x="73490" y="2181275"/>
                  </a:lnTo>
                  <a:lnTo>
                    <a:pt x="61135" y="2134040"/>
                  </a:lnTo>
                  <a:lnTo>
                    <a:pt x="49932" y="2086683"/>
                  </a:lnTo>
                  <a:lnTo>
                    <a:pt x="39873" y="2039223"/>
                  </a:lnTo>
                  <a:lnTo>
                    <a:pt x="30955" y="1991678"/>
                  </a:lnTo>
                  <a:lnTo>
                    <a:pt x="23172" y="1944066"/>
                  </a:lnTo>
                  <a:lnTo>
                    <a:pt x="16518" y="1896406"/>
                  </a:lnTo>
                  <a:lnTo>
                    <a:pt x="10988" y="1848717"/>
                  </a:lnTo>
                  <a:lnTo>
                    <a:pt x="6576" y="1801016"/>
                  </a:lnTo>
                  <a:lnTo>
                    <a:pt x="3278" y="1753322"/>
                  </a:lnTo>
                  <a:lnTo>
                    <a:pt x="1088" y="1705654"/>
                  </a:lnTo>
                  <a:lnTo>
                    <a:pt x="0" y="1658029"/>
                  </a:lnTo>
                  <a:lnTo>
                    <a:pt x="8" y="1610466"/>
                  </a:lnTo>
                  <a:lnTo>
                    <a:pt x="1109" y="1562985"/>
                  </a:lnTo>
                  <a:lnTo>
                    <a:pt x="3296" y="1515602"/>
                  </a:lnTo>
                  <a:lnTo>
                    <a:pt x="6563" y="1468336"/>
                  </a:lnTo>
                  <a:lnTo>
                    <a:pt x="10906" y="1421206"/>
                  </a:lnTo>
                  <a:lnTo>
                    <a:pt x="16319" y="1374230"/>
                  </a:lnTo>
                  <a:lnTo>
                    <a:pt x="22796" y="1327427"/>
                  </a:lnTo>
                  <a:lnTo>
                    <a:pt x="30333" y="1280814"/>
                  </a:lnTo>
                  <a:lnTo>
                    <a:pt x="38924" y="1234411"/>
                  </a:lnTo>
                  <a:lnTo>
                    <a:pt x="48563" y="1188235"/>
                  </a:lnTo>
                  <a:lnTo>
                    <a:pt x="59245" y="1142306"/>
                  </a:lnTo>
                  <a:lnTo>
                    <a:pt x="70964" y="1096640"/>
                  </a:lnTo>
                  <a:lnTo>
                    <a:pt x="83716" y="1051258"/>
                  </a:lnTo>
                  <a:lnTo>
                    <a:pt x="97495" y="1006177"/>
                  </a:lnTo>
                  <a:lnTo>
                    <a:pt x="112295" y="961415"/>
                  </a:lnTo>
                  <a:lnTo>
                    <a:pt x="128111" y="916991"/>
                  </a:lnTo>
                  <a:lnTo>
                    <a:pt x="144938" y="872924"/>
                  </a:lnTo>
                  <a:lnTo>
                    <a:pt x="162770" y="829231"/>
                  </a:lnTo>
                  <a:lnTo>
                    <a:pt x="181602" y="785931"/>
                  </a:lnTo>
                  <a:lnTo>
                    <a:pt x="201429" y="743043"/>
                  </a:lnTo>
                  <a:lnTo>
                    <a:pt x="222244" y="700585"/>
                  </a:lnTo>
                  <a:lnTo>
                    <a:pt x="244044" y="658574"/>
                  </a:lnTo>
                  <a:lnTo>
                    <a:pt x="266821" y="617031"/>
                  </a:lnTo>
                  <a:lnTo>
                    <a:pt x="290572" y="575972"/>
                  </a:lnTo>
                  <a:lnTo>
                    <a:pt x="315289" y="535417"/>
                  </a:lnTo>
                  <a:lnTo>
                    <a:pt x="340969" y="495384"/>
                  </a:lnTo>
                  <a:lnTo>
                    <a:pt x="367606" y="455891"/>
                  </a:lnTo>
                  <a:lnTo>
                    <a:pt x="395194" y="416956"/>
                  </a:lnTo>
                  <a:lnTo>
                    <a:pt x="423728" y="378599"/>
                  </a:lnTo>
                  <a:lnTo>
                    <a:pt x="453203" y="340836"/>
                  </a:lnTo>
                  <a:lnTo>
                    <a:pt x="483612" y="303688"/>
                  </a:lnTo>
                  <a:lnTo>
                    <a:pt x="514951" y="267171"/>
                  </a:lnTo>
                  <a:lnTo>
                    <a:pt x="547215" y="231305"/>
                  </a:lnTo>
                  <a:lnTo>
                    <a:pt x="580397" y="196108"/>
                  </a:lnTo>
                  <a:lnTo>
                    <a:pt x="614494" y="161598"/>
                  </a:lnTo>
                  <a:lnTo>
                    <a:pt x="649498" y="127793"/>
                  </a:lnTo>
                  <a:lnTo>
                    <a:pt x="685405" y="94713"/>
                  </a:lnTo>
                  <a:lnTo>
                    <a:pt x="722209" y="62375"/>
                  </a:lnTo>
                  <a:lnTo>
                    <a:pt x="759905" y="30798"/>
                  </a:lnTo>
                  <a:lnTo>
                    <a:pt x="798488" y="0"/>
                  </a:lnTo>
                  <a:lnTo>
                    <a:pt x="2071409" y="1634109"/>
                  </a:lnTo>
                  <a:lnTo>
                    <a:pt x="117514" y="232206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22675" y="1856994"/>
              <a:ext cx="1273175" cy="2071370"/>
            </a:xfrm>
            <a:custGeom>
              <a:avLst/>
              <a:gdLst/>
              <a:ahLst/>
              <a:cxnLst/>
              <a:rect l="l" t="t" r="r" b="b"/>
              <a:pathLst>
                <a:path w="1273175" h="2071370">
                  <a:moveTo>
                    <a:pt x="1272921" y="0"/>
                  </a:moveTo>
                  <a:lnTo>
                    <a:pt x="1221741" y="632"/>
                  </a:lnTo>
                  <a:lnTo>
                    <a:pt x="1170692" y="2523"/>
                  </a:lnTo>
                  <a:lnTo>
                    <a:pt x="1119795" y="5667"/>
                  </a:lnTo>
                  <a:lnTo>
                    <a:pt x="1069071" y="10055"/>
                  </a:lnTo>
                  <a:lnTo>
                    <a:pt x="1018542" y="15680"/>
                  </a:lnTo>
                  <a:lnTo>
                    <a:pt x="968230" y="22534"/>
                  </a:lnTo>
                  <a:lnTo>
                    <a:pt x="918157" y="30611"/>
                  </a:lnTo>
                  <a:lnTo>
                    <a:pt x="868343" y="39902"/>
                  </a:lnTo>
                  <a:lnTo>
                    <a:pt x="818811" y="50400"/>
                  </a:lnTo>
                  <a:lnTo>
                    <a:pt x="769582" y="62097"/>
                  </a:lnTo>
                  <a:lnTo>
                    <a:pt x="720678" y="74987"/>
                  </a:lnTo>
                  <a:lnTo>
                    <a:pt x="672120" y="89062"/>
                  </a:lnTo>
                  <a:lnTo>
                    <a:pt x="623930" y="104314"/>
                  </a:lnTo>
                  <a:lnTo>
                    <a:pt x="576129" y="120735"/>
                  </a:lnTo>
                  <a:lnTo>
                    <a:pt x="528740" y="138319"/>
                  </a:lnTo>
                  <a:lnTo>
                    <a:pt x="481783" y="157057"/>
                  </a:lnTo>
                  <a:lnTo>
                    <a:pt x="435281" y="176943"/>
                  </a:lnTo>
                  <a:lnTo>
                    <a:pt x="389254" y="197969"/>
                  </a:lnTo>
                  <a:lnTo>
                    <a:pt x="343726" y="220127"/>
                  </a:lnTo>
                  <a:lnTo>
                    <a:pt x="298716" y="243410"/>
                  </a:lnTo>
                  <a:lnTo>
                    <a:pt x="254247" y="267810"/>
                  </a:lnTo>
                  <a:lnTo>
                    <a:pt x="210341" y="293321"/>
                  </a:lnTo>
                  <a:lnTo>
                    <a:pt x="167018" y="319934"/>
                  </a:lnTo>
                  <a:lnTo>
                    <a:pt x="124301" y="347642"/>
                  </a:lnTo>
                  <a:lnTo>
                    <a:pt x="82211" y="376437"/>
                  </a:lnTo>
                  <a:lnTo>
                    <a:pt x="40770" y="406312"/>
                  </a:lnTo>
                  <a:lnTo>
                    <a:pt x="0" y="437260"/>
                  </a:lnTo>
                  <a:lnTo>
                    <a:pt x="1272921" y="2071369"/>
                  </a:lnTo>
                  <a:lnTo>
                    <a:pt x="1272921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22675" y="1856994"/>
              <a:ext cx="1273175" cy="2071370"/>
            </a:xfrm>
            <a:custGeom>
              <a:avLst/>
              <a:gdLst/>
              <a:ahLst/>
              <a:cxnLst/>
              <a:rect l="l" t="t" r="r" b="b"/>
              <a:pathLst>
                <a:path w="1273175" h="2071370">
                  <a:moveTo>
                    <a:pt x="0" y="437260"/>
                  </a:moveTo>
                  <a:lnTo>
                    <a:pt x="40770" y="406312"/>
                  </a:lnTo>
                  <a:lnTo>
                    <a:pt x="82211" y="376437"/>
                  </a:lnTo>
                  <a:lnTo>
                    <a:pt x="124301" y="347642"/>
                  </a:lnTo>
                  <a:lnTo>
                    <a:pt x="167018" y="319934"/>
                  </a:lnTo>
                  <a:lnTo>
                    <a:pt x="210341" y="293321"/>
                  </a:lnTo>
                  <a:lnTo>
                    <a:pt x="254247" y="267810"/>
                  </a:lnTo>
                  <a:lnTo>
                    <a:pt x="298716" y="243410"/>
                  </a:lnTo>
                  <a:lnTo>
                    <a:pt x="343726" y="220127"/>
                  </a:lnTo>
                  <a:lnTo>
                    <a:pt x="389254" y="197969"/>
                  </a:lnTo>
                  <a:lnTo>
                    <a:pt x="435281" y="176943"/>
                  </a:lnTo>
                  <a:lnTo>
                    <a:pt x="481783" y="157057"/>
                  </a:lnTo>
                  <a:lnTo>
                    <a:pt x="528740" y="138319"/>
                  </a:lnTo>
                  <a:lnTo>
                    <a:pt x="576129" y="120735"/>
                  </a:lnTo>
                  <a:lnTo>
                    <a:pt x="623930" y="104314"/>
                  </a:lnTo>
                  <a:lnTo>
                    <a:pt x="672120" y="89062"/>
                  </a:lnTo>
                  <a:lnTo>
                    <a:pt x="720678" y="74987"/>
                  </a:lnTo>
                  <a:lnTo>
                    <a:pt x="769582" y="62097"/>
                  </a:lnTo>
                  <a:lnTo>
                    <a:pt x="818811" y="50400"/>
                  </a:lnTo>
                  <a:lnTo>
                    <a:pt x="868343" y="39902"/>
                  </a:lnTo>
                  <a:lnTo>
                    <a:pt x="918157" y="30611"/>
                  </a:lnTo>
                  <a:lnTo>
                    <a:pt x="968230" y="22534"/>
                  </a:lnTo>
                  <a:lnTo>
                    <a:pt x="1018542" y="15680"/>
                  </a:lnTo>
                  <a:lnTo>
                    <a:pt x="1069071" y="10055"/>
                  </a:lnTo>
                  <a:lnTo>
                    <a:pt x="1119795" y="5667"/>
                  </a:lnTo>
                  <a:lnTo>
                    <a:pt x="1170692" y="2523"/>
                  </a:lnTo>
                  <a:lnTo>
                    <a:pt x="1221741" y="632"/>
                  </a:lnTo>
                  <a:lnTo>
                    <a:pt x="1272921" y="0"/>
                  </a:lnTo>
                  <a:lnTo>
                    <a:pt x="1272921" y="2071369"/>
                  </a:lnTo>
                  <a:lnTo>
                    <a:pt x="0" y="437260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67355" y="1833372"/>
              <a:ext cx="4733925" cy="3771900"/>
            </a:xfrm>
            <a:custGeom>
              <a:avLst/>
              <a:gdLst/>
              <a:ahLst/>
              <a:cxnLst/>
              <a:rect l="l" t="t" r="r" b="b"/>
              <a:pathLst>
                <a:path w="4733925" h="3771900">
                  <a:moveTo>
                    <a:pt x="2866644" y="70103"/>
                  </a:moveTo>
                  <a:lnTo>
                    <a:pt x="3343655" y="0"/>
                  </a:lnTo>
                  <a:lnTo>
                    <a:pt x="3401568" y="0"/>
                  </a:lnTo>
                </a:path>
                <a:path w="4733925" h="3771900">
                  <a:moveTo>
                    <a:pt x="4168140" y="969263"/>
                  </a:moveTo>
                  <a:lnTo>
                    <a:pt x="4514088" y="949451"/>
                  </a:lnTo>
                  <a:lnTo>
                    <a:pt x="4570476" y="949451"/>
                  </a:lnTo>
                </a:path>
                <a:path w="4733925" h="3771900">
                  <a:moveTo>
                    <a:pt x="3878579" y="3573779"/>
                  </a:moveTo>
                  <a:lnTo>
                    <a:pt x="4677156" y="2814828"/>
                  </a:lnTo>
                  <a:lnTo>
                    <a:pt x="4733544" y="2814828"/>
                  </a:lnTo>
                </a:path>
                <a:path w="4733925" h="3771900">
                  <a:moveTo>
                    <a:pt x="1211580" y="3771900"/>
                  </a:moveTo>
                  <a:lnTo>
                    <a:pt x="156971" y="3476243"/>
                  </a:lnTo>
                  <a:lnTo>
                    <a:pt x="99060" y="3476243"/>
                  </a:lnTo>
                </a:path>
                <a:path w="4733925" h="3771900">
                  <a:moveTo>
                    <a:pt x="440436" y="1511807"/>
                  </a:moveTo>
                  <a:lnTo>
                    <a:pt x="56387" y="1095755"/>
                  </a:lnTo>
                  <a:lnTo>
                    <a:pt x="0" y="1095755"/>
                  </a:lnTo>
                </a:path>
                <a:path w="4733925" h="3771900">
                  <a:moveTo>
                    <a:pt x="1755647" y="135636"/>
                  </a:moveTo>
                  <a:lnTo>
                    <a:pt x="891540" y="54863"/>
                  </a:lnTo>
                  <a:lnTo>
                    <a:pt x="833628" y="54863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956808" y="1642999"/>
            <a:ext cx="2675890" cy="118872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577850" marR="1224915" indent="-565785">
              <a:lnSpc>
                <a:spcPct val="102099"/>
              </a:lnSpc>
              <a:spcBef>
                <a:spcPts val="65"/>
              </a:spcBef>
            </a:pPr>
            <a:r>
              <a:rPr sz="1400" spc="-5" dirty="0">
                <a:cs typeface="Calibri"/>
              </a:rPr>
              <a:t>Critically</a:t>
            </a:r>
            <a:r>
              <a:rPr sz="1400" spc="-5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important, </a:t>
            </a:r>
            <a:r>
              <a:rPr sz="1400" spc="-30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7%</a:t>
            </a:r>
            <a:endParaRPr sz="1400"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cs typeface="Calibri"/>
            </a:endParaRPr>
          </a:p>
          <a:p>
            <a:pPr marL="1182370">
              <a:lnSpc>
                <a:spcPct val="100000"/>
              </a:lnSpc>
            </a:pPr>
            <a:r>
              <a:rPr sz="1400" spc="-20" dirty="0">
                <a:cs typeface="Calibri"/>
              </a:rPr>
              <a:t>Very</a:t>
            </a:r>
            <a:r>
              <a:rPr sz="1400" spc="-3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important,</a:t>
            </a:r>
            <a:r>
              <a:rPr sz="1400" spc="-4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18%</a:t>
            </a:r>
            <a:endParaRPr sz="1400"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06220" y="5120132"/>
            <a:ext cx="1456055" cy="45783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532130" marR="5080" indent="-520065">
              <a:lnSpc>
                <a:spcPct val="102099"/>
              </a:lnSpc>
              <a:spcBef>
                <a:spcPts val="65"/>
              </a:spcBef>
            </a:pPr>
            <a:r>
              <a:rPr sz="1400" dirty="0">
                <a:cs typeface="Calibri"/>
              </a:rPr>
              <a:t>Not</a:t>
            </a:r>
            <a:r>
              <a:rPr sz="1400" spc="-60" dirty="0">
                <a:cs typeface="Calibri"/>
              </a:rPr>
              <a:t> </a:t>
            </a:r>
            <a:r>
              <a:rPr sz="1400" dirty="0">
                <a:cs typeface="Calibri"/>
              </a:rPr>
              <a:t>very</a:t>
            </a:r>
            <a:r>
              <a:rPr sz="1400" spc="-5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important, </a:t>
            </a:r>
            <a:r>
              <a:rPr sz="1400" spc="-30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19%</a:t>
            </a:r>
            <a:endParaRPr sz="1400"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6622" y="2739389"/>
            <a:ext cx="1495425" cy="45783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552450" marR="5080" indent="-540385">
              <a:lnSpc>
                <a:spcPct val="102099"/>
              </a:lnSpc>
              <a:spcBef>
                <a:spcPts val="65"/>
              </a:spcBef>
            </a:pPr>
            <a:r>
              <a:rPr sz="1400" dirty="0">
                <a:cs typeface="Calibri"/>
              </a:rPr>
              <a:t>Not</a:t>
            </a:r>
            <a:r>
              <a:rPr sz="1400" spc="-45" dirty="0">
                <a:cs typeface="Calibri"/>
              </a:rPr>
              <a:t> </a:t>
            </a:r>
            <a:r>
              <a:rPr sz="1400" spc="-10" dirty="0">
                <a:cs typeface="Calibri"/>
              </a:rPr>
              <a:t>at</a:t>
            </a:r>
            <a:r>
              <a:rPr sz="1400" spc="-30" dirty="0">
                <a:cs typeface="Calibri"/>
              </a:rPr>
              <a:t> </a:t>
            </a:r>
            <a:r>
              <a:rPr sz="1400" dirty="0">
                <a:cs typeface="Calibri"/>
              </a:rPr>
              <a:t>all</a:t>
            </a:r>
            <a:r>
              <a:rPr sz="1400" spc="-2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important, </a:t>
            </a:r>
            <a:r>
              <a:rPr sz="1400" spc="-30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20%</a:t>
            </a:r>
            <a:endParaRPr sz="1400"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22882" y="1697863"/>
            <a:ext cx="1574800" cy="457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cs typeface="Calibri"/>
              </a:rPr>
              <a:t>Not</a:t>
            </a:r>
            <a:r>
              <a:rPr sz="1400" spc="-50" dirty="0">
                <a:cs typeface="Calibri"/>
              </a:rPr>
              <a:t> </a:t>
            </a:r>
            <a:r>
              <a:rPr sz="1400" spc="-5" dirty="0">
                <a:cs typeface="Calibri"/>
              </a:rPr>
              <a:t>sure/Don't</a:t>
            </a:r>
            <a:r>
              <a:rPr sz="1400" spc="-30" dirty="0">
                <a:cs typeface="Calibri"/>
              </a:rPr>
              <a:t> </a:t>
            </a:r>
            <a:r>
              <a:rPr sz="1400" spc="-25" dirty="0">
                <a:cs typeface="Calibri"/>
              </a:rPr>
              <a:t>know,</a:t>
            </a:r>
            <a:endParaRPr sz="1400">
              <a:cs typeface="Calibri"/>
            </a:endParaRPr>
          </a:p>
          <a:p>
            <a:pPr marR="75565" algn="ctr">
              <a:lnSpc>
                <a:spcPct val="100000"/>
              </a:lnSpc>
              <a:spcBef>
                <a:spcPts val="35"/>
              </a:spcBef>
            </a:pPr>
            <a:r>
              <a:rPr sz="1400" spc="-5" dirty="0">
                <a:cs typeface="Calibri"/>
              </a:rPr>
              <a:t>11%</a:t>
            </a:r>
            <a:endParaRPr sz="1400"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52513" y="5512409"/>
            <a:ext cx="10134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cs typeface="Calibri"/>
              </a:rPr>
              <a:t>2017</a:t>
            </a:r>
            <a:r>
              <a:rPr sz="1400" b="1" spc="-45" dirty="0">
                <a:cs typeface="Calibri"/>
              </a:rPr>
              <a:t> </a:t>
            </a:r>
            <a:r>
              <a:rPr sz="1400" b="1" spc="-5" dirty="0">
                <a:cs typeface="Calibri"/>
              </a:rPr>
              <a:t>(N=826)</a:t>
            </a:r>
            <a:endParaRPr sz="1400"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51703" y="3515867"/>
            <a:ext cx="1606550" cy="984885"/>
          </a:xfrm>
          <a:custGeom>
            <a:avLst/>
            <a:gdLst/>
            <a:ahLst/>
            <a:cxnLst/>
            <a:rect l="l" t="t" r="r" b="b"/>
            <a:pathLst>
              <a:path w="1606550" h="984885">
                <a:moveTo>
                  <a:pt x="1606296" y="0"/>
                </a:moveTo>
                <a:lnTo>
                  <a:pt x="0" y="0"/>
                </a:lnTo>
                <a:lnTo>
                  <a:pt x="0" y="984503"/>
                </a:lnTo>
                <a:lnTo>
                  <a:pt x="1606296" y="984503"/>
                </a:lnTo>
                <a:lnTo>
                  <a:pt x="1606296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170423" y="3537965"/>
            <a:ext cx="3265804" cy="1158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01140" algn="ctr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FFFF"/>
                </a:solidFill>
                <a:cs typeface="Calibri"/>
              </a:rPr>
              <a:t>“</a:t>
            </a:r>
            <a:r>
              <a:rPr sz="1600" spc="-5" dirty="0">
                <a:solidFill>
                  <a:srgbClr val="FFFFFF"/>
                </a:solidFill>
                <a:cs typeface="Calibri"/>
              </a:rPr>
              <a:t>Critically</a:t>
            </a:r>
            <a:r>
              <a:rPr sz="1600" spc="-75" dirty="0">
                <a:solidFill>
                  <a:srgbClr val="FFFFFF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cs typeface="Calibri"/>
              </a:rPr>
              <a:t>important” </a:t>
            </a:r>
            <a:r>
              <a:rPr sz="1600" spc="-345" dirty="0">
                <a:solidFill>
                  <a:srgbClr val="FFFFFF"/>
                </a:solidFill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cs typeface="Calibri"/>
              </a:rPr>
              <a:t>To “Important”</a:t>
            </a:r>
            <a:endParaRPr sz="1600">
              <a:cs typeface="Calibri"/>
            </a:endParaRPr>
          </a:p>
          <a:p>
            <a:pPr marR="1487805" algn="ctr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cs typeface="Calibri"/>
              </a:rPr>
              <a:t>50%</a:t>
            </a:r>
            <a:endParaRPr sz="1600"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cs typeface="Calibri"/>
            </a:endParaRPr>
          </a:p>
          <a:p>
            <a:pPr marL="2131695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cs typeface="Calibri"/>
              </a:rPr>
              <a:t>Important,</a:t>
            </a:r>
            <a:r>
              <a:rPr sz="1400" spc="-45" dirty="0">
                <a:cs typeface="Calibri"/>
              </a:rPr>
              <a:t> </a:t>
            </a:r>
            <a:r>
              <a:rPr sz="1400" spc="-5" dirty="0">
                <a:cs typeface="Calibri"/>
              </a:rPr>
              <a:t>25%</a:t>
            </a:r>
            <a:endParaRPr sz="1400"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6715759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+mn-lt"/>
              </a:rPr>
              <a:t>How</a:t>
            </a:r>
            <a:r>
              <a:rPr sz="2200" spc="1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important</a:t>
            </a:r>
            <a:r>
              <a:rPr sz="2200" spc="15" dirty="0">
                <a:latin typeface="+mn-lt"/>
              </a:rPr>
              <a:t> </a:t>
            </a:r>
            <a:r>
              <a:rPr sz="2200" dirty="0">
                <a:latin typeface="+mn-lt"/>
              </a:rPr>
              <a:t>will</a:t>
            </a:r>
            <a:r>
              <a:rPr sz="2200" spc="1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IoT</a:t>
            </a:r>
            <a:r>
              <a:rPr sz="2200" spc="2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development</a:t>
            </a:r>
            <a:r>
              <a:rPr sz="2200" spc="3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be</a:t>
            </a:r>
            <a:r>
              <a:rPr sz="2200" spc="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to</a:t>
            </a:r>
            <a:r>
              <a:rPr sz="2200" spc="10" dirty="0">
                <a:latin typeface="+mn-lt"/>
              </a:rPr>
              <a:t> </a:t>
            </a:r>
            <a:r>
              <a:rPr sz="2200" spc="-15" dirty="0">
                <a:latin typeface="+mn-lt"/>
              </a:rPr>
              <a:t>you</a:t>
            </a:r>
            <a:r>
              <a:rPr sz="2200" spc="5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and </a:t>
            </a:r>
            <a:r>
              <a:rPr sz="2200" spc="-595" dirty="0">
                <a:latin typeface="+mn-lt"/>
              </a:rPr>
              <a:t> </a:t>
            </a:r>
            <a:r>
              <a:rPr sz="2200" spc="-10" dirty="0">
                <a:latin typeface="+mn-lt"/>
              </a:rPr>
              <a:t>your</a:t>
            </a:r>
            <a:r>
              <a:rPr sz="2200" spc="3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organization</a:t>
            </a:r>
            <a:r>
              <a:rPr sz="2200" spc="3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in the</a:t>
            </a:r>
            <a:r>
              <a:rPr sz="2200" spc="1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next</a:t>
            </a:r>
            <a:r>
              <a:rPr sz="2200" spc="2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12</a:t>
            </a:r>
            <a:r>
              <a:rPr sz="220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months?</a:t>
            </a:r>
            <a:endParaRPr sz="2200">
              <a:latin typeface="+mn-l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60570" y="102120"/>
            <a:ext cx="1649095" cy="454659"/>
            <a:chOff x="260570" y="102120"/>
            <a:chExt cx="1649095" cy="454659"/>
          </a:xfrm>
        </p:grpSpPr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570" y="114149"/>
              <a:ext cx="1649034" cy="37824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232" y="102120"/>
              <a:ext cx="1382268" cy="4541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4" y="132588"/>
              <a:ext cx="1577340" cy="306323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298704" y="132587"/>
            <a:ext cx="1577340" cy="255198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310"/>
              </a:spcBef>
            </a:pPr>
            <a:r>
              <a:rPr sz="1400" b="1" spc="-5" dirty="0">
                <a:cs typeface="Arial"/>
              </a:rPr>
              <a:t>NEW</a:t>
            </a:r>
            <a:r>
              <a:rPr sz="1400" b="1" spc="-30" dirty="0">
                <a:cs typeface="Arial"/>
              </a:rPr>
              <a:t> </a:t>
            </a:r>
            <a:r>
              <a:rPr sz="1400" b="1" dirty="0">
                <a:cs typeface="Arial"/>
              </a:rPr>
              <a:t>IN</a:t>
            </a:r>
            <a:r>
              <a:rPr sz="1400" b="1" spc="-35" dirty="0">
                <a:cs typeface="Arial"/>
              </a:rPr>
              <a:t> </a:t>
            </a:r>
            <a:r>
              <a:rPr sz="1400" b="1" dirty="0">
                <a:cs typeface="Arial"/>
              </a:rPr>
              <a:t>2017</a:t>
            </a:r>
            <a:endParaRPr sz="1400"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latin typeface="+mn-lt"/>
              </a:rPr>
              <a:t>2017</a:t>
            </a:r>
            <a:r>
              <a:rPr spc="-30" dirty="0">
                <a:latin typeface="+mn-lt"/>
              </a:rPr>
              <a:t> </a:t>
            </a:r>
            <a:r>
              <a:rPr spc="-5" dirty="0">
                <a:latin typeface="+mn-lt"/>
              </a:rPr>
              <a:t>Embedded</a:t>
            </a:r>
            <a:r>
              <a:rPr spc="-35" dirty="0">
                <a:latin typeface="+mn-lt"/>
              </a:rPr>
              <a:t> </a:t>
            </a:r>
            <a:r>
              <a:rPr dirty="0">
                <a:latin typeface="+mn-lt"/>
              </a:rPr>
              <a:t>Markets</a:t>
            </a:r>
            <a:r>
              <a:rPr spc="-50" dirty="0">
                <a:latin typeface="+mn-lt"/>
              </a:rPr>
              <a:t> </a:t>
            </a:r>
            <a:r>
              <a:rPr spc="-5" dirty="0">
                <a:latin typeface="+mn-lt"/>
              </a:rPr>
              <a:t>Study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xfrm>
            <a:off x="6093333" y="6579609"/>
            <a:ext cx="29622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+mn-lt"/>
              </a:rPr>
              <a:t>©</a:t>
            </a:r>
            <a:r>
              <a:rPr spc="-10" dirty="0">
                <a:latin typeface="+mn-lt"/>
              </a:rPr>
              <a:t> </a:t>
            </a:r>
            <a:r>
              <a:rPr spc="-5" dirty="0">
                <a:latin typeface="+mn-lt"/>
              </a:rPr>
              <a:t>2017 </a:t>
            </a:r>
            <a:r>
              <a:rPr spc="-10" dirty="0">
                <a:latin typeface="+mn-lt"/>
              </a:rPr>
              <a:t>Copyright</a:t>
            </a:r>
            <a:r>
              <a:rPr spc="30" dirty="0">
                <a:latin typeface="+mn-lt"/>
              </a:rPr>
              <a:t> </a:t>
            </a:r>
            <a:r>
              <a:rPr spc="-5" dirty="0">
                <a:latin typeface="+mn-lt"/>
              </a:rPr>
              <a:t>by AspenCore.</a:t>
            </a:r>
            <a:r>
              <a:rPr spc="-10" dirty="0">
                <a:latin typeface="+mn-lt"/>
              </a:rPr>
              <a:t> All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rights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reserved.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89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33701" y="2257044"/>
            <a:ext cx="4765040" cy="2120265"/>
            <a:chOff x="1933701" y="2257044"/>
            <a:chExt cx="4765040" cy="2120265"/>
          </a:xfrm>
        </p:grpSpPr>
        <p:sp>
          <p:nvSpPr>
            <p:cNvPr id="4" name="object 4"/>
            <p:cNvSpPr/>
            <p:nvPr/>
          </p:nvSpPr>
          <p:spPr>
            <a:xfrm>
              <a:off x="2214371" y="3480816"/>
              <a:ext cx="365760" cy="890269"/>
            </a:xfrm>
            <a:custGeom>
              <a:avLst/>
              <a:gdLst/>
              <a:ahLst/>
              <a:cxnLst/>
              <a:rect l="l" t="t" r="r" b="b"/>
              <a:pathLst>
                <a:path w="365760" h="890270">
                  <a:moveTo>
                    <a:pt x="365759" y="0"/>
                  </a:moveTo>
                  <a:lnTo>
                    <a:pt x="0" y="0"/>
                  </a:lnTo>
                  <a:lnTo>
                    <a:pt x="0" y="890016"/>
                  </a:lnTo>
                  <a:lnTo>
                    <a:pt x="365759" y="890016"/>
                  </a:lnTo>
                  <a:lnTo>
                    <a:pt x="36575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80131" y="3447288"/>
              <a:ext cx="365760" cy="923925"/>
            </a:xfrm>
            <a:custGeom>
              <a:avLst/>
              <a:gdLst/>
              <a:ahLst/>
              <a:cxnLst/>
              <a:rect l="l" t="t" r="r" b="b"/>
              <a:pathLst>
                <a:path w="365760" h="923925">
                  <a:moveTo>
                    <a:pt x="365760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365760" y="923544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45891" y="3416808"/>
              <a:ext cx="364490" cy="954405"/>
            </a:xfrm>
            <a:custGeom>
              <a:avLst/>
              <a:gdLst/>
              <a:ahLst/>
              <a:cxnLst/>
              <a:rect l="l" t="t" r="r" b="b"/>
              <a:pathLst>
                <a:path w="364489" h="954404">
                  <a:moveTo>
                    <a:pt x="364235" y="0"/>
                  </a:moveTo>
                  <a:lnTo>
                    <a:pt x="0" y="0"/>
                  </a:lnTo>
                  <a:lnTo>
                    <a:pt x="0" y="954023"/>
                  </a:lnTo>
                  <a:lnTo>
                    <a:pt x="364235" y="954023"/>
                  </a:lnTo>
                  <a:lnTo>
                    <a:pt x="364235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10127" y="3451860"/>
              <a:ext cx="365760" cy="919480"/>
            </a:xfrm>
            <a:custGeom>
              <a:avLst/>
              <a:gdLst/>
              <a:ahLst/>
              <a:cxnLst/>
              <a:rect l="l" t="t" r="r" b="b"/>
              <a:pathLst>
                <a:path w="365760" h="919479">
                  <a:moveTo>
                    <a:pt x="365760" y="0"/>
                  </a:moveTo>
                  <a:lnTo>
                    <a:pt x="0" y="0"/>
                  </a:lnTo>
                  <a:lnTo>
                    <a:pt x="0" y="918971"/>
                  </a:lnTo>
                  <a:lnTo>
                    <a:pt x="365760" y="918971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75887" y="3316224"/>
              <a:ext cx="365760" cy="1054735"/>
            </a:xfrm>
            <a:custGeom>
              <a:avLst/>
              <a:gdLst/>
              <a:ahLst/>
              <a:cxnLst/>
              <a:rect l="l" t="t" r="r" b="b"/>
              <a:pathLst>
                <a:path w="365760" h="1054735">
                  <a:moveTo>
                    <a:pt x="365760" y="0"/>
                  </a:moveTo>
                  <a:lnTo>
                    <a:pt x="0" y="0"/>
                  </a:lnTo>
                  <a:lnTo>
                    <a:pt x="0" y="1054608"/>
                  </a:lnTo>
                  <a:lnTo>
                    <a:pt x="365760" y="1054608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90287" y="2257044"/>
              <a:ext cx="365760" cy="2113915"/>
            </a:xfrm>
            <a:custGeom>
              <a:avLst/>
              <a:gdLst/>
              <a:ahLst/>
              <a:cxnLst/>
              <a:rect l="l" t="t" r="r" b="b"/>
              <a:pathLst>
                <a:path w="365760" h="2113915">
                  <a:moveTo>
                    <a:pt x="365760" y="0"/>
                  </a:moveTo>
                  <a:lnTo>
                    <a:pt x="0" y="0"/>
                  </a:lnTo>
                  <a:lnTo>
                    <a:pt x="0" y="2113787"/>
                  </a:lnTo>
                  <a:lnTo>
                    <a:pt x="365760" y="2113787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56047" y="2292096"/>
              <a:ext cx="365760" cy="2078989"/>
            </a:xfrm>
            <a:custGeom>
              <a:avLst/>
              <a:gdLst/>
              <a:ahLst/>
              <a:cxnLst/>
              <a:rect l="l" t="t" r="r" b="b"/>
              <a:pathLst>
                <a:path w="365760" h="2078989">
                  <a:moveTo>
                    <a:pt x="365760" y="0"/>
                  </a:moveTo>
                  <a:lnTo>
                    <a:pt x="0" y="0"/>
                  </a:lnTo>
                  <a:lnTo>
                    <a:pt x="0" y="2078735"/>
                  </a:lnTo>
                  <a:lnTo>
                    <a:pt x="365760" y="2078735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21807" y="2321052"/>
              <a:ext cx="365760" cy="2049780"/>
            </a:xfrm>
            <a:custGeom>
              <a:avLst/>
              <a:gdLst/>
              <a:ahLst/>
              <a:cxnLst/>
              <a:rect l="l" t="t" r="r" b="b"/>
              <a:pathLst>
                <a:path w="365760" h="2049779">
                  <a:moveTo>
                    <a:pt x="365759" y="0"/>
                  </a:moveTo>
                  <a:lnTo>
                    <a:pt x="0" y="0"/>
                  </a:lnTo>
                  <a:lnTo>
                    <a:pt x="0" y="2049780"/>
                  </a:lnTo>
                  <a:lnTo>
                    <a:pt x="365759" y="2049780"/>
                  </a:lnTo>
                  <a:lnTo>
                    <a:pt x="365759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87567" y="2286000"/>
              <a:ext cx="364490" cy="2085339"/>
            </a:xfrm>
            <a:custGeom>
              <a:avLst/>
              <a:gdLst/>
              <a:ahLst/>
              <a:cxnLst/>
              <a:rect l="l" t="t" r="r" b="b"/>
              <a:pathLst>
                <a:path w="364489" h="2085339">
                  <a:moveTo>
                    <a:pt x="364236" y="0"/>
                  </a:moveTo>
                  <a:lnTo>
                    <a:pt x="0" y="0"/>
                  </a:lnTo>
                  <a:lnTo>
                    <a:pt x="0" y="2084832"/>
                  </a:lnTo>
                  <a:lnTo>
                    <a:pt x="364236" y="2084832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51804" y="2421636"/>
              <a:ext cx="365760" cy="1949450"/>
            </a:xfrm>
            <a:custGeom>
              <a:avLst/>
              <a:gdLst/>
              <a:ahLst/>
              <a:cxnLst/>
              <a:rect l="l" t="t" r="r" b="b"/>
              <a:pathLst>
                <a:path w="365760" h="1949450">
                  <a:moveTo>
                    <a:pt x="365760" y="0"/>
                  </a:moveTo>
                  <a:lnTo>
                    <a:pt x="0" y="0"/>
                  </a:lnTo>
                  <a:lnTo>
                    <a:pt x="0" y="1949195"/>
                  </a:lnTo>
                  <a:lnTo>
                    <a:pt x="365760" y="1949195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40051" y="4370832"/>
              <a:ext cx="4752340" cy="0"/>
            </a:xfrm>
            <a:custGeom>
              <a:avLst/>
              <a:gdLst/>
              <a:ahLst/>
              <a:cxnLst/>
              <a:rect l="l" t="t" r="r" b="b"/>
              <a:pathLst>
                <a:path w="4752340">
                  <a:moveTo>
                    <a:pt x="0" y="0"/>
                  </a:moveTo>
                  <a:lnTo>
                    <a:pt x="4751832" y="0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204592" y="3020949"/>
            <a:ext cx="1848485" cy="374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0480" algn="r">
              <a:lnSpc>
                <a:spcPts val="137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35%</a:t>
            </a:r>
            <a:endParaRPr sz="1400">
              <a:latin typeface="Calibri"/>
              <a:cs typeface="Calibri"/>
            </a:endParaRPr>
          </a:p>
          <a:p>
            <a:pPr marL="38100">
              <a:lnSpc>
                <a:spcPts val="1370"/>
              </a:lnSpc>
            </a:pPr>
            <a:r>
              <a:rPr sz="2100" b="1" spc="-7" baseline="-9920" dirty="0">
                <a:latin typeface="Calibri"/>
                <a:cs typeface="Calibri"/>
              </a:rPr>
              <a:t>30%</a:t>
            </a:r>
            <a:r>
              <a:rPr sz="2100" b="1" spc="157" baseline="-9920" dirty="0">
                <a:latin typeface="Calibri"/>
                <a:cs typeface="Calibri"/>
              </a:rPr>
              <a:t> </a:t>
            </a:r>
            <a:r>
              <a:rPr sz="2100" b="1" spc="-7" baseline="1984" dirty="0">
                <a:latin typeface="Calibri"/>
                <a:cs typeface="Calibri"/>
              </a:rPr>
              <a:t>31%</a:t>
            </a:r>
            <a:r>
              <a:rPr sz="2100" b="1" spc="157" baseline="1984" dirty="0">
                <a:latin typeface="Calibri"/>
                <a:cs typeface="Calibri"/>
              </a:rPr>
              <a:t> </a:t>
            </a:r>
            <a:r>
              <a:rPr sz="2100" b="1" spc="-7" baseline="9920" dirty="0">
                <a:latin typeface="Calibri"/>
                <a:cs typeface="Calibri"/>
              </a:rPr>
              <a:t>32%</a:t>
            </a:r>
            <a:r>
              <a:rPr sz="2100" b="1" spc="157" baseline="99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31%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81144" y="1995932"/>
            <a:ext cx="184848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1350"/>
              </a:lnSpc>
              <a:spcBef>
                <a:spcPts val="105"/>
              </a:spcBef>
            </a:pPr>
            <a:r>
              <a:rPr sz="2100" b="1" spc="-7" baseline="11904" dirty="0">
                <a:latin typeface="Calibri"/>
                <a:cs typeface="Calibri"/>
              </a:rPr>
              <a:t>70%</a:t>
            </a:r>
            <a:r>
              <a:rPr sz="2100" b="1" spc="157" baseline="11904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69%</a:t>
            </a:r>
            <a:r>
              <a:rPr sz="1400" b="1" spc="105" dirty="0">
                <a:latin typeface="Calibri"/>
                <a:cs typeface="Calibri"/>
              </a:rPr>
              <a:t> </a:t>
            </a:r>
            <a:r>
              <a:rPr sz="2100" b="1" spc="-7" baseline="-9920" dirty="0">
                <a:latin typeface="Calibri"/>
                <a:cs typeface="Calibri"/>
              </a:rPr>
              <a:t>68%</a:t>
            </a:r>
            <a:r>
              <a:rPr sz="2100" b="1" spc="157" baseline="-9920" dirty="0">
                <a:latin typeface="Calibri"/>
                <a:cs typeface="Calibri"/>
              </a:rPr>
              <a:t> </a:t>
            </a:r>
            <a:r>
              <a:rPr sz="2100" b="1" spc="-7" baseline="1984" dirty="0">
                <a:latin typeface="Calibri"/>
                <a:cs typeface="Calibri"/>
              </a:rPr>
              <a:t>69%</a:t>
            </a:r>
            <a:endParaRPr sz="2100" baseline="1984">
              <a:latin typeface="Calibri"/>
              <a:cs typeface="Calibri"/>
            </a:endParaRPr>
          </a:p>
          <a:p>
            <a:pPr marR="30480" algn="r">
              <a:lnSpc>
                <a:spcPts val="1355"/>
              </a:lnSpc>
            </a:pPr>
            <a:r>
              <a:rPr sz="1400" b="1" spc="-5" dirty="0">
                <a:latin typeface="Calibri"/>
                <a:cs typeface="Calibri"/>
              </a:rPr>
              <a:t>65%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37844" y="4887467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536" y="0"/>
                </a:moveTo>
                <a:lnTo>
                  <a:pt x="0" y="0"/>
                </a:lnTo>
                <a:lnTo>
                  <a:pt x="0" y="97535"/>
                </a:lnTo>
                <a:lnTo>
                  <a:pt x="97536" y="97535"/>
                </a:lnTo>
                <a:lnTo>
                  <a:pt x="9753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51532" y="4887467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536" y="0"/>
                </a:moveTo>
                <a:lnTo>
                  <a:pt x="0" y="0"/>
                </a:lnTo>
                <a:lnTo>
                  <a:pt x="0" y="97535"/>
                </a:lnTo>
                <a:lnTo>
                  <a:pt x="97536" y="97535"/>
                </a:lnTo>
                <a:lnTo>
                  <a:pt x="9753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66744" y="4887467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536" y="0"/>
                </a:moveTo>
                <a:lnTo>
                  <a:pt x="0" y="0"/>
                </a:lnTo>
                <a:lnTo>
                  <a:pt x="0" y="97535"/>
                </a:lnTo>
                <a:lnTo>
                  <a:pt x="97536" y="97535"/>
                </a:lnTo>
                <a:lnTo>
                  <a:pt x="97536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16067" y="4887467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536" y="0"/>
                </a:moveTo>
                <a:lnTo>
                  <a:pt x="0" y="0"/>
                </a:lnTo>
                <a:lnTo>
                  <a:pt x="0" y="97535"/>
                </a:lnTo>
                <a:lnTo>
                  <a:pt x="97536" y="97535"/>
                </a:lnTo>
                <a:lnTo>
                  <a:pt x="97536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66916" y="4887467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535" y="0"/>
                </a:moveTo>
                <a:lnTo>
                  <a:pt x="0" y="0"/>
                </a:lnTo>
                <a:lnTo>
                  <a:pt x="0" y="97535"/>
                </a:lnTo>
                <a:lnTo>
                  <a:pt x="97535" y="97535"/>
                </a:lnTo>
                <a:lnTo>
                  <a:pt x="97535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6129" y="1631950"/>
            <a:ext cx="1876552" cy="43421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4029" y="2791205"/>
            <a:ext cx="1769491" cy="379476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166875" y="4340961"/>
            <a:ext cx="6760209" cy="202565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875155">
              <a:lnSpc>
                <a:spcPct val="100000"/>
              </a:lnSpc>
              <a:spcBef>
                <a:spcPts val="1055"/>
              </a:spcBef>
              <a:tabLst>
                <a:tab pos="4272280" algn="l"/>
              </a:tabLst>
            </a:pPr>
            <a:r>
              <a:rPr sz="1400" b="1" spc="-5" dirty="0">
                <a:latin typeface="Calibri"/>
                <a:cs typeface="Calibri"/>
              </a:rPr>
              <a:t>Yes	</a:t>
            </a:r>
            <a:r>
              <a:rPr sz="1400" b="1" dirty="0">
                <a:latin typeface="Calibri"/>
                <a:cs typeface="Calibri"/>
              </a:rPr>
              <a:t>No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1327150" algn="l"/>
                <a:tab pos="2641600" algn="l"/>
                <a:tab pos="4091940" algn="l"/>
                <a:tab pos="5542280" algn="l"/>
              </a:tabLst>
            </a:pPr>
            <a:r>
              <a:rPr sz="1400" b="1" spc="-5" dirty="0">
                <a:latin typeface="Calibri"/>
                <a:cs typeface="Calibri"/>
              </a:rPr>
              <a:t>2017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(N</a:t>
            </a:r>
            <a:r>
              <a:rPr sz="1400" b="1" dirty="0">
                <a:latin typeface="Calibri"/>
                <a:cs typeface="Calibri"/>
              </a:rPr>
              <a:t> =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696)	2015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(N</a:t>
            </a:r>
            <a:r>
              <a:rPr sz="1400" b="1" dirty="0">
                <a:latin typeface="Calibri"/>
                <a:cs typeface="Calibri"/>
              </a:rPr>
              <a:t> =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959)	2014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(N</a:t>
            </a:r>
            <a:r>
              <a:rPr sz="1400" b="1" dirty="0">
                <a:latin typeface="Calibri"/>
                <a:cs typeface="Calibri"/>
              </a:rPr>
              <a:t> =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1,295)	2013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(N</a:t>
            </a:r>
            <a:r>
              <a:rPr sz="1400" b="1" dirty="0">
                <a:latin typeface="Calibri"/>
                <a:cs typeface="Calibri"/>
              </a:rPr>
              <a:t> =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2,073)	2012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(N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=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1,669)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Calibri"/>
              <a:cs typeface="Calibri"/>
            </a:endParaRPr>
          </a:p>
          <a:p>
            <a:pPr marL="471805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latin typeface="Calibri"/>
                <a:cs typeface="Calibri"/>
              </a:rPr>
              <a:t>Note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1: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Among</a:t>
            </a:r>
            <a:r>
              <a:rPr sz="1200" spc="-5" dirty="0">
                <a:latin typeface="Calibri"/>
                <a:cs typeface="Calibri"/>
              </a:rPr>
              <a:t> those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not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using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FPGAs,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only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12% </a:t>
            </a:r>
            <a:r>
              <a:rPr sz="1200" spc="-5" dirty="0">
                <a:latin typeface="Calibri"/>
                <a:cs typeface="Calibri"/>
              </a:rPr>
              <a:t>said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trend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towards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FPGAs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with </a:t>
            </a:r>
            <a:r>
              <a:rPr sz="1200" dirty="0">
                <a:latin typeface="Calibri"/>
                <a:cs typeface="Calibri"/>
              </a:rPr>
              <a:t>built</a:t>
            </a:r>
            <a:endParaRPr sz="1200">
              <a:latin typeface="Calibri"/>
              <a:cs typeface="Calibri"/>
            </a:endParaRPr>
          </a:p>
          <a:p>
            <a:pPr marL="50736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5" dirty="0">
                <a:latin typeface="Calibri"/>
                <a:cs typeface="Calibri"/>
              </a:rPr>
              <a:t> multicore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processors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would change </a:t>
            </a:r>
            <a:r>
              <a:rPr sz="1200" dirty="0">
                <a:latin typeface="Calibri"/>
                <a:cs typeface="Calibri"/>
              </a:rPr>
              <a:t>their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mind,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51%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said “maybe”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it</a:t>
            </a:r>
            <a:r>
              <a:rPr sz="1200" spc="-5" dirty="0">
                <a:latin typeface="Calibri"/>
                <a:cs typeface="Calibri"/>
              </a:rPr>
              <a:t> would.</a:t>
            </a:r>
            <a:endParaRPr sz="1200">
              <a:latin typeface="Calibri"/>
              <a:cs typeface="Calibri"/>
            </a:endParaRPr>
          </a:p>
          <a:p>
            <a:pPr marL="47180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And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37% </a:t>
            </a:r>
            <a:r>
              <a:rPr sz="1200" spc="-5" dirty="0">
                <a:latin typeface="Calibri"/>
                <a:cs typeface="Calibri"/>
              </a:rPr>
              <a:t>said</a:t>
            </a:r>
            <a:r>
              <a:rPr sz="1200" dirty="0">
                <a:latin typeface="Calibri"/>
                <a:cs typeface="Calibri"/>
              </a:rPr>
              <a:t> it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would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not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change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their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mind.</a:t>
            </a:r>
            <a:endParaRPr sz="1200">
              <a:latin typeface="Calibri"/>
              <a:cs typeface="Calibri"/>
            </a:endParaRPr>
          </a:p>
          <a:p>
            <a:pPr marL="471805" marR="490220">
              <a:lnSpc>
                <a:spcPct val="100000"/>
              </a:lnSpc>
              <a:spcBef>
                <a:spcPts val="560"/>
              </a:spcBef>
            </a:pPr>
            <a:r>
              <a:rPr sz="1200" b="1" spc="-5" dirty="0">
                <a:latin typeface="Calibri"/>
                <a:cs typeface="Calibri"/>
              </a:rPr>
              <a:t>Note </a:t>
            </a:r>
            <a:r>
              <a:rPr sz="1200" b="1" dirty="0">
                <a:latin typeface="Calibri"/>
                <a:cs typeface="Calibri"/>
              </a:rPr>
              <a:t>2: </a:t>
            </a:r>
            <a:r>
              <a:rPr sz="1200" spc="-5" dirty="0">
                <a:latin typeface="Calibri"/>
                <a:cs typeface="Calibri"/>
              </a:rPr>
              <a:t>Only </a:t>
            </a:r>
            <a:r>
              <a:rPr sz="1200" b="1" dirty="0">
                <a:latin typeface="Calibri"/>
                <a:cs typeface="Calibri"/>
              </a:rPr>
              <a:t>25%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dirty="0">
                <a:latin typeface="Calibri"/>
                <a:cs typeface="Calibri"/>
              </a:rPr>
              <a:t>all </a:t>
            </a:r>
            <a:r>
              <a:rPr sz="1200" spc="-5" dirty="0">
                <a:latin typeface="Calibri"/>
                <a:cs typeface="Calibri"/>
              </a:rPr>
              <a:t>respondents said they would use </a:t>
            </a:r>
            <a:r>
              <a:rPr sz="1200" dirty="0">
                <a:latin typeface="Calibri"/>
                <a:cs typeface="Calibri"/>
              </a:rPr>
              <a:t>an </a:t>
            </a:r>
            <a:r>
              <a:rPr sz="1200" spc="-5" dirty="0">
                <a:latin typeface="Calibri"/>
                <a:cs typeface="Calibri"/>
              </a:rPr>
              <a:t>FPGA </a:t>
            </a:r>
            <a:r>
              <a:rPr sz="1200" dirty="0">
                <a:latin typeface="Calibri"/>
                <a:cs typeface="Calibri"/>
              </a:rPr>
              <a:t>in their </a:t>
            </a:r>
            <a:r>
              <a:rPr sz="1200" b="1" spc="-10" dirty="0">
                <a:latin typeface="Calibri"/>
                <a:cs typeface="Calibri"/>
              </a:rPr>
              <a:t>next </a:t>
            </a:r>
            <a:r>
              <a:rPr sz="1200" spc="-5" dirty="0">
                <a:latin typeface="Calibri"/>
                <a:cs typeface="Calibri"/>
              </a:rPr>
              <a:t>project </a:t>
            </a:r>
            <a:r>
              <a:rPr sz="1200" dirty="0">
                <a:latin typeface="Calibri"/>
                <a:cs typeface="Calibri"/>
              </a:rPr>
              <a:t>further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supporting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downward </a:t>
            </a:r>
            <a:r>
              <a:rPr sz="1200" spc="-5" dirty="0">
                <a:latin typeface="Calibri"/>
                <a:cs typeface="Calibri"/>
              </a:rPr>
              <a:t>trend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using FPGAs. Those not using FPGAs </a:t>
            </a: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5" dirty="0">
                <a:latin typeface="Calibri"/>
                <a:cs typeface="Calibri"/>
              </a:rPr>
              <a:t>future </a:t>
            </a:r>
            <a:r>
              <a:rPr sz="1200" spc="-10" dirty="0">
                <a:latin typeface="Calibri"/>
                <a:cs typeface="Calibri"/>
              </a:rPr>
              <a:t>say </a:t>
            </a:r>
            <a:r>
              <a:rPr sz="1200" spc="-5" dirty="0">
                <a:latin typeface="Calibri"/>
                <a:cs typeface="Calibri"/>
              </a:rPr>
              <a:t>they </a:t>
            </a:r>
            <a:r>
              <a:rPr sz="1200" dirty="0">
                <a:latin typeface="Calibri"/>
                <a:cs typeface="Calibri"/>
              </a:rPr>
              <a:t> don’t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need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functionality,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cost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FPGAs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too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high,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consume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too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much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power.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53390" y="409448"/>
            <a:ext cx="6534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Does</a:t>
            </a:r>
            <a:r>
              <a:rPr sz="2200" spc="10" dirty="0"/>
              <a:t> </a:t>
            </a:r>
            <a:r>
              <a:rPr sz="2200" spc="-10" dirty="0"/>
              <a:t>your</a:t>
            </a:r>
            <a:r>
              <a:rPr sz="2200" spc="35" dirty="0"/>
              <a:t> </a:t>
            </a:r>
            <a:r>
              <a:rPr sz="2200" spc="-5" dirty="0"/>
              <a:t>current</a:t>
            </a:r>
            <a:r>
              <a:rPr sz="2200" spc="15" dirty="0"/>
              <a:t> </a:t>
            </a:r>
            <a:r>
              <a:rPr sz="2200" spc="-5" dirty="0"/>
              <a:t>embedded</a:t>
            </a:r>
            <a:r>
              <a:rPr sz="2200" spc="25" dirty="0"/>
              <a:t> </a:t>
            </a:r>
            <a:r>
              <a:rPr sz="2200" spc="-5" dirty="0"/>
              <a:t>project</a:t>
            </a:r>
            <a:r>
              <a:rPr sz="2200" spc="30" dirty="0"/>
              <a:t> </a:t>
            </a:r>
            <a:r>
              <a:rPr sz="2200" spc="-5" dirty="0"/>
              <a:t>incorporate </a:t>
            </a:r>
            <a:r>
              <a:rPr sz="2200" spc="-600" dirty="0"/>
              <a:t> </a:t>
            </a:r>
            <a:r>
              <a:rPr sz="2200" spc="-5" dirty="0"/>
              <a:t>an</a:t>
            </a:r>
            <a:r>
              <a:rPr sz="2200" spc="10" dirty="0"/>
              <a:t> </a:t>
            </a:r>
            <a:r>
              <a:rPr sz="2200" spc="-5" dirty="0"/>
              <a:t>FPGA</a:t>
            </a:r>
            <a:r>
              <a:rPr sz="2200" spc="-80" dirty="0"/>
              <a:t> </a:t>
            </a:r>
            <a:r>
              <a:rPr sz="2200" spc="-5" dirty="0"/>
              <a:t>chip?</a:t>
            </a:r>
            <a:endParaRPr sz="220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90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26766" y="1540510"/>
            <a:ext cx="4560570" cy="4627880"/>
            <a:chOff x="2826766" y="1540510"/>
            <a:chExt cx="4560570" cy="4627880"/>
          </a:xfrm>
        </p:grpSpPr>
        <p:sp>
          <p:nvSpPr>
            <p:cNvPr id="4" name="object 4"/>
            <p:cNvSpPr/>
            <p:nvPr/>
          </p:nvSpPr>
          <p:spPr>
            <a:xfrm>
              <a:off x="2833116" y="1566672"/>
              <a:ext cx="3618229" cy="94615"/>
            </a:xfrm>
            <a:custGeom>
              <a:avLst/>
              <a:gdLst/>
              <a:ahLst/>
              <a:cxnLst/>
              <a:rect l="l" t="t" r="r" b="b"/>
              <a:pathLst>
                <a:path w="3618229" h="94614">
                  <a:moveTo>
                    <a:pt x="3617976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3617976" y="94487"/>
                  </a:lnTo>
                  <a:lnTo>
                    <a:pt x="36179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33116" y="1661160"/>
              <a:ext cx="4152900" cy="94615"/>
            </a:xfrm>
            <a:custGeom>
              <a:avLst/>
              <a:gdLst/>
              <a:ahLst/>
              <a:cxnLst/>
              <a:rect l="l" t="t" r="r" b="b"/>
              <a:pathLst>
                <a:path w="4152900" h="94614">
                  <a:moveTo>
                    <a:pt x="4152900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4152900" y="94487"/>
                  </a:lnTo>
                  <a:lnTo>
                    <a:pt x="41529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3116" y="1755648"/>
              <a:ext cx="4554220" cy="94615"/>
            </a:xfrm>
            <a:custGeom>
              <a:avLst/>
              <a:gdLst/>
              <a:ahLst/>
              <a:cxnLst/>
              <a:rect l="l" t="t" r="r" b="b"/>
              <a:pathLst>
                <a:path w="4554220" h="94614">
                  <a:moveTo>
                    <a:pt x="4553711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4553711" y="94487"/>
                  </a:lnTo>
                  <a:lnTo>
                    <a:pt x="4553711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33116" y="1850136"/>
              <a:ext cx="4196080" cy="96520"/>
            </a:xfrm>
            <a:custGeom>
              <a:avLst/>
              <a:gdLst/>
              <a:ahLst/>
              <a:cxnLst/>
              <a:rect l="l" t="t" r="r" b="b"/>
              <a:pathLst>
                <a:path w="4196080" h="96519">
                  <a:moveTo>
                    <a:pt x="4195572" y="0"/>
                  </a:moveTo>
                  <a:lnTo>
                    <a:pt x="0" y="0"/>
                  </a:lnTo>
                  <a:lnTo>
                    <a:pt x="0" y="96012"/>
                  </a:lnTo>
                  <a:lnTo>
                    <a:pt x="4195572" y="96012"/>
                  </a:lnTo>
                  <a:lnTo>
                    <a:pt x="419557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33116" y="2078736"/>
              <a:ext cx="2763520" cy="94615"/>
            </a:xfrm>
            <a:custGeom>
              <a:avLst/>
              <a:gdLst/>
              <a:ahLst/>
              <a:cxnLst/>
              <a:rect l="l" t="t" r="r" b="b"/>
              <a:pathLst>
                <a:path w="2763520" h="94614">
                  <a:moveTo>
                    <a:pt x="2763011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2763011" y="94487"/>
                  </a:lnTo>
                  <a:lnTo>
                    <a:pt x="276301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33116" y="2173224"/>
              <a:ext cx="2867025" cy="96520"/>
            </a:xfrm>
            <a:custGeom>
              <a:avLst/>
              <a:gdLst/>
              <a:ahLst/>
              <a:cxnLst/>
              <a:rect l="l" t="t" r="r" b="b"/>
              <a:pathLst>
                <a:path w="2867025" h="96519">
                  <a:moveTo>
                    <a:pt x="2866644" y="0"/>
                  </a:moveTo>
                  <a:lnTo>
                    <a:pt x="0" y="0"/>
                  </a:lnTo>
                  <a:lnTo>
                    <a:pt x="0" y="96012"/>
                  </a:lnTo>
                  <a:lnTo>
                    <a:pt x="2866644" y="96012"/>
                  </a:lnTo>
                  <a:lnTo>
                    <a:pt x="28666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33116" y="2269236"/>
              <a:ext cx="2802890" cy="94615"/>
            </a:xfrm>
            <a:custGeom>
              <a:avLst/>
              <a:gdLst/>
              <a:ahLst/>
              <a:cxnLst/>
              <a:rect l="l" t="t" r="r" b="b"/>
              <a:pathLst>
                <a:path w="2802890" h="94614">
                  <a:moveTo>
                    <a:pt x="2802635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2802635" y="94487"/>
                  </a:lnTo>
                  <a:lnTo>
                    <a:pt x="2802635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33116" y="2363724"/>
              <a:ext cx="2749550" cy="94615"/>
            </a:xfrm>
            <a:custGeom>
              <a:avLst/>
              <a:gdLst/>
              <a:ahLst/>
              <a:cxnLst/>
              <a:rect l="l" t="t" r="r" b="b"/>
              <a:pathLst>
                <a:path w="2749550" h="94614">
                  <a:moveTo>
                    <a:pt x="2749296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2749296" y="94487"/>
                  </a:lnTo>
                  <a:lnTo>
                    <a:pt x="274929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33116" y="1946148"/>
              <a:ext cx="4170045" cy="94615"/>
            </a:xfrm>
            <a:custGeom>
              <a:avLst/>
              <a:gdLst/>
              <a:ahLst/>
              <a:cxnLst/>
              <a:rect l="l" t="t" r="r" b="b"/>
              <a:pathLst>
                <a:path w="4170045" h="94614">
                  <a:moveTo>
                    <a:pt x="4169663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4169663" y="94487"/>
                  </a:lnTo>
                  <a:lnTo>
                    <a:pt x="4169663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33116" y="2590800"/>
              <a:ext cx="855344" cy="96520"/>
            </a:xfrm>
            <a:custGeom>
              <a:avLst/>
              <a:gdLst/>
              <a:ahLst/>
              <a:cxnLst/>
              <a:rect l="l" t="t" r="r" b="b"/>
              <a:pathLst>
                <a:path w="855345" h="96519">
                  <a:moveTo>
                    <a:pt x="854963" y="0"/>
                  </a:moveTo>
                  <a:lnTo>
                    <a:pt x="0" y="0"/>
                  </a:lnTo>
                  <a:lnTo>
                    <a:pt x="0" y="96012"/>
                  </a:lnTo>
                  <a:lnTo>
                    <a:pt x="854963" y="96012"/>
                  </a:lnTo>
                  <a:lnTo>
                    <a:pt x="85496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33116" y="2686812"/>
              <a:ext cx="315595" cy="94615"/>
            </a:xfrm>
            <a:custGeom>
              <a:avLst/>
              <a:gdLst/>
              <a:ahLst/>
              <a:cxnLst/>
              <a:rect l="l" t="t" r="r" b="b"/>
              <a:pathLst>
                <a:path w="315594" h="94614">
                  <a:moveTo>
                    <a:pt x="315467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315467" y="94487"/>
                  </a:lnTo>
                  <a:lnTo>
                    <a:pt x="31546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33116" y="2781300"/>
              <a:ext cx="810895" cy="94615"/>
            </a:xfrm>
            <a:custGeom>
              <a:avLst/>
              <a:gdLst/>
              <a:ahLst/>
              <a:cxnLst/>
              <a:rect l="l" t="t" r="r" b="b"/>
              <a:pathLst>
                <a:path w="810895" h="94614">
                  <a:moveTo>
                    <a:pt x="810768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810768" y="94487"/>
                  </a:lnTo>
                  <a:lnTo>
                    <a:pt x="81076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33116" y="2875788"/>
              <a:ext cx="647700" cy="96520"/>
            </a:xfrm>
            <a:custGeom>
              <a:avLst/>
              <a:gdLst/>
              <a:ahLst/>
              <a:cxnLst/>
              <a:rect l="l" t="t" r="r" b="b"/>
              <a:pathLst>
                <a:path w="647700" h="96519">
                  <a:moveTo>
                    <a:pt x="647699" y="0"/>
                  </a:moveTo>
                  <a:lnTo>
                    <a:pt x="0" y="0"/>
                  </a:lnTo>
                  <a:lnTo>
                    <a:pt x="0" y="96012"/>
                  </a:lnTo>
                  <a:lnTo>
                    <a:pt x="647699" y="96012"/>
                  </a:lnTo>
                  <a:lnTo>
                    <a:pt x="647699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33116" y="2458212"/>
              <a:ext cx="2677795" cy="94615"/>
            </a:xfrm>
            <a:custGeom>
              <a:avLst/>
              <a:gdLst/>
              <a:ahLst/>
              <a:cxnLst/>
              <a:rect l="l" t="t" r="r" b="b"/>
              <a:pathLst>
                <a:path w="2677795" h="94614">
                  <a:moveTo>
                    <a:pt x="2677668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2677668" y="94487"/>
                  </a:lnTo>
                  <a:lnTo>
                    <a:pt x="267766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33116" y="3104388"/>
              <a:ext cx="428625" cy="94615"/>
            </a:xfrm>
            <a:custGeom>
              <a:avLst/>
              <a:gdLst/>
              <a:ahLst/>
              <a:cxnLst/>
              <a:rect l="l" t="t" r="r" b="b"/>
              <a:pathLst>
                <a:path w="428625" h="94614">
                  <a:moveTo>
                    <a:pt x="428244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428244" y="94487"/>
                  </a:lnTo>
                  <a:lnTo>
                    <a:pt x="42824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33116" y="3198876"/>
              <a:ext cx="520065" cy="94615"/>
            </a:xfrm>
            <a:custGeom>
              <a:avLst/>
              <a:gdLst/>
              <a:ahLst/>
              <a:cxnLst/>
              <a:rect l="l" t="t" r="r" b="b"/>
              <a:pathLst>
                <a:path w="520064" h="94614">
                  <a:moveTo>
                    <a:pt x="519683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519683" y="94487"/>
                  </a:lnTo>
                  <a:lnTo>
                    <a:pt x="51968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33116" y="3293364"/>
              <a:ext cx="421005" cy="96520"/>
            </a:xfrm>
            <a:custGeom>
              <a:avLst/>
              <a:gdLst/>
              <a:ahLst/>
              <a:cxnLst/>
              <a:rect l="l" t="t" r="r" b="b"/>
              <a:pathLst>
                <a:path w="421004" h="96520">
                  <a:moveTo>
                    <a:pt x="420623" y="0"/>
                  </a:moveTo>
                  <a:lnTo>
                    <a:pt x="0" y="0"/>
                  </a:lnTo>
                  <a:lnTo>
                    <a:pt x="0" y="96012"/>
                  </a:lnTo>
                  <a:lnTo>
                    <a:pt x="420623" y="96012"/>
                  </a:lnTo>
                  <a:lnTo>
                    <a:pt x="420623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33116" y="3389376"/>
              <a:ext cx="281940" cy="94615"/>
            </a:xfrm>
            <a:custGeom>
              <a:avLst/>
              <a:gdLst/>
              <a:ahLst/>
              <a:cxnLst/>
              <a:rect l="l" t="t" r="r" b="b"/>
              <a:pathLst>
                <a:path w="281939" h="94614">
                  <a:moveTo>
                    <a:pt x="281939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281939" y="94487"/>
                  </a:lnTo>
                  <a:lnTo>
                    <a:pt x="281939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33116" y="2971800"/>
              <a:ext cx="693420" cy="94615"/>
            </a:xfrm>
            <a:custGeom>
              <a:avLst/>
              <a:gdLst/>
              <a:ahLst/>
              <a:cxnLst/>
              <a:rect l="l" t="t" r="r" b="b"/>
              <a:pathLst>
                <a:path w="693420" h="94614">
                  <a:moveTo>
                    <a:pt x="693419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693419" y="94487"/>
                  </a:lnTo>
                  <a:lnTo>
                    <a:pt x="693419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33116" y="3616452"/>
              <a:ext cx="295910" cy="94615"/>
            </a:xfrm>
            <a:custGeom>
              <a:avLst/>
              <a:gdLst/>
              <a:ahLst/>
              <a:cxnLst/>
              <a:rect l="l" t="t" r="r" b="b"/>
              <a:pathLst>
                <a:path w="295910" h="94614">
                  <a:moveTo>
                    <a:pt x="295656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295656" y="94487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33116" y="3710939"/>
              <a:ext cx="361315" cy="96520"/>
            </a:xfrm>
            <a:custGeom>
              <a:avLst/>
              <a:gdLst/>
              <a:ahLst/>
              <a:cxnLst/>
              <a:rect l="l" t="t" r="r" b="b"/>
              <a:pathLst>
                <a:path w="361314" h="96520">
                  <a:moveTo>
                    <a:pt x="361188" y="0"/>
                  </a:moveTo>
                  <a:lnTo>
                    <a:pt x="0" y="0"/>
                  </a:lnTo>
                  <a:lnTo>
                    <a:pt x="0" y="96012"/>
                  </a:lnTo>
                  <a:lnTo>
                    <a:pt x="361188" y="96012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33116" y="3806952"/>
              <a:ext cx="307975" cy="94615"/>
            </a:xfrm>
            <a:custGeom>
              <a:avLst/>
              <a:gdLst/>
              <a:ahLst/>
              <a:cxnLst/>
              <a:rect l="l" t="t" r="r" b="b"/>
              <a:pathLst>
                <a:path w="307975" h="94614">
                  <a:moveTo>
                    <a:pt x="307847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307847" y="94487"/>
                  </a:lnTo>
                  <a:lnTo>
                    <a:pt x="307847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33116" y="3901439"/>
              <a:ext cx="379730" cy="94615"/>
            </a:xfrm>
            <a:custGeom>
              <a:avLst/>
              <a:gdLst/>
              <a:ahLst/>
              <a:cxnLst/>
              <a:rect l="l" t="t" r="r" b="b"/>
              <a:pathLst>
                <a:path w="379730" h="94614">
                  <a:moveTo>
                    <a:pt x="379475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379475" y="94487"/>
                  </a:lnTo>
                  <a:lnTo>
                    <a:pt x="379475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33116" y="3483864"/>
              <a:ext cx="681355" cy="94615"/>
            </a:xfrm>
            <a:custGeom>
              <a:avLst/>
              <a:gdLst/>
              <a:ahLst/>
              <a:cxnLst/>
              <a:rect l="l" t="t" r="r" b="b"/>
              <a:pathLst>
                <a:path w="681354" h="94614">
                  <a:moveTo>
                    <a:pt x="681228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681228" y="94487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33116" y="4130039"/>
              <a:ext cx="295910" cy="94615"/>
            </a:xfrm>
            <a:custGeom>
              <a:avLst/>
              <a:gdLst/>
              <a:ahLst/>
              <a:cxnLst/>
              <a:rect l="l" t="t" r="r" b="b"/>
              <a:pathLst>
                <a:path w="295910" h="94614">
                  <a:moveTo>
                    <a:pt x="295656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295656" y="94487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33116" y="4224527"/>
              <a:ext cx="451484" cy="94615"/>
            </a:xfrm>
            <a:custGeom>
              <a:avLst/>
              <a:gdLst/>
              <a:ahLst/>
              <a:cxnLst/>
              <a:rect l="l" t="t" r="r" b="b"/>
              <a:pathLst>
                <a:path w="451485" h="94614">
                  <a:moveTo>
                    <a:pt x="451104" y="0"/>
                  </a:moveTo>
                  <a:lnTo>
                    <a:pt x="0" y="0"/>
                  </a:lnTo>
                  <a:lnTo>
                    <a:pt x="0" y="94488"/>
                  </a:lnTo>
                  <a:lnTo>
                    <a:pt x="451104" y="94488"/>
                  </a:lnTo>
                  <a:lnTo>
                    <a:pt x="45110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33116" y="4319016"/>
              <a:ext cx="454659" cy="94615"/>
            </a:xfrm>
            <a:custGeom>
              <a:avLst/>
              <a:gdLst/>
              <a:ahLst/>
              <a:cxnLst/>
              <a:rect l="l" t="t" r="r" b="b"/>
              <a:pathLst>
                <a:path w="454660" h="94614">
                  <a:moveTo>
                    <a:pt x="454151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454151" y="94487"/>
                  </a:lnTo>
                  <a:lnTo>
                    <a:pt x="454151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33116" y="4413504"/>
              <a:ext cx="405765" cy="96520"/>
            </a:xfrm>
            <a:custGeom>
              <a:avLst/>
              <a:gdLst/>
              <a:ahLst/>
              <a:cxnLst/>
              <a:rect l="l" t="t" r="r" b="b"/>
              <a:pathLst>
                <a:path w="405764" h="96520">
                  <a:moveTo>
                    <a:pt x="405383" y="0"/>
                  </a:moveTo>
                  <a:lnTo>
                    <a:pt x="0" y="0"/>
                  </a:lnTo>
                  <a:lnTo>
                    <a:pt x="0" y="96012"/>
                  </a:lnTo>
                  <a:lnTo>
                    <a:pt x="405383" y="96012"/>
                  </a:lnTo>
                  <a:lnTo>
                    <a:pt x="40538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33116" y="3995927"/>
              <a:ext cx="439420" cy="96520"/>
            </a:xfrm>
            <a:custGeom>
              <a:avLst/>
              <a:gdLst/>
              <a:ahLst/>
              <a:cxnLst/>
              <a:rect l="l" t="t" r="r" b="b"/>
              <a:pathLst>
                <a:path w="439420" h="96520">
                  <a:moveTo>
                    <a:pt x="438911" y="0"/>
                  </a:moveTo>
                  <a:lnTo>
                    <a:pt x="0" y="0"/>
                  </a:lnTo>
                  <a:lnTo>
                    <a:pt x="0" y="96012"/>
                  </a:lnTo>
                  <a:lnTo>
                    <a:pt x="438911" y="96012"/>
                  </a:lnTo>
                  <a:lnTo>
                    <a:pt x="438911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33116" y="4642104"/>
              <a:ext cx="198120" cy="94615"/>
            </a:xfrm>
            <a:custGeom>
              <a:avLst/>
              <a:gdLst/>
              <a:ahLst/>
              <a:cxnLst/>
              <a:rect l="l" t="t" r="r" b="b"/>
              <a:pathLst>
                <a:path w="198119" h="94614">
                  <a:moveTo>
                    <a:pt x="198119" y="0"/>
                  </a:moveTo>
                  <a:lnTo>
                    <a:pt x="0" y="0"/>
                  </a:lnTo>
                  <a:lnTo>
                    <a:pt x="0" y="94488"/>
                  </a:lnTo>
                  <a:lnTo>
                    <a:pt x="198119" y="94488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833116" y="4736592"/>
              <a:ext cx="113030" cy="96520"/>
            </a:xfrm>
            <a:custGeom>
              <a:avLst/>
              <a:gdLst/>
              <a:ahLst/>
              <a:cxnLst/>
              <a:rect l="l" t="t" r="r" b="b"/>
              <a:pathLst>
                <a:path w="113030" h="96520">
                  <a:moveTo>
                    <a:pt x="112775" y="0"/>
                  </a:moveTo>
                  <a:lnTo>
                    <a:pt x="0" y="0"/>
                  </a:lnTo>
                  <a:lnTo>
                    <a:pt x="0" y="96011"/>
                  </a:lnTo>
                  <a:lnTo>
                    <a:pt x="112775" y="96011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33116" y="4832604"/>
              <a:ext cx="210820" cy="94615"/>
            </a:xfrm>
            <a:custGeom>
              <a:avLst/>
              <a:gdLst/>
              <a:ahLst/>
              <a:cxnLst/>
              <a:rect l="l" t="t" r="r" b="b"/>
              <a:pathLst>
                <a:path w="210819" h="94614">
                  <a:moveTo>
                    <a:pt x="210311" y="0"/>
                  </a:moveTo>
                  <a:lnTo>
                    <a:pt x="0" y="0"/>
                  </a:lnTo>
                  <a:lnTo>
                    <a:pt x="0" y="94488"/>
                  </a:lnTo>
                  <a:lnTo>
                    <a:pt x="210311" y="94488"/>
                  </a:lnTo>
                  <a:lnTo>
                    <a:pt x="210311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833116" y="4927092"/>
              <a:ext cx="248920" cy="94615"/>
            </a:xfrm>
            <a:custGeom>
              <a:avLst/>
              <a:gdLst/>
              <a:ahLst/>
              <a:cxnLst/>
              <a:rect l="l" t="t" r="r" b="b"/>
              <a:pathLst>
                <a:path w="248919" h="94614">
                  <a:moveTo>
                    <a:pt x="248411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248411" y="94487"/>
                  </a:lnTo>
                  <a:lnTo>
                    <a:pt x="248411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833116" y="4509516"/>
              <a:ext cx="464820" cy="94615"/>
            </a:xfrm>
            <a:custGeom>
              <a:avLst/>
              <a:gdLst/>
              <a:ahLst/>
              <a:cxnLst/>
              <a:rect l="l" t="t" r="r" b="b"/>
              <a:pathLst>
                <a:path w="464820" h="94614">
                  <a:moveTo>
                    <a:pt x="464819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464819" y="94487"/>
                  </a:lnTo>
                  <a:lnTo>
                    <a:pt x="464819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833116" y="5154168"/>
              <a:ext cx="165100" cy="96520"/>
            </a:xfrm>
            <a:custGeom>
              <a:avLst/>
              <a:gdLst/>
              <a:ahLst/>
              <a:cxnLst/>
              <a:rect l="l" t="t" r="r" b="b"/>
              <a:pathLst>
                <a:path w="165100" h="96520">
                  <a:moveTo>
                    <a:pt x="164591" y="0"/>
                  </a:moveTo>
                  <a:lnTo>
                    <a:pt x="0" y="0"/>
                  </a:lnTo>
                  <a:lnTo>
                    <a:pt x="0" y="96011"/>
                  </a:lnTo>
                  <a:lnTo>
                    <a:pt x="164591" y="96011"/>
                  </a:lnTo>
                  <a:lnTo>
                    <a:pt x="1645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833116" y="5250180"/>
              <a:ext cx="158750" cy="94615"/>
            </a:xfrm>
            <a:custGeom>
              <a:avLst/>
              <a:gdLst/>
              <a:ahLst/>
              <a:cxnLst/>
              <a:rect l="l" t="t" r="r" b="b"/>
              <a:pathLst>
                <a:path w="158750" h="94614">
                  <a:moveTo>
                    <a:pt x="158495" y="0"/>
                  </a:moveTo>
                  <a:lnTo>
                    <a:pt x="0" y="0"/>
                  </a:lnTo>
                  <a:lnTo>
                    <a:pt x="0" y="94488"/>
                  </a:lnTo>
                  <a:lnTo>
                    <a:pt x="158495" y="94488"/>
                  </a:lnTo>
                  <a:lnTo>
                    <a:pt x="15849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833116" y="5344668"/>
              <a:ext cx="291465" cy="94615"/>
            </a:xfrm>
            <a:custGeom>
              <a:avLst/>
              <a:gdLst/>
              <a:ahLst/>
              <a:cxnLst/>
              <a:rect l="l" t="t" r="r" b="b"/>
              <a:pathLst>
                <a:path w="291464" h="94614">
                  <a:moveTo>
                    <a:pt x="291083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291083" y="94487"/>
                  </a:lnTo>
                  <a:lnTo>
                    <a:pt x="291083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833116" y="5439156"/>
              <a:ext cx="196850" cy="96520"/>
            </a:xfrm>
            <a:custGeom>
              <a:avLst/>
              <a:gdLst/>
              <a:ahLst/>
              <a:cxnLst/>
              <a:rect l="l" t="t" r="r" b="b"/>
              <a:pathLst>
                <a:path w="196850" h="96520">
                  <a:moveTo>
                    <a:pt x="196595" y="0"/>
                  </a:moveTo>
                  <a:lnTo>
                    <a:pt x="0" y="0"/>
                  </a:lnTo>
                  <a:lnTo>
                    <a:pt x="0" y="96012"/>
                  </a:lnTo>
                  <a:lnTo>
                    <a:pt x="196595" y="96012"/>
                  </a:lnTo>
                  <a:lnTo>
                    <a:pt x="196595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833116" y="5021580"/>
              <a:ext cx="256540" cy="94615"/>
            </a:xfrm>
            <a:custGeom>
              <a:avLst/>
              <a:gdLst/>
              <a:ahLst/>
              <a:cxnLst/>
              <a:rect l="l" t="t" r="r" b="b"/>
              <a:pathLst>
                <a:path w="256539" h="94614">
                  <a:moveTo>
                    <a:pt x="256031" y="0"/>
                  </a:moveTo>
                  <a:lnTo>
                    <a:pt x="0" y="0"/>
                  </a:lnTo>
                  <a:lnTo>
                    <a:pt x="0" y="94488"/>
                  </a:lnTo>
                  <a:lnTo>
                    <a:pt x="256031" y="94488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833116" y="5667756"/>
              <a:ext cx="33655" cy="94615"/>
            </a:xfrm>
            <a:custGeom>
              <a:avLst/>
              <a:gdLst/>
              <a:ahLst/>
              <a:cxnLst/>
              <a:rect l="l" t="t" r="r" b="b"/>
              <a:pathLst>
                <a:path w="33655" h="94614">
                  <a:moveTo>
                    <a:pt x="33527" y="0"/>
                  </a:moveTo>
                  <a:lnTo>
                    <a:pt x="0" y="0"/>
                  </a:lnTo>
                  <a:lnTo>
                    <a:pt x="0" y="94488"/>
                  </a:lnTo>
                  <a:lnTo>
                    <a:pt x="33527" y="9448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833116" y="5762244"/>
              <a:ext cx="271780" cy="94615"/>
            </a:xfrm>
            <a:custGeom>
              <a:avLst/>
              <a:gdLst/>
              <a:ahLst/>
              <a:cxnLst/>
              <a:rect l="l" t="t" r="r" b="b"/>
              <a:pathLst>
                <a:path w="271780" h="94614">
                  <a:moveTo>
                    <a:pt x="271271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271271" y="94487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833116" y="5856731"/>
              <a:ext cx="210820" cy="96520"/>
            </a:xfrm>
            <a:custGeom>
              <a:avLst/>
              <a:gdLst/>
              <a:ahLst/>
              <a:cxnLst/>
              <a:rect l="l" t="t" r="r" b="b"/>
              <a:pathLst>
                <a:path w="210819" h="96520">
                  <a:moveTo>
                    <a:pt x="210311" y="0"/>
                  </a:moveTo>
                  <a:lnTo>
                    <a:pt x="0" y="0"/>
                  </a:lnTo>
                  <a:lnTo>
                    <a:pt x="0" y="96012"/>
                  </a:lnTo>
                  <a:lnTo>
                    <a:pt x="210311" y="96012"/>
                  </a:lnTo>
                  <a:lnTo>
                    <a:pt x="210311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833116" y="5952744"/>
              <a:ext cx="196850" cy="94615"/>
            </a:xfrm>
            <a:custGeom>
              <a:avLst/>
              <a:gdLst/>
              <a:ahLst/>
              <a:cxnLst/>
              <a:rect l="l" t="t" r="r" b="b"/>
              <a:pathLst>
                <a:path w="196850" h="94614">
                  <a:moveTo>
                    <a:pt x="196595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196595" y="94487"/>
                  </a:lnTo>
                  <a:lnTo>
                    <a:pt x="196595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833116" y="5535168"/>
              <a:ext cx="196850" cy="607060"/>
            </a:xfrm>
            <a:custGeom>
              <a:avLst/>
              <a:gdLst/>
              <a:ahLst/>
              <a:cxnLst/>
              <a:rect l="l" t="t" r="r" b="b"/>
              <a:pathLst>
                <a:path w="196850" h="607060">
                  <a:moveTo>
                    <a:pt x="137160" y="512064"/>
                  </a:moveTo>
                  <a:lnTo>
                    <a:pt x="0" y="512064"/>
                  </a:lnTo>
                  <a:lnTo>
                    <a:pt x="0" y="606552"/>
                  </a:lnTo>
                  <a:lnTo>
                    <a:pt x="137160" y="606552"/>
                  </a:lnTo>
                  <a:lnTo>
                    <a:pt x="137160" y="512064"/>
                  </a:lnTo>
                  <a:close/>
                </a:path>
                <a:path w="196850" h="607060">
                  <a:moveTo>
                    <a:pt x="196596" y="0"/>
                  </a:moveTo>
                  <a:lnTo>
                    <a:pt x="0" y="0"/>
                  </a:lnTo>
                  <a:lnTo>
                    <a:pt x="0" y="94488"/>
                  </a:lnTo>
                  <a:lnTo>
                    <a:pt x="196596" y="94488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833116" y="1546860"/>
              <a:ext cx="0" cy="4615180"/>
            </a:xfrm>
            <a:custGeom>
              <a:avLst/>
              <a:gdLst/>
              <a:ahLst/>
              <a:cxnLst/>
              <a:rect l="l" t="t" r="r" b="b"/>
              <a:pathLst>
                <a:path h="4615180">
                  <a:moveTo>
                    <a:pt x="0" y="0"/>
                  </a:moveTo>
                  <a:lnTo>
                    <a:pt x="0" y="4614672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6514592" y="1508251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55%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659373" y="2020951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42%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750945" y="2533904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13%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324605" y="3046602"/>
            <a:ext cx="1981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7%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192907" y="3559302"/>
            <a:ext cx="1981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192907" y="4072254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094101" y="4584953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061207" y="5097526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929508" y="5610555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1%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049769" y="1602994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63%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763005" y="2116074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44%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212719" y="2628645"/>
            <a:ext cx="1981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416046" y="3141040"/>
            <a:ext cx="19812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8%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257803" y="3654297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6%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348354" y="4166996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7%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009645" y="4679950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2%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054857" y="5192648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2%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167633" y="5705347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4%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449439" y="1698117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70%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699252" y="2210816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43%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705859" y="2723769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12%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318128" y="3236468"/>
            <a:ext cx="1981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6%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204717" y="3749166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350514" y="4262120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7%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107182" y="4774819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188335" y="5287213"/>
            <a:ext cx="19812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4%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107182" y="5800445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092442" y="1792986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64%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645277" y="2305938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42%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543680" y="2818638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10%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178301" y="3331590"/>
            <a:ext cx="1981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4%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276346" y="3844290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6%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302634" y="4356861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6%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145663" y="4869941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4%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093211" y="5382514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093211" y="5895238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066280" y="1887982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64%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573395" y="2400681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41%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589401" y="2913633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11%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576573" y="3426332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10%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335273" y="3938727"/>
            <a:ext cx="19812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7%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361435" y="4451984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7%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152013" y="4964684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4%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093211" y="5477662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034029" y="5990335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2%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270886" y="1663445"/>
            <a:ext cx="4114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X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linx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313180" y="2176399"/>
            <a:ext cx="13684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Altera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(Intel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FPGA)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172461" y="2689098"/>
            <a:ext cx="50863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Lat</a:t>
            </a:r>
            <a:r>
              <a:rPr sz="1400" dirty="0">
                <a:latin typeface="Calibri"/>
                <a:cs typeface="Calibri"/>
              </a:rPr>
              <a:t>ti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891029" y="3202051"/>
            <a:ext cx="7905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Microsemi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434846" y="3714750"/>
            <a:ext cx="12477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Mentor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Graphics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77418" y="4227321"/>
            <a:ext cx="22047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Atmel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(Microchip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Technology)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64488" y="4740402"/>
            <a:ext cx="17164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Cypress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Semiconductor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993519" y="5252973"/>
            <a:ext cx="6877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Synopsys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037079" y="5765393"/>
            <a:ext cx="6445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5847588" y="511302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199"/>
                </a:lnTo>
                <a:lnTo>
                  <a:pt x="76200" y="76199"/>
                </a:lnTo>
                <a:lnTo>
                  <a:pt x="762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5945885" y="5038166"/>
            <a:ext cx="165163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Calibri"/>
                <a:cs typeface="Calibri"/>
              </a:rPr>
              <a:t>2017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Currently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use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(N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=</a:t>
            </a:r>
            <a:r>
              <a:rPr sz="1100" spc="-5" dirty="0">
                <a:latin typeface="Calibri"/>
                <a:cs typeface="Calibri"/>
              </a:rPr>
              <a:t> 199)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847588" y="53355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5945885" y="5260975"/>
            <a:ext cx="165036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2015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Currently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use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(N </a:t>
            </a:r>
            <a:r>
              <a:rPr sz="1100" dirty="0">
                <a:latin typeface="Calibri"/>
                <a:cs typeface="Calibri"/>
              </a:rPr>
              <a:t>=</a:t>
            </a:r>
            <a:r>
              <a:rPr sz="1100" spc="-5" dirty="0">
                <a:latin typeface="Calibri"/>
                <a:cs typeface="Calibri"/>
              </a:rPr>
              <a:t> 290)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5847588" y="5556503"/>
            <a:ext cx="76200" cy="78105"/>
          </a:xfrm>
          <a:custGeom>
            <a:avLst/>
            <a:gdLst/>
            <a:ahLst/>
            <a:cxnLst/>
            <a:rect l="l" t="t" r="r" b="b"/>
            <a:pathLst>
              <a:path w="76200" h="78104">
                <a:moveTo>
                  <a:pt x="76200" y="0"/>
                </a:moveTo>
                <a:lnTo>
                  <a:pt x="0" y="0"/>
                </a:lnTo>
                <a:lnTo>
                  <a:pt x="0" y="77724"/>
                </a:lnTo>
                <a:lnTo>
                  <a:pt x="76200" y="77724"/>
                </a:lnTo>
                <a:lnTo>
                  <a:pt x="7620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5945885" y="5483453"/>
            <a:ext cx="165036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2014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Currently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use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(N </a:t>
            </a:r>
            <a:r>
              <a:rPr sz="1100" dirty="0">
                <a:latin typeface="Calibri"/>
                <a:cs typeface="Calibri"/>
              </a:rPr>
              <a:t>=</a:t>
            </a:r>
            <a:r>
              <a:rPr sz="1100" spc="-5" dirty="0">
                <a:latin typeface="Calibri"/>
                <a:cs typeface="Calibri"/>
              </a:rPr>
              <a:t> 404)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5847588" y="5779008"/>
            <a:ext cx="76200" cy="78105"/>
          </a:xfrm>
          <a:custGeom>
            <a:avLst/>
            <a:gdLst/>
            <a:ahLst/>
            <a:cxnLst/>
            <a:rect l="l" t="t" r="r" b="b"/>
            <a:pathLst>
              <a:path w="76200" h="78104">
                <a:moveTo>
                  <a:pt x="76200" y="0"/>
                </a:moveTo>
                <a:lnTo>
                  <a:pt x="0" y="0"/>
                </a:lnTo>
                <a:lnTo>
                  <a:pt x="0" y="77724"/>
                </a:lnTo>
                <a:lnTo>
                  <a:pt x="76200" y="77724"/>
                </a:lnTo>
                <a:lnTo>
                  <a:pt x="762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5945885" y="5705957"/>
            <a:ext cx="165036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2013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Currently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use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(N </a:t>
            </a:r>
            <a:r>
              <a:rPr sz="1100" dirty="0">
                <a:latin typeface="Calibri"/>
                <a:cs typeface="Calibri"/>
              </a:rPr>
              <a:t>=</a:t>
            </a:r>
            <a:r>
              <a:rPr sz="1100" spc="-5" dirty="0">
                <a:latin typeface="Calibri"/>
                <a:cs typeface="Calibri"/>
              </a:rPr>
              <a:t> 626)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5847588" y="6001511"/>
            <a:ext cx="76200" cy="78105"/>
          </a:xfrm>
          <a:custGeom>
            <a:avLst/>
            <a:gdLst/>
            <a:ahLst/>
            <a:cxnLst/>
            <a:rect l="l" t="t" r="r" b="b"/>
            <a:pathLst>
              <a:path w="76200" h="78104">
                <a:moveTo>
                  <a:pt x="76200" y="0"/>
                </a:moveTo>
                <a:lnTo>
                  <a:pt x="0" y="0"/>
                </a:lnTo>
                <a:lnTo>
                  <a:pt x="0" y="77723"/>
                </a:lnTo>
                <a:lnTo>
                  <a:pt x="76200" y="77723"/>
                </a:lnTo>
                <a:lnTo>
                  <a:pt x="76200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5945885" y="5928461"/>
            <a:ext cx="165036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2012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Currently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use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(N </a:t>
            </a:r>
            <a:r>
              <a:rPr sz="1100" dirty="0">
                <a:latin typeface="Calibri"/>
                <a:cs typeface="Calibri"/>
              </a:rPr>
              <a:t>=</a:t>
            </a:r>
            <a:r>
              <a:rPr sz="1100" spc="-5" dirty="0">
                <a:latin typeface="Calibri"/>
                <a:cs typeface="Calibri"/>
              </a:rPr>
              <a:t> 567)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4" name="object 1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115" name="object 1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113" name="object 113"/>
          <p:cNvSpPr txBox="1">
            <a:spLocks noGrp="1"/>
          </p:cNvSpPr>
          <p:nvPr>
            <p:ph type="title"/>
          </p:nvPr>
        </p:nvSpPr>
        <p:spPr>
          <a:xfrm>
            <a:off x="253390" y="399415"/>
            <a:ext cx="58197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Which</a:t>
            </a:r>
            <a:r>
              <a:rPr sz="2200" spc="10" dirty="0"/>
              <a:t> </a:t>
            </a:r>
            <a:r>
              <a:rPr sz="2200" spc="-5" dirty="0"/>
              <a:t>of</a:t>
            </a:r>
            <a:r>
              <a:rPr sz="2200" spc="5" dirty="0"/>
              <a:t> </a:t>
            </a:r>
            <a:r>
              <a:rPr sz="2200" spc="-5" dirty="0"/>
              <a:t>the</a:t>
            </a:r>
            <a:r>
              <a:rPr sz="2200" spc="15" dirty="0"/>
              <a:t> </a:t>
            </a:r>
            <a:r>
              <a:rPr sz="2200" dirty="0"/>
              <a:t>following</a:t>
            </a:r>
            <a:r>
              <a:rPr sz="2200" spc="20" dirty="0"/>
              <a:t> </a:t>
            </a:r>
            <a:r>
              <a:rPr sz="2200" spc="-5" dirty="0"/>
              <a:t>vendors</a:t>
            </a:r>
            <a:r>
              <a:rPr sz="2200" spc="15" dirty="0"/>
              <a:t> </a:t>
            </a:r>
            <a:r>
              <a:rPr sz="2200" spc="-5" dirty="0"/>
              <a:t>does</a:t>
            </a:r>
            <a:r>
              <a:rPr sz="2200" spc="5" dirty="0"/>
              <a:t> </a:t>
            </a:r>
            <a:r>
              <a:rPr sz="2200" spc="-10" dirty="0"/>
              <a:t>your </a:t>
            </a:r>
            <a:r>
              <a:rPr sz="2200" spc="-5" dirty="0"/>
              <a:t> current</a:t>
            </a:r>
            <a:r>
              <a:rPr sz="2200" spc="5" dirty="0"/>
              <a:t> </a:t>
            </a:r>
            <a:r>
              <a:rPr sz="2200" spc="-5" dirty="0"/>
              <a:t>embedded</a:t>
            </a:r>
            <a:r>
              <a:rPr sz="2200" spc="25" dirty="0"/>
              <a:t> </a:t>
            </a:r>
            <a:r>
              <a:rPr sz="2200" spc="-5" dirty="0"/>
              <a:t>projects</a:t>
            </a:r>
            <a:r>
              <a:rPr sz="2200" spc="25" dirty="0"/>
              <a:t> </a:t>
            </a:r>
            <a:r>
              <a:rPr sz="2200" spc="-5" dirty="0"/>
              <a:t>use</a:t>
            </a:r>
            <a:r>
              <a:rPr sz="2200" spc="5" dirty="0"/>
              <a:t> </a:t>
            </a:r>
            <a:r>
              <a:rPr sz="2200" spc="-5" dirty="0"/>
              <a:t>for</a:t>
            </a:r>
            <a:r>
              <a:rPr sz="2200" spc="10" dirty="0"/>
              <a:t> </a:t>
            </a:r>
            <a:r>
              <a:rPr sz="2200" spc="-5" dirty="0"/>
              <a:t>FPGAs?</a:t>
            </a:r>
            <a:endParaRPr sz="220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91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08350" y="1648714"/>
            <a:ext cx="3625850" cy="3891279"/>
            <a:chOff x="3308350" y="1648714"/>
            <a:chExt cx="3625850" cy="3891279"/>
          </a:xfrm>
        </p:grpSpPr>
        <p:sp>
          <p:nvSpPr>
            <p:cNvPr id="4" name="object 4"/>
            <p:cNvSpPr/>
            <p:nvPr/>
          </p:nvSpPr>
          <p:spPr>
            <a:xfrm>
              <a:off x="3314700" y="1685544"/>
              <a:ext cx="3615054" cy="146685"/>
            </a:xfrm>
            <a:custGeom>
              <a:avLst/>
              <a:gdLst/>
              <a:ahLst/>
              <a:cxnLst/>
              <a:rect l="l" t="t" r="r" b="b"/>
              <a:pathLst>
                <a:path w="3615054" h="146685">
                  <a:moveTo>
                    <a:pt x="3614928" y="0"/>
                  </a:moveTo>
                  <a:lnTo>
                    <a:pt x="0" y="0"/>
                  </a:lnTo>
                  <a:lnTo>
                    <a:pt x="0" y="146303"/>
                  </a:lnTo>
                  <a:lnTo>
                    <a:pt x="3614928" y="146303"/>
                  </a:lnTo>
                  <a:lnTo>
                    <a:pt x="36149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14700" y="1831848"/>
              <a:ext cx="3619500" cy="147955"/>
            </a:xfrm>
            <a:custGeom>
              <a:avLst/>
              <a:gdLst/>
              <a:ahLst/>
              <a:cxnLst/>
              <a:rect l="l" t="t" r="r" b="b"/>
              <a:pathLst>
                <a:path w="3619500" h="147955">
                  <a:moveTo>
                    <a:pt x="3619500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3619500" y="147827"/>
                  </a:lnTo>
                  <a:lnTo>
                    <a:pt x="36195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14700" y="2037588"/>
              <a:ext cx="3031490" cy="146685"/>
            </a:xfrm>
            <a:custGeom>
              <a:avLst/>
              <a:gdLst/>
              <a:ahLst/>
              <a:cxnLst/>
              <a:rect l="l" t="t" r="r" b="b"/>
              <a:pathLst>
                <a:path w="3031490" h="146685">
                  <a:moveTo>
                    <a:pt x="3031236" y="0"/>
                  </a:moveTo>
                  <a:lnTo>
                    <a:pt x="0" y="0"/>
                  </a:lnTo>
                  <a:lnTo>
                    <a:pt x="0" y="146303"/>
                  </a:lnTo>
                  <a:lnTo>
                    <a:pt x="3031236" y="146303"/>
                  </a:lnTo>
                  <a:lnTo>
                    <a:pt x="303123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14700" y="2183892"/>
              <a:ext cx="3092450" cy="147955"/>
            </a:xfrm>
            <a:custGeom>
              <a:avLst/>
              <a:gdLst/>
              <a:ahLst/>
              <a:cxnLst/>
              <a:rect l="l" t="t" r="r" b="b"/>
              <a:pathLst>
                <a:path w="3092450" h="147955">
                  <a:moveTo>
                    <a:pt x="3092196" y="0"/>
                  </a:moveTo>
                  <a:lnTo>
                    <a:pt x="0" y="0"/>
                  </a:lnTo>
                  <a:lnTo>
                    <a:pt x="0" y="147828"/>
                  </a:lnTo>
                  <a:lnTo>
                    <a:pt x="3092196" y="147828"/>
                  </a:lnTo>
                  <a:lnTo>
                    <a:pt x="30921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14700" y="2389632"/>
              <a:ext cx="1141730" cy="147955"/>
            </a:xfrm>
            <a:custGeom>
              <a:avLst/>
              <a:gdLst/>
              <a:ahLst/>
              <a:cxnLst/>
              <a:rect l="l" t="t" r="r" b="b"/>
              <a:pathLst>
                <a:path w="1141729" h="147955">
                  <a:moveTo>
                    <a:pt x="1141476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1141476" y="147827"/>
                  </a:lnTo>
                  <a:lnTo>
                    <a:pt x="11414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14700" y="2537460"/>
              <a:ext cx="554990" cy="146685"/>
            </a:xfrm>
            <a:custGeom>
              <a:avLst/>
              <a:gdLst/>
              <a:ahLst/>
              <a:cxnLst/>
              <a:rect l="l" t="t" r="r" b="b"/>
              <a:pathLst>
                <a:path w="554989" h="146685">
                  <a:moveTo>
                    <a:pt x="554736" y="0"/>
                  </a:moveTo>
                  <a:lnTo>
                    <a:pt x="0" y="0"/>
                  </a:lnTo>
                  <a:lnTo>
                    <a:pt x="0" y="146303"/>
                  </a:lnTo>
                  <a:lnTo>
                    <a:pt x="554736" y="146303"/>
                  </a:lnTo>
                  <a:lnTo>
                    <a:pt x="55473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14700" y="2743200"/>
              <a:ext cx="989330" cy="146685"/>
            </a:xfrm>
            <a:custGeom>
              <a:avLst/>
              <a:gdLst/>
              <a:ahLst/>
              <a:cxnLst/>
              <a:rect l="l" t="t" r="r" b="b"/>
              <a:pathLst>
                <a:path w="989329" h="146685">
                  <a:moveTo>
                    <a:pt x="989076" y="0"/>
                  </a:moveTo>
                  <a:lnTo>
                    <a:pt x="0" y="0"/>
                  </a:lnTo>
                  <a:lnTo>
                    <a:pt x="0" y="146303"/>
                  </a:lnTo>
                  <a:lnTo>
                    <a:pt x="989076" y="146303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14700" y="2889504"/>
              <a:ext cx="698500" cy="147955"/>
            </a:xfrm>
            <a:custGeom>
              <a:avLst/>
              <a:gdLst/>
              <a:ahLst/>
              <a:cxnLst/>
              <a:rect l="l" t="t" r="r" b="b"/>
              <a:pathLst>
                <a:path w="698500" h="147955">
                  <a:moveTo>
                    <a:pt x="697991" y="0"/>
                  </a:moveTo>
                  <a:lnTo>
                    <a:pt x="0" y="0"/>
                  </a:lnTo>
                  <a:lnTo>
                    <a:pt x="0" y="147828"/>
                  </a:lnTo>
                  <a:lnTo>
                    <a:pt x="697991" y="147828"/>
                  </a:lnTo>
                  <a:lnTo>
                    <a:pt x="6979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14700" y="3095244"/>
              <a:ext cx="901065" cy="147955"/>
            </a:xfrm>
            <a:custGeom>
              <a:avLst/>
              <a:gdLst/>
              <a:ahLst/>
              <a:cxnLst/>
              <a:rect l="l" t="t" r="r" b="b"/>
              <a:pathLst>
                <a:path w="901064" h="147955">
                  <a:moveTo>
                    <a:pt x="900684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900684" y="147827"/>
                  </a:lnTo>
                  <a:lnTo>
                    <a:pt x="9006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14700" y="3243072"/>
              <a:ext cx="498475" cy="146685"/>
            </a:xfrm>
            <a:custGeom>
              <a:avLst/>
              <a:gdLst/>
              <a:ahLst/>
              <a:cxnLst/>
              <a:rect l="l" t="t" r="r" b="b"/>
              <a:pathLst>
                <a:path w="498475" h="146685">
                  <a:moveTo>
                    <a:pt x="498348" y="0"/>
                  </a:moveTo>
                  <a:lnTo>
                    <a:pt x="0" y="0"/>
                  </a:lnTo>
                  <a:lnTo>
                    <a:pt x="0" y="146303"/>
                  </a:lnTo>
                  <a:lnTo>
                    <a:pt x="498348" y="146303"/>
                  </a:lnTo>
                  <a:lnTo>
                    <a:pt x="49834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14700" y="3447288"/>
              <a:ext cx="672465" cy="147955"/>
            </a:xfrm>
            <a:custGeom>
              <a:avLst/>
              <a:gdLst/>
              <a:ahLst/>
              <a:cxnLst/>
              <a:rect l="l" t="t" r="r" b="b"/>
              <a:pathLst>
                <a:path w="672464" h="147954">
                  <a:moveTo>
                    <a:pt x="672084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672084" y="147827"/>
                  </a:lnTo>
                  <a:lnTo>
                    <a:pt x="6720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14700" y="3595116"/>
              <a:ext cx="698500" cy="146685"/>
            </a:xfrm>
            <a:custGeom>
              <a:avLst/>
              <a:gdLst/>
              <a:ahLst/>
              <a:cxnLst/>
              <a:rect l="l" t="t" r="r" b="b"/>
              <a:pathLst>
                <a:path w="698500" h="146685">
                  <a:moveTo>
                    <a:pt x="697991" y="0"/>
                  </a:moveTo>
                  <a:lnTo>
                    <a:pt x="0" y="0"/>
                  </a:lnTo>
                  <a:lnTo>
                    <a:pt x="0" y="146304"/>
                  </a:lnTo>
                  <a:lnTo>
                    <a:pt x="697991" y="146304"/>
                  </a:lnTo>
                  <a:lnTo>
                    <a:pt x="6979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14700" y="3800856"/>
              <a:ext cx="367665" cy="146685"/>
            </a:xfrm>
            <a:custGeom>
              <a:avLst/>
              <a:gdLst/>
              <a:ahLst/>
              <a:cxnLst/>
              <a:rect l="l" t="t" r="r" b="b"/>
              <a:pathLst>
                <a:path w="367664" h="146685">
                  <a:moveTo>
                    <a:pt x="367284" y="0"/>
                  </a:moveTo>
                  <a:lnTo>
                    <a:pt x="0" y="0"/>
                  </a:lnTo>
                  <a:lnTo>
                    <a:pt x="0" y="146304"/>
                  </a:lnTo>
                  <a:lnTo>
                    <a:pt x="367284" y="146304"/>
                  </a:lnTo>
                  <a:lnTo>
                    <a:pt x="3672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14700" y="3947160"/>
              <a:ext cx="512445" cy="147955"/>
            </a:xfrm>
            <a:custGeom>
              <a:avLst/>
              <a:gdLst/>
              <a:ahLst/>
              <a:cxnLst/>
              <a:rect l="l" t="t" r="r" b="b"/>
              <a:pathLst>
                <a:path w="512445" h="147954">
                  <a:moveTo>
                    <a:pt x="512063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512063" y="147827"/>
                  </a:lnTo>
                  <a:lnTo>
                    <a:pt x="51206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14700" y="4152900"/>
              <a:ext cx="266700" cy="147955"/>
            </a:xfrm>
            <a:custGeom>
              <a:avLst/>
              <a:gdLst/>
              <a:ahLst/>
              <a:cxnLst/>
              <a:rect l="l" t="t" r="r" b="b"/>
              <a:pathLst>
                <a:path w="266700" h="147954">
                  <a:moveTo>
                    <a:pt x="266700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266700" y="147827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14700" y="4300728"/>
              <a:ext cx="285115" cy="146685"/>
            </a:xfrm>
            <a:custGeom>
              <a:avLst/>
              <a:gdLst/>
              <a:ahLst/>
              <a:cxnLst/>
              <a:rect l="l" t="t" r="r" b="b"/>
              <a:pathLst>
                <a:path w="285114" h="146685">
                  <a:moveTo>
                    <a:pt x="284988" y="0"/>
                  </a:moveTo>
                  <a:lnTo>
                    <a:pt x="0" y="0"/>
                  </a:lnTo>
                  <a:lnTo>
                    <a:pt x="0" y="146304"/>
                  </a:lnTo>
                  <a:lnTo>
                    <a:pt x="284988" y="146304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14700" y="4504944"/>
              <a:ext cx="241300" cy="147955"/>
            </a:xfrm>
            <a:custGeom>
              <a:avLst/>
              <a:gdLst/>
              <a:ahLst/>
              <a:cxnLst/>
              <a:rect l="l" t="t" r="r" b="b"/>
              <a:pathLst>
                <a:path w="241300" h="147954">
                  <a:moveTo>
                    <a:pt x="240791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240791" y="147827"/>
                  </a:lnTo>
                  <a:lnTo>
                    <a:pt x="2407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14700" y="4652772"/>
              <a:ext cx="227329" cy="146685"/>
            </a:xfrm>
            <a:custGeom>
              <a:avLst/>
              <a:gdLst/>
              <a:ahLst/>
              <a:cxnLst/>
              <a:rect l="l" t="t" r="r" b="b"/>
              <a:pathLst>
                <a:path w="227329" h="146685">
                  <a:moveTo>
                    <a:pt x="227075" y="0"/>
                  </a:moveTo>
                  <a:lnTo>
                    <a:pt x="0" y="0"/>
                  </a:lnTo>
                  <a:lnTo>
                    <a:pt x="0" y="146303"/>
                  </a:lnTo>
                  <a:lnTo>
                    <a:pt x="227075" y="146303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14700" y="4858512"/>
              <a:ext cx="114300" cy="146685"/>
            </a:xfrm>
            <a:custGeom>
              <a:avLst/>
              <a:gdLst/>
              <a:ahLst/>
              <a:cxnLst/>
              <a:rect l="l" t="t" r="r" b="b"/>
              <a:pathLst>
                <a:path w="114300" h="146685">
                  <a:moveTo>
                    <a:pt x="114300" y="0"/>
                  </a:moveTo>
                  <a:lnTo>
                    <a:pt x="0" y="0"/>
                  </a:lnTo>
                  <a:lnTo>
                    <a:pt x="0" y="146304"/>
                  </a:lnTo>
                  <a:lnTo>
                    <a:pt x="114300" y="146304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14700" y="5004816"/>
              <a:ext cx="56515" cy="147955"/>
            </a:xfrm>
            <a:custGeom>
              <a:avLst/>
              <a:gdLst/>
              <a:ahLst/>
              <a:cxnLst/>
              <a:rect l="l" t="t" r="r" b="b"/>
              <a:pathLst>
                <a:path w="56514" h="147954">
                  <a:moveTo>
                    <a:pt x="56387" y="0"/>
                  </a:moveTo>
                  <a:lnTo>
                    <a:pt x="0" y="0"/>
                  </a:lnTo>
                  <a:lnTo>
                    <a:pt x="0" y="147827"/>
                  </a:lnTo>
                  <a:lnTo>
                    <a:pt x="56387" y="147827"/>
                  </a:lnTo>
                  <a:lnTo>
                    <a:pt x="563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14700" y="5210555"/>
              <a:ext cx="100965" cy="147955"/>
            </a:xfrm>
            <a:custGeom>
              <a:avLst/>
              <a:gdLst/>
              <a:ahLst/>
              <a:cxnLst/>
              <a:rect l="l" t="t" r="r" b="b"/>
              <a:pathLst>
                <a:path w="100964" h="147954">
                  <a:moveTo>
                    <a:pt x="100584" y="0"/>
                  </a:moveTo>
                  <a:lnTo>
                    <a:pt x="0" y="0"/>
                  </a:lnTo>
                  <a:lnTo>
                    <a:pt x="0" y="147828"/>
                  </a:lnTo>
                  <a:lnTo>
                    <a:pt x="100584" y="147828"/>
                  </a:lnTo>
                  <a:lnTo>
                    <a:pt x="1005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14700" y="5358384"/>
              <a:ext cx="43180" cy="146685"/>
            </a:xfrm>
            <a:custGeom>
              <a:avLst/>
              <a:gdLst/>
              <a:ahLst/>
              <a:cxnLst/>
              <a:rect l="l" t="t" r="r" b="b"/>
              <a:pathLst>
                <a:path w="43179" h="146685">
                  <a:moveTo>
                    <a:pt x="42672" y="0"/>
                  </a:moveTo>
                  <a:lnTo>
                    <a:pt x="0" y="0"/>
                  </a:lnTo>
                  <a:lnTo>
                    <a:pt x="0" y="146303"/>
                  </a:lnTo>
                  <a:lnTo>
                    <a:pt x="42672" y="146303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14700" y="1655064"/>
              <a:ext cx="0" cy="3878579"/>
            </a:xfrm>
            <a:custGeom>
              <a:avLst/>
              <a:gdLst/>
              <a:ahLst/>
              <a:cxnLst/>
              <a:rect l="l" t="t" r="r" b="b"/>
              <a:pathLst>
                <a:path h="3878579">
                  <a:moveTo>
                    <a:pt x="0" y="0"/>
                  </a:moveTo>
                  <a:lnTo>
                    <a:pt x="0" y="3878579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994397" y="1645665"/>
            <a:ext cx="294640" cy="35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70%</a:t>
            </a:r>
            <a:endParaRPr sz="1200">
              <a:latin typeface="Calibri"/>
              <a:cs typeface="Calibri"/>
            </a:endParaRPr>
          </a:p>
          <a:p>
            <a:pPr marL="16510">
              <a:lnSpc>
                <a:spcPts val="1300"/>
              </a:lnSpc>
            </a:pPr>
            <a:r>
              <a:rPr sz="1200" dirty="0">
                <a:latin typeface="Calibri"/>
                <a:cs typeface="Calibri"/>
              </a:rPr>
              <a:t>70%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10705" y="199834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19929" y="2351023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78884" y="3056382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47008" y="3761054"/>
            <a:ext cx="2127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93134" y="4819269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80561" y="5171947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71030" y="214528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33825" y="2497963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76446" y="2703703"/>
            <a:ext cx="581660" cy="35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530">
              <a:lnSpc>
                <a:spcPts val="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19%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00"/>
              </a:lnSpc>
            </a:pPr>
            <a:r>
              <a:rPr sz="1200" dirty="0"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76802" y="320319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50538" y="3408934"/>
            <a:ext cx="316230" cy="35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  <a:p>
            <a:pPr marL="38100">
              <a:lnSpc>
                <a:spcPts val="1300"/>
              </a:lnSpc>
            </a:pPr>
            <a:r>
              <a:rPr sz="1200" dirty="0"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891153" y="3908552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07053" y="4114038"/>
            <a:ext cx="269875" cy="708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  <a:p>
            <a:pPr marL="69215">
              <a:lnSpc>
                <a:spcPts val="1300"/>
              </a:lnSpc>
            </a:pPr>
            <a:r>
              <a:rPr sz="1200" dirty="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  <a:p>
            <a:pPr marL="25400">
              <a:lnSpc>
                <a:spcPts val="1300"/>
              </a:lnSpc>
              <a:spcBef>
                <a:spcPts val="180"/>
              </a:spcBef>
            </a:pPr>
            <a:r>
              <a:rPr sz="1200" dirty="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00"/>
              </a:lnSpc>
            </a:pPr>
            <a:r>
              <a:rPr sz="1200" dirty="0"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436111" y="4966207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21760" y="5318886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52294" y="1692401"/>
            <a:ext cx="4114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Xilinx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794510" y="2044954"/>
            <a:ext cx="13684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Altera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(Intel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FPGA)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653869" y="2397632"/>
            <a:ext cx="50863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Lat</a:t>
            </a:r>
            <a:r>
              <a:rPr sz="1400" dirty="0">
                <a:latin typeface="Calibri"/>
                <a:cs typeface="Calibri"/>
              </a:rPr>
              <a:t>ti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82879" y="2750312"/>
            <a:ext cx="25793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Atmel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(Now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Microchip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Technology)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445767" y="3102991"/>
            <a:ext cx="17164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Cypress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Semiconductor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372818" y="3455670"/>
            <a:ext cx="7899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Microsemi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916212" y="3807663"/>
            <a:ext cx="12458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Mentor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Graphics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518487" y="4160646"/>
            <a:ext cx="6445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475180" y="4513326"/>
            <a:ext cx="6877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opsys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498929" y="4865877"/>
            <a:ext cx="6635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c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on</a:t>
            </a:r>
            <a:r>
              <a:rPr sz="1400" dirty="0">
                <a:latin typeface="Calibri"/>
                <a:cs typeface="Calibri"/>
              </a:rPr>
              <a:t>ix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066113" y="5218557"/>
            <a:ext cx="10960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Other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(specify)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5986271" y="4530852"/>
            <a:ext cx="83820" cy="353695"/>
            <a:chOff x="5986271" y="4530852"/>
            <a:chExt cx="83820" cy="353695"/>
          </a:xfrm>
        </p:grpSpPr>
        <p:sp>
          <p:nvSpPr>
            <p:cNvPr id="55" name="object 55"/>
            <p:cNvSpPr/>
            <p:nvPr/>
          </p:nvSpPr>
          <p:spPr>
            <a:xfrm>
              <a:off x="5986271" y="4530852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820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83820" y="83820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986271" y="4800600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820" y="0"/>
                  </a:moveTo>
                  <a:lnTo>
                    <a:pt x="0" y="0"/>
                  </a:lnTo>
                  <a:lnTo>
                    <a:pt x="0" y="83819"/>
                  </a:lnTo>
                  <a:lnTo>
                    <a:pt x="83820" y="83819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6095238" y="4366863"/>
            <a:ext cx="1790064" cy="56324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200" spc="-5" dirty="0">
                <a:latin typeface="Calibri"/>
                <a:cs typeface="Calibri"/>
              </a:rPr>
              <a:t>2017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Will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Consider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410)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200" spc="-5" dirty="0">
                <a:latin typeface="Calibri"/>
                <a:cs typeface="Calibri"/>
              </a:rPr>
              <a:t>2015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Will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consider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365)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60" name="object 6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253390" y="349123"/>
            <a:ext cx="612648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Which</a:t>
            </a:r>
            <a:r>
              <a:rPr sz="2200" spc="10" dirty="0"/>
              <a:t> </a:t>
            </a:r>
            <a:r>
              <a:rPr sz="2200" spc="-5" dirty="0"/>
              <a:t>of</a:t>
            </a:r>
            <a:r>
              <a:rPr sz="2200" spc="10" dirty="0"/>
              <a:t> </a:t>
            </a:r>
            <a:r>
              <a:rPr sz="2200" spc="-5" dirty="0"/>
              <a:t>the</a:t>
            </a:r>
            <a:r>
              <a:rPr sz="2200" spc="10" dirty="0"/>
              <a:t> </a:t>
            </a:r>
            <a:r>
              <a:rPr sz="2200" dirty="0"/>
              <a:t>following</a:t>
            </a:r>
            <a:r>
              <a:rPr sz="2200" spc="25" dirty="0"/>
              <a:t> </a:t>
            </a:r>
            <a:r>
              <a:rPr sz="2200" spc="-5" dirty="0"/>
              <a:t>FPGA</a:t>
            </a:r>
            <a:r>
              <a:rPr sz="2200" spc="-80" dirty="0"/>
              <a:t> </a:t>
            </a:r>
            <a:r>
              <a:rPr sz="2200" spc="-5" dirty="0"/>
              <a:t>vendors</a:t>
            </a:r>
            <a:r>
              <a:rPr sz="2200" spc="45" dirty="0"/>
              <a:t> </a:t>
            </a:r>
            <a:r>
              <a:rPr sz="2200" u="heavy" dirty="0">
                <a:uFill>
                  <a:solidFill>
                    <a:srgbClr val="4F81BC"/>
                  </a:solidFill>
                </a:uFill>
              </a:rPr>
              <a:t>will</a:t>
            </a:r>
            <a:r>
              <a:rPr sz="2200" u="heavy" spc="-5" dirty="0">
                <a:uFill>
                  <a:solidFill>
                    <a:srgbClr val="4F81BC"/>
                  </a:solidFill>
                </a:uFill>
              </a:rPr>
              <a:t> </a:t>
            </a:r>
            <a:r>
              <a:rPr sz="2200" u="heavy" spc="-15" dirty="0">
                <a:uFill>
                  <a:solidFill>
                    <a:srgbClr val="4F81BC"/>
                  </a:solidFill>
                </a:uFill>
              </a:rPr>
              <a:t>you </a:t>
            </a:r>
            <a:r>
              <a:rPr sz="2200" spc="-595" dirty="0"/>
              <a:t> </a:t>
            </a:r>
            <a:r>
              <a:rPr sz="2200" u="heavy" spc="-5" dirty="0">
                <a:uFill>
                  <a:solidFill>
                    <a:srgbClr val="4F81BC"/>
                  </a:solidFill>
                </a:uFill>
              </a:rPr>
              <a:t>consider</a:t>
            </a:r>
            <a:r>
              <a:rPr sz="2200" spc="30" dirty="0"/>
              <a:t> </a:t>
            </a:r>
            <a:r>
              <a:rPr sz="2200" spc="-5" dirty="0"/>
              <a:t>in </a:t>
            </a:r>
            <a:r>
              <a:rPr sz="2200" spc="-10" dirty="0"/>
              <a:t>your</a:t>
            </a:r>
            <a:r>
              <a:rPr sz="2200" spc="35" dirty="0"/>
              <a:t> </a:t>
            </a:r>
            <a:r>
              <a:rPr sz="2200" spc="-5" dirty="0"/>
              <a:t>next</a:t>
            </a:r>
            <a:r>
              <a:rPr sz="2200" spc="10" dirty="0"/>
              <a:t> </a:t>
            </a:r>
            <a:r>
              <a:rPr sz="2200" spc="-5" dirty="0"/>
              <a:t>embedded</a:t>
            </a:r>
            <a:r>
              <a:rPr sz="2200" spc="25" dirty="0"/>
              <a:t> </a:t>
            </a:r>
            <a:r>
              <a:rPr sz="2200" spc="-5" dirty="0"/>
              <a:t>project?</a:t>
            </a:r>
            <a:endParaRPr sz="220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92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4051" y="11549"/>
            <a:ext cx="1990718" cy="18156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77316" y="1534160"/>
            <a:ext cx="7235825" cy="2738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015" indent="-234950">
              <a:lnSpc>
                <a:spcPct val="100000"/>
              </a:lnSpc>
              <a:spcBef>
                <a:spcPts val="95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15" dirty="0">
                <a:solidFill>
                  <a:srgbClr val="375F92"/>
                </a:solidFill>
                <a:latin typeface="Calibri"/>
                <a:cs typeface="Calibri"/>
              </a:rPr>
              <a:t>Current</a:t>
            </a:r>
            <a:r>
              <a:rPr sz="1600" b="1" spc="3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FPGA</a:t>
            </a:r>
            <a:r>
              <a:rPr sz="1600" b="1" spc="3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usage –</a:t>
            </a:r>
            <a:r>
              <a:rPr sz="1600" b="1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30%</a:t>
            </a:r>
            <a:r>
              <a:rPr sz="1600" spc="3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used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 in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 current</a:t>
            </a:r>
            <a:r>
              <a:rPr sz="1600" spc="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project,</a:t>
            </a:r>
            <a:r>
              <a:rPr sz="1600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continuing</a:t>
            </a:r>
            <a:r>
              <a:rPr sz="1600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latin typeface="Calibri"/>
                <a:cs typeface="Calibri"/>
              </a:rPr>
              <a:t>downward</a:t>
            </a:r>
            <a:r>
              <a:rPr sz="1600" spc="3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trending.</a:t>
            </a:r>
            <a:endParaRPr sz="1600">
              <a:latin typeface="Calibri"/>
              <a:cs typeface="Calibri"/>
            </a:endParaRPr>
          </a:p>
          <a:p>
            <a:pPr marL="247015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10" dirty="0">
                <a:solidFill>
                  <a:srgbClr val="375F92"/>
                </a:solidFill>
                <a:latin typeface="Calibri"/>
                <a:cs typeface="Calibri"/>
              </a:rPr>
              <a:t>Next</a:t>
            </a: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75F92"/>
                </a:solidFill>
                <a:latin typeface="Calibri"/>
                <a:cs typeface="Calibri"/>
              </a:rPr>
              <a:t>Project</a:t>
            </a:r>
            <a:r>
              <a:rPr sz="1600" b="1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FPGA</a:t>
            </a:r>
            <a:r>
              <a:rPr sz="1600" b="1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usage</a:t>
            </a:r>
            <a:r>
              <a:rPr sz="1600" b="1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–</a:t>
            </a:r>
            <a:r>
              <a:rPr sz="1600" b="1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25%</a:t>
            </a:r>
            <a:r>
              <a:rPr sz="1600" spc="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will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latin typeface="Calibri"/>
                <a:cs typeface="Calibri"/>
              </a:rPr>
              <a:t>likely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 use</a:t>
            </a:r>
            <a:r>
              <a:rPr sz="1600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an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FPGA</a:t>
            </a:r>
            <a:r>
              <a:rPr sz="1600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in</a:t>
            </a:r>
            <a:r>
              <a:rPr sz="1600" spc="-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their</a:t>
            </a:r>
            <a:r>
              <a:rPr sz="1600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next</a:t>
            </a:r>
            <a:r>
              <a:rPr sz="16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project,.</a:t>
            </a:r>
            <a:endParaRPr sz="1600">
              <a:latin typeface="Calibri"/>
              <a:cs typeface="Calibri"/>
            </a:endParaRPr>
          </a:p>
          <a:p>
            <a:pPr marL="247015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15" dirty="0">
                <a:solidFill>
                  <a:srgbClr val="375F92"/>
                </a:solidFill>
                <a:latin typeface="Calibri"/>
                <a:cs typeface="Calibri"/>
              </a:rPr>
              <a:t>Why</a:t>
            </a:r>
            <a:r>
              <a:rPr sz="1600" b="1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FPGAs</a:t>
            </a:r>
            <a:r>
              <a:rPr sz="1600" b="1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375F92"/>
                </a:solidFill>
                <a:latin typeface="Calibri"/>
                <a:cs typeface="Calibri"/>
              </a:rPr>
              <a:t>NOT</a:t>
            </a:r>
            <a:r>
              <a:rPr sz="1600" b="1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used</a:t>
            </a:r>
            <a:r>
              <a:rPr sz="1600" b="1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–</a:t>
            </a:r>
            <a:r>
              <a:rPr sz="1600" b="1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Don’t</a:t>
            </a:r>
            <a:r>
              <a:rPr sz="1600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need</a:t>
            </a:r>
            <a:r>
              <a:rPr sz="1600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this </a:t>
            </a:r>
            <a:r>
              <a:rPr sz="1600" spc="-15" dirty="0">
                <a:solidFill>
                  <a:srgbClr val="375F92"/>
                </a:solidFill>
                <a:latin typeface="Calibri"/>
                <a:cs typeface="Calibri"/>
              </a:rPr>
              <a:t>functionality,</a:t>
            </a:r>
            <a:r>
              <a:rPr sz="1600" spc="-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too</a:t>
            </a:r>
            <a:r>
              <a:rPr sz="1600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expensive,</a:t>
            </a:r>
            <a:r>
              <a:rPr sz="16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use</a:t>
            </a:r>
            <a:r>
              <a:rPr sz="1600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too</a:t>
            </a:r>
            <a:r>
              <a:rPr sz="1600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much</a:t>
            </a:r>
            <a:endParaRPr sz="1600">
              <a:latin typeface="Calibri"/>
              <a:cs typeface="Calibri"/>
            </a:endParaRPr>
          </a:p>
          <a:p>
            <a:pPr marL="247015">
              <a:lnSpc>
                <a:spcPct val="100000"/>
              </a:lnSpc>
            </a:pPr>
            <a:r>
              <a:rPr sz="1600" spc="-35" dirty="0">
                <a:solidFill>
                  <a:srgbClr val="375F92"/>
                </a:solidFill>
                <a:latin typeface="Calibri"/>
                <a:cs typeface="Calibri"/>
              </a:rPr>
              <a:t>power,</a:t>
            </a:r>
            <a:r>
              <a:rPr sz="1600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and too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difficult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 to</a:t>
            </a:r>
            <a:r>
              <a:rPr sz="1600" spc="-3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latin typeface="Calibri"/>
                <a:cs typeface="Calibri"/>
              </a:rPr>
              <a:t>program.</a:t>
            </a:r>
            <a:endParaRPr sz="1600">
              <a:latin typeface="Calibri"/>
              <a:cs typeface="Calibri"/>
            </a:endParaRPr>
          </a:p>
          <a:p>
            <a:pPr marL="247015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Built-in</a:t>
            </a:r>
            <a:r>
              <a:rPr sz="1600" b="1" spc="-10" dirty="0">
                <a:solidFill>
                  <a:srgbClr val="375F92"/>
                </a:solidFill>
                <a:latin typeface="Calibri"/>
                <a:cs typeface="Calibri"/>
              </a:rPr>
              <a:t> Multicore</a:t>
            </a:r>
            <a:r>
              <a:rPr sz="1600" b="1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375F92"/>
                </a:solidFill>
                <a:latin typeface="Calibri"/>
                <a:cs typeface="Calibri"/>
              </a:rPr>
              <a:t>Trend</a:t>
            </a:r>
            <a:r>
              <a:rPr sz="1600" b="1" spc="3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–</a:t>
            </a:r>
            <a:r>
              <a:rPr sz="1600" b="1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12%</a:t>
            </a:r>
            <a:r>
              <a:rPr sz="1600" spc="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latin typeface="Calibri"/>
                <a:cs typeface="Calibri"/>
              </a:rPr>
              <a:t>say</a:t>
            </a:r>
            <a:r>
              <a:rPr sz="1600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it </a:t>
            </a:r>
            <a:r>
              <a:rPr sz="1600" spc="-15" dirty="0">
                <a:solidFill>
                  <a:srgbClr val="375F92"/>
                </a:solidFill>
                <a:latin typeface="Calibri"/>
                <a:cs typeface="Calibri"/>
              </a:rPr>
              <a:t>encourages</a:t>
            </a:r>
            <a:r>
              <a:rPr sz="1600" spc="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use</a:t>
            </a:r>
            <a:r>
              <a:rPr sz="1600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of</a:t>
            </a:r>
            <a:r>
              <a:rPr sz="1600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FPGAs</a:t>
            </a:r>
            <a:endParaRPr sz="1600">
              <a:latin typeface="Calibri"/>
              <a:cs typeface="Calibri"/>
            </a:endParaRPr>
          </a:p>
          <a:p>
            <a:pPr marL="247015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20" dirty="0">
                <a:solidFill>
                  <a:srgbClr val="375F92"/>
                </a:solidFill>
                <a:latin typeface="Calibri"/>
                <a:cs typeface="Calibri"/>
              </a:rPr>
              <a:t>Vendors</a:t>
            </a:r>
            <a:r>
              <a:rPr sz="1600" b="1" spc="3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75F92"/>
                </a:solidFill>
                <a:latin typeface="Calibri"/>
                <a:cs typeface="Calibri"/>
              </a:rPr>
              <a:t>currently</a:t>
            </a:r>
            <a:r>
              <a:rPr sz="1600" b="1" spc="4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used</a:t>
            </a:r>
            <a:r>
              <a:rPr sz="1600" b="1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–</a:t>
            </a:r>
            <a:r>
              <a:rPr sz="1600" b="1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Xilinx</a:t>
            </a:r>
            <a:r>
              <a:rPr sz="1600" spc="-3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(55%</a:t>
            </a:r>
            <a:r>
              <a:rPr sz="1600" spc="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)</a:t>
            </a:r>
            <a:r>
              <a:rPr sz="16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and </a:t>
            </a:r>
            <a:r>
              <a:rPr sz="1600" spc="-15" dirty="0">
                <a:solidFill>
                  <a:srgbClr val="375F92"/>
                </a:solidFill>
                <a:latin typeface="Calibri"/>
                <a:cs typeface="Calibri"/>
              </a:rPr>
              <a:t>Altera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(42%)</a:t>
            </a:r>
            <a:r>
              <a:rPr sz="1600" spc="5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dominate</a:t>
            </a:r>
            <a:r>
              <a:rPr sz="1600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and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Lattice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is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13%.</a:t>
            </a:r>
            <a:endParaRPr sz="1600">
              <a:latin typeface="Calibri"/>
              <a:cs typeface="Calibri"/>
            </a:endParaRPr>
          </a:p>
          <a:p>
            <a:pPr marL="247015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20" dirty="0">
                <a:solidFill>
                  <a:srgbClr val="375F92"/>
                </a:solidFill>
                <a:latin typeface="Calibri"/>
                <a:cs typeface="Calibri"/>
              </a:rPr>
              <a:t>Vendors</a:t>
            </a:r>
            <a:r>
              <a:rPr sz="1600" b="1" spc="3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will</a:t>
            </a:r>
            <a:r>
              <a:rPr sz="1600" b="1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consider</a:t>
            </a:r>
            <a:r>
              <a:rPr sz="1600" b="1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–</a:t>
            </a:r>
            <a:r>
              <a:rPr sz="1600" b="1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Xilinx</a:t>
            </a:r>
            <a:r>
              <a:rPr sz="1600" spc="-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(70%</a:t>
            </a:r>
            <a:r>
              <a:rPr sz="1600" spc="3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)</a:t>
            </a:r>
            <a:r>
              <a:rPr sz="16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and</a:t>
            </a:r>
            <a:r>
              <a:rPr sz="1600" spc="-15" dirty="0">
                <a:solidFill>
                  <a:srgbClr val="375F92"/>
                </a:solidFill>
                <a:latin typeface="Calibri"/>
                <a:cs typeface="Calibri"/>
              </a:rPr>
              <a:t> Altera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(58%).</a:t>
            </a:r>
            <a:r>
              <a:rPr sz="1600" spc="5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Altera/Intel</a:t>
            </a:r>
            <a:r>
              <a:rPr sz="1600" spc="-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and</a:t>
            </a:r>
            <a:endParaRPr sz="1600">
              <a:latin typeface="Calibri"/>
              <a:cs typeface="Calibri"/>
            </a:endParaRPr>
          </a:p>
          <a:p>
            <a:pPr marL="247015">
              <a:lnSpc>
                <a:spcPct val="100000"/>
              </a:lnSpc>
            </a:pP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Atmel/Microchip</a:t>
            </a:r>
            <a:r>
              <a:rPr sz="1600" spc="-15" dirty="0">
                <a:solidFill>
                  <a:srgbClr val="375F92"/>
                </a:solidFill>
                <a:latin typeface="Calibri"/>
                <a:cs typeface="Calibri"/>
              </a:rPr>
              <a:t> mergers</a:t>
            </a:r>
            <a:r>
              <a:rPr sz="1600" spc="3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portend</a:t>
            </a:r>
            <a:r>
              <a:rPr sz="1600" spc="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possible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challenge</a:t>
            </a:r>
            <a:r>
              <a:rPr sz="1600" spc="-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to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Xilinx.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3390" y="469214"/>
            <a:ext cx="33026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FPGAs,</a:t>
            </a:r>
            <a:r>
              <a:rPr sz="2200" dirty="0"/>
              <a:t> </a:t>
            </a:r>
            <a:r>
              <a:rPr sz="2200" spc="-5" dirty="0"/>
              <a:t>Memories, LCDs</a:t>
            </a:r>
            <a:endParaRPr sz="220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5600" y="1643888"/>
            <a:ext cx="6061075" cy="258635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 indent="-175895" algn="ctr">
              <a:lnSpc>
                <a:spcPct val="90000"/>
              </a:lnSpc>
              <a:spcBef>
                <a:spcPts val="820"/>
              </a:spcBef>
            </a:pPr>
            <a:r>
              <a:rPr sz="6000" b="0" spc="-80" dirty="0">
                <a:solidFill>
                  <a:srgbClr val="000000"/>
                </a:solidFill>
                <a:latin typeface="Calibri Light"/>
                <a:cs typeface="Calibri Light"/>
              </a:rPr>
              <a:t>Hardware </a:t>
            </a:r>
            <a:r>
              <a:rPr sz="6000" b="0" spc="-60" dirty="0">
                <a:solidFill>
                  <a:srgbClr val="000000"/>
                </a:solidFill>
                <a:latin typeface="Calibri Light"/>
                <a:cs typeface="Calibri Light"/>
              </a:rPr>
              <a:t>IPs, </a:t>
            </a:r>
            <a:r>
              <a:rPr sz="6000" b="0" spc="-5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6000" b="0" spc="-80" dirty="0">
                <a:solidFill>
                  <a:srgbClr val="000000"/>
                </a:solidFill>
                <a:latin typeface="Calibri Light"/>
                <a:cs typeface="Calibri Light"/>
              </a:rPr>
              <a:t>System</a:t>
            </a:r>
            <a:r>
              <a:rPr sz="6000" b="0" spc="-19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6000" b="0" spc="-55" dirty="0">
                <a:solidFill>
                  <a:srgbClr val="000000"/>
                </a:solidFill>
                <a:latin typeface="Calibri Light"/>
                <a:cs typeface="Calibri Light"/>
              </a:rPr>
              <a:t>Level</a:t>
            </a:r>
            <a:r>
              <a:rPr sz="6000" b="0" spc="-12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6000" b="0" spc="-35" dirty="0">
                <a:solidFill>
                  <a:srgbClr val="000000"/>
                </a:solidFill>
                <a:latin typeface="Calibri Light"/>
                <a:cs typeface="Calibri Light"/>
              </a:rPr>
              <a:t>Design </a:t>
            </a:r>
            <a:r>
              <a:rPr sz="6000" b="0" spc="-134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6000" b="0" dirty="0">
                <a:solidFill>
                  <a:srgbClr val="000000"/>
                </a:solidFill>
                <a:latin typeface="Calibri Light"/>
                <a:cs typeface="Calibri Light"/>
              </a:rPr>
              <a:t>&amp;</a:t>
            </a:r>
            <a:r>
              <a:rPr sz="6000" b="0" spc="-10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6000" b="0" spc="-35" dirty="0">
                <a:solidFill>
                  <a:srgbClr val="000000"/>
                </a:solidFill>
                <a:latin typeface="Calibri Light"/>
                <a:cs typeface="Calibri Light"/>
              </a:rPr>
              <a:t>GUIs</a:t>
            </a:r>
            <a:endParaRPr sz="6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94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87882" y="2087879"/>
            <a:ext cx="6805295" cy="1917700"/>
            <a:chOff x="1087882" y="2087879"/>
            <a:chExt cx="6805295" cy="1917700"/>
          </a:xfrm>
        </p:grpSpPr>
        <p:sp>
          <p:nvSpPr>
            <p:cNvPr id="4" name="object 4"/>
            <p:cNvSpPr/>
            <p:nvPr/>
          </p:nvSpPr>
          <p:spPr>
            <a:xfrm>
              <a:off x="1235964" y="3270503"/>
              <a:ext cx="353695" cy="728980"/>
            </a:xfrm>
            <a:custGeom>
              <a:avLst/>
              <a:gdLst/>
              <a:ahLst/>
              <a:cxnLst/>
              <a:rect l="l" t="t" r="r" b="b"/>
              <a:pathLst>
                <a:path w="353694" h="728979">
                  <a:moveTo>
                    <a:pt x="353568" y="0"/>
                  </a:moveTo>
                  <a:lnTo>
                    <a:pt x="0" y="0"/>
                  </a:lnTo>
                  <a:lnTo>
                    <a:pt x="0" y="728472"/>
                  </a:lnTo>
                  <a:lnTo>
                    <a:pt x="353568" y="728472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89532" y="3122675"/>
              <a:ext cx="353695" cy="876300"/>
            </a:xfrm>
            <a:custGeom>
              <a:avLst/>
              <a:gdLst/>
              <a:ahLst/>
              <a:cxnLst/>
              <a:rect l="l" t="t" r="r" b="b"/>
              <a:pathLst>
                <a:path w="353694" h="876300">
                  <a:moveTo>
                    <a:pt x="353568" y="0"/>
                  </a:moveTo>
                  <a:lnTo>
                    <a:pt x="0" y="0"/>
                  </a:lnTo>
                  <a:lnTo>
                    <a:pt x="0" y="876300"/>
                  </a:lnTo>
                  <a:lnTo>
                    <a:pt x="353568" y="876300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43100" y="3142487"/>
              <a:ext cx="353695" cy="856615"/>
            </a:xfrm>
            <a:custGeom>
              <a:avLst/>
              <a:gdLst/>
              <a:ahLst/>
              <a:cxnLst/>
              <a:rect l="l" t="t" r="r" b="b"/>
              <a:pathLst>
                <a:path w="353694" h="856614">
                  <a:moveTo>
                    <a:pt x="353568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353568" y="856488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96668" y="3099815"/>
              <a:ext cx="355600" cy="899160"/>
            </a:xfrm>
            <a:custGeom>
              <a:avLst/>
              <a:gdLst/>
              <a:ahLst/>
              <a:cxnLst/>
              <a:rect l="l" t="t" r="r" b="b"/>
              <a:pathLst>
                <a:path w="355600" h="899160">
                  <a:moveTo>
                    <a:pt x="355092" y="0"/>
                  </a:moveTo>
                  <a:lnTo>
                    <a:pt x="0" y="0"/>
                  </a:lnTo>
                  <a:lnTo>
                    <a:pt x="0" y="899160"/>
                  </a:lnTo>
                  <a:lnTo>
                    <a:pt x="355092" y="899160"/>
                  </a:lnTo>
                  <a:lnTo>
                    <a:pt x="355092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33700" y="2097023"/>
              <a:ext cx="353695" cy="1902460"/>
            </a:xfrm>
            <a:custGeom>
              <a:avLst/>
              <a:gdLst/>
              <a:ahLst/>
              <a:cxnLst/>
              <a:rect l="l" t="t" r="r" b="b"/>
              <a:pathLst>
                <a:path w="353695" h="1902460">
                  <a:moveTo>
                    <a:pt x="353567" y="0"/>
                  </a:moveTo>
                  <a:lnTo>
                    <a:pt x="0" y="0"/>
                  </a:lnTo>
                  <a:lnTo>
                    <a:pt x="0" y="1901952"/>
                  </a:lnTo>
                  <a:lnTo>
                    <a:pt x="353567" y="1901952"/>
                  </a:lnTo>
                  <a:lnTo>
                    <a:pt x="3535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87267" y="2167127"/>
              <a:ext cx="355600" cy="1831975"/>
            </a:xfrm>
            <a:custGeom>
              <a:avLst/>
              <a:gdLst/>
              <a:ahLst/>
              <a:cxnLst/>
              <a:rect l="l" t="t" r="r" b="b"/>
              <a:pathLst>
                <a:path w="355600" h="1831975">
                  <a:moveTo>
                    <a:pt x="355092" y="0"/>
                  </a:moveTo>
                  <a:lnTo>
                    <a:pt x="0" y="0"/>
                  </a:lnTo>
                  <a:lnTo>
                    <a:pt x="0" y="1831848"/>
                  </a:lnTo>
                  <a:lnTo>
                    <a:pt x="355092" y="1831848"/>
                  </a:lnTo>
                  <a:lnTo>
                    <a:pt x="35509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42360" y="2087879"/>
              <a:ext cx="353695" cy="1911350"/>
            </a:xfrm>
            <a:custGeom>
              <a:avLst/>
              <a:gdLst/>
              <a:ahLst/>
              <a:cxnLst/>
              <a:rect l="l" t="t" r="r" b="b"/>
              <a:pathLst>
                <a:path w="353695" h="1911350">
                  <a:moveTo>
                    <a:pt x="353567" y="0"/>
                  </a:moveTo>
                  <a:lnTo>
                    <a:pt x="0" y="0"/>
                  </a:lnTo>
                  <a:lnTo>
                    <a:pt x="0" y="1911096"/>
                  </a:lnTo>
                  <a:lnTo>
                    <a:pt x="353567" y="1911096"/>
                  </a:lnTo>
                  <a:lnTo>
                    <a:pt x="353567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95927" y="2118359"/>
              <a:ext cx="353695" cy="1880870"/>
            </a:xfrm>
            <a:custGeom>
              <a:avLst/>
              <a:gdLst/>
              <a:ahLst/>
              <a:cxnLst/>
              <a:rect l="l" t="t" r="r" b="b"/>
              <a:pathLst>
                <a:path w="353695" h="1880870">
                  <a:moveTo>
                    <a:pt x="353568" y="0"/>
                  </a:moveTo>
                  <a:lnTo>
                    <a:pt x="0" y="0"/>
                  </a:lnTo>
                  <a:lnTo>
                    <a:pt x="0" y="1880615"/>
                  </a:lnTo>
                  <a:lnTo>
                    <a:pt x="353568" y="1880615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32960" y="3700271"/>
              <a:ext cx="353695" cy="299085"/>
            </a:xfrm>
            <a:custGeom>
              <a:avLst/>
              <a:gdLst/>
              <a:ahLst/>
              <a:cxnLst/>
              <a:rect l="l" t="t" r="r" b="b"/>
              <a:pathLst>
                <a:path w="353695" h="299085">
                  <a:moveTo>
                    <a:pt x="353567" y="0"/>
                  </a:moveTo>
                  <a:lnTo>
                    <a:pt x="0" y="0"/>
                  </a:lnTo>
                  <a:lnTo>
                    <a:pt x="0" y="298703"/>
                  </a:lnTo>
                  <a:lnTo>
                    <a:pt x="353567" y="298703"/>
                  </a:lnTo>
                  <a:lnTo>
                    <a:pt x="3535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86528" y="3810000"/>
              <a:ext cx="353695" cy="189230"/>
            </a:xfrm>
            <a:custGeom>
              <a:avLst/>
              <a:gdLst/>
              <a:ahLst/>
              <a:cxnLst/>
              <a:rect l="l" t="t" r="r" b="b"/>
              <a:pathLst>
                <a:path w="353695" h="189229">
                  <a:moveTo>
                    <a:pt x="353568" y="0"/>
                  </a:moveTo>
                  <a:lnTo>
                    <a:pt x="0" y="0"/>
                  </a:lnTo>
                  <a:lnTo>
                    <a:pt x="0" y="188975"/>
                  </a:lnTo>
                  <a:lnTo>
                    <a:pt x="353568" y="188975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40096" y="3817619"/>
              <a:ext cx="353695" cy="181610"/>
            </a:xfrm>
            <a:custGeom>
              <a:avLst/>
              <a:gdLst/>
              <a:ahLst/>
              <a:cxnLst/>
              <a:rect l="l" t="t" r="r" b="b"/>
              <a:pathLst>
                <a:path w="353695" h="181610">
                  <a:moveTo>
                    <a:pt x="353567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353567" y="181355"/>
                  </a:lnTo>
                  <a:lnTo>
                    <a:pt x="353567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93664" y="3819144"/>
              <a:ext cx="353695" cy="180340"/>
            </a:xfrm>
            <a:custGeom>
              <a:avLst/>
              <a:gdLst/>
              <a:ahLst/>
              <a:cxnLst/>
              <a:rect l="l" t="t" r="r" b="b"/>
              <a:pathLst>
                <a:path w="353695" h="180339">
                  <a:moveTo>
                    <a:pt x="353568" y="0"/>
                  </a:moveTo>
                  <a:lnTo>
                    <a:pt x="0" y="0"/>
                  </a:lnTo>
                  <a:lnTo>
                    <a:pt x="0" y="179831"/>
                  </a:lnTo>
                  <a:lnTo>
                    <a:pt x="353568" y="179831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30696" y="3883151"/>
              <a:ext cx="353695" cy="116205"/>
            </a:xfrm>
            <a:custGeom>
              <a:avLst/>
              <a:gdLst/>
              <a:ahLst/>
              <a:cxnLst/>
              <a:rect l="l" t="t" r="r" b="b"/>
              <a:pathLst>
                <a:path w="353695" h="116204">
                  <a:moveTo>
                    <a:pt x="353568" y="0"/>
                  </a:moveTo>
                  <a:lnTo>
                    <a:pt x="0" y="0"/>
                  </a:lnTo>
                  <a:lnTo>
                    <a:pt x="0" y="115824"/>
                  </a:lnTo>
                  <a:lnTo>
                    <a:pt x="353568" y="115824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84264" y="3846575"/>
              <a:ext cx="353695" cy="152400"/>
            </a:xfrm>
            <a:custGeom>
              <a:avLst/>
              <a:gdLst/>
              <a:ahLst/>
              <a:cxnLst/>
              <a:rect l="l" t="t" r="r" b="b"/>
              <a:pathLst>
                <a:path w="353695" h="152400">
                  <a:moveTo>
                    <a:pt x="353567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53567" y="152400"/>
                  </a:lnTo>
                  <a:lnTo>
                    <a:pt x="35356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37832" y="3899915"/>
              <a:ext cx="353695" cy="99060"/>
            </a:xfrm>
            <a:custGeom>
              <a:avLst/>
              <a:gdLst/>
              <a:ahLst/>
              <a:cxnLst/>
              <a:rect l="l" t="t" r="r" b="b"/>
              <a:pathLst>
                <a:path w="353695" h="99060">
                  <a:moveTo>
                    <a:pt x="353568" y="0"/>
                  </a:moveTo>
                  <a:lnTo>
                    <a:pt x="0" y="0"/>
                  </a:lnTo>
                  <a:lnTo>
                    <a:pt x="0" y="99059"/>
                  </a:lnTo>
                  <a:lnTo>
                    <a:pt x="353568" y="99059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91400" y="3910583"/>
              <a:ext cx="353695" cy="88900"/>
            </a:xfrm>
            <a:custGeom>
              <a:avLst/>
              <a:gdLst/>
              <a:ahLst/>
              <a:cxnLst/>
              <a:rect l="l" t="t" r="r" b="b"/>
              <a:pathLst>
                <a:path w="353695" h="88900">
                  <a:moveTo>
                    <a:pt x="353568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353568" y="88392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94232" y="3998975"/>
              <a:ext cx="6792595" cy="0"/>
            </a:xfrm>
            <a:custGeom>
              <a:avLst/>
              <a:gdLst/>
              <a:ahLst/>
              <a:cxnLst/>
              <a:rect l="l" t="t" r="r" b="b"/>
              <a:pathLst>
                <a:path w="6792595">
                  <a:moveTo>
                    <a:pt x="0" y="0"/>
                  </a:moveTo>
                  <a:lnTo>
                    <a:pt x="6792468" y="0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267460" y="300697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64455" y="3437001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02451" y="3620261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21282" y="286029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40685" y="1833117"/>
            <a:ext cx="694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60%</a:t>
            </a:r>
            <a:r>
              <a:rPr sz="1200" spc="355" dirty="0">
                <a:latin typeface="Calibri"/>
                <a:cs typeface="Calibri"/>
              </a:rPr>
              <a:t> </a:t>
            </a:r>
            <a:r>
              <a:rPr sz="1800" baseline="-25462" dirty="0">
                <a:latin typeface="Calibri"/>
                <a:cs typeface="Calibri"/>
              </a:rPr>
              <a:t>60%</a:t>
            </a:r>
            <a:endParaRPr sz="1800" baseline="-25462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56272" y="3584194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75230" y="288048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73602" y="182524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57902" y="3554729"/>
            <a:ext cx="567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6395" algn="l"/>
              </a:tabLst>
            </a:pPr>
            <a:r>
              <a:rPr sz="1800" baseline="2314" dirty="0">
                <a:latin typeface="Calibri"/>
                <a:cs typeface="Calibri"/>
              </a:rPr>
              <a:t>6%	</a:t>
            </a:r>
            <a:r>
              <a:rPr sz="1200" dirty="0"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29052" y="2837179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27423" y="1855470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65672" y="3556507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10221" y="3647947"/>
            <a:ext cx="566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6395" algn="l"/>
              </a:tabLst>
            </a:pPr>
            <a:r>
              <a:rPr sz="1800" baseline="4629" dirty="0">
                <a:latin typeface="Calibri"/>
                <a:cs typeface="Calibri"/>
              </a:rPr>
              <a:t>3%	</a:t>
            </a:r>
            <a:r>
              <a:rPr sz="1200" dirty="0">
                <a:latin typeface="Calibri"/>
                <a:cs typeface="Calibri"/>
              </a:rPr>
              <a:t>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51940" y="4076445"/>
            <a:ext cx="1583690" cy="39497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43510" marR="5080" indent="-131445">
              <a:lnSpc>
                <a:spcPct val="101899"/>
              </a:lnSpc>
              <a:spcBef>
                <a:spcPts val="70"/>
              </a:spcBef>
            </a:pPr>
            <a:r>
              <a:rPr sz="1200" spc="-5" dirty="0">
                <a:latin typeface="Calibri"/>
                <a:cs typeface="Calibri"/>
              </a:rPr>
              <a:t>No,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new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hardware,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no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hardware or </a:t>
            </a:r>
            <a:r>
              <a:rPr sz="1200" dirty="0">
                <a:latin typeface="Calibri"/>
                <a:cs typeface="Calibri"/>
              </a:rPr>
              <a:t>IP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reuse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888107" y="4076445"/>
            <a:ext cx="1507490" cy="5810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-635" algn="ctr">
              <a:lnSpc>
                <a:spcPct val="101800"/>
              </a:lnSpc>
              <a:spcBef>
                <a:spcPts val="75"/>
              </a:spcBef>
            </a:pPr>
            <a:r>
              <a:rPr sz="1200" spc="-5" dirty="0">
                <a:latin typeface="Calibri"/>
                <a:cs typeface="Calibri"/>
              </a:rPr>
              <a:t>Yes, reused some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hardware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IP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that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was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developed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in-house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578858" y="4076445"/>
            <a:ext cx="1523365" cy="5810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-1270" algn="ctr">
              <a:lnSpc>
                <a:spcPct val="101800"/>
              </a:lnSpc>
              <a:spcBef>
                <a:spcPts val="75"/>
              </a:spcBef>
            </a:pPr>
            <a:r>
              <a:rPr sz="1200" spc="-5" dirty="0">
                <a:latin typeface="Calibri"/>
                <a:cs typeface="Calibri"/>
              </a:rPr>
              <a:t>Yes, reused some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commercial (purchased)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hardware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or</a:t>
            </a:r>
            <a:r>
              <a:rPr sz="1200" dirty="0">
                <a:latin typeface="Calibri"/>
                <a:cs typeface="Calibri"/>
              </a:rPr>
              <a:t> 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282309" y="4076445"/>
            <a:ext cx="1512570" cy="39497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9539" marR="5080" indent="-117475">
              <a:lnSpc>
                <a:spcPct val="101899"/>
              </a:lnSpc>
              <a:spcBef>
                <a:spcPts val="70"/>
              </a:spcBef>
            </a:pPr>
            <a:r>
              <a:rPr sz="1200" spc="-5" dirty="0">
                <a:latin typeface="Calibri"/>
                <a:cs typeface="Calibri"/>
              </a:rPr>
              <a:t>Yes, reused some public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domain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hardware </a:t>
            </a:r>
            <a:r>
              <a:rPr sz="1200" dirty="0">
                <a:latin typeface="Calibri"/>
                <a:cs typeface="Calibri"/>
              </a:rPr>
              <a:t>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066788" y="1709927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66788" y="1970532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176261" y="1552956"/>
            <a:ext cx="935355" cy="54610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200" spc="-5" dirty="0">
                <a:latin typeface="Calibri"/>
                <a:cs typeface="Calibri"/>
              </a:rPr>
              <a:t>2017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865)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200" spc="-5" dirty="0">
                <a:latin typeface="Calibri"/>
                <a:cs typeface="Calibri"/>
              </a:rPr>
              <a:t>2015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922)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066788" y="2231135"/>
            <a:ext cx="83820" cy="344805"/>
            <a:chOff x="7066788" y="2231135"/>
            <a:chExt cx="83820" cy="344805"/>
          </a:xfrm>
        </p:grpSpPr>
        <p:sp>
          <p:nvSpPr>
            <p:cNvPr id="42" name="object 42"/>
            <p:cNvSpPr/>
            <p:nvPr/>
          </p:nvSpPr>
          <p:spPr>
            <a:xfrm>
              <a:off x="7066788" y="2231135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19">
                  <a:moveTo>
                    <a:pt x="83820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83820" y="83820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066788" y="2491739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19">
                  <a:moveTo>
                    <a:pt x="83820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83820" y="83820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176261" y="2073909"/>
            <a:ext cx="1012825" cy="54610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200" spc="-5" dirty="0">
                <a:latin typeface="Calibri"/>
                <a:cs typeface="Calibri"/>
              </a:rPr>
              <a:t>2014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1257)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200" spc="-5" dirty="0">
                <a:latin typeface="Calibri"/>
                <a:cs typeface="Calibri"/>
              </a:rPr>
              <a:t>2013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2041)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253390" y="419480"/>
            <a:ext cx="70643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Does</a:t>
            </a:r>
            <a:r>
              <a:rPr sz="2200" spc="10" dirty="0"/>
              <a:t> </a:t>
            </a:r>
            <a:r>
              <a:rPr sz="2200" spc="-10" dirty="0"/>
              <a:t>your</a:t>
            </a:r>
            <a:r>
              <a:rPr sz="2200" spc="40" dirty="0"/>
              <a:t> </a:t>
            </a:r>
            <a:r>
              <a:rPr sz="2200" spc="-5" dirty="0"/>
              <a:t>current</a:t>
            </a:r>
            <a:r>
              <a:rPr sz="2200" spc="15" dirty="0"/>
              <a:t> </a:t>
            </a:r>
            <a:r>
              <a:rPr sz="2200" spc="-5" dirty="0"/>
              <a:t>embedded</a:t>
            </a:r>
            <a:r>
              <a:rPr sz="2200" spc="30" dirty="0"/>
              <a:t> </a:t>
            </a:r>
            <a:r>
              <a:rPr sz="2200" spc="-5" dirty="0"/>
              <a:t>project</a:t>
            </a:r>
            <a:r>
              <a:rPr sz="2200" spc="30" dirty="0"/>
              <a:t> </a:t>
            </a:r>
            <a:r>
              <a:rPr sz="2200" spc="-5" dirty="0"/>
              <a:t>reuse</a:t>
            </a:r>
            <a:r>
              <a:rPr sz="2200" spc="10" dirty="0"/>
              <a:t> </a:t>
            </a:r>
            <a:r>
              <a:rPr sz="2200" spc="-5" dirty="0"/>
              <a:t>hardware </a:t>
            </a:r>
            <a:r>
              <a:rPr sz="2200" spc="-595" dirty="0"/>
              <a:t> </a:t>
            </a:r>
            <a:r>
              <a:rPr sz="2200" spc="-5" dirty="0"/>
              <a:t>or hardware IP</a:t>
            </a:r>
            <a:r>
              <a:rPr sz="2200" spc="-40" dirty="0"/>
              <a:t> </a:t>
            </a:r>
            <a:r>
              <a:rPr sz="2200" spc="-5" dirty="0"/>
              <a:t>from</a:t>
            </a:r>
            <a:r>
              <a:rPr sz="2200" dirty="0"/>
              <a:t> </a:t>
            </a:r>
            <a:r>
              <a:rPr sz="2200" spc="-5" dirty="0"/>
              <a:t>a previous</a:t>
            </a:r>
            <a:r>
              <a:rPr sz="2200" spc="25" dirty="0"/>
              <a:t> </a:t>
            </a:r>
            <a:r>
              <a:rPr sz="2200" spc="-5" dirty="0"/>
              <a:t>project?</a:t>
            </a:r>
            <a:endParaRPr sz="2200"/>
          </a:p>
        </p:txBody>
      </p:sp>
      <p:sp>
        <p:nvSpPr>
          <p:cNvPr id="46" name="object 46"/>
          <p:cNvSpPr/>
          <p:nvPr/>
        </p:nvSpPr>
        <p:spPr>
          <a:xfrm>
            <a:off x="4143755" y="5012435"/>
            <a:ext cx="5000625" cy="1251585"/>
          </a:xfrm>
          <a:custGeom>
            <a:avLst/>
            <a:gdLst/>
            <a:ahLst/>
            <a:cxnLst/>
            <a:rect l="l" t="t" r="r" b="b"/>
            <a:pathLst>
              <a:path w="5000625" h="1251585">
                <a:moveTo>
                  <a:pt x="5000244" y="0"/>
                </a:moveTo>
                <a:lnTo>
                  <a:pt x="152400" y="0"/>
                </a:ln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0" y="1098804"/>
                </a:lnTo>
                <a:lnTo>
                  <a:pt x="7766" y="1146977"/>
                </a:lnTo>
                <a:lnTo>
                  <a:pt x="29394" y="1188812"/>
                </a:lnTo>
                <a:lnTo>
                  <a:pt x="62380" y="1221801"/>
                </a:lnTo>
                <a:lnTo>
                  <a:pt x="104217" y="1243435"/>
                </a:lnTo>
                <a:lnTo>
                  <a:pt x="152400" y="1251204"/>
                </a:lnTo>
                <a:lnTo>
                  <a:pt x="5000244" y="1251204"/>
                </a:lnTo>
                <a:lnTo>
                  <a:pt x="500024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405629" y="5193233"/>
            <a:ext cx="449326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Over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three quarters of embedded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developers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reuse 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hardware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or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hardware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IP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10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 have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been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doing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so </a:t>
            </a:r>
            <a:r>
              <a:rPr sz="1400" spc="-3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for the last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five years.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Six in ten reuse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hardware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or 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hardware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IP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that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was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developed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house.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95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90417" y="1819401"/>
            <a:ext cx="4050029" cy="3626485"/>
            <a:chOff x="3090417" y="1819401"/>
            <a:chExt cx="4050029" cy="3626485"/>
          </a:xfrm>
        </p:grpSpPr>
        <p:sp>
          <p:nvSpPr>
            <p:cNvPr id="4" name="object 4"/>
            <p:cNvSpPr/>
            <p:nvPr/>
          </p:nvSpPr>
          <p:spPr>
            <a:xfrm>
              <a:off x="3096767" y="1886711"/>
              <a:ext cx="4043679" cy="120650"/>
            </a:xfrm>
            <a:custGeom>
              <a:avLst/>
              <a:gdLst/>
              <a:ahLst/>
              <a:cxnLst/>
              <a:rect l="l" t="t" r="r" b="b"/>
              <a:pathLst>
                <a:path w="4043679" h="120650">
                  <a:moveTo>
                    <a:pt x="4043172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4043172" y="120396"/>
                  </a:lnTo>
                  <a:lnTo>
                    <a:pt x="40431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96767" y="2007107"/>
              <a:ext cx="3918585" cy="120650"/>
            </a:xfrm>
            <a:custGeom>
              <a:avLst/>
              <a:gdLst/>
              <a:ahLst/>
              <a:cxnLst/>
              <a:rect l="l" t="t" r="r" b="b"/>
              <a:pathLst>
                <a:path w="3918584" h="120650">
                  <a:moveTo>
                    <a:pt x="3918204" y="0"/>
                  </a:moveTo>
                  <a:lnTo>
                    <a:pt x="0" y="0"/>
                  </a:lnTo>
                  <a:lnTo>
                    <a:pt x="0" y="120395"/>
                  </a:lnTo>
                  <a:lnTo>
                    <a:pt x="3918204" y="120395"/>
                  </a:lnTo>
                  <a:lnTo>
                    <a:pt x="391820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96767" y="2127503"/>
              <a:ext cx="4038600" cy="120650"/>
            </a:xfrm>
            <a:custGeom>
              <a:avLst/>
              <a:gdLst/>
              <a:ahLst/>
              <a:cxnLst/>
              <a:rect l="l" t="t" r="r" b="b"/>
              <a:pathLst>
                <a:path w="4038600" h="120650">
                  <a:moveTo>
                    <a:pt x="4038600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4038600" y="120396"/>
                  </a:lnTo>
                  <a:lnTo>
                    <a:pt x="403860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96767" y="2247899"/>
              <a:ext cx="4028440" cy="120650"/>
            </a:xfrm>
            <a:custGeom>
              <a:avLst/>
              <a:gdLst/>
              <a:ahLst/>
              <a:cxnLst/>
              <a:rect l="l" t="t" r="r" b="b"/>
              <a:pathLst>
                <a:path w="4028440" h="120650">
                  <a:moveTo>
                    <a:pt x="4027931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4027931" y="120396"/>
                  </a:lnTo>
                  <a:lnTo>
                    <a:pt x="4027931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96767" y="2368295"/>
              <a:ext cx="4014470" cy="120650"/>
            </a:xfrm>
            <a:custGeom>
              <a:avLst/>
              <a:gdLst/>
              <a:ahLst/>
              <a:cxnLst/>
              <a:rect l="l" t="t" r="r" b="b"/>
              <a:pathLst>
                <a:path w="4014470" h="120650">
                  <a:moveTo>
                    <a:pt x="4014215" y="0"/>
                  </a:moveTo>
                  <a:lnTo>
                    <a:pt x="0" y="0"/>
                  </a:lnTo>
                  <a:lnTo>
                    <a:pt x="0" y="120395"/>
                  </a:lnTo>
                  <a:lnTo>
                    <a:pt x="4014215" y="120395"/>
                  </a:lnTo>
                  <a:lnTo>
                    <a:pt x="4014215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96768" y="2609087"/>
              <a:ext cx="2115820" cy="843280"/>
            </a:xfrm>
            <a:custGeom>
              <a:avLst/>
              <a:gdLst/>
              <a:ahLst/>
              <a:cxnLst/>
              <a:rect l="l" t="t" r="r" b="b"/>
              <a:pathLst>
                <a:path w="2115820" h="843279">
                  <a:moveTo>
                    <a:pt x="1752600" y="722376"/>
                  </a:moveTo>
                  <a:lnTo>
                    <a:pt x="0" y="722376"/>
                  </a:lnTo>
                  <a:lnTo>
                    <a:pt x="0" y="842772"/>
                  </a:lnTo>
                  <a:lnTo>
                    <a:pt x="1752600" y="842772"/>
                  </a:lnTo>
                  <a:lnTo>
                    <a:pt x="1752600" y="722376"/>
                  </a:lnTo>
                  <a:close/>
                </a:path>
                <a:path w="2115820" h="843279">
                  <a:moveTo>
                    <a:pt x="2115312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2115312" y="120396"/>
                  </a:lnTo>
                  <a:lnTo>
                    <a:pt x="21153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96767" y="3451859"/>
              <a:ext cx="2574290" cy="120650"/>
            </a:xfrm>
            <a:custGeom>
              <a:avLst/>
              <a:gdLst/>
              <a:ahLst/>
              <a:cxnLst/>
              <a:rect l="l" t="t" r="r" b="b"/>
              <a:pathLst>
                <a:path w="2574290" h="120650">
                  <a:moveTo>
                    <a:pt x="2574035" y="0"/>
                  </a:moveTo>
                  <a:lnTo>
                    <a:pt x="0" y="0"/>
                  </a:lnTo>
                  <a:lnTo>
                    <a:pt x="0" y="120395"/>
                  </a:lnTo>
                  <a:lnTo>
                    <a:pt x="2574035" y="120395"/>
                  </a:lnTo>
                  <a:lnTo>
                    <a:pt x="257403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96767" y="3572255"/>
              <a:ext cx="2359660" cy="120650"/>
            </a:xfrm>
            <a:custGeom>
              <a:avLst/>
              <a:gdLst/>
              <a:ahLst/>
              <a:cxnLst/>
              <a:rect l="l" t="t" r="r" b="b"/>
              <a:pathLst>
                <a:path w="2359660" h="120650">
                  <a:moveTo>
                    <a:pt x="2359152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2359152" y="120396"/>
                  </a:lnTo>
                  <a:lnTo>
                    <a:pt x="2359152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96767" y="3692651"/>
              <a:ext cx="2318385" cy="120650"/>
            </a:xfrm>
            <a:custGeom>
              <a:avLst/>
              <a:gdLst/>
              <a:ahLst/>
              <a:cxnLst/>
              <a:rect l="l" t="t" r="r" b="b"/>
              <a:pathLst>
                <a:path w="2318385" h="120650">
                  <a:moveTo>
                    <a:pt x="2318004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2318004" y="120396"/>
                  </a:lnTo>
                  <a:lnTo>
                    <a:pt x="231800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96767" y="3813047"/>
              <a:ext cx="2498090" cy="120650"/>
            </a:xfrm>
            <a:custGeom>
              <a:avLst/>
              <a:gdLst/>
              <a:ahLst/>
              <a:cxnLst/>
              <a:rect l="l" t="t" r="r" b="b"/>
              <a:pathLst>
                <a:path w="2498090" h="120650">
                  <a:moveTo>
                    <a:pt x="2497835" y="0"/>
                  </a:moveTo>
                  <a:lnTo>
                    <a:pt x="0" y="0"/>
                  </a:lnTo>
                  <a:lnTo>
                    <a:pt x="0" y="120395"/>
                  </a:lnTo>
                  <a:lnTo>
                    <a:pt x="2497835" y="120395"/>
                  </a:lnTo>
                  <a:lnTo>
                    <a:pt x="2497835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96767" y="4053839"/>
              <a:ext cx="1811020" cy="120650"/>
            </a:xfrm>
            <a:custGeom>
              <a:avLst/>
              <a:gdLst/>
              <a:ahLst/>
              <a:cxnLst/>
              <a:rect l="l" t="t" r="r" b="b"/>
              <a:pathLst>
                <a:path w="1811020" h="120650">
                  <a:moveTo>
                    <a:pt x="1810511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1810511" y="120396"/>
                  </a:lnTo>
                  <a:lnTo>
                    <a:pt x="181051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96767" y="4174235"/>
              <a:ext cx="1861185" cy="120650"/>
            </a:xfrm>
            <a:custGeom>
              <a:avLst/>
              <a:gdLst/>
              <a:ahLst/>
              <a:cxnLst/>
              <a:rect l="l" t="t" r="r" b="b"/>
              <a:pathLst>
                <a:path w="1861185" h="120650">
                  <a:moveTo>
                    <a:pt x="1860804" y="0"/>
                  </a:moveTo>
                  <a:lnTo>
                    <a:pt x="0" y="0"/>
                  </a:lnTo>
                  <a:lnTo>
                    <a:pt x="0" y="120395"/>
                  </a:lnTo>
                  <a:lnTo>
                    <a:pt x="1860804" y="120395"/>
                  </a:lnTo>
                  <a:lnTo>
                    <a:pt x="186080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96767" y="4294631"/>
              <a:ext cx="2060575" cy="120650"/>
            </a:xfrm>
            <a:custGeom>
              <a:avLst/>
              <a:gdLst/>
              <a:ahLst/>
              <a:cxnLst/>
              <a:rect l="l" t="t" r="r" b="b"/>
              <a:pathLst>
                <a:path w="2060575" h="120650">
                  <a:moveTo>
                    <a:pt x="2060447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2060447" y="120396"/>
                  </a:lnTo>
                  <a:lnTo>
                    <a:pt x="2060447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96767" y="4415027"/>
              <a:ext cx="2036445" cy="120650"/>
            </a:xfrm>
            <a:custGeom>
              <a:avLst/>
              <a:gdLst/>
              <a:ahLst/>
              <a:cxnLst/>
              <a:rect l="l" t="t" r="r" b="b"/>
              <a:pathLst>
                <a:path w="2036445" h="120650">
                  <a:moveTo>
                    <a:pt x="2036064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2036064" y="120396"/>
                  </a:lnTo>
                  <a:lnTo>
                    <a:pt x="203606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96767" y="4535423"/>
              <a:ext cx="2100580" cy="120650"/>
            </a:xfrm>
            <a:custGeom>
              <a:avLst/>
              <a:gdLst/>
              <a:ahLst/>
              <a:cxnLst/>
              <a:rect l="l" t="t" r="r" b="b"/>
              <a:pathLst>
                <a:path w="2100579" h="120650">
                  <a:moveTo>
                    <a:pt x="2100072" y="0"/>
                  </a:moveTo>
                  <a:lnTo>
                    <a:pt x="0" y="0"/>
                  </a:lnTo>
                  <a:lnTo>
                    <a:pt x="0" y="120395"/>
                  </a:lnTo>
                  <a:lnTo>
                    <a:pt x="2100072" y="120395"/>
                  </a:lnTo>
                  <a:lnTo>
                    <a:pt x="2100072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96767" y="4776216"/>
              <a:ext cx="1612900" cy="121920"/>
            </a:xfrm>
            <a:custGeom>
              <a:avLst/>
              <a:gdLst/>
              <a:ahLst/>
              <a:cxnLst/>
              <a:rect l="l" t="t" r="r" b="b"/>
              <a:pathLst>
                <a:path w="1612900" h="121920">
                  <a:moveTo>
                    <a:pt x="1612392" y="0"/>
                  </a:moveTo>
                  <a:lnTo>
                    <a:pt x="0" y="0"/>
                  </a:lnTo>
                  <a:lnTo>
                    <a:pt x="0" y="121919"/>
                  </a:lnTo>
                  <a:lnTo>
                    <a:pt x="1612392" y="121919"/>
                  </a:lnTo>
                  <a:lnTo>
                    <a:pt x="161239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96767" y="4898135"/>
              <a:ext cx="1728470" cy="120650"/>
            </a:xfrm>
            <a:custGeom>
              <a:avLst/>
              <a:gdLst/>
              <a:ahLst/>
              <a:cxnLst/>
              <a:rect l="l" t="t" r="r" b="b"/>
              <a:pathLst>
                <a:path w="1728470" h="120650">
                  <a:moveTo>
                    <a:pt x="1728216" y="0"/>
                  </a:moveTo>
                  <a:lnTo>
                    <a:pt x="0" y="0"/>
                  </a:lnTo>
                  <a:lnTo>
                    <a:pt x="0" y="120395"/>
                  </a:lnTo>
                  <a:lnTo>
                    <a:pt x="1728216" y="120395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96767" y="5018531"/>
              <a:ext cx="1900555" cy="120650"/>
            </a:xfrm>
            <a:custGeom>
              <a:avLst/>
              <a:gdLst/>
              <a:ahLst/>
              <a:cxnLst/>
              <a:rect l="l" t="t" r="r" b="b"/>
              <a:pathLst>
                <a:path w="1900554" h="120650">
                  <a:moveTo>
                    <a:pt x="190042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1900428" y="120396"/>
                  </a:lnTo>
                  <a:lnTo>
                    <a:pt x="190042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96767" y="5138927"/>
              <a:ext cx="2004060" cy="120650"/>
            </a:xfrm>
            <a:custGeom>
              <a:avLst/>
              <a:gdLst/>
              <a:ahLst/>
              <a:cxnLst/>
              <a:rect l="l" t="t" r="r" b="b"/>
              <a:pathLst>
                <a:path w="2004060" h="120650">
                  <a:moveTo>
                    <a:pt x="2004059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2004059" y="120396"/>
                  </a:lnTo>
                  <a:lnTo>
                    <a:pt x="2004059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96767" y="5259323"/>
              <a:ext cx="2042160" cy="120650"/>
            </a:xfrm>
            <a:custGeom>
              <a:avLst/>
              <a:gdLst/>
              <a:ahLst/>
              <a:cxnLst/>
              <a:rect l="l" t="t" r="r" b="b"/>
              <a:pathLst>
                <a:path w="2042160" h="120650">
                  <a:moveTo>
                    <a:pt x="2042159" y="0"/>
                  </a:moveTo>
                  <a:lnTo>
                    <a:pt x="0" y="0"/>
                  </a:lnTo>
                  <a:lnTo>
                    <a:pt x="0" y="120395"/>
                  </a:lnTo>
                  <a:lnTo>
                    <a:pt x="2042159" y="120395"/>
                  </a:lnTo>
                  <a:lnTo>
                    <a:pt x="2042159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96767" y="1825751"/>
              <a:ext cx="0" cy="3613785"/>
            </a:xfrm>
            <a:custGeom>
              <a:avLst/>
              <a:gdLst/>
              <a:ahLst/>
              <a:cxnLst/>
              <a:rect l="l" t="t" r="r" b="b"/>
              <a:pathLst>
                <a:path h="3613785">
                  <a:moveTo>
                    <a:pt x="0" y="0"/>
                  </a:moveTo>
                  <a:lnTo>
                    <a:pt x="0" y="3613404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203185" y="1841119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63%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74309" y="2564130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33%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11978" y="3286759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27%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71771" y="4732782"/>
            <a:ext cx="269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25%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78471" y="1961514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61%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33415" y="3407409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40%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70526" y="4009771"/>
            <a:ext cx="320040" cy="314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35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28%</a:t>
            </a:r>
            <a:endParaRPr sz="1100">
              <a:latin typeface="Calibri"/>
              <a:cs typeface="Calibri"/>
            </a:endParaRPr>
          </a:p>
          <a:p>
            <a:pPr marL="62865">
              <a:lnSpc>
                <a:spcPts val="1135"/>
              </a:lnSpc>
            </a:pPr>
            <a:r>
              <a:rPr sz="1100" dirty="0">
                <a:latin typeface="Calibri"/>
                <a:cs typeface="Calibri"/>
              </a:rPr>
              <a:t>29%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86959" y="4853177"/>
            <a:ext cx="269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27%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97979" y="2082164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63%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518530" y="3527805"/>
            <a:ext cx="2698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37%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19827" y="4250258"/>
            <a:ext cx="26987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32%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060696" y="4973573"/>
            <a:ext cx="269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30%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77383" y="3648202"/>
            <a:ext cx="269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36%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95696" y="4371213"/>
            <a:ext cx="269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32%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163692" y="5093970"/>
            <a:ext cx="269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31%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74738" y="2202561"/>
            <a:ext cx="282575" cy="314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ts val="1135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63%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135"/>
              </a:lnSpc>
            </a:pPr>
            <a:r>
              <a:rPr sz="1100" dirty="0">
                <a:latin typeface="Calibri"/>
                <a:cs typeface="Calibri"/>
              </a:rPr>
              <a:t>63%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56834" y="3768597"/>
            <a:ext cx="269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39%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59704" y="4491609"/>
            <a:ext cx="269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33%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02173" y="5214620"/>
            <a:ext cx="2698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32%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47442" y="2047494"/>
            <a:ext cx="7969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Simulation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80591" y="2770377"/>
            <a:ext cx="176466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Emulation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(added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2017)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7898" y="3493134"/>
            <a:ext cx="24377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Modeling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 high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level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language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542033" y="4216146"/>
            <a:ext cx="14020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Virtual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prototyping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71447" y="4939029"/>
            <a:ext cx="17729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Graphical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system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design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725411" y="4526279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834631" y="4447794"/>
            <a:ext cx="935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2017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548)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725411" y="4786884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6834631" y="4707763"/>
            <a:ext cx="935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2015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719)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725411" y="5045964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834631" y="4967478"/>
            <a:ext cx="1012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2014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1007)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725411" y="5306567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834631" y="5151120"/>
            <a:ext cx="1013460" cy="5448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200" spc="-5" dirty="0">
                <a:latin typeface="Calibri"/>
                <a:cs typeface="Calibri"/>
              </a:rPr>
              <a:t>2013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1743)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200" spc="-5" dirty="0">
                <a:latin typeface="Calibri"/>
                <a:cs typeface="Calibri"/>
              </a:rPr>
              <a:t>2012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1401)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725411" y="5565647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253390" y="346074"/>
            <a:ext cx="721169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Which</a:t>
            </a:r>
            <a:r>
              <a:rPr sz="2200" spc="15" dirty="0"/>
              <a:t> </a:t>
            </a:r>
            <a:r>
              <a:rPr sz="2200" spc="-5" dirty="0"/>
              <a:t>of</a:t>
            </a:r>
            <a:r>
              <a:rPr sz="2200" spc="15" dirty="0"/>
              <a:t> </a:t>
            </a:r>
            <a:r>
              <a:rPr sz="2200" spc="-5" dirty="0"/>
              <a:t>the</a:t>
            </a:r>
            <a:r>
              <a:rPr sz="2200" spc="15" dirty="0"/>
              <a:t> </a:t>
            </a:r>
            <a:r>
              <a:rPr sz="2200" dirty="0"/>
              <a:t>following</a:t>
            </a:r>
            <a:r>
              <a:rPr sz="2200" spc="30" dirty="0"/>
              <a:t> </a:t>
            </a:r>
            <a:r>
              <a:rPr sz="2200" spc="-5" dirty="0"/>
              <a:t>design</a:t>
            </a:r>
            <a:r>
              <a:rPr sz="2200" spc="15" dirty="0"/>
              <a:t> </a:t>
            </a:r>
            <a:r>
              <a:rPr sz="2200" spc="-5" dirty="0"/>
              <a:t>techniques</a:t>
            </a:r>
            <a:r>
              <a:rPr sz="2200" spc="45" dirty="0"/>
              <a:t> </a:t>
            </a:r>
            <a:r>
              <a:rPr sz="2200" dirty="0"/>
              <a:t>will </a:t>
            </a:r>
            <a:r>
              <a:rPr sz="2200" spc="-5" dirty="0"/>
              <a:t>become</a:t>
            </a:r>
            <a:endParaRPr sz="2200"/>
          </a:p>
          <a:p>
            <a:pPr marL="12700">
              <a:lnSpc>
                <a:spcPct val="100000"/>
              </a:lnSpc>
            </a:pPr>
            <a:r>
              <a:rPr sz="2200" spc="-5" dirty="0"/>
              <a:t>more</a:t>
            </a:r>
            <a:r>
              <a:rPr sz="2200" dirty="0"/>
              <a:t> </a:t>
            </a:r>
            <a:r>
              <a:rPr sz="2200" spc="-5" dirty="0"/>
              <a:t>important</a:t>
            </a:r>
            <a:r>
              <a:rPr sz="2200" spc="30" dirty="0"/>
              <a:t> </a:t>
            </a:r>
            <a:r>
              <a:rPr sz="2200" spc="-5" dirty="0"/>
              <a:t>to</a:t>
            </a:r>
            <a:r>
              <a:rPr sz="2200" spc="20" dirty="0"/>
              <a:t> </a:t>
            </a:r>
            <a:r>
              <a:rPr sz="2200" spc="-10" dirty="0"/>
              <a:t>your</a:t>
            </a:r>
            <a:r>
              <a:rPr sz="2200" spc="35" dirty="0"/>
              <a:t> </a:t>
            </a:r>
            <a:r>
              <a:rPr sz="2200" spc="-5" dirty="0"/>
              <a:t>designs</a:t>
            </a:r>
            <a:r>
              <a:rPr sz="2200" spc="30" dirty="0"/>
              <a:t> </a:t>
            </a:r>
            <a:r>
              <a:rPr sz="2200" spc="-5" dirty="0"/>
              <a:t>in</a:t>
            </a:r>
            <a:r>
              <a:rPr sz="2200" spc="5" dirty="0"/>
              <a:t> </a:t>
            </a:r>
            <a:r>
              <a:rPr sz="2200" spc="-5" dirty="0"/>
              <a:t>the</a:t>
            </a:r>
            <a:r>
              <a:rPr sz="2200" spc="20" dirty="0"/>
              <a:t> </a:t>
            </a:r>
            <a:r>
              <a:rPr sz="2200" spc="-5" dirty="0"/>
              <a:t>future?</a:t>
            </a:r>
            <a:endParaRPr sz="2200"/>
          </a:p>
        </p:txBody>
      </p:sp>
      <p:sp>
        <p:nvSpPr>
          <p:cNvPr id="59" name="object 5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60" name="object 6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96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64801" y="1613725"/>
            <a:ext cx="3671570" cy="4487545"/>
            <a:chOff x="3364801" y="1613725"/>
            <a:chExt cx="3671570" cy="4487545"/>
          </a:xfrm>
        </p:grpSpPr>
        <p:sp>
          <p:nvSpPr>
            <p:cNvPr id="4" name="object 4"/>
            <p:cNvSpPr/>
            <p:nvPr/>
          </p:nvSpPr>
          <p:spPr>
            <a:xfrm>
              <a:off x="3369564" y="1645920"/>
              <a:ext cx="3176270" cy="88900"/>
            </a:xfrm>
            <a:custGeom>
              <a:avLst/>
              <a:gdLst/>
              <a:ahLst/>
              <a:cxnLst/>
              <a:rect l="l" t="t" r="r" b="b"/>
              <a:pathLst>
                <a:path w="3176270" h="88900">
                  <a:moveTo>
                    <a:pt x="3176016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3176016" y="88391"/>
                  </a:lnTo>
                  <a:lnTo>
                    <a:pt x="317601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69564" y="1734312"/>
              <a:ext cx="3667125" cy="88900"/>
            </a:xfrm>
            <a:custGeom>
              <a:avLst/>
              <a:gdLst/>
              <a:ahLst/>
              <a:cxnLst/>
              <a:rect l="l" t="t" r="r" b="b"/>
              <a:pathLst>
                <a:path w="3667125" h="88900">
                  <a:moveTo>
                    <a:pt x="3666743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3666743" y="88391"/>
                  </a:lnTo>
                  <a:lnTo>
                    <a:pt x="36667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69564" y="1822704"/>
              <a:ext cx="3520440" cy="88900"/>
            </a:xfrm>
            <a:custGeom>
              <a:avLst/>
              <a:gdLst/>
              <a:ahLst/>
              <a:cxnLst/>
              <a:rect l="l" t="t" r="r" b="b"/>
              <a:pathLst>
                <a:path w="3520440" h="88900">
                  <a:moveTo>
                    <a:pt x="3520440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3520440" y="88392"/>
                  </a:lnTo>
                  <a:lnTo>
                    <a:pt x="352044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69564" y="1911096"/>
              <a:ext cx="3523615" cy="88900"/>
            </a:xfrm>
            <a:custGeom>
              <a:avLst/>
              <a:gdLst/>
              <a:ahLst/>
              <a:cxnLst/>
              <a:rect l="l" t="t" r="r" b="b"/>
              <a:pathLst>
                <a:path w="3523615" h="88900">
                  <a:moveTo>
                    <a:pt x="3523488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3523488" y="88391"/>
                  </a:lnTo>
                  <a:lnTo>
                    <a:pt x="352348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69564" y="2052828"/>
              <a:ext cx="2289175" cy="88900"/>
            </a:xfrm>
            <a:custGeom>
              <a:avLst/>
              <a:gdLst/>
              <a:ahLst/>
              <a:cxnLst/>
              <a:rect l="l" t="t" r="r" b="b"/>
              <a:pathLst>
                <a:path w="2289175" h="88900">
                  <a:moveTo>
                    <a:pt x="2289048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2289048" y="88392"/>
                  </a:lnTo>
                  <a:lnTo>
                    <a:pt x="22890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69564" y="2141220"/>
              <a:ext cx="2205355" cy="88900"/>
            </a:xfrm>
            <a:custGeom>
              <a:avLst/>
              <a:gdLst/>
              <a:ahLst/>
              <a:cxnLst/>
              <a:rect l="l" t="t" r="r" b="b"/>
              <a:pathLst>
                <a:path w="2205354" h="88900">
                  <a:moveTo>
                    <a:pt x="2205228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2205228" y="88391"/>
                  </a:lnTo>
                  <a:lnTo>
                    <a:pt x="220522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69564" y="2229612"/>
              <a:ext cx="2341245" cy="88900"/>
            </a:xfrm>
            <a:custGeom>
              <a:avLst/>
              <a:gdLst/>
              <a:ahLst/>
              <a:cxnLst/>
              <a:rect l="l" t="t" r="r" b="b"/>
              <a:pathLst>
                <a:path w="2341245" h="88900">
                  <a:moveTo>
                    <a:pt x="2340864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2340864" y="88391"/>
                  </a:lnTo>
                  <a:lnTo>
                    <a:pt x="2340864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69564" y="2318004"/>
              <a:ext cx="2313940" cy="88900"/>
            </a:xfrm>
            <a:custGeom>
              <a:avLst/>
              <a:gdLst/>
              <a:ahLst/>
              <a:cxnLst/>
              <a:rect l="l" t="t" r="r" b="b"/>
              <a:pathLst>
                <a:path w="2313940" h="88900">
                  <a:moveTo>
                    <a:pt x="2313432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2313432" y="88392"/>
                  </a:lnTo>
                  <a:lnTo>
                    <a:pt x="231343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69564" y="2459736"/>
              <a:ext cx="1847214" cy="88900"/>
            </a:xfrm>
            <a:custGeom>
              <a:avLst/>
              <a:gdLst/>
              <a:ahLst/>
              <a:cxnLst/>
              <a:rect l="l" t="t" r="r" b="b"/>
              <a:pathLst>
                <a:path w="1847214" h="88900">
                  <a:moveTo>
                    <a:pt x="1847088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1847088" y="88391"/>
                  </a:lnTo>
                  <a:lnTo>
                    <a:pt x="18470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69564" y="2548127"/>
              <a:ext cx="1824355" cy="88900"/>
            </a:xfrm>
            <a:custGeom>
              <a:avLst/>
              <a:gdLst/>
              <a:ahLst/>
              <a:cxnLst/>
              <a:rect l="l" t="t" r="r" b="b"/>
              <a:pathLst>
                <a:path w="1824354" h="88900">
                  <a:moveTo>
                    <a:pt x="1824227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1824227" y="88392"/>
                  </a:lnTo>
                  <a:lnTo>
                    <a:pt x="182422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69564" y="2636520"/>
              <a:ext cx="1964689" cy="88900"/>
            </a:xfrm>
            <a:custGeom>
              <a:avLst/>
              <a:gdLst/>
              <a:ahLst/>
              <a:cxnLst/>
              <a:rect l="l" t="t" r="r" b="b"/>
              <a:pathLst>
                <a:path w="1964689" h="88900">
                  <a:moveTo>
                    <a:pt x="1964436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1964436" y="88391"/>
                  </a:lnTo>
                  <a:lnTo>
                    <a:pt x="196443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69564" y="2724912"/>
              <a:ext cx="1866900" cy="88900"/>
            </a:xfrm>
            <a:custGeom>
              <a:avLst/>
              <a:gdLst/>
              <a:ahLst/>
              <a:cxnLst/>
              <a:rect l="l" t="t" r="r" b="b"/>
              <a:pathLst>
                <a:path w="1866900" h="88900">
                  <a:moveTo>
                    <a:pt x="1866900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1866900" y="88391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69564" y="2866644"/>
              <a:ext cx="1580515" cy="88900"/>
            </a:xfrm>
            <a:custGeom>
              <a:avLst/>
              <a:gdLst/>
              <a:ahLst/>
              <a:cxnLst/>
              <a:rect l="l" t="t" r="r" b="b"/>
              <a:pathLst>
                <a:path w="1580514" h="88900">
                  <a:moveTo>
                    <a:pt x="1580388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1580388" y="88391"/>
                  </a:lnTo>
                  <a:lnTo>
                    <a:pt x="15803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69564" y="2955036"/>
              <a:ext cx="186055" cy="88900"/>
            </a:xfrm>
            <a:custGeom>
              <a:avLst/>
              <a:gdLst/>
              <a:ahLst/>
              <a:cxnLst/>
              <a:rect l="l" t="t" r="r" b="b"/>
              <a:pathLst>
                <a:path w="186054" h="88900">
                  <a:moveTo>
                    <a:pt x="185927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185927" y="88391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69564" y="3043427"/>
              <a:ext cx="200025" cy="88900"/>
            </a:xfrm>
            <a:custGeom>
              <a:avLst/>
              <a:gdLst/>
              <a:ahLst/>
              <a:cxnLst/>
              <a:rect l="l" t="t" r="r" b="b"/>
              <a:pathLst>
                <a:path w="200025" h="88900">
                  <a:moveTo>
                    <a:pt x="199644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199644" y="88392"/>
                  </a:lnTo>
                  <a:lnTo>
                    <a:pt x="199644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69564" y="3131820"/>
              <a:ext cx="151130" cy="88900"/>
            </a:xfrm>
            <a:custGeom>
              <a:avLst/>
              <a:gdLst/>
              <a:ahLst/>
              <a:cxnLst/>
              <a:rect l="l" t="t" r="r" b="b"/>
              <a:pathLst>
                <a:path w="151129" h="88900">
                  <a:moveTo>
                    <a:pt x="150875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150875" y="88391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69564" y="3273552"/>
              <a:ext cx="1463040" cy="88900"/>
            </a:xfrm>
            <a:custGeom>
              <a:avLst/>
              <a:gdLst/>
              <a:ahLst/>
              <a:cxnLst/>
              <a:rect l="l" t="t" r="r" b="b"/>
              <a:pathLst>
                <a:path w="1463039" h="88900">
                  <a:moveTo>
                    <a:pt x="1463039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1463039" y="88392"/>
                  </a:lnTo>
                  <a:lnTo>
                    <a:pt x="146303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69564" y="3361944"/>
              <a:ext cx="1710055" cy="88900"/>
            </a:xfrm>
            <a:custGeom>
              <a:avLst/>
              <a:gdLst/>
              <a:ahLst/>
              <a:cxnLst/>
              <a:rect l="l" t="t" r="r" b="b"/>
              <a:pathLst>
                <a:path w="1710054" h="88900">
                  <a:moveTo>
                    <a:pt x="1709927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1709927" y="88391"/>
                  </a:lnTo>
                  <a:lnTo>
                    <a:pt x="170992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69564" y="3450336"/>
              <a:ext cx="1571625" cy="88900"/>
            </a:xfrm>
            <a:custGeom>
              <a:avLst/>
              <a:gdLst/>
              <a:ahLst/>
              <a:cxnLst/>
              <a:rect l="l" t="t" r="r" b="b"/>
              <a:pathLst>
                <a:path w="1571625" h="88900">
                  <a:moveTo>
                    <a:pt x="1571244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1571244" y="88391"/>
                  </a:lnTo>
                  <a:lnTo>
                    <a:pt x="1571244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69564" y="3538727"/>
              <a:ext cx="1565275" cy="88900"/>
            </a:xfrm>
            <a:custGeom>
              <a:avLst/>
              <a:gdLst/>
              <a:ahLst/>
              <a:cxnLst/>
              <a:rect l="l" t="t" r="r" b="b"/>
              <a:pathLst>
                <a:path w="1565275" h="88900">
                  <a:moveTo>
                    <a:pt x="1565148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1565148" y="88392"/>
                  </a:lnTo>
                  <a:lnTo>
                    <a:pt x="156514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69564" y="3680460"/>
              <a:ext cx="1123315" cy="88900"/>
            </a:xfrm>
            <a:custGeom>
              <a:avLst/>
              <a:gdLst/>
              <a:ahLst/>
              <a:cxnLst/>
              <a:rect l="l" t="t" r="r" b="b"/>
              <a:pathLst>
                <a:path w="1123314" h="88900">
                  <a:moveTo>
                    <a:pt x="1123188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1123188" y="88391"/>
                  </a:lnTo>
                  <a:lnTo>
                    <a:pt x="11231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69564" y="3768852"/>
              <a:ext cx="1504315" cy="88900"/>
            </a:xfrm>
            <a:custGeom>
              <a:avLst/>
              <a:gdLst/>
              <a:ahLst/>
              <a:cxnLst/>
              <a:rect l="l" t="t" r="r" b="b"/>
              <a:pathLst>
                <a:path w="1504314" h="88900">
                  <a:moveTo>
                    <a:pt x="1504188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1504188" y="88392"/>
                  </a:lnTo>
                  <a:lnTo>
                    <a:pt x="150418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69564" y="3857244"/>
              <a:ext cx="1423670" cy="88900"/>
            </a:xfrm>
            <a:custGeom>
              <a:avLst/>
              <a:gdLst/>
              <a:ahLst/>
              <a:cxnLst/>
              <a:rect l="l" t="t" r="r" b="b"/>
              <a:pathLst>
                <a:path w="1423670" h="88900">
                  <a:moveTo>
                    <a:pt x="1423415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1423415" y="88391"/>
                  </a:lnTo>
                  <a:lnTo>
                    <a:pt x="1423415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69564" y="3945636"/>
              <a:ext cx="1249680" cy="88900"/>
            </a:xfrm>
            <a:custGeom>
              <a:avLst/>
              <a:gdLst/>
              <a:ahLst/>
              <a:cxnLst/>
              <a:rect l="l" t="t" r="r" b="b"/>
              <a:pathLst>
                <a:path w="1249679" h="88900">
                  <a:moveTo>
                    <a:pt x="1249680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1249680" y="88391"/>
                  </a:lnTo>
                  <a:lnTo>
                    <a:pt x="124968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369564" y="4087367"/>
              <a:ext cx="664845" cy="88900"/>
            </a:xfrm>
            <a:custGeom>
              <a:avLst/>
              <a:gdLst/>
              <a:ahLst/>
              <a:cxnLst/>
              <a:rect l="l" t="t" r="r" b="b"/>
              <a:pathLst>
                <a:path w="664845" h="88900">
                  <a:moveTo>
                    <a:pt x="664463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664463" y="88391"/>
                  </a:lnTo>
                  <a:lnTo>
                    <a:pt x="66446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69564" y="4175760"/>
              <a:ext cx="329565" cy="88900"/>
            </a:xfrm>
            <a:custGeom>
              <a:avLst/>
              <a:gdLst/>
              <a:ahLst/>
              <a:cxnLst/>
              <a:rect l="l" t="t" r="r" b="b"/>
              <a:pathLst>
                <a:path w="329564" h="88900">
                  <a:moveTo>
                    <a:pt x="329184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329184" y="88391"/>
                  </a:lnTo>
                  <a:lnTo>
                    <a:pt x="32918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69564" y="4264152"/>
              <a:ext cx="341630" cy="88900"/>
            </a:xfrm>
            <a:custGeom>
              <a:avLst/>
              <a:gdLst/>
              <a:ahLst/>
              <a:cxnLst/>
              <a:rect l="l" t="t" r="r" b="b"/>
              <a:pathLst>
                <a:path w="341629" h="88900">
                  <a:moveTo>
                    <a:pt x="341375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341375" y="88392"/>
                  </a:lnTo>
                  <a:lnTo>
                    <a:pt x="341375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69564" y="4494276"/>
              <a:ext cx="295910" cy="88900"/>
            </a:xfrm>
            <a:custGeom>
              <a:avLst/>
              <a:gdLst/>
              <a:ahLst/>
              <a:cxnLst/>
              <a:rect l="l" t="t" r="r" b="b"/>
              <a:pathLst>
                <a:path w="295910" h="88900">
                  <a:moveTo>
                    <a:pt x="295656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295656" y="88392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69564" y="4582667"/>
              <a:ext cx="268605" cy="88900"/>
            </a:xfrm>
            <a:custGeom>
              <a:avLst/>
              <a:gdLst/>
              <a:ahLst/>
              <a:cxnLst/>
              <a:rect l="l" t="t" r="r" b="b"/>
              <a:pathLst>
                <a:path w="268604" h="88900">
                  <a:moveTo>
                    <a:pt x="268224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268224" y="88391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69564" y="4671060"/>
              <a:ext cx="266700" cy="88900"/>
            </a:xfrm>
            <a:custGeom>
              <a:avLst/>
              <a:gdLst/>
              <a:ahLst/>
              <a:cxnLst/>
              <a:rect l="l" t="t" r="r" b="b"/>
              <a:pathLst>
                <a:path w="266700" h="88900">
                  <a:moveTo>
                    <a:pt x="266700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266700" y="88391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69564" y="4759452"/>
              <a:ext cx="264160" cy="88900"/>
            </a:xfrm>
            <a:custGeom>
              <a:avLst/>
              <a:gdLst/>
              <a:ahLst/>
              <a:cxnLst/>
              <a:rect l="l" t="t" r="r" b="b"/>
              <a:pathLst>
                <a:path w="264160" h="88900">
                  <a:moveTo>
                    <a:pt x="263651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263651" y="88392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69564" y="4901184"/>
              <a:ext cx="132715" cy="88900"/>
            </a:xfrm>
            <a:custGeom>
              <a:avLst/>
              <a:gdLst/>
              <a:ahLst/>
              <a:cxnLst/>
              <a:rect l="l" t="t" r="r" b="b"/>
              <a:pathLst>
                <a:path w="132714" h="88900">
                  <a:moveTo>
                    <a:pt x="132587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132587" y="88392"/>
                  </a:lnTo>
                  <a:lnTo>
                    <a:pt x="13258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69564" y="4989576"/>
              <a:ext cx="104139" cy="88900"/>
            </a:xfrm>
            <a:custGeom>
              <a:avLst/>
              <a:gdLst/>
              <a:ahLst/>
              <a:cxnLst/>
              <a:rect l="l" t="t" r="r" b="b"/>
              <a:pathLst>
                <a:path w="104139" h="88900">
                  <a:moveTo>
                    <a:pt x="103632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103632" y="88392"/>
                  </a:lnTo>
                  <a:lnTo>
                    <a:pt x="10363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369564" y="5077967"/>
              <a:ext cx="251460" cy="88900"/>
            </a:xfrm>
            <a:custGeom>
              <a:avLst/>
              <a:gdLst/>
              <a:ahLst/>
              <a:cxnLst/>
              <a:rect l="l" t="t" r="r" b="b"/>
              <a:pathLst>
                <a:path w="251460" h="88900">
                  <a:moveTo>
                    <a:pt x="251460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251460" y="88391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69564" y="5166359"/>
              <a:ext cx="170815" cy="88900"/>
            </a:xfrm>
            <a:custGeom>
              <a:avLst/>
              <a:gdLst/>
              <a:ahLst/>
              <a:cxnLst/>
              <a:rect l="l" t="t" r="r" b="b"/>
              <a:pathLst>
                <a:path w="170814" h="88900">
                  <a:moveTo>
                    <a:pt x="170687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170687" y="88391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69564" y="5308091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88391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88391" y="88392"/>
                  </a:lnTo>
                  <a:lnTo>
                    <a:pt x="883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69564" y="5396484"/>
              <a:ext cx="155575" cy="88900"/>
            </a:xfrm>
            <a:custGeom>
              <a:avLst/>
              <a:gdLst/>
              <a:ahLst/>
              <a:cxnLst/>
              <a:rect l="l" t="t" r="r" b="b"/>
              <a:pathLst>
                <a:path w="155575" h="88900">
                  <a:moveTo>
                    <a:pt x="155448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155448" y="8839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369564" y="5484876"/>
              <a:ext cx="186055" cy="88900"/>
            </a:xfrm>
            <a:custGeom>
              <a:avLst/>
              <a:gdLst/>
              <a:ahLst/>
              <a:cxnLst/>
              <a:rect l="l" t="t" r="r" b="b"/>
              <a:pathLst>
                <a:path w="186054" h="88900">
                  <a:moveTo>
                    <a:pt x="185927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185927" y="88392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369564" y="5573267"/>
              <a:ext cx="139065" cy="90170"/>
            </a:xfrm>
            <a:custGeom>
              <a:avLst/>
              <a:gdLst/>
              <a:ahLst/>
              <a:cxnLst/>
              <a:rect l="l" t="t" r="r" b="b"/>
              <a:pathLst>
                <a:path w="139064" h="90170">
                  <a:moveTo>
                    <a:pt x="138684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138684" y="89915"/>
                  </a:lnTo>
                  <a:lnTo>
                    <a:pt x="13868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369564" y="5715000"/>
              <a:ext cx="384175" cy="88900"/>
            </a:xfrm>
            <a:custGeom>
              <a:avLst/>
              <a:gdLst/>
              <a:ahLst/>
              <a:cxnLst/>
              <a:rect l="l" t="t" r="r" b="b"/>
              <a:pathLst>
                <a:path w="384175" h="88900">
                  <a:moveTo>
                    <a:pt x="384048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384048" y="88391"/>
                  </a:lnTo>
                  <a:lnTo>
                    <a:pt x="3840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369564" y="5803391"/>
              <a:ext cx="597535" cy="88900"/>
            </a:xfrm>
            <a:custGeom>
              <a:avLst/>
              <a:gdLst/>
              <a:ahLst/>
              <a:cxnLst/>
              <a:rect l="l" t="t" r="r" b="b"/>
              <a:pathLst>
                <a:path w="597535" h="88900">
                  <a:moveTo>
                    <a:pt x="597408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597408" y="88392"/>
                  </a:lnTo>
                  <a:lnTo>
                    <a:pt x="59740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369564" y="5891784"/>
              <a:ext cx="696595" cy="90170"/>
            </a:xfrm>
            <a:custGeom>
              <a:avLst/>
              <a:gdLst/>
              <a:ahLst/>
              <a:cxnLst/>
              <a:rect l="l" t="t" r="r" b="b"/>
              <a:pathLst>
                <a:path w="696595" h="90170">
                  <a:moveTo>
                    <a:pt x="696468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696468" y="89915"/>
                  </a:lnTo>
                  <a:lnTo>
                    <a:pt x="69646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369564" y="5981700"/>
              <a:ext cx="762000" cy="88900"/>
            </a:xfrm>
            <a:custGeom>
              <a:avLst/>
              <a:gdLst/>
              <a:ahLst/>
              <a:cxnLst/>
              <a:rect l="l" t="t" r="r" b="b"/>
              <a:pathLst>
                <a:path w="762000" h="88900">
                  <a:moveTo>
                    <a:pt x="762000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762000" y="88392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369564" y="1618488"/>
              <a:ext cx="0" cy="4478020"/>
            </a:xfrm>
            <a:custGeom>
              <a:avLst/>
              <a:gdLst/>
              <a:ahLst/>
              <a:cxnLst/>
              <a:rect l="l" t="t" r="r" b="b"/>
              <a:pathLst>
                <a:path h="4478020">
                  <a:moveTo>
                    <a:pt x="0" y="0"/>
                  </a:moveTo>
                  <a:lnTo>
                    <a:pt x="0" y="4477512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608826" y="1588389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48%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722365" y="1995297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35%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279263" y="2402585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28%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13452" y="2809189"/>
            <a:ext cx="25971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24%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555616" y="3623817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17%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097528" y="4030726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10%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728084" y="4438014"/>
            <a:ext cx="1905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4%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565652" y="4845177"/>
            <a:ext cx="1905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2%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521202" y="5252084"/>
            <a:ext cx="1905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1%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816858" y="5659323"/>
            <a:ext cx="1905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6%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100696" y="1676780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56%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637657" y="2084070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34%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256403" y="2490978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28%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618103" y="2898140"/>
            <a:ext cx="1905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3%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869815" y="3216351"/>
            <a:ext cx="55816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22%</a:t>
            </a:r>
            <a:r>
              <a:rPr sz="1050" spc="-120" dirty="0">
                <a:latin typeface="Calibri"/>
                <a:cs typeface="Calibri"/>
              </a:rPr>
              <a:t> </a:t>
            </a:r>
            <a:r>
              <a:rPr sz="1575" baseline="-37037" dirty="0">
                <a:latin typeface="Calibri"/>
                <a:cs typeface="Calibri"/>
              </a:rPr>
              <a:t>26%</a:t>
            </a:r>
            <a:endParaRPr sz="1575" baseline="-37037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937252" y="3712209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23%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762247" y="4119498"/>
            <a:ext cx="1905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5%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700398" y="4526407"/>
            <a:ext cx="1905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4%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535807" y="4933569"/>
            <a:ext cx="1905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2%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587241" y="5340858"/>
            <a:ext cx="1905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2%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030217" y="5747715"/>
            <a:ext cx="1905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9%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952868" y="1765172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54%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774816" y="2172461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36%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396865" y="2579623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30%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632708" y="2986532"/>
            <a:ext cx="1905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3%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004053" y="3393694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24%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855845" y="3800602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22%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773551" y="4207890"/>
            <a:ext cx="1905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5%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699509" y="4615052"/>
            <a:ext cx="1905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4%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684523" y="5021960"/>
            <a:ext cx="1905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4%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617721" y="5429250"/>
            <a:ext cx="1905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3%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956297" y="1853946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54%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746750" y="2260853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35%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299709" y="2668016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28%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583940" y="3075178"/>
            <a:ext cx="1905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2%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997322" y="3482085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24%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681854" y="3889375"/>
            <a:ext cx="25907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19%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695446" y="4703445"/>
            <a:ext cx="1905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4%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603497" y="5110734"/>
            <a:ext cx="1905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3%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570478" y="5517591"/>
            <a:ext cx="1905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2%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104132" y="5895238"/>
            <a:ext cx="37592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575" spc="-232" baseline="23809" dirty="0">
                <a:latin typeface="Calibri"/>
                <a:cs typeface="Calibri"/>
              </a:rPr>
              <a:t>1</a:t>
            </a:r>
            <a:r>
              <a:rPr sz="1050" spc="-155" dirty="0">
                <a:latin typeface="Calibri"/>
                <a:cs typeface="Calibri"/>
              </a:rPr>
              <a:t>12</a:t>
            </a:r>
            <a:r>
              <a:rPr sz="1575" spc="-232" baseline="23809" dirty="0">
                <a:latin typeface="Calibri"/>
                <a:cs typeface="Calibri"/>
              </a:rPr>
              <a:t>%</a:t>
            </a:r>
            <a:r>
              <a:rPr sz="1050" spc="-155" dirty="0">
                <a:latin typeface="Calibri"/>
                <a:cs typeface="Calibri"/>
              </a:rPr>
              <a:t>%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576829" y="1682623"/>
            <a:ext cx="6419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M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TLAB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548508" y="2089785"/>
            <a:ext cx="6699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La</a:t>
            </a:r>
            <a:r>
              <a:rPr sz="1400" spc="-10" dirty="0">
                <a:latin typeface="Calibri"/>
                <a:cs typeface="Calibri"/>
              </a:rPr>
              <a:t>b</a:t>
            </a:r>
            <a:r>
              <a:rPr sz="1400" spc="-5" dirty="0">
                <a:latin typeface="Calibri"/>
                <a:cs typeface="Calibri"/>
              </a:rPr>
              <a:t>VIEW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93649" y="2496693"/>
            <a:ext cx="30226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System </a:t>
            </a:r>
            <a:r>
              <a:rPr sz="1400" dirty="0">
                <a:latin typeface="Calibri"/>
                <a:cs typeface="Calibri"/>
              </a:rPr>
              <a:t>C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or other "hardware C"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language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485391" y="2903982"/>
            <a:ext cx="173291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FPGA-based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prototypes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578735" y="3310585"/>
            <a:ext cx="6400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Simulink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851785" y="3718052"/>
            <a:ext cx="3670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UML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720085" y="4125214"/>
            <a:ext cx="4984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Q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MU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819099" y="4532121"/>
            <a:ext cx="23990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Cadence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Virtual</a:t>
            </a:r>
            <a:r>
              <a:rPr sz="1400" dirty="0">
                <a:latin typeface="Calibri"/>
                <a:cs typeface="Calibri"/>
              </a:rPr>
              <a:t> System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Platform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745742" y="4939410"/>
            <a:ext cx="14732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Synopsys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Virtualizer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575308" y="5346572"/>
            <a:ext cx="16427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Mentor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Graphics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Vista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731389" y="5753506"/>
            <a:ext cx="4476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ther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6374891" y="5283708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73151" y="0"/>
                </a:moveTo>
                <a:lnTo>
                  <a:pt x="0" y="0"/>
                </a:lnTo>
                <a:lnTo>
                  <a:pt x="0" y="73152"/>
                </a:lnTo>
                <a:lnTo>
                  <a:pt x="73151" y="73152"/>
                </a:lnTo>
                <a:lnTo>
                  <a:pt x="7315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6469126" y="5212841"/>
            <a:ext cx="8216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libri"/>
                <a:cs typeface="Calibri"/>
              </a:rPr>
              <a:t>2017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(N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=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445)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6374891" y="5506211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73151" y="0"/>
                </a:moveTo>
                <a:lnTo>
                  <a:pt x="0" y="0"/>
                </a:lnTo>
                <a:lnTo>
                  <a:pt x="0" y="73151"/>
                </a:lnTo>
                <a:lnTo>
                  <a:pt x="73151" y="73151"/>
                </a:lnTo>
                <a:lnTo>
                  <a:pt x="7315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6469126" y="5434329"/>
            <a:ext cx="8216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libri"/>
                <a:cs typeface="Calibri"/>
              </a:rPr>
              <a:t>2015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(N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=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638)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374891" y="5727191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73151" y="0"/>
                </a:moveTo>
                <a:lnTo>
                  <a:pt x="0" y="0"/>
                </a:lnTo>
                <a:lnTo>
                  <a:pt x="0" y="73152"/>
                </a:lnTo>
                <a:lnTo>
                  <a:pt x="73151" y="73152"/>
                </a:lnTo>
                <a:lnTo>
                  <a:pt x="73151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6469126" y="5655970"/>
            <a:ext cx="8216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libri"/>
                <a:cs typeface="Calibri"/>
              </a:rPr>
              <a:t>2014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(N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=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887)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6374891" y="5948171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73151" y="0"/>
                </a:moveTo>
                <a:lnTo>
                  <a:pt x="0" y="0"/>
                </a:lnTo>
                <a:lnTo>
                  <a:pt x="0" y="73151"/>
                </a:lnTo>
                <a:lnTo>
                  <a:pt x="73151" y="73151"/>
                </a:lnTo>
                <a:lnTo>
                  <a:pt x="73151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6469126" y="5877559"/>
            <a:ext cx="89026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libri"/>
                <a:cs typeface="Calibri"/>
              </a:rPr>
              <a:t>2013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(N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=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1509)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9" name="object 10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110" name="object 1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108" name="object 108"/>
          <p:cNvSpPr txBox="1">
            <a:spLocks noGrp="1"/>
          </p:cNvSpPr>
          <p:nvPr>
            <p:ph type="title"/>
          </p:nvPr>
        </p:nvSpPr>
        <p:spPr>
          <a:xfrm>
            <a:off x="253390" y="308863"/>
            <a:ext cx="621030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What</a:t>
            </a:r>
            <a:r>
              <a:rPr sz="2200" spc="10" dirty="0"/>
              <a:t> </a:t>
            </a:r>
            <a:r>
              <a:rPr sz="2200" spc="-10" dirty="0"/>
              <a:t>system</a:t>
            </a:r>
            <a:r>
              <a:rPr sz="2200" spc="30" dirty="0"/>
              <a:t> </a:t>
            </a:r>
            <a:r>
              <a:rPr sz="2200" spc="-5" dirty="0"/>
              <a:t>level</a:t>
            </a:r>
            <a:r>
              <a:rPr sz="2200" spc="10" dirty="0"/>
              <a:t> </a:t>
            </a:r>
            <a:r>
              <a:rPr sz="2200" spc="-5" dirty="0"/>
              <a:t>design</a:t>
            </a:r>
            <a:r>
              <a:rPr sz="2200" spc="20" dirty="0"/>
              <a:t> </a:t>
            </a:r>
            <a:r>
              <a:rPr sz="2200" spc="-5" dirty="0"/>
              <a:t>tools</a:t>
            </a:r>
            <a:r>
              <a:rPr sz="2200" spc="30" dirty="0"/>
              <a:t> </a:t>
            </a:r>
            <a:r>
              <a:rPr sz="2200" spc="-5" dirty="0"/>
              <a:t>do</a:t>
            </a:r>
            <a:r>
              <a:rPr sz="2200" spc="10" dirty="0"/>
              <a:t> </a:t>
            </a:r>
            <a:r>
              <a:rPr sz="2200" spc="-15" dirty="0"/>
              <a:t>you</a:t>
            </a:r>
            <a:r>
              <a:rPr sz="2200" spc="40" dirty="0"/>
              <a:t> </a:t>
            </a:r>
            <a:r>
              <a:rPr sz="2200" spc="-5" dirty="0"/>
              <a:t>or</a:t>
            </a:r>
            <a:r>
              <a:rPr sz="2200" spc="15" dirty="0"/>
              <a:t> </a:t>
            </a:r>
            <a:r>
              <a:rPr sz="2200" spc="-10" dirty="0"/>
              <a:t>your </a:t>
            </a:r>
            <a:r>
              <a:rPr sz="2200" spc="-600" dirty="0"/>
              <a:t> </a:t>
            </a:r>
            <a:r>
              <a:rPr sz="2200" spc="-5" dirty="0"/>
              <a:t>organization</a:t>
            </a:r>
            <a:r>
              <a:rPr sz="2200" spc="30" dirty="0"/>
              <a:t> </a:t>
            </a:r>
            <a:r>
              <a:rPr sz="2200" spc="-5" dirty="0"/>
              <a:t>currently</a:t>
            </a:r>
            <a:r>
              <a:rPr sz="2200" spc="10" dirty="0"/>
              <a:t> </a:t>
            </a:r>
            <a:r>
              <a:rPr sz="2200" spc="-5" dirty="0"/>
              <a:t>use?</a:t>
            </a:r>
            <a:endParaRPr sz="220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97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51178" y="1892807"/>
          <a:ext cx="5824850" cy="37048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2125"/>
                <a:gridCol w="137794"/>
                <a:gridCol w="413384"/>
                <a:gridCol w="362585"/>
                <a:gridCol w="106679"/>
                <a:gridCol w="883919"/>
                <a:gridCol w="513714"/>
                <a:gridCol w="374650"/>
              </a:tblGrid>
              <a:tr h="224027">
                <a:tc>
                  <a:txBody>
                    <a:bodyPr/>
                    <a:lstStyle/>
                    <a:p>
                      <a:pPr marR="156210" algn="r">
                        <a:lnSpc>
                          <a:spcPts val="156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Software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engineering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staff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36%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/>
                </a:tc>
              </a:tr>
              <a:tr h="929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4027">
                <a:tc>
                  <a:txBody>
                    <a:bodyPr/>
                    <a:lstStyle/>
                    <a:p>
                      <a:pPr marR="156210" algn="r">
                        <a:lnSpc>
                          <a:spcPts val="156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Hardware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engineering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staff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28%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14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4028">
                <a:tc>
                  <a:txBody>
                    <a:bodyPr/>
                    <a:lstStyle/>
                    <a:p>
                      <a:pPr marR="156845" algn="r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Software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engineering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manager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45974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21%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29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4027">
                <a:tc>
                  <a:txBody>
                    <a:bodyPr/>
                    <a:lstStyle/>
                    <a:p>
                      <a:pPr marR="156210" algn="r">
                        <a:lnSpc>
                          <a:spcPts val="156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Hardware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engineering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manager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18%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14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5551">
                <a:tc>
                  <a:txBody>
                    <a:bodyPr/>
                    <a:lstStyle/>
                    <a:p>
                      <a:pPr marR="157480" algn="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Hardware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architects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17%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1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4027">
                <a:tc>
                  <a:txBody>
                    <a:bodyPr/>
                    <a:lstStyle/>
                    <a:p>
                      <a:pPr marR="156845" algn="r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Systems engineering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manager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29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4027">
                <a:tc>
                  <a:txBody>
                    <a:bodyPr/>
                    <a:lstStyle/>
                    <a:p>
                      <a:pPr marR="158115" algn="r">
                        <a:lnSpc>
                          <a:spcPts val="156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Systems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engineering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staff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15%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1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5551">
                <a:tc>
                  <a:txBody>
                    <a:bodyPr/>
                    <a:lstStyle/>
                    <a:p>
                      <a:pPr marR="156845" algn="r">
                        <a:lnSpc>
                          <a:spcPts val="157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Corporate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management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14%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1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4027">
                <a:tc>
                  <a:txBody>
                    <a:bodyPr/>
                    <a:lstStyle/>
                    <a:p>
                      <a:pPr marR="155575" algn="r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Outside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influence,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customer, standards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14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5551">
                <a:tc>
                  <a:txBody>
                    <a:bodyPr/>
                    <a:lstStyle/>
                    <a:p>
                      <a:pPr marR="196850" algn="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Purchasing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manager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1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8915">
                <a:tc>
                  <a:txBody>
                    <a:bodyPr/>
                    <a:lstStyle/>
                    <a:p>
                      <a:pPr marR="196850" algn="r">
                        <a:lnSpc>
                          <a:spcPts val="154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Marketing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manager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2104">
                <a:tc>
                  <a:txBody>
                    <a:bodyPr/>
                    <a:lstStyle/>
                    <a:p>
                      <a:pPr marR="155575" algn="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Other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39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0014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33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4177284" y="1847088"/>
            <a:ext cx="1409700" cy="3796665"/>
            <a:chOff x="4177284" y="1847088"/>
            <a:chExt cx="1409700" cy="3796665"/>
          </a:xfrm>
        </p:grpSpPr>
        <p:sp>
          <p:nvSpPr>
            <p:cNvPr id="5" name="object 5"/>
            <p:cNvSpPr/>
            <p:nvPr/>
          </p:nvSpPr>
          <p:spPr>
            <a:xfrm>
              <a:off x="4183380" y="2525267"/>
              <a:ext cx="1403985" cy="3072765"/>
            </a:xfrm>
            <a:custGeom>
              <a:avLst/>
              <a:gdLst/>
              <a:ahLst/>
              <a:cxnLst/>
              <a:rect l="l" t="t" r="r" b="b"/>
              <a:pathLst>
                <a:path w="1403985" h="3072765">
                  <a:moveTo>
                    <a:pt x="237744" y="2848356"/>
                  </a:moveTo>
                  <a:lnTo>
                    <a:pt x="0" y="2848356"/>
                  </a:lnTo>
                  <a:lnTo>
                    <a:pt x="0" y="3072384"/>
                  </a:lnTo>
                  <a:lnTo>
                    <a:pt x="237744" y="3072384"/>
                  </a:lnTo>
                  <a:lnTo>
                    <a:pt x="237744" y="2848356"/>
                  </a:lnTo>
                  <a:close/>
                </a:path>
                <a:path w="1403985" h="3072765">
                  <a:moveTo>
                    <a:pt x="1139952" y="632460"/>
                  </a:moveTo>
                  <a:lnTo>
                    <a:pt x="0" y="632460"/>
                  </a:lnTo>
                  <a:lnTo>
                    <a:pt x="0" y="858012"/>
                  </a:lnTo>
                  <a:lnTo>
                    <a:pt x="1139952" y="858012"/>
                  </a:lnTo>
                  <a:lnTo>
                    <a:pt x="1139952" y="632460"/>
                  </a:lnTo>
                  <a:close/>
                </a:path>
                <a:path w="1403985" h="3072765">
                  <a:moveTo>
                    <a:pt x="1228344" y="316992"/>
                  </a:moveTo>
                  <a:lnTo>
                    <a:pt x="0" y="316992"/>
                  </a:lnTo>
                  <a:lnTo>
                    <a:pt x="0" y="541020"/>
                  </a:lnTo>
                  <a:lnTo>
                    <a:pt x="1228344" y="541020"/>
                  </a:lnTo>
                  <a:lnTo>
                    <a:pt x="1228344" y="316992"/>
                  </a:lnTo>
                  <a:close/>
                </a:path>
                <a:path w="1403985" h="3072765">
                  <a:moveTo>
                    <a:pt x="1403604" y="0"/>
                  </a:moveTo>
                  <a:lnTo>
                    <a:pt x="0" y="0"/>
                  </a:lnTo>
                  <a:lnTo>
                    <a:pt x="0" y="224028"/>
                  </a:lnTo>
                  <a:lnTo>
                    <a:pt x="1403604" y="224028"/>
                  </a:lnTo>
                  <a:lnTo>
                    <a:pt x="1403604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83380" y="1847088"/>
              <a:ext cx="0" cy="3796665"/>
            </a:xfrm>
            <a:custGeom>
              <a:avLst/>
              <a:gdLst/>
              <a:ahLst/>
              <a:cxnLst/>
              <a:rect l="l" t="t" r="r" b="b"/>
              <a:pathLst>
                <a:path h="3796665">
                  <a:moveTo>
                    <a:pt x="0" y="0"/>
                  </a:moveTo>
                  <a:lnTo>
                    <a:pt x="0" y="3796284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431279" y="5297423"/>
            <a:ext cx="97790" cy="99060"/>
          </a:xfrm>
          <a:custGeom>
            <a:avLst/>
            <a:gdLst/>
            <a:ahLst/>
            <a:cxnLst/>
            <a:rect l="l" t="t" r="r" b="b"/>
            <a:pathLst>
              <a:path w="97790" h="99060">
                <a:moveTo>
                  <a:pt x="97535" y="0"/>
                </a:moveTo>
                <a:lnTo>
                  <a:pt x="0" y="0"/>
                </a:lnTo>
                <a:lnTo>
                  <a:pt x="0" y="99059"/>
                </a:lnTo>
                <a:lnTo>
                  <a:pt x="97535" y="99059"/>
                </a:lnTo>
                <a:lnTo>
                  <a:pt x="97535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961858" y="5207889"/>
            <a:ext cx="6877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(N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=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536)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3390" y="318897"/>
            <a:ext cx="625919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Who</a:t>
            </a:r>
            <a:r>
              <a:rPr sz="2200" spc="10" dirty="0"/>
              <a:t> </a:t>
            </a:r>
            <a:r>
              <a:rPr sz="2200" dirty="0"/>
              <a:t>were</a:t>
            </a:r>
            <a:r>
              <a:rPr sz="2200" spc="-5" dirty="0"/>
              <a:t> the</a:t>
            </a:r>
            <a:r>
              <a:rPr sz="2200" spc="15" dirty="0"/>
              <a:t> </a:t>
            </a:r>
            <a:r>
              <a:rPr sz="2200" spc="-5" dirty="0"/>
              <a:t>three</a:t>
            </a:r>
            <a:r>
              <a:rPr sz="2200" spc="15" dirty="0"/>
              <a:t> </a:t>
            </a:r>
            <a:r>
              <a:rPr sz="2200" spc="-5" dirty="0"/>
              <a:t>greatest</a:t>
            </a:r>
            <a:r>
              <a:rPr sz="2200" spc="10" dirty="0"/>
              <a:t> </a:t>
            </a:r>
            <a:r>
              <a:rPr sz="2200" spc="-5" dirty="0"/>
              <a:t>influencers</a:t>
            </a:r>
            <a:r>
              <a:rPr sz="2200" spc="40" dirty="0"/>
              <a:t> </a:t>
            </a:r>
            <a:r>
              <a:rPr sz="2200" spc="-5" dirty="0"/>
              <a:t>on</a:t>
            </a:r>
            <a:r>
              <a:rPr sz="2200" spc="10" dirty="0"/>
              <a:t> </a:t>
            </a:r>
            <a:r>
              <a:rPr sz="2200" spc="-5" dirty="0"/>
              <a:t>the </a:t>
            </a:r>
            <a:r>
              <a:rPr sz="2200" spc="-595" dirty="0"/>
              <a:t> </a:t>
            </a:r>
            <a:r>
              <a:rPr sz="2200" spc="-5" dirty="0"/>
              <a:t>choice</a:t>
            </a:r>
            <a:r>
              <a:rPr sz="2200" spc="5" dirty="0"/>
              <a:t> </a:t>
            </a:r>
            <a:r>
              <a:rPr sz="2200" spc="-5" dirty="0"/>
              <a:t>of</a:t>
            </a:r>
            <a:r>
              <a:rPr sz="2200" spc="10" dirty="0"/>
              <a:t> </a:t>
            </a:r>
            <a:r>
              <a:rPr sz="2200" spc="-5" dirty="0"/>
              <a:t>the</a:t>
            </a:r>
            <a:r>
              <a:rPr sz="2200" spc="15" dirty="0"/>
              <a:t> </a:t>
            </a:r>
            <a:r>
              <a:rPr sz="2200" spc="-5" dirty="0"/>
              <a:t>system-level</a:t>
            </a:r>
            <a:r>
              <a:rPr sz="2200" spc="50" dirty="0"/>
              <a:t> </a:t>
            </a:r>
            <a:r>
              <a:rPr sz="2200" spc="-5" dirty="0"/>
              <a:t>tools</a:t>
            </a:r>
            <a:r>
              <a:rPr sz="2200" spc="10" dirty="0"/>
              <a:t> </a:t>
            </a:r>
            <a:r>
              <a:rPr sz="2200" spc="-5" dirty="0"/>
              <a:t>for</a:t>
            </a:r>
            <a:r>
              <a:rPr sz="2200" spc="10" dirty="0"/>
              <a:t> </a:t>
            </a:r>
            <a:r>
              <a:rPr sz="2200" spc="-10" dirty="0"/>
              <a:t>your </a:t>
            </a:r>
            <a:r>
              <a:rPr sz="2200" spc="-5" dirty="0"/>
              <a:t> current</a:t>
            </a:r>
            <a:r>
              <a:rPr sz="2200" spc="5" dirty="0"/>
              <a:t> </a:t>
            </a:r>
            <a:r>
              <a:rPr sz="2200" spc="-5" dirty="0"/>
              <a:t>project?</a:t>
            </a:r>
            <a:endParaRPr sz="220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98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32213" y="1834705"/>
            <a:ext cx="3027045" cy="3734435"/>
            <a:chOff x="3232213" y="1834705"/>
            <a:chExt cx="3027045" cy="3734435"/>
          </a:xfrm>
        </p:grpSpPr>
        <p:sp>
          <p:nvSpPr>
            <p:cNvPr id="4" name="object 4"/>
            <p:cNvSpPr/>
            <p:nvPr/>
          </p:nvSpPr>
          <p:spPr>
            <a:xfrm>
              <a:off x="3236976" y="1900427"/>
              <a:ext cx="2867025" cy="172720"/>
            </a:xfrm>
            <a:custGeom>
              <a:avLst/>
              <a:gdLst/>
              <a:ahLst/>
              <a:cxnLst/>
              <a:rect l="l" t="t" r="r" b="b"/>
              <a:pathLst>
                <a:path w="2867025" h="172719">
                  <a:moveTo>
                    <a:pt x="2866644" y="0"/>
                  </a:moveTo>
                  <a:lnTo>
                    <a:pt x="0" y="0"/>
                  </a:lnTo>
                  <a:lnTo>
                    <a:pt x="0" y="172212"/>
                  </a:lnTo>
                  <a:lnTo>
                    <a:pt x="2866644" y="172212"/>
                  </a:lnTo>
                  <a:lnTo>
                    <a:pt x="286664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36976" y="2072639"/>
              <a:ext cx="3022600" cy="172720"/>
            </a:xfrm>
            <a:custGeom>
              <a:avLst/>
              <a:gdLst/>
              <a:ahLst/>
              <a:cxnLst/>
              <a:rect l="l" t="t" r="r" b="b"/>
              <a:pathLst>
                <a:path w="3022600" h="172719">
                  <a:moveTo>
                    <a:pt x="3022091" y="0"/>
                  </a:moveTo>
                  <a:lnTo>
                    <a:pt x="0" y="0"/>
                  </a:lnTo>
                  <a:lnTo>
                    <a:pt x="0" y="172212"/>
                  </a:lnTo>
                  <a:lnTo>
                    <a:pt x="3022091" y="172212"/>
                  </a:lnTo>
                  <a:lnTo>
                    <a:pt x="30220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6976" y="2365247"/>
              <a:ext cx="2429510" cy="173990"/>
            </a:xfrm>
            <a:custGeom>
              <a:avLst/>
              <a:gdLst/>
              <a:ahLst/>
              <a:cxnLst/>
              <a:rect l="l" t="t" r="r" b="b"/>
              <a:pathLst>
                <a:path w="2429510" h="173989">
                  <a:moveTo>
                    <a:pt x="2429256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2429256" y="173736"/>
                  </a:lnTo>
                  <a:lnTo>
                    <a:pt x="242925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36976" y="2538983"/>
              <a:ext cx="2931160" cy="172720"/>
            </a:xfrm>
            <a:custGeom>
              <a:avLst/>
              <a:gdLst/>
              <a:ahLst/>
              <a:cxnLst/>
              <a:rect l="l" t="t" r="r" b="b"/>
              <a:pathLst>
                <a:path w="2931160" h="172719">
                  <a:moveTo>
                    <a:pt x="2930652" y="0"/>
                  </a:moveTo>
                  <a:lnTo>
                    <a:pt x="0" y="0"/>
                  </a:lnTo>
                  <a:lnTo>
                    <a:pt x="0" y="172212"/>
                  </a:lnTo>
                  <a:lnTo>
                    <a:pt x="2930652" y="172212"/>
                  </a:lnTo>
                  <a:lnTo>
                    <a:pt x="293065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36976" y="2831591"/>
              <a:ext cx="1461770" cy="172720"/>
            </a:xfrm>
            <a:custGeom>
              <a:avLst/>
              <a:gdLst/>
              <a:ahLst/>
              <a:cxnLst/>
              <a:rect l="l" t="t" r="r" b="b"/>
              <a:pathLst>
                <a:path w="1461770" h="172719">
                  <a:moveTo>
                    <a:pt x="1461515" y="0"/>
                  </a:moveTo>
                  <a:lnTo>
                    <a:pt x="0" y="0"/>
                  </a:lnTo>
                  <a:lnTo>
                    <a:pt x="0" y="172212"/>
                  </a:lnTo>
                  <a:lnTo>
                    <a:pt x="1461515" y="172212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6976" y="3003803"/>
              <a:ext cx="1556385" cy="172720"/>
            </a:xfrm>
            <a:custGeom>
              <a:avLst/>
              <a:gdLst/>
              <a:ahLst/>
              <a:cxnLst/>
              <a:rect l="l" t="t" r="r" b="b"/>
              <a:pathLst>
                <a:path w="1556385" h="172719">
                  <a:moveTo>
                    <a:pt x="1556003" y="0"/>
                  </a:moveTo>
                  <a:lnTo>
                    <a:pt x="0" y="0"/>
                  </a:lnTo>
                  <a:lnTo>
                    <a:pt x="0" y="172212"/>
                  </a:lnTo>
                  <a:lnTo>
                    <a:pt x="1556003" y="172212"/>
                  </a:lnTo>
                  <a:lnTo>
                    <a:pt x="155600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36976" y="3296411"/>
              <a:ext cx="1450975" cy="172720"/>
            </a:xfrm>
            <a:custGeom>
              <a:avLst/>
              <a:gdLst/>
              <a:ahLst/>
              <a:cxnLst/>
              <a:rect l="l" t="t" r="r" b="b"/>
              <a:pathLst>
                <a:path w="1450975" h="172720">
                  <a:moveTo>
                    <a:pt x="1450848" y="0"/>
                  </a:moveTo>
                  <a:lnTo>
                    <a:pt x="0" y="0"/>
                  </a:lnTo>
                  <a:lnTo>
                    <a:pt x="0" y="172212"/>
                  </a:lnTo>
                  <a:lnTo>
                    <a:pt x="1450848" y="172212"/>
                  </a:lnTo>
                  <a:lnTo>
                    <a:pt x="14508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36976" y="3468623"/>
              <a:ext cx="1766570" cy="172720"/>
            </a:xfrm>
            <a:custGeom>
              <a:avLst/>
              <a:gdLst/>
              <a:ahLst/>
              <a:cxnLst/>
              <a:rect l="l" t="t" r="r" b="b"/>
              <a:pathLst>
                <a:path w="1766570" h="172720">
                  <a:moveTo>
                    <a:pt x="1766315" y="0"/>
                  </a:moveTo>
                  <a:lnTo>
                    <a:pt x="0" y="0"/>
                  </a:lnTo>
                  <a:lnTo>
                    <a:pt x="0" y="172212"/>
                  </a:lnTo>
                  <a:lnTo>
                    <a:pt x="1766315" y="172212"/>
                  </a:lnTo>
                  <a:lnTo>
                    <a:pt x="176631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36976" y="3762755"/>
              <a:ext cx="439420" cy="172720"/>
            </a:xfrm>
            <a:custGeom>
              <a:avLst/>
              <a:gdLst/>
              <a:ahLst/>
              <a:cxnLst/>
              <a:rect l="l" t="t" r="r" b="b"/>
              <a:pathLst>
                <a:path w="439420" h="172720">
                  <a:moveTo>
                    <a:pt x="438912" y="0"/>
                  </a:moveTo>
                  <a:lnTo>
                    <a:pt x="0" y="0"/>
                  </a:lnTo>
                  <a:lnTo>
                    <a:pt x="0" y="172212"/>
                  </a:lnTo>
                  <a:lnTo>
                    <a:pt x="438912" y="172212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36976" y="3934967"/>
              <a:ext cx="619125" cy="172720"/>
            </a:xfrm>
            <a:custGeom>
              <a:avLst/>
              <a:gdLst/>
              <a:ahLst/>
              <a:cxnLst/>
              <a:rect l="l" t="t" r="r" b="b"/>
              <a:pathLst>
                <a:path w="619125" h="172720">
                  <a:moveTo>
                    <a:pt x="618744" y="0"/>
                  </a:moveTo>
                  <a:lnTo>
                    <a:pt x="0" y="0"/>
                  </a:lnTo>
                  <a:lnTo>
                    <a:pt x="0" y="172211"/>
                  </a:lnTo>
                  <a:lnTo>
                    <a:pt x="618744" y="172211"/>
                  </a:lnTo>
                  <a:lnTo>
                    <a:pt x="61874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36976" y="4227575"/>
              <a:ext cx="393700" cy="172720"/>
            </a:xfrm>
            <a:custGeom>
              <a:avLst/>
              <a:gdLst/>
              <a:ahLst/>
              <a:cxnLst/>
              <a:rect l="l" t="t" r="r" b="b"/>
              <a:pathLst>
                <a:path w="393700" h="172720">
                  <a:moveTo>
                    <a:pt x="393191" y="0"/>
                  </a:moveTo>
                  <a:lnTo>
                    <a:pt x="0" y="0"/>
                  </a:lnTo>
                  <a:lnTo>
                    <a:pt x="0" y="172212"/>
                  </a:lnTo>
                  <a:lnTo>
                    <a:pt x="393191" y="172212"/>
                  </a:lnTo>
                  <a:lnTo>
                    <a:pt x="3931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36976" y="4399788"/>
              <a:ext cx="445134" cy="172720"/>
            </a:xfrm>
            <a:custGeom>
              <a:avLst/>
              <a:gdLst/>
              <a:ahLst/>
              <a:cxnLst/>
              <a:rect l="l" t="t" r="r" b="b"/>
              <a:pathLst>
                <a:path w="445135" h="172720">
                  <a:moveTo>
                    <a:pt x="445008" y="0"/>
                  </a:moveTo>
                  <a:lnTo>
                    <a:pt x="0" y="0"/>
                  </a:lnTo>
                  <a:lnTo>
                    <a:pt x="0" y="172212"/>
                  </a:lnTo>
                  <a:lnTo>
                    <a:pt x="445008" y="172212"/>
                  </a:lnTo>
                  <a:lnTo>
                    <a:pt x="44500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36976" y="4692395"/>
              <a:ext cx="180340" cy="173990"/>
            </a:xfrm>
            <a:custGeom>
              <a:avLst/>
              <a:gdLst/>
              <a:ahLst/>
              <a:cxnLst/>
              <a:rect l="l" t="t" r="r" b="b"/>
              <a:pathLst>
                <a:path w="180339" h="173989">
                  <a:moveTo>
                    <a:pt x="179832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79832" y="173735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36976" y="4866132"/>
              <a:ext cx="135890" cy="172720"/>
            </a:xfrm>
            <a:custGeom>
              <a:avLst/>
              <a:gdLst/>
              <a:ahLst/>
              <a:cxnLst/>
              <a:rect l="l" t="t" r="r" b="b"/>
              <a:pathLst>
                <a:path w="135889" h="172720">
                  <a:moveTo>
                    <a:pt x="135636" y="0"/>
                  </a:moveTo>
                  <a:lnTo>
                    <a:pt x="0" y="0"/>
                  </a:lnTo>
                  <a:lnTo>
                    <a:pt x="0" y="172212"/>
                  </a:lnTo>
                  <a:lnTo>
                    <a:pt x="135636" y="172212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36976" y="5158739"/>
              <a:ext cx="449580" cy="172720"/>
            </a:xfrm>
            <a:custGeom>
              <a:avLst/>
              <a:gdLst/>
              <a:ahLst/>
              <a:cxnLst/>
              <a:rect l="l" t="t" r="r" b="b"/>
              <a:pathLst>
                <a:path w="449579" h="172720">
                  <a:moveTo>
                    <a:pt x="449579" y="0"/>
                  </a:moveTo>
                  <a:lnTo>
                    <a:pt x="0" y="0"/>
                  </a:lnTo>
                  <a:lnTo>
                    <a:pt x="0" y="172212"/>
                  </a:lnTo>
                  <a:lnTo>
                    <a:pt x="449579" y="172212"/>
                  </a:lnTo>
                  <a:lnTo>
                    <a:pt x="4495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36976" y="5330952"/>
              <a:ext cx="719455" cy="172720"/>
            </a:xfrm>
            <a:custGeom>
              <a:avLst/>
              <a:gdLst/>
              <a:ahLst/>
              <a:cxnLst/>
              <a:rect l="l" t="t" r="r" b="b"/>
              <a:pathLst>
                <a:path w="719454" h="172720">
                  <a:moveTo>
                    <a:pt x="719327" y="0"/>
                  </a:moveTo>
                  <a:lnTo>
                    <a:pt x="0" y="0"/>
                  </a:lnTo>
                  <a:lnTo>
                    <a:pt x="0" y="172212"/>
                  </a:lnTo>
                  <a:lnTo>
                    <a:pt x="719327" y="172212"/>
                  </a:lnTo>
                  <a:lnTo>
                    <a:pt x="71932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36976" y="1839467"/>
              <a:ext cx="0" cy="3724910"/>
            </a:xfrm>
            <a:custGeom>
              <a:avLst/>
              <a:gdLst/>
              <a:ahLst/>
              <a:cxnLst/>
              <a:rect l="l" t="t" r="r" b="b"/>
              <a:pathLst>
                <a:path h="3724910">
                  <a:moveTo>
                    <a:pt x="0" y="0"/>
                  </a:moveTo>
                  <a:lnTo>
                    <a:pt x="0" y="3724656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168009" y="187375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29478" y="2339466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62246" y="2804921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39641" y="3736085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50945" y="5132323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23203" y="2046223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32016" y="251167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57115" y="2977388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51070" y="3270250"/>
            <a:ext cx="60579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22%</a:t>
            </a:r>
            <a:endParaRPr sz="1200">
              <a:latin typeface="Calibri"/>
              <a:cs typeface="Calibri"/>
            </a:endParaRPr>
          </a:p>
          <a:p>
            <a:pPr marL="327660">
              <a:lnSpc>
                <a:spcPts val="1400"/>
              </a:lnSpc>
            </a:pPr>
            <a:r>
              <a:rPr sz="1200" dirty="0">
                <a:latin typeface="Calibri"/>
                <a:cs typeface="Calibri"/>
              </a:rPr>
              <a:t>27%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19220" y="3908297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94557" y="4201414"/>
            <a:ext cx="26543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  <a:p>
            <a:pPr marL="64769">
              <a:lnSpc>
                <a:spcPts val="1400"/>
              </a:lnSpc>
            </a:pPr>
            <a:r>
              <a:rPr sz="1200" dirty="0"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37635" y="4666869"/>
            <a:ext cx="255904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80">
              <a:lnSpc>
                <a:spcPts val="14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00"/>
              </a:lnSpc>
            </a:pPr>
            <a:r>
              <a:rPr sz="1200" dirty="0">
                <a:latin typeface="Calibri"/>
                <a:cs typeface="Calibri"/>
              </a:rPr>
              <a:t>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19550" y="5304790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49957" y="1933194"/>
            <a:ext cx="11347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Microsoft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Excel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04797" y="2398522"/>
            <a:ext cx="12801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Microsoft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Project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33804" y="2864357"/>
            <a:ext cx="1351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Open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Source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tools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713482" y="3329685"/>
            <a:ext cx="3708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Vis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445511" y="3795140"/>
            <a:ext cx="6400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Simulink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23491" y="4260850"/>
            <a:ext cx="15601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IBM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Telelogic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DOORS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70302" y="4726304"/>
            <a:ext cx="91566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TeamCenter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85747" y="5191759"/>
            <a:ext cx="175831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Other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software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package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128003" y="5114544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237223" y="5036311"/>
            <a:ext cx="935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2017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574)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128003" y="5378196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237223" y="5299328"/>
            <a:ext cx="935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2015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709)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582358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Which</a:t>
            </a:r>
            <a:r>
              <a:rPr sz="2200" spc="10" dirty="0"/>
              <a:t> </a:t>
            </a:r>
            <a:r>
              <a:rPr sz="2200" spc="-5" dirty="0"/>
              <a:t>of</a:t>
            </a:r>
            <a:r>
              <a:rPr sz="2200" spc="5" dirty="0"/>
              <a:t> </a:t>
            </a:r>
            <a:r>
              <a:rPr sz="2200" spc="-5" dirty="0"/>
              <a:t>the</a:t>
            </a:r>
            <a:r>
              <a:rPr sz="2200" spc="10" dirty="0"/>
              <a:t> </a:t>
            </a:r>
            <a:r>
              <a:rPr sz="2200" dirty="0"/>
              <a:t>following</a:t>
            </a:r>
            <a:r>
              <a:rPr sz="2200" spc="25" dirty="0"/>
              <a:t> </a:t>
            </a:r>
            <a:r>
              <a:rPr sz="2200" spc="-5" dirty="0"/>
              <a:t>project</a:t>
            </a:r>
            <a:r>
              <a:rPr sz="2200" spc="5" dirty="0"/>
              <a:t> </a:t>
            </a:r>
            <a:r>
              <a:rPr sz="2200" spc="-5" dirty="0"/>
              <a:t>management </a:t>
            </a:r>
            <a:r>
              <a:rPr sz="2200" spc="-595" dirty="0"/>
              <a:t> </a:t>
            </a:r>
            <a:r>
              <a:rPr sz="2200" spc="-5" dirty="0"/>
              <a:t>software packages</a:t>
            </a:r>
            <a:r>
              <a:rPr sz="2200" spc="30" dirty="0"/>
              <a:t> </a:t>
            </a:r>
            <a:r>
              <a:rPr sz="2200" spc="-5" dirty="0"/>
              <a:t>do</a:t>
            </a:r>
            <a:r>
              <a:rPr sz="2200" spc="15" dirty="0"/>
              <a:t> </a:t>
            </a:r>
            <a:r>
              <a:rPr sz="2200" spc="-15" dirty="0"/>
              <a:t>you</a:t>
            </a:r>
            <a:r>
              <a:rPr sz="2200" spc="35" dirty="0"/>
              <a:t> </a:t>
            </a:r>
            <a:r>
              <a:rPr sz="2200" spc="-5" dirty="0"/>
              <a:t>currently</a:t>
            </a:r>
            <a:r>
              <a:rPr sz="2200" spc="15" dirty="0"/>
              <a:t> </a:t>
            </a:r>
            <a:r>
              <a:rPr sz="2200" spc="-5" dirty="0"/>
              <a:t>use?</a:t>
            </a:r>
            <a:endParaRPr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cs typeface="Arial"/>
              </a:rPr>
              <a:t>14</a:t>
            </a:r>
            <a:endParaRPr sz="1400"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130705"/>
              </p:ext>
            </p:extLst>
          </p:nvPr>
        </p:nvGraphicFramePr>
        <p:xfrm>
          <a:off x="689230" y="2241804"/>
          <a:ext cx="6997064" cy="1589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8085"/>
                <a:gridCol w="1859280"/>
                <a:gridCol w="667385"/>
                <a:gridCol w="1313814"/>
                <a:gridCol w="698500"/>
              </a:tblGrid>
              <a:tr h="214884">
                <a:tc>
                  <a:txBody>
                    <a:bodyPr/>
                    <a:lstStyle/>
                    <a:p>
                      <a:pPr marR="156210" algn="r">
                        <a:lnSpc>
                          <a:spcPts val="153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Industrial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AB9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AB9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AB9D6"/>
                    </a:solidFill>
                  </a:tcPr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28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4884">
                <a:tc>
                  <a:txBody>
                    <a:bodyPr/>
                    <a:lstStyle/>
                    <a:p>
                      <a:pPr marR="155575" algn="r">
                        <a:lnSpc>
                          <a:spcPts val="153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Sensor-driven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AB9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AB9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AB9D6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39%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29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4884">
                <a:tc>
                  <a:txBody>
                    <a:bodyPr/>
                    <a:lstStyle/>
                    <a:p>
                      <a:pPr marR="156845" algn="r">
                        <a:lnSpc>
                          <a:spcPts val="153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IP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connected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cloud/router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AB9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AB9D6"/>
                    </a:solidFill>
                  </a:tcPr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29%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28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4884">
                <a:tc>
                  <a:txBody>
                    <a:bodyPr/>
                    <a:lstStyle/>
                    <a:p>
                      <a:pPr marR="155575" algn="r">
                        <a:lnSpc>
                          <a:spcPts val="153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Smartphone/mobile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connected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AB9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AB9D6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26%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29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4884">
                <a:tc>
                  <a:txBody>
                    <a:bodyPr/>
                    <a:lstStyle/>
                    <a:p>
                      <a:pPr marR="155575" algn="r">
                        <a:lnSpc>
                          <a:spcPts val="153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Smart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buildings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AB9D6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19%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241628"/>
              </p:ext>
            </p:extLst>
          </p:nvPr>
        </p:nvGraphicFramePr>
        <p:xfrm>
          <a:off x="658750" y="3984523"/>
          <a:ext cx="6648447" cy="15643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5635"/>
                <a:gridCol w="636904"/>
                <a:gridCol w="411479"/>
                <a:gridCol w="2424429"/>
              </a:tblGrid>
              <a:tr h="189712">
                <a:tc>
                  <a:txBody>
                    <a:bodyPr/>
                    <a:lstStyle/>
                    <a:p>
                      <a:pPr marR="843280" algn="r">
                        <a:lnSpc>
                          <a:spcPts val="133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Medical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AB9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AB9D6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30480">
                        <a:lnSpc>
                          <a:spcPts val="139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17%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29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3360">
                <a:tc>
                  <a:txBody>
                    <a:bodyPr/>
                    <a:lstStyle/>
                    <a:p>
                      <a:pPr marR="842644" algn="r">
                        <a:lnSpc>
                          <a:spcPts val="153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Wearable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AB9D6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14%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29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4884">
                <a:tc>
                  <a:txBody>
                    <a:bodyPr/>
                    <a:lstStyle/>
                    <a:p>
                      <a:pPr marR="843280" algn="r">
                        <a:lnSpc>
                          <a:spcPts val="153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Connected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vehicles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AB9D6"/>
                    </a:solidFill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13%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28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4884">
                <a:tc>
                  <a:txBody>
                    <a:bodyPr/>
                    <a:lstStyle/>
                    <a:p>
                      <a:pPr marR="844550" algn="r">
                        <a:lnSpc>
                          <a:spcPts val="154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Non-IP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connected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hub/gateway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7%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29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19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4884">
                <a:tc>
                  <a:txBody>
                    <a:bodyPr/>
                    <a:lstStyle/>
                    <a:p>
                      <a:pPr marR="843280" algn="r">
                        <a:lnSpc>
                          <a:spcPts val="153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Other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ts val="159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7%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3142488" y="2177795"/>
            <a:ext cx="4128770" cy="3435350"/>
            <a:chOff x="3142488" y="2177795"/>
            <a:chExt cx="4128770" cy="3435350"/>
          </a:xfrm>
        </p:grpSpPr>
        <p:sp>
          <p:nvSpPr>
            <p:cNvPr id="6" name="object 6"/>
            <p:cNvSpPr/>
            <p:nvPr/>
          </p:nvSpPr>
          <p:spPr>
            <a:xfrm>
              <a:off x="3147060" y="2241803"/>
              <a:ext cx="4124325" cy="1932939"/>
            </a:xfrm>
            <a:custGeom>
              <a:avLst/>
              <a:gdLst/>
              <a:ahLst/>
              <a:cxnLst/>
              <a:rect l="l" t="t" r="r" b="b"/>
              <a:pathLst>
                <a:path w="4124325" h="1932939">
                  <a:moveTo>
                    <a:pt x="1677924" y="1717548"/>
                  </a:moveTo>
                  <a:lnTo>
                    <a:pt x="0" y="1717548"/>
                  </a:lnTo>
                  <a:lnTo>
                    <a:pt x="0" y="1932432"/>
                  </a:lnTo>
                  <a:lnTo>
                    <a:pt x="1677924" y="1932432"/>
                  </a:lnTo>
                  <a:lnTo>
                    <a:pt x="1677924" y="1717548"/>
                  </a:lnTo>
                  <a:close/>
                </a:path>
                <a:path w="4124325" h="1932939">
                  <a:moveTo>
                    <a:pt x="2810256" y="687324"/>
                  </a:moveTo>
                  <a:lnTo>
                    <a:pt x="0" y="687324"/>
                  </a:lnTo>
                  <a:lnTo>
                    <a:pt x="0" y="902208"/>
                  </a:lnTo>
                  <a:lnTo>
                    <a:pt x="2810256" y="902208"/>
                  </a:lnTo>
                  <a:lnTo>
                    <a:pt x="2810256" y="687324"/>
                  </a:lnTo>
                  <a:close/>
                </a:path>
                <a:path w="4124325" h="1932939">
                  <a:moveTo>
                    <a:pt x="4123944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4123944" y="214884"/>
                  </a:lnTo>
                  <a:lnTo>
                    <a:pt x="4123944" y="0"/>
                  </a:lnTo>
                  <a:close/>
                </a:path>
              </a:pathLst>
            </a:custGeom>
            <a:solidFill>
              <a:srgbClr val="AAB9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47060" y="2177795"/>
              <a:ext cx="0" cy="3435350"/>
            </a:xfrm>
            <a:custGeom>
              <a:avLst/>
              <a:gdLst/>
              <a:ahLst/>
              <a:cxnLst/>
              <a:rect l="l" t="t" r="r" b="b"/>
              <a:pathLst>
                <a:path h="3435350">
                  <a:moveTo>
                    <a:pt x="0" y="0"/>
                  </a:moveTo>
                  <a:lnTo>
                    <a:pt x="0" y="3435095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6934200" y="5209032"/>
            <a:ext cx="113030" cy="111760"/>
          </a:xfrm>
          <a:custGeom>
            <a:avLst/>
            <a:gdLst/>
            <a:ahLst/>
            <a:cxnLst/>
            <a:rect l="l" t="t" r="r" b="b"/>
            <a:pathLst>
              <a:path w="113029" h="111760">
                <a:moveTo>
                  <a:pt x="112775" y="0"/>
                </a:moveTo>
                <a:lnTo>
                  <a:pt x="0" y="0"/>
                </a:lnTo>
                <a:lnTo>
                  <a:pt x="0" y="111252"/>
                </a:lnTo>
                <a:lnTo>
                  <a:pt x="112775" y="111252"/>
                </a:lnTo>
                <a:lnTo>
                  <a:pt x="112775" y="0"/>
                </a:lnTo>
                <a:close/>
              </a:path>
            </a:pathLst>
          </a:custGeom>
          <a:solidFill>
            <a:srgbClr val="AAB9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91621" y="5108575"/>
            <a:ext cx="9417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cs typeface="Calibri"/>
              </a:rPr>
              <a:t>17</a:t>
            </a:r>
            <a:r>
              <a:rPr sz="1600" spc="-65" dirty="0">
                <a:cs typeface="Calibri"/>
              </a:rPr>
              <a:t> </a:t>
            </a:r>
            <a:r>
              <a:rPr sz="1600" spc="-5" dirty="0">
                <a:cs typeface="Calibri"/>
              </a:rPr>
              <a:t>(N=484)</a:t>
            </a:r>
            <a:endParaRPr sz="1600"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>
                <a:latin typeface="+mn-lt"/>
              </a:rPr>
              <a:t>2017</a:t>
            </a:r>
            <a:r>
              <a:rPr spc="-30" dirty="0">
                <a:latin typeface="+mn-lt"/>
              </a:rPr>
              <a:t> </a:t>
            </a:r>
            <a:r>
              <a:rPr spc="-5" dirty="0">
                <a:latin typeface="+mn-lt"/>
              </a:rPr>
              <a:t>Embedded</a:t>
            </a:r>
            <a:r>
              <a:rPr spc="-35" dirty="0">
                <a:latin typeface="+mn-lt"/>
              </a:rPr>
              <a:t> </a:t>
            </a:r>
            <a:r>
              <a:rPr dirty="0">
                <a:latin typeface="+mn-lt"/>
              </a:rPr>
              <a:t>Markets</a:t>
            </a:r>
            <a:r>
              <a:rPr spc="-50" dirty="0">
                <a:latin typeface="+mn-lt"/>
              </a:rPr>
              <a:t> </a:t>
            </a:r>
            <a:r>
              <a:rPr spc="-5" dirty="0">
                <a:latin typeface="+mn-lt"/>
              </a:rPr>
              <a:t>Study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6093333" y="6579609"/>
            <a:ext cx="29622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+mn-lt"/>
              </a:rPr>
              <a:t>©</a:t>
            </a:r>
            <a:r>
              <a:rPr spc="-10" dirty="0">
                <a:latin typeface="+mn-lt"/>
              </a:rPr>
              <a:t> </a:t>
            </a:r>
            <a:r>
              <a:rPr spc="-5" dirty="0">
                <a:latin typeface="+mn-lt"/>
              </a:rPr>
              <a:t>2017 </a:t>
            </a:r>
            <a:r>
              <a:rPr spc="-10" dirty="0">
                <a:latin typeface="+mn-lt"/>
              </a:rPr>
              <a:t>Copyright</a:t>
            </a:r>
            <a:r>
              <a:rPr spc="30" dirty="0">
                <a:latin typeface="+mn-lt"/>
              </a:rPr>
              <a:t> </a:t>
            </a:r>
            <a:r>
              <a:rPr spc="-5" dirty="0">
                <a:latin typeface="+mn-lt"/>
              </a:rPr>
              <a:t>by AspenCore.</a:t>
            </a:r>
            <a:r>
              <a:rPr spc="-10" dirty="0">
                <a:latin typeface="+mn-lt"/>
              </a:rPr>
              <a:t> All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rights</a:t>
            </a:r>
            <a:r>
              <a:rPr dirty="0">
                <a:latin typeface="+mn-lt"/>
              </a:rPr>
              <a:t> </a:t>
            </a:r>
            <a:r>
              <a:rPr spc="-5" dirty="0">
                <a:latin typeface="+mn-lt"/>
              </a:rPr>
              <a:t>reserved.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694563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+mn-lt"/>
              </a:rPr>
              <a:t>If</a:t>
            </a:r>
            <a:r>
              <a:rPr sz="2200" spc="10" dirty="0">
                <a:latin typeface="+mn-lt"/>
              </a:rPr>
              <a:t> </a:t>
            </a:r>
            <a:r>
              <a:rPr sz="2200" spc="-15" dirty="0">
                <a:latin typeface="+mn-lt"/>
              </a:rPr>
              <a:t>you</a:t>
            </a:r>
            <a:r>
              <a:rPr sz="2200" spc="3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are developing</a:t>
            </a:r>
            <a:r>
              <a:rPr sz="2200" spc="3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Internet</a:t>
            </a:r>
            <a:r>
              <a:rPr sz="2200" spc="3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of</a:t>
            </a:r>
            <a:r>
              <a:rPr sz="2200" spc="1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Things</a:t>
            </a:r>
            <a:r>
              <a:rPr sz="2200" spc="25" dirty="0">
                <a:latin typeface="+mn-lt"/>
              </a:rPr>
              <a:t> </a:t>
            </a:r>
            <a:r>
              <a:rPr sz="2200" spc="5" dirty="0">
                <a:latin typeface="+mn-lt"/>
              </a:rPr>
              <a:t>(IoT) </a:t>
            </a:r>
            <a:r>
              <a:rPr sz="2200" spc="1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applications,</a:t>
            </a:r>
            <a:r>
              <a:rPr sz="2200" spc="4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please</a:t>
            </a:r>
            <a:r>
              <a:rPr sz="2200" spc="2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indicate</a:t>
            </a:r>
            <a:r>
              <a:rPr sz="2200" spc="3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the</a:t>
            </a:r>
            <a:r>
              <a:rPr sz="2200" spc="25" dirty="0">
                <a:latin typeface="+mn-lt"/>
              </a:rPr>
              <a:t> </a:t>
            </a:r>
            <a:r>
              <a:rPr sz="2200" spc="-10" dirty="0">
                <a:latin typeface="+mn-lt"/>
              </a:rPr>
              <a:t>type</a:t>
            </a:r>
            <a:r>
              <a:rPr sz="2200" spc="45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of</a:t>
            </a:r>
            <a:r>
              <a:rPr sz="2200" spc="20" dirty="0">
                <a:latin typeface="+mn-lt"/>
              </a:rPr>
              <a:t> </a:t>
            </a:r>
            <a:r>
              <a:rPr sz="2200" spc="-5" dirty="0">
                <a:latin typeface="+mn-lt"/>
              </a:rPr>
              <a:t>application.</a:t>
            </a:r>
            <a:endParaRPr sz="2200">
              <a:latin typeface="+mn-lt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99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15995" y="2077211"/>
            <a:ext cx="2327275" cy="3416935"/>
            <a:chOff x="3015995" y="2077211"/>
            <a:chExt cx="2327275" cy="3416935"/>
          </a:xfrm>
        </p:grpSpPr>
        <p:sp>
          <p:nvSpPr>
            <p:cNvPr id="4" name="object 4"/>
            <p:cNvSpPr/>
            <p:nvPr/>
          </p:nvSpPr>
          <p:spPr>
            <a:xfrm>
              <a:off x="3022091" y="2151887"/>
              <a:ext cx="2147570" cy="210820"/>
            </a:xfrm>
            <a:custGeom>
              <a:avLst/>
              <a:gdLst/>
              <a:ahLst/>
              <a:cxnLst/>
              <a:rect l="l" t="t" r="r" b="b"/>
              <a:pathLst>
                <a:path w="2147570" h="210819">
                  <a:moveTo>
                    <a:pt x="2147316" y="0"/>
                  </a:moveTo>
                  <a:lnTo>
                    <a:pt x="0" y="0"/>
                  </a:lnTo>
                  <a:lnTo>
                    <a:pt x="0" y="210312"/>
                  </a:lnTo>
                  <a:lnTo>
                    <a:pt x="2147316" y="210312"/>
                  </a:lnTo>
                  <a:lnTo>
                    <a:pt x="214731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22091" y="2362199"/>
              <a:ext cx="1748155" cy="212090"/>
            </a:xfrm>
            <a:custGeom>
              <a:avLst/>
              <a:gdLst/>
              <a:ahLst/>
              <a:cxnLst/>
              <a:rect l="l" t="t" r="r" b="b"/>
              <a:pathLst>
                <a:path w="1748154" h="212089">
                  <a:moveTo>
                    <a:pt x="1748028" y="0"/>
                  </a:moveTo>
                  <a:lnTo>
                    <a:pt x="0" y="0"/>
                  </a:lnTo>
                  <a:lnTo>
                    <a:pt x="0" y="211836"/>
                  </a:lnTo>
                  <a:lnTo>
                    <a:pt x="1748028" y="211836"/>
                  </a:lnTo>
                  <a:lnTo>
                    <a:pt x="174802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22091" y="2720339"/>
              <a:ext cx="1868805" cy="212090"/>
            </a:xfrm>
            <a:custGeom>
              <a:avLst/>
              <a:gdLst/>
              <a:ahLst/>
              <a:cxnLst/>
              <a:rect l="l" t="t" r="r" b="b"/>
              <a:pathLst>
                <a:path w="1868804" h="212089">
                  <a:moveTo>
                    <a:pt x="1868423" y="0"/>
                  </a:moveTo>
                  <a:lnTo>
                    <a:pt x="0" y="0"/>
                  </a:lnTo>
                  <a:lnTo>
                    <a:pt x="0" y="211836"/>
                  </a:lnTo>
                  <a:lnTo>
                    <a:pt x="1868423" y="211836"/>
                  </a:lnTo>
                  <a:lnTo>
                    <a:pt x="186842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22091" y="2932175"/>
              <a:ext cx="2321560" cy="210820"/>
            </a:xfrm>
            <a:custGeom>
              <a:avLst/>
              <a:gdLst/>
              <a:ahLst/>
              <a:cxnLst/>
              <a:rect l="l" t="t" r="r" b="b"/>
              <a:pathLst>
                <a:path w="2321560" h="210819">
                  <a:moveTo>
                    <a:pt x="2321052" y="0"/>
                  </a:moveTo>
                  <a:lnTo>
                    <a:pt x="0" y="0"/>
                  </a:lnTo>
                  <a:lnTo>
                    <a:pt x="0" y="210312"/>
                  </a:lnTo>
                  <a:lnTo>
                    <a:pt x="2321052" y="210312"/>
                  </a:lnTo>
                  <a:lnTo>
                    <a:pt x="232105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22091" y="3290315"/>
              <a:ext cx="769620" cy="210820"/>
            </a:xfrm>
            <a:custGeom>
              <a:avLst/>
              <a:gdLst/>
              <a:ahLst/>
              <a:cxnLst/>
              <a:rect l="l" t="t" r="r" b="b"/>
              <a:pathLst>
                <a:path w="769620" h="210820">
                  <a:moveTo>
                    <a:pt x="769619" y="0"/>
                  </a:moveTo>
                  <a:lnTo>
                    <a:pt x="0" y="0"/>
                  </a:lnTo>
                  <a:lnTo>
                    <a:pt x="0" y="210312"/>
                  </a:lnTo>
                  <a:lnTo>
                    <a:pt x="769619" y="210312"/>
                  </a:lnTo>
                  <a:lnTo>
                    <a:pt x="76961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22091" y="3500627"/>
              <a:ext cx="1096010" cy="212090"/>
            </a:xfrm>
            <a:custGeom>
              <a:avLst/>
              <a:gdLst/>
              <a:ahLst/>
              <a:cxnLst/>
              <a:rect l="l" t="t" r="r" b="b"/>
              <a:pathLst>
                <a:path w="1096010" h="212089">
                  <a:moveTo>
                    <a:pt x="1095756" y="0"/>
                  </a:moveTo>
                  <a:lnTo>
                    <a:pt x="0" y="0"/>
                  </a:lnTo>
                  <a:lnTo>
                    <a:pt x="0" y="211836"/>
                  </a:lnTo>
                  <a:lnTo>
                    <a:pt x="1095756" y="211836"/>
                  </a:lnTo>
                  <a:lnTo>
                    <a:pt x="10957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22091" y="3858767"/>
              <a:ext cx="346075" cy="212090"/>
            </a:xfrm>
            <a:custGeom>
              <a:avLst/>
              <a:gdLst/>
              <a:ahLst/>
              <a:cxnLst/>
              <a:rect l="l" t="t" r="r" b="b"/>
              <a:pathLst>
                <a:path w="346075" h="212089">
                  <a:moveTo>
                    <a:pt x="345947" y="0"/>
                  </a:moveTo>
                  <a:lnTo>
                    <a:pt x="0" y="0"/>
                  </a:lnTo>
                  <a:lnTo>
                    <a:pt x="0" y="211835"/>
                  </a:lnTo>
                  <a:lnTo>
                    <a:pt x="345947" y="211835"/>
                  </a:lnTo>
                  <a:lnTo>
                    <a:pt x="34594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22091" y="4070604"/>
              <a:ext cx="563880" cy="210820"/>
            </a:xfrm>
            <a:custGeom>
              <a:avLst/>
              <a:gdLst/>
              <a:ahLst/>
              <a:cxnLst/>
              <a:rect l="l" t="t" r="r" b="b"/>
              <a:pathLst>
                <a:path w="563879" h="210820">
                  <a:moveTo>
                    <a:pt x="563880" y="0"/>
                  </a:moveTo>
                  <a:lnTo>
                    <a:pt x="0" y="0"/>
                  </a:lnTo>
                  <a:lnTo>
                    <a:pt x="0" y="210312"/>
                  </a:lnTo>
                  <a:lnTo>
                    <a:pt x="563880" y="210312"/>
                  </a:lnTo>
                  <a:lnTo>
                    <a:pt x="56388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22091" y="4428744"/>
              <a:ext cx="307975" cy="210820"/>
            </a:xfrm>
            <a:custGeom>
              <a:avLst/>
              <a:gdLst/>
              <a:ahLst/>
              <a:cxnLst/>
              <a:rect l="l" t="t" r="r" b="b"/>
              <a:pathLst>
                <a:path w="307975" h="210820">
                  <a:moveTo>
                    <a:pt x="307847" y="0"/>
                  </a:moveTo>
                  <a:lnTo>
                    <a:pt x="0" y="0"/>
                  </a:lnTo>
                  <a:lnTo>
                    <a:pt x="0" y="210311"/>
                  </a:lnTo>
                  <a:lnTo>
                    <a:pt x="307847" y="210311"/>
                  </a:lnTo>
                  <a:lnTo>
                    <a:pt x="30784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22091" y="4639055"/>
              <a:ext cx="387350" cy="212090"/>
            </a:xfrm>
            <a:custGeom>
              <a:avLst/>
              <a:gdLst/>
              <a:ahLst/>
              <a:cxnLst/>
              <a:rect l="l" t="t" r="r" b="b"/>
              <a:pathLst>
                <a:path w="387350" h="212089">
                  <a:moveTo>
                    <a:pt x="387095" y="0"/>
                  </a:moveTo>
                  <a:lnTo>
                    <a:pt x="0" y="0"/>
                  </a:lnTo>
                  <a:lnTo>
                    <a:pt x="0" y="211836"/>
                  </a:lnTo>
                  <a:lnTo>
                    <a:pt x="387095" y="211836"/>
                  </a:lnTo>
                  <a:lnTo>
                    <a:pt x="38709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22091" y="4998719"/>
              <a:ext cx="760730" cy="210820"/>
            </a:xfrm>
            <a:custGeom>
              <a:avLst/>
              <a:gdLst/>
              <a:ahLst/>
              <a:cxnLst/>
              <a:rect l="l" t="t" r="r" b="b"/>
              <a:pathLst>
                <a:path w="760729" h="210820">
                  <a:moveTo>
                    <a:pt x="760475" y="0"/>
                  </a:moveTo>
                  <a:lnTo>
                    <a:pt x="0" y="0"/>
                  </a:lnTo>
                  <a:lnTo>
                    <a:pt x="0" y="210311"/>
                  </a:lnTo>
                  <a:lnTo>
                    <a:pt x="760475" y="210311"/>
                  </a:lnTo>
                  <a:lnTo>
                    <a:pt x="76047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22091" y="5209032"/>
              <a:ext cx="951230" cy="210820"/>
            </a:xfrm>
            <a:custGeom>
              <a:avLst/>
              <a:gdLst/>
              <a:ahLst/>
              <a:cxnLst/>
              <a:rect l="l" t="t" r="r" b="b"/>
              <a:pathLst>
                <a:path w="951229" h="210820">
                  <a:moveTo>
                    <a:pt x="950975" y="0"/>
                  </a:moveTo>
                  <a:lnTo>
                    <a:pt x="0" y="0"/>
                  </a:lnTo>
                  <a:lnTo>
                    <a:pt x="0" y="210312"/>
                  </a:lnTo>
                  <a:lnTo>
                    <a:pt x="950975" y="210312"/>
                  </a:lnTo>
                  <a:lnTo>
                    <a:pt x="95097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22091" y="2077211"/>
              <a:ext cx="0" cy="3416935"/>
            </a:xfrm>
            <a:custGeom>
              <a:avLst/>
              <a:gdLst/>
              <a:ahLst/>
              <a:cxnLst/>
              <a:rect l="l" t="t" r="r" b="b"/>
              <a:pathLst>
                <a:path h="3416935">
                  <a:moveTo>
                    <a:pt x="0" y="0"/>
                  </a:moveTo>
                  <a:lnTo>
                    <a:pt x="0" y="3416807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232272" y="214401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53127" y="2713482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32809" y="3852417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94075" y="4421885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45814" y="4991227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33873" y="2354960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55211" y="3255264"/>
            <a:ext cx="616585" cy="44704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200" dirty="0">
                <a:latin typeface="Calibri"/>
                <a:cs typeface="Calibri"/>
              </a:rPr>
              <a:t>14%</a:t>
            </a:r>
            <a:endParaRPr sz="1200">
              <a:latin typeface="Calibri"/>
              <a:cs typeface="Calibri"/>
            </a:endParaRPr>
          </a:p>
          <a:p>
            <a:pPr marL="338455">
              <a:lnSpc>
                <a:spcPct val="100000"/>
              </a:lnSpc>
              <a:spcBef>
                <a:spcPts val="220"/>
              </a:spcBef>
            </a:pPr>
            <a:r>
              <a:rPr sz="1200" dirty="0">
                <a:latin typeface="Calibri"/>
                <a:cs typeface="Calibri"/>
              </a:rPr>
              <a:t>19%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06009" y="2924302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49217" y="406336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72941" y="4632705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35933" y="5202173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32329" y="2222754"/>
            <a:ext cx="2381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G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48001" y="2792095"/>
            <a:ext cx="82359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Subversion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67432" y="3361131"/>
            <a:ext cx="3022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CVS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55317" y="3931158"/>
            <a:ext cx="7150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Clearcase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28850" y="4500498"/>
            <a:ext cx="6426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Perforce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23922" y="5069840"/>
            <a:ext cx="4476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ther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920740" y="3802379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029959" y="3723894"/>
            <a:ext cx="935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2017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585)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920740" y="4084320"/>
            <a:ext cx="83820" cy="82550"/>
          </a:xfrm>
          <a:custGeom>
            <a:avLst/>
            <a:gdLst/>
            <a:ahLst/>
            <a:cxnLst/>
            <a:rect l="l" t="t" r="r" b="b"/>
            <a:pathLst>
              <a:path w="83820" h="82550">
                <a:moveTo>
                  <a:pt x="83820" y="0"/>
                </a:moveTo>
                <a:lnTo>
                  <a:pt x="0" y="0"/>
                </a:lnTo>
                <a:lnTo>
                  <a:pt x="0" y="82295"/>
                </a:lnTo>
                <a:lnTo>
                  <a:pt x="83820" y="82295"/>
                </a:lnTo>
                <a:lnTo>
                  <a:pt x="838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029959" y="4004564"/>
            <a:ext cx="935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2015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699)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253390" y="389381"/>
            <a:ext cx="640143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Which</a:t>
            </a:r>
            <a:r>
              <a:rPr sz="2200" spc="10" dirty="0"/>
              <a:t> </a:t>
            </a:r>
            <a:r>
              <a:rPr sz="2200" spc="-5" dirty="0"/>
              <a:t>of</a:t>
            </a:r>
            <a:r>
              <a:rPr sz="2200" spc="10" dirty="0"/>
              <a:t> </a:t>
            </a:r>
            <a:r>
              <a:rPr sz="2200" spc="-5" dirty="0"/>
              <a:t>the</a:t>
            </a:r>
            <a:r>
              <a:rPr sz="2200" spc="15" dirty="0"/>
              <a:t> </a:t>
            </a:r>
            <a:r>
              <a:rPr sz="2200" dirty="0"/>
              <a:t>following</a:t>
            </a:r>
            <a:r>
              <a:rPr sz="2200" spc="25" dirty="0"/>
              <a:t> </a:t>
            </a:r>
            <a:r>
              <a:rPr sz="2200" spc="-20" dirty="0"/>
              <a:t>Version</a:t>
            </a:r>
            <a:r>
              <a:rPr sz="2200" spc="-5" dirty="0"/>
              <a:t> Control</a:t>
            </a:r>
            <a:r>
              <a:rPr sz="2200" spc="35" dirty="0"/>
              <a:t> </a:t>
            </a:r>
            <a:r>
              <a:rPr sz="2200" spc="-5" dirty="0"/>
              <a:t>software </a:t>
            </a:r>
            <a:r>
              <a:rPr sz="2200" spc="-600" dirty="0"/>
              <a:t> </a:t>
            </a:r>
            <a:r>
              <a:rPr sz="2200" spc="-10" dirty="0"/>
              <a:t>systems</a:t>
            </a:r>
            <a:r>
              <a:rPr sz="2200" spc="20" dirty="0"/>
              <a:t> </a:t>
            </a:r>
            <a:r>
              <a:rPr sz="2200" spc="-5" dirty="0"/>
              <a:t>do</a:t>
            </a:r>
            <a:r>
              <a:rPr sz="2200" spc="10" dirty="0"/>
              <a:t> </a:t>
            </a:r>
            <a:r>
              <a:rPr sz="2200" spc="-15" dirty="0"/>
              <a:t>you</a:t>
            </a:r>
            <a:r>
              <a:rPr sz="2200" spc="50" dirty="0"/>
              <a:t> </a:t>
            </a:r>
            <a:r>
              <a:rPr sz="2200" spc="-5" dirty="0"/>
              <a:t>currently</a:t>
            </a:r>
            <a:r>
              <a:rPr sz="2200" spc="10" dirty="0"/>
              <a:t> </a:t>
            </a:r>
            <a:r>
              <a:rPr sz="2200" spc="-5" dirty="0"/>
              <a:t>use?</a:t>
            </a:r>
            <a:endParaRPr sz="220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322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100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24227" y="2217420"/>
            <a:ext cx="5288280" cy="2601595"/>
            <a:chOff x="1824227" y="2217420"/>
            <a:chExt cx="5288280" cy="2601595"/>
          </a:xfrm>
        </p:grpSpPr>
        <p:sp>
          <p:nvSpPr>
            <p:cNvPr id="4" name="object 4"/>
            <p:cNvSpPr/>
            <p:nvPr/>
          </p:nvSpPr>
          <p:spPr>
            <a:xfrm>
              <a:off x="2066543" y="2676144"/>
              <a:ext cx="539750" cy="2136775"/>
            </a:xfrm>
            <a:custGeom>
              <a:avLst/>
              <a:gdLst/>
              <a:ahLst/>
              <a:cxnLst/>
              <a:rect l="l" t="t" r="r" b="b"/>
              <a:pathLst>
                <a:path w="539750" h="2136775">
                  <a:moveTo>
                    <a:pt x="539495" y="0"/>
                  </a:moveTo>
                  <a:lnTo>
                    <a:pt x="0" y="0"/>
                  </a:lnTo>
                  <a:lnTo>
                    <a:pt x="0" y="2136647"/>
                  </a:lnTo>
                  <a:lnTo>
                    <a:pt x="539495" y="2136647"/>
                  </a:lnTo>
                  <a:lnTo>
                    <a:pt x="53949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06040" y="2680716"/>
              <a:ext cx="539750" cy="2132330"/>
            </a:xfrm>
            <a:custGeom>
              <a:avLst/>
              <a:gdLst/>
              <a:ahLst/>
              <a:cxnLst/>
              <a:rect l="l" t="t" r="r" b="b"/>
              <a:pathLst>
                <a:path w="539750" h="2132329">
                  <a:moveTo>
                    <a:pt x="539496" y="0"/>
                  </a:moveTo>
                  <a:lnTo>
                    <a:pt x="0" y="0"/>
                  </a:lnTo>
                  <a:lnTo>
                    <a:pt x="0" y="2132076"/>
                  </a:lnTo>
                  <a:lnTo>
                    <a:pt x="539496" y="2132076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45536" y="3012948"/>
              <a:ext cx="539750" cy="1800225"/>
            </a:xfrm>
            <a:custGeom>
              <a:avLst/>
              <a:gdLst/>
              <a:ahLst/>
              <a:cxnLst/>
              <a:rect l="l" t="t" r="r" b="b"/>
              <a:pathLst>
                <a:path w="539750" h="1800225">
                  <a:moveTo>
                    <a:pt x="539496" y="0"/>
                  </a:moveTo>
                  <a:lnTo>
                    <a:pt x="0" y="0"/>
                  </a:lnTo>
                  <a:lnTo>
                    <a:pt x="0" y="1799844"/>
                  </a:lnTo>
                  <a:lnTo>
                    <a:pt x="539496" y="1799844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85032" y="3006852"/>
              <a:ext cx="539750" cy="1805939"/>
            </a:xfrm>
            <a:custGeom>
              <a:avLst/>
              <a:gdLst/>
              <a:ahLst/>
              <a:cxnLst/>
              <a:rect l="l" t="t" r="r" b="b"/>
              <a:pathLst>
                <a:path w="539750" h="1805939">
                  <a:moveTo>
                    <a:pt x="539495" y="0"/>
                  </a:moveTo>
                  <a:lnTo>
                    <a:pt x="0" y="0"/>
                  </a:lnTo>
                  <a:lnTo>
                    <a:pt x="0" y="1805940"/>
                  </a:lnTo>
                  <a:lnTo>
                    <a:pt x="539495" y="1805940"/>
                  </a:lnTo>
                  <a:lnTo>
                    <a:pt x="539495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10683" y="2554224"/>
              <a:ext cx="539750" cy="2258695"/>
            </a:xfrm>
            <a:custGeom>
              <a:avLst/>
              <a:gdLst/>
              <a:ahLst/>
              <a:cxnLst/>
              <a:rect l="l" t="t" r="r" b="b"/>
              <a:pathLst>
                <a:path w="539750" h="2258695">
                  <a:moveTo>
                    <a:pt x="539495" y="0"/>
                  </a:moveTo>
                  <a:lnTo>
                    <a:pt x="0" y="0"/>
                  </a:lnTo>
                  <a:lnTo>
                    <a:pt x="0" y="2258568"/>
                  </a:lnTo>
                  <a:lnTo>
                    <a:pt x="539495" y="2258568"/>
                  </a:lnTo>
                  <a:lnTo>
                    <a:pt x="53949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50180" y="2549652"/>
              <a:ext cx="539750" cy="2263140"/>
            </a:xfrm>
            <a:custGeom>
              <a:avLst/>
              <a:gdLst/>
              <a:ahLst/>
              <a:cxnLst/>
              <a:rect l="l" t="t" r="r" b="b"/>
              <a:pathLst>
                <a:path w="539750" h="2263140">
                  <a:moveTo>
                    <a:pt x="539496" y="0"/>
                  </a:moveTo>
                  <a:lnTo>
                    <a:pt x="0" y="0"/>
                  </a:lnTo>
                  <a:lnTo>
                    <a:pt x="0" y="2263140"/>
                  </a:lnTo>
                  <a:lnTo>
                    <a:pt x="539496" y="2263140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89675" y="2217420"/>
              <a:ext cx="539750" cy="2595880"/>
            </a:xfrm>
            <a:custGeom>
              <a:avLst/>
              <a:gdLst/>
              <a:ahLst/>
              <a:cxnLst/>
              <a:rect l="l" t="t" r="r" b="b"/>
              <a:pathLst>
                <a:path w="539750" h="2595879">
                  <a:moveTo>
                    <a:pt x="539496" y="0"/>
                  </a:moveTo>
                  <a:lnTo>
                    <a:pt x="0" y="0"/>
                  </a:lnTo>
                  <a:lnTo>
                    <a:pt x="0" y="2595372"/>
                  </a:lnTo>
                  <a:lnTo>
                    <a:pt x="539496" y="2595372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29172" y="2223516"/>
              <a:ext cx="539750" cy="2589530"/>
            </a:xfrm>
            <a:custGeom>
              <a:avLst/>
              <a:gdLst/>
              <a:ahLst/>
              <a:cxnLst/>
              <a:rect l="l" t="t" r="r" b="b"/>
              <a:pathLst>
                <a:path w="539750" h="2589529">
                  <a:moveTo>
                    <a:pt x="539496" y="0"/>
                  </a:moveTo>
                  <a:lnTo>
                    <a:pt x="0" y="0"/>
                  </a:lnTo>
                  <a:lnTo>
                    <a:pt x="0" y="2589276"/>
                  </a:lnTo>
                  <a:lnTo>
                    <a:pt x="539496" y="2589276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24227" y="4812792"/>
              <a:ext cx="5288280" cy="0"/>
            </a:xfrm>
            <a:custGeom>
              <a:avLst/>
              <a:gdLst/>
              <a:ahLst/>
              <a:cxnLst/>
              <a:rect l="l" t="t" r="r" b="b"/>
              <a:pathLst>
                <a:path w="5288280">
                  <a:moveTo>
                    <a:pt x="0" y="0"/>
                  </a:moveTo>
                  <a:lnTo>
                    <a:pt x="5288280" y="0"/>
                  </a:lnTo>
                </a:path>
              </a:pathLst>
            </a:custGeom>
            <a:ln w="12192">
              <a:solidFill>
                <a:srgbClr val="92C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91639" y="2412619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36414" y="2291334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31389" y="2417445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76164" y="2286761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71265" y="2749677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15914" y="1954529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11015" y="2743327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55790" y="1960879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28569" y="4889754"/>
            <a:ext cx="236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Y</a:t>
            </a:r>
            <a:r>
              <a:rPr sz="1200" dirty="0">
                <a:latin typeface="Calibri"/>
                <a:cs typeface="Calibri"/>
              </a:rPr>
              <a:t>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88838" y="4889754"/>
            <a:ext cx="205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Calibri"/>
                <a:cs typeface="Calibri"/>
              </a:rPr>
              <a:t>No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879092" y="5321808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819" y="0"/>
                </a:moveTo>
                <a:lnTo>
                  <a:pt x="0" y="0"/>
                </a:lnTo>
                <a:lnTo>
                  <a:pt x="0" y="83819"/>
                </a:lnTo>
                <a:lnTo>
                  <a:pt x="83819" y="83819"/>
                </a:lnTo>
                <a:lnTo>
                  <a:pt x="8381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988311" y="5243321"/>
            <a:ext cx="935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2017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870)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258311" y="5321808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367532" y="5243321"/>
            <a:ext cx="935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2015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806)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37532" y="5321808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746752" y="5243321"/>
            <a:ext cx="1012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2014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1155)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094476" y="5321808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203060" y="5243321"/>
            <a:ext cx="1012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2013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=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1993)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253390" y="438988"/>
            <a:ext cx="5528310" cy="696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Does</a:t>
            </a:r>
            <a:r>
              <a:rPr sz="2200" spc="15" dirty="0"/>
              <a:t> </a:t>
            </a:r>
            <a:r>
              <a:rPr sz="2200" spc="-10" dirty="0"/>
              <a:t>your</a:t>
            </a:r>
            <a:r>
              <a:rPr sz="2200" spc="35" dirty="0"/>
              <a:t> </a:t>
            </a:r>
            <a:r>
              <a:rPr sz="2200" spc="-5" dirty="0"/>
              <a:t>current</a:t>
            </a:r>
            <a:r>
              <a:rPr sz="2200" spc="10" dirty="0"/>
              <a:t> </a:t>
            </a:r>
            <a:r>
              <a:rPr sz="2200" spc="-5" dirty="0"/>
              <a:t>design</a:t>
            </a:r>
            <a:r>
              <a:rPr sz="2200" spc="30" dirty="0"/>
              <a:t> </a:t>
            </a:r>
            <a:r>
              <a:rPr sz="2200" spc="-5" dirty="0"/>
              <a:t>use</a:t>
            </a:r>
            <a:r>
              <a:rPr sz="2200" spc="20" dirty="0"/>
              <a:t> </a:t>
            </a:r>
            <a:r>
              <a:rPr sz="2200" spc="-5" dirty="0"/>
              <a:t>a</a:t>
            </a:r>
            <a:r>
              <a:rPr sz="2200" dirty="0"/>
              <a:t> </a:t>
            </a:r>
            <a:r>
              <a:rPr sz="2200" spc="-5" dirty="0"/>
              <a:t>graphical</a:t>
            </a:r>
            <a:endParaRPr sz="22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5" dirty="0"/>
              <a:t>user</a:t>
            </a:r>
            <a:r>
              <a:rPr sz="2200" spc="-20" dirty="0"/>
              <a:t> </a:t>
            </a:r>
            <a:r>
              <a:rPr sz="2200" spc="-5" dirty="0"/>
              <a:t>interface?</a:t>
            </a:r>
            <a:endParaRPr sz="220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1673" y="26923"/>
            <a:ext cx="322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101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0686" y="0"/>
            <a:ext cx="2180310" cy="187106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3390" y="600202"/>
            <a:ext cx="55543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Hardware</a:t>
            </a:r>
            <a:r>
              <a:rPr sz="2200" spc="-10" dirty="0"/>
              <a:t> </a:t>
            </a:r>
            <a:r>
              <a:rPr sz="2200" spc="-5" dirty="0"/>
              <a:t>IPs,</a:t>
            </a:r>
            <a:r>
              <a:rPr sz="2200" spc="20" dirty="0"/>
              <a:t> </a:t>
            </a:r>
            <a:r>
              <a:rPr sz="2200" spc="-10" dirty="0"/>
              <a:t>System</a:t>
            </a:r>
            <a:r>
              <a:rPr sz="2200" spc="30" dirty="0"/>
              <a:t> </a:t>
            </a:r>
            <a:r>
              <a:rPr sz="2200" spc="-5" dirty="0"/>
              <a:t>Level</a:t>
            </a:r>
            <a:r>
              <a:rPr sz="2200" spc="15" dirty="0"/>
              <a:t> </a:t>
            </a:r>
            <a:r>
              <a:rPr sz="2200" spc="-5" dirty="0"/>
              <a:t>Design,</a:t>
            </a:r>
            <a:r>
              <a:rPr sz="2200" spc="15" dirty="0"/>
              <a:t> </a:t>
            </a:r>
            <a:r>
              <a:rPr sz="2200" spc="-5" dirty="0"/>
              <a:t>GUIs</a:t>
            </a:r>
            <a:endParaRPr sz="220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2017</a:t>
            </a:r>
            <a:r>
              <a:rPr spc="-30" dirty="0"/>
              <a:t> </a:t>
            </a:r>
            <a:r>
              <a:rPr spc="-5" dirty="0"/>
              <a:t>Embedded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50" dirty="0"/>
              <a:t> </a:t>
            </a:r>
            <a:r>
              <a:rPr spc="-5" dirty="0"/>
              <a:t>Study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©</a:t>
            </a:r>
            <a:r>
              <a:rPr spc="-10" dirty="0"/>
              <a:t> </a:t>
            </a:r>
            <a:r>
              <a:rPr spc="-5" dirty="0"/>
              <a:t>2017 </a:t>
            </a:r>
            <a:r>
              <a:rPr spc="-10" dirty="0"/>
              <a:t>Copyright</a:t>
            </a:r>
            <a:r>
              <a:rPr spc="30" dirty="0"/>
              <a:t> </a:t>
            </a:r>
            <a:r>
              <a:rPr spc="-5" dirty="0"/>
              <a:t>by AspenCore.</a:t>
            </a:r>
            <a:r>
              <a:rPr spc="-10" dirty="0"/>
              <a:t> All</a:t>
            </a:r>
            <a:r>
              <a:rPr dirty="0"/>
              <a:t> </a:t>
            </a:r>
            <a:r>
              <a:rPr spc="-5" dirty="0"/>
              <a:t>rights</a:t>
            </a:r>
            <a:r>
              <a:rPr dirty="0"/>
              <a:t> </a:t>
            </a:r>
            <a:r>
              <a:rPr spc="-5" dirty="0"/>
              <a:t>reserved.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7316" y="1534160"/>
            <a:ext cx="7324725" cy="3622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015" indent="-234950">
              <a:lnSpc>
                <a:spcPct val="100000"/>
              </a:lnSpc>
              <a:spcBef>
                <a:spcPts val="95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10" dirty="0">
                <a:solidFill>
                  <a:srgbClr val="375F92"/>
                </a:solidFill>
                <a:latin typeface="Calibri"/>
                <a:cs typeface="Calibri"/>
              </a:rPr>
              <a:t>Reuse</a:t>
            </a:r>
            <a:r>
              <a:rPr sz="1600" b="1" dirty="0">
                <a:solidFill>
                  <a:srgbClr val="375F92"/>
                </a:solidFill>
                <a:latin typeface="Calibri"/>
                <a:cs typeface="Calibri"/>
              </a:rPr>
              <a:t> of</a:t>
            </a: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75F92"/>
                </a:solidFill>
                <a:latin typeface="Calibri"/>
                <a:cs typeface="Calibri"/>
              </a:rPr>
              <a:t>Hardware/Hardware</a:t>
            </a:r>
            <a:r>
              <a:rPr sz="1600" b="1" spc="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75F92"/>
                </a:solidFill>
                <a:latin typeface="Calibri"/>
                <a:cs typeface="Calibri"/>
              </a:rPr>
              <a:t>IPs </a:t>
            </a: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–</a:t>
            </a:r>
            <a:r>
              <a:rPr sz="1600" b="1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76%</a:t>
            </a:r>
            <a:r>
              <a:rPr sz="1600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up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from</a:t>
            </a:r>
            <a:r>
              <a:rPr sz="1600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71%</a:t>
            </a:r>
            <a:r>
              <a:rPr sz="1600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reuse</a:t>
            </a:r>
            <a:r>
              <a:rPr sz="1600" spc="3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in</a:t>
            </a:r>
            <a:r>
              <a:rPr sz="1600" spc="-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2015.</a:t>
            </a:r>
            <a:endParaRPr sz="1600">
              <a:latin typeface="Calibri"/>
              <a:cs typeface="Calibri"/>
            </a:endParaRPr>
          </a:p>
          <a:p>
            <a:pPr marL="247015" marR="246379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10" dirty="0">
                <a:solidFill>
                  <a:srgbClr val="375F92"/>
                </a:solidFill>
                <a:latin typeface="Calibri"/>
                <a:cs typeface="Calibri"/>
              </a:rPr>
              <a:t>Design</a:t>
            </a:r>
            <a:r>
              <a:rPr sz="1600" b="1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375F92"/>
                </a:solidFill>
                <a:latin typeface="Calibri"/>
                <a:cs typeface="Calibri"/>
              </a:rPr>
              <a:t>Techniques</a:t>
            </a:r>
            <a:r>
              <a:rPr sz="1600" b="1" spc="3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Becoming</a:t>
            </a:r>
            <a:r>
              <a:rPr sz="1600" b="1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75F92"/>
                </a:solidFill>
                <a:latin typeface="Calibri"/>
                <a:cs typeface="Calibri"/>
              </a:rPr>
              <a:t>More</a:t>
            </a:r>
            <a:r>
              <a:rPr sz="1600" b="1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75F92"/>
                </a:solidFill>
                <a:latin typeface="Calibri"/>
                <a:cs typeface="Calibri"/>
              </a:rPr>
              <a:t>Important</a:t>
            </a:r>
            <a:r>
              <a:rPr sz="1600" b="1" spc="3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–</a:t>
            </a:r>
            <a:r>
              <a:rPr sz="1600" b="1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Simulation</a:t>
            </a:r>
            <a:r>
              <a:rPr sz="1600" spc="-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(63%),</a:t>
            </a:r>
            <a:r>
              <a:rPr sz="1600" spc="4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emulation (new </a:t>
            </a:r>
            <a:r>
              <a:rPr sz="1600" spc="-34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om</a:t>
            </a:r>
            <a:r>
              <a:rPr sz="16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2015)</a:t>
            </a:r>
            <a:r>
              <a:rPr sz="1600" spc="3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(33%)</a:t>
            </a:r>
            <a:r>
              <a:rPr sz="1600" spc="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and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modeling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high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 level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language</a:t>
            </a:r>
            <a:r>
              <a:rPr sz="1600" spc="-3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(27%).</a:t>
            </a:r>
            <a:endParaRPr sz="1600">
              <a:latin typeface="Calibri"/>
              <a:cs typeface="Calibri"/>
            </a:endParaRPr>
          </a:p>
          <a:p>
            <a:pPr marL="247015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20" dirty="0">
                <a:solidFill>
                  <a:srgbClr val="375F92"/>
                </a:solidFill>
                <a:latin typeface="Calibri"/>
                <a:cs typeface="Calibri"/>
              </a:rPr>
              <a:t>System</a:t>
            </a:r>
            <a:r>
              <a:rPr sz="1600" b="1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75F92"/>
                </a:solidFill>
                <a:latin typeface="Calibri"/>
                <a:cs typeface="Calibri"/>
              </a:rPr>
              <a:t>Level</a:t>
            </a:r>
            <a:r>
              <a:rPr sz="1600" b="1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Design</a:t>
            </a:r>
            <a:r>
              <a:rPr sz="1600" b="1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375F92"/>
                </a:solidFill>
                <a:latin typeface="Calibri"/>
                <a:cs typeface="Calibri"/>
              </a:rPr>
              <a:t>Tools</a:t>
            </a:r>
            <a:r>
              <a:rPr sz="1600" b="1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Used</a:t>
            </a:r>
            <a:r>
              <a:rPr sz="1600" b="1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–</a:t>
            </a:r>
            <a:r>
              <a:rPr sz="1600" b="1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375F92"/>
                </a:solidFill>
                <a:latin typeface="Calibri"/>
                <a:cs typeface="Calibri"/>
              </a:rPr>
              <a:t>MATLAB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(48%)</a:t>
            </a:r>
            <a:r>
              <a:rPr sz="1600" spc="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is the</a:t>
            </a:r>
            <a:r>
              <a:rPr sz="1600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big leader</a:t>
            </a:r>
            <a:r>
              <a:rPr sz="16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latin typeface="Calibri"/>
                <a:cs typeface="Calibri"/>
              </a:rPr>
              <a:t>followed</a:t>
            </a:r>
            <a:r>
              <a:rPr sz="1600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by</a:t>
            </a:r>
            <a:endParaRPr sz="1600">
              <a:latin typeface="Calibri"/>
              <a:cs typeface="Calibri"/>
            </a:endParaRPr>
          </a:p>
          <a:p>
            <a:pPr marL="247015">
              <a:lnSpc>
                <a:spcPct val="100000"/>
              </a:lnSpc>
            </a:pP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LabVIEW</a:t>
            </a:r>
            <a:r>
              <a:rPr sz="1600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(35%),</a:t>
            </a:r>
            <a:r>
              <a:rPr sz="1600" spc="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latin typeface="Calibri"/>
                <a:cs typeface="Calibri"/>
              </a:rPr>
              <a:t>System</a:t>
            </a:r>
            <a:r>
              <a:rPr sz="16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C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(28%)</a:t>
            </a:r>
            <a:r>
              <a:rPr sz="1600" spc="3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and FPGA</a:t>
            </a:r>
            <a:r>
              <a:rPr sz="1600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based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prototypes</a:t>
            </a:r>
            <a:r>
              <a:rPr sz="1600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(24%).</a:t>
            </a:r>
            <a:endParaRPr sz="1600">
              <a:latin typeface="Calibri"/>
              <a:cs typeface="Calibri"/>
            </a:endParaRPr>
          </a:p>
          <a:p>
            <a:pPr marL="247015" marR="10795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10" dirty="0">
                <a:solidFill>
                  <a:srgbClr val="375F92"/>
                </a:solidFill>
                <a:latin typeface="Calibri"/>
                <a:cs typeface="Calibri"/>
              </a:rPr>
              <a:t>Deciders</a:t>
            </a:r>
            <a:r>
              <a:rPr sz="1600" b="1" spc="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75F92"/>
                </a:solidFill>
                <a:latin typeface="Calibri"/>
                <a:cs typeface="Calibri"/>
              </a:rPr>
              <a:t>of</a:t>
            </a:r>
            <a:r>
              <a:rPr sz="1600" b="1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375F92"/>
                </a:solidFill>
                <a:latin typeface="Calibri"/>
                <a:cs typeface="Calibri"/>
              </a:rPr>
              <a:t>Systems</a:t>
            </a:r>
            <a:r>
              <a:rPr sz="1600" b="1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75F92"/>
                </a:solidFill>
                <a:latin typeface="Calibri"/>
                <a:cs typeface="Calibri"/>
              </a:rPr>
              <a:t>Level</a:t>
            </a:r>
            <a:r>
              <a:rPr sz="1600" b="1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375F92"/>
                </a:solidFill>
                <a:latin typeface="Calibri"/>
                <a:cs typeface="Calibri"/>
              </a:rPr>
              <a:t>Tools</a:t>
            </a: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 –</a:t>
            </a:r>
            <a:r>
              <a:rPr sz="1600" b="1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Software</a:t>
            </a:r>
            <a:r>
              <a:rPr sz="1600" spc="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engineers</a:t>
            </a:r>
            <a:r>
              <a:rPr sz="1600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(36%)</a:t>
            </a:r>
            <a:r>
              <a:rPr sz="1600" spc="4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and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latin typeface="Calibri"/>
                <a:cs typeface="Calibri"/>
              </a:rPr>
              <a:t>hardware</a:t>
            </a:r>
            <a:r>
              <a:rPr sz="1600" spc="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latin typeface="Calibri"/>
                <a:cs typeface="Calibri"/>
              </a:rPr>
              <a:t>staff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 (28%) </a:t>
            </a:r>
            <a:r>
              <a:rPr sz="1600" spc="-34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latin typeface="Calibri"/>
                <a:cs typeface="Calibri"/>
              </a:rPr>
              <a:t>are</a:t>
            </a:r>
            <a:r>
              <a:rPr sz="1600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top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influencers</a:t>
            </a:r>
            <a:endParaRPr sz="1600">
              <a:latin typeface="Calibri"/>
              <a:cs typeface="Calibri"/>
            </a:endParaRPr>
          </a:p>
          <a:p>
            <a:pPr marL="247015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10" dirty="0">
                <a:solidFill>
                  <a:srgbClr val="375F92"/>
                </a:solidFill>
                <a:latin typeface="Calibri"/>
                <a:cs typeface="Calibri"/>
              </a:rPr>
              <a:t>Project</a:t>
            </a:r>
            <a:r>
              <a:rPr sz="1600" b="1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75F92"/>
                </a:solidFill>
                <a:latin typeface="Calibri"/>
                <a:cs typeface="Calibri"/>
              </a:rPr>
              <a:t>Management</a:t>
            </a:r>
            <a:r>
              <a:rPr sz="1600" b="1" spc="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–</a:t>
            </a:r>
            <a:r>
              <a:rPr sz="1600" b="1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latin typeface="Calibri"/>
                <a:cs typeface="Calibri"/>
              </a:rPr>
              <a:t>Excel</a:t>
            </a:r>
            <a:r>
              <a:rPr sz="1600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(44%)</a:t>
            </a:r>
            <a:r>
              <a:rPr sz="1600" spc="3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&amp;</a:t>
            </a:r>
            <a:r>
              <a:rPr sz="16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Microsoft</a:t>
            </a:r>
            <a:r>
              <a:rPr sz="1600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Project</a:t>
            </a:r>
            <a:r>
              <a:rPr sz="1600" spc="3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(38%)</a:t>
            </a:r>
            <a:r>
              <a:rPr sz="1600" spc="4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75F92"/>
                </a:solidFill>
                <a:latin typeface="Calibri"/>
                <a:cs typeface="Calibri"/>
              </a:rPr>
              <a:t>are</a:t>
            </a:r>
            <a:r>
              <a:rPr sz="1600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tops.</a:t>
            </a:r>
            <a:endParaRPr sz="1600">
              <a:latin typeface="Calibri"/>
              <a:cs typeface="Calibri"/>
            </a:endParaRPr>
          </a:p>
          <a:p>
            <a:pPr marL="247015" marR="5080" indent="-234950">
              <a:lnSpc>
                <a:spcPct val="100000"/>
              </a:lnSpc>
              <a:spcBef>
                <a:spcPts val="1205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20" dirty="0">
                <a:solidFill>
                  <a:srgbClr val="375F92"/>
                </a:solidFill>
                <a:latin typeface="Calibri"/>
                <a:cs typeface="Calibri"/>
              </a:rPr>
              <a:t>Version</a:t>
            </a:r>
            <a:r>
              <a:rPr sz="1600" b="1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75F92"/>
                </a:solidFill>
                <a:latin typeface="Calibri"/>
                <a:cs typeface="Calibri"/>
              </a:rPr>
              <a:t>Control</a:t>
            </a:r>
            <a:r>
              <a:rPr sz="1600" b="1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75F92"/>
                </a:solidFill>
                <a:latin typeface="Calibri"/>
                <a:cs typeface="Calibri"/>
              </a:rPr>
              <a:t>Software</a:t>
            </a:r>
            <a:r>
              <a:rPr sz="1600" b="1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–</a:t>
            </a:r>
            <a:r>
              <a:rPr sz="1600" b="1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Git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(38%)</a:t>
            </a:r>
            <a:r>
              <a:rPr sz="1600" spc="4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switched</a:t>
            </a:r>
            <a:r>
              <a:rPr sz="1600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places</a:t>
            </a:r>
            <a:r>
              <a:rPr sz="1600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with</a:t>
            </a:r>
            <a:r>
              <a:rPr sz="160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Subversion</a:t>
            </a:r>
            <a:r>
              <a:rPr sz="1600" spc="3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(33%),</a:t>
            </a:r>
            <a:r>
              <a:rPr sz="1600" spc="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and </a:t>
            </a:r>
            <a:r>
              <a:rPr sz="1600" spc="-15" dirty="0">
                <a:solidFill>
                  <a:srgbClr val="375F92"/>
                </a:solidFill>
                <a:latin typeface="Calibri"/>
                <a:cs typeface="Calibri"/>
              </a:rPr>
              <a:t>CVS </a:t>
            </a:r>
            <a:r>
              <a:rPr sz="1600" spc="-34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(14%)</a:t>
            </a:r>
            <a:r>
              <a:rPr sz="1600" spc="3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is</a:t>
            </a:r>
            <a:r>
              <a:rPr sz="1600" spc="-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a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distant</a:t>
            </a:r>
            <a:r>
              <a:rPr sz="1600" spc="-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third.</a:t>
            </a:r>
            <a:endParaRPr sz="1600">
              <a:latin typeface="Calibri"/>
              <a:cs typeface="Calibri"/>
            </a:endParaRPr>
          </a:p>
          <a:p>
            <a:pPr marL="247015" indent="-23495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 MT"/>
              <a:buChar char="•"/>
              <a:tabLst>
                <a:tab pos="247015" algn="l"/>
                <a:tab pos="247650" algn="l"/>
              </a:tabLst>
            </a:pP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GUI</a:t>
            </a:r>
            <a:r>
              <a:rPr sz="1600" b="1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375F92"/>
                </a:solidFill>
                <a:latin typeface="Calibri"/>
                <a:cs typeface="Calibri"/>
              </a:rPr>
              <a:t>usage –</a:t>
            </a:r>
            <a:r>
              <a:rPr sz="1600" b="1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375F92"/>
                </a:solidFill>
                <a:latin typeface="Calibri"/>
                <a:cs typeface="Calibri"/>
              </a:rPr>
              <a:t>Stayed</a:t>
            </a:r>
            <a:r>
              <a:rPr sz="1600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even</a:t>
            </a:r>
            <a:r>
              <a:rPr sz="1600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at</a:t>
            </a:r>
            <a:r>
              <a:rPr sz="1600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49%</a:t>
            </a:r>
            <a:r>
              <a:rPr sz="1600" spc="3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75F92"/>
                </a:solidFill>
                <a:latin typeface="Calibri"/>
                <a:cs typeface="Calibri"/>
              </a:rPr>
              <a:t>in</a:t>
            </a:r>
            <a:r>
              <a:rPr sz="1600" spc="-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Calibri"/>
                <a:cs typeface="Calibri"/>
              </a:rPr>
              <a:t>2017.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8457" y="2355037"/>
            <a:ext cx="384302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50" dirty="0">
                <a:solidFill>
                  <a:srgbClr val="000000"/>
                </a:solidFill>
                <a:latin typeface="Calibri Light"/>
                <a:cs typeface="Calibri Light"/>
              </a:rPr>
              <a:t>THANK</a:t>
            </a:r>
            <a:r>
              <a:rPr sz="6000" b="0" spc="-16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6000" b="0" spc="-90" dirty="0">
                <a:solidFill>
                  <a:srgbClr val="000000"/>
                </a:solidFill>
                <a:latin typeface="Calibri Light"/>
                <a:cs typeface="Calibri Light"/>
              </a:rPr>
              <a:t>YOU!</a:t>
            </a:r>
            <a:endParaRPr sz="6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5BEC3EAE6B5C439D54EE55C06B6D08" ma:contentTypeVersion="" ma:contentTypeDescription="Create a new document." ma:contentTypeScope="" ma:versionID="0da32d092c74b230f98fbf7ba3a4bb8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dd9e01569c44ca091a7f2b97b07808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B415B29-EEFF-44D9-B67D-D46AE25D6F8D}"/>
</file>

<file path=customXml/itemProps2.xml><?xml version="1.0" encoding="utf-8"?>
<ds:datastoreItem xmlns:ds="http://schemas.openxmlformats.org/officeDocument/2006/customXml" ds:itemID="{246D6679-171C-4ECF-9751-DA5D6E8CCBED}"/>
</file>

<file path=customXml/itemProps3.xml><?xml version="1.0" encoding="utf-8"?>
<ds:datastoreItem xmlns:ds="http://schemas.openxmlformats.org/officeDocument/2006/customXml" ds:itemID="{BD2BC69F-A3E7-4F1A-9D02-04539774BA3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12018</Words>
  <Application>Microsoft Office PowerPoint</Application>
  <PresentationFormat>On-screen Show (4:3)</PresentationFormat>
  <Paragraphs>3086</Paragraphs>
  <Slides>93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9" baseType="lpstr">
      <vt:lpstr>Arial</vt:lpstr>
      <vt:lpstr>Arial MT</vt:lpstr>
      <vt:lpstr>Calibri</vt:lpstr>
      <vt:lpstr>Calibri Light</vt:lpstr>
      <vt:lpstr>Times New Roman</vt:lpstr>
      <vt:lpstr>Office Theme</vt:lpstr>
      <vt:lpstr>PowerPoint Presentation</vt:lpstr>
      <vt:lpstr>Preliminary Comments</vt:lpstr>
      <vt:lpstr>Purpose and Methodology</vt:lpstr>
      <vt:lpstr>In which region of the world do you reside?</vt:lpstr>
      <vt:lpstr>How many employees does your company have at  all locations?</vt:lpstr>
      <vt:lpstr>Job Functions</vt:lpstr>
      <vt:lpstr>For what types of applications are your embedded  projects developed?</vt:lpstr>
      <vt:lpstr>How important will IoT development be to you and  your organization in the next 12 months?</vt:lpstr>
      <vt:lpstr>If you are developing Internet of Things (IoT)  applications, please indicate the type of application.</vt:lpstr>
      <vt:lpstr>If you are creating Internet of Things (IoT) devices,  please indicate the types of devices you are currently  designing, and considering for your next design.</vt:lpstr>
      <vt:lpstr>Will have one or more projects devoted to IoT.</vt:lpstr>
      <vt:lpstr>Considering all applications of which you are aware,  what do you regard as the most interesting use of  the IoT? (Selected write-in responses).</vt:lpstr>
      <vt:lpstr>Are you using any of these advanced technologies  in your embedded systems?</vt:lpstr>
      <vt:lpstr>What security measures are you taking with  your current design?</vt:lpstr>
      <vt:lpstr>Overall Background</vt:lpstr>
      <vt:lpstr>Current Embedded  Design Environment</vt:lpstr>
      <vt:lpstr>My current embedded project is…</vt:lpstr>
      <vt:lpstr>What does the upgrade or improvement include?</vt:lpstr>
      <vt:lpstr>Which of the following capabilities are included  in your current embedded project?</vt:lpstr>
      <vt:lpstr>If wireless, what wireless interfaces does your current  embedded project include?</vt:lpstr>
      <vt:lpstr>If wireless, what wireless protocols/stacks does your  current embedded project include?</vt:lpstr>
      <vt:lpstr>How many people are on your embedded project team?</vt:lpstr>
      <vt:lpstr>What is your development team’s ratio of total  resources (including time/dollars/manpower) spent on  software vs. hardware for your embedded projects?</vt:lpstr>
      <vt:lpstr>Do you primarily design or subcontract the design of  custom circuit boards, or do you purchase off-the shelf  boards?</vt:lpstr>
      <vt:lpstr>Did you start your current embedded design with a  development board?</vt:lpstr>
      <vt:lpstr>Which form factor boards are you currently using, and  considering using ?</vt:lpstr>
      <vt:lpstr>Thinking now about the last embedded project you  completed (no longer in development), how many  months did that project take to finish?</vt:lpstr>
      <vt:lpstr>Was that project completed . . .</vt:lpstr>
      <vt:lpstr>My current embedded project is programmed mostly in:</vt:lpstr>
      <vt:lpstr>My next embedded project will likely be  programmed mostly in:</vt:lpstr>
      <vt:lpstr>Current languages used compared to next  project’s likely language.</vt:lpstr>
      <vt:lpstr>Does your current project reuse code from a previous embedded project?</vt:lpstr>
      <vt:lpstr>Embedded Design Environment</vt:lpstr>
      <vt:lpstr>Embedded Design Process</vt:lpstr>
      <vt:lpstr>Which of the following challenges are your own or  your embedded design team's greatest concerns  regarding your current embedded systems  development?</vt:lpstr>
      <vt:lpstr>What percentage of your design time is spent on  each of the following stages?</vt:lpstr>
      <vt:lpstr>How do you typically find and evaluate partners  to work with?</vt:lpstr>
      <vt:lpstr>If you could improve one thing about your  embedded design activities, what would it be?</vt:lpstr>
      <vt:lpstr>In general, what sources of information do you consult  to research your embedded design decisions?</vt:lpstr>
      <vt:lpstr>Thinking about the next year, what areas will be your  greatest technology challenges?</vt:lpstr>
      <vt:lpstr>Which of the following are your favorite/most important  software/hardware tools?</vt:lpstr>
      <vt:lpstr>What are the most effective ways that you  systematically or formally maintain, educate, and  advance your professional skills?</vt:lpstr>
      <vt:lpstr>Embedded Design Process Challenges</vt:lpstr>
      <vt:lpstr>OPERATING SYSTEMS</vt:lpstr>
      <vt:lpstr>Does your current embedded project use an  operating system, RTOS, kernel, software  executive, or scheduler of any kind?</vt:lpstr>
      <vt:lpstr>My current embedded  project uses:</vt:lpstr>
      <vt:lpstr>Which factors most influenced your decision to use  a commercial operating system?</vt:lpstr>
      <vt:lpstr>What are your reasons for not using a commercial  operating system?</vt:lpstr>
      <vt:lpstr>Did you use the same operating system, RTOS,  or kernel as in your previous project?</vt:lpstr>
      <vt:lpstr>Why did you use the same operating system?</vt:lpstr>
      <vt:lpstr>Why did you switch operating systems?</vt:lpstr>
      <vt:lpstr>What are the most important factors in choosing  an operating system?</vt:lpstr>
      <vt:lpstr>Please select ALL of the operating systems you are currently using.</vt:lpstr>
      <vt:lpstr>Please select ALL of the operating systems you are considering using in the next 12 months.</vt:lpstr>
      <vt:lpstr>Are you currently using embedded  virtualization/hypervisors or will you likely use  this in the next 12 months?</vt:lpstr>
      <vt:lpstr>Operating Systems</vt:lpstr>
      <vt:lpstr>MICROPROCESSORS</vt:lpstr>
      <vt:lpstr>Who were the greatest influences on the choice of the  processor for your current project?</vt:lpstr>
      <vt:lpstr>My current embedded project contains:</vt:lpstr>
      <vt:lpstr>Does your embedded project contain…</vt:lpstr>
      <vt:lpstr>My current embedded project's main processor is a:</vt:lpstr>
      <vt:lpstr>My current embedded project's main processor  clock rate is:</vt:lpstr>
      <vt:lpstr>Did you use the same processor as in  your previous embedded project?</vt:lpstr>
      <vt:lpstr>Why did you use the same processor?</vt:lpstr>
      <vt:lpstr>What were your reasons for switching processors?</vt:lpstr>
      <vt:lpstr>Did you…</vt:lpstr>
      <vt:lpstr>What’s most important when choosing a  microprocessor?</vt:lpstr>
      <vt:lpstr>Which vendor has the best ecosystem for your  needs?</vt:lpstr>
      <vt:lpstr>What are the most important factors in choosing a  processor?</vt:lpstr>
      <vt:lpstr>Please select the processor vendors you are  familiar with.</vt:lpstr>
      <vt:lpstr>Please select the processor vendors you are  currently using.</vt:lpstr>
      <vt:lpstr>Please select the processor vendors you are considering using on your next project.</vt:lpstr>
      <vt:lpstr>Which of the following 32-bit chip families would you consider for your next embedded project?</vt:lpstr>
      <vt:lpstr>Which of the following 16-bit chip families would you consider for your next embedded project?</vt:lpstr>
      <vt:lpstr>Which of the following 8-bit chip families would you  consider for your next embedded project?</vt:lpstr>
      <vt:lpstr>Have you upgraded from an 8-bit or 16-bit chip to a  32-bit design in the last 12 months?</vt:lpstr>
      <vt:lpstr>Which of the following DSP chip families would you  consider for your next embedded project?</vt:lpstr>
      <vt:lpstr>Microprocessors</vt:lpstr>
      <vt:lpstr>FPGA CHIPS</vt:lpstr>
      <vt:lpstr>Does your current embedded project incorporate  an FPGA chip?</vt:lpstr>
      <vt:lpstr>Which of the following vendors does your  current embedded projects use for FPGAs?</vt:lpstr>
      <vt:lpstr>Which of the following FPGA vendors will you  consider in your next embedded project?</vt:lpstr>
      <vt:lpstr>FPGAs, Memories, LCDs</vt:lpstr>
      <vt:lpstr>Hardware IPs,  System Level Design  &amp; GUIs</vt:lpstr>
      <vt:lpstr>Does your current embedded project reuse hardware  or hardware IP from a previous project?</vt:lpstr>
      <vt:lpstr>Which of the following design techniques will become more important to your designs in the future?</vt:lpstr>
      <vt:lpstr>What system level design tools do you or your  organization currently use?</vt:lpstr>
      <vt:lpstr>Who were the three greatest influencers on the  choice of the system-level tools for your  current project?</vt:lpstr>
      <vt:lpstr>Which of the following project management  software packages do you currently use?</vt:lpstr>
      <vt:lpstr>Which of the following Version Control software  systems do you currently use?</vt:lpstr>
      <vt:lpstr>Does your current design use a graphical user interface?</vt:lpstr>
      <vt:lpstr>Hardware IPs, System Level Design, GUIs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</dc:creator>
  <cp:lastModifiedBy>felix</cp:lastModifiedBy>
  <cp:revision>1</cp:revision>
  <dcterms:created xsi:type="dcterms:W3CDTF">2022-10-03T15:23:40Z</dcterms:created>
  <dcterms:modified xsi:type="dcterms:W3CDTF">2022-10-06T10:30:12Z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2022-10-03T00:00:00Z</vt:filetime>
  </property>
  <property fmtid="{D5CDD505-2E9C-101B-9397-08002B2CF9AE}" pid="5" name="ContentTypeId">
    <vt:lpwstr>0x010100095BEC3EAE6B5C439D54EE55C06B6D08</vt:lpwstr>
  </property>
</Properties>
</file>