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6"/>
  </p:notesMasterIdLst>
  <p:handoutMasterIdLst>
    <p:handoutMasterId r:id="rId67"/>
  </p:handoutMasterIdLst>
  <p:sldIdLst>
    <p:sldId id="406" r:id="rId5"/>
    <p:sldId id="425" r:id="rId6"/>
    <p:sldId id="434" r:id="rId7"/>
    <p:sldId id="435" r:id="rId8"/>
    <p:sldId id="407" r:id="rId9"/>
    <p:sldId id="337" r:id="rId10"/>
    <p:sldId id="261" r:id="rId11"/>
    <p:sldId id="262" r:id="rId12"/>
    <p:sldId id="263" r:id="rId13"/>
    <p:sldId id="265" r:id="rId14"/>
    <p:sldId id="424" r:id="rId15"/>
    <p:sldId id="266" r:id="rId16"/>
    <p:sldId id="270" r:id="rId17"/>
    <p:sldId id="344" r:id="rId18"/>
    <p:sldId id="417" r:id="rId19"/>
    <p:sldId id="416" r:id="rId20"/>
    <p:sldId id="339" r:id="rId21"/>
    <p:sldId id="341" r:id="rId22"/>
    <p:sldId id="342" r:id="rId23"/>
    <p:sldId id="345" r:id="rId24"/>
    <p:sldId id="343" r:id="rId25"/>
    <p:sldId id="346" r:id="rId26"/>
    <p:sldId id="347" r:id="rId27"/>
    <p:sldId id="348" r:id="rId28"/>
    <p:sldId id="410" r:id="rId29"/>
    <p:sldId id="408" r:id="rId30"/>
    <p:sldId id="409" r:id="rId31"/>
    <p:sldId id="411" r:id="rId32"/>
    <p:sldId id="412" r:id="rId33"/>
    <p:sldId id="413" r:id="rId34"/>
    <p:sldId id="414" r:id="rId35"/>
    <p:sldId id="415" r:id="rId36"/>
    <p:sldId id="349" r:id="rId37"/>
    <p:sldId id="420" r:id="rId38"/>
    <p:sldId id="421" r:id="rId39"/>
    <p:sldId id="422" r:id="rId40"/>
    <p:sldId id="423" r:id="rId41"/>
    <p:sldId id="364" r:id="rId42"/>
    <p:sldId id="365" r:id="rId43"/>
    <p:sldId id="366" r:id="rId44"/>
    <p:sldId id="367" r:id="rId45"/>
    <p:sldId id="368" r:id="rId46"/>
    <p:sldId id="369" r:id="rId47"/>
    <p:sldId id="371" r:id="rId48"/>
    <p:sldId id="418" r:id="rId49"/>
    <p:sldId id="383" r:id="rId50"/>
    <p:sldId id="419" r:id="rId51"/>
    <p:sldId id="426" r:id="rId52"/>
    <p:sldId id="427" r:id="rId53"/>
    <p:sldId id="436" r:id="rId54"/>
    <p:sldId id="428" r:id="rId55"/>
    <p:sldId id="437" r:id="rId56"/>
    <p:sldId id="439" r:id="rId57"/>
    <p:sldId id="429" r:id="rId58"/>
    <p:sldId id="430" r:id="rId59"/>
    <p:sldId id="431" r:id="rId60"/>
    <p:sldId id="432" r:id="rId61"/>
    <p:sldId id="433" r:id="rId62"/>
    <p:sldId id="381" r:id="rId63"/>
    <p:sldId id="382" r:id="rId64"/>
    <p:sldId id="440" r:id="rId65"/>
  </p:sldIdLst>
  <p:sldSz cx="9144000" cy="6858000" type="screen4x3"/>
  <p:notesSz cx="6799263" cy="9929813"/>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6" d="100"/>
          <a:sy n="116" d="100"/>
        </p:scale>
        <p:origin x="146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29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tr-TR" altLang="tr-TR"/>
          </a:p>
        </p:txBody>
      </p:sp>
      <p:sp>
        <p:nvSpPr>
          <p:cNvPr id="49155" name="Rectangle 3"/>
          <p:cNvSpPr>
            <a:spLocks noGrp="1" noChangeArrowheads="1"/>
          </p:cNvSpPr>
          <p:nvPr>
            <p:ph type="dt" sz="quarter" idx="1"/>
          </p:nvPr>
        </p:nvSpPr>
        <p:spPr bwMode="auto">
          <a:xfrm>
            <a:off x="3851342" y="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tr-TR" altLang="tr-TR"/>
          </a:p>
        </p:txBody>
      </p:sp>
      <p:sp>
        <p:nvSpPr>
          <p:cNvPr id="49156" name="Rectangle 4"/>
          <p:cNvSpPr>
            <a:spLocks noGrp="1" noChangeArrowheads="1"/>
          </p:cNvSpPr>
          <p:nvPr>
            <p:ph type="ftr" sz="quarter" idx="2"/>
          </p:nvPr>
        </p:nvSpPr>
        <p:spPr bwMode="auto">
          <a:xfrm>
            <a:off x="0" y="943101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tr-TR" altLang="tr-TR"/>
          </a:p>
        </p:txBody>
      </p:sp>
      <p:sp>
        <p:nvSpPr>
          <p:cNvPr id="49157" name="Rectangle 5"/>
          <p:cNvSpPr>
            <a:spLocks noGrp="1" noChangeArrowheads="1"/>
          </p:cNvSpPr>
          <p:nvPr>
            <p:ph type="sldNum" sz="quarter" idx="3"/>
          </p:nvPr>
        </p:nvSpPr>
        <p:spPr bwMode="auto">
          <a:xfrm>
            <a:off x="3851342" y="943101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8613EC-F88A-4C29-B81E-FC122427C90F}" type="slidenum">
              <a:rPr lang="tr-TR" altLang="tr-TR"/>
              <a:pPr/>
              <a:t>‹#›</a:t>
            </a:fld>
            <a:endParaRPr lang="tr-TR" altLang="tr-TR"/>
          </a:p>
        </p:txBody>
      </p:sp>
    </p:spTree>
    <p:extLst>
      <p:ext uri="{BB962C8B-B14F-4D97-AF65-F5344CB8AC3E}">
        <p14:creationId xmlns:p14="http://schemas.microsoft.com/office/powerpoint/2010/main" val="112480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1275" y="0"/>
            <a:ext cx="2946400" cy="496888"/>
          </a:xfrm>
          <a:prstGeom prst="rect">
            <a:avLst/>
          </a:prstGeom>
        </p:spPr>
        <p:txBody>
          <a:bodyPr vert="horz" lIns="91440" tIns="45720" rIns="91440" bIns="45720" rtlCol="0"/>
          <a:lstStyle>
            <a:lvl1pPr algn="r">
              <a:defRPr sz="1200"/>
            </a:lvl1pPr>
          </a:lstStyle>
          <a:p>
            <a:fld id="{8F48D01F-153C-46C6-8FD9-BBDB75DB4668}" type="datetimeFigureOut">
              <a:rPr lang="en-US" smtClean="0"/>
              <a:t>10/14/2019</a:t>
            </a:fld>
            <a:endParaRPr lang="en-US"/>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6463"/>
            <a:ext cx="5440363" cy="44688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1338"/>
            <a:ext cx="294640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1275" y="9431338"/>
            <a:ext cx="2946400" cy="496887"/>
          </a:xfrm>
          <a:prstGeom prst="rect">
            <a:avLst/>
          </a:prstGeom>
        </p:spPr>
        <p:txBody>
          <a:bodyPr vert="horz" lIns="91440" tIns="45720" rIns="91440" bIns="45720" rtlCol="0" anchor="b"/>
          <a:lstStyle>
            <a:lvl1pPr algn="r">
              <a:defRPr sz="1200"/>
            </a:lvl1pPr>
          </a:lstStyle>
          <a:p>
            <a:fld id="{F01ADB4D-75C5-458A-B086-8E2C22CE9D61}" type="slidenum">
              <a:rPr lang="en-US" smtClean="0"/>
              <a:t>‹#›</a:t>
            </a:fld>
            <a:endParaRPr lang="en-US"/>
          </a:p>
        </p:txBody>
      </p:sp>
    </p:spTree>
    <p:extLst>
      <p:ext uri="{BB962C8B-B14F-4D97-AF65-F5344CB8AC3E}">
        <p14:creationId xmlns:p14="http://schemas.microsoft.com/office/powerpoint/2010/main" val="4278396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4BD240-CF1D-4045-82DB-532E8E06CE53}" type="slidenum">
              <a:rPr lang="en-US" smtClean="0"/>
              <a:t>5</a:t>
            </a:fld>
            <a:endParaRPr lang="en-US"/>
          </a:p>
        </p:txBody>
      </p:sp>
    </p:spTree>
    <p:extLst>
      <p:ext uri="{BB962C8B-B14F-4D97-AF65-F5344CB8AC3E}">
        <p14:creationId xmlns:p14="http://schemas.microsoft.com/office/powerpoint/2010/main" val="3943629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1ADB4D-75C5-458A-B086-8E2C22CE9D61}" type="slidenum">
              <a:rPr lang="en-US" smtClean="0"/>
              <a:t>31</a:t>
            </a:fld>
            <a:endParaRPr lang="en-US"/>
          </a:p>
        </p:txBody>
      </p:sp>
    </p:spTree>
    <p:extLst>
      <p:ext uri="{BB962C8B-B14F-4D97-AF65-F5344CB8AC3E}">
        <p14:creationId xmlns:p14="http://schemas.microsoft.com/office/powerpoint/2010/main" val="392486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7AC2B3E8-4CB3-4442-BF8F-C90715853484}" type="slidenum">
              <a:rPr lang="tr-TR" altLang="tr-TR"/>
              <a:pPr/>
              <a:t>‹#›</a:t>
            </a:fld>
            <a:endParaRPr lang="tr-TR" altLang="tr-TR"/>
          </a:p>
        </p:txBody>
      </p:sp>
    </p:spTree>
    <p:extLst>
      <p:ext uri="{BB962C8B-B14F-4D97-AF65-F5344CB8AC3E}">
        <p14:creationId xmlns:p14="http://schemas.microsoft.com/office/powerpoint/2010/main" val="2688889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C51088D6-A1F1-4819-BF80-8F99F3C59D93}" type="slidenum">
              <a:rPr lang="tr-TR" altLang="tr-TR"/>
              <a:pPr/>
              <a:t>‹#›</a:t>
            </a:fld>
            <a:endParaRPr lang="tr-TR" altLang="tr-TR"/>
          </a:p>
        </p:txBody>
      </p:sp>
    </p:spTree>
    <p:extLst>
      <p:ext uri="{BB962C8B-B14F-4D97-AF65-F5344CB8AC3E}">
        <p14:creationId xmlns:p14="http://schemas.microsoft.com/office/powerpoint/2010/main" val="77579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5FAB18D7-EE0D-47A5-A8DA-ADF0C95F99AF}" type="slidenum">
              <a:rPr lang="tr-TR" altLang="tr-TR"/>
              <a:pPr/>
              <a:t>‹#›</a:t>
            </a:fld>
            <a:endParaRPr lang="tr-TR" altLang="tr-TR"/>
          </a:p>
        </p:txBody>
      </p:sp>
    </p:spTree>
    <p:extLst>
      <p:ext uri="{BB962C8B-B14F-4D97-AF65-F5344CB8AC3E}">
        <p14:creationId xmlns:p14="http://schemas.microsoft.com/office/powerpoint/2010/main" val="1126215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Chart Placeholder 2"/>
          <p:cNvSpPr>
            <a:spLocks noGrp="1"/>
          </p:cNvSpPr>
          <p:nvPr>
            <p:ph type="chart" idx="1"/>
          </p:nvPr>
        </p:nvSpPr>
        <p:spPr>
          <a:xfrm>
            <a:off x="457200" y="1600200"/>
            <a:ext cx="8229600" cy="4525963"/>
          </a:xfrm>
        </p:spPr>
        <p:txBody>
          <a:bodyPr/>
          <a:lstStyle/>
          <a:p>
            <a:endParaRPr lang="tr-TR"/>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tr-TR" altLang="tr-T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tr-TR" altLang="tr-T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319D0ED0-C507-456F-A9BE-28FDD6C6DD8A}" type="slidenum">
              <a:rPr lang="tr-TR" altLang="tr-TR"/>
              <a:pPr/>
              <a:t>‹#›</a:t>
            </a:fld>
            <a:endParaRPr lang="tr-TR" altLang="tr-TR"/>
          </a:p>
        </p:txBody>
      </p:sp>
    </p:spTree>
    <p:extLst>
      <p:ext uri="{BB962C8B-B14F-4D97-AF65-F5344CB8AC3E}">
        <p14:creationId xmlns:p14="http://schemas.microsoft.com/office/powerpoint/2010/main" val="57253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90534D34-4191-4645-B24F-88863EE1F19C}" type="slidenum">
              <a:rPr lang="tr-TR" altLang="tr-TR"/>
              <a:pPr/>
              <a:t>‹#›</a:t>
            </a:fld>
            <a:endParaRPr lang="tr-TR" altLang="tr-TR"/>
          </a:p>
        </p:txBody>
      </p:sp>
    </p:spTree>
    <p:extLst>
      <p:ext uri="{BB962C8B-B14F-4D97-AF65-F5344CB8AC3E}">
        <p14:creationId xmlns:p14="http://schemas.microsoft.com/office/powerpoint/2010/main" val="7753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DEC197D3-1CF5-468D-B4DC-5049FCCF56E1}" type="slidenum">
              <a:rPr lang="tr-TR" altLang="tr-TR"/>
              <a:pPr/>
              <a:t>‹#›</a:t>
            </a:fld>
            <a:endParaRPr lang="tr-TR" altLang="tr-TR"/>
          </a:p>
        </p:txBody>
      </p:sp>
    </p:spTree>
    <p:extLst>
      <p:ext uri="{BB962C8B-B14F-4D97-AF65-F5344CB8AC3E}">
        <p14:creationId xmlns:p14="http://schemas.microsoft.com/office/powerpoint/2010/main" val="1580280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DEEACDF6-B27F-48B8-9A26-8FB6B88E8818}" type="slidenum">
              <a:rPr lang="tr-TR" altLang="tr-TR"/>
              <a:pPr/>
              <a:t>‹#›</a:t>
            </a:fld>
            <a:endParaRPr lang="tr-TR" altLang="tr-TR"/>
          </a:p>
        </p:txBody>
      </p:sp>
    </p:spTree>
    <p:extLst>
      <p:ext uri="{BB962C8B-B14F-4D97-AF65-F5344CB8AC3E}">
        <p14:creationId xmlns:p14="http://schemas.microsoft.com/office/powerpoint/2010/main" val="534410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lvl1pPr>
              <a:defRPr/>
            </a:lvl1pPr>
          </a:lstStyle>
          <a:p>
            <a:endParaRPr lang="tr-TR" altLang="tr-TR"/>
          </a:p>
        </p:txBody>
      </p:sp>
      <p:sp>
        <p:nvSpPr>
          <p:cNvPr id="8" name="Footer Placeholder 7"/>
          <p:cNvSpPr>
            <a:spLocks noGrp="1"/>
          </p:cNvSpPr>
          <p:nvPr>
            <p:ph type="ftr" sz="quarter" idx="11"/>
          </p:nvPr>
        </p:nvSpPr>
        <p:spPr/>
        <p:txBody>
          <a:bodyPr/>
          <a:lstStyle>
            <a:lvl1pPr>
              <a:defRPr/>
            </a:lvl1pPr>
          </a:lstStyle>
          <a:p>
            <a:endParaRPr lang="tr-TR" altLang="tr-TR"/>
          </a:p>
        </p:txBody>
      </p:sp>
      <p:sp>
        <p:nvSpPr>
          <p:cNvPr id="9" name="Slide Number Placeholder 8"/>
          <p:cNvSpPr>
            <a:spLocks noGrp="1"/>
          </p:cNvSpPr>
          <p:nvPr>
            <p:ph type="sldNum" sz="quarter" idx="12"/>
          </p:nvPr>
        </p:nvSpPr>
        <p:spPr/>
        <p:txBody>
          <a:bodyPr/>
          <a:lstStyle>
            <a:lvl1pPr>
              <a:defRPr/>
            </a:lvl1pPr>
          </a:lstStyle>
          <a:p>
            <a:fld id="{BF77EA8D-C8F2-4621-AFFE-C6B339508A21}" type="slidenum">
              <a:rPr lang="tr-TR" altLang="tr-TR"/>
              <a:pPr/>
              <a:t>‹#›</a:t>
            </a:fld>
            <a:endParaRPr lang="tr-TR" altLang="tr-TR"/>
          </a:p>
        </p:txBody>
      </p:sp>
    </p:spTree>
    <p:extLst>
      <p:ext uri="{BB962C8B-B14F-4D97-AF65-F5344CB8AC3E}">
        <p14:creationId xmlns:p14="http://schemas.microsoft.com/office/powerpoint/2010/main" val="297916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lvl1pPr>
              <a:defRPr/>
            </a:lvl1pPr>
          </a:lstStyle>
          <a:p>
            <a:endParaRPr lang="tr-TR" altLang="tr-TR"/>
          </a:p>
        </p:txBody>
      </p:sp>
      <p:sp>
        <p:nvSpPr>
          <p:cNvPr id="4" name="Footer Placeholder 3"/>
          <p:cNvSpPr>
            <a:spLocks noGrp="1"/>
          </p:cNvSpPr>
          <p:nvPr>
            <p:ph type="ftr" sz="quarter" idx="11"/>
          </p:nvPr>
        </p:nvSpPr>
        <p:spPr/>
        <p:txBody>
          <a:bodyPr/>
          <a:lstStyle>
            <a:lvl1pPr>
              <a:defRPr/>
            </a:lvl1pPr>
          </a:lstStyle>
          <a:p>
            <a:endParaRPr lang="tr-TR" altLang="tr-TR"/>
          </a:p>
        </p:txBody>
      </p:sp>
      <p:sp>
        <p:nvSpPr>
          <p:cNvPr id="5" name="Slide Number Placeholder 4"/>
          <p:cNvSpPr>
            <a:spLocks noGrp="1"/>
          </p:cNvSpPr>
          <p:nvPr>
            <p:ph type="sldNum" sz="quarter" idx="12"/>
          </p:nvPr>
        </p:nvSpPr>
        <p:spPr/>
        <p:txBody>
          <a:bodyPr/>
          <a:lstStyle>
            <a:lvl1pPr>
              <a:defRPr/>
            </a:lvl1pPr>
          </a:lstStyle>
          <a:p>
            <a:fld id="{204DCD74-E49F-4E7E-AD3F-12354E7B932C}" type="slidenum">
              <a:rPr lang="tr-TR" altLang="tr-TR"/>
              <a:pPr/>
              <a:t>‹#›</a:t>
            </a:fld>
            <a:endParaRPr lang="tr-TR" altLang="tr-TR"/>
          </a:p>
        </p:txBody>
      </p:sp>
    </p:spTree>
    <p:extLst>
      <p:ext uri="{BB962C8B-B14F-4D97-AF65-F5344CB8AC3E}">
        <p14:creationId xmlns:p14="http://schemas.microsoft.com/office/powerpoint/2010/main" val="122301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ltLang="tr-TR"/>
          </a:p>
        </p:txBody>
      </p:sp>
      <p:sp>
        <p:nvSpPr>
          <p:cNvPr id="3" name="Footer Placeholder 2"/>
          <p:cNvSpPr>
            <a:spLocks noGrp="1"/>
          </p:cNvSpPr>
          <p:nvPr>
            <p:ph type="ftr" sz="quarter" idx="11"/>
          </p:nvPr>
        </p:nvSpPr>
        <p:spPr/>
        <p:txBody>
          <a:bodyPr/>
          <a:lstStyle>
            <a:lvl1pPr>
              <a:defRPr/>
            </a:lvl1pPr>
          </a:lstStyle>
          <a:p>
            <a:endParaRPr lang="tr-TR" altLang="tr-TR"/>
          </a:p>
        </p:txBody>
      </p:sp>
      <p:sp>
        <p:nvSpPr>
          <p:cNvPr id="4" name="Slide Number Placeholder 3"/>
          <p:cNvSpPr>
            <a:spLocks noGrp="1"/>
          </p:cNvSpPr>
          <p:nvPr>
            <p:ph type="sldNum" sz="quarter" idx="12"/>
          </p:nvPr>
        </p:nvSpPr>
        <p:spPr/>
        <p:txBody>
          <a:bodyPr/>
          <a:lstStyle>
            <a:lvl1pPr>
              <a:defRPr/>
            </a:lvl1pPr>
          </a:lstStyle>
          <a:p>
            <a:fld id="{974F997F-DEB9-407B-9D15-1F938ABC62B1}" type="slidenum">
              <a:rPr lang="tr-TR" altLang="tr-TR"/>
              <a:pPr/>
              <a:t>‹#›</a:t>
            </a:fld>
            <a:endParaRPr lang="tr-TR" altLang="tr-TR"/>
          </a:p>
        </p:txBody>
      </p:sp>
    </p:spTree>
    <p:extLst>
      <p:ext uri="{BB962C8B-B14F-4D97-AF65-F5344CB8AC3E}">
        <p14:creationId xmlns:p14="http://schemas.microsoft.com/office/powerpoint/2010/main" val="778339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674A4224-DB32-457B-AD69-9B4A274FC164}" type="slidenum">
              <a:rPr lang="tr-TR" altLang="tr-TR"/>
              <a:pPr/>
              <a:t>‹#›</a:t>
            </a:fld>
            <a:endParaRPr lang="tr-TR" altLang="tr-TR"/>
          </a:p>
        </p:txBody>
      </p:sp>
    </p:spTree>
    <p:extLst>
      <p:ext uri="{BB962C8B-B14F-4D97-AF65-F5344CB8AC3E}">
        <p14:creationId xmlns:p14="http://schemas.microsoft.com/office/powerpoint/2010/main" val="2385147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C4D935C9-4C45-4EB7-A319-33EF54CC7FE6}" type="slidenum">
              <a:rPr lang="tr-TR" altLang="tr-TR"/>
              <a:pPr/>
              <a:t>‹#›</a:t>
            </a:fld>
            <a:endParaRPr lang="tr-TR" altLang="tr-TR"/>
          </a:p>
        </p:txBody>
      </p:sp>
    </p:spTree>
    <p:extLst>
      <p:ext uri="{BB962C8B-B14F-4D97-AF65-F5344CB8AC3E}">
        <p14:creationId xmlns:p14="http://schemas.microsoft.com/office/powerpoint/2010/main" val="4062100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Click to edit Master text styles</a:t>
            </a:r>
          </a:p>
          <a:p>
            <a:pPr lvl="1"/>
            <a:r>
              <a:rPr lang="tr-TR" altLang="tr-TR" smtClean="0"/>
              <a:t>Second level</a:t>
            </a:r>
          </a:p>
          <a:p>
            <a:pPr lvl="2"/>
            <a:r>
              <a:rPr lang="tr-TR" altLang="tr-TR" smtClean="0"/>
              <a:t>Third level</a:t>
            </a:r>
          </a:p>
          <a:p>
            <a:pPr lvl="3"/>
            <a:r>
              <a:rPr lang="tr-TR" altLang="tr-TR" smtClean="0"/>
              <a:t>Fourth level</a:t>
            </a:r>
          </a:p>
          <a:p>
            <a:pPr lvl="4"/>
            <a:r>
              <a:rPr lang="tr-TR" altLang="tr-T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2E2B1BD-C5BD-4C42-9DAC-72673A2B24A5}"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yatirimkredi.com/turkiyede-dolayli-vergiler-avantajlari-ve-dezavantajlari.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yatirimkredi.com/turkiyede-dolayli-vergiler-avantajlari-ve-dezavantajlari.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Bölüm 1</a:t>
            </a:r>
            <a:endParaRPr lang="en-US" dirty="0"/>
          </a:p>
        </p:txBody>
      </p:sp>
      <p:sp>
        <p:nvSpPr>
          <p:cNvPr id="3" name="Content Placeholder 2"/>
          <p:cNvSpPr>
            <a:spLocks noGrp="1"/>
          </p:cNvSpPr>
          <p:nvPr>
            <p:ph idx="1"/>
          </p:nvPr>
        </p:nvSpPr>
        <p:spPr/>
        <p:txBody>
          <a:bodyPr/>
          <a:lstStyle/>
          <a:p>
            <a:r>
              <a:rPr lang="tr-TR" dirty="0" smtClean="0"/>
              <a:t>Verginin Konusu</a:t>
            </a:r>
          </a:p>
          <a:p>
            <a:endParaRPr lang="tr-TR" dirty="0" smtClean="0"/>
          </a:p>
          <a:p>
            <a:r>
              <a:rPr lang="tr-TR" dirty="0" smtClean="0"/>
              <a:t>Vergilerin Sınıflandırılması</a:t>
            </a:r>
          </a:p>
          <a:p>
            <a:endParaRPr lang="tr-TR" dirty="0" smtClean="0"/>
          </a:p>
          <a:p>
            <a:r>
              <a:rPr lang="tr-TR" dirty="0" smtClean="0"/>
              <a:t>Verginin Tarafları</a:t>
            </a:r>
            <a:endParaRPr lang="en-US" dirty="0"/>
          </a:p>
        </p:txBody>
      </p:sp>
    </p:spTree>
    <p:extLst>
      <p:ext uri="{BB962C8B-B14F-4D97-AF65-F5344CB8AC3E}">
        <p14:creationId xmlns:p14="http://schemas.microsoft.com/office/powerpoint/2010/main" val="1656162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lstStyle/>
          <a:p>
            <a:pPr algn="l"/>
            <a:r>
              <a:rPr lang="tr-TR" sz="3600" b="1" dirty="0" smtClean="0">
                <a:solidFill>
                  <a:srgbClr val="7030A0"/>
                </a:solidFill>
              </a:rPr>
              <a:t>Kim, ne kadar vergi öder?</a:t>
            </a:r>
            <a:endParaRPr lang="tr-TR" sz="3600" b="1" dirty="0">
              <a:solidFill>
                <a:srgbClr val="7030A0"/>
              </a:solidFill>
            </a:endParaRPr>
          </a:p>
        </p:txBody>
      </p:sp>
      <p:sp>
        <p:nvSpPr>
          <p:cNvPr id="3" name="Content Placeholder 2"/>
          <p:cNvSpPr>
            <a:spLocks noGrp="1"/>
          </p:cNvSpPr>
          <p:nvPr>
            <p:ph idx="1"/>
          </p:nvPr>
        </p:nvSpPr>
        <p:spPr>
          <a:xfrm>
            <a:off x="457200" y="548680"/>
            <a:ext cx="8229600" cy="6048672"/>
          </a:xfrm>
        </p:spPr>
        <p:txBody>
          <a:bodyPr/>
          <a:lstStyle/>
          <a:p>
            <a:r>
              <a:rPr lang="tr-TR" dirty="0" smtClean="0">
                <a:solidFill>
                  <a:srgbClr val="7030A0"/>
                </a:solidFill>
              </a:rPr>
              <a:t>Vergiler devletin kamu hizmetlerinin finansmanını sağlarken aynı zamanda devletin sosyal, ekonomik ve politik hayata müdahale etmesini de sağlayan bir araçtır.</a:t>
            </a:r>
          </a:p>
          <a:p>
            <a:r>
              <a:rPr lang="tr-TR" dirty="0" smtClean="0">
                <a:solidFill>
                  <a:srgbClr val="7030A0"/>
                </a:solidFill>
              </a:rPr>
              <a:t>Vergiyi ödeyen kişilerin, kamu hizmetlerinden yaralanma düzeyi kesinlikle göz önünde bulundurulmaz, bu tamanen kişilerin ödeme gücüyle orantılı bir paylaşımdır. Devlet sadece vatandaşların gelir düzeyine bakar ve kişilerin ödeme gücüne bağlı olarak bir ödeme sistemi geliştirir.</a:t>
            </a:r>
            <a:endParaRPr lang="tr-TR" dirty="0">
              <a:solidFill>
                <a:srgbClr val="7030A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998"/>
            <a:ext cx="8229600" cy="1143000"/>
          </a:xfrm>
        </p:spPr>
        <p:txBody>
          <a:bodyPr/>
          <a:lstStyle/>
          <a:p>
            <a:r>
              <a:rPr lang="tr-TR" sz="4000" dirty="0" smtClean="0"/>
              <a:t>En İyi Vergi Sistemi Olan Ülkeler</a:t>
            </a:r>
            <a:endParaRPr lang="en-US" sz="4000" dirty="0"/>
          </a:p>
        </p:txBody>
      </p:sp>
      <p:sp>
        <p:nvSpPr>
          <p:cNvPr id="3" name="Content Placeholder 2"/>
          <p:cNvSpPr>
            <a:spLocks noGrp="1"/>
          </p:cNvSpPr>
          <p:nvPr>
            <p:ph idx="1"/>
          </p:nvPr>
        </p:nvSpPr>
        <p:spPr>
          <a:xfrm>
            <a:off x="179512" y="1052736"/>
            <a:ext cx="8229600" cy="4525963"/>
          </a:xfrm>
        </p:spPr>
        <p:txBody>
          <a:bodyPr/>
          <a:lstStyle/>
          <a:p>
            <a:r>
              <a:rPr lang="tr-TR" dirty="0" smtClean="0"/>
              <a:t>İskandinav Ülkeleri: İsveç, Norveç, Danimarka.</a:t>
            </a:r>
          </a:p>
          <a:p>
            <a:r>
              <a:rPr lang="tr-TR" dirty="0" smtClean="0"/>
              <a:t>Finlandiya.</a:t>
            </a:r>
          </a:p>
          <a:p>
            <a:r>
              <a:rPr lang="tr-TR" dirty="0" smtClean="0"/>
              <a:t>Bu ülkeler,</a:t>
            </a:r>
            <a:r>
              <a:rPr lang="en-US" dirty="0" err="1" smtClean="0"/>
              <a:t>kişi</a:t>
            </a:r>
            <a:r>
              <a:rPr lang="en-US" dirty="0" smtClean="0"/>
              <a:t> </a:t>
            </a:r>
            <a:r>
              <a:rPr lang="en-US" dirty="0" err="1"/>
              <a:t>başına</a:t>
            </a:r>
            <a:r>
              <a:rPr lang="en-US" dirty="0"/>
              <a:t> </a:t>
            </a:r>
            <a:r>
              <a:rPr lang="en-US" dirty="0" err="1"/>
              <a:t>düşen</a:t>
            </a:r>
            <a:r>
              <a:rPr lang="en-US" dirty="0"/>
              <a:t> </a:t>
            </a:r>
            <a:r>
              <a:rPr lang="en-US" dirty="0" err="1"/>
              <a:t>gelirin</a:t>
            </a:r>
            <a:r>
              <a:rPr lang="en-US" dirty="0"/>
              <a:t> </a:t>
            </a:r>
            <a:r>
              <a:rPr lang="en-US" dirty="0" err="1"/>
              <a:t>yüksek</a:t>
            </a:r>
            <a:r>
              <a:rPr lang="en-US" dirty="0"/>
              <a:t> </a:t>
            </a:r>
            <a:r>
              <a:rPr lang="en-US" dirty="0" err="1"/>
              <a:t>olması</a:t>
            </a:r>
            <a:r>
              <a:rPr lang="en-US" dirty="0"/>
              <a:t>, </a:t>
            </a:r>
            <a:r>
              <a:rPr lang="en-US" dirty="0" err="1"/>
              <a:t>sosyal</a:t>
            </a:r>
            <a:r>
              <a:rPr lang="en-US" dirty="0"/>
              <a:t> </a:t>
            </a:r>
            <a:r>
              <a:rPr lang="en-US" dirty="0" err="1"/>
              <a:t>refah</a:t>
            </a:r>
            <a:r>
              <a:rPr lang="en-US" dirty="0"/>
              <a:t> </a:t>
            </a:r>
            <a:r>
              <a:rPr lang="en-US" dirty="0" err="1"/>
              <a:t>devletinin</a:t>
            </a:r>
            <a:r>
              <a:rPr lang="en-US" dirty="0"/>
              <a:t> </a:t>
            </a:r>
            <a:r>
              <a:rPr lang="en-US" dirty="0" err="1"/>
              <a:t>dünyadaki</a:t>
            </a:r>
            <a:r>
              <a:rPr lang="en-US" dirty="0"/>
              <a:t> </a:t>
            </a:r>
            <a:r>
              <a:rPr lang="en-US" dirty="0" err="1"/>
              <a:t>önemli</a:t>
            </a:r>
            <a:r>
              <a:rPr lang="en-US" dirty="0"/>
              <a:t> </a:t>
            </a:r>
            <a:r>
              <a:rPr lang="en-US" dirty="0" err="1"/>
              <a:t>örneklerinden</a:t>
            </a:r>
            <a:r>
              <a:rPr lang="en-US" dirty="0"/>
              <a:t> </a:t>
            </a:r>
            <a:r>
              <a:rPr lang="en-US" dirty="0" err="1"/>
              <a:t>olmaları</a:t>
            </a:r>
            <a:r>
              <a:rPr lang="en-US" dirty="0"/>
              <a:t>, </a:t>
            </a:r>
            <a:r>
              <a:rPr lang="en-US" dirty="0" err="1"/>
              <a:t>dengeli</a:t>
            </a:r>
            <a:r>
              <a:rPr lang="en-US" dirty="0"/>
              <a:t> </a:t>
            </a:r>
            <a:r>
              <a:rPr lang="en-US" dirty="0" err="1"/>
              <a:t>ve</a:t>
            </a:r>
            <a:r>
              <a:rPr lang="en-US" dirty="0"/>
              <a:t> </a:t>
            </a:r>
            <a:r>
              <a:rPr lang="en-US" dirty="0" err="1"/>
              <a:t>istikrarlı</a:t>
            </a:r>
            <a:r>
              <a:rPr lang="en-US" dirty="0"/>
              <a:t> </a:t>
            </a:r>
            <a:r>
              <a:rPr lang="en-US" dirty="0" err="1"/>
              <a:t>büyümeleri</a:t>
            </a:r>
            <a:r>
              <a:rPr lang="en-US" dirty="0"/>
              <a:t>, </a:t>
            </a:r>
            <a:r>
              <a:rPr lang="en-US" dirty="0" err="1"/>
              <a:t>düşük</a:t>
            </a:r>
            <a:r>
              <a:rPr lang="en-US" dirty="0"/>
              <a:t> </a:t>
            </a:r>
            <a:r>
              <a:rPr lang="en-US" dirty="0" err="1"/>
              <a:t>enflasyon</a:t>
            </a:r>
            <a:r>
              <a:rPr lang="en-US" dirty="0"/>
              <a:t> </a:t>
            </a:r>
            <a:r>
              <a:rPr lang="en-US" dirty="0" err="1"/>
              <a:t>ve</a:t>
            </a:r>
            <a:r>
              <a:rPr lang="en-US" dirty="0"/>
              <a:t> </a:t>
            </a:r>
            <a:r>
              <a:rPr lang="en-US" dirty="0" err="1"/>
              <a:t>işsizlik</a:t>
            </a:r>
            <a:r>
              <a:rPr lang="en-US" dirty="0"/>
              <a:t> </a:t>
            </a:r>
            <a:r>
              <a:rPr lang="en-US" dirty="0" err="1"/>
              <a:t>oranlarına</a:t>
            </a:r>
            <a:r>
              <a:rPr lang="en-US" dirty="0"/>
              <a:t> </a:t>
            </a:r>
            <a:r>
              <a:rPr lang="en-US" dirty="0" err="1"/>
              <a:t>sahip</a:t>
            </a:r>
            <a:r>
              <a:rPr lang="en-US" dirty="0"/>
              <a:t> </a:t>
            </a:r>
            <a:r>
              <a:rPr lang="en-US" dirty="0" err="1" smtClean="0"/>
              <a:t>olmaları</a:t>
            </a:r>
            <a:r>
              <a:rPr lang="tr-TR" dirty="0" smtClean="0"/>
              <a:t> nedeniyle iyi bir vergi sistemine sahip oldukları düşünülmektedir.</a:t>
            </a:r>
            <a:endParaRPr lang="en-US" dirty="0"/>
          </a:p>
        </p:txBody>
      </p:sp>
    </p:spTree>
    <p:extLst>
      <p:ext uri="{BB962C8B-B14F-4D97-AF65-F5344CB8AC3E}">
        <p14:creationId xmlns:p14="http://schemas.microsoft.com/office/powerpoint/2010/main" val="1319100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617" y="20704"/>
            <a:ext cx="8229600" cy="1143000"/>
          </a:xfrm>
        </p:spPr>
        <p:txBody>
          <a:bodyPr/>
          <a:lstStyle/>
          <a:p>
            <a:r>
              <a:rPr lang="tr-TR" sz="3600" b="1" dirty="0" smtClean="0">
                <a:solidFill>
                  <a:srgbClr val="7030A0"/>
                </a:solidFill>
              </a:rPr>
              <a:t>Vergilendirmenin İşlevleri nelerdir?</a:t>
            </a:r>
            <a:endParaRPr lang="tr-TR" sz="3600" b="1" dirty="0">
              <a:solidFill>
                <a:srgbClr val="7030A0"/>
              </a:solidFill>
            </a:endParaRPr>
          </a:p>
        </p:txBody>
      </p:sp>
      <p:sp>
        <p:nvSpPr>
          <p:cNvPr id="3" name="Content Placeholder 2"/>
          <p:cNvSpPr>
            <a:spLocks noGrp="1"/>
          </p:cNvSpPr>
          <p:nvPr>
            <p:ph idx="1"/>
          </p:nvPr>
        </p:nvSpPr>
        <p:spPr>
          <a:xfrm>
            <a:off x="457200" y="1163704"/>
            <a:ext cx="8229600" cy="4962459"/>
          </a:xfrm>
        </p:spPr>
        <p:txBody>
          <a:bodyPr/>
          <a:lstStyle/>
          <a:p>
            <a:r>
              <a:rPr lang="tr-TR" dirty="0" smtClean="0">
                <a:solidFill>
                  <a:srgbClr val="7030A0"/>
                </a:solidFill>
              </a:rPr>
              <a:t>Devlete kaynak yaratarak, yatırım ve harcamalarını karşılanmasını sağlar.</a:t>
            </a:r>
          </a:p>
          <a:p>
            <a:r>
              <a:rPr lang="tr-TR" dirty="0" smtClean="0">
                <a:solidFill>
                  <a:srgbClr val="7030A0"/>
                </a:solidFill>
              </a:rPr>
              <a:t>Büyümeye katkıda bulunarak, gelir ve servet paylaşımını düzenler.</a:t>
            </a:r>
          </a:p>
          <a:p>
            <a:r>
              <a:rPr lang="tr-TR" dirty="0" smtClean="0">
                <a:solidFill>
                  <a:srgbClr val="7030A0"/>
                </a:solidFill>
              </a:rPr>
              <a:t>Devletin sağlamakla yükümlü olduğu sağlık, güvenlik gibi temel hizmetleri ve altyapı hizmetlerinin gerçekleşmesini sağlar.</a:t>
            </a:r>
            <a:endParaRPr lang="tr-TR" dirty="0">
              <a:solidFill>
                <a:srgbClr val="7030A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0"/>
          </a:xfrm>
        </p:spPr>
        <p:txBody>
          <a:bodyPr/>
          <a:lstStyle/>
          <a:p>
            <a:pPr algn="l"/>
            <a:r>
              <a:rPr lang="tr-TR" sz="3600" b="1" dirty="0" smtClean="0">
                <a:solidFill>
                  <a:srgbClr val="7030A0"/>
                </a:solidFill>
              </a:rPr>
              <a:t>Verginin Konusu</a:t>
            </a:r>
            <a:endParaRPr lang="tr-TR" sz="3600" b="1" dirty="0">
              <a:solidFill>
                <a:srgbClr val="7030A0"/>
              </a:solidFill>
            </a:endParaRPr>
          </a:p>
        </p:txBody>
      </p:sp>
      <p:sp>
        <p:nvSpPr>
          <p:cNvPr id="3" name="Content Placeholder 2"/>
          <p:cNvSpPr>
            <a:spLocks noGrp="1"/>
          </p:cNvSpPr>
          <p:nvPr>
            <p:ph idx="1"/>
          </p:nvPr>
        </p:nvSpPr>
        <p:spPr>
          <a:xfrm>
            <a:off x="457200" y="1052736"/>
            <a:ext cx="8229600" cy="5073427"/>
          </a:xfrm>
        </p:spPr>
        <p:txBody>
          <a:bodyPr/>
          <a:lstStyle/>
          <a:p>
            <a:r>
              <a:rPr lang="tr-TR" b="1" dirty="0">
                <a:solidFill>
                  <a:srgbClr val="7030A0"/>
                </a:solidFill>
              </a:rPr>
              <a:t>Verginin </a:t>
            </a:r>
            <a:r>
              <a:rPr lang="tr-TR" b="1" dirty="0" smtClean="0">
                <a:solidFill>
                  <a:srgbClr val="7030A0"/>
                </a:solidFill>
              </a:rPr>
              <a:t>Konusu</a:t>
            </a:r>
            <a:r>
              <a:rPr lang="tr-TR" dirty="0" smtClean="0">
                <a:solidFill>
                  <a:srgbClr val="7030A0"/>
                </a:solidFill>
              </a:rPr>
              <a:t>, </a:t>
            </a:r>
            <a:r>
              <a:rPr lang="tr-TR" dirty="0">
                <a:solidFill>
                  <a:srgbClr val="7030A0"/>
                </a:solidFill>
              </a:rPr>
              <a:t>üzerine vergi konulan ve bu nedenle doğrudan ya da dolaylı bir şekilde verginin kaynağını oluşturan ekonomik unsurdur. Vergi borcunun doğumuna neden olan ekonomik unsurlar verginin konusunu oluşturmaktadır. Verginin konusu genel ve soyut bir kavramdır. Vergi kanunları genellikle vergi kavramlarını tanımlamaktadır. </a:t>
            </a:r>
            <a:r>
              <a:rPr lang="tr-TR" dirty="0"/>
              <a:t/>
            </a:r>
            <a:br>
              <a:rPr lang="tr-TR" dirty="0"/>
            </a:br>
            <a:endParaRPr lang="tr-TR" dirty="0" smtClean="0">
              <a:solidFill>
                <a:srgbClr val="7030A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00600"/>
          </a:xfrm>
        </p:spPr>
        <p:txBody>
          <a:bodyPr/>
          <a:lstStyle/>
          <a:p>
            <a:pPr>
              <a:spcBef>
                <a:spcPts val="768"/>
              </a:spcBef>
              <a:spcAft>
                <a:spcPts val="0"/>
              </a:spcAft>
              <a:buSzPts val="3200"/>
            </a:pPr>
            <a:r>
              <a:rPr lang="tr-TR" dirty="0">
                <a:solidFill>
                  <a:srgbClr val="7030A0"/>
                </a:solidFill>
              </a:rPr>
              <a:t>Ancak verginin konusunu belirleyen genel bir tanım getirilmemiştir. Kanun koyucu her vergi için konuyu belirtmeyi uygun bulmuştur. Böylece her vergi kanunun genellikle ilk maddelerinde o verginin konusu belirtilmiştir. Verginin konusu verginin temel öğelerindendir. Konusu belli olmayan bir verginin konulması ve alınması mümkün değildir. Verginin kanuniliği ilkesi gereği verginin konusunun belirtilmesi şarttır.</a:t>
            </a:r>
            <a:endParaRPr lang="tr-TR" dirty="0" smtClean="0">
              <a:solidFill>
                <a:srgbClr val="7030A0"/>
              </a:solidFill>
              <a:latin typeface="Arial" panose="020B0604020202020204" pitchFamily="34" charset="0"/>
            </a:endParaRPr>
          </a:p>
        </p:txBody>
      </p:sp>
    </p:spTree>
    <p:extLst>
      <p:ext uri="{BB962C8B-B14F-4D97-AF65-F5344CB8AC3E}">
        <p14:creationId xmlns:p14="http://schemas.microsoft.com/office/powerpoint/2010/main" val="39266915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Kaynaklarda vergi konusu iki farklı görüşte değerlendirilmektedir:</a:t>
            </a:r>
          </a:p>
          <a:p>
            <a:endParaRPr lang="tr-TR" dirty="0" smtClean="0"/>
          </a:p>
          <a:p>
            <a:r>
              <a:rPr lang="tr-TR" dirty="0" smtClean="0"/>
              <a:t>1-Vergi yasalarına göre vergi konusu.</a:t>
            </a:r>
          </a:p>
          <a:p>
            <a:endParaRPr lang="tr-TR" dirty="0" smtClean="0"/>
          </a:p>
          <a:p>
            <a:r>
              <a:rPr lang="tr-TR" dirty="0" smtClean="0"/>
              <a:t>2-Vergilerin alındığı yerlere göre vergi konusu.</a:t>
            </a:r>
            <a:endParaRPr lang="en-US" dirty="0"/>
          </a:p>
        </p:txBody>
      </p:sp>
    </p:spTree>
    <p:extLst>
      <p:ext uri="{BB962C8B-B14F-4D97-AF65-F5344CB8AC3E}">
        <p14:creationId xmlns:p14="http://schemas.microsoft.com/office/powerpoint/2010/main" val="25396607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224136"/>
          </a:xfrm>
        </p:spPr>
        <p:txBody>
          <a:bodyPr/>
          <a:lstStyle/>
          <a:p>
            <a:r>
              <a:rPr lang="tr-TR" sz="3600" dirty="0"/>
              <a:t>1-Vergi yasalarına göre vergi konusu</a:t>
            </a:r>
            <a:r>
              <a:rPr lang="tr-TR" sz="3600" dirty="0" smtClean="0"/>
              <a:t>.</a:t>
            </a:r>
            <a:r>
              <a:rPr lang="tr-TR" sz="3600" dirty="0"/>
              <a:t/>
            </a:r>
            <a:br>
              <a:rPr lang="tr-TR" sz="3600" dirty="0"/>
            </a:br>
            <a:endParaRPr lang="en-US" sz="3600" dirty="0"/>
          </a:p>
        </p:txBody>
      </p:sp>
      <p:sp>
        <p:nvSpPr>
          <p:cNvPr id="3" name="Content Placeholder 2"/>
          <p:cNvSpPr>
            <a:spLocks noGrp="1"/>
          </p:cNvSpPr>
          <p:nvPr>
            <p:ph idx="1"/>
          </p:nvPr>
        </p:nvSpPr>
        <p:spPr>
          <a:xfrm>
            <a:off x="179512" y="620688"/>
            <a:ext cx="8856984" cy="6120680"/>
          </a:xfrm>
        </p:spPr>
        <p:txBody>
          <a:bodyPr/>
          <a:lstStyle/>
          <a:p>
            <a:r>
              <a:rPr lang="en-US" sz="2800" dirty="0" err="1"/>
              <a:t>Verginin</a:t>
            </a:r>
            <a:r>
              <a:rPr lang="en-US" sz="2800" dirty="0"/>
              <a:t> </a:t>
            </a:r>
            <a:r>
              <a:rPr lang="en-US" sz="2800" dirty="0" err="1"/>
              <a:t>konusu</a:t>
            </a:r>
            <a:r>
              <a:rPr lang="en-US" sz="2800" dirty="0"/>
              <a:t> </a:t>
            </a:r>
            <a:r>
              <a:rPr lang="en-US" sz="2800" dirty="0" err="1"/>
              <a:t>vergi</a:t>
            </a:r>
            <a:r>
              <a:rPr lang="en-US" sz="2800" dirty="0"/>
              <a:t> </a:t>
            </a:r>
            <a:r>
              <a:rPr lang="en-US" sz="2800" dirty="0" err="1"/>
              <a:t>koyucu</a:t>
            </a:r>
            <a:r>
              <a:rPr lang="en-US" sz="2800" dirty="0"/>
              <a:t> </a:t>
            </a:r>
            <a:r>
              <a:rPr lang="en-US" sz="2800" dirty="0" err="1" smtClean="0"/>
              <a:t>yasalardan</a:t>
            </a:r>
            <a:r>
              <a:rPr lang="en-US" sz="2800" dirty="0" smtClean="0"/>
              <a:t> </a:t>
            </a:r>
            <a:r>
              <a:rPr lang="en-US" sz="2800" dirty="0" err="1"/>
              <a:t>oluşmaktadır</a:t>
            </a:r>
            <a:r>
              <a:rPr lang="en-US" sz="2800" dirty="0" smtClean="0"/>
              <a:t>.</a:t>
            </a:r>
            <a:endParaRPr lang="tr-TR" sz="2800" dirty="0" smtClean="0"/>
          </a:p>
          <a:p>
            <a:endParaRPr lang="en-US" sz="1600" dirty="0"/>
          </a:p>
          <a:p>
            <a:r>
              <a:rPr lang="en-US" sz="2800" dirty="0"/>
              <a:t>Bu </a:t>
            </a:r>
            <a:r>
              <a:rPr lang="en-US" sz="2800" dirty="0" err="1" smtClean="0"/>
              <a:t>yasalar</a:t>
            </a:r>
            <a:r>
              <a:rPr lang="en-US" sz="2800" dirty="0" smtClean="0"/>
              <a:t> </a:t>
            </a:r>
            <a:r>
              <a:rPr lang="en-US" sz="2800" dirty="0" err="1"/>
              <a:t>ilgili</a:t>
            </a:r>
            <a:r>
              <a:rPr lang="en-US" sz="2800" dirty="0"/>
              <a:t> </a:t>
            </a:r>
            <a:r>
              <a:rPr lang="en-US" sz="2800" dirty="0" err="1"/>
              <a:t>verginin</a:t>
            </a:r>
            <a:r>
              <a:rPr lang="en-US" sz="2800" dirty="0"/>
              <a:t> </a:t>
            </a:r>
            <a:r>
              <a:rPr lang="en-US" sz="2800" dirty="0" err="1"/>
              <a:t>adını</a:t>
            </a:r>
            <a:r>
              <a:rPr lang="en-US" sz="2800" dirty="0"/>
              <a:t> </a:t>
            </a:r>
            <a:r>
              <a:rPr lang="en-US" sz="2800" dirty="0" err="1"/>
              <a:t>taşırlar</a:t>
            </a:r>
            <a:r>
              <a:rPr lang="en-US" sz="2800" dirty="0"/>
              <a:t> </a:t>
            </a:r>
            <a:r>
              <a:rPr lang="en-US" sz="2800" dirty="0" err="1"/>
              <a:t>ve</a:t>
            </a:r>
            <a:r>
              <a:rPr lang="en-US" sz="2800" dirty="0"/>
              <a:t> o  </a:t>
            </a:r>
            <a:r>
              <a:rPr lang="en-US" sz="2800" dirty="0" err="1"/>
              <a:t>Verginin</a:t>
            </a:r>
            <a:r>
              <a:rPr lang="en-US" sz="2800" dirty="0"/>
              <a:t>  </a:t>
            </a:r>
            <a:r>
              <a:rPr lang="en-US" sz="2800" dirty="0" err="1"/>
              <a:t>konusu</a:t>
            </a:r>
            <a:r>
              <a:rPr lang="en-US" sz="2800" dirty="0" smtClean="0"/>
              <a:t>,</a:t>
            </a:r>
            <a:r>
              <a:rPr lang="tr-TR" sz="2800" dirty="0" smtClean="0"/>
              <a:t> </a:t>
            </a:r>
            <a:r>
              <a:rPr lang="en-US" sz="2800" dirty="0" err="1" smtClean="0"/>
              <a:t>yükümlüsü,matrahı</a:t>
            </a:r>
            <a:r>
              <a:rPr lang="en-US" sz="2800" dirty="0" smtClean="0"/>
              <a:t> </a:t>
            </a:r>
            <a:r>
              <a:rPr lang="en-US" sz="2800" dirty="0" err="1"/>
              <a:t>miktarı</a:t>
            </a:r>
            <a:r>
              <a:rPr lang="en-US" sz="2800" dirty="0"/>
              <a:t>, </a:t>
            </a:r>
            <a:r>
              <a:rPr lang="en-US" sz="2800" dirty="0" err="1"/>
              <a:t>doğuşu</a:t>
            </a:r>
            <a:r>
              <a:rPr lang="en-US" sz="2800" dirty="0"/>
              <a:t> </a:t>
            </a:r>
            <a:r>
              <a:rPr lang="en-US" sz="2800" dirty="0" err="1" smtClean="0"/>
              <a:t>vb</a:t>
            </a:r>
            <a:r>
              <a:rPr lang="tr-TR" sz="2800" dirty="0" smtClean="0"/>
              <a:t>.</a:t>
            </a:r>
            <a:r>
              <a:rPr lang="en-US" sz="2800" dirty="0" smtClean="0"/>
              <a:t> </a:t>
            </a:r>
            <a:r>
              <a:rPr lang="en-US" sz="2800" dirty="0" err="1"/>
              <a:t>hususları</a:t>
            </a:r>
            <a:r>
              <a:rPr lang="en-US" sz="2800" dirty="0"/>
              <a:t> </a:t>
            </a:r>
            <a:r>
              <a:rPr lang="en-US" sz="2800" dirty="0" err="1"/>
              <a:t>düzenler</a:t>
            </a:r>
            <a:r>
              <a:rPr lang="en-US" sz="2800" dirty="0" smtClean="0"/>
              <a:t>.</a:t>
            </a:r>
            <a:endParaRPr lang="tr-TR" sz="2800" dirty="0"/>
          </a:p>
          <a:p>
            <a:endParaRPr lang="en-US" sz="1600" dirty="0"/>
          </a:p>
          <a:p>
            <a:r>
              <a:rPr lang="en-US" sz="2800" dirty="0"/>
              <a:t> </a:t>
            </a:r>
            <a:r>
              <a:rPr lang="en-US" sz="2800" dirty="0" err="1"/>
              <a:t>Örneğin</a:t>
            </a:r>
            <a:r>
              <a:rPr lang="en-US" sz="2800" dirty="0"/>
              <a:t>; </a:t>
            </a:r>
            <a:r>
              <a:rPr lang="tr-TR" sz="2800" dirty="0" err="1"/>
              <a:t>G</a:t>
            </a:r>
            <a:r>
              <a:rPr lang="en-US" sz="2800" dirty="0" err="1" smtClean="0"/>
              <a:t>elir</a:t>
            </a:r>
            <a:r>
              <a:rPr lang="en-US" sz="2800" dirty="0" smtClean="0"/>
              <a:t> </a:t>
            </a:r>
            <a:r>
              <a:rPr lang="en-US" sz="2800" dirty="0"/>
              <a:t> </a:t>
            </a:r>
            <a:r>
              <a:rPr lang="en-US" sz="2800" dirty="0" err="1" smtClean="0"/>
              <a:t>Vergisi</a:t>
            </a:r>
            <a:r>
              <a:rPr lang="tr-TR" sz="2800" dirty="0" smtClean="0"/>
              <a:t> Yasası</a:t>
            </a:r>
            <a:r>
              <a:rPr lang="en-US" sz="2800" dirty="0" smtClean="0"/>
              <a:t>,</a:t>
            </a:r>
            <a:r>
              <a:rPr lang="tr-TR" sz="2800" dirty="0" smtClean="0"/>
              <a:t> </a:t>
            </a:r>
            <a:r>
              <a:rPr lang="en-US" sz="2800" dirty="0" err="1" smtClean="0"/>
              <a:t>Katma</a:t>
            </a:r>
            <a:r>
              <a:rPr lang="tr-TR" sz="2800" dirty="0" smtClean="0"/>
              <a:t> D</a:t>
            </a:r>
            <a:r>
              <a:rPr lang="en-US" sz="2800" dirty="0" err="1" smtClean="0"/>
              <a:t>eğer</a:t>
            </a:r>
            <a:r>
              <a:rPr lang="en-US" sz="2800" dirty="0" smtClean="0"/>
              <a:t> </a:t>
            </a:r>
            <a:r>
              <a:rPr lang="en-US" sz="2800" dirty="0"/>
              <a:t> </a:t>
            </a:r>
            <a:r>
              <a:rPr lang="tr-TR" sz="2800" dirty="0"/>
              <a:t>V</a:t>
            </a:r>
            <a:r>
              <a:rPr lang="en-US" sz="2800" dirty="0" err="1" smtClean="0"/>
              <a:t>ergisi</a:t>
            </a:r>
            <a:r>
              <a:rPr lang="tr-TR" sz="2800" dirty="0" smtClean="0"/>
              <a:t> Yasası</a:t>
            </a:r>
            <a:r>
              <a:rPr lang="en-US" sz="2800" dirty="0" smtClean="0"/>
              <a:t>,</a:t>
            </a:r>
            <a:r>
              <a:rPr lang="tr-TR" sz="2800" dirty="0" smtClean="0"/>
              <a:t> K</a:t>
            </a:r>
            <a:r>
              <a:rPr lang="en-US" sz="2800" dirty="0" err="1" smtClean="0"/>
              <a:t>urumlar</a:t>
            </a:r>
            <a:r>
              <a:rPr lang="en-US" sz="2800" dirty="0" smtClean="0"/>
              <a:t> </a:t>
            </a:r>
            <a:r>
              <a:rPr lang="tr-TR" sz="2800" dirty="0" smtClean="0"/>
              <a:t>V</a:t>
            </a:r>
            <a:r>
              <a:rPr lang="en-US" sz="2800" dirty="0" err="1" smtClean="0"/>
              <a:t>ergisi</a:t>
            </a:r>
            <a:r>
              <a:rPr lang="en-US" sz="2800" dirty="0" smtClean="0"/>
              <a:t> </a:t>
            </a:r>
            <a:r>
              <a:rPr lang="en-US" sz="2800" dirty="0"/>
              <a:t> </a:t>
            </a:r>
            <a:r>
              <a:rPr lang="tr-TR" sz="2800" dirty="0" smtClean="0"/>
              <a:t>Y</a:t>
            </a:r>
            <a:r>
              <a:rPr lang="en-US" sz="2800" dirty="0" err="1" smtClean="0"/>
              <a:t>asas</a:t>
            </a:r>
            <a:r>
              <a:rPr lang="tr-TR" sz="2800" dirty="0" smtClean="0"/>
              <a:t>ı</a:t>
            </a:r>
            <a:r>
              <a:rPr lang="en-US" sz="2800" dirty="0" smtClean="0"/>
              <a:t>,</a:t>
            </a:r>
            <a:r>
              <a:rPr lang="tr-TR" sz="2800" dirty="0" smtClean="0"/>
              <a:t> </a:t>
            </a:r>
            <a:r>
              <a:rPr lang="en-US" sz="2800" dirty="0" err="1" smtClean="0"/>
              <a:t>Özel</a:t>
            </a:r>
            <a:r>
              <a:rPr lang="en-US" sz="2800" dirty="0" smtClean="0"/>
              <a:t> </a:t>
            </a:r>
            <a:r>
              <a:rPr lang="en-US" sz="2800" dirty="0" err="1"/>
              <a:t>Tüketim</a:t>
            </a:r>
            <a:r>
              <a:rPr lang="en-US" sz="2800" dirty="0"/>
              <a:t> </a:t>
            </a:r>
            <a:r>
              <a:rPr lang="tr-TR" sz="2800" dirty="0"/>
              <a:t>V</a:t>
            </a:r>
            <a:r>
              <a:rPr lang="en-US" sz="2800" dirty="0" err="1" smtClean="0"/>
              <a:t>ergisi</a:t>
            </a:r>
            <a:r>
              <a:rPr lang="en-US" sz="2800" dirty="0" smtClean="0"/>
              <a:t> </a:t>
            </a:r>
            <a:r>
              <a:rPr lang="en-US" sz="2800" dirty="0" err="1" smtClean="0"/>
              <a:t>Yasas</a:t>
            </a:r>
            <a:r>
              <a:rPr lang="tr-TR" sz="2800" dirty="0" smtClean="0"/>
              <a:t>ı</a:t>
            </a:r>
            <a:r>
              <a:rPr lang="en-US" sz="2800" dirty="0" smtClean="0"/>
              <a:t>,</a:t>
            </a:r>
            <a:r>
              <a:rPr lang="tr-TR" sz="2800" dirty="0"/>
              <a:t> </a:t>
            </a:r>
            <a:r>
              <a:rPr lang="tr-TR" sz="2800" dirty="0" smtClean="0"/>
              <a:t>Pul Yasası</a:t>
            </a:r>
            <a:r>
              <a:rPr lang="en-US" sz="2800" dirty="0" smtClean="0"/>
              <a:t>,</a:t>
            </a:r>
            <a:r>
              <a:rPr lang="tr-TR" sz="2800" dirty="0" smtClean="0"/>
              <a:t> </a:t>
            </a:r>
            <a:r>
              <a:rPr lang="en-US" sz="2800" dirty="0" err="1" smtClean="0"/>
              <a:t>Veraset</a:t>
            </a:r>
            <a:r>
              <a:rPr lang="en-US" sz="2800" dirty="0" smtClean="0"/>
              <a:t> </a:t>
            </a:r>
            <a:r>
              <a:rPr lang="en-US" sz="2800" dirty="0" err="1"/>
              <a:t>Ve</a:t>
            </a:r>
            <a:r>
              <a:rPr lang="en-US" sz="2800" dirty="0"/>
              <a:t> </a:t>
            </a:r>
            <a:r>
              <a:rPr lang="en-US" sz="2800" dirty="0" err="1"/>
              <a:t>İntikal</a:t>
            </a:r>
            <a:r>
              <a:rPr lang="en-US" sz="2800" dirty="0"/>
              <a:t> </a:t>
            </a:r>
            <a:r>
              <a:rPr lang="en-US" sz="2800" dirty="0" err="1"/>
              <a:t>Vergisi</a:t>
            </a:r>
            <a:r>
              <a:rPr lang="en-US" sz="2800" dirty="0"/>
              <a:t> </a:t>
            </a:r>
            <a:r>
              <a:rPr lang="tr-TR" sz="2800" dirty="0" smtClean="0"/>
              <a:t>Yasası</a:t>
            </a:r>
            <a:r>
              <a:rPr lang="en-US" sz="2800" dirty="0" smtClean="0"/>
              <a:t>, </a:t>
            </a:r>
            <a:r>
              <a:rPr lang="en-US" sz="2800" dirty="0" err="1"/>
              <a:t>Emlak</a:t>
            </a:r>
            <a:r>
              <a:rPr lang="en-US" sz="2800" dirty="0"/>
              <a:t> </a:t>
            </a:r>
            <a:r>
              <a:rPr lang="en-US" sz="2800" dirty="0" err="1"/>
              <a:t>Vergisi</a:t>
            </a:r>
            <a:r>
              <a:rPr lang="en-US" sz="2800" dirty="0"/>
              <a:t> </a:t>
            </a:r>
            <a:r>
              <a:rPr lang="tr-TR" sz="2800" dirty="0" smtClean="0"/>
              <a:t>Yasası</a:t>
            </a:r>
            <a:r>
              <a:rPr lang="en-US" sz="2800" dirty="0" smtClean="0"/>
              <a:t>,</a:t>
            </a:r>
            <a:r>
              <a:rPr lang="tr-TR" sz="2800" dirty="0" smtClean="0"/>
              <a:t> </a:t>
            </a:r>
            <a:r>
              <a:rPr lang="en-US" sz="2800" dirty="0" err="1" smtClean="0"/>
              <a:t>Özel</a:t>
            </a:r>
            <a:r>
              <a:rPr lang="en-US" sz="2800" dirty="0" smtClean="0"/>
              <a:t> </a:t>
            </a:r>
            <a:r>
              <a:rPr lang="en-US" sz="2800" dirty="0" err="1"/>
              <a:t>İletişim</a:t>
            </a:r>
            <a:r>
              <a:rPr lang="en-US" sz="2800" dirty="0"/>
              <a:t> </a:t>
            </a:r>
            <a:r>
              <a:rPr lang="en-US" sz="2800" dirty="0" err="1" smtClean="0"/>
              <a:t>Vergisi</a:t>
            </a:r>
            <a:r>
              <a:rPr lang="tr-TR" sz="2800" dirty="0" smtClean="0"/>
              <a:t> Yasası</a:t>
            </a:r>
            <a:r>
              <a:rPr lang="en-US" sz="2800" dirty="0" smtClean="0"/>
              <a:t>, </a:t>
            </a:r>
            <a:r>
              <a:rPr lang="en-US" sz="2800" dirty="0" err="1"/>
              <a:t>Motorlu</a:t>
            </a:r>
            <a:r>
              <a:rPr lang="en-US" sz="2800" dirty="0"/>
              <a:t> </a:t>
            </a:r>
            <a:r>
              <a:rPr lang="en-US" sz="2800" dirty="0" err="1"/>
              <a:t>Taşıtlar</a:t>
            </a:r>
            <a:r>
              <a:rPr lang="en-US" sz="2800" dirty="0"/>
              <a:t> </a:t>
            </a:r>
            <a:r>
              <a:rPr lang="en-US" sz="2800" dirty="0" err="1"/>
              <a:t>Vergisi</a:t>
            </a:r>
            <a:r>
              <a:rPr lang="en-US" sz="2800" dirty="0"/>
              <a:t> </a:t>
            </a:r>
            <a:r>
              <a:rPr lang="tr-TR" sz="2800" dirty="0" smtClean="0"/>
              <a:t>Yasası </a:t>
            </a:r>
            <a:r>
              <a:rPr lang="en-US" sz="2800" dirty="0" err="1" smtClean="0"/>
              <a:t>gibi</a:t>
            </a:r>
            <a:r>
              <a:rPr lang="tr-TR" sz="2800" dirty="0" smtClean="0"/>
              <a:t>.</a:t>
            </a:r>
            <a:endParaRPr lang="en-US" sz="2800" dirty="0"/>
          </a:p>
          <a:p>
            <a:endParaRPr lang="en-US" dirty="0"/>
          </a:p>
        </p:txBody>
      </p:sp>
    </p:spTree>
    <p:extLst>
      <p:ext uri="{BB962C8B-B14F-4D97-AF65-F5344CB8AC3E}">
        <p14:creationId xmlns:p14="http://schemas.microsoft.com/office/powerpoint/2010/main" val="18132333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62670"/>
            <a:ext cx="8229600" cy="922114"/>
          </a:xfrm>
        </p:spPr>
        <p:txBody>
          <a:bodyPr/>
          <a:lstStyle/>
          <a:p>
            <a:r>
              <a:rPr lang="tr-TR" sz="4000" dirty="0"/>
              <a:t>2-Vergilerin alındığı yerlere göre vergi konusu.</a:t>
            </a:r>
            <a:r>
              <a:rPr lang="en-US" sz="4000" dirty="0"/>
              <a:t/>
            </a:r>
            <a:br>
              <a:rPr lang="en-US" sz="4000" dirty="0"/>
            </a:br>
            <a:endParaRPr lang="en-US" sz="4000" dirty="0"/>
          </a:p>
        </p:txBody>
      </p:sp>
      <p:sp>
        <p:nvSpPr>
          <p:cNvPr id="3" name="Content Placeholder 2"/>
          <p:cNvSpPr>
            <a:spLocks noGrp="1"/>
          </p:cNvSpPr>
          <p:nvPr>
            <p:ph idx="4294967295"/>
          </p:nvPr>
        </p:nvSpPr>
        <p:spPr>
          <a:xfrm>
            <a:off x="467544" y="1700808"/>
            <a:ext cx="8229600" cy="5073650"/>
          </a:xfrm>
        </p:spPr>
        <p:txBody>
          <a:bodyPr/>
          <a:lstStyle/>
          <a:p>
            <a:r>
              <a:rPr lang="tr-TR" dirty="0">
                <a:solidFill>
                  <a:srgbClr val="7030A0"/>
                </a:solidFill>
              </a:rPr>
              <a:t>Verginin konusu verginin neyin üzerinden hesaplandığını ve alındığını ifade eder. Vergilerin </a:t>
            </a:r>
            <a:r>
              <a:rPr lang="tr-TR" u="sng" dirty="0">
                <a:solidFill>
                  <a:srgbClr val="7030A0"/>
                </a:solidFill>
              </a:rPr>
              <a:t>alındığı yerlere göre vergi konusu</a:t>
            </a:r>
            <a:r>
              <a:rPr lang="tr-TR" dirty="0">
                <a:solidFill>
                  <a:srgbClr val="7030A0"/>
                </a:solidFill>
              </a:rPr>
              <a:t> üç başlıkta karşımıza çıkmaktadır</a:t>
            </a:r>
            <a:r>
              <a:rPr lang="tr-TR" dirty="0" smtClean="0">
                <a:solidFill>
                  <a:srgbClr val="7030A0"/>
                </a:solidFill>
              </a:rPr>
              <a:t>: &gt;Gelir </a:t>
            </a:r>
          </a:p>
          <a:p>
            <a:pPr marL="0" indent="0">
              <a:buNone/>
            </a:pPr>
            <a:r>
              <a:rPr lang="tr-TR" dirty="0" smtClean="0">
                <a:solidFill>
                  <a:srgbClr val="7030A0"/>
                </a:solidFill>
              </a:rPr>
              <a:t>   &gt;Servet </a:t>
            </a:r>
          </a:p>
          <a:p>
            <a:pPr marL="0" indent="0">
              <a:buNone/>
            </a:pPr>
            <a:r>
              <a:rPr lang="tr-TR" dirty="0" smtClean="0">
                <a:solidFill>
                  <a:srgbClr val="7030A0"/>
                </a:solidFill>
              </a:rPr>
              <a:t>   &gt;Tüketim </a:t>
            </a:r>
            <a:r>
              <a:rPr lang="tr-TR" dirty="0">
                <a:solidFill>
                  <a:srgbClr val="7030A0"/>
                </a:solidFill>
              </a:rPr>
              <a:t>(harcama)</a:t>
            </a:r>
          </a:p>
          <a:p>
            <a:endParaRPr lang="tr-TR" dirty="0">
              <a:solidFill>
                <a:srgbClr val="7030A0"/>
              </a:solidFill>
            </a:endParaRPr>
          </a:p>
        </p:txBody>
      </p:sp>
    </p:spTree>
    <p:extLst>
      <p:ext uri="{BB962C8B-B14F-4D97-AF65-F5344CB8AC3E}">
        <p14:creationId xmlns:p14="http://schemas.microsoft.com/office/powerpoint/2010/main" val="3889539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r>
              <a:rPr lang="tr-TR" sz="3600" b="1" dirty="0" smtClean="0">
                <a:solidFill>
                  <a:srgbClr val="7030A0"/>
                </a:solidFill>
              </a:rPr>
              <a:t>Gelir</a:t>
            </a:r>
            <a:endParaRPr lang="tr-TR" sz="3600" b="1" dirty="0">
              <a:solidFill>
                <a:srgbClr val="7030A0"/>
              </a:solidFill>
            </a:endParaRPr>
          </a:p>
        </p:txBody>
      </p:sp>
      <p:sp>
        <p:nvSpPr>
          <p:cNvPr id="3" name="Content Placeholder 2"/>
          <p:cNvSpPr>
            <a:spLocks noGrp="1"/>
          </p:cNvSpPr>
          <p:nvPr>
            <p:ph idx="1"/>
          </p:nvPr>
        </p:nvSpPr>
        <p:spPr>
          <a:xfrm>
            <a:off x="457200" y="980728"/>
            <a:ext cx="8229600" cy="5145435"/>
          </a:xfrm>
        </p:spPr>
        <p:txBody>
          <a:bodyPr/>
          <a:lstStyle/>
          <a:p>
            <a:r>
              <a:rPr lang="tr-TR" b="1" dirty="0">
                <a:solidFill>
                  <a:srgbClr val="7030A0"/>
                </a:solidFill>
              </a:rPr>
              <a:t>Gelir: </a:t>
            </a:r>
            <a:r>
              <a:rPr lang="tr-TR" dirty="0">
                <a:solidFill>
                  <a:srgbClr val="7030A0"/>
                </a:solidFill>
              </a:rPr>
              <a:t>kişinin çalışması karşılığında ve çalışma dışında elde ettiği her türlü kazançlarıdır. Kişinin geliri, o kişinin vergi ödeme gücünü gösteren en önemli göstergesidir. Geliri yüksek olan bir kişinin ödeme gücü geliri düşük olan kişiye göre daha fazladır. Gelir kişilerin harcama ve servetlerinde de etkilidir. Gelir arttıkça kişilerin harcama güçleri ve servetleri de artmaktadır. </a:t>
            </a:r>
          </a:p>
          <a:p>
            <a:endParaRPr lang="tr-TR" dirty="0"/>
          </a:p>
        </p:txBody>
      </p:sp>
    </p:spTree>
    <p:extLst>
      <p:ext uri="{BB962C8B-B14F-4D97-AF65-F5344CB8AC3E}">
        <p14:creationId xmlns:p14="http://schemas.microsoft.com/office/powerpoint/2010/main" val="12212576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lstStyle/>
          <a:p>
            <a:r>
              <a:rPr lang="tr-TR" dirty="0">
                <a:solidFill>
                  <a:srgbClr val="7030A0"/>
                </a:solidFill>
              </a:rPr>
              <a:t>Her ne kadar gelir, vergi ödeme gücünü belirlemede çok önemli bir unsur olsa da gelirlerin tamamının vergilendirilmesi mümkün değildir. Gelir kaynaklarının yapılarının birbirinden farklı olması, kişilerin ve aile yapılarının farklılığı, farklı türde gelir unsurlarından oluşması vb. nedenlerde sadece gelirlerin vergilendirilmesi yeterli olmamaktadır.</a:t>
            </a:r>
          </a:p>
        </p:txBody>
      </p:sp>
    </p:spTree>
    <p:extLst>
      <p:ext uri="{BB962C8B-B14F-4D97-AF65-F5344CB8AC3E}">
        <p14:creationId xmlns:p14="http://schemas.microsoft.com/office/powerpoint/2010/main" val="559850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417638"/>
          </a:xfrm>
        </p:spPr>
        <p:txBody>
          <a:bodyPr/>
          <a:lstStyle/>
          <a:p>
            <a:r>
              <a:rPr lang="tr-TR" sz="3200" dirty="0" smtClean="0"/>
              <a:t>Muhasibin veya Muhasebe Biriminin iş yaşamında aktif olarak çalışacağı kurumlar:</a:t>
            </a:r>
            <a:br>
              <a:rPr lang="tr-TR" sz="3200" dirty="0" smtClean="0"/>
            </a:br>
            <a:endParaRPr lang="en-US" sz="3200" dirty="0"/>
          </a:p>
        </p:txBody>
      </p:sp>
      <p:sp>
        <p:nvSpPr>
          <p:cNvPr id="4" name="Oval 3"/>
          <p:cNvSpPr/>
          <p:nvPr/>
        </p:nvSpPr>
        <p:spPr>
          <a:xfrm>
            <a:off x="3184029" y="3192967"/>
            <a:ext cx="2592288"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Muhasebe</a:t>
            </a:r>
            <a:endParaRPr lang="en-US" dirty="0"/>
          </a:p>
        </p:txBody>
      </p:sp>
      <p:sp>
        <p:nvSpPr>
          <p:cNvPr id="5" name="Oval 4"/>
          <p:cNvSpPr/>
          <p:nvPr/>
        </p:nvSpPr>
        <p:spPr>
          <a:xfrm>
            <a:off x="3131840" y="1681386"/>
            <a:ext cx="2160240" cy="914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t>Vergi Daires</a:t>
            </a:r>
            <a:r>
              <a:rPr lang="tr-TR" dirty="0"/>
              <a:t>i</a:t>
            </a:r>
            <a:endParaRPr lang="en-US" dirty="0"/>
          </a:p>
        </p:txBody>
      </p:sp>
      <p:sp>
        <p:nvSpPr>
          <p:cNvPr id="6" name="Oval 5"/>
          <p:cNvSpPr/>
          <p:nvPr/>
        </p:nvSpPr>
        <p:spPr>
          <a:xfrm>
            <a:off x="683568" y="3129160"/>
            <a:ext cx="1800200" cy="1307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Sosyal Sigortalar</a:t>
            </a:r>
            <a:endParaRPr lang="en-US" dirty="0"/>
          </a:p>
        </p:txBody>
      </p:sp>
      <p:sp>
        <p:nvSpPr>
          <p:cNvPr id="7" name="Oval 6"/>
          <p:cNvSpPr/>
          <p:nvPr/>
        </p:nvSpPr>
        <p:spPr>
          <a:xfrm>
            <a:off x="6156176" y="3212976"/>
            <a:ext cx="244827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Vergi Mükellefleri</a:t>
            </a:r>
          </a:p>
          <a:p>
            <a:pPr algn="ctr"/>
            <a:r>
              <a:rPr lang="tr-TR" dirty="0" smtClean="0"/>
              <a:t>Kurum/Şahıs</a:t>
            </a:r>
            <a:endParaRPr lang="en-US" dirty="0"/>
          </a:p>
        </p:txBody>
      </p:sp>
      <p:sp>
        <p:nvSpPr>
          <p:cNvPr id="8" name="Oval 7"/>
          <p:cNvSpPr/>
          <p:nvPr/>
        </p:nvSpPr>
        <p:spPr>
          <a:xfrm>
            <a:off x="683568" y="4653136"/>
            <a:ext cx="309634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Çalışma Dairesi</a:t>
            </a:r>
          </a:p>
          <a:p>
            <a:pPr algn="ctr"/>
            <a:r>
              <a:rPr lang="tr-TR" dirty="0" smtClean="0"/>
              <a:t>İhtiyat Sandığı Dairesi</a:t>
            </a:r>
            <a:endParaRPr lang="en-US" dirty="0"/>
          </a:p>
        </p:txBody>
      </p:sp>
      <p:sp>
        <p:nvSpPr>
          <p:cNvPr id="9" name="Oval 8"/>
          <p:cNvSpPr/>
          <p:nvPr/>
        </p:nvSpPr>
        <p:spPr>
          <a:xfrm>
            <a:off x="5076056" y="4844008"/>
            <a:ext cx="331236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Belediye</a:t>
            </a:r>
            <a:endParaRPr lang="en-US" dirty="0"/>
          </a:p>
        </p:txBody>
      </p:sp>
      <p:cxnSp>
        <p:nvCxnSpPr>
          <p:cNvPr id="11" name="Straight Arrow Connector 10"/>
          <p:cNvCxnSpPr>
            <a:stCxn id="6" idx="6"/>
          </p:cNvCxnSpPr>
          <p:nvPr/>
        </p:nvCxnSpPr>
        <p:spPr>
          <a:xfrm flipV="1">
            <a:off x="2483768" y="3783135"/>
            <a:ext cx="700261" cy="1"/>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283968" y="2595786"/>
            <a:ext cx="0" cy="61719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3175423" y="4174958"/>
            <a:ext cx="604489" cy="60756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941949" y="4273088"/>
            <a:ext cx="834368" cy="66808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5760623" y="3783134"/>
            <a:ext cx="467561" cy="2"/>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22270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sz="3600" dirty="0" smtClean="0">
                <a:solidFill>
                  <a:srgbClr val="7030A0"/>
                </a:solidFill>
              </a:rPr>
              <a:t>Servet</a:t>
            </a:r>
            <a:endParaRPr lang="tr-TR" sz="3600" dirty="0">
              <a:solidFill>
                <a:srgbClr val="7030A0"/>
              </a:solidFill>
            </a:endParaRPr>
          </a:p>
        </p:txBody>
      </p:sp>
      <p:sp>
        <p:nvSpPr>
          <p:cNvPr id="3" name="Content Placeholder 2"/>
          <p:cNvSpPr>
            <a:spLocks noGrp="1"/>
          </p:cNvSpPr>
          <p:nvPr>
            <p:ph idx="1"/>
          </p:nvPr>
        </p:nvSpPr>
        <p:spPr>
          <a:xfrm>
            <a:off x="457200" y="1124743"/>
            <a:ext cx="8229600" cy="4896545"/>
          </a:xfrm>
        </p:spPr>
        <p:txBody>
          <a:bodyPr/>
          <a:lstStyle/>
          <a:p>
            <a:pPr marL="0" indent="0">
              <a:buNone/>
            </a:pPr>
            <a:r>
              <a:rPr lang="tr-TR" b="1" dirty="0">
                <a:solidFill>
                  <a:srgbClr val="7030A0"/>
                </a:solidFill>
              </a:rPr>
              <a:t>Servet: </a:t>
            </a:r>
            <a:r>
              <a:rPr lang="tr-TR" dirty="0">
                <a:solidFill>
                  <a:srgbClr val="7030A0"/>
                </a:solidFill>
              </a:rPr>
              <a:t>Servet, kişinin gelirinin tüketilmemiş biriktirilmiş olan kısmıdır. Servet vergi ödeme gücünün belirlenmesinde önemli bir göstergedir. Vergiyi doğuran olaylardan bir diğeri de servettir. Servet genellikle mal ve mülk şeklinde oluşturulur. Servetin büyüklüğüne ve çokluğuna göre kişinin vergi borcu belirlenmektedir.. Serveti çok olan kişinin vergi borcu serveti daha az olan kişiye göre daha fazladır. </a:t>
            </a:r>
          </a:p>
        </p:txBody>
      </p:sp>
    </p:spTree>
    <p:extLst>
      <p:ext uri="{BB962C8B-B14F-4D97-AF65-F5344CB8AC3E}">
        <p14:creationId xmlns:p14="http://schemas.microsoft.com/office/powerpoint/2010/main" val="21245132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857403"/>
          </a:xfrm>
        </p:spPr>
        <p:txBody>
          <a:bodyPr/>
          <a:lstStyle/>
          <a:p>
            <a:r>
              <a:rPr lang="tr-TR" dirty="0">
                <a:solidFill>
                  <a:srgbClr val="7030A0"/>
                </a:solidFill>
              </a:rPr>
              <a:t>Bir kişinin ödeyeceği vergi gücü bir yıl boyunca sahip olduğu servet ve tabi ki geliri üzerinden hesaplanmaktadır. Servete sahip olma isteği kişilerin geleceğe dair bir güvence oluşturma ihtiyaçlarından kaynaklanmaktadır. Bu duygu ile harcanmayan gelirler servet olarak karşımıza çıkarken, servet de ayrıca vergi konusu olarak kabul edilmektedir.</a:t>
            </a:r>
          </a:p>
          <a:p>
            <a:endParaRPr lang="tr-TR" dirty="0"/>
          </a:p>
        </p:txBody>
      </p:sp>
    </p:spTree>
    <p:extLst>
      <p:ext uri="{BB962C8B-B14F-4D97-AF65-F5344CB8AC3E}">
        <p14:creationId xmlns:p14="http://schemas.microsoft.com/office/powerpoint/2010/main" val="22006911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r>
              <a:rPr lang="tr-TR" dirty="0" smtClean="0">
                <a:solidFill>
                  <a:srgbClr val="7030A0"/>
                </a:solidFill>
              </a:rPr>
              <a:t>Yani kişilerin elde ettiği gelirler gelir olarak vergilendirilirken, aynı zamanda gelirin harcanmayan kısmı da servet olarak vergilendirilmektedir.</a:t>
            </a:r>
            <a:endParaRPr lang="tr-TR" dirty="0">
              <a:solidFill>
                <a:srgbClr val="7030A0"/>
              </a:solidFill>
            </a:endParaRPr>
          </a:p>
        </p:txBody>
      </p:sp>
    </p:spTree>
    <p:extLst>
      <p:ext uri="{BB962C8B-B14F-4D97-AF65-F5344CB8AC3E}">
        <p14:creationId xmlns:p14="http://schemas.microsoft.com/office/powerpoint/2010/main" val="36985780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20080"/>
          </a:xfrm>
        </p:spPr>
        <p:txBody>
          <a:bodyPr/>
          <a:lstStyle/>
          <a:p>
            <a:r>
              <a:rPr lang="tr-TR" sz="3600" dirty="0" smtClean="0">
                <a:solidFill>
                  <a:srgbClr val="7030A0"/>
                </a:solidFill>
              </a:rPr>
              <a:t>Tüketim (harcama)</a:t>
            </a:r>
            <a:endParaRPr lang="tr-TR" sz="3600" dirty="0">
              <a:solidFill>
                <a:srgbClr val="7030A0"/>
              </a:solidFill>
            </a:endParaRPr>
          </a:p>
        </p:txBody>
      </p:sp>
      <p:sp>
        <p:nvSpPr>
          <p:cNvPr id="3" name="Content Placeholder 2"/>
          <p:cNvSpPr>
            <a:spLocks noGrp="1"/>
          </p:cNvSpPr>
          <p:nvPr>
            <p:ph idx="1"/>
          </p:nvPr>
        </p:nvSpPr>
        <p:spPr>
          <a:xfrm>
            <a:off x="457200" y="764704"/>
            <a:ext cx="8229600" cy="5361459"/>
          </a:xfrm>
        </p:spPr>
        <p:txBody>
          <a:bodyPr/>
          <a:lstStyle/>
          <a:p>
            <a:r>
              <a:rPr lang="tr-TR" b="1" dirty="0" smtClean="0">
                <a:solidFill>
                  <a:srgbClr val="7030A0"/>
                </a:solidFill>
              </a:rPr>
              <a:t>Harcama, </a:t>
            </a:r>
            <a:r>
              <a:rPr lang="tr-TR" dirty="0" smtClean="0">
                <a:solidFill>
                  <a:srgbClr val="7030A0"/>
                </a:solidFill>
              </a:rPr>
              <a:t>para </a:t>
            </a:r>
            <a:r>
              <a:rPr lang="tr-TR" dirty="0">
                <a:solidFill>
                  <a:srgbClr val="7030A0"/>
                </a:solidFill>
              </a:rPr>
              <a:t>ya da para ile ifade edilebilen iktisadi değerlerin bir amaç doğrultusunda elden çıkartılmasıdır. Gelirin, ihtiyaçları karşılamak üzere çeşitli mal ve hizmetleri satın almak ya da bir takım faaliyetlerden faydalanmak amacıyla elden çıkarılan kısmıdır. Harcama gerçekleştirildiği anda vergiye konu olmaktadır. Harcama bir taraftan tüketim olarak vergilendirilirken, aynı anda servete de dönüşebilmektedir. </a:t>
            </a:r>
          </a:p>
        </p:txBody>
      </p:sp>
    </p:spTree>
    <p:extLst>
      <p:ext uri="{BB962C8B-B14F-4D97-AF65-F5344CB8AC3E}">
        <p14:creationId xmlns:p14="http://schemas.microsoft.com/office/powerpoint/2010/main" val="21223464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lstStyle/>
          <a:p>
            <a:r>
              <a:rPr lang="tr-TR" dirty="0">
                <a:solidFill>
                  <a:srgbClr val="7030A0"/>
                </a:solidFill>
              </a:rPr>
              <a:t>Yani bir harcama aynı zamanda serveti oluşturabilmektedir. Bu durumda harcamalar hem tüketim hem de servet vergilerine kaynak olurlar. Harcamaların vergilendirilmesi kişileri tasarrufa teşvik eder.</a:t>
            </a:r>
          </a:p>
          <a:p>
            <a:endParaRPr lang="tr-TR" dirty="0">
              <a:solidFill>
                <a:srgbClr val="7030A0"/>
              </a:solidFill>
            </a:endParaRPr>
          </a:p>
        </p:txBody>
      </p:sp>
    </p:spTree>
    <p:extLst>
      <p:ext uri="{BB962C8B-B14F-4D97-AF65-F5344CB8AC3E}">
        <p14:creationId xmlns:p14="http://schemas.microsoft.com/office/powerpoint/2010/main" val="36405796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Verginin</a:t>
            </a:r>
            <a:r>
              <a:rPr lang="en-US" b="1" dirty="0"/>
              <a:t> </a:t>
            </a:r>
            <a:r>
              <a:rPr lang="en-US" b="1" dirty="0" err="1" smtClean="0"/>
              <a:t>İlkeleri</a:t>
            </a:r>
            <a:endParaRPr lang="en-US" dirty="0"/>
          </a:p>
        </p:txBody>
      </p:sp>
      <p:sp>
        <p:nvSpPr>
          <p:cNvPr id="3" name="Content Placeholder 2"/>
          <p:cNvSpPr>
            <a:spLocks noGrp="1"/>
          </p:cNvSpPr>
          <p:nvPr>
            <p:ph idx="1"/>
          </p:nvPr>
        </p:nvSpPr>
        <p:spPr>
          <a:xfrm>
            <a:off x="457200" y="1600200"/>
            <a:ext cx="8579296" cy="4525963"/>
          </a:xfrm>
        </p:spPr>
        <p:txBody>
          <a:bodyPr/>
          <a:lstStyle/>
          <a:p>
            <a:r>
              <a:rPr lang="en-US" dirty="0" err="1"/>
              <a:t>Vergilerin</a:t>
            </a:r>
            <a:r>
              <a:rPr lang="en-US" dirty="0"/>
              <a:t> </a:t>
            </a:r>
            <a:r>
              <a:rPr lang="en-US" dirty="0" err="1"/>
              <a:t>doğru</a:t>
            </a:r>
            <a:r>
              <a:rPr lang="en-US" dirty="0"/>
              <a:t> </a:t>
            </a:r>
            <a:r>
              <a:rPr lang="en-US" dirty="0" err="1"/>
              <a:t>bir</a:t>
            </a:r>
            <a:r>
              <a:rPr lang="en-US" dirty="0"/>
              <a:t> </a:t>
            </a:r>
            <a:r>
              <a:rPr lang="en-US" dirty="0" err="1"/>
              <a:t>şekilde</a:t>
            </a:r>
            <a:r>
              <a:rPr lang="en-US" dirty="0"/>
              <a:t> </a:t>
            </a:r>
            <a:r>
              <a:rPr lang="en-US" dirty="0" err="1"/>
              <a:t>uygulanabilmesi</a:t>
            </a:r>
            <a:r>
              <a:rPr lang="en-US" dirty="0"/>
              <a:t> </a:t>
            </a:r>
            <a:r>
              <a:rPr lang="en-US" dirty="0" err="1"/>
              <a:t>ve</a:t>
            </a:r>
            <a:r>
              <a:rPr lang="en-US" dirty="0"/>
              <a:t> </a:t>
            </a:r>
            <a:r>
              <a:rPr lang="en-US" dirty="0" err="1"/>
              <a:t>başarılı</a:t>
            </a:r>
            <a:r>
              <a:rPr lang="en-US" dirty="0"/>
              <a:t> </a:t>
            </a:r>
            <a:r>
              <a:rPr lang="en-US" dirty="0" err="1"/>
              <a:t>bir</a:t>
            </a:r>
            <a:r>
              <a:rPr lang="en-US" dirty="0"/>
              <a:t> </a:t>
            </a:r>
            <a:r>
              <a:rPr lang="en-US" dirty="0" err="1"/>
              <a:t>sonuç</a:t>
            </a:r>
            <a:r>
              <a:rPr lang="en-US" dirty="0"/>
              <a:t> </a:t>
            </a:r>
            <a:r>
              <a:rPr lang="en-US" dirty="0" err="1"/>
              <a:t>elde</a:t>
            </a:r>
            <a:r>
              <a:rPr lang="en-US" dirty="0"/>
              <a:t> </a:t>
            </a:r>
            <a:r>
              <a:rPr lang="en-US" dirty="0" err="1"/>
              <a:t>edilebilmesi</a:t>
            </a:r>
            <a:r>
              <a:rPr lang="en-US" dirty="0"/>
              <a:t> </a:t>
            </a:r>
            <a:r>
              <a:rPr lang="en-US" dirty="0" err="1"/>
              <a:t>için</a:t>
            </a:r>
            <a:r>
              <a:rPr lang="en-US" dirty="0"/>
              <a:t> </a:t>
            </a:r>
            <a:r>
              <a:rPr lang="en-US" dirty="0" err="1"/>
              <a:t>belirlenen</a:t>
            </a:r>
            <a:r>
              <a:rPr lang="en-US" dirty="0"/>
              <a:t> </a:t>
            </a:r>
            <a:r>
              <a:rPr lang="en-US" dirty="0" err="1"/>
              <a:t>ölçütlere</a:t>
            </a:r>
            <a:r>
              <a:rPr lang="en-US" dirty="0"/>
              <a:t> </a:t>
            </a:r>
            <a:r>
              <a:rPr lang="en-US" dirty="0" err="1"/>
              <a:t>vergi</a:t>
            </a:r>
            <a:r>
              <a:rPr lang="en-US" dirty="0"/>
              <a:t> </a:t>
            </a:r>
            <a:r>
              <a:rPr lang="en-US" dirty="0" err="1"/>
              <a:t>ilkeleri</a:t>
            </a:r>
            <a:r>
              <a:rPr lang="en-US" dirty="0"/>
              <a:t> </a:t>
            </a:r>
            <a:r>
              <a:rPr lang="en-US" dirty="0" err="1"/>
              <a:t>denir</a:t>
            </a:r>
            <a:r>
              <a:rPr lang="en-US" dirty="0"/>
              <a:t>. </a:t>
            </a:r>
            <a:endParaRPr lang="tr-TR" dirty="0" smtClean="0"/>
          </a:p>
          <a:p>
            <a:endParaRPr lang="tr-TR" dirty="0" smtClean="0"/>
          </a:p>
          <a:p>
            <a:r>
              <a:rPr lang="en-US" dirty="0" err="1" smtClean="0"/>
              <a:t>Vergi</a:t>
            </a:r>
            <a:r>
              <a:rPr lang="en-US" dirty="0" smtClean="0"/>
              <a:t> </a:t>
            </a:r>
            <a:r>
              <a:rPr lang="en-US" dirty="0" err="1"/>
              <a:t>ilkeleri</a:t>
            </a:r>
            <a:r>
              <a:rPr lang="en-US" dirty="0"/>
              <a:t> </a:t>
            </a:r>
            <a:r>
              <a:rPr lang="en-US" dirty="0" err="1"/>
              <a:t>vergi</a:t>
            </a:r>
            <a:r>
              <a:rPr lang="en-US" dirty="0"/>
              <a:t> </a:t>
            </a:r>
            <a:r>
              <a:rPr lang="en-US" dirty="0" err="1"/>
              <a:t>uygulamalarında</a:t>
            </a:r>
            <a:r>
              <a:rPr lang="en-US" dirty="0"/>
              <a:t> </a:t>
            </a:r>
            <a:r>
              <a:rPr lang="en-US" dirty="0" err="1"/>
              <a:t>uyulması</a:t>
            </a:r>
            <a:r>
              <a:rPr lang="en-US" dirty="0"/>
              <a:t> </a:t>
            </a:r>
            <a:r>
              <a:rPr lang="en-US" dirty="0" err="1"/>
              <a:t>gereken</a:t>
            </a:r>
            <a:r>
              <a:rPr lang="en-US" dirty="0"/>
              <a:t> </a:t>
            </a:r>
            <a:r>
              <a:rPr lang="en-US" dirty="0" err="1"/>
              <a:t>esaslardan</a:t>
            </a:r>
            <a:r>
              <a:rPr lang="en-US" dirty="0"/>
              <a:t> </a:t>
            </a:r>
            <a:r>
              <a:rPr lang="en-US" dirty="0" err="1"/>
              <a:t>oluşur</a:t>
            </a:r>
            <a:r>
              <a:rPr lang="en-US" dirty="0"/>
              <a:t>. </a:t>
            </a:r>
            <a:r>
              <a:rPr lang="en-US" dirty="0" err="1"/>
              <a:t>İlkelere</a:t>
            </a:r>
            <a:r>
              <a:rPr lang="en-US" dirty="0"/>
              <a:t> </a:t>
            </a:r>
            <a:r>
              <a:rPr lang="en-US" dirty="0" err="1"/>
              <a:t>uyulursa</a:t>
            </a:r>
            <a:r>
              <a:rPr lang="en-US" dirty="0"/>
              <a:t> </a:t>
            </a:r>
            <a:r>
              <a:rPr lang="en-US" dirty="0" err="1"/>
              <a:t>vergiden</a:t>
            </a:r>
            <a:r>
              <a:rPr lang="en-US" dirty="0"/>
              <a:t> </a:t>
            </a:r>
            <a:r>
              <a:rPr lang="en-US" dirty="0" err="1"/>
              <a:t>beklenen</a:t>
            </a:r>
            <a:r>
              <a:rPr lang="en-US" dirty="0"/>
              <a:t> </a:t>
            </a:r>
            <a:r>
              <a:rPr lang="en-US" dirty="0" err="1"/>
              <a:t>amaca</a:t>
            </a:r>
            <a:r>
              <a:rPr lang="en-US" dirty="0"/>
              <a:t> </a:t>
            </a:r>
            <a:r>
              <a:rPr lang="en-US" dirty="0" err="1"/>
              <a:t>daha</a:t>
            </a:r>
            <a:r>
              <a:rPr lang="en-US" dirty="0"/>
              <a:t> </a:t>
            </a:r>
            <a:r>
              <a:rPr lang="en-US" dirty="0" err="1"/>
              <a:t>kolay</a:t>
            </a:r>
            <a:r>
              <a:rPr lang="en-US" dirty="0"/>
              <a:t> </a:t>
            </a:r>
            <a:r>
              <a:rPr lang="en-US" dirty="0" err="1"/>
              <a:t>ve</a:t>
            </a:r>
            <a:r>
              <a:rPr lang="en-US" dirty="0"/>
              <a:t> </a:t>
            </a:r>
            <a:r>
              <a:rPr lang="en-US" dirty="0" err="1"/>
              <a:t>en</a:t>
            </a:r>
            <a:r>
              <a:rPr lang="en-US" dirty="0"/>
              <a:t> </a:t>
            </a:r>
            <a:r>
              <a:rPr lang="en-US" dirty="0" err="1"/>
              <a:t>az</a:t>
            </a:r>
            <a:r>
              <a:rPr lang="en-US" dirty="0"/>
              <a:t> </a:t>
            </a:r>
            <a:r>
              <a:rPr lang="en-US" dirty="0" err="1"/>
              <a:t>masrafla</a:t>
            </a:r>
            <a:r>
              <a:rPr lang="en-US" dirty="0"/>
              <a:t> </a:t>
            </a:r>
            <a:r>
              <a:rPr lang="en-US" dirty="0" err="1"/>
              <a:t>ulaşılır</a:t>
            </a:r>
            <a:r>
              <a:rPr lang="en-US" dirty="0"/>
              <a:t>. </a:t>
            </a:r>
          </a:p>
        </p:txBody>
      </p:sp>
    </p:spTree>
    <p:extLst>
      <p:ext uri="{BB962C8B-B14F-4D97-AF65-F5344CB8AC3E}">
        <p14:creationId xmlns:p14="http://schemas.microsoft.com/office/powerpoint/2010/main" val="14083725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Verginin</a:t>
            </a:r>
            <a:r>
              <a:rPr lang="en-US" dirty="0" smtClean="0"/>
              <a:t> </a:t>
            </a:r>
            <a:r>
              <a:rPr lang="en-US" dirty="0" err="1" smtClean="0"/>
              <a:t>İlkeleri</a:t>
            </a:r>
            <a:endParaRPr lang="en-US" dirty="0"/>
          </a:p>
        </p:txBody>
      </p:sp>
      <p:sp>
        <p:nvSpPr>
          <p:cNvPr id="3" name="Content Placeholder 2"/>
          <p:cNvSpPr>
            <a:spLocks noGrp="1"/>
          </p:cNvSpPr>
          <p:nvPr>
            <p:ph idx="1"/>
          </p:nvPr>
        </p:nvSpPr>
        <p:spPr/>
        <p:txBody>
          <a:bodyPr/>
          <a:lstStyle/>
          <a:p>
            <a:r>
              <a:rPr lang="en-US" dirty="0" err="1"/>
              <a:t>Vergi</a:t>
            </a:r>
            <a:r>
              <a:rPr lang="en-US" dirty="0"/>
              <a:t> </a:t>
            </a:r>
            <a:r>
              <a:rPr lang="en-US" dirty="0" err="1"/>
              <a:t>ilkeleri</a:t>
            </a:r>
            <a:r>
              <a:rPr lang="en-US" dirty="0"/>
              <a:t> </a:t>
            </a:r>
            <a:r>
              <a:rPr lang="en-US" dirty="0" err="1"/>
              <a:t>olarak</a:t>
            </a:r>
            <a:r>
              <a:rPr lang="en-US" dirty="0"/>
              <a:t> </a:t>
            </a:r>
            <a:r>
              <a:rPr lang="en-US" dirty="0" err="1"/>
              <a:t>geliştirilmiş</a:t>
            </a:r>
            <a:r>
              <a:rPr lang="en-US" dirty="0"/>
              <a:t> </a:t>
            </a:r>
            <a:r>
              <a:rPr lang="en-US" dirty="0" err="1"/>
              <a:t>ve</a:t>
            </a:r>
            <a:r>
              <a:rPr lang="en-US" dirty="0"/>
              <a:t> </a:t>
            </a:r>
            <a:r>
              <a:rPr lang="en-US" dirty="0" err="1"/>
              <a:t>kullanılmakta</a:t>
            </a:r>
            <a:r>
              <a:rPr lang="en-US" dirty="0"/>
              <a:t> </a:t>
            </a:r>
            <a:r>
              <a:rPr lang="en-US" dirty="0" err="1"/>
              <a:t>olan</a:t>
            </a:r>
            <a:r>
              <a:rPr lang="en-US" dirty="0"/>
              <a:t> </a:t>
            </a:r>
            <a:r>
              <a:rPr lang="en-US" dirty="0" err="1"/>
              <a:t>ilkelerden</a:t>
            </a:r>
            <a:r>
              <a:rPr lang="en-US" dirty="0"/>
              <a:t> </a:t>
            </a:r>
            <a:r>
              <a:rPr lang="en-US" dirty="0" err="1"/>
              <a:t>en</a:t>
            </a:r>
            <a:r>
              <a:rPr lang="en-US" dirty="0"/>
              <a:t> </a:t>
            </a:r>
            <a:r>
              <a:rPr lang="en-US" dirty="0" err="1"/>
              <a:t>önemlileri</a:t>
            </a:r>
            <a:r>
              <a:rPr lang="en-US" dirty="0"/>
              <a:t> </a:t>
            </a:r>
            <a:r>
              <a:rPr lang="en-US" dirty="0" err="1"/>
              <a:t>şunlardır</a:t>
            </a:r>
            <a:r>
              <a:rPr lang="en-US" dirty="0"/>
              <a:t>:</a:t>
            </a:r>
          </a:p>
          <a:p>
            <a:pPr marL="0" indent="0">
              <a:buNone/>
            </a:pPr>
            <a:endParaRPr lang="tr-TR" sz="1600" b="1" dirty="0" smtClean="0"/>
          </a:p>
          <a:p>
            <a:pPr lvl="1"/>
            <a:r>
              <a:rPr lang="en-US" b="1" dirty="0" smtClean="0"/>
              <a:t>1</a:t>
            </a:r>
            <a:r>
              <a:rPr lang="en-US" b="1" dirty="0"/>
              <a:t>. </a:t>
            </a:r>
            <a:r>
              <a:rPr lang="en-US" b="1" dirty="0" err="1"/>
              <a:t>Vergide</a:t>
            </a:r>
            <a:r>
              <a:rPr lang="en-US" b="1" dirty="0"/>
              <a:t> </a:t>
            </a:r>
            <a:r>
              <a:rPr lang="en-US" b="1" dirty="0" err="1"/>
              <a:t>Adalet</a:t>
            </a:r>
            <a:r>
              <a:rPr lang="en-US" b="1" dirty="0"/>
              <a:t> </a:t>
            </a:r>
            <a:r>
              <a:rPr lang="en-US" b="1" dirty="0" err="1" smtClean="0"/>
              <a:t>İlkesi</a:t>
            </a:r>
            <a:endParaRPr lang="tr-TR" b="1" dirty="0" smtClean="0"/>
          </a:p>
          <a:p>
            <a:pPr lvl="1"/>
            <a:r>
              <a:rPr lang="en-US" b="1" dirty="0"/>
              <a:t>2. </a:t>
            </a:r>
            <a:r>
              <a:rPr lang="en-US" b="1" dirty="0" err="1"/>
              <a:t>Vergide</a:t>
            </a:r>
            <a:r>
              <a:rPr lang="en-US" b="1" dirty="0"/>
              <a:t> </a:t>
            </a:r>
            <a:r>
              <a:rPr lang="en-US" b="1" dirty="0" err="1"/>
              <a:t>Kesinlik</a:t>
            </a:r>
            <a:r>
              <a:rPr lang="en-US" b="1" dirty="0"/>
              <a:t> </a:t>
            </a:r>
            <a:r>
              <a:rPr lang="en-US" b="1" dirty="0" err="1" smtClean="0"/>
              <a:t>İlkesi</a:t>
            </a:r>
            <a:endParaRPr lang="tr-TR" b="1" dirty="0" smtClean="0"/>
          </a:p>
          <a:p>
            <a:pPr lvl="1"/>
            <a:r>
              <a:rPr lang="en-US" b="1" dirty="0"/>
              <a:t>3. </a:t>
            </a:r>
            <a:r>
              <a:rPr lang="en-US" b="1" dirty="0" err="1"/>
              <a:t>Vergide</a:t>
            </a:r>
            <a:r>
              <a:rPr lang="en-US" b="1" dirty="0"/>
              <a:t> </a:t>
            </a:r>
            <a:r>
              <a:rPr lang="en-US" b="1" dirty="0" err="1"/>
              <a:t>Ekonomiklik</a:t>
            </a:r>
            <a:r>
              <a:rPr lang="en-US" b="1" dirty="0"/>
              <a:t> </a:t>
            </a:r>
            <a:r>
              <a:rPr lang="en-US" b="1" dirty="0" err="1" smtClean="0"/>
              <a:t>İlkesi</a:t>
            </a:r>
            <a:endParaRPr lang="tr-TR" b="1" dirty="0" smtClean="0"/>
          </a:p>
          <a:p>
            <a:pPr lvl="1"/>
            <a:r>
              <a:rPr lang="en-US" b="1" dirty="0"/>
              <a:t>4. </a:t>
            </a:r>
            <a:r>
              <a:rPr lang="en-US" b="1" dirty="0" err="1"/>
              <a:t>Vergide</a:t>
            </a:r>
            <a:r>
              <a:rPr lang="en-US" b="1" dirty="0"/>
              <a:t> </a:t>
            </a:r>
            <a:r>
              <a:rPr lang="en-US" b="1" dirty="0" err="1"/>
              <a:t>Uygunluk</a:t>
            </a:r>
            <a:r>
              <a:rPr lang="en-US" b="1" dirty="0"/>
              <a:t> </a:t>
            </a:r>
            <a:r>
              <a:rPr lang="en-US" b="1" dirty="0" err="1" smtClean="0"/>
              <a:t>İlkesi</a:t>
            </a:r>
            <a:endParaRPr lang="tr-TR" b="1" dirty="0" smtClean="0"/>
          </a:p>
          <a:p>
            <a:pPr lvl="1"/>
            <a:r>
              <a:rPr lang="en-US" b="1" dirty="0"/>
              <a:t>5. </a:t>
            </a:r>
            <a:r>
              <a:rPr lang="en-US" b="1" dirty="0" err="1"/>
              <a:t>Verginin</a:t>
            </a:r>
            <a:r>
              <a:rPr lang="en-US" b="1" dirty="0"/>
              <a:t> </a:t>
            </a:r>
            <a:r>
              <a:rPr lang="en-US" b="1" dirty="0" err="1"/>
              <a:t>Yasallığı</a:t>
            </a:r>
            <a:r>
              <a:rPr lang="en-US" b="1" dirty="0"/>
              <a:t> </a:t>
            </a:r>
            <a:r>
              <a:rPr lang="en-US" b="1" dirty="0" err="1"/>
              <a:t>İlkesi</a:t>
            </a:r>
            <a:endParaRPr lang="en-US" dirty="0"/>
          </a:p>
        </p:txBody>
      </p:sp>
    </p:spTree>
    <p:extLst>
      <p:ext uri="{BB962C8B-B14F-4D97-AF65-F5344CB8AC3E}">
        <p14:creationId xmlns:p14="http://schemas.microsoft.com/office/powerpoint/2010/main" val="2278746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2936" y="332656"/>
            <a:ext cx="17065896" cy="1143000"/>
          </a:xfrm>
        </p:spPr>
        <p:txBody>
          <a:bodyPr/>
          <a:lstStyle/>
          <a:p>
            <a:r>
              <a:rPr lang="en-US" b="1" dirty="0"/>
              <a:t>1. </a:t>
            </a:r>
            <a:r>
              <a:rPr lang="en-US" b="1" dirty="0" err="1"/>
              <a:t>Vergide</a:t>
            </a:r>
            <a:r>
              <a:rPr lang="en-US" b="1" dirty="0"/>
              <a:t> </a:t>
            </a:r>
            <a:r>
              <a:rPr lang="en-US" b="1" dirty="0" err="1"/>
              <a:t>Adalet</a:t>
            </a:r>
            <a:r>
              <a:rPr lang="en-US" b="1" dirty="0"/>
              <a:t> </a:t>
            </a:r>
            <a:r>
              <a:rPr lang="en-US" b="1" dirty="0" err="1"/>
              <a:t>İlkesi</a:t>
            </a:r>
            <a:endParaRPr lang="en-US" dirty="0"/>
          </a:p>
        </p:txBody>
      </p:sp>
      <p:sp>
        <p:nvSpPr>
          <p:cNvPr id="3" name="Content Placeholder 2"/>
          <p:cNvSpPr>
            <a:spLocks noGrp="1"/>
          </p:cNvSpPr>
          <p:nvPr>
            <p:ph idx="1"/>
          </p:nvPr>
        </p:nvSpPr>
        <p:spPr>
          <a:xfrm>
            <a:off x="179512" y="1600200"/>
            <a:ext cx="9001000" cy="4525963"/>
          </a:xfrm>
        </p:spPr>
        <p:txBody>
          <a:bodyPr/>
          <a:lstStyle/>
          <a:p>
            <a:r>
              <a:rPr lang="en-US" dirty="0"/>
              <a:t>Bu </a:t>
            </a:r>
            <a:r>
              <a:rPr lang="en-US" dirty="0" err="1"/>
              <a:t>ilke</a:t>
            </a:r>
            <a:r>
              <a:rPr lang="en-US" dirty="0"/>
              <a:t> </a:t>
            </a:r>
            <a:r>
              <a:rPr lang="en-US" dirty="0" err="1"/>
              <a:t>vergide</a:t>
            </a:r>
            <a:r>
              <a:rPr lang="en-US" dirty="0"/>
              <a:t> </a:t>
            </a:r>
            <a:r>
              <a:rPr lang="en-US" dirty="0" err="1"/>
              <a:t>adil</a:t>
            </a:r>
            <a:r>
              <a:rPr lang="en-US" dirty="0"/>
              <a:t> </a:t>
            </a:r>
            <a:r>
              <a:rPr lang="en-US" dirty="0" err="1"/>
              <a:t>olunmasını</a:t>
            </a:r>
            <a:r>
              <a:rPr lang="en-US" dirty="0"/>
              <a:t> </a:t>
            </a:r>
            <a:r>
              <a:rPr lang="en-US" dirty="0" err="1"/>
              <a:t>ifade</a:t>
            </a:r>
            <a:r>
              <a:rPr lang="en-US" dirty="0"/>
              <a:t> </a:t>
            </a:r>
            <a:r>
              <a:rPr lang="en-US" dirty="0" err="1"/>
              <a:t>eder</a:t>
            </a:r>
            <a:r>
              <a:rPr lang="en-US" dirty="0"/>
              <a:t>. </a:t>
            </a:r>
            <a:r>
              <a:rPr lang="en-US" dirty="0" err="1"/>
              <a:t>Adaletli</a:t>
            </a:r>
            <a:r>
              <a:rPr lang="en-US" dirty="0"/>
              <a:t> </a:t>
            </a:r>
            <a:r>
              <a:rPr lang="en-US" dirty="0" err="1"/>
              <a:t>olmak</a:t>
            </a:r>
            <a:r>
              <a:rPr lang="en-US" dirty="0"/>
              <a:t> </a:t>
            </a:r>
            <a:r>
              <a:rPr lang="en-US" dirty="0" err="1"/>
              <a:t>içinde</a:t>
            </a:r>
            <a:r>
              <a:rPr lang="en-US" dirty="0"/>
              <a:t> </a:t>
            </a:r>
            <a:r>
              <a:rPr lang="en-US" dirty="0" err="1"/>
              <a:t>bulunulan</a:t>
            </a:r>
            <a:r>
              <a:rPr lang="en-US" dirty="0"/>
              <a:t> </a:t>
            </a:r>
            <a:r>
              <a:rPr lang="en-US" dirty="0" err="1"/>
              <a:t>topluma</a:t>
            </a:r>
            <a:r>
              <a:rPr lang="en-US" dirty="0"/>
              <a:t> </a:t>
            </a:r>
            <a:r>
              <a:rPr lang="en-US" dirty="0" err="1"/>
              <a:t>ve</a:t>
            </a:r>
            <a:r>
              <a:rPr lang="en-US" dirty="0"/>
              <a:t> o </a:t>
            </a:r>
            <a:r>
              <a:rPr lang="en-US" dirty="0" err="1"/>
              <a:t>toplumda</a:t>
            </a:r>
            <a:r>
              <a:rPr lang="en-US" dirty="0"/>
              <a:t> </a:t>
            </a:r>
            <a:r>
              <a:rPr lang="en-US" dirty="0" err="1"/>
              <a:t>yaşayan</a:t>
            </a:r>
            <a:r>
              <a:rPr lang="en-US" dirty="0"/>
              <a:t> </a:t>
            </a:r>
            <a:r>
              <a:rPr lang="en-US" dirty="0" err="1"/>
              <a:t>kişilere</a:t>
            </a:r>
            <a:r>
              <a:rPr lang="en-US" dirty="0"/>
              <a:t>, </a:t>
            </a:r>
            <a:r>
              <a:rPr lang="en-US" dirty="0" err="1"/>
              <a:t>onların</a:t>
            </a:r>
            <a:r>
              <a:rPr lang="en-US" dirty="0"/>
              <a:t> </a:t>
            </a:r>
            <a:r>
              <a:rPr lang="en-US" dirty="0" err="1"/>
              <a:t>alışkanlıklarına</a:t>
            </a:r>
            <a:r>
              <a:rPr lang="en-US" dirty="0"/>
              <a:t> </a:t>
            </a:r>
            <a:r>
              <a:rPr lang="en-US" dirty="0" err="1"/>
              <a:t>gelenek</a:t>
            </a:r>
            <a:r>
              <a:rPr lang="en-US" dirty="0"/>
              <a:t> </a:t>
            </a:r>
            <a:r>
              <a:rPr lang="en-US" dirty="0" err="1"/>
              <a:t>ve</a:t>
            </a:r>
            <a:r>
              <a:rPr lang="en-US" dirty="0"/>
              <a:t> </a:t>
            </a:r>
            <a:r>
              <a:rPr lang="en-US" dirty="0" err="1"/>
              <a:t>göreneklerine</a:t>
            </a:r>
            <a:r>
              <a:rPr lang="en-US" dirty="0"/>
              <a:t>, </a:t>
            </a:r>
            <a:r>
              <a:rPr lang="en-US" dirty="0" err="1"/>
              <a:t>örf</a:t>
            </a:r>
            <a:r>
              <a:rPr lang="en-US" dirty="0"/>
              <a:t> </a:t>
            </a:r>
            <a:r>
              <a:rPr lang="en-US" dirty="0" err="1"/>
              <a:t>ve</a:t>
            </a:r>
            <a:r>
              <a:rPr lang="en-US" dirty="0"/>
              <a:t> </a:t>
            </a:r>
            <a:r>
              <a:rPr lang="en-US" dirty="0" err="1"/>
              <a:t>adetlerine</a:t>
            </a:r>
            <a:r>
              <a:rPr lang="en-US" dirty="0"/>
              <a:t> </a:t>
            </a:r>
            <a:r>
              <a:rPr lang="en-US" dirty="0" err="1"/>
              <a:t>göre</a:t>
            </a:r>
            <a:r>
              <a:rPr lang="en-US" dirty="0"/>
              <a:t> </a:t>
            </a:r>
            <a:r>
              <a:rPr lang="en-US" dirty="0" err="1"/>
              <a:t>değişiklik</a:t>
            </a:r>
            <a:r>
              <a:rPr lang="en-US" dirty="0"/>
              <a:t> </a:t>
            </a:r>
            <a:r>
              <a:rPr lang="en-US" dirty="0" err="1"/>
              <a:t>göstermektedir</a:t>
            </a:r>
            <a:r>
              <a:rPr lang="en-US" dirty="0"/>
              <a:t>. </a:t>
            </a:r>
            <a:endParaRPr lang="tr-TR" dirty="0" smtClean="0"/>
          </a:p>
          <a:p>
            <a:endParaRPr lang="tr-TR" dirty="0"/>
          </a:p>
          <a:p>
            <a:r>
              <a:rPr lang="en-US" dirty="0" smtClean="0"/>
              <a:t>Her </a:t>
            </a:r>
            <a:r>
              <a:rPr lang="en-US" dirty="0" err="1"/>
              <a:t>toplum</a:t>
            </a:r>
            <a:r>
              <a:rPr lang="en-US" dirty="0"/>
              <a:t> </a:t>
            </a:r>
            <a:r>
              <a:rPr lang="en-US" dirty="0" err="1"/>
              <a:t>bu</a:t>
            </a:r>
            <a:r>
              <a:rPr lang="en-US" dirty="0"/>
              <a:t> </a:t>
            </a:r>
            <a:r>
              <a:rPr lang="en-US" dirty="0" err="1"/>
              <a:t>kavramı</a:t>
            </a:r>
            <a:r>
              <a:rPr lang="en-US" dirty="0"/>
              <a:t> </a:t>
            </a:r>
            <a:r>
              <a:rPr lang="en-US" dirty="0" err="1"/>
              <a:t>kendine</a:t>
            </a:r>
            <a:r>
              <a:rPr lang="en-US" dirty="0"/>
              <a:t> </a:t>
            </a:r>
            <a:r>
              <a:rPr lang="en-US" dirty="0" err="1"/>
              <a:t>göre</a:t>
            </a:r>
            <a:r>
              <a:rPr lang="en-US" dirty="0"/>
              <a:t> </a:t>
            </a:r>
            <a:r>
              <a:rPr lang="en-US" dirty="0" err="1"/>
              <a:t>yorumlar</a:t>
            </a:r>
            <a:r>
              <a:rPr lang="en-US" dirty="0"/>
              <a:t>. </a:t>
            </a:r>
            <a:r>
              <a:rPr lang="en-US" dirty="0" err="1"/>
              <a:t>Vergi</a:t>
            </a:r>
            <a:r>
              <a:rPr lang="en-US" dirty="0"/>
              <a:t> </a:t>
            </a:r>
            <a:r>
              <a:rPr lang="en-US" dirty="0" err="1"/>
              <a:t>adaleti</a:t>
            </a:r>
            <a:r>
              <a:rPr lang="en-US" dirty="0"/>
              <a:t> de </a:t>
            </a:r>
            <a:r>
              <a:rPr lang="en-US" dirty="0" err="1"/>
              <a:t>toplumdan</a:t>
            </a:r>
            <a:r>
              <a:rPr lang="en-US" dirty="0"/>
              <a:t> </a:t>
            </a:r>
            <a:r>
              <a:rPr lang="en-US" dirty="0" err="1"/>
              <a:t>topluma</a:t>
            </a:r>
            <a:r>
              <a:rPr lang="en-US" dirty="0"/>
              <a:t> </a:t>
            </a:r>
            <a:r>
              <a:rPr lang="en-US" dirty="0" err="1"/>
              <a:t>farklılık</a:t>
            </a:r>
            <a:r>
              <a:rPr lang="en-US" dirty="0"/>
              <a:t> </a:t>
            </a:r>
            <a:r>
              <a:rPr lang="en-US" dirty="0" err="1"/>
              <a:t>göstermektedir</a:t>
            </a:r>
            <a:r>
              <a:rPr lang="en-US" dirty="0"/>
              <a:t>.</a:t>
            </a:r>
          </a:p>
          <a:p>
            <a:endParaRPr lang="en-US" dirty="0"/>
          </a:p>
        </p:txBody>
      </p:sp>
    </p:spTree>
    <p:extLst>
      <p:ext uri="{BB962C8B-B14F-4D97-AF65-F5344CB8AC3E}">
        <p14:creationId xmlns:p14="http://schemas.microsoft.com/office/powerpoint/2010/main" val="42687179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r>
              <a:rPr lang="en-US" dirty="0" err="1"/>
              <a:t>Vergi</a:t>
            </a:r>
            <a:r>
              <a:rPr lang="en-US" dirty="0"/>
              <a:t> </a:t>
            </a:r>
            <a:r>
              <a:rPr lang="en-US" dirty="0" err="1"/>
              <a:t>adaletinin</a:t>
            </a:r>
            <a:r>
              <a:rPr lang="en-US" dirty="0"/>
              <a:t> </a:t>
            </a:r>
            <a:r>
              <a:rPr lang="en-US" dirty="0" err="1"/>
              <a:t>sağlanmasında</a:t>
            </a:r>
            <a:r>
              <a:rPr lang="en-US" dirty="0"/>
              <a:t> </a:t>
            </a:r>
            <a:r>
              <a:rPr lang="en-US" dirty="0" err="1"/>
              <a:t>kişilerin</a:t>
            </a:r>
            <a:r>
              <a:rPr lang="en-US" dirty="0"/>
              <a:t> </a:t>
            </a:r>
            <a:r>
              <a:rPr lang="en-US" dirty="0" err="1"/>
              <a:t>asgari</a:t>
            </a:r>
            <a:r>
              <a:rPr lang="en-US" dirty="0"/>
              <a:t> </a:t>
            </a:r>
            <a:r>
              <a:rPr lang="en-US" dirty="0" err="1"/>
              <a:t>geçim</a:t>
            </a:r>
            <a:r>
              <a:rPr lang="en-US" dirty="0"/>
              <a:t> </a:t>
            </a:r>
            <a:r>
              <a:rPr lang="en-US" dirty="0" err="1"/>
              <a:t>sınırlarının</a:t>
            </a:r>
            <a:r>
              <a:rPr lang="en-US" dirty="0"/>
              <a:t> </a:t>
            </a:r>
            <a:r>
              <a:rPr lang="en-US" dirty="0" err="1"/>
              <a:t>vergi</a:t>
            </a:r>
            <a:r>
              <a:rPr lang="en-US" dirty="0"/>
              <a:t> </a:t>
            </a:r>
            <a:r>
              <a:rPr lang="en-US" dirty="0" err="1"/>
              <a:t>dışında</a:t>
            </a:r>
            <a:r>
              <a:rPr lang="en-US" dirty="0"/>
              <a:t> </a:t>
            </a:r>
            <a:r>
              <a:rPr lang="en-US" dirty="0" err="1"/>
              <a:t>tutulması</a:t>
            </a:r>
            <a:r>
              <a:rPr lang="en-US" dirty="0"/>
              <a:t>, </a:t>
            </a:r>
            <a:r>
              <a:rPr lang="en-US" dirty="0" err="1"/>
              <a:t>bu</a:t>
            </a:r>
            <a:r>
              <a:rPr lang="en-US" dirty="0"/>
              <a:t> </a:t>
            </a:r>
            <a:r>
              <a:rPr lang="en-US" dirty="0" err="1"/>
              <a:t>sınırın</a:t>
            </a:r>
            <a:r>
              <a:rPr lang="en-US" dirty="0"/>
              <a:t> </a:t>
            </a:r>
            <a:r>
              <a:rPr lang="en-US" dirty="0" err="1"/>
              <a:t>üzerinin</a:t>
            </a:r>
            <a:r>
              <a:rPr lang="en-US" dirty="0"/>
              <a:t> </a:t>
            </a:r>
            <a:r>
              <a:rPr lang="en-US" dirty="0" err="1"/>
              <a:t>vergilendirilmesi</a:t>
            </a:r>
            <a:r>
              <a:rPr lang="en-US" dirty="0"/>
              <a:t> </a:t>
            </a:r>
            <a:r>
              <a:rPr lang="en-US" dirty="0" err="1"/>
              <a:t>esastır</a:t>
            </a:r>
            <a:r>
              <a:rPr lang="en-US" dirty="0"/>
              <a:t>. </a:t>
            </a:r>
            <a:endParaRPr lang="tr-TR" dirty="0" smtClean="0"/>
          </a:p>
          <a:p>
            <a:r>
              <a:rPr lang="en-US" dirty="0" err="1" smtClean="0"/>
              <a:t>Ayrıca</a:t>
            </a:r>
            <a:r>
              <a:rPr lang="en-US" dirty="0"/>
              <a:t>, </a:t>
            </a:r>
            <a:r>
              <a:rPr lang="en-US" dirty="0" err="1"/>
              <a:t>Kişilerin</a:t>
            </a:r>
            <a:r>
              <a:rPr lang="en-US" dirty="0"/>
              <a:t> </a:t>
            </a:r>
            <a:r>
              <a:rPr lang="en-US" dirty="0" err="1"/>
              <a:t>şahsi</a:t>
            </a:r>
            <a:r>
              <a:rPr lang="en-US" dirty="0"/>
              <a:t> </a:t>
            </a:r>
            <a:r>
              <a:rPr lang="en-US" dirty="0" err="1"/>
              <a:t>ve</a:t>
            </a:r>
            <a:r>
              <a:rPr lang="en-US" dirty="0"/>
              <a:t> </a:t>
            </a:r>
            <a:r>
              <a:rPr lang="en-US" dirty="0" err="1"/>
              <a:t>ailevi</a:t>
            </a:r>
            <a:r>
              <a:rPr lang="en-US" dirty="0"/>
              <a:t> </a:t>
            </a:r>
            <a:r>
              <a:rPr lang="en-US" dirty="0" err="1"/>
              <a:t>özelikleri</a:t>
            </a:r>
            <a:r>
              <a:rPr lang="en-US" dirty="0"/>
              <a:t>, </a:t>
            </a:r>
            <a:r>
              <a:rPr lang="en-US" dirty="0" err="1"/>
              <a:t>dikkatten</a:t>
            </a:r>
            <a:r>
              <a:rPr lang="en-US" dirty="0"/>
              <a:t> </a:t>
            </a:r>
            <a:r>
              <a:rPr lang="en-US" dirty="0" err="1"/>
              <a:t>kaçırılmamalı</a:t>
            </a:r>
            <a:r>
              <a:rPr lang="en-US" dirty="0"/>
              <a:t>, </a:t>
            </a:r>
            <a:r>
              <a:rPr lang="en-US" dirty="0" err="1"/>
              <a:t>vergi</a:t>
            </a:r>
            <a:r>
              <a:rPr lang="en-US" dirty="0"/>
              <a:t> </a:t>
            </a:r>
            <a:r>
              <a:rPr lang="en-US" dirty="0" err="1"/>
              <a:t>kaçakçılığı</a:t>
            </a:r>
            <a:r>
              <a:rPr lang="en-US" dirty="0"/>
              <a:t> </a:t>
            </a:r>
            <a:r>
              <a:rPr lang="en-US" dirty="0" err="1"/>
              <a:t>dikkatle</a:t>
            </a:r>
            <a:r>
              <a:rPr lang="en-US" dirty="0"/>
              <a:t> </a:t>
            </a:r>
            <a:r>
              <a:rPr lang="en-US" dirty="0" err="1"/>
              <a:t>takip</a:t>
            </a:r>
            <a:r>
              <a:rPr lang="en-US" dirty="0"/>
              <a:t> </a:t>
            </a:r>
            <a:r>
              <a:rPr lang="en-US" dirty="0" err="1"/>
              <a:t>edilmeli</a:t>
            </a:r>
            <a:r>
              <a:rPr lang="en-US" dirty="0"/>
              <a:t> </a:t>
            </a:r>
            <a:r>
              <a:rPr lang="en-US" dirty="0" err="1"/>
              <a:t>ve</a:t>
            </a:r>
            <a:r>
              <a:rPr lang="en-US" dirty="0"/>
              <a:t> </a:t>
            </a:r>
            <a:r>
              <a:rPr lang="en-US" dirty="0" err="1"/>
              <a:t>çifte</a:t>
            </a:r>
            <a:r>
              <a:rPr lang="en-US" dirty="0"/>
              <a:t> </a:t>
            </a:r>
            <a:r>
              <a:rPr lang="en-US" dirty="0" err="1"/>
              <a:t>vergi</a:t>
            </a:r>
            <a:r>
              <a:rPr lang="en-US" dirty="0"/>
              <a:t> </a:t>
            </a:r>
            <a:r>
              <a:rPr lang="en-US" dirty="0" err="1"/>
              <a:t>önlenmelidir</a:t>
            </a:r>
            <a:r>
              <a:rPr lang="en-US" dirty="0"/>
              <a:t>. </a:t>
            </a:r>
            <a:r>
              <a:rPr lang="en-US" dirty="0" err="1"/>
              <a:t>Sermaye</a:t>
            </a:r>
            <a:r>
              <a:rPr lang="en-US" dirty="0"/>
              <a:t> </a:t>
            </a:r>
            <a:r>
              <a:rPr lang="en-US" dirty="0" err="1"/>
              <a:t>geliri</a:t>
            </a:r>
            <a:r>
              <a:rPr lang="en-US" dirty="0"/>
              <a:t> </a:t>
            </a:r>
            <a:r>
              <a:rPr lang="en-US" dirty="0" err="1"/>
              <a:t>ile</a:t>
            </a:r>
            <a:r>
              <a:rPr lang="en-US" dirty="0"/>
              <a:t> </a:t>
            </a:r>
            <a:r>
              <a:rPr lang="en-US" dirty="0" err="1"/>
              <a:t>faaliyet</a:t>
            </a:r>
            <a:r>
              <a:rPr lang="en-US" dirty="0"/>
              <a:t> </a:t>
            </a:r>
            <a:r>
              <a:rPr lang="en-US" dirty="0" err="1"/>
              <a:t>gelirlerinin</a:t>
            </a:r>
            <a:r>
              <a:rPr lang="en-US" dirty="0"/>
              <a:t> </a:t>
            </a:r>
            <a:r>
              <a:rPr lang="en-US" dirty="0" err="1"/>
              <a:t>ayrı</a:t>
            </a:r>
            <a:r>
              <a:rPr lang="en-US" dirty="0"/>
              <a:t> </a:t>
            </a:r>
            <a:r>
              <a:rPr lang="en-US" dirty="0" err="1"/>
              <a:t>ayrı</a:t>
            </a:r>
            <a:r>
              <a:rPr lang="en-US" dirty="0"/>
              <a:t> </a:t>
            </a:r>
            <a:r>
              <a:rPr lang="en-US" dirty="0" err="1"/>
              <a:t>vergilendirilmeleri</a:t>
            </a:r>
            <a:r>
              <a:rPr lang="en-US" dirty="0"/>
              <a:t> </a:t>
            </a:r>
            <a:r>
              <a:rPr lang="en-US" dirty="0" err="1"/>
              <a:t>gerekmektedir</a:t>
            </a:r>
            <a:r>
              <a:rPr lang="en-US" dirty="0"/>
              <a:t>. </a:t>
            </a:r>
          </a:p>
        </p:txBody>
      </p:sp>
    </p:spTree>
    <p:extLst>
      <p:ext uri="{BB962C8B-B14F-4D97-AF65-F5344CB8AC3E}">
        <p14:creationId xmlns:p14="http://schemas.microsoft.com/office/powerpoint/2010/main" val="10055796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424"/>
            <a:ext cx="8229600" cy="1805062"/>
          </a:xfrm>
        </p:spPr>
        <p:txBody>
          <a:bodyPr/>
          <a:lstStyle/>
          <a:p>
            <a:r>
              <a:rPr lang="en-US" b="1" dirty="0"/>
              <a:t>2. </a:t>
            </a:r>
            <a:r>
              <a:rPr lang="en-US" b="1" dirty="0" err="1"/>
              <a:t>Vergide</a:t>
            </a:r>
            <a:r>
              <a:rPr lang="en-US" b="1" dirty="0"/>
              <a:t> </a:t>
            </a:r>
            <a:r>
              <a:rPr lang="en-US" b="1" dirty="0" err="1"/>
              <a:t>Kesinlik</a:t>
            </a:r>
            <a:r>
              <a:rPr lang="en-US" b="1" dirty="0"/>
              <a:t> </a:t>
            </a:r>
            <a:r>
              <a:rPr lang="en-US" b="1" dirty="0" err="1"/>
              <a:t>İlkesi</a:t>
            </a:r>
            <a:endParaRPr lang="en-US" dirty="0"/>
          </a:p>
        </p:txBody>
      </p:sp>
      <p:sp>
        <p:nvSpPr>
          <p:cNvPr id="3" name="Content Placeholder 2"/>
          <p:cNvSpPr>
            <a:spLocks noGrp="1"/>
          </p:cNvSpPr>
          <p:nvPr>
            <p:ph idx="1"/>
          </p:nvPr>
        </p:nvSpPr>
        <p:spPr>
          <a:xfrm>
            <a:off x="467544" y="836712"/>
            <a:ext cx="8229600" cy="6797352"/>
          </a:xfrm>
        </p:spPr>
        <p:txBody>
          <a:bodyPr/>
          <a:lstStyle/>
          <a:p>
            <a:r>
              <a:rPr lang="en-US" sz="2800" dirty="0" err="1"/>
              <a:t>Vergi</a:t>
            </a:r>
            <a:r>
              <a:rPr lang="en-US" sz="2800" dirty="0"/>
              <a:t> </a:t>
            </a:r>
            <a:r>
              <a:rPr lang="en-US" sz="2800" dirty="0" err="1"/>
              <a:t>alındıktan</a:t>
            </a:r>
            <a:r>
              <a:rPr lang="en-US" sz="2800" dirty="0"/>
              <a:t> </a:t>
            </a:r>
            <a:r>
              <a:rPr lang="en-US" sz="2800" dirty="0" err="1"/>
              <a:t>sonra</a:t>
            </a:r>
            <a:r>
              <a:rPr lang="en-US" sz="2800" dirty="0"/>
              <a:t> </a:t>
            </a:r>
            <a:r>
              <a:rPr lang="en-US" sz="2800" dirty="0" err="1"/>
              <a:t>kişiye</a:t>
            </a:r>
            <a:r>
              <a:rPr lang="en-US" sz="2800" dirty="0"/>
              <a:t> </a:t>
            </a:r>
            <a:r>
              <a:rPr lang="en-US" sz="2800" dirty="0" err="1"/>
              <a:t>tekrar</a:t>
            </a:r>
            <a:r>
              <a:rPr lang="en-US" sz="2800" dirty="0"/>
              <a:t> </a:t>
            </a:r>
            <a:r>
              <a:rPr lang="en-US" sz="2800" dirty="0" err="1"/>
              <a:t>ödenmez</a:t>
            </a:r>
            <a:r>
              <a:rPr lang="en-US" sz="2800" dirty="0"/>
              <a:t>. </a:t>
            </a:r>
            <a:r>
              <a:rPr lang="en-US" sz="2800" dirty="0" err="1"/>
              <a:t>Ancak</a:t>
            </a:r>
            <a:r>
              <a:rPr lang="en-US" sz="2800" dirty="0"/>
              <a:t> </a:t>
            </a:r>
            <a:r>
              <a:rPr lang="en-US" sz="2800" dirty="0" err="1"/>
              <a:t>vergiyi</a:t>
            </a:r>
            <a:r>
              <a:rPr lang="en-US" sz="2800" dirty="0"/>
              <a:t> </a:t>
            </a:r>
            <a:r>
              <a:rPr lang="en-US" sz="2800" dirty="0" err="1"/>
              <a:t>teşvik</a:t>
            </a:r>
            <a:r>
              <a:rPr lang="en-US" sz="2800" dirty="0"/>
              <a:t> </a:t>
            </a:r>
            <a:r>
              <a:rPr lang="en-US" sz="2800" dirty="0" err="1"/>
              <a:t>amaçlı</a:t>
            </a:r>
            <a:r>
              <a:rPr lang="en-US" sz="2800" dirty="0"/>
              <a:t> </a:t>
            </a:r>
            <a:r>
              <a:rPr lang="en-US" sz="2800" dirty="0" err="1"/>
              <a:t>bazı</a:t>
            </a:r>
            <a:r>
              <a:rPr lang="en-US" sz="2800" dirty="0"/>
              <a:t> </a:t>
            </a:r>
            <a:r>
              <a:rPr lang="en-US" sz="2800" dirty="0" err="1"/>
              <a:t>vergi</a:t>
            </a:r>
            <a:r>
              <a:rPr lang="en-US" sz="2800" dirty="0"/>
              <a:t> </a:t>
            </a:r>
            <a:r>
              <a:rPr lang="en-US" sz="2800" dirty="0" err="1"/>
              <a:t>iadesi</a:t>
            </a:r>
            <a:r>
              <a:rPr lang="en-US" sz="2800" dirty="0"/>
              <a:t> </a:t>
            </a:r>
            <a:r>
              <a:rPr lang="en-US" sz="2800" dirty="0" err="1"/>
              <a:t>uygulamaları</a:t>
            </a:r>
            <a:r>
              <a:rPr lang="en-US" sz="2800" dirty="0"/>
              <a:t> </a:t>
            </a:r>
            <a:r>
              <a:rPr lang="en-US" sz="2800" dirty="0" err="1"/>
              <a:t>bu</a:t>
            </a:r>
            <a:r>
              <a:rPr lang="en-US" sz="2800" dirty="0"/>
              <a:t> </a:t>
            </a:r>
            <a:r>
              <a:rPr lang="en-US" sz="2800" dirty="0" err="1"/>
              <a:t>ilkeyi</a:t>
            </a:r>
            <a:r>
              <a:rPr lang="en-US" sz="2800" dirty="0"/>
              <a:t> </a:t>
            </a:r>
            <a:r>
              <a:rPr lang="en-US" sz="2800" dirty="0" err="1"/>
              <a:t>ortadan</a:t>
            </a:r>
            <a:r>
              <a:rPr lang="en-US" sz="2800" dirty="0"/>
              <a:t> </a:t>
            </a:r>
            <a:r>
              <a:rPr lang="en-US" sz="2800" dirty="0" err="1"/>
              <a:t>kaldırmaz</a:t>
            </a:r>
            <a:r>
              <a:rPr lang="en-US" sz="2800" dirty="0"/>
              <a:t>. </a:t>
            </a:r>
            <a:endParaRPr lang="tr-TR" sz="2800" dirty="0" smtClean="0"/>
          </a:p>
          <a:p>
            <a:r>
              <a:rPr lang="en-US" sz="2800" dirty="0" err="1" smtClean="0"/>
              <a:t>Verginin</a:t>
            </a:r>
            <a:r>
              <a:rPr lang="en-US" sz="2800" dirty="0" smtClean="0"/>
              <a:t> </a:t>
            </a:r>
            <a:r>
              <a:rPr lang="en-US" sz="2800" dirty="0" err="1"/>
              <a:t>konusu</a:t>
            </a:r>
            <a:r>
              <a:rPr lang="en-US" sz="2800" dirty="0"/>
              <a:t>, </a:t>
            </a:r>
            <a:r>
              <a:rPr lang="en-US" sz="2800" dirty="0" err="1"/>
              <a:t>oranları</a:t>
            </a:r>
            <a:r>
              <a:rPr lang="en-US" sz="2800" dirty="0"/>
              <a:t>, </a:t>
            </a:r>
            <a:r>
              <a:rPr lang="en-US" sz="2800" dirty="0" err="1"/>
              <a:t>ödeme</a:t>
            </a:r>
            <a:r>
              <a:rPr lang="en-US" sz="2800" dirty="0"/>
              <a:t> </a:t>
            </a:r>
            <a:r>
              <a:rPr lang="en-US" sz="2800" dirty="0" err="1"/>
              <a:t>yeri</a:t>
            </a:r>
            <a:r>
              <a:rPr lang="en-US" sz="2800" dirty="0"/>
              <a:t> </a:t>
            </a:r>
            <a:r>
              <a:rPr lang="en-US" sz="2800" dirty="0" err="1"/>
              <a:t>ve</a:t>
            </a:r>
            <a:r>
              <a:rPr lang="en-US" sz="2800" dirty="0"/>
              <a:t> </a:t>
            </a:r>
            <a:r>
              <a:rPr lang="en-US" sz="2800" dirty="0" err="1"/>
              <a:t>zamanı</a:t>
            </a:r>
            <a:r>
              <a:rPr lang="en-US" sz="2800" dirty="0"/>
              <a:t> </a:t>
            </a:r>
            <a:r>
              <a:rPr lang="en-US" sz="2800" dirty="0" err="1"/>
              <a:t>ve</a:t>
            </a:r>
            <a:r>
              <a:rPr lang="en-US" sz="2800" dirty="0"/>
              <a:t> </a:t>
            </a:r>
            <a:r>
              <a:rPr lang="en-US" sz="2800" dirty="0" err="1"/>
              <a:t>ödeme</a:t>
            </a:r>
            <a:r>
              <a:rPr lang="en-US" sz="2800" dirty="0"/>
              <a:t> </a:t>
            </a:r>
            <a:r>
              <a:rPr lang="en-US" sz="2800" dirty="0" err="1"/>
              <a:t>şekli</a:t>
            </a:r>
            <a:r>
              <a:rPr lang="en-US" sz="2800" dirty="0"/>
              <a:t> </a:t>
            </a:r>
            <a:r>
              <a:rPr lang="en-US" sz="2800" dirty="0" err="1"/>
              <a:t>vergi</a:t>
            </a:r>
            <a:r>
              <a:rPr lang="en-US" sz="2800" dirty="0"/>
              <a:t> </a:t>
            </a:r>
            <a:r>
              <a:rPr lang="en-US" sz="2800" dirty="0" err="1"/>
              <a:t>kanunlarında</a:t>
            </a:r>
            <a:r>
              <a:rPr lang="en-US" sz="2800" dirty="0"/>
              <a:t> </a:t>
            </a:r>
            <a:r>
              <a:rPr lang="en-US" sz="2800" dirty="0" err="1"/>
              <a:t>açık</a:t>
            </a:r>
            <a:r>
              <a:rPr lang="en-US" sz="2800" dirty="0"/>
              <a:t> </a:t>
            </a:r>
            <a:r>
              <a:rPr lang="en-US" sz="2800" dirty="0" err="1"/>
              <a:t>ve</a:t>
            </a:r>
            <a:r>
              <a:rPr lang="en-US" sz="2800" dirty="0"/>
              <a:t> net </a:t>
            </a:r>
            <a:r>
              <a:rPr lang="en-US" sz="2800" dirty="0" err="1"/>
              <a:t>bir</a:t>
            </a:r>
            <a:r>
              <a:rPr lang="en-US" sz="2800" dirty="0"/>
              <a:t> </a:t>
            </a:r>
            <a:r>
              <a:rPr lang="en-US" sz="2800" dirty="0" err="1"/>
              <a:t>şekilde</a:t>
            </a:r>
            <a:r>
              <a:rPr lang="en-US" sz="2800" dirty="0"/>
              <a:t> </a:t>
            </a:r>
            <a:r>
              <a:rPr lang="en-US" sz="2800" dirty="0" err="1"/>
              <a:t>belirtilmektedir</a:t>
            </a:r>
            <a:r>
              <a:rPr lang="en-US" sz="2800" dirty="0"/>
              <a:t>. Bu </a:t>
            </a:r>
            <a:r>
              <a:rPr lang="en-US" sz="2800" dirty="0" err="1"/>
              <a:t>konuda</a:t>
            </a:r>
            <a:r>
              <a:rPr lang="en-US" sz="2800" dirty="0"/>
              <a:t> </a:t>
            </a:r>
            <a:r>
              <a:rPr lang="en-US" sz="2800" dirty="0" err="1"/>
              <a:t>herhangi</a:t>
            </a:r>
            <a:r>
              <a:rPr lang="en-US" sz="2800" dirty="0"/>
              <a:t> </a:t>
            </a:r>
            <a:r>
              <a:rPr lang="en-US" sz="2800" dirty="0" err="1"/>
              <a:t>bir</a:t>
            </a:r>
            <a:r>
              <a:rPr lang="en-US" sz="2800" dirty="0"/>
              <a:t> </a:t>
            </a:r>
            <a:r>
              <a:rPr lang="en-US" sz="2800" dirty="0" err="1"/>
              <a:t>belirsizlik</a:t>
            </a:r>
            <a:r>
              <a:rPr lang="en-US" sz="2800" dirty="0"/>
              <a:t> </a:t>
            </a:r>
            <a:r>
              <a:rPr lang="en-US" sz="2800" dirty="0" err="1"/>
              <a:t>ya</a:t>
            </a:r>
            <a:r>
              <a:rPr lang="en-US" sz="2800" dirty="0"/>
              <a:t> da </a:t>
            </a:r>
            <a:r>
              <a:rPr lang="en-US" sz="2800" dirty="0" err="1"/>
              <a:t>değişik</a:t>
            </a:r>
            <a:r>
              <a:rPr lang="en-US" sz="2800" dirty="0"/>
              <a:t> </a:t>
            </a:r>
            <a:r>
              <a:rPr lang="en-US" sz="2800" dirty="0" err="1"/>
              <a:t>anlaşılmalara</a:t>
            </a:r>
            <a:r>
              <a:rPr lang="en-US" sz="2800" dirty="0"/>
              <a:t> </a:t>
            </a:r>
            <a:r>
              <a:rPr lang="en-US" sz="2800" dirty="0" err="1"/>
              <a:t>sebep</a:t>
            </a:r>
            <a:r>
              <a:rPr lang="en-US" sz="2800" dirty="0"/>
              <a:t> </a:t>
            </a:r>
            <a:r>
              <a:rPr lang="en-US" sz="2800" dirty="0" err="1"/>
              <a:t>olacak</a:t>
            </a:r>
            <a:r>
              <a:rPr lang="en-US" sz="2800" dirty="0"/>
              <a:t> </a:t>
            </a:r>
            <a:r>
              <a:rPr lang="en-US" sz="2800" dirty="0" err="1"/>
              <a:t>ifadeler</a:t>
            </a:r>
            <a:r>
              <a:rPr lang="en-US" sz="2800" dirty="0"/>
              <a:t> </a:t>
            </a:r>
            <a:r>
              <a:rPr lang="en-US" sz="2800" dirty="0" err="1"/>
              <a:t>yer</a:t>
            </a:r>
            <a:r>
              <a:rPr lang="en-US" sz="2800" dirty="0"/>
              <a:t> </a:t>
            </a:r>
            <a:r>
              <a:rPr lang="en-US" sz="2800" dirty="0" err="1" smtClean="0"/>
              <a:t>almama</a:t>
            </a:r>
            <a:r>
              <a:rPr lang="tr-TR" sz="2800" dirty="0" smtClean="0"/>
              <a:t>lıdır.</a:t>
            </a:r>
          </a:p>
          <a:p>
            <a:r>
              <a:rPr lang="en-US" sz="2800" dirty="0" err="1"/>
              <a:t>Mükelleflerin</a:t>
            </a:r>
            <a:r>
              <a:rPr lang="en-US" sz="2800" dirty="0"/>
              <a:t> </a:t>
            </a:r>
            <a:r>
              <a:rPr lang="en-US" sz="2800" dirty="0" err="1"/>
              <a:t>vergilerini</a:t>
            </a:r>
            <a:r>
              <a:rPr lang="en-US" sz="2800" dirty="0"/>
              <a:t> </a:t>
            </a:r>
            <a:r>
              <a:rPr lang="en-US" sz="2800" dirty="0" err="1"/>
              <a:t>kanunda</a:t>
            </a:r>
            <a:r>
              <a:rPr lang="en-US" sz="2800" dirty="0"/>
              <a:t> </a:t>
            </a:r>
            <a:r>
              <a:rPr lang="en-US" sz="2800" dirty="0" err="1"/>
              <a:t>belirtilen</a:t>
            </a:r>
            <a:r>
              <a:rPr lang="en-US" sz="2800" dirty="0"/>
              <a:t> </a:t>
            </a:r>
            <a:r>
              <a:rPr lang="en-US" sz="2800" dirty="0" err="1"/>
              <a:t>şekilde</a:t>
            </a:r>
            <a:r>
              <a:rPr lang="en-US" sz="2800" dirty="0"/>
              <a:t> </a:t>
            </a:r>
            <a:r>
              <a:rPr lang="en-US" sz="2800" dirty="0" err="1"/>
              <a:t>ve</a:t>
            </a:r>
            <a:r>
              <a:rPr lang="en-US" sz="2800" dirty="0"/>
              <a:t> </a:t>
            </a:r>
            <a:r>
              <a:rPr lang="en-US" sz="2800" dirty="0" err="1"/>
              <a:t>yerde</a:t>
            </a:r>
            <a:r>
              <a:rPr lang="en-US" sz="2800" dirty="0"/>
              <a:t> </a:t>
            </a:r>
            <a:r>
              <a:rPr lang="en-US" sz="2800" dirty="0" err="1"/>
              <a:t>ödemeleri</a:t>
            </a:r>
            <a:r>
              <a:rPr lang="en-US" sz="2800" dirty="0"/>
              <a:t> </a:t>
            </a:r>
            <a:r>
              <a:rPr lang="en-US" sz="2800" dirty="0" err="1"/>
              <a:t>ve</a:t>
            </a:r>
            <a:r>
              <a:rPr lang="en-US" sz="2800" dirty="0"/>
              <a:t> </a:t>
            </a:r>
            <a:r>
              <a:rPr lang="en-US" sz="2800" dirty="0" err="1"/>
              <a:t>bu</a:t>
            </a:r>
            <a:r>
              <a:rPr lang="en-US" sz="2800" dirty="0"/>
              <a:t> </a:t>
            </a:r>
            <a:r>
              <a:rPr lang="en-US" sz="2800" dirty="0" err="1"/>
              <a:t>konuda</a:t>
            </a:r>
            <a:r>
              <a:rPr lang="en-US" sz="2800" dirty="0"/>
              <a:t> </a:t>
            </a:r>
            <a:r>
              <a:rPr lang="en-US" sz="2800" dirty="0" err="1"/>
              <a:t>herhangi</a:t>
            </a:r>
            <a:r>
              <a:rPr lang="en-US" sz="2800" dirty="0"/>
              <a:t> </a:t>
            </a:r>
            <a:r>
              <a:rPr lang="en-US" sz="2800" dirty="0" err="1"/>
              <a:t>bir</a:t>
            </a:r>
            <a:r>
              <a:rPr lang="en-US" sz="2800" dirty="0"/>
              <a:t> </a:t>
            </a:r>
            <a:r>
              <a:rPr lang="en-US" sz="2800" dirty="0" err="1"/>
              <a:t>şüphe</a:t>
            </a:r>
            <a:r>
              <a:rPr lang="en-US" sz="2800" dirty="0"/>
              <a:t> </a:t>
            </a:r>
            <a:r>
              <a:rPr lang="en-US" sz="2800" dirty="0" err="1"/>
              <a:t>duymamaları</a:t>
            </a:r>
            <a:r>
              <a:rPr lang="en-US" sz="2800" dirty="0"/>
              <a:t> </a:t>
            </a:r>
            <a:r>
              <a:rPr lang="en-US" sz="2800" dirty="0" err="1"/>
              <a:t>gerekmektedir</a:t>
            </a:r>
            <a:r>
              <a:rPr lang="en-US" sz="2800" dirty="0"/>
              <a:t>.</a:t>
            </a:r>
          </a:p>
        </p:txBody>
      </p:sp>
    </p:spTree>
    <p:extLst>
      <p:ext uri="{BB962C8B-B14F-4D97-AF65-F5344CB8AC3E}">
        <p14:creationId xmlns:p14="http://schemas.microsoft.com/office/powerpoint/2010/main" val="2931318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589"/>
            <a:ext cx="8229600" cy="6673949"/>
          </a:xfrm>
        </p:spPr>
        <p:txBody>
          <a:bodyPr/>
          <a:lstStyle/>
          <a:p>
            <a:r>
              <a:rPr lang="en-US" sz="2400" u="sng" dirty="0" err="1" smtClean="0"/>
              <a:t>Muhasebe</a:t>
            </a:r>
            <a:r>
              <a:rPr lang="en-US" sz="2400" u="sng" dirty="0" smtClean="0"/>
              <a:t> b</a:t>
            </a:r>
            <a:r>
              <a:rPr lang="tr-TR" sz="2400" u="sng" dirty="0" smtClean="0"/>
              <a:t>irimi; </a:t>
            </a:r>
            <a:r>
              <a:rPr lang="tr-TR" sz="2400" dirty="0" smtClean="0"/>
              <a:t>hem gerekli  kayıt ve bidirimlerin yapılması için hem de gerekli vergi ödeme ve yatırım işlemlerinin yaplması için iş yaşamında aktif olarak Vergi Mükellefleri (Gerçek veya Tüzel Kişiler), Vergi Daireleri, Sosyal Sigortalar Daireleri, Çalışma ve İhtiyat Sandığı Daireleri ve Belediyeler ile sürekli istişare halindedir.</a:t>
            </a:r>
          </a:p>
          <a:p>
            <a:r>
              <a:rPr lang="tr-TR" sz="2400" u="sng" dirty="0" smtClean="0"/>
              <a:t>Vergi Mükellefleri; </a:t>
            </a:r>
            <a:r>
              <a:rPr lang="tr-TR" sz="2400" dirty="0" smtClean="0"/>
              <a:t>vergi yasalarına göre vergiyi ödemekle yükümlü (borçlu) Gerçek (şahıs) veya Tüzel (kurum) kişilerdir.</a:t>
            </a:r>
          </a:p>
          <a:p>
            <a:r>
              <a:rPr lang="tr-TR" sz="2400" u="sng" dirty="0" smtClean="0"/>
              <a:t>Vergi Dairesi; </a:t>
            </a:r>
            <a:r>
              <a:rPr lang="tr-TR" sz="2400" dirty="0" smtClean="0"/>
              <a:t>vergilerin tahsil edildiği (ödendiği) dairedir. </a:t>
            </a:r>
          </a:p>
          <a:p>
            <a:r>
              <a:rPr lang="tr-TR" sz="2400" u="sng" dirty="0" smtClean="0"/>
              <a:t>Sosyal Sigortalar Dairesi; </a:t>
            </a:r>
            <a:r>
              <a:rPr lang="tr-TR" sz="2400" dirty="0" smtClean="0"/>
              <a:t>çalışanların emekliliği ve iş güvenliği için gerekli prim yatırımlarının yapıldığı dairedir.</a:t>
            </a:r>
          </a:p>
          <a:p>
            <a:r>
              <a:rPr lang="tr-TR" sz="2400" u="sng" dirty="0" smtClean="0"/>
              <a:t>Çalışma Dairesi;</a:t>
            </a:r>
            <a:r>
              <a:rPr lang="tr-TR" sz="2400" dirty="0" smtClean="0"/>
              <a:t> İşyeri tescillerinin (kayıtlarının) yapıldığı dairedir.</a:t>
            </a:r>
          </a:p>
          <a:p>
            <a:r>
              <a:rPr lang="tr-TR" sz="2400" u="sng" dirty="0" smtClean="0"/>
              <a:t>İhtiyat Sandığı Dairesi; </a:t>
            </a:r>
            <a:r>
              <a:rPr lang="tr-TR" sz="2400" dirty="0" smtClean="0"/>
              <a:t>çalışanların emekli olduğu zaman toplu birikim alabilmeleri için gerekli yatırımlarının yapıldığı dairedir. </a:t>
            </a:r>
          </a:p>
          <a:p>
            <a:endParaRPr lang="en-US" sz="2400" dirty="0"/>
          </a:p>
        </p:txBody>
      </p:sp>
    </p:spTree>
    <p:extLst>
      <p:ext uri="{BB962C8B-B14F-4D97-AF65-F5344CB8AC3E}">
        <p14:creationId xmlns:p14="http://schemas.microsoft.com/office/powerpoint/2010/main" val="41932785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1400"/>
            <a:ext cx="8229600" cy="1143000"/>
          </a:xfrm>
        </p:spPr>
        <p:txBody>
          <a:bodyPr/>
          <a:lstStyle/>
          <a:p>
            <a:r>
              <a:rPr lang="en-US" b="1" dirty="0"/>
              <a:t>3. </a:t>
            </a:r>
            <a:r>
              <a:rPr lang="en-US" b="1" dirty="0" err="1"/>
              <a:t>Vergide</a:t>
            </a:r>
            <a:r>
              <a:rPr lang="en-US" b="1" dirty="0"/>
              <a:t> </a:t>
            </a:r>
            <a:r>
              <a:rPr lang="en-US" b="1" dirty="0" err="1"/>
              <a:t>Ekonomiklik</a:t>
            </a:r>
            <a:r>
              <a:rPr lang="en-US" b="1" dirty="0"/>
              <a:t> </a:t>
            </a:r>
            <a:r>
              <a:rPr lang="en-US" b="1" dirty="0" err="1"/>
              <a:t>İlkesi</a:t>
            </a:r>
            <a:endParaRPr lang="en-US" dirty="0"/>
          </a:p>
        </p:txBody>
      </p:sp>
      <p:sp>
        <p:nvSpPr>
          <p:cNvPr id="3" name="Content Placeholder 2"/>
          <p:cNvSpPr>
            <a:spLocks noGrp="1"/>
          </p:cNvSpPr>
          <p:nvPr>
            <p:ph idx="1"/>
          </p:nvPr>
        </p:nvSpPr>
        <p:spPr>
          <a:xfrm>
            <a:off x="457200" y="692696"/>
            <a:ext cx="8229600" cy="6696744"/>
          </a:xfrm>
        </p:spPr>
        <p:txBody>
          <a:bodyPr/>
          <a:lstStyle/>
          <a:p>
            <a:endParaRPr lang="tr-TR" sz="2800" dirty="0" smtClean="0"/>
          </a:p>
          <a:p>
            <a:r>
              <a:rPr lang="en-US" sz="2800" dirty="0" err="1" smtClean="0"/>
              <a:t>Vergi</a:t>
            </a:r>
            <a:r>
              <a:rPr lang="en-US" sz="2800" dirty="0" smtClean="0"/>
              <a:t> </a:t>
            </a:r>
            <a:r>
              <a:rPr lang="en-US" sz="2800" dirty="0" err="1"/>
              <a:t>uygulama</a:t>
            </a:r>
            <a:r>
              <a:rPr lang="en-US" sz="2800" dirty="0"/>
              <a:t> </a:t>
            </a:r>
            <a:r>
              <a:rPr lang="en-US" sz="2800" dirty="0" err="1"/>
              <a:t>ve</a:t>
            </a:r>
            <a:r>
              <a:rPr lang="en-US" sz="2800" dirty="0"/>
              <a:t> </a:t>
            </a:r>
            <a:r>
              <a:rPr lang="en-US" sz="2800" dirty="0" err="1"/>
              <a:t>toplama</a:t>
            </a:r>
            <a:r>
              <a:rPr lang="en-US" sz="2800" dirty="0"/>
              <a:t> </a:t>
            </a:r>
            <a:r>
              <a:rPr lang="en-US" sz="2800" dirty="0" err="1"/>
              <a:t>maliyeti</a:t>
            </a:r>
            <a:r>
              <a:rPr lang="en-US" sz="2800" dirty="0"/>
              <a:t>, </a:t>
            </a:r>
            <a:r>
              <a:rPr lang="en-US" sz="2800" dirty="0" err="1"/>
              <a:t>elde</a:t>
            </a:r>
            <a:r>
              <a:rPr lang="en-US" sz="2800" dirty="0"/>
              <a:t> </a:t>
            </a:r>
            <a:r>
              <a:rPr lang="en-US" sz="2800" dirty="0" err="1"/>
              <a:t>edilen</a:t>
            </a:r>
            <a:r>
              <a:rPr lang="en-US" sz="2800" dirty="0"/>
              <a:t> </a:t>
            </a:r>
            <a:r>
              <a:rPr lang="en-US" sz="2800" dirty="0" err="1"/>
              <a:t>vergi</a:t>
            </a:r>
            <a:r>
              <a:rPr lang="en-US" sz="2800" dirty="0"/>
              <a:t> </a:t>
            </a:r>
            <a:r>
              <a:rPr lang="en-US" sz="2800" dirty="0" err="1"/>
              <a:t>hasılatına</a:t>
            </a:r>
            <a:r>
              <a:rPr lang="en-US" sz="2800" dirty="0"/>
              <a:t> </a:t>
            </a:r>
            <a:r>
              <a:rPr lang="en-US" sz="2800" dirty="0" err="1"/>
              <a:t>göre</a:t>
            </a:r>
            <a:r>
              <a:rPr lang="en-US" sz="2800" dirty="0"/>
              <a:t> </a:t>
            </a:r>
            <a:r>
              <a:rPr lang="en-US" sz="2800" dirty="0" err="1"/>
              <a:t>yüksek</a:t>
            </a:r>
            <a:r>
              <a:rPr lang="en-US" sz="2800" dirty="0"/>
              <a:t> </a:t>
            </a:r>
            <a:r>
              <a:rPr lang="en-US" sz="2800" dirty="0" err="1"/>
              <a:t>bir</a:t>
            </a:r>
            <a:r>
              <a:rPr lang="en-US" sz="2800" dirty="0"/>
              <a:t> </a:t>
            </a:r>
            <a:r>
              <a:rPr lang="en-US" sz="2800" dirty="0" err="1"/>
              <a:t>seviyede</a:t>
            </a:r>
            <a:r>
              <a:rPr lang="en-US" sz="2800" dirty="0"/>
              <a:t> </a:t>
            </a:r>
            <a:r>
              <a:rPr lang="en-US" sz="2800" dirty="0" err="1"/>
              <a:t>olmamalıdır</a:t>
            </a:r>
            <a:r>
              <a:rPr lang="en-US" sz="2800" dirty="0"/>
              <a:t>. </a:t>
            </a:r>
            <a:endParaRPr lang="tr-TR" sz="2800" dirty="0" smtClean="0"/>
          </a:p>
          <a:p>
            <a:r>
              <a:rPr lang="en-US" sz="2800" dirty="0" err="1" smtClean="0"/>
              <a:t>Mükellefin</a:t>
            </a:r>
            <a:r>
              <a:rPr lang="en-US" sz="2800" dirty="0" smtClean="0"/>
              <a:t> </a:t>
            </a:r>
            <a:r>
              <a:rPr lang="en-US" sz="2800" dirty="0" err="1"/>
              <a:t>cebinden</a:t>
            </a:r>
            <a:r>
              <a:rPr lang="en-US" sz="2800" dirty="0"/>
              <a:t> </a:t>
            </a:r>
            <a:r>
              <a:rPr lang="en-US" sz="2800" dirty="0" err="1"/>
              <a:t>çıkan</a:t>
            </a:r>
            <a:r>
              <a:rPr lang="en-US" sz="2800" dirty="0"/>
              <a:t> para </a:t>
            </a:r>
            <a:r>
              <a:rPr lang="en-US" sz="2800" dirty="0" err="1"/>
              <a:t>ile</a:t>
            </a:r>
            <a:r>
              <a:rPr lang="en-US" sz="2800" dirty="0"/>
              <a:t> </a:t>
            </a:r>
            <a:r>
              <a:rPr lang="en-US" sz="2800" dirty="0" err="1"/>
              <a:t>devlet</a:t>
            </a:r>
            <a:r>
              <a:rPr lang="en-US" sz="2800" dirty="0"/>
              <a:t> </a:t>
            </a:r>
            <a:r>
              <a:rPr lang="en-US" sz="2800" dirty="0" err="1"/>
              <a:t>hazine</a:t>
            </a:r>
            <a:r>
              <a:rPr lang="en-US" sz="2800" dirty="0"/>
              <a:t> </a:t>
            </a:r>
            <a:r>
              <a:rPr lang="en-US" sz="2800" dirty="0" err="1"/>
              <a:t>giren</a:t>
            </a:r>
            <a:r>
              <a:rPr lang="en-US" sz="2800" dirty="0"/>
              <a:t> para </a:t>
            </a:r>
            <a:r>
              <a:rPr lang="en-US" sz="2800" dirty="0" err="1"/>
              <a:t>arasındaki</a:t>
            </a:r>
            <a:r>
              <a:rPr lang="en-US" sz="2800" dirty="0"/>
              <a:t> </a:t>
            </a:r>
            <a:r>
              <a:rPr lang="en-US" sz="2800" dirty="0" err="1"/>
              <a:t>fark</a:t>
            </a:r>
            <a:r>
              <a:rPr lang="en-US" sz="2800" dirty="0"/>
              <a:t> </a:t>
            </a:r>
            <a:r>
              <a:rPr lang="en-US" sz="2800" dirty="0" err="1"/>
              <a:t>çok</a:t>
            </a:r>
            <a:r>
              <a:rPr lang="en-US" sz="2800" dirty="0"/>
              <a:t> </a:t>
            </a:r>
            <a:r>
              <a:rPr lang="en-US" sz="2800" dirty="0" err="1"/>
              <a:t>küçük</a:t>
            </a:r>
            <a:r>
              <a:rPr lang="en-US" sz="2800" dirty="0"/>
              <a:t> </a:t>
            </a:r>
            <a:r>
              <a:rPr lang="en-US" sz="2800" dirty="0" err="1"/>
              <a:t>olmalıdır</a:t>
            </a:r>
            <a:r>
              <a:rPr lang="en-US" sz="2800" dirty="0"/>
              <a:t>. </a:t>
            </a:r>
            <a:r>
              <a:rPr lang="en-US" sz="2800" dirty="0" err="1"/>
              <a:t>Vergiden</a:t>
            </a:r>
            <a:r>
              <a:rPr lang="en-US" sz="2800" dirty="0"/>
              <a:t> </a:t>
            </a:r>
            <a:r>
              <a:rPr lang="en-US" sz="2800" dirty="0" err="1"/>
              <a:t>beklenen</a:t>
            </a:r>
            <a:r>
              <a:rPr lang="en-US" sz="2800" dirty="0"/>
              <a:t> </a:t>
            </a:r>
            <a:r>
              <a:rPr lang="en-US" sz="2800" dirty="0" err="1"/>
              <a:t>hasılatın</a:t>
            </a:r>
            <a:r>
              <a:rPr lang="en-US" sz="2800" dirty="0"/>
              <a:t> </a:t>
            </a:r>
            <a:r>
              <a:rPr lang="en-US" sz="2800" dirty="0" err="1"/>
              <a:t>belirli</a:t>
            </a:r>
            <a:r>
              <a:rPr lang="en-US" sz="2800" dirty="0"/>
              <a:t> </a:t>
            </a:r>
            <a:r>
              <a:rPr lang="en-US" sz="2800" dirty="0" err="1"/>
              <a:t>bir</a:t>
            </a:r>
            <a:r>
              <a:rPr lang="en-US" sz="2800" dirty="0"/>
              <a:t> </a:t>
            </a:r>
            <a:r>
              <a:rPr lang="en-US" sz="2800" dirty="0" err="1"/>
              <a:t>dönem</a:t>
            </a:r>
            <a:r>
              <a:rPr lang="en-US" sz="2800" dirty="0"/>
              <a:t> </a:t>
            </a:r>
            <a:r>
              <a:rPr lang="en-US" sz="2800" dirty="0" err="1"/>
              <a:t>içinde</a:t>
            </a:r>
            <a:r>
              <a:rPr lang="en-US" sz="2800" dirty="0"/>
              <a:t> </a:t>
            </a:r>
            <a:r>
              <a:rPr lang="en-US" sz="2800" dirty="0" err="1"/>
              <a:t>elde</a:t>
            </a:r>
            <a:r>
              <a:rPr lang="en-US" sz="2800" dirty="0"/>
              <a:t> </a:t>
            </a:r>
            <a:r>
              <a:rPr lang="en-US" sz="2800" dirty="0" err="1"/>
              <a:t>edilmiş</a:t>
            </a:r>
            <a:r>
              <a:rPr lang="en-US" sz="2800" dirty="0"/>
              <a:t> </a:t>
            </a:r>
            <a:r>
              <a:rPr lang="en-US" sz="2800" dirty="0" err="1"/>
              <a:t>olması</a:t>
            </a:r>
            <a:r>
              <a:rPr lang="en-US" sz="2800" dirty="0"/>
              <a:t> </a:t>
            </a:r>
            <a:r>
              <a:rPr lang="en-US" sz="2800" dirty="0" err="1"/>
              <a:t>ve</a:t>
            </a:r>
            <a:r>
              <a:rPr lang="en-US" sz="2800" dirty="0"/>
              <a:t> </a:t>
            </a:r>
            <a:r>
              <a:rPr lang="en-US" sz="2800" dirty="0" err="1"/>
              <a:t>elde</a:t>
            </a:r>
            <a:r>
              <a:rPr lang="en-US" sz="2800" dirty="0"/>
              <a:t> </a:t>
            </a:r>
            <a:r>
              <a:rPr lang="en-US" sz="2800" dirty="0" err="1"/>
              <a:t>edilirken</a:t>
            </a:r>
            <a:r>
              <a:rPr lang="en-US" sz="2800" dirty="0"/>
              <a:t> </a:t>
            </a:r>
            <a:r>
              <a:rPr lang="en-US" sz="2800" dirty="0" err="1"/>
              <a:t>en</a:t>
            </a:r>
            <a:r>
              <a:rPr lang="en-US" sz="2800" dirty="0"/>
              <a:t> </a:t>
            </a:r>
            <a:r>
              <a:rPr lang="en-US" sz="2800" dirty="0" err="1"/>
              <a:t>az</a:t>
            </a:r>
            <a:r>
              <a:rPr lang="en-US" sz="2800" dirty="0"/>
              <a:t> </a:t>
            </a:r>
            <a:r>
              <a:rPr lang="en-US" sz="2800" dirty="0" err="1"/>
              <a:t>masrafla</a:t>
            </a:r>
            <a:r>
              <a:rPr lang="en-US" sz="2800" dirty="0"/>
              <a:t> </a:t>
            </a:r>
            <a:r>
              <a:rPr lang="en-US" sz="2800" dirty="0" err="1"/>
              <a:t>yani</a:t>
            </a:r>
            <a:r>
              <a:rPr lang="en-US" sz="2800" dirty="0"/>
              <a:t> </a:t>
            </a:r>
            <a:r>
              <a:rPr lang="en-US" sz="2800" dirty="0" err="1"/>
              <a:t>harcamaların</a:t>
            </a:r>
            <a:r>
              <a:rPr lang="en-US" sz="2800" dirty="0"/>
              <a:t> </a:t>
            </a:r>
            <a:r>
              <a:rPr lang="en-US" sz="2800" dirty="0" err="1"/>
              <a:t>asgari</a:t>
            </a:r>
            <a:r>
              <a:rPr lang="en-US" sz="2800" dirty="0"/>
              <a:t> </a:t>
            </a:r>
            <a:r>
              <a:rPr lang="en-US" sz="2800" dirty="0" err="1"/>
              <a:t>seviyede</a:t>
            </a:r>
            <a:r>
              <a:rPr lang="en-US" sz="2800" dirty="0"/>
              <a:t> </a:t>
            </a:r>
            <a:r>
              <a:rPr lang="en-US" sz="2800" dirty="0" err="1"/>
              <a:t>tutularak</a:t>
            </a:r>
            <a:r>
              <a:rPr lang="en-US" sz="2800" dirty="0"/>
              <a:t> </a:t>
            </a:r>
            <a:r>
              <a:rPr lang="en-US" sz="2800" dirty="0" err="1"/>
              <a:t>tahsil</a:t>
            </a:r>
            <a:r>
              <a:rPr lang="en-US" sz="2800" dirty="0"/>
              <a:t> </a:t>
            </a:r>
            <a:r>
              <a:rPr lang="en-US" sz="2800" dirty="0" err="1"/>
              <a:t>edilmesini</a:t>
            </a:r>
            <a:r>
              <a:rPr lang="en-US" sz="2800" dirty="0"/>
              <a:t> </a:t>
            </a:r>
            <a:r>
              <a:rPr lang="en-US" sz="2800" dirty="0" err="1"/>
              <a:t>öngörmektedir</a:t>
            </a:r>
            <a:r>
              <a:rPr lang="en-US" sz="2800" dirty="0"/>
              <a:t>. </a:t>
            </a:r>
            <a:endParaRPr lang="tr-TR" sz="2800" dirty="0" smtClean="0"/>
          </a:p>
          <a:p>
            <a:r>
              <a:rPr lang="en-US" sz="2800" dirty="0" err="1"/>
              <a:t>Burada</a:t>
            </a:r>
            <a:r>
              <a:rPr lang="en-US" sz="2800" dirty="0"/>
              <a:t> </a:t>
            </a:r>
            <a:r>
              <a:rPr lang="en-US" sz="2800" dirty="0" err="1"/>
              <a:t>önemli</a:t>
            </a:r>
            <a:r>
              <a:rPr lang="en-US" sz="2800" dirty="0"/>
              <a:t> </a:t>
            </a:r>
            <a:r>
              <a:rPr lang="en-US" sz="2800" dirty="0" err="1"/>
              <a:t>olan</a:t>
            </a:r>
            <a:r>
              <a:rPr lang="en-US" sz="2800" dirty="0"/>
              <a:t> hem </a:t>
            </a:r>
            <a:r>
              <a:rPr lang="en-US" sz="2800" dirty="0" err="1"/>
              <a:t>vergi</a:t>
            </a:r>
            <a:r>
              <a:rPr lang="en-US" sz="2800" dirty="0"/>
              <a:t> </a:t>
            </a:r>
            <a:r>
              <a:rPr lang="en-US" sz="2800" dirty="0" err="1"/>
              <a:t>tahsilatının</a:t>
            </a:r>
            <a:r>
              <a:rPr lang="en-US" sz="2800" dirty="0"/>
              <a:t> </a:t>
            </a:r>
            <a:r>
              <a:rPr lang="en-US" sz="2800" dirty="0" err="1"/>
              <a:t>vergi</a:t>
            </a:r>
            <a:r>
              <a:rPr lang="en-US" sz="2800" dirty="0"/>
              <a:t> </a:t>
            </a:r>
            <a:r>
              <a:rPr lang="en-US" sz="2800" dirty="0" err="1"/>
              <a:t>süresi</a:t>
            </a:r>
            <a:r>
              <a:rPr lang="en-US" sz="2800" dirty="0"/>
              <a:t> </a:t>
            </a:r>
            <a:r>
              <a:rPr lang="en-US" sz="2800" dirty="0" err="1"/>
              <a:t>içerisinde</a:t>
            </a:r>
            <a:r>
              <a:rPr lang="en-US" sz="2800" dirty="0"/>
              <a:t> </a:t>
            </a:r>
            <a:r>
              <a:rPr lang="en-US" sz="2800" dirty="0" err="1"/>
              <a:t>yapılabilmesi</a:t>
            </a:r>
            <a:r>
              <a:rPr lang="en-US" sz="2800" dirty="0"/>
              <a:t> hem de </a:t>
            </a:r>
            <a:r>
              <a:rPr lang="en-US" sz="2800" dirty="0" err="1"/>
              <a:t>vergi</a:t>
            </a:r>
            <a:r>
              <a:rPr lang="en-US" sz="2800" dirty="0"/>
              <a:t> </a:t>
            </a:r>
            <a:r>
              <a:rPr lang="en-US" sz="2800" dirty="0" err="1"/>
              <a:t>maliyetinin</a:t>
            </a:r>
            <a:r>
              <a:rPr lang="en-US" sz="2800" dirty="0"/>
              <a:t> </a:t>
            </a:r>
            <a:r>
              <a:rPr lang="en-US" sz="2800" dirty="0" err="1"/>
              <a:t>en</a:t>
            </a:r>
            <a:r>
              <a:rPr lang="en-US" sz="2800" dirty="0"/>
              <a:t> </a:t>
            </a:r>
            <a:r>
              <a:rPr lang="en-US" sz="2800" dirty="0" err="1"/>
              <a:t>düşük</a:t>
            </a:r>
            <a:r>
              <a:rPr lang="en-US" sz="2800" dirty="0"/>
              <a:t> </a:t>
            </a:r>
            <a:r>
              <a:rPr lang="en-US" sz="2800" dirty="0" err="1"/>
              <a:t>seviyede</a:t>
            </a:r>
            <a:r>
              <a:rPr lang="en-US" sz="2800" dirty="0"/>
              <a:t> </a:t>
            </a:r>
            <a:r>
              <a:rPr lang="en-US" sz="2800" dirty="0" err="1"/>
              <a:t>tutulabilmesidir</a:t>
            </a:r>
            <a:r>
              <a:rPr lang="en-US" sz="2800" dirty="0"/>
              <a:t>.</a:t>
            </a:r>
          </a:p>
        </p:txBody>
      </p:sp>
    </p:spTree>
    <p:extLst>
      <p:ext uri="{BB962C8B-B14F-4D97-AF65-F5344CB8AC3E}">
        <p14:creationId xmlns:p14="http://schemas.microsoft.com/office/powerpoint/2010/main" val="10139218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88032"/>
            <a:ext cx="8229600" cy="1268760"/>
          </a:xfrm>
        </p:spPr>
        <p:txBody>
          <a:bodyPr/>
          <a:lstStyle/>
          <a:p>
            <a:r>
              <a:rPr lang="en-US" b="1" dirty="0"/>
              <a:t>4. </a:t>
            </a:r>
            <a:r>
              <a:rPr lang="en-US" b="1" dirty="0" err="1"/>
              <a:t>Vergide</a:t>
            </a:r>
            <a:r>
              <a:rPr lang="en-US" b="1" dirty="0"/>
              <a:t> </a:t>
            </a:r>
            <a:r>
              <a:rPr lang="en-US" b="1" dirty="0" err="1"/>
              <a:t>Uygunluk</a:t>
            </a:r>
            <a:r>
              <a:rPr lang="en-US" b="1" dirty="0"/>
              <a:t> </a:t>
            </a:r>
            <a:r>
              <a:rPr lang="en-US" b="1" dirty="0" err="1"/>
              <a:t>İlkesi</a:t>
            </a:r>
            <a:endParaRPr lang="en-US" dirty="0"/>
          </a:p>
        </p:txBody>
      </p:sp>
      <p:sp>
        <p:nvSpPr>
          <p:cNvPr id="3" name="Content Placeholder 2"/>
          <p:cNvSpPr>
            <a:spLocks noGrp="1"/>
          </p:cNvSpPr>
          <p:nvPr>
            <p:ph idx="1"/>
          </p:nvPr>
        </p:nvSpPr>
        <p:spPr>
          <a:xfrm>
            <a:off x="323528" y="689348"/>
            <a:ext cx="8229600" cy="6192688"/>
          </a:xfrm>
        </p:spPr>
        <p:txBody>
          <a:bodyPr/>
          <a:lstStyle/>
          <a:p>
            <a:r>
              <a:rPr lang="en-US" sz="2400" dirty="0" err="1"/>
              <a:t>Vergi</a:t>
            </a:r>
            <a:r>
              <a:rPr lang="en-US" sz="2400" dirty="0"/>
              <a:t> </a:t>
            </a:r>
            <a:r>
              <a:rPr lang="en-US" sz="2400" dirty="0" err="1"/>
              <a:t>mükellefler</a:t>
            </a:r>
            <a:r>
              <a:rPr lang="en-US" sz="2400" dirty="0"/>
              <a:t> </a:t>
            </a:r>
            <a:r>
              <a:rPr lang="en-US" sz="2400" dirty="0" err="1"/>
              <a:t>için</a:t>
            </a:r>
            <a:r>
              <a:rPr lang="en-US" sz="2400" dirty="0"/>
              <a:t> </a:t>
            </a:r>
            <a:r>
              <a:rPr lang="en-US" sz="2400" dirty="0" err="1"/>
              <a:t>en</a:t>
            </a:r>
            <a:r>
              <a:rPr lang="en-US" sz="2400" dirty="0"/>
              <a:t> </a:t>
            </a:r>
            <a:r>
              <a:rPr lang="en-US" sz="2400" dirty="0" err="1"/>
              <a:t>uygun</a:t>
            </a:r>
            <a:r>
              <a:rPr lang="en-US" sz="2400" dirty="0"/>
              <a:t> </a:t>
            </a:r>
            <a:r>
              <a:rPr lang="en-US" sz="2400" dirty="0" err="1"/>
              <a:t>ve</a:t>
            </a:r>
            <a:r>
              <a:rPr lang="en-US" sz="2400" dirty="0"/>
              <a:t> </a:t>
            </a:r>
            <a:r>
              <a:rPr lang="en-US" sz="2400" dirty="0" err="1"/>
              <a:t>doğru</a:t>
            </a:r>
            <a:r>
              <a:rPr lang="en-US" sz="2400" dirty="0"/>
              <a:t> </a:t>
            </a:r>
            <a:r>
              <a:rPr lang="en-US" sz="2400" dirty="0" err="1"/>
              <a:t>bir</a:t>
            </a:r>
            <a:r>
              <a:rPr lang="en-US" sz="2400" dirty="0"/>
              <a:t> </a:t>
            </a:r>
            <a:r>
              <a:rPr lang="en-US" sz="2400" dirty="0" err="1"/>
              <a:t>zamanda</a:t>
            </a:r>
            <a:r>
              <a:rPr lang="en-US" sz="2400" dirty="0"/>
              <a:t>, </a:t>
            </a:r>
            <a:r>
              <a:rPr lang="en-US" sz="2400" dirty="0" err="1"/>
              <a:t>en</a:t>
            </a:r>
            <a:r>
              <a:rPr lang="en-US" sz="2400" dirty="0"/>
              <a:t> </a:t>
            </a:r>
            <a:r>
              <a:rPr lang="en-US" sz="2400" dirty="0" err="1"/>
              <a:t>uygun</a:t>
            </a:r>
            <a:r>
              <a:rPr lang="en-US" sz="2400" dirty="0"/>
              <a:t> </a:t>
            </a:r>
            <a:r>
              <a:rPr lang="en-US" sz="2400" dirty="0" err="1"/>
              <a:t>biçimde</a:t>
            </a:r>
            <a:r>
              <a:rPr lang="en-US" sz="2400" dirty="0"/>
              <a:t> </a:t>
            </a:r>
            <a:r>
              <a:rPr lang="en-US" sz="2400" dirty="0" err="1"/>
              <a:t>alınmalıdır</a:t>
            </a:r>
            <a:r>
              <a:rPr lang="en-US" sz="2400" dirty="0"/>
              <a:t>. </a:t>
            </a:r>
            <a:endParaRPr lang="tr-TR" sz="2400" dirty="0" smtClean="0"/>
          </a:p>
          <a:p>
            <a:endParaRPr lang="tr-TR" sz="1400" dirty="0" smtClean="0"/>
          </a:p>
          <a:p>
            <a:r>
              <a:rPr lang="en-US" sz="2400" dirty="0" err="1" smtClean="0"/>
              <a:t>Vergi</a:t>
            </a:r>
            <a:r>
              <a:rPr lang="en-US" sz="2400" dirty="0" smtClean="0"/>
              <a:t> </a:t>
            </a:r>
            <a:r>
              <a:rPr lang="en-US" sz="2400" dirty="0" err="1"/>
              <a:t>toplumun</a:t>
            </a:r>
            <a:r>
              <a:rPr lang="en-US" sz="2400" dirty="0"/>
              <a:t> </a:t>
            </a:r>
            <a:r>
              <a:rPr lang="en-US" sz="2400" dirty="0" err="1"/>
              <a:t>yapısına</a:t>
            </a:r>
            <a:r>
              <a:rPr lang="en-US" sz="2400" dirty="0"/>
              <a:t> </a:t>
            </a:r>
            <a:r>
              <a:rPr lang="en-US" sz="2400" dirty="0" err="1"/>
              <a:t>uyumlu</a:t>
            </a:r>
            <a:r>
              <a:rPr lang="en-US" sz="2400" dirty="0"/>
              <a:t> </a:t>
            </a:r>
            <a:r>
              <a:rPr lang="en-US" sz="2400" dirty="0" err="1"/>
              <a:t>olarak</a:t>
            </a:r>
            <a:r>
              <a:rPr lang="en-US" sz="2400" dirty="0"/>
              <a:t>, </a:t>
            </a:r>
            <a:r>
              <a:rPr lang="en-US" sz="2400" dirty="0" err="1"/>
              <a:t>ekonomiyi</a:t>
            </a:r>
            <a:r>
              <a:rPr lang="en-US" sz="2400" dirty="0"/>
              <a:t> </a:t>
            </a:r>
            <a:r>
              <a:rPr lang="en-US" sz="2400" dirty="0" err="1"/>
              <a:t>zorlamadan</a:t>
            </a:r>
            <a:r>
              <a:rPr lang="en-US" sz="2400" dirty="0"/>
              <a:t> </a:t>
            </a:r>
            <a:r>
              <a:rPr lang="en-US" sz="2400" dirty="0" err="1"/>
              <a:t>elde</a:t>
            </a:r>
            <a:r>
              <a:rPr lang="en-US" sz="2400" dirty="0"/>
              <a:t> </a:t>
            </a:r>
            <a:r>
              <a:rPr lang="en-US" sz="2400" dirty="0" err="1"/>
              <a:t>edilen</a:t>
            </a:r>
            <a:r>
              <a:rPr lang="en-US" sz="2400" dirty="0"/>
              <a:t> </a:t>
            </a:r>
            <a:r>
              <a:rPr lang="en-US" sz="2400" dirty="0" err="1"/>
              <a:t>bir</a:t>
            </a:r>
            <a:r>
              <a:rPr lang="en-US" sz="2400" dirty="0"/>
              <a:t> </a:t>
            </a:r>
            <a:r>
              <a:rPr lang="en-US" sz="2400" dirty="0" err="1"/>
              <a:t>gelir</a:t>
            </a:r>
            <a:r>
              <a:rPr lang="en-US" sz="2400" dirty="0"/>
              <a:t> </a:t>
            </a:r>
            <a:r>
              <a:rPr lang="en-US" sz="2400" dirty="0" err="1"/>
              <a:t>olmalıdır</a:t>
            </a:r>
            <a:r>
              <a:rPr lang="en-US" sz="2400" dirty="0"/>
              <a:t>. </a:t>
            </a:r>
            <a:endParaRPr lang="tr-TR" sz="2400" dirty="0" smtClean="0"/>
          </a:p>
          <a:p>
            <a:endParaRPr lang="tr-TR" sz="1400" dirty="0" smtClean="0"/>
          </a:p>
          <a:p>
            <a:r>
              <a:rPr lang="en-US" sz="2400" dirty="0" smtClean="0"/>
              <a:t>Bu </a:t>
            </a:r>
            <a:r>
              <a:rPr lang="en-US" sz="2400" dirty="0"/>
              <a:t>her </a:t>
            </a:r>
            <a:r>
              <a:rPr lang="en-US" sz="2400" dirty="0" err="1"/>
              <a:t>birey</a:t>
            </a:r>
            <a:r>
              <a:rPr lang="en-US" sz="2400" dirty="0"/>
              <a:t> </a:t>
            </a:r>
            <a:r>
              <a:rPr lang="en-US" sz="2400" dirty="0" err="1"/>
              <a:t>için</a:t>
            </a:r>
            <a:r>
              <a:rPr lang="en-US" sz="2400" dirty="0"/>
              <a:t> </a:t>
            </a:r>
            <a:r>
              <a:rPr lang="en-US" sz="2400" dirty="0" err="1"/>
              <a:t>uygun</a:t>
            </a:r>
            <a:r>
              <a:rPr lang="en-US" sz="2400" dirty="0"/>
              <a:t> </a:t>
            </a:r>
            <a:r>
              <a:rPr lang="en-US" sz="2400" dirty="0" err="1"/>
              <a:t>olan</a:t>
            </a:r>
            <a:r>
              <a:rPr lang="en-US" sz="2400" dirty="0"/>
              <a:t> </a:t>
            </a:r>
            <a:r>
              <a:rPr lang="en-US" sz="2400" dirty="0" err="1"/>
              <a:t>zamanda</a:t>
            </a:r>
            <a:r>
              <a:rPr lang="en-US" sz="2400" dirty="0"/>
              <a:t> </a:t>
            </a:r>
            <a:r>
              <a:rPr lang="en-US" sz="2400" dirty="0" err="1"/>
              <a:t>vergilendirilmenin</a:t>
            </a:r>
            <a:r>
              <a:rPr lang="en-US" sz="2400" dirty="0"/>
              <a:t> </a:t>
            </a:r>
            <a:r>
              <a:rPr lang="en-US" sz="2400" dirty="0" err="1"/>
              <a:t>yapılması</a:t>
            </a:r>
            <a:r>
              <a:rPr lang="en-US" sz="2400" dirty="0"/>
              <a:t> </a:t>
            </a:r>
            <a:r>
              <a:rPr lang="en-US" sz="2400" dirty="0" err="1"/>
              <a:t>gerektiği</a:t>
            </a:r>
            <a:r>
              <a:rPr lang="en-US" sz="2400" dirty="0"/>
              <a:t> </a:t>
            </a:r>
            <a:r>
              <a:rPr lang="en-US" sz="2400" dirty="0" err="1"/>
              <a:t>anlamına</a:t>
            </a:r>
            <a:r>
              <a:rPr lang="en-US" sz="2400" dirty="0"/>
              <a:t> </a:t>
            </a:r>
            <a:r>
              <a:rPr lang="en-US" sz="2400" dirty="0" err="1"/>
              <a:t>gelmemektedir</a:t>
            </a:r>
            <a:r>
              <a:rPr lang="en-US" sz="2400" dirty="0"/>
              <a:t>. </a:t>
            </a:r>
            <a:endParaRPr lang="tr-TR" sz="2400" dirty="0" smtClean="0"/>
          </a:p>
          <a:p>
            <a:pPr marL="0" indent="0">
              <a:buNone/>
            </a:pPr>
            <a:endParaRPr lang="tr-TR" sz="1400" dirty="0" smtClean="0"/>
          </a:p>
          <a:p>
            <a:r>
              <a:rPr lang="en-US" sz="2400" dirty="0" err="1" smtClean="0"/>
              <a:t>Bireysel</a:t>
            </a:r>
            <a:r>
              <a:rPr lang="en-US" sz="2400" dirty="0" smtClean="0"/>
              <a:t> </a:t>
            </a:r>
            <a:r>
              <a:rPr lang="en-US" sz="2400" dirty="0" err="1"/>
              <a:t>olarak</a:t>
            </a:r>
            <a:r>
              <a:rPr lang="en-US" sz="2400" dirty="0"/>
              <a:t> </a:t>
            </a:r>
            <a:r>
              <a:rPr lang="en-US" sz="2400" dirty="0" err="1"/>
              <a:t>tek</a:t>
            </a:r>
            <a:r>
              <a:rPr lang="en-US" sz="2400" dirty="0"/>
              <a:t> </a:t>
            </a:r>
            <a:r>
              <a:rPr lang="en-US" sz="2400" dirty="0" err="1"/>
              <a:t>tek</a:t>
            </a:r>
            <a:r>
              <a:rPr lang="en-US" sz="2400" dirty="0"/>
              <a:t> </a:t>
            </a:r>
            <a:r>
              <a:rPr lang="en-US" sz="2400" dirty="0" err="1"/>
              <a:t>uygunluğun</a:t>
            </a:r>
            <a:r>
              <a:rPr lang="en-US" sz="2400" dirty="0"/>
              <a:t> </a:t>
            </a:r>
            <a:r>
              <a:rPr lang="en-US" sz="2400" dirty="0" err="1"/>
              <a:t>sağlanması</a:t>
            </a:r>
            <a:r>
              <a:rPr lang="en-US" sz="2400" dirty="0"/>
              <a:t> </a:t>
            </a:r>
            <a:r>
              <a:rPr lang="en-US" sz="2400" dirty="0" err="1"/>
              <a:t>mümkün</a:t>
            </a:r>
            <a:r>
              <a:rPr lang="en-US" sz="2400" dirty="0"/>
              <a:t> </a:t>
            </a:r>
            <a:r>
              <a:rPr lang="en-US" sz="2400" dirty="0" err="1"/>
              <a:t>değildir</a:t>
            </a:r>
            <a:r>
              <a:rPr lang="en-US" sz="2400" dirty="0"/>
              <a:t>. </a:t>
            </a:r>
            <a:endParaRPr lang="en-US" sz="2400" dirty="0" smtClean="0"/>
          </a:p>
          <a:p>
            <a:endParaRPr lang="tr-TR" sz="1400" dirty="0" smtClean="0"/>
          </a:p>
          <a:p>
            <a:r>
              <a:rPr lang="en-US" sz="2400" dirty="0" err="1" smtClean="0"/>
              <a:t>Çünkü</a:t>
            </a:r>
            <a:r>
              <a:rPr lang="en-US" sz="2400" dirty="0" smtClean="0"/>
              <a:t> </a:t>
            </a:r>
            <a:r>
              <a:rPr lang="en-US" sz="2400" dirty="0" err="1"/>
              <a:t>mükellefler</a:t>
            </a:r>
            <a:r>
              <a:rPr lang="en-US" sz="2400" dirty="0"/>
              <a:t> </a:t>
            </a:r>
            <a:r>
              <a:rPr lang="en-US" sz="2400" dirty="0" err="1"/>
              <a:t>arası</a:t>
            </a:r>
            <a:r>
              <a:rPr lang="en-US" sz="2400" dirty="0"/>
              <a:t> </a:t>
            </a:r>
            <a:r>
              <a:rPr lang="en-US" sz="2400" dirty="0" err="1"/>
              <a:t>ekonomik</a:t>
            </a:r>
            <a:r>
              <a:rPr lang="en-US" sz="2400" dirty="0"/>
              <a:t>, </a:t>
            </a:r>
            <a:r>
              <a:rPr lang="en-US" sz="2400" dirty="0" err="1"/>
              <a:t>sosyal</a:t>
            </a:r>
            <a:r>
              <a:rPr lang="en-US" sz="2400" dirty="0"/>
              <a:t>, </a:t>
            </a:r>
            <a:r>
              <a:rPr lang="en-US" sz="2400" dirty="0" err="1"/>
              <a:t>mali</a:t>
            </a:r>
            <a:r>
              <a:rPr lang="en-US" sz="2400" dirty="0"/>
              <a:t> </a:t>
            </a:r>
            <a:r>
              <a:rPr lang="en-US" sz="2400" dirty="0" err="1"/>
              <a:t>ve</a:t>
            </a:r>
            <a:r>
              <a:rPr lang="en-US" sz="2400" dirty="0"/>
              <a:t> </a:t>
            </a:r>
            <a:r>
              <a:rPr lang="en-US" sz="2400" dirty="0" err="1"/>
              <a:t>psikolojik</a:t>
            </a:r>
            <a:r>
              <a:rPr lang="en-US" sz="2400" dirty="0"/>
              <a:t> </a:t>
            </a:r>
            <a:r>
              <a:rPr lang="en-US" sz="2400" dirty="0" err="1"/>
              <a:t>duruma</a:t>
            </a:r>
            <a:r>
              <a:rPr lang="en-US" sz="2400" dirty="0"/>
              <a:t> </a:t>
            </a:r>
            <a:r>
              <a:rPr lang="en-US" sz="2400" dirty="0" err="1"/>
              <a:t>göre</a:t>
            </a:r>
            <a:r>
              <a:rPr lang="en-US" sz="2400" dirty="0"/>
              <a:t> </a:t>
            </a:r>
            <a:r>
              <a:rPr lang="en-US" sz="2400" dirty="0" err="1"/>
              <a:t>uygun</a:t>
            </a:r>
            <a:r>
              <a:rPr lang="en-US" sz="2400" dirty="0"/>
              <a:t> zaman </a:t>
            </a:r>
            <a:r>
              <a:rPr lang="en-US" sz="2400" dirty="0" err="1"/>
              <a:t>ve</a:t>
            </a:r>
            <a:r>
              <a:rPr lang="en-US" sz="2400" dirty="0"/>
              <a:t> </a:t>
            </a:r>
            <a:r>
              <a:rPr lang="en-US" sz="2400" dirty="0" err="1"/>
              <a:t>koşullar</a:t>
            </a:r>
            <a:r>
              <a:rPr lang="en-US" sz="2400" dirty="0"/>
              <a:t> </a:t>
            </a:r>
            <a:r>
              <a:rPr lang="en-US" sz="2400" dirty="0" err="1"/>
              <a:t>arasında</a:t>
            </a:r>
            <a:r>
              <a:rPr lang="en-US" sz="2400" dirty="0"/>
              <a:t> </a:t>
            </a:r>
            <a:r>
              <a:rPr lang="en-US" sz="2400" dirty="0" err="1"/>
              <a:t>önemli</a:t>
            </a:r>
            <a:r>
              <a:rPr lang="en-US" sz="2400" dirty="0"/>
              <a:t> </a:t>
            </a:r>
            <a:r>
              <a:rPr lang="en-US" sz="2400" dirty="0" err="1"/>
              <a:t>farklılıklar</a:t>
            </a:r>
            <a:r>
              <a:rPr lang="en-US" sz="2400" dirty="0"/>
              <a:t> </a:t>
            </a:r>
            <a:r>
              <a:rPr lang="en-US" sz="2400" dirty="0" err="1"/>
              <a:t>vardır</a:t>
            </a:r>
            <a:r>
              <a:rPr lang="en-US" sz="2400" dirty="0"/>
              <a:t>. </a:t>
            </a:r>
            <a:r>
              <a:rPr lang="en-US" sz="2400" dirty="0" err="1"/>
              <a:t>Burada</a:t>
            </a:r>
            <a:r>
              <a:rPr lang="en-US" sz="2400" dirty="0"/>
              <a:t> </a:t>
            </a:r>
            <a:r>
              <a:rPr lang="en-US" sz="2400" dirty="0" err="1"/>
              <a:t>önemli</a:t>
            </a:r>
            <a:r>
              <a:rPr lang="en-US" sz="2400" dirty="0"/>
              <a:t> </a:t>
            </a:r>
            <a:r>
              <a:rPr lang="en-US" sz="2400" dirty="0" err="1"/>
              <a:t>olan</a:t>
            </a:r>
            <a:r>
              <a:rPr lang="en-US" sz="2400" dirty="0"/>
              <a:t> </a:t>
            </a:r>
            <a:r>
              <a:rPr lang="en-US" sz="2400" dirty="0" err="1"/>
              <a:t>uygunluğun</a:t>
            </a:r>
            <a:r>
              <a:rPr lang="en-US" sz="2400" dirty="0"/>
              <a:t> </a:t>
            </a:r>
            <a:r>
              <a:rPr lang="en-US" sz="2400" dirty="0" err="1"/>
              <a:t>genele</a:t>
            </a:r>
            <a:r>
              <a:rPr lang="en-US" sz="2400" dirty="0"/>
              <a:t> </a:t>
            </a:r>
            <a:r>
              <a:rPr lang="en-US" sz="2400" dirty="0" err="1"/>
              <a:t>göre</a:t>
            </a:r>
            <a:r>
              <a:rPr lang="en-US" sz="2400" dirty="0"/>
              <a:t> </a:t>
            </a:r>
            <a:r>
              <a:rPr lang="en-US" sz="2400" dirty="0" err="1"/>
              <a:t>belirlenmesidir</a:t>
            </a:r>
            <a:r>
              <a:rPr lang="en-US" sz="2400" dirty="0"/>
              <a:t>.</a:t>
            </a:r>
          </a:p>
        </p:txBody>
      </p:sp>
    </p:spTree>
    <p:extLst>
      <p:ext uri="{BB962C8B-B14F-4D97-AF65-F5344CB8AC3E}">
        <p14:creationId xmlns:p14="http://schemas.microsoft.com/office/powerpoint/2010/main" val="11452666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5416"/>
            <a:ext cx="8229600" cy="1656184"/>
          </a:xfrm>
        </p:spPr>
        <p:txBody>
          <a:bodyPr/>
          <a:lstStyle/>
          <a:p>
            <a:r>
              <a:rPr lang="en-US" b="1" dirty="0"/>
              <a:t>5. </a:t>
            </a:r>
            <a:r>
              <a:rPr lang="en-US" b="1" dirty="0" err="1"/>
              <a:t>Verginin</a:t>
            </a:r>
            <a:r>
              <a:rPr lang="en-US" b="1" dirty="0"/>
              <a:t> </a:t>
            </a:r>
            <a:r>
              <a:rPr lang="en-US" b="1" dirty="0" err="1"/>
              <a:t>Yasallığı</a:t>
            </a:r>
            <a:r>
              <a:rPr lang="en-US" b="1" dirty="0"/>
              <a:t> </a:t>
            </a:r>
            <a:r>
              <a:rPr lang="en-US" b="1" dirty="0" err="1"/>
              <a:t>İlkesi</a:t>
            </a:r>
            <a:endParaRPr lang="en-US" dirty="0"/>
          </a:p>
        </p:txBody>
      </p:sp>
      <p:sp>
        <p:nvSpPr>
          <p:cNvPr id="3" name="Content Placeholder 2"/>
          <p:cNvSpPr>
            <a:spLocks noGrp="1"/>
          </p:cNvSpPr>
          <p:nvPr>
            <p:ph idx="1"/>
          </p:nvPr>
        </p:nvSpPr>
        <p:spPr>
          <a:xfrm>
            <a:off x="467544" y="836712"/>
            <a:ext cx="8229600" cy="6552728"/>
          </a:xfrm>
        </p:spPr>
        <p:txBody>
          <a:bodyPr/>
          <a:lstStyle/>
          <a:p>
            <a:r>
              <a:rPr lang="en-US" sz="2400" dirty="0" err="1" smtClean="0"/>
              <a:t>Vergileme</a:t>
            </a:r>
            <a:r>
              <a:rPr lang="en-US" sz="2400" dirty="0" smtClean="0"/>
              <a:t> </a:t>
            </a:r>
            <a:r>
              <a:rPr lang="en-US" sz="2400" dirty="0" err="1"/>
              <a:t>ilkelerinin</a:t>
            </a:r>
            <a:r>
              <a:rPr lang="en-US" sz="2400" dirty="0"/>
              <a:t> </a:t>
            </a:r>
            <a:r>
              <a:rPr lang="en-US" sz="2400" dirty="0" err="1"/>
              <a:t>oluşumunda</a:t>
            </a:r>
            <a:r>
              <a:rPr lang="en-US" sz="2400" dirty="0"/>
              <a:t>, </a:t>
            </a:r>
            <a:r>
              <a:rPr lang="en-US" sz="2400" dirty="0" err="1"/>
              <a:t>Anayasa’nın</a:t>
            </a:r>
            <a:r>
              <a:rPr lang="en-US" sz="2400" dirty="0"/>
              <a:t> </a:t>
            </a:r>
            <a:r>
              <a:rPr lang="en-US" sz="2400" dirty="0" err="1"/>
              <a:t>sadece</a:t>
            </a:r>
            <a:r>
              <a:rPr lang="en-US" sz="2400" dirty="0"/>
              <a:t> </a:t>
            </a:r>
            <a:r>
              <a:rPr lang="en-US" sz="2400" dirty="0" err="1"/>
              <a:t>doğrudan</a:t>
            </a:r>
            <a:r>
              <a:rPr lang="en-US" sz="2400" dirty="0"/>
              <a:t> </a:t>
            </a:r>
            <a:r>
              <a:rPr lang="en-US" sz="2400" dirty="0" err="1"/>
              <a:t>vergi</a:t>
            </a:r>
            <a:r>
              <a:rPr lang="en-US" sz="2400" dirty="0"/>
              <a:t> </a:t>
            </a:r>
            <a:r>
              <a:rPr lang="en-US" sz="2400" dirty="0" err="1"/>
              <a:t>ile</a:t>
            </a:r>
            <a:r>
              <a:rPr lang="en-US" sz="2400" dirty="0"/>
              <a:t> </a:t>
            </a:r>
            <a:r>
              <a:rPr lang="en-US" sz="2400" dirty="0" err="1"/>
              <a:t>ilgili</a:t>
            </a:r>
            <a:r>
              <a:rPr lang="en-US" sz="2400" dirty="0"/>
              <a:t> </a:t>
            </a:r>
            <a:r>
              <a:rPr lang="en-US" sz="2400" dirty="0" err="1"/>
              <a:t>hükümlerinin</a:t>
            </a:r>
            <a:r>
              <a:rPr lang="en-US" sz="2400" dirty="0"/>
              <a:t> </a:t>
            </a:r>
            <a:r>
              <a:rPr lang="en-US" sz="2400" dirty="0" err="1"/>
              <a:t>değil</a:t>
            </a:r>
            <a:r>
              <a:rPr lang="en-US" sz="2400" dirty="0"/>
              <a:t>, </a:t>
            </a:r>
            <a:r>
              <a:rPr lang="en-US" sz="2400" dirty="0" err="1"/>
              <a:t>tümünün</a:t>
            </a:r>
            <a:r>
              <a:rPr lang="en-US" sz="2400" dirty="0"/>
              <a:t> </a:t>
            </a:r>
            <a:r>
              <a:rPr lang="en-US" sz="2400" dirty="0" err="1"/>
              <a:t>dikkate</a:t>
            </a:r>
            <a:r>
              <a:rPr lang="en-US" sz="2400" dirty="0"/>
              <a:t> </a:t>
            </a:r>
            <a:r>
              <a:rPr lang="en-US" sz="2400" dirty="0" err="1"/>
              <a:t>alınması</a:t>
            </a:r>
            <a:r>
              <a:rPr lang="en-US" sz="2400" dirty="0"/>
              <a:t> </a:t>
            </a:r>
            <a:r>
              <a:rPr lang="en-US" sz="2400" dirty="0" err="1"/>
              <a:t>gerekir</a:t>
            </a:r>
            <a:r>
              <a:rPr lang="en-US" sz="2400" dirty="0"/>
              <a:t>. </a:t>
            </a:r>
            <a:endParaRPr lang="tr-TR" sz="2400" dirty="0" smtClean="0"/>
          </a:p>
          <a:p>
            <a:pPr marL="0" indent="0">
              <a:buNone/>
            </a:pPr>
            <a:endParaRPr lang="tr-TR" sz="1400" dirty="0"/>
          </a:p>
          <a:p>
            <a:r>
              <a:rPr lang="en-US" sz="2400" dirty="0" err="1" smtClean="0"/>
              <a:t>Anayasa’nın</a:t>
            </a:r>
            <a:r>
              <a:rPr lang="en-US" sz="2400" dirty="0" smtClean="0"/>
              <a:t> </a:t>
            </a:r>
            <a:r>
              <a:rPr lang="en-US" sz="2400" dirty="0" err="1"/>
              <a:t>ceza</a:t>
            </a:r>
            <a:r>
              <a:rPr lang="en-US" sz="2400" dirty="0"/>
              <a:t> </a:t>
            </a:r>
            <a:r>
              <a:rPr lang="en-US" sz="2400" dirty="0" err="1"/>
              <a:t>hukukuna</a:t>
            </a:r>
            <a:r>
              <a:rPr lang="en-US" sz="2400" dirty="0"/>
              <a:t> </a:t>
            </a:r>
            <a:r>
              <a:rPr lang="en-US" sz="2400" dirty="0" err="1"/>
              <a:t>ilişkin</a:t>
            </a:r>
            <a:r>
              <a:rPr lang="en-US" sz="2400" dirty="0"/>
              <a:t> </a:t>
            </a:r>
            <a:r>
              <a:rPr lang="en-US" sz="2400" dirty="0" err="1"/>
              <a:t>suç</a:t>
            </a:r>
            <a:r>
              <a:rPr lang="en-US" sz="2400" dirty="0"/>
              <a:t> </a:t>
            </a:r>
            <a:r>
              <a:rPr lang="en-US" sz="2400" dirty="0" err="1"/>
              <a:t>ve</a:t>
            </a:r>
            <a:r>
              <a:rPr lang="en-US" sz="2400" dirty="0"/>
              <a:t> </a:t>
            </a:r>
            <a:r>
              <a:rPr lang="en-US" sz="2400" dirty="0" err="1"/>
              <a:t>cezaların</a:t>
            </a:r>
            <a:r>
              <a:rPr lang="en-US" sz="2400" dirty="0"/>
              <a:t> </a:t>
            </a:r>
            <a:r>
              <a:rPr lang="en-US" sz="2400" dirty="0" err="1"/>
              <a:t>yasallığı</a:t>
            </a:r>
            <a:r>
              <a:rPr lang="en-US" sz="2400" dirty="0"/>
              <a:t>, </a:t>
            </a:r>
            <a:r>
              <a:rPr lang="en-US" sz="2400" dirty="0" err="1"/>
              <a:t>suç</a:t>
            </a:r>
            <a:r>
              <a:rPr lang="en-US" sz="2400" dirty="0"/>
              <a:t> </a:t>
            </a:r>
            <a:r>
              <a:rPr lang="en-US" sz="2400" dirty="0" err="1"/>
              <a:t>ve</a:t>
            </a:r>
            <a:r>
              <a:rPr lang="en-US" sz="2400" dirty="0"/>
              <a:t> </a:t>
            </a:r>
            <a:r>
              <a:rPr lang="en-US" sz="2400" dirty="0" err="1"/>
              <a:t>cezaların</a:t>
            </a:r>
            <a:r>
              <a:rPr lang="en-US" sz="2400" dirty="0"/>
              <a:t> </a:t>
            </a:r>
            <a:r>
              <a:rPr lang="en-US" sz="2400" dirty="0" err="1"/>
              <a:t>önceden</a:t>
            </a:r>
            <a:r>
              <a:rPr lang="en-US" sz="2400" dirty="0"/>
              <a:t> belli </a:t>
            </a:r>
            <a:r>
              <a:rPr lang="en-US" sz="2400" dirty="0" err="1"/>
              <a:t>olması</a:t>
            </a:r>
            <a:r>
              <a:rPr lang="en-US" sz="2400" dirty="0"/>
              <a:t> vb. </a:t>
            </a:r>
            <a:r>
              <a:rPr lang="en-US" sz="2400" dirty="0" err="1"/>
              <a:t>gibi</a:t>
            </a:r>
            <a:r>
              <a:rPr lang="en-US" sz="2400" dirty="0"/>
              <a:t> </a:t>
            </a:r>
            <a:r>
              <a:rPr lang="en-US" sz="2400" dirty="0" err="1"/>
              <a:t>ilkeler</a:t>
            </a:r>
            <a:r>
              <a:rPr lang="en-US" sz="2400" dirty="0"/>
              <a:t>, </a:t>
            </a:r>
            <a:r>
              <a:rPr lang="en-US" sz="2400" dirty="0" err="1"/>
              <a:t>vergi</a:t>
            </a:r>
            <a:r>
              <a:rPr lang="en-US" sz="2400" dirty="0"/>
              <a:t> </a:t>
            </a:r>
            <a:r>
              <a:rPr lang="en-US" sz="2400" dirty="0" err="1"/>
              <a:t>ceza</a:t>
            </a:r>
            <a:r>
              <a:rPr lang="en-US" sz="2400" dirty="0"/>
              <a:t> </a:t>
            </a:r>
            <a:r>
              <a:rPr lang="en-US" sz="2400" dirty="0" err="1"/>
              <a:t>hukukunun</a:t>
            </a:r>
            <a:r>
              <a:rPr lang="en-US" sz="2400" dirty="0"/>
              <a:t> </a:t>
            </a:r>
            <a:r>
              <a:rPr lang="en-US" sz="2400" dirty="0" err="1"/>
              <a:t>temel</a:t>
            </a:r>
            <a:r>
              <a:rPr lang="en-US" sz="2400" dirty="0"/>
              <a:t> </a:t>
            </a:r>
            <a:r>
              <a:rPr lang="en-US" sz="2400" dirty="0" err="1"/>
              <a:t>ilkeleri</a:t>
            </a:r>
            <a:r>
              <a:rPr lang="en-US" sz="2400" dirty="0"/>
              <a:t> </a:t>
            </a:r>
            <a:r>
              <a:rPr lang="en-US" sz="2400" dirty="0" err="1"/>
              <a:t>olmak</a:t>
            </a:r>
            <a:r>
              <a:rPr lang="en-US" sz="2400" dirty="0"/>
              <a:t> </a:t>
            </a:r>
            <a:r>
              <a:rPr lang="en-US" sz="2400" dirty="0" err="1"/>
              <a:t>durumundadır</a:t>
            </a:r>
            <a:r>
              <a:rPr lang="en-US" sz="2400" dirty="0"/>
              <a:t>. </a:t>
            </a:r>
            <a:endParaRPr lang="tr-TR" sz="2400" dirty="0" smtClean="0"/>
          </a:p>
          <a:p>
            <a:endParaRPr lang="tr-TR" sz="1400" dirty="0"/>
          </a:p>
          <a:p>
            <a:r>
              <a:rPr lang="en-US" sz="2400" dirty="0" err="1"/>
              <a:t>Hukuk</a:t>
            </a:r>
            <a:r>
              <a:rPr lang="en-US" sz="2400" dirty="0"/>
              <a:t> </a:t>
            </a:r>
            <a:r>
              <a:rPr lang="en-US" sz="2400" dirty="0" err="1"/>
              <a:t>devleti</a:t>
            </a:r>
            <a:r>
              <a:rPr lang="en-US" sz="2400" dirty="0"/>
              <a:t> </a:t>
            </a:r>
            <a:r>
              <a:rPr lang="en-US" sz="2400" dirty="0" err="1"/>
              <a:t>ilkesinin</a:t>
            </a:r>
            <a:r>
              <a:rPr lang="en-US" sz="2400" dirty="0"/>
              <a:t> </a:t>
            </a:r>
            <a:r>
              <a:rPr lang="en-US" sz="2400" dirty="0" err="1"/>
              <a:t>hukuki</a:t>
            </a:r>
            <a:r>
              <a:rPr lang="en-US" sz="2400" dirty="0"/>
              <a:t> </a:t>
            </a:r>
            <a:r>
              <a:rPr lang="en-US" sz="2400" dirty="0" err="1"/>
              <a:t>güvenlik</a:t>
            </a:r>
            <a:r>
              <a:rPr lang="en-US" sz="2400" dirty="0"/>
              <a:t> </a:t>
            </a:r>
            <a:r>
              <a:rPr lang="en-US" sz="2400" dirty="0" err="1"/>
              <a:t>ve</a:t>
            </a:r>
            <a:r>
              <a:rPr lang="en-US" sz="2400" dirty="0"/>
              <a:t> </a:t>
            </a:r>
            <a:r>
              <a:rPr lang="en-US" sz="2400" dirty="0" err="1"/>
              <a:t>hukuki</a:t>
            </a:r>
            <a:r>
              <a:rPr lang="en-US" sz="2400" dirty="0"/>
              <a:t> </a:t>
            </a:r>
            <a:r>
              <a:rPr lang="en-US" sz="2400" dirty="0" err="1"/>
              <a:t>istikrar</a:t>
            </a:r>
            <a:r>
              <a:rPr lang="en-US" sz="2400" dirty="0"/>
              <a:t> </a:t>
            </a:r>
            <a:r>
              <a:rPr lang="en-US" sz="2400" dirty="0" err="1"/>
              <a:t>ilkeleri</a:t>
            </a:r>
            <a:r>
              <a:rPr lang="en-US" sz="2400" dirty="0"/>
              <a:t> </a:t>
            </a:r>
            <a:r>
              <a:rPr lang="en-US" sz="2400" dirty="0" err="1"/>
              <a:t>aynı</a:t>
            </a:r>
            <a:r>
              <a:rPr lang="en-US" sz="2400" dirty="0"/>
              <a:t> </a:t>
            </a:r>
            <a:r>
              <a:rPr lang="en-US" sz="2400" dirty="0" err="1"/>
              <a:t>zamanda</a:t>
            </a:r>
            <a:r>
              <a:rPr lang="en-US" sz="2400" dirty="0"/>
              <a:t> </a:t>
            </a:r>
            <a:r>
              <a:rPr lang="en-US" sz="2400" dirty="0" err="1"/>
              <a:t>vergi</a:t>
            </a:r>
            <a:r>
              <a:rPr lang="en-US" sz="2400" dirty="0"/>
              <a:t> </a:t>
            </a:r>
            <a:r>
              <a:rPr lang="en-US" sz="2400" dirty="0" err="1"/>
              <a:t>hukukunun</a:t>
            </a:r>
            <a:r>
              <a:rPr lang="en-US" sz="2400" dirty="0"/>
              <a:t> da </a:t>
            </a:r>
            <a:r>
              <a:rPr lang="en-US" sz="2400" dirty="0" err="1"/>
              <a:t>ilkeleri</a:t>
            </a:r>
            <a:r>
              <a:rPr lang="en-US" sz="2400" dirty="0"/>
              <a:t> </a:t>
            </a:r>
            <a:r>
              <a:rPr lang="en-US" sz="2400" dirty="0" err="1"/>
              <a:t>olmak</a:t>
            </a:r>
            <a:r>
              <a:rPr lang="en-US" sz="2400" dirty="0"/>
              <a:t> </a:t>
            </a:r>
            <a:r>
              <a:rPr lang="en-US" sz="2400" dirty="0" err="1"/>
              <a:t>durumundadır</a:t>
            </a:r>
            <a:r>
              <a:rPr lang="en-US" sz="2400" dirty="0"/>
              <a:t>. </a:t>
            </a:r>
            <a:endParaRPr lang="en-US" sz="2400" dirty="0" smtClean="0"/>
          </a:p>
          <a:p>
            <a:endParaRPr lang="tr-TR" sz="1400" dirty="0" smtClean="0"/>
          </a:p>
          <a:p>
            <a:r>
              <a:rPr lang="en-US" sz="2400" dirty="0" err="1" smtClean="0"/>
              <a:t>Özel</a:t>
            </a:r>
            <a:r>
              <a:rPr lang="en-US" sz="2400" dirty="0" smtClean="0"/>
              <a:t> </a:t>
            </a:r>
            <a:r>
              <a:rPr lang="en-US" sz="2400" dirty="0" err="1"/>
              <a:t>girişim</a:t>
            </a:r>
            <a:r>
              <a:rPr lang="en-US" sz="2400" dirty="0"/>
              <a:t> </a:t>
            </a:r>
            <a:r>
              <a:rPr lang="en-US" sz="2400" dirty="0" err="1"/>
              <a:t>özgürlüğü</a:t>
            </a:r>
            <a:r>
              <a:rPr lang="en-US" sz="2400" dirty="0"/>
              <a:t> </a:t>
            </a:r>
            <a:r>
              <a:rPr lang="en-US" sz="2400" dirty="0" err="1"/>
              <a:t>ve</a:t>
            </a:r>
            <a:r>
              <a:rPr lang="en-US" sz="2400" dirty="0"/>
              <a:t> </a:t>
            </a:r>
            <a:r>
              <a:rPr lang="en-US" sz="2400" dirty="0" err="1"/>
              <a:t>sözleşme</a:t>
            </a:r>
            <a:r>
              <a:rPr lang="en-US" sz="2400" dirty="0"/>
              <a:t> </a:t>
            </a:r>
            <a:r>
              <a:rPr lang="en-US" sz="2400" dirty="0" err="1"/>
              <a:t>özgürlünün</a:t>
            </a:r>
            <a:r>
              <a:rPr lang="en-US" sz="2400" dirty="0"/>
              <a:t> </a:t>
            </a:r>
            <a:r>
              <a:rPr lang="en-US" sz="2400" dirty="0" err="1"/>
              <a:t>asıl</a:t>
            </a:r>
            <a:r>
              <a:rPr lang="en-US" sz="2400" dirty="0"/>
              <a:t> </a:t>
            </a:r>
            <a:r>
              <a:rPr lang="en-US" sz="2400" dirty="0" err="1"/>
              <a:t>olması</a:t>
            </a:r>
            <a:r>
              <a:rPr lang="en-US" sz="2400" dirty="0"/>
              <a:t>, </a:t>
            </a:r>
            <a:r>
              <a:rPr lang="en-US" sz="2400" dirty="0" err="1"/>
              <a:t>vergileme</a:t>
            </a:r>
            <a:r>
              <a:rPr lang="en-US" sz="2400" dirty="0"/>
              <a:t> </a:t>
            </a:r>
            <a:r>
              <a:rPr lang="en-US" sz="2400" dirty="0" err="1"/>
              <a:t>ilkeleri</a:t>
            </a:r>
            <a:r>
              <a:rPr lang="en-US" sz="2400" dirty="0"/>
              <a:t> </a:t>
            </a:r>
            <a:r>
              <a:rPr lang="en-US" sz="2400" dirty="0" err="1"/>
              <a:t>içerisinde</a:t>
            </a:r>
            <a:r>
              <a:rPr lang="en-US" sz="2400" dirty="0"/>
              <a:t>, </a:t>
            </a:r>
            <a:r>
              <a:rPr lang="en-US" sz="2400" dirty="0" err="1"/>
              <a:t>bu</a:t>
            </a:r>
            <a:r>
              <a:rPr lang="en-US" sz="2400" dirty="0"/>
              <a:t> </a:t>
            </a:r>
            <a:r>
              <a:rPr lang="en-US" sz="2400" dirty="0" err="1"/>
              <a:t>özgürlükleri</a:t>
            </a:r>
            <a:r>
              <a:rPr lang="en-US" sz="2400" dirty="0"/>
              <a:t> </a:t>
            </a:r>
            <a:r>
              <a:rPr lang="en-US" sz="2400" dirty="0" err="1"/>
              <a:t>kullanılamaz</a:t>
            </a:r>
            <a:r>
              <a:rPr lang="en-US" sz="2400" dirty="0"/>
              <a:t> hale </a:t>
            </a:r>
            <a:r>
              <a:rPr lang="en-US" sz="2400" dirty="0" err="1"/>
              <a:t>getirmeme</a:t>
            </a:r>
            <a:r>
              <a:rPr lang="en-US" sz="2400" dirty="0"/>
              <a:t> </a:t>
            </a:r>
            <a:r>
              <a:rPr lang="en-US" sz="2400" dirty="0" err="1"/>
              <a:t>şeklinde</a:t>
            </a:r>
            <a:r>
              <a:rPr lang="en-US" sz="2400" dirty="0"/>
              <a:t> </a:t>
            </a:r>
            <a:r>
              <a:rPr lang="en-US" sz="2400" dirty="0" err="1"/>
              <a:t>belirmelidir</a:t>
            </a:r>
            <a:r>
              <a:rPr lang="en-US" sz="2400" dirty="0"/>
              <a:t>.</a:t>
            </a:r>
            <a:endParaRPr lang="tr-TR" sz="2400" dirty="0" smtClean="0"/>
          </a:p>
          <a:p>
            <a:pPr marL="0" indent="0">
              <a:buNone/>
            </a:pPr>
            <a:endParaRPr lang="en-US" sz="2400" dirty="0"/>
          </a:p>
        </p:txBody>
      </p:sp>
    </p:spTree>
    <p:extLst>
      <p:ext uri="{BB962C8B-B14F-4D97-AF65-F5344CB8AC3E}">
        <p14:creationId xmlns:p14="http://schemas.microsoft.com/office/powerpoint/2010/main" val="5428359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600" dirty="0" smtClean="0">
                <a:solidFill>
                  <a:srgbClr val="7030A0"/>
                </a:solidFill>
              </a:rPr>
              <a:t>Vergilerin Sınıflandırılması</a:t>
            </a:r>
            <a:endParaRPr lang="tr-TR" sz="3600" dirty="0">
              <a:solidFill>
                <a:srgbClr val="7030A0"/>
              </a:solidFill>
            </a:endParaRPr>
          </a:p>
        </p:txBody>
      </p:sp>
      <p:sp>
        <p:nvSpPr>
          <p:cNvPr id="3" name="Content Placeholder 2"/>
          <p:cNvSpPr>
            <a:spLocks noGrp="1"/>
          </p:cNvSpPr>
          <p:nvPr>
            <p:ph idx="1"/>
          </p:nvPr>
        </p:nvSpPr>
        <p:spPr/>
        <p:txBody>
          <a:bodyPr/>
          <a:lstStyle/>
          <a:p>
            <a:r>
              <a:rPr lang="tr-TR" b="1" dirty="0">
                <a:solidFill>
                  <a:srgbClr val="7030A0"/>
                </a:solidFill>
              </a:rPr>
              <a:t>Vergilerin Sınıflandırılması:</a:t>
            </a:r>
            <a:r>
              <a:rPr lang="tr-TR" dirty="0">
                <a:solidFill>
                  <a:srgbClr val="7030A0"/>
                </a:solidFill>
              </a:rPr>
              <a:t> Vergiler konularına, mükelleflerin şahsi durumlarına, tarife şekline ve yansıma durumuna göre sınıflandırılır. En yaygın olarak kullanılan sınıflandırma şekilleri şöyledir</a:t>
            </a:r>
            <a:r>
              <a:rPr lang="tr-TR" dirty="0" smtClean="0">
                <a:solidFill>
                  <a:srgbClr val="7030A0"/>
                </a:solidFill>
              </a:rPr>
              <a:t>:</a:t>
            </a:r>
          </a:p>
          <a:p>
            <a:r>
              <a:rPr lang="tr-TR" dirty="0" smtClean="0">
                <a:solidFill>
                  <a:srgbClr val="7030A0"/>
                </a:solidFill>
              </a:rPr>
              <a:t>1-Dolaylı Vergiler</a:t>
            </a:r>
          </a:p>
          <a:p>
            <a:r>
              <a:rPr lang="tr-TR" dirty="0" smtClean="0">
                <a:solidFill>
                  <a:srgbClr val="7030A0"/>
                </a:solidFill>
              </a:rPr>
              <a:t>2-Dolaysız Vergiler</a:t>
            </a:r>
          </a:p>
          <a:p>
            <a:pPr marL="0" indent="0">
              <a:buNone/>
            </a:pPr>
            <a:endParaRPr lang="tr-TR" dirty="0">
              <a:solidFill>
                <a:srgbClr val="7030A0"/>
              </a:solidFill>
            </a:endParaRPr>
          </a:p>
        </p:txBody>
      </p:sp>
    </p:spTree>
    <p:extLst>
      <p:ext uri="{BB962C8B-B14F-4D97-AF65-F5344CB8AC3E}">
        <p14:creationId xmlns:p14="http://schemas.microsoft.com/office/powerpoint/2010/main" val="41727960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1138138"/>
          </a:xfrm>
        </p:spPr>
        <p:txBody>
          <a:bodyPr/>
          <a:lstStyle/>
          <a:p>
            <a:r>
              <a:rPr lang="en-US" dirty="0" err="1"/>
              <a:t>Dolaylı</a:t>
            </a:r>
            <a:r>
              <a:rPr lang="en-US" dirty="0"/>
              <a:t> </a:t>
            </a:r>
            <a:r>
              <a:rPr lang="en-US" dirty="0" err="1"/>
              <a:t>Vergi</a:t>
            </a:r>
            <a:r>
              <a:rPr lang="en-US" dirty="0"/>
              <a:t> </a:t>
            </a:r>
            <a:r>
              <a:rPr lang="en-US" dirty="0" err="1"/>
              <a:t>Nedir</a:t>
            </a:r>
            <a:r>
              <a:rPr lang="en-US" dirty="0"/>
              <a:t>?</a:t>
            </a:r>
            <a:br>
              <a:rPr lang="en-US" dirty="0"/>
            </a:br>
            <a:endParaRPr lang="en-US" dirty="0"/>
          </a:p>
        </p:txBody>
      </p:sp>
      <p:sp>
        <p:nvSpPr>
          <p:cNvPr id="3" name="Content Placeholder 2"/>
          <p:cNvSpPr>
            <a:spLocks noGrp="1"/>
          </p:cNvSpPr>
          <p:nvPr>
            <p:ph idx="1"/>
          </p:nvPr>
        </p:nvSpPr>
        <p:spPr>
          <a:xfrm>
            <a:off x="323528" y="1268760"/>
            <a:ext cx="8229600" cy="7157392"/>
          </a:xfrm>
        </p:spPr>
        <p:txBody>
          <a:bodyPr/>
          <a:lstStyle/>
          <a:p>
            <a:r>
              <a:rPr lang="en-US" sz="2800" b="1" dirty="0" err="1" smtClean="0"/>
              <a:t>Dolaylı</a:t>
            </a:r>
            <a:r>
              <a:rPr lang="en-US" sz="2800" b="1" dirty="0" smtClean="0"/>
              <a:t> </a:t>
            </a:r>
            <a:r>
              <a:rPr lang="en-US" sz="2800" b="1" dirty="0" err="1"/>
              <a:t>vergi</a:t>
            </a:r>
            <a:r>
              <a:rPr lang="en-US" sz="2800" dirty="0"/>
              <a:t> </a:t>
            </a:r>
            <a:r>
              <a:rPr lang="en-US" sz="2800" dirty="0" err="1"/>
              <a:t>ve</a:t>
            </a:r>
            <a:r>
              <a:rPr lang="en-US" sz="2800" dirty="0"/>
              <a:t> </a:t>
            </a:r>
            <a:r>
              <a:rPr lang="en-US" sz="2800" b="1" dirty="0" err="1"/>
              <a:t>dolaylı</a:t>
            </a:r>
            <a:r>
              <a:rPr lang="en-US" sz="2800" b="1" dirty="0"/>
              <a:t> </a:t>
            </a:r>
            <a:r>
              <a:rPr lang="en-US" sz="2800" b="1" dirty="0" err="1"/>
              <a:t>vergiler</a:t>
            </a:r>
            <a:r>
              <a:rPr lang="en-US" sz="2800" dirty="0"/>
              <a:t>, </a:t>
            </a:r>
            <a:r>
              <a:rPr lang="en-US" sz="2800" dirty="0" err="1"/>
              <a:t>kişilerin</a:t>
            </a:r>
            <a:r>
              <a:rPr lang="en-US" sz="2800" dirty="0"/>
              <a:t> </a:t>
            </a:r>
            <a:r>
              <a:rPr lang="en-US" sz="2800" dirty="0" err="1"/>
              <a:t>gelir</a:t>
            </a:r>
            <a:r>
              <a:rPr lang="en-US" sz="2800" dirty="0"/>
              <a:t> </a:t>
            </a:r>
            <a:r>
              <a:rPr lang="en-US" sz="2800" dirty="0" err="1"/>
              <a:t>ve</a:t>
            </a:r>
            <a:r>
              <a:rPr lang="en-US" sz="2800" dirty="0"/>
              <a:t> </a:t>
            </a:r>
            <a:r>
              <a:rPr lang="en-US" sz="2800" dirty="0" err="1"/>
              <a:t>kazançlarından</a:t>
            </a:r>
            <a:r>
              <a:rPr lang="en-US" sz="2800" dirty="0"/>
              <a:t> </a:t>
            </a:r>
            <a:r>
              <a:rPr lang="en-US" sz="2800" dirty="0" err="1" smtClean="0"/>
              <a:t>değil</a:t>
            </a:r>
            <a:r>
              <a:rPr lang="tr-TR" sz="2800" dirty="0" smtClean="0"/>
              <a:t>,</a:t>
            </a:r>
            <a:r>
              <a:rPr lang="en-US" sz="2800" dirty="0" smtClean="0"/>
              <a:t> </a:t>
            </a:r>
            <a:r>
              <a:rPr lang="en-US" sz="2800" dirty="0" err="1"/>
              <a:t>dolaylı</a:t>
            </a:r>
            <a:r>
              <a:rPr lang="en-US" sz="2800" dirty="0"/>
              <a:t> </a:t>
            </a:r>
            <a:r>
              <a:rPr lang="en-US" sz="2800" dirty="0" err="1"/>
              <a:t>yollarla</a:t>
            </a:r>
            <a:r>
              <a:rPr lang="en-US" sz="2800" dirty="0"/>
              <a:t> </a:t>
            </a:r>
            <a:r>
              <a:rPr lang="en-US" sz="2800" dirty="0" err="1"/>
              <a:t>alınan</a:t>
            </a:r>
            <a:r>
              <a:rPr lang="en-US" sz="2800" dirty="0"/>
              <a:t> </a:t>
            </a:r>
            <a:r>
              <a:rPr lang="en-US" sz="2800" dirty="0" err="1"/>
              <a:t>vergilerdir</a:t>
            </a:r>
            <a:r>
              <a:rPr lang="en-US" sz="2800" dirty="0"/>
              <a:t>. </a:t>
            </a:r>
            <a:endParaRPr lang="tr-TR" sz="2800" dirty="0" smtClean="0"/>
          </a:p>
          <a:p>
            <a:r>
              <a:rPr lang="en-US" sz="2800" dirty="0" smtClean="0"/>
              <a:t>Mal </a:t>
            </a:r>
            <a:r>
              <a:rPr lang="en-US" sz="2800" dirty="0" err="1"/>
              <a:t>ve</a:t>
            </a:r>
            <a:r>
              <a:rPr lang="en-US" sz="2800" dirty="0"/>
              <a:t> </a:t>
            </a:r>
            <a:r>
              <a:rPr lang="en-US" sz="2800" dirty="0" err="1"/>
              <a:t>hizmet</a:t>
            </a:r>
            <a:r>
              <a:rPr lang="en-US" sz="2800" dirty="0"/>
              <a:t> satın </a:t>
            </a:r>
            <a:r>
              <a:rPr lang="en-US" sz="2800" dirty="0" err="1"/>
              <a:t>alırken</a:t>
            </a:r>
            <a:r>
              <a:rPr lang="en-US" sz="2800" dirty="0"/>
              <a:t> </a:t>
            </a:r>
            <a:r>
              <a:rPr lang="en-US" sz="2800" dirty="0" err="1"/>
              <a:t>anında</a:t>
            </a:r>
            <a:r>
              <a:rPr lang="en-US" sz="2800" dirty="0"/>
              <a:t> </a:t>
            </a:r>
            <a:r>
              <a:rPr lang="en-US" sz="2800" dirty="0" err="1"/>
              <a:t>ödendiği</a:t>
            </a:r>
            <a:r>
              <a:rPr lang="en-US" sz="2800" dirty="0"/>
              <a:t> </a:t>
            </a:r>
            <a:r>
              <a:rPr lang="en-US" sz="2800" dirty="0" err="1"/>
              <a:t>için</a:t>
            </a:r>
            <a:r>
              <a:rPr lang="en-US" sz="2800" dirty="0"/>
              <a:t>, </a:t>
            </a:r>
            <a:r>
              <a:rPr lang="en-US" sz="2800" dirty="0" err="1"/>
              <a:t>verginin</a:t>
            </a:r>
            <a:r>
              <a:rPr lang="en-US" sz="2800" dirty="0"/>
              <a:t> </a:t>
            </a:r>
            <a:r>
              <a:rPr lang="en-US" sz="2800" dirty="0" err="1"/>
              <a:t>alınması</a:t>
            </a:r>
            <a:r>
              <a:rPr lang="en-US" sz="2800" dirty="0"/>
              <a:t> </a:t>
            </a:r>
            <a:r>
              <a:rPr lang="en-US" sz="2800" dirty="0" err="1"/>
              <a:t>kolay</a:t>
            </a:r>
            <a:r>
              <a:rPr lang="en-US" sz="2800" dirty="0"/>
              <a:t> </a:t>
            </a:r>
            <a:r>
              <a:rPr lang="en-US" sz="2800" dirty="0" err="1"/>
              <a:t>ve</a:t>
            </a:r>
            <a:r>
              <a:rPr lang="en-US" sz="2800" dirty="0"/>
              <a:t> </a:t>
            </a:r>
            <a:r>
              <a:rPr lang="en-US" sz="2800" dirty="0" err="1"/>
              <a:t>ucuzdur</a:t>
            </a:r>
            <a:r>
              <a:rPr lang="en-US" sz="2800" dirty="0" smtClean="0"/>
              <a:t>.</a:t>
            </a:r>
            <a:endParaRPr lang="tr-TR" sz="2800" dirty="0" smtClean="0"/>
          </a:p>
          <a:p>
            <a:r>
              <a:rPr lang="en-US" sz="2800" dirty="0" err="1" smtClean="0"/>
              <a:t>Dolaylı</a:t>
            </a:r>
            <a:r>
              <a:rPr lang="en-US" sz="2800" dirty="0" smtClean="0"/>
              <a:t> </a:t>
            </a:r>
            <a:r>
              <a:rPr lang="en-US" sz="2800" dirty="0" err="1"/>
              <a:t>vergiler</a:t>
            </a:r>
            <a:r>
              <a:rPr lang="en-US" sz="2800" dirty="0"/>
              <a:t> </a:t>
            </a:r>
            <a:r>
              <a:rPr lang="en-US" sz="2800" dirty="0" err="1"/>
              <a:t>ve</a:t>
            </a:r>
            <a:r>
              <a:rPr lang="en-US" sz="2800" dirty="0"/>
              <a:t> </a:t>
            </a:r>
            <a:r>
              <a:rPr lang="en-US" sz="2800" dirty="0" err="1"/>
              <a:t>uygulamalarının</a:t>
            </a:r>
            <a:r>
              <a:rPr lang="en-US" sz="2800" dirty="0"/>
              <a:t> </a:t>
            </a:r>
            <a:r>
              <a:rPr lang="en-US" sz="2800" dirty="0" err="1"/>
              <a:t>artan</a:t>
            </a:r>
            <a:r>
              <a:rPr lang="en-US" sz="2800" dirty="0"/>
              <a:t> </a:t>
            </a:r>
            <a:r>
              <a:rPr lang="en-US" sz="2800" dirty="0" err="1"/>
              <a:t>öneminin</a:t>
            </a:r>
            <a:r>
              <a:rPr lang="en-US" sz="2800" dirty="0"/>
              <a:t>, </a:t>
            </a:r>
            <a:r>
              <a:rPr lang="en-US" sz="2800" dirty="0" err="1"/>
              <a:t>bu</a:t>
            </a:r>
            <a:r>
              <a:rPr lang="en-US" sz="2800" dirty="0"/>
              <a:t> </a:t>
            </a:r>
            <a:r>
              <a:rPr lang="en-US" sz="2800" dirty="0" err="1"/>
              <a:t>konunun</a:t>
            </a:r>
            <a:r>
              <a:rPr lang="en-US" sz="2800" dirty="0"/>
              <a:t> </a:t>
            </a:r>
            <a:r>
              <a:rPr lang="en-US" sz="2800" dirty="0" err="1"/>
              <a:t>adaletliliğinin</a:t>
            </a:r>
            <a:r>
              <a:rPr lang="en-US" sz="2800" dirty="0"/>
              <a:t> </a:t>
            </a:r>
            <a:r>
              <a:rPr lang="en-US" sz="2800" dirty="0" err="1"/>
              <a:t>hangi</a:t>
            </a:r>
            <a:r>
              <a:rPr lang="en-US" sz="2800" dirty="0"/>
              <a:t> </a:t>
            </a:r>
            <a:r>
              <a:rPr lang="en-US" sz="2800" dirty="0" err="1"/>
              <a:t>boyutta</a:t>
            </a:r>
            <a:r>
              <a:rPr lang="en-US" sz="2800" dirty="0"/>
              <a:t> </a:t>
            </a:r>
            <a:r>
              <a:rPr lang="en-US" sz="2800" dirty="0" err="1"/>
              <a:t>olduğu</a:t>
            </a:r>
            <a:r>
              <a:rPr lang="en-US" sz="2800" dirty="0"/>
              <a:t> </a:t>
            </a:r>
            <a:r>
              <a:rPr lang="en-US" sz="2800" dirty="0" err="1"/>
              <a:t>tartışma</a:t>
            </a:r>
            <a:r>
              <a:rPr lang="en-US" sz="2800" dirty="0"/>
              <a:t> </a:t>
            </a:r>
            <a:r>
              <a:rPr lang="en-US" sz="2800" dirty="0" err="1"/>
              <a:t>konuları</a:t>
            </a:r>
            <a:r>
              <a:rPr lang="en-US" sz="2800" dirty="0"/>
              <a:t> </a:t>
            </a:r>
            <a:r>
              <a:rPr lang="en-US" sz="2800" dirty="0" err="1"/>
              <a:t>arasına</a:t>
            </a:r>
            <a:r>
              <a:rPr lang="en-US" sz="2800" dirty="0"/>
              <a:t> </a:t>
            </a:r>
            <a:r>
              <a:rPr lang="en-US" sz="2800" dirty="0" err="1"/>
              <a:t>girmiştir</a:t>
            </a:r>
            <a:r>
              <a:rPr lang="en-US" sz="2800" dirty="0"/>
              <a:t>. </a:t>
            </a:r>
            <a:endParaRPr lang="tr-TR" sz="2800" dirty="0" smtClean="0"/>
          </a:p>
          <a:p>
            <a:r>
              <a:rPr lang="tr-TR" sz="2800" dirty="0" smtClean="0"/>
              <a:t>Kaynak:</a:t>
            </a:r>
            <a:r>
              <a:rPr lang="en-US" sz="2800" dirty="0">
                <a:hlinkClick r:id="rId2"/>
              </a:rPr>
              <a:t>https://www.yatirimkredi.com/turkiyede-dolayli-vergiler-avantajlari-ve-dezavantajlari.html</a:t>
            </a:r>
            <a:r>
              <a:rPr lang="en-US" sz="2800" dirty="0"/>
              <a:t/>
            </a:r>
            <a:br>
              <a:rPr lang="en-US" sz="2800" dirty="0"/>
            </a:br>
            <a:endParaRPr lang="en-US" sz="2800" dirty="0"/>
          </a:p>
        </p:txBody>
      </p:sp>
    </p:spTree>
    <p:extLst>
      <p:ext uri="{BB962C8B-B14F-4D97-AF65-F5344CB8AC3E}">
        <p14:creationId xmlns:p14="http://schemas.microsoft.com/office/powerpoint/2010/main" val="1101094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lstStyle/>
          <a:p>
            <a:r>
              <a:rPr lang="en-US" dirty="0" err="1"/>
              <a:t>Dolaylı</a:t>
            </a:r>
            <a:r>
              <a:rPr lang="en-US" dirty="0"/>
              <a:t> </a:t>
            </a:r>
            <a:r>
              <a:rPr lang="en-US" dirty="0" err="1"/>
              <a:t>Vergi</a:t>
            </a:r>
            <a:r>
              <a:rPr lang="en-US" dirty="0"/>
              <a:t> </a:t>
            </a:r>
            <a:r>
              <a:rPr lang="en-US" dirty="0" err="1"/>
              <a:t>Çeşitleri</a:t>
            </a:r>
            <a:r>
              <a:rPr lang="en-US" dirty="0"/>
              <a:t> </a:t>
            </a:r>
            <a:r>
              <a:rPr lang="en-US" dirty="0" err="1"/>
              <a:t>Nelerdir</a:t>
            </a:r>
            <a:r>
              <a:rPr lang="en-US" dirty="0"/>
              <a:t>?</a:t>
            </a:r>
            <a:br>
              <a:rPr lang="en-US" dirty="0"/>
            </a:br>
            <a:endParaRPr lang="en-US" dirty="0"/>
          </a:p>
        </p:txBody>
      </p:sp>
      <p:sp>
        <p:nvSpPr>
          <p:cNvPr id="3" name="Content Placeholder 2"/>
          <p:cNvSpPr>
            <a:spLocks noGrp="1"/>
          </p:cNvSpPr>
          <p:nvPr>
            <p:ph idx="1"/>
          </p:nvPr>
        </p:nvSpPr>
        <p:spPr>
          <a:xfrm>
            <a:off x="395536" y="1196752"/>
            <a:ext cx="8229600" cy="4525963"/>
          </a:xfrm>
        </p:spPr>
        <p:txBody>
          <a:bodyPr/>
          <a:lstStyle/>
          <a:p>
            <a:r>
              <a:rPr lang="en-US" dirty="0"/>
              <a:t> </a:t>
            </a:r>
            <a:r>
              <a:rPr lang="en-US" dirty="0" err="1"/>
              <a:t>Katma</a:t>
            </a:r>
            <a:r>
              <a:rPr lang="en-US" dirty="0"/>
              <a:t> </a:t>
            </a:r>
            <a:r>
              <a:rPr lang="en-US" dirty="0" err="1"/>
              <a:t>Değer</a:t>
            </a:r>
            <a:r>
              <a:rPr lang="en-US" dirty="0"/>
              <a:t> </a:t>
            </a:r>
            <a:r>
              <a:rPr lang="en-US" dirty="0" err="1"/>
              <a:t>Vergisi</a:t>
            </a:r>
            <a:r>
              <a:rPr lang="en-US" dirty="0"/>
              <a:t> (KDV)</a:t>
            </a:r>
          </a:p>
          <a:p>
            <a:r>
              <a:rPr lang="en-US" dirty="0"/>
              <a:t> </a:t>
            </a:r>
            <a:r>
              <a:rPr lang="en-US" dirty="0" err="1"/>
              <a:t>Özel</a:t>
            </a:r>
            <a:r>
              <a:rPr lang="en-US" dirty="0"/>
              <a:t> </a:t>
            </a:r>
            <a:r>
              <a:rPr lang="en-US" dirty="0" err="1"/>
              <a:t>Tüketim</a:t>
            </a:r>
            <a:r>
              <a:rPr lang="en-US" dirty="0"/>
              <a:t> </a:t>
            </a:r>
            <a:r>
              <a:rPr lang="en-US" dirty="0" err="1"/>
              <a:t>Vergisi</a:t>
            </a:r>
            <a:r>
              <a:rPr lang="en-US" dirty="0"/>
              <a:t> (ÖTV)</a:t>
            </a:r>
          </a:p>
          <a:p>
            <a:r>
              <a:rPr lang="en-US" dirty="0"/>
              <a:t> Banka </a:t>
            </a:r>
            <a:r>
              <a:rPr lang="en-US" dirty="0" err="1"/>
              <a:t>Ve</a:t>
            </a:r>
            <a:r>
              <a:rPr lang="en-US" dirty="0"/>
              <a:t> </a:t>
            </a:r>
            <a:r>
              <a:rPr lang="en-US" dirty="0" err="1"/>
              <a:t>Sigorta</a:t>
            </a:r>
            <a:r>
              <a:rPr lang="en-US" dirty="0"/>
              <a:t> </a:t>
            </a:r>
            <a:r>
              <a:rPr lang="en-US" dirty="0" err="1"/>
              <a:t>Muameleleri</a:t>
            </a:r>
            <a:r>
              <a:rPr lang="en-US" dirty="0"/>
              <a:t> </a:t>
            </a:r>
            <a:r>
              <a:rPr lang="en-US" dirty="0" err="1"/>
              <a:t>Vergisi</a:t>
            </a:r>
            <a:r>
              <a:rPr lang="en-US" dirty="0"/>
              <a:t> (BSMV)</a:t>
            </a:r>
          </a:p>
          <a:p>
            <a:r>
              <a:rPr lang="en-US" dirty="0"/>
              <a:t> </a:t>
            </a:r>
            <a:r>
              <a:rPr lang="en-US" dirty="0" err="1"/>
              <a:t>Gümrük</a:t>
            </a:r>
            <a:r>
              <a:rPr lang="en-US" dirty="0"/>
              <a:t> </a:t>
            </a:r>
            <a:r>
              <a:rPr lang="en-US" dirty="0" err="1"/>
              <a:t>Vergisi</a:t>
            </a:r>
            <a:endParaRPr lang="en-US" dirty="0"/>
          </a:p>
          <a:p>
            <a:r>
              <a:rPr lang="en-US" dirty="0"/>
              <a:t> </a:t>
            </a:r>
            <a:r>
              <a:rPr lang="en-US" dirty="0" err="1"/>
              <a:t>Damga</a:t>
            </a:r>
            <a:r>
              <a:rPr lang="en-US" dirty="0"/>
              <a:t> </a:t>
            </a:r>
            <a:r>
              <a:rPr lang="en-US" dirty="0" err="1"/>
              <a:t>Vergisi</a:t>
            </a:r>
            <a:endParaRPr lang="en-US" dirty="0"/>
          </a:p>
          <a:p>
            <a:r>
              <a:rPr lang="en-US" dirty="0"/>
              <a:t> </a:t>
            </a:r>
            <a:r>
              <a:rPr lang="en-US" dirty="0" err="1"/>
              <a:t>Özel</a:t>
            </a:r>
            <a:r>
              <a:rPr lang="en-US" dirty="0"/>
              <a:t> </a:t>
            </a:r>
            <a:r>
              <a:rPr lang="en-US" dirty="0" err="1"/>
              <a:t>İletişim</a:t>
            </a:r>
            <a:r>
              <a:rPr lang="en-US" dirty="0"/>
              <a:t> </a:t>
            </a:r>
            <a:r>
              <a:rPr lang="en-US" dirty="0" err="1"/>
              <a:t>Vergisi</a:t>
            </a:r>
            <a:endParaRPr lang="en-US" dirty="0"/>
          </a:p>
          <a:p>
            <a:r>
              <a:rPr lang="en-US" dirty="0"/>
              <a:t> </a:t>
            </a:r>
            <a:r>
              <a:rPr lang="en-US" dirty="0" err="1"/>
              <a:t>Belediye</a:t>
            </a:r>
            <a:r>
              <a:rPr lang="en-US" dirty="0"/>
              <a:t> </a:t>
            </a:r>
            <a:r>
              <a:rPr lang="en-US" dirty="0" err="1"/>
              <a:t>Vergileri</a:t>
            </a:r>
            <a:endParaRPr lang="en-US" dirty="0"/>
          </a:p>
          <a:p>
            <a:r>
              <a:rPr lang="en-US" dirty="0"/>
              <a:t> </a:t>
            </a:r>
            <a:r>
              <a:rPr lang="en-US" dirty="0" err="1"/>
              <a:t>Şans</a:t>
            </a:r>
            <a:r>
              <a:rPr lang="en-US" dirty="0"/>
              <a:t> </a:t>
            </a:r>
            <a:r>
              <a:rPr lang="en-US" dirty="0" err="1"/>
              <a:t>Oyunları</a:t>
            </a:r>
            <a:r>
              <a:rPr lang="en-US" dirty="0"/>
              <a:t> </a:t>
            </a:r>
            <a:r>
              <a:rPr lang="en-US" dirty="0" err="1"/>
              <a:t>Vergisi</a:t>
            </a:r>
            <a:endParaRPr lang="en-US" dirty="0"/>
          </a:p>
          <a:p>
            <a:endParaRPr lang="en-US" dirty="0"/>
          </a:p>
        </p:txBody>
      </p:sp>
    </p:spTree>
    <p:extLst>
      <p:ext uri="{BB962C8B-B14F-4D97-AF65-F5344CB8AC3E}">
        <p14:creationId xmlns:p14="http://schemas.microsoft.com/office/powerpoint/2010/main" val="25281509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Dolaysız</a:t>
            </a:r>
            <a:r>
              <a:rPr lang="en-US" dirty="0"/>
              <a:t> </a:t>
            </a:r>
            <a:r>
              <a:rPr lang="en-US" dirty="0" err="1"/>
              <a:t>Vergiler</a:t>
            </a:r>
            <a:r>
              <a:rPr lang="en-US" dirty="0"/>
              <a:t> </a:t>
            </a:r>
            <a:r>
              <a:rPr lang="en-US" dirty="0" err="1"/>
              <a:t>Nedir</a:t>
            </a:r>
            <a:r>
              <a:rPr lang="en-US" dirty="0"/>
              <a:t>?</a:t>
            </a:r>
            <a:br>
              <a:rPr lang="en-US" dirty="0"/>
            </a:br>
            <a:endParaRPr lang="en-US" dirty="0"/>
          </a:p>
        </p:txBody>
      </p:sp>
      <p:sp>
        <p:nvSpPr>
          <p:cNvPr id="3" name="Content Placeholder 2"/>
          <p:cNvSpPr>
            <a:spLocks noGrp="1"/>
          </p:cNvSpPr>
          <p:nvPr>
            <p:ph idx="1"/>
          </p:nvPr>
        </p:nvSpPr>
        <p:spPr>
          <a:xfrm>
            <a:off x="323528" y="908720"/>
            <a:ext cx="8229600" cy="5832648"/>
          </a:xfrm>
        </p:spPr>
        <p:txBody>
          <a:bodyPr/>
          <a:lstStyle/>
          <a:p>
            <a:r>
              <a:rPr lang="en-US" dirty="0" err="1" smtClean="0"/>
              <a:t>Dolaysız</a:t>
            </a:r>
            <a:r>
              <a:rPr lang="en-US" dirty="0" smtClean="0"/>
              <a:t> </a:t>
            </a:r>
            <a:r>
              <a:rPr lang="en-US" dirty="0" err="1"/>
              <a:t>vergiler</a:t>
            </a:r>
            <a:r>
              <a:rPr lang="en-US" dirty="0"/>
              <a:t>; </a:t>
            </a:r>
            <a:r>
              <a:rPr lang="en-US" dirty="0" err="1"/>
              <a:t>kişilerin</a:t>
            </a:r>
            <a:r>
              <a:rPr lang="en-US" dirty="0"/>
              <a:t> </a:t>
            </a:r>
            <a:r>
              <a:rPr lang="en-US" dirty="0" err="1"/>
              <a:t>gelir</a:t>
            </a:r>
            <a:r>
              <a:rPr lang="en-US" dirty="0"/>
              <a:t> </a:t>
            </a:r>
            <a:r>
              <a:rPr lang="en-US" dirty="0" err="1"/>
              <a:t>veya</a:t>
            </a:r>
            <a:r>
              <a:rPr lang="en-US" dirty="0"/>
              <a:t> </a:t>
            </a:r>
            <a:r>
              <a:rPr lang="en-US" dirty="0" err="1"/>
              <a:t>kazancı</a:t>
            </a:r>
            <a:r>
              <a:rPr lang="en-US" dirty="0"/>
              <a:t> </a:t>
            </a:r>
            <a:r>
              <a:rPr lang="en-US" dirty="0" err="1"/>
              <a:t>üzerinden</a:t>
            </a:r>
            <a:r>
              <a:rPr lang="en-US" dirty="0"/>
              <a:t> </a:t>
            </a:r>
            <a:r>
              <a:rPr lang="en-US" dirty="0" err="1"/>
              <a:t>alınır</a:t>
            </a:r>
            <a:r>
              <a:rPr lang="en-US" dirty="0"/>
              <a:t>. </a:t>
            </a:r>
            <a:endParaRPr lang="tr-TR" dirty="0" smtClean="0"/>
          </a:p>
          <a:p>
            <a:r>
              <a:rPr lang="en-US" dirty="0" err="1" smtClean="0"/>
              <a:t>Yani</a:t>
            </a:r>
            <a:r>
              <a:rPr lang="en-US" dirty="0" smtClean="0"/>
              <a:t> </a:t>
            </a:r>
            <a:r>
              <a:rPr lang="en-US" dirty="0" err="1"/>
              <a:t>bir</a:t>
            </a:r>
            <a:r>
              <a:rPr lang="en-US" dirty="0"/>
              <a:t> </a:t>
            </a:r>
            <a:r>
              <a:rPr lang="en-US" dirty="0" err="1"/>
              <a:t>kişinin</a:t>
            </a:r>
            <a:r>
              <a:rPr lang="en-US" dirty="0"/>
              <a:t> </a:t>
            </a:r>
            <a:r>
              <a:rPr lang="en-US" dirty="0" err="1"/>
              <a:t>geliri</a:t>
            </a:r>
            <a:r>
              <a:rPr lang="en-US" dirty="0"/>
              <a:t> </a:t>
            </a:r>
            <a:r>
              <a:rPr lang="en-US" dirty="0" err="1"/>
              <a:t>ve</a:t>
            </a:r>
            <a:r>
              <a:rPr lang="en-US" dirty="0"/>
              <a:t> </a:t>
            </a:r>
            <a:r>
              <a:rPr lang="en-US" dirty="0" err="1"/>
              <a:t>kazancı</a:t>
            </a:r>
            <a:r>
              <a:rPr lang="en-US" dirty="0"/>
              <a:t> </a:t>
            </a:r>
            <a:r>
              <a:rPr lang="en-US" dirty="0" err="1"/>
              <a:t>varsa</a:t>
            </a:r>
            <a:r>
              <a:rPr lang="en-US" dirty="0"/>
              <a:t> </a:t>
            </a:r>
            <a:r>
              <a:rPr lang="en-US" dirty="0" err="1"/>
              <a:t>artı</a:t>
            </a:r>
            <a:r>
              <a:rPr lang="en-US" dirty="0"/>
              <a:t> </a:t>
            </a:r>
            <a:r>
              <a:rPr lang="en-US" dirty="0" err="1"/>
              <a:t>olarak</a:t>
            </a:r>
            <a:r>
              <a:rPr lang="en-US" dirty="0"/>
              <a:t> </a:t>
            </a:r>
            <a:r>
              <a:rPr lang="en-US" dirty="0" err="1"/>
              <a:t>bir</a:t>
            </a:r>
            <a:r>
              <a:rPr lang="en-US" dirty="0"/>
              <a:t> </a:t>
            </a:r>
            <a:r>
              <a:rPr lang="en-US" dirty="0" err="1"/>
              <a:t>serveti</a:t>
            </a:r>
            <a:r>
              <a:rPr lang="en-US" dirty="0"/>
              <a:t> </a:t>
            </a:r>
            <a:r>
              <a:rPr lang="en-US" dirty="0" err="1"/>
              <a:t>varsa</a:t>
            </a:r>
            <a:r>
              <a:rPr lang="en-US" dirty="0"/>
              <a:t> </a:t>
            </a:r>
            <a:r>
              <a:rPr lang="en-US" dirty="0" err="1"/>
              <a:t>bu</a:t>
            </a:r>
            <a:r>
              <a:rPr lang="en-US" dirty="0"/>
              <a:t> </a:t>
            </a:r>
            <a:r>
              <a:rPr lang="en-US" dirty="0" err="1"/>
              <a:t>vergiyi</a:t>
            </a:r>
            <a:r>
              <a:rPr lang="en-US" dirty="0"/>
              <a:t> </a:t>
            </a:r>
            <a:r>
              <a:rPr lang="en-US" dirty="0" err="1"/>
              <a:t>vermesi</a:t>
            </a:r>
            <a:r>
              <a:rPr lang="en-US" dirty="0"/>
              <a:t> </a:t>
            </a:r>
            <a:r>
              <a:rPr lang="en-US" dirty="0" err="1"/>
              <a:t>için</a:t>
            </a:r>
            <a:r>
              <a:rPr lang="en-US" dirty="0"/>
              <a:t> </a:t>
            </a:r>
            <a:r>
              <a:rPr lang="en-US" dirty="0" err="1"/>
              <a:t>yeterlidir</a:t>
            </a:r>
            <a:r>
              <a:rPr lang="en-US" dirty="0"/>
              <a:t>. </a:t>
            </a:r>
            <a:endParaRPr lang="tr-TR" dirty="0" smtClean="0"/>
          </a:p>
          <a:p>
            <a:r>
              <a:rPr lang="en-US" dirty="0" err="1" smtClean="0"/>
              <a:t>Dolaysız</a:t>
            </a:r>
            <a:r>
              <a:rPr lang="en-US" dirty="0" smtClean="0"/>
              <a:t> </a:t>
            </a:r>
            <a:r>
              <a:rPr lang="en-US" dirty="0" err="1"/>
              <a:t>vergilere</a:t>
            </a:r>
            <a:r>
              <a:rPr lang="en-US" dirty="0"/>
              <a:t> </a:t>
            </a:r>
            <a:r>
              <a:rPr lang="en-US" dirty="0" err="1"/>
              <a:t>örnek</a:t>
            </a:r>
            <a:r>
              <a:rPr lang="en-US" dirty="0"/>
              <a:t> </a:t>
            </a:r>
            <a:r>
              <a:rPr lang="en-US" dirty="0" err="1"/>
              <a:t>olarak</a:t>
            </a:r>
            <a:r>
              <a:rPr lang="en-US" dirty="0"/>
              <a:t> </a:t>
            </a:r>
            <a:r>
              <a:rPr lang="en-US" dirty="0" err="1"/>
              <a:t>gelir</a:t>
            </a:r>
            <a:r>
              <a:rPr lang="en-US" dirty="0"/>
              <a:t> </a:t>
            </a:r>
            <a:r>
              <a:rPr lang="en-US" dirty="0" err="1"/>
              <a:t>vergisi</a:t>
            </a:r>
            <a:r>
              <a:rPr lang="en-US" dirty="0"/>
              <a:t>, </a:t>
            </a:r>
            <a:r>
              <a:rPr lang="en-US" dirty="0" err="1"/>
              <a:t>kurumlar</a:t>
            </a:r>
            <a:r>
              <a:rPr lang="en-US" dirty="0"/>
              <a:t> </a:t>
            </a:r>
            <a:r>
              <a:rPr lang="en-US" dirty="0" err="1"/>
              <a:t>vergisi</a:t>
            </a:r>
            <a:r>
              <a:rPr lang="en-US" dirty="0"/>
              <a:t> </a:t>
            </a:r>
            <a:r>
              <a:rPr lang="en-US" dirty="0" err="1"/>
              <a:t>ve</a:t>
            </a:r>
            <a:r>
              <a:rPr lang="en-US" dirty="0"/>
              <a:t> </a:t>
            </a:r>
            <a:r>
              <a:rPr lang="en-US" dirty="0" err="1"/>
              <a:t>emlak</a:t>
            </a:r>
            <a:r>
              <a:rPr lang="en-US" dirty="0"/>
              <a:t> </a:t>
            </a:r>
            <a:r>
              <a:rPr lang="en-US" dirty="0" err="1"/>
              <a:t>vergisi</a:t>
            </a:r>
            <a:r>
              <a:rPr lang="en-US" dirty="0"/>
              <a:t> </a:t>
            </a:r>
            <a:r>
              <a:rPr lang="en-US" dirty="0" err="1"/>
              <a:t>örnek</a:t>
            </a:r>
            <a:r>
              <a:rPr lang="en-US" dirty="0"/>
              <a:t> </a:t>
            </a:r>
            <a:r>
              <a:rPr lang="en-US" dirty="0" err="1"/>
              <a:t>olarak</a:t>
            </a:r>
            <a:r>
              <a:rPr lang="en-US" dirty="0"/>
              <a:t> </a:t>
            </a:r>
            <a:r>
              <a:rPr lang="en-US" dirty="0" err="1"/>
              <a:t>gösterilebilir</a:t>
            </a:r>
            <a:r>
              <a:rPr lang="en-US" dirty="0" smtClean="0"/>
              <a:t>.</a:t>
            </a:r>
          </a:p>
          <a:p>
            <a:r>
              <a:rPr lang="en-US" dirty="0" err="1" smtClean="0"/>
              <a:t>Kaynak</a:t>
            </a:r>
            <a:r>
              <a:rPr lang="tr-TR" dirty="0" smtClean="0"/>
              <a:t>:</a:t>
            </a:r>
            <a:r>
              <a:rPr lang="en-US" dirty="0" smtClean="0">
                <a:hlinkClick r:id="rId2"/>
              </a:rPr>
              <a:t>https</a:t>
            </a:r>
            <a:r>
              <a:rPr lang="en-US" dirty="0">
                <a:hlinkClick r:id="rId2"/>
              </a:rPr>
              <a:t>://www.yatirimkredi.com/turkiyede-dolayli-vergiler-avantajlari-ve-dezavantajlari.html</a:t>
            </a:r>
            <a:endParaRPr lang="en-US" dirty="0"/>
          </a:p>
        </p:txBody>
      </p:sp>
    </p:spTree>
    <p:extLst>
      <p:ext uri="{BB962C8B-B14F-4D97-AF65-F5344CB8AC3E}">
        <p14:creationId xmlns:p14="http://schemas.microsoft.com/office/powerpoint/2010/main" val="39418662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t>Dolay</a:t>
            </a:r>
            <a:r>
              <a:rPr lang="tr-TR" sz="4000" dirty="0" smtClean="0"/>
              <a:t>sız</a:t>
            </a:r>
            <a:r>
              <a:rPr lang="en-US" sz="4000" dirty="0" smtClean="0"/>
              <a:t> </a:t>
            </a:r>
            <a:r>
              <a:rPr lang="en-US" sz="4000" dirty="0" err="1"/>
              <a:t>Vergi</a:t>
            </a:r>
            <a:r>
              <a:rPr lang="en-US" sz="4000" dirty="0"/>
              <a:t> </a:t>
            </a:r>
            <a:r>
              <a:rPr lang="en-US" sz="4000" dirty="0" err="1"/>
              <a:t>Çeşitleri</a:t>
            </a:r>
            <a:r>
              <a:rPr lang="en-US" sz="4000" dirty="0"/>
              <a:t> </a:t>
            </a:r>
            <a:r>
              <a:rPr lang="en-US" sz="4000" dirty="0" err="1"/>
              <a:t>Nelerdir</a:t>
            </a:r>
            <a:r>
              <a:rPr lang="en-US" sz="4000" dirty="0"/>
              <a:t>?</a:t>
            </a:r>
            <a:br>
              <a:rPr lang="en-US" sz="4000" dirty="0"/>
            </a:br>
            <a:endParaRPr lang="en-US" sz="4000" dirty="0"/>
          </a:p>
        </p:txBody>
      </p:sp>
      <p:sp>
        <p:nvSpPr>
          <p:cNvPr id="3" name="Content Placeholder 2"/>
          <p:cNvSpPr>
            <a:spLocks noGrp="1"/>
          </p:cNvSpPr>
          <p:nvPr>
            <p:ph idx="1"/>
          </p:nvPr>
        </p:nvSpPr>
        <p:spPr/>
        <p:txBody>
          <a:bodyPr/>
          <a:lstStyle/>
          <a:p>
            <a:r>
              <a:rPr lang="tr-TR" dirty="0" smtClean="0"/>
              <a:t>G</a:t>
            </a:r>
            <a:r>
              <a:rPr lang="en-US" dirty="0" err="1" smtClean="0"/>
              <a:t>elir</a:t>
            </a:r>
            <a:r>
              <a:rPr lang="en-US" dirty="0" smtClean="0"/>
              <a:t> </a:t>
            </a:r>
            <a:r>
              <a:rPr lang="en-US" dirty="0" err="1"/>
              <a:t>vergisi</a:t>
            </a:r>
            <a:r>
              <a:rPr lang="en-US" dirty="0"/>
              <a:t>, </a:t>
            </a:r>
            <a:endParaRPr lang="en-US" dirty="0" smtClean="0"/>
          </a:p>
          <a:p>
            <a:r>
              <a:rPr lang="en-US" dirty="0" err="1"/>
              <a:t>K</a:t>
            </a:r>
            <a:r>
              <a:rPr lang="en-US" dirty="0" err="1" smtClean="0"/>
              <a:t>urumlar</a:t>
            </a:r>
            <a:r>
              <a:rPr lang="en-US" dirty="0" smtClean="0"/>
              <a:t> </a:t>
            </a:r>
            <a:r>
              <a:rPr lang="en-US" dirty="0" err="1"/>
              <a:t>vergisi</a:t>
            </a:r>
            <a:r>
              <a:rPr lang="en-US" dirty="0"/>
              <a:t> </a:t>
            </a:r>
          </a:p>
          <a:p>
            <a:r>
              <a:rPr lang="en-US" dirty="0" err="1"/>
              <a:t>E</a:t>
            </a:r>
            <a:r>
              <a:rPr lang="en-US" dirty="0" err="1" smtClean="0"/>
              <a:t>mlak</a:t>
            </a:r>
            <a:r>
              <a:rPr lang="en-US" dirty="0" smtClean="0"/>
              <a:t> </a:t>
            </a:r>
            <a:r>
              <a:rPr lang="en-US" dirty="0" err="1" smtClean="0"/>
              <a:t>vergisi</a:t>
            </a:r>
            <a:endParaRPr lang="en-US" dirty="0" smtClean="0"/>
          </a:p>
          <a:p>
            <a:r>
              <a:rPr lang="tr-TR" dirty="0"/>
              <a:t>Veraset ve İntikal Vergisi</a:t>
            </a:r>
            <a:endParaRPr lang="en-US" dirty="0"/>
          </a:p>
          <a:p>
            <a:r>
              <a:rPr lang="tr-TR" dirty="0"/>
              <a:t>Motorlu Taşıtlar Vergisi</a:t>
            </a:r>
            <a:endParaRPr lang="en-US" dirty="0"/>
          </a:p>
        </p:txBody>
      </p:sp>
    </p:spTree>
    <p:extLst>
      <p:ext uri="{BB962C8B-B14F-4D97-AF65-F5344CB8AC3E}">
        <p14:creationId xmlns:p14="http://schemas.microsoft.com/office/powerpoint/2010/main" val="35217424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48072"/>
          </a:xfrm>
        </p:spPr>
        <p:txBody>
          <a:bodyPr/>
          <a:lstStyle/>
          <a:p>
            <a:r>
              <a:rPr lang="tr-TR" sz="3600" dirty="0" smtClean="0">
                <a:solidFill>
                  <a:srgbClr val="7030A0"/>
                </a:solidFill>
              </a:rPr>
              <a:t>Verginin Tarafları</a:t>
            </a:r>
            <a:endParaRPr lang="tr-TR" sz="3600" dirty="0">
              <a:solidFill>
                <a:srgbClr val="7030A0"/>
              </a:solidFill>
            </a:endParaRPr>
          </a:p>
        </p:txBody>
      </p:sp>
      <p:sp>
        <p:nvSpPr>
          <p:cNvPr id="3" name="Content Placeholder 2"/>
          <p:cNvSpPr>
            <a:spLocks noGrp="1"/>
          </p:cNvSpPr>
          <p:nvPr>
            <p:ph idx="1"/>
          </p:nvPr>
        </p:nvSpPr>
        <p:spPr>
          <a:xfrm>
            <a:off x="457200" y="836712"/>
            <a:ext cx="8229600" cy="5688632"/>
          </a:xfrm>
        </p:spPr>
        <p:txBody>
          <a:bodyPr/>
          <a:lstStyle/>
          <a:p>
            <a:pPr marL="0" indent="0">
              <a:buNone/>
            </a:pPr>
            <a:r>
              <a:rPr lang="tr-TR" dirty="0" smtClean="0">
                <a:solidFill>
                  <a:srgbClr val="7030A0"/>
                </a:solidFill>
              </a:rPr>
              <a:t>Vergilemede </a:t>
            </a:r>
            <a:r>
              <a:rPr lang="tr-TR" dirty="0">
                <a:solidFill>
                  <a:srgbClr val="7030A0"/>
                </a:solidFill>
              </a:rPr>
              <a:t>iki taraf bulunur. </a:t>
            </a:r>
            <a:endParaRPr lang="tr-TR" dirty="0" smtClean="0">
              <a:solidFill>
                <a:srgbClr val="7030A0"/>
              </a:solidFill>
            </a:endParaRPr>
          </a:p>
          <a:p>
            <a:r>
              <a:rPr lang="tr-TR" dirty="0" smtClean="0">
                <a:solidFill>
                  <a:srgbClr val="7030A0"/>
                </a:solidFill>
              </a:rPr>
              <a:t>Bunlardan </a:t>
            </a:r>
            <a:r>
              <a:rPr lang="tr-TR" dirty="0">
                <a:solidFill>
                  <a:srgbClr val="7030A0"/>
                </a:solidFill>
              </a:rPr>
              <a:t>birisi </a:t>
            </a:r>
            <a:r>
              <a:rPr lang="tr-TR" u="sng" dirty="0">
                <a:solidFill>
                  <a:srgbClr val="7030A0"/>
                </a:solidFill>
              </a:rPr>
              <a:t>verginin borçlusu </a:t>
            </a:r>
            <a:r>
              <a:rPr lang="tr-TR" dirty="0">
                <a:solidFill>
                  <a:srgbClr val="7030A0"/>
                </a:solidFill>
              </a:rPr>
              <a:t>iken diğeri ise </a:t>
            </a:r>
            <a:r>
              <a:rPr lang="tr-TR" u="sng" dirty="0">
                <a:solidFill>
                  <a:srgbClr val="7030A0"/>
                </a:solidFill>
              </a:rPr>
              <a:t>verginin alacaklısı</a:t>
            </a:r>
            <a:r>
              <a:rPr lang="tr-TR" dirty="0">
                <a:solidFill>
                  <a:srgbClr val="7030A0"/>
                </a:solidFill>
              </a:rPr>
              <a:t>dır. </a:t>
            </a:r>
            <a:endParaRPr lang="tr-TR" dirty="0" smtClean="0">
              <a:solidFill>
                <a:srgbClr val="7030A0"/>
              </a:solidFill>
            </a:endParaRPr>
          </a:p>
          <a:p>
            <a:r>
              <a:rPr lang="tr-TR" u="sng" dirty="0" smtClean="0">
                <a:solidFill>
                  <a:srgbClr val="7030A0"/>
                </a:solidFill>
              </a:rPr>
              <a:t>Verginin </a:t>
            </a:r>
            <a:r>
              <a:rPr lang="tr-TR" u="sng" dirty="0">
                <a:solidFill>
                  <a:srgbClr val="7030A0"/>
                </a:solidFill>
              </a:rPr>
              <a:t>alacaklısı</a:t>
            </a:r>
            <a:r>
              <a:rPr lang="tr-TR" dirty="0">
                <a:solidFill>
                  <a:srgbClr val="7030A0"/>
                </a:solidFill>
              </a:rPr>
              <a:t>, vergilendirme yetkisine sahip olan devlettir. Devlet vergilendirme yetkisini bazı kamu kuruluşlarına da devredebilir. Vergilendirme yetkisi devletçe yerel yönetimlere, bağımsız kamu kuruluşlarına ve merkezi yönetimlere tanınsa bile vergi alacaklısı yine de devlettir</a:t>
            </a:r>
            <a:r>
              <a:rPr lang="tr-TR" dirty="0" smtClean="0">
                <a:solidFill>
                  <a:srgbClr val="7030A0"/>
                </a:solidFill>
              </a:rPr>
              <a:t>.</a:t>
            </a:r>
            <a:endParaRPr lang="tr-TR" dirty="0">
              <a:solidFill>
                <a:srgbClr val="7030A0"/>
              </a:solidFill>
            </a:endParaRPr>
          </a:p>
        </p:txBody>
      </p:sp>
    </p:spTree>
    <p:extLst>
      <p:ext uri="{BB962C8B-B14F-4D97-AF65-F5344CB8AC3E}">
        <p14:creationId xmlns:p14="http://schemas.microsoft.com/office/powerpoint/2010/main" val="39950279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288032"/>
          </a:xfrm>
        </p:spPr>
        <p:txBody>
          <a:bodyPr/>
          <a:lstStyle/>
          <a:p>
            <a:pPr algn="l"/>
            <a:endParaRPr lang="tr-TR" sz="3200" dirty="0">
              <a:solidFill>
                <a:srgbClr val="7030A0"/>
              </a:solidFill>
            </a:endParaRPr>
          </a:p>
        </p:txBody>
      </p:sp>
      <p:sp>
        <p:nvSpPr>
          <p:cNvPr id="3" name="Content Placeholder 2"/>
          <p:cNvSpPr>
            <a:spLocks noGrp="1"/>
          </p:cNvSpPr>
          <p:nvPr>
            <p:ph idx="1"/>
          </p:nvPr>
        </p:nvSpPr>
        <p:spPr>
          <a:xfrm>
            <a:off x="323528" y="548680"/>
            <a:ext cx="8229600" cy="6048672"/>
          </a:xfrm>
        </p:spPr>
        <p:txBody>
          <a:bodyPr/>
          <a:lstStyle/>
          <a:p>
            <a:r>
              <a:rPr lang="tr-TR" sz="2800" b="1" u="sng" dirty="0">
                <a:solidFill>
                  <a:srgbClr val="7030A0"/>
                </a:solidFill>
              </a:rPr>
              <a:t>Verginin borçlusu </a:t>
            </a:r>
            <a:r>
              <a:rPr lang="tr-TR" sz="2800" b="1" dirty="0">
                <a:solidFill>
                  <a:srgbClr val="7030A0"/>
                </a:solidFill>
              </a:rPr>
              <a:t>vergiyi ödemekle yükümlü olan gerçek veya tüzel kişilerdir.</a:t>
            </a:r>
          </a:p>
          <a:p>
            <a:endParaRPr lang="tr-TR" sz="2800" b="1" dirty="0" smtClean="0">
              <a:solidFill>
                <a:srgbClr val="7030A0"/>
              </a:solidFill>
            </a:endParaRPr>
          </a:p>
          <a:p>
            <a:r>
              <a:rPr lang="tr-TR" sz="2800" b="1" dirty="0" smtClean="0">
                <a:solidFill>
                  <a:srgbClr val="7030A0"/>
                </a:solidFill>
              </a:rPr>
              <a:t>Gerçek kişi (şahıs): Vergiyi ödemekle yükümlü şahıslar veya şahıs adına kayıtlı işletmelerdir. Örnek: Bakkal sahibi, doktor, çiftçi gibi kendi adına iş yapan şahıslar.</a:t>
            </a:r>
          </a:p>
          <a:p>
            <a:endParaRPr lang="tr-TR" sz="2800" b="1" dirty="0" smtClean="0">
              <a:solidFill>
                <a:srgbClr val="7030A0"/>
              </a:solidFill>
            </a:endParaRPr>
          </a:p>
          <a:p>
            <a:r>
              <a:rPr lang="tr-TR" sz="2800" b="1" dirty="0" smtClean="0">
                <a:solidFill>
                  <a:srgbClr val="7030A0"/>
                </a:solidFill>
              </a:rPr>
              <a:t>Tüzel Kişi(kurum/şirket): Vergiyi ödemekle yükümlü </a:t>
            </a:r>
            <a:r>
              <a:rPr lang="en-US" sz="2800" b="1" dirty="0" smtClean="0">
                <a:solidFill>
                  <a:srgbClr val="7030A0"/>
                </a:solidFill>
              </a:rPr>
              <a:t>F</a:t>
            </a:r>
            <a:r>
              <a:rPr lang="tr-TR" sz="2800" b="1" dirty="0" smtClean="0">
                <a:solidFill>
                  <a:srgbClr val="7030A0"/>
                </a:solidFill>
              </a:rPr>
              <a:t>asıl 113 Şirketler Yasasına göre kurulan, kurum, kuruluş ve müeseselerdir. </a:t>
            </a:r>
          </a:p>
          <a:p>
            <a:pPr marL="0" indent="0">
              <a:buNone/>
            </a:pPr>
            <a:r>
              <a:rPr lang="tr-TR" sz="2800" b="1" dirty="0">
                <a:solidFill>
                  <a:srgbClr val="7030A0"/>
                </a:solidFill>
              </a:rPr>
              <a:t> </a:t>
            </a:r>
            <a:r>
              <a:rPr lang="tr-TR" sz="2800" b="1" dirty="0" smtClean="0">
                <a:solidFill>
                  <a:srgbClr val="7030A0"/>
                </a:solidFill>
              </a:rPr>
              <a:t>  Örnek: ABC Company Ltd.</a:t>
            </a:r>
          </a:p>
          <a:p>
            <a:pPr marL="0" indent="0">
              <a:buNone/>
            </a:pPr>
            <a:endParaRPr lang="tr-TR" sz="2800" b="1" dirty="0">
              <a:solidFill>
                <a:srgbClr val="7030A0"/>
              </a:solidFill>
            </a:endParaRPr>
          </a:p>
          <a:p>
            <a:pPr marL="0" indent="0">
              <a:buNone/>
            </a:pPr>
            <a:endParaRPr lang="tr-TR" sz="2800" dirty="0">
              <a:solidFill>
                <a:srgbClr val="7030A0"/>
              </a:solidFill>
            </a:endParaRPr>
          </a:p>
        </p:txBody>
      </p:sp>
    </p:spTree>
    <p:extLst>
      <p:ext uri="{BB962C8B-B14F-4D97-AF65-F5344CB8AC3E}">
        <p14:creationId xmlns:p14="http://schemas.microsoft.com/office/powerpoint/2010/main" val="211987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624"/>
            <a:ext cx="8229600" cy="6081539"/>
          </a:xfrm>
        </p:spPr>
        <p:txBody>
          <a:bodyPr/>
          <a:lstStyle/>
          <a:p>
            <a:r>
              <a:rPr lang="tr-TR" u="sng" dirty="0" smtClean="0"/>
              <a:t>Belediye;</a:t>
            </a:r>
            <a:r>
              <a:rPr lang="tr-TR" dirty="0" smtClean="0"/>
              <a:t> işyeri açılış ve kapanışı ile ilgili gerekli bidirimlerin yapıldığı, belediye meslek vergisi, emlak vergisi, sağlık, temizlik, aydınlatma ve şebeke suyu ile ilgili tüketim faturalarının ödendiği kuruluşlardır. </a:t>
            </a:r>
            <a:endParaRPr lang="en-US" dirty="0"/>
          </a:p>
        </p:txBody>
      </p:sp>
    </p:spTree>
    <p:extLst>
      <p:ext uri="{BB962C8B-B14F-4D97-AF65-F5344CB8AC3E}">
        <p14:creationId xmlns:p14="http://schemas.microsoft.com/office/powerpoint/2010/main" val="7439757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229600" cy="432048"/>
          </a:xfrm>
        </p:spPr>
        <p:txBody>
          <a:bodyPr/>
          <a:lstStyle/>
          <a:p>
            <a:pPr algn="l"/>
            <a:endParaRPr lang="tr-TR" sz="2800" b="1" dirty="0">
              <a:solidFill>
                <a:srgbClr val="7030A0"/>
              </a:solidFill>
            </a:endParaRPr>
          </a:p>
        </p:txBody>
      </p:sp>
      <p:sp>
        <p:nvSpPr>
          <p:cNvPr id="3" name="Content Placeholder 2"/>
          <p:cNvSpPr>
            <a:spLocks noGrp="1"/>
          </p:cNvSpPr>
          <p:nvPr>
            <p:ph idx="1"/>
          </p:nvPr>
        </p:nvSpPr>
        <p:spPr>
          <a:xfrm>
            <a:off x="107504" y="692696"/>
            <a:ext cx="8229600" cy="4608512"/>
          </a:xfrm>
        </p:spPr>
        <p:txBody>
          <a:bodyPr/>
          <a:lstStyle/>
          <a:p>
            <a:r>
              <a:rPr lang="tr-TR" dirty="0" smtClean="0">
                <a:solidFill>
                  <a:srgbClr val="7030A0"/>
                </a:solidFill>
              </a:rPr>
              <a:t>Mükellef </a:t>
            </a:r>
            <a:r>
              <a:rPr lang="tr-TR" dirty="0">
                <a:solidFill>
                  <a:srgbClr val="7030A0"/>
                </a:solidFill>
              </a:rPr>
              <a:t>(yükümlü), </a:t>
            </a:r>
            <a:r>
              <a:rPr lang="tr-TR" dirty="0" smtClean="0">
                <a:solidFill>
                  <a:srgbClr val="7030A0"/>
                </a:solidFill>
              </a:rPr>
              <a:t> </a:t>
            </a:r>
            <a:r>
              <a:rPr lang="tr-TR" dirty="0">
                <a:solidFill>
                  <a:srgbClr val="7030A0"/>
                </a:solidFill>
              </a:rPr>
              <a:t>"vergi </a:t>
            </a:r>
            <a:r>
              <a:rPr lang="tr-TR" dirty="0" smtClean="0">
                <a:solidFill>
                  <a:srgbClr val="7030A0"/>
                </a:solidFill>
              </a:rPr>
              <a:t>yasalarına göre  vergi ödemekle borçlu gerçek veya tüzel kişidir". </a:t>
            </a:r>
            <a:endParaRPr lang="en-US" dirty="0" smtClean="0">
              <a:solidFill>
                <a:srgbClr val="7030A0"/>
              </a:solidFill>
            </a:endParaRPr>
          </a:p>
          <a:p>
            <a:r>
              <a:rPr lang="tr-TR" dirty="0">
                <a:solidFill>
                  <a:srgbClr val="7030A0"/>
                </a:solidFill>
              </a:rPr>
              <a:t>Verginin borçlusu</a:t>
            </a:r>
            <a:r>
              <a:rPr lang="en-US" dirty="0">
                <a:solidFill>
                  <a:srgbClr val="7030A0"/>
                </a:solidFill>
              </a:rPr>
              <a:t> </a:t>
            </a:r>
            <a:r>
              <a:rPr lang="tr-TR" dirty="0">
                <a:solidFill>
                  <a:srgbClr val="7030A0"/>
                </a:solidFill>
              </a:rPr>
              <a:t>= Mükellef (yükümlü)</a:t>
            </a:r>
          </a:p>
        </p:txBody>
      </p:sp>
    </p:spTree>
    <p:extLst>
      <p:ext uri="{BB962C8B-B14F-4D97-AF65-F5344CB8AC3E}">
        <p14:creationId xmlns:p14="http://schemas.microsoft.com/office/powerpoint/2010/main" val="7496926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r>
              <a:rPr lang="en-US" sz="3600" dirty="0" smtClean="0">
                <a:solidFill>
                  <a:srgbClr val="7030A0"/>
                </a:solidFill>
              </a:rPr>
              <a:t>M</a:t>
            </a:r>
            <a:r>
              <a:rPr lang="tr-TR" sz="3600" dirty="0" smtClean="0">
                <a:solidFill>
                  <a:srgbClr val="7030A0"/>
                </a:solidFill>
              </a:rPr>
              <a:t>ÜKELLEFİN ÖDEVLERİ</a:t>
            </a:r>
            <a:endParaRPr lang="tr-TR" sz="3600" dirty="0">
              <a:solidFill>
                <a:srgbClr val="7030A0"/>
              </a:solidFill>
            </a:endParaRPr>
          </a:p>
        </p:txBody>
      </p:sp>
      <p:sp>
        <p:nvSpPr>
          <p:cNvPr id="3" name="Content Placeholder 2"/>
          <p:cNvSpPr>
            <a:spLocks noGrp="1"/>
          </p:cNvSpPr>
          <p:nvPr>
            <p:ph idx="1"/>
          </p:nvPr>
        </p:nvSpPr>
        <p:spPr>
          <a:xfrm>
            <a:off x="457200" y="980728"/>
            <a:ext cx="8229600" cy="5544616"/>
          </a:xfrm>
        </p:spPr>
        <p:txBody>
          <a:bodyPr/>
          <a:lstStyle/>
          <a:p>
            <a:r>
              <a:rPr lang="tr-TR" dirty="0">
                <a:solidFill>
                  <a:srgbClr val="7030A0"/>
                </a:solidFill>
              </a:rPr>
              <a:t>Bunun yanında mükellefin defter tutmak, </a:t>
            </a:r>
            <a:r>
              <a:rPr lang="tr-TR" dirty="0" smtClean="0">
                <a:solidFill>
                  <a:srgbClr val="7030A0"/>
                </a:solidFill>
              </a:rPr>
              <a:t>işe </a:t>
            </a:r>
            <a:r>
              <a:rPr lang="tr-TR" dirty="0">
                <a:solidFill>
                  <a:srgbClr val="7030A0"/>
                </a:solidFill>
              </a:rPr>
              <a:t>başlamayı ve bırakmayı bildirme, beyanname verme, defter ve belgeleri saklama ve gerektiğinde gösterme gibi </a:t>
            </a:r>
            <a:r>
              <a:rPr lang="tr-TR" u="sng" dirty="0">
                <a:solidFill>
                  <a:srgbClr val="7030A0"/>
                </a:solidFill>
              </a:rPr>
              <a:t>ödevler</a:t>
            </a:r>
            <a:r>
              <a:rPr lang="tr-TR" dirty="0">
                <a:solidFill>
                  <a:srgbClr val="7030A0"/>
                </a:solidFill>
              </a:rPr>
              <a:t>i vardır. Bu tür mükellefiyet de biçimsel mükellefiyet olarak adlandırılır. </a:t>
            </a:r>
          </a:p>
          <a:p>
            <a:r>
              <a:rPr lang="tr-TR" dirty="0" smtClean="0">
                <a:solidFill>
                  <a:srgbClr val="7030A0"/>
                </a:solidFill>
              </a:rPr>
              <a:t>Mükellefi </a:t>
            </a:r>
            <a:r>
              <a:rPr lang="tr-TR" dirty="0">
                <a:solidFill>
                  <a:srgbClr val="7030A0"/>
                </a:solidFill>
              </a:rPr>
              <a:t>hem vergi borcunu ödeyen hem de kanunlarla kendisine verilen biçimsel görevleri yerine getiren kişi olarak ele almak gerekmektedir.</a:t>
            </a:r>
          </a:p>
        </p:txBody>
      </p:sp>
    </p:spTree>
    <p:extLst>
      <p:ext uri="{BB962C8B-B14F-4D97-AF65-F5344CB8AC3E}">
        <p14:creationId xmlns:p14="http://schemas.microsoft.com/office/powerpoint/2010/main" val="11752585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229600" cy="5832648"/>
          </a:xfrm>
        </p:spPr>
        <p:txBody>
          <a:bodyPr/>
          <a:lstStyle/>
          <a:p>
            <a:r>
              <a:rPr lang="tr-TR" u="sng" dirty="0">
                <a:solidFill>
                  <a:srgbClr val="7030A0"/>
                </a:solidFill>
              </a:rPr>
              <a:t>Vergi </a:t>
            </a:r>
            <a:r>
              <a:rPr lang="tr-TR" u="sng" dirty="0" smtClean="0">
                <a:solidFill>
                  <a:srgbClr val="7030A0"/>
                </a:solidFill>
              </a:rPr>
              <a:t>sorumlusu</a:t>
            </a:r>
            <a:r>
              <a:rPr lang="tr-TR" dirty="0">
                <a:solidFill>
                  <a:srgbClr val="7030A0"/>
                </a:solidFill>
              </a:rPr>
              <a:t>:</a:t>
            </a:r>
            <a:r>
              <a:rPr lang="tr-TR" dirty="0" smtClean="0">
                <a:solidFill>
                  <a:srgbClr val="7030A0"/>
                </a:solidFill>
              </a:rPr>
              <a:t> Verginin ödenmesi bakımından alacaklı vergi dairesine karşı muhatap olan kişidir.</a:t>
            </a:r>
          </a:p>
          <a:p>
            <a:r>
              <a:rPr lang="tr-TR" dirty="0" smtClean="0">
                <a:solidFill>
                  <a:srgbClr val="7030A0"/>
                </a:solidFill>
              </a:rPr>
              <a:t>Vergi sorumlusu gerçek </a:t>
            </a:r>
            <a:r>
              <a:rPr lang="tr-TR" dirty="0">
                <a:solidFill>
                  <a:srgbClr val="7030A0"/>
                </a:solidFill>
              </a:rPr>
              <a:t>mükellef olmamakla birlikte, gerçek mükelleflerle olan ilişkileri dolayısıyla vergi kanunlarının gösterdiği hallerde, verginin hesaplanarak kesilmesi ve vergi dairesine ödenmesi veya diğer bazı işlerin yapılması (defter tutma, beyanname verme vb.) mecburiyeti olan üçüncü kişilere denir.</a:t>
            </a:r>
          </a:p>
          <a:p>
            <a:endParaRPr lang="tr-TR" dirty="0"/>
          </a:p>
        </p:txBody>
      </p:sp>
    </p:spTree>
    <p:extLst>
      <p:ext uri="{BB962C8B-B14F-4D97-AF65-F5344CB8AC3E}">
        <p14:creationId xmlns:p14="http://schemas.microsoft.com/office/powerpoint/2010/main" val="21261006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r>
              <a:rPr lang="tr-TR" sz="3600" dirty="0" smtClean="0">
                <a:solidFill>
                  <a:srgbClr val="7030A0"/>
                </a:solidFill>
              </a:rPr>
              <a:t>Verginin Matrahı</a:t>
            </a:r>
            <a:endParaRPr lang="tr-TR" sz="3600" dirty="0">
              <a:solidFill>
                <a:srgbClr val="7030A0"/>
              </a:solidFill>
            </a:endParaRPr>
          </a:p>
        </p:txBody>
      </p:sp>
      <p:sp>
        <p:nvSpPr>
          <p:cNvPr id="3" name="Content Placeholder 2"/>
          <p:cNvSpPr>
            <a:spLocks noGrp="1"/>
          </p:cNvSpPr>
          <p:nvPr>
            <p:ph idx="1"/>
          </p:nvPr>
        </p:nvSpPr>
        <p:spPr>
          <a:xfrm>
            <a:off x="457200" y="1412776"/>
            <a:ext cx="8229600" cy="4713387"/>
          </a:xfrm>
        </p:spPr>
        <p:txBody>
          <a:bodyPr/>
          <a:lstStyle/>
          <a:p>
            <a:r>
              <a:rPr lang="tr-TR" b="1" dirty="0">
                <a:solidFill>
                  <a:srgbClr val="7030A0"/>
                </a:solidFill>
              </a:rPr>
              <a:t>Verginin Matrahı:</a:t>
            </a:r>
            <a:r>
              <a:rPr lang="tr-TR" dirty="0">
                <a:solidFill>
                  <a:srgbClr val="7030A0"/>
                </a:solidFill>
              </a:rPr>
              <a:t> Verginin hesaplanmasında esas alınan değer ya da miktara matrah denir. Bu matrahın üzerine bir vergi tarifesi uygulanarak vergi borcu hesaplanır. </a:t>
            </a:r>
          </a:p>
        </p:txBody>
      </p:sp>
    </p:spTree>
    <p:extLst>
      <p:ext uri="{BB962C8B-B14F-4D97-AF65-F5344CB8AC3E}">
        <p14:creationId xmlns:p14="http://schemas.microsoft.com/office/powerpoint/2010/main" val="4655713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tr-TR" sz="3600" dirty="0" smtClean="0">
                <a:solidFill>
                  <a:srgbClr val="7030A0"/>
                </a:solidFill>
              </a:rPr>
              <a:t>Verginin Tarifesi</a:t>
            </a:r>
            <a:endParaRPr lang="tr-TR" sz="3600" dirty="0">
              <a:solidFill>
                <a:srgbClr val="7030A0"/>
              </a:solidFill>
            </a:endParaRPr>
          </a:p>
        </p:txBody>
      </p:sp>
      <p:sp>
        <p:nvSpPr>
          <p:cNvPr id="3" name="Content Placeholder 2"/>
          <p:cNvSpPr>
            <a:spLocks noGrp="1"/>
          </p:cNvSpPr>
          <p:nvPr>
            <p:ph idx="1"/>
          </p:nvPr>
        </p:nvSpPr>
        <p:spPr>
          <a:xfrm>
            <a:off x="457200" y="1700808"/>
            <a:ext cx="8229600" cy="4425355"/>
          </a:xfrm>
        </p:spPr>
        <p:txBody>
          <a:bodyPr/>
          <a:lstStyle/>
          <a:p>
            <a:r>
              <a:rPr lang="tr-TR" b="1" dirty="0">
                <a:solidFill>
                  <a:srgbClr val="7030A0"/>
                </a:solidFill>
              </a:rPr>
              <a:t>Verginin Tarifesi:</a:t>
            </a:r>
            <a:r>
              <a:rPr lang="tr-TR" dirty="0">
                <a:solidFill>
                  <a:srgbClr val="7030A0"/>
                </a:solidFill>
              </a:rPr>
              <a:t> Vergi borcunun hesaplanabilmesi için vergi matrahına uygulanan ölçülere vergi tarifesi denilir. </a:t>
            </a:r>
            <a:endParaRPr lang="tr-TR" dirty="0" smtClean="0">
              <a:solidFill>
                <a:srgbClr val="7030A0"/>
              </a:solidFill>
            </a:endParaRPr>
          </a:p>
          <a:p>
            <a:r>
              <a:rPr lang="tr-TR" dirty="0" smtClean="0">
                <a:solidFill>
                  <a:srgbClr val="7030A0"/>
                </a:solidFill>
              </a:rPr>
              <a:t>Vergi </a:t>
            </a:r>
            <a:r>
              <a:rPr lang="tr-TR" dirty="0">
                <a:solidFill>
                  <a:srgbClr val="7030A0"/>
                </a:solidFill>
              </a:rPr>
              <a:t>tarifesi verginin temel öğelerindendir. Her vergi kanunu vergi tarifesini açık ve net olarak belirtmek durumundadır.</a:t>
            </a:r>
          </a:p>
        </p:txBody>
      </p:sp>
    </p:spTree>
    <p:extLst>
      <p:ext uri="{BB962C8B-B14F-4D97-AF65-F5344CB8AC3E}">
        <p14:creationId xmlns:p14="http://schemas.microsoft.com/office/powerpoint/2010/main" val="15832376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76672"/>
            <a:ext cx="8229600" cy="792088"/>
          </a:xfrm>
        </p:spPr>
        <p:txBody>
          <a:bodyPr/>
          <a:lstStyle/>
          <a:p>
            <a:r>
              <a:rPr lang="tr-TR" dirty="0" smtClean="0"/>
              <a:t>Vergiyi doğuran olay</a:t>
            </a:r>
            <a:r>
              <a:rPr lang="tr-TR" dirty="0"/>
              <a:t/>
            </a:r>
            <a:br>
              <a:rPr lang="tr-TR" dirty="0"/>
            </a:br>
            <a:endParaRPr lang="en-US" dirty="0"/>
          </a:p>
        </p:txBody>
      </p:sp>
      <p:sp>
        <p:nvSpPr>
          <p:cNvPr id="3" name="Content Placeholder 2"/>
          <p:cNvSpPr>
            <a:spLocks noGrp="1"/>
          </p:cNvSpPr>
          <p:nvPr>
            <p:ph idx="1"/>
          </p:nvPr>
        </p:nvSpPr>
        <p:spPr>
          <a:xfrm>
            <a:off x="0" y="476672"/>
            <a:ext cx="9144000" cy="7128792"/>
          </a:xfrm>
        </p:spPr>
        <p:txBody>
          <a:bodyPr/>
          <a:lstStyle/>
          <a:p>
            <a:pPr marL="0" indent="0">
              <a:buNone/>
            </a:pPr>
            <a:endParaRPr lang="tr-TR" sz="2800" dirty="0"/>
          </a:p>
          <a:p>
            <a:pPr marL="0" indent="0">
              <a:buNone/>
            </a:pPr>
            <a:r>
              <a:rPr lang="tr-TR" sz="2800" dirty="0" smtClean="0"/>
              <a:t>Vergi borcu nasıl doğar? Vergiyi </a:t>
            </a:r>
            <a:r>
              <a:rPr lang="tr-TR" sz="2800" dirty="0"/>
              <a:t>doğuran </a:t>
            </a:r>
            <a:r>
              <a:rPr lang="tr-TR" sz="2800" dirty="0" smtClean="0"/>
              <a:t>olay nasıl      başlar?</a:t>
            </a:r>
            <a:endParaRPr lang="tr-TR" sz="2800" dirty="0"/>
          </a:p>
          <a:p>
            <a:r>
              <a:rPr lang="tr-TR" sz="2800" dirty="0" smtClean="0"/>
              <a:t>Şahsın (Gerçek kişi) gelir elde etmesi ile </a:t>
            </a:r>
          </a:p>
          <a:p>
            <a:r>
              <a:rPr lang="tr-TR" sz="2800" dirty="0" smtClean="0"/>
              <a:t>Kurumun (Tüzel Kişi) gelir elde etmesi ile </a:t>
            </a:r>
          </a:p>
          <a:p>
            <a:r>
              <a:rPr lang="tr-TR" sz="2800" dirty="0" smtClean="0"/>
              <a:t>Bankalarda müşteri hesaplarında yapılacak işlemeler</a:t>
            </a:r>
          </a:p>
          <a:p>
            <a:r>
              <a:rPr lang="tr-TR" sz="2800" dirty="0" smtClean="0"/>
              <a:t>Motorlu taşıt satın alınması </a:t>
            </a:r>
          </a:p>
          <a:p>
            <a:r>
              <a:rPr lang="tr-TR" sz="2800" dirty="0" smtClean="0"/>
              <a:t>Kira geliri elde edilmesi</a:t>
            </a:r>
          </a:p>
          <a:p>
            <a:r>
              <a:rPr lang="tr-TR" sz="2800" dirty="0" smtClean="0"/>
              <a:t>Taşınmaz mal alım/satımı</a:t>
            </a:r>
          </a:p>
          <a:p>
            <a:r>
              <a:rPr lang="tr-TR" sz="2800" dirty="0" smtClean="0"/>
              <a:t>Taraflar arasında maddi bedel taşıyan bir sözleşme yapılması. Örnek: Taşınmaz mal satış sözleşmesi, Kira sözleşmesi gibi.</a:t>
            </a:r>
          </a:p>
          <a:p>
            <a:pPr marL="0" indent="0">
              <a:buNone/>
            </a:pPr>
            <a:endParaRPr lang="en-US" sz="2800" dirty="0"/>
          </a:p>
        </p:txBody>
      </p:sp>
    </p:spTree>
    <p:extLst>
      <p:ext uri="{BB962C8B-B14F-4D97-AF65-F5344CB8AC3E}">
        <p14:creationId xmlns:p14="http://schemas.microsoft.com/office/powerpoint/2010/main" val="2325158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tr-TR" sz="3600" dirty="0" smtClean="0">
                <a:solidFill>
                  <a:srgbClr val="7030A0"/>
                </a:solidFill>
              </a:rPr>
              <a:t>Verginin Tarhı</a:t>
            </a:r>
            <a:endParaRPr lang="tr-TR" sz="3600" dirty="0">
              <a:solidFill>
                <a:srgbClr val="7030A0"/>
              </a:solidFill>
            </a:endParaRPr>
          </a:p>
        </p:txBody>
      </p:sp>
      <p:sp>
        <p:nvSpPr>
          <p:cNvPr id="3" name="Content Placeholder 2"/>
          <p:cNvSpPr>
            <a:spLocks noGrp="1"/>
          </p:cNvSpPr>
          <p:nvPr>
            <p:ph idx="1"/>
          </p:nvPr>
        </p:nvSpPr>
        <p:spPr/>
        <p:txBody>
          <a:bodyPr/>
          <a:lstStyle/>
          <a:p>
            <a:r>
              <a:rPr lang="tr-TR" dirty="0" smtClean="0">
                <a:solidFill>
                  <a:srgbClr val="7030A0"/>
                </a:solidFill>
              </a:rPr>
              <a:t>Verginin tarhı, vergi alacağının kanunlarda gösterilen matrah ve oranlar üzerinden hesaplanarak miktarının belirlenmesidir</a:t>
            </a:r>
          </a:p>
          <a:p>
            <a:r>
              <a:rPr lang="tr-TR" dirty="0" smtClean="0">
                <a:solidFill>
                  <a:srgbClr val="7030A0"/>
                </a:solidFill>
              </a:rPr>
              <a:t>Verginin tarhı idarece yapılır. Ülkemizde bu işi vergi daireleri yapmaktadır</a:t>
            </a:r>
          </a:p>
          <a:p>
            <a:r>
              <a:rPr lang="tr-TR" dirty="0" smtClean="0">
                <a:solidFill>
                  <a:srgbClr val="7030A0"/>
                </a:solidFill>
              </a:rPr>
              <a:t>Örneğin : Beyannameye Dayanan Tarh</a:t>
            </a:r>
            <a:endParaRPr lang="tr-TR" dirty="0">
              <a:solidFill>
                <a:srgbClr val="7030A0"/>
              </a:solidFill>
            </a:endParaRPr>
          </a:p>
        </p:txBody>
      </p:sp>
    </p:spTree>
    <p:extLst>
      <p:ext uri="{BB962C8B-B14F-4D97-AF65-F5344CB8AC3E}">
        <p14:creationId xmlns:p14="http://schemas.microsoft.com/office/powerpoint/2010/main" val="7661821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Vergicilikte 4 T</a:t>
            </a:r>
            <a:endParaRPr lang="en-US" dirty="0"/>
          </a:p>
        </p:txBody>
      </p:sp>
      <p:sp>
        <p:nvSpPr>
          <p:cNvPr id="3" name="Content Placeholder 2"/>
          <p:cNvSpPr>
            <a:spLocks noGrp="1"/>
          </p:cNvSpPr>
          <p:nvPr>
            <p:ph idx="1"/>
          </p:nvPr>
        </p:nvSpPr>
        <p:spPr>
          <a:xfrm>
            <a:off x="457200" y="1196752"/>
            <a:ext cx="8229600" cy="6624736"/>
          </a:xfrm>
        </p:spPr>
        <p:txBody>
          <a:bodyPr/>
          <a:lstStyle/>
          <a:p>
            <a:r>
              <a:rPr lang="tr-TR" sz="2400" u="sng" dirty="0" smtClean="0"/>
              <a:t>Tarh:</a:t>
            </a:r>
            <a:r>
              <a:rPr lang="tr-TR" sz="2400" dirty="0" smtClean="0"/>
              <a:t> Vergi alacağının, Vergi Yasası’nda gösterilen matrah ve oranlar üzerinden,  miktar olarak </a:t>
            </a:r>
            <a:r>
              <a:rPr lang="tr-TR" sz="2400" u="sng" dirty="0" smtClean="0"/>
              <a:t>saptanmasıdır (hesaplanması).</a:t>
            </a:r>
          </a:p>
          <a:p>
            <a:pPr marL="0" indent="0">
              <a:buNone/>
            </a:pPr>
            <a:endParaRPr lang="tr-TR" sz="2400" dirty="0" smtClean="0"/>
          </a:p>
          <a:p>
            <a:r>
              <a:rPr lang="tr-TR" sz="2400" u="sng" dirty="0" smtClean="0"/>
              <a:t>Tebliğ: </a:t>
            </a:r>
            <a:r>
              <a:rPr lang="tr-TR" sz="2400" dirty="0" smtClean="0"/>
              <a:t>Vergilendirmeyi ilgilendiren ve hüküm ifade eden </a:t>
            </a:r>
            <a:r>
              <a:rPr lang="tr-TR" sz="2400" dirty="0"/>
              <a:t>hususların</a:t>
            </a:r>
            <a:r>
              <a:rPr lang="tr-TR" sz="2400" dirty="0" smtClean="0"/>
              <a:t> vergi dairesi tarafından yükümlüye veya ceza sorumlusuna yazılı </a:t>
            </a:r>
            <a:r>
              <a:rPr lang="tr-TR" sz="2400" u="sng" dirty="0" smtClean="0"/>
              <a:t>bildirilmesidir.</a:t>
            </a:r>
          </a:p>
          <a:p>
            <a:pPr marL="0" indent="0">
              <a:buNone/>
            </a:pPr>
            <a:endParaRPr lang="tr-TR" sz="2400" dirty="0" smtClean="0"/>
          </a:p>
          <a:p>
            <a:r>
              <a:rPr lang="tr-TR" sz="2400" u="sng" dirty="0" smtClean="0"/>
              <a:t>Tahakkuk:</a:t>
            </a:r>
            <a:r>
              <a:rPr lang="tr-TR" sz="2400" dirty="0" smtClean="0"/>
              <a:t>Tarh ve tebliğ edilen verginin </a:t>
            </a:r>
            <a:r>
              <a:rPr lang="tr-TR" sz="2400" u="sng" dirty="0" smtClean="0"/>
              <a:t>kesinleştirilip</a:t>
            </a:r>
            <a:r>
              <a:rPr lang="tr-TR" sz="2400" dirty="0" smtClean="0"/>
              <a:t> ödeme aşamasına gelmesidir.</a:t>
            </a:r>
          </a:p>
          <a:p>
            <a:endParaRPr lang="tr-TR" sz="2400" dirty="0" smtClean="0"/>
          </a:p>
          <a:p>
            <a:r>
              <a:rPr lang="tr-TR" sz="2400" u="sng" dirty="0" smtClean="0"/>
              <a:t>Tahsil:</a:t>
            </a:r>
            <a:r>
              <a:rPr lang="tr-TR" sz="2400" dirty="0" smtClean="0"/>
              <a:t>Verginin yasaya uygun bir biçimde </a:t>
            </a:r>
            <a:r>
              <a:rPr lang="tr-TR" sz="2400" u="sng" dirty="0" smtClean="0"/>
              <a:t>ödenmesidir.</a:t>
            </a:r>
            <a:endParaRPr lang="en-US" sz="2400" u="sng" dirty="0"/>
          </a:p>
        </p:txBody>
      </p:sp>
    </p:spTree>
    <p:extLst>
      <p:ext uri="{BB962C8B-B14F-4D97-AF65-F5344CB8AC3E}">
        <p14:creationId xmlns:p14="http://schemas.microsoft.com/office/powerpoint/2010/main" val="30249975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BEYANNAME VERME VE ÖDEME TAKVİMİ</a:t>
            </a:r>
            <a:endParaRPr lang="en-US" dirty="0"/>
          </a:p>
        </p:txBody>
      </p:sp>
      <p:sp>
        <p:nvSpPr>
          <p:cNvPr id="3" name="Content Placeholder 2"/>
          <p:cNvSpPr>
            <a:spLocks noGrp="1"/>
          </p:cNvSpPr>
          <p:nvPr>
            <p:ph idx="1"/>
          </p:nvPr>
        </p:nvSpPr>
        <p:spPr/>
        <p:txBody>
          <a:bodyPr/>
          <a:lstStyle/>
          <a:p>
            <a:endParaRPr lang="tr-TR" dirty="0" smtClean="0"/>
          </a:p>
          <a:p>
            <a:r>
              <a:rPr lang="tr-TR" dirty="0" smtClean="0"/>
              <a:t>Vergi beyanlarının verilme zamanları:</a:t>
            </a:r>
          </a:p>
          <a:p>
            <a:pPr marL="0" indent="0">
              <a:buNone/>
            </a:pPr>
            <a:endParaRPr lang="tr-TR" dirty="0" smtClean="0"/>
          </a:p>
          <a:p>
            <a:endParaRPr lang="tr-TR" dirty="0" smtClean="0"/>
          </a:p>
          <a:p>
            <a:r>
              <a:rPr lang="tr-TR" dirty="0" smtClean="0"/>
              <a:t>Verilen vergi beyanlarının ödeme zamanları:</a:t>
            </a:r>
            <a:endParaRPr lang="en-US" dirty="0"/>
          </a:p>
        </p:txBody>
      </p:sp>
    </p:spTree>
    <p:extLst>
      <p:ext uri="{BB962C8B-B14F-4D97-AF65-F5344CB8AC3E}">
        <p14:creationId xmlns:p14="http://schemas.microsoft.com/office/powerpoint/2010/main" val="1224869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229600" cy="648072"/>
          </a:xfrm>
        </p:spPr>
        <p:txBody>
          <a:bodyPr/>
          <a:lstStyle/>
          <a:p>
            <a:r>
              <a:rPr lang="en-US" sz="3200" dirty="0"/>
              <a:t>KURUMLAR VERGİSİ </a:t>
            </a:r>
            <a:r>
              <a:rPr lang="en-US" sz="3200" dirty="0" smtClean="0"/>
              <a:t>BEYAN ZAMANI</a:t>
            </a:r>
            <a:r>
              <a:rPr lang="tr-TR" sz="3200" dirty="0" smtClean="0"/>
              <a:t>:</a:t>
            </a:r>
            <a:endParaRPr lang="en-US" sz="3200" dirty="0"/>
          </a:p>
        </p:txBody>
      </p:sp>
      <p:sp>
        <p:nvSpPr>
          <p:cNvPr id="3" name="Content Placeholder 2"/>
          <p:cNvSpPr>
            <a:spLocks noGrp="1"/>
          </p:cNvSpPr>
          <p:nvPr>
            <p:ph idx="1"/>
          </p:nvPr>
        </p:nvSpPr>
        <p:spPr>
          <a:xfrm>
            <a:off x="251520" y="620688"/>
            <a:ext cx="8229600" cy="6093296"/>
          </a:xfrm>
        </p:spPr>
        <p:txBody>
          <a:bodyPr/>
          <a:lstStyle/>
          <a:p>
            <a:r>
              <a:rPr lang="en-US" sz="2800" dirty="0" err="1" smtClean="0"/>
              <a:t>Kurumlar</a:t>
            </a:r>
            <a:r>
              <a:rPr lang="en-US" sz="2800" dirty="0" smtClean="0"/>
              <a:t> </a:t>
            </a:r>
            <a:r>
              <a:rPr lang="en-US" sz="2800" dirty="0" err="1"/>
              <a:t>Vergisi</a:t>
            </a:r>
            <a:r>
              <a:rPr lang="en-US" sz="2800" dirty="0"/>
              <a:t> </a:t>
            </a:r>
            <a:r>
              <a:rPr lang="en-US" sz="2800" dirty="0" err="1"/>
              <a:t>beyannamesi</a:t>
            </a:r>
            <a:r>
              <a:rPr lang="en-US" sz="2800" dirty="0" smtClean="0"/>
              <a:t>,</a:t>
            </a:r>
            <a:r>
              <a:rPr lang="tr-TR" sz="2800" dirty="0" smtClean="0"/>
              <a:t> yıllık bir vergi olup,</a:t>
            </a:r>
            <a:r>
              <a:rPr lang="en-US" sz="2800" dirty="0" smtClean="0"/>
              <a:t> </a:t>
            </a:r>
            <a:r>
              <a:rPr lang="tr-TR" sz="2800" dirty="0" smtClean="0"/>
              <a:t>takip eden</a:t>
            </a:r>
            <a:r>
              <a:rPr lang="en-US" sz="2800" dirty="0" smtClean="0"/>
              <a:t> </a:t>
            </a:r>
            <a:r>
              <a:rPr lang="en-US" sz="2800" dirty="0" err="1"/>
              <a:t>yılın</a:t>
            </a:r>
            <a:r>
              <a:rPr lang="en-US" sz="2800" dirty="0"/>
              <a:t> 30 Nisan </a:t>
            </a:r>
            <a:r>
              <a:rPr lang="en-US" sz="2800" dirty="0" err="1"/>
              <a:t>tarihine</a:t>
            </a:r>
            <a:r>
              <a:rPr lang="en-US" sz="2800" dirty="0"/>
              <a:t> </a:t>
            </a:r>
            <a:r>
              <a:rPr lang="en-US" sz="2800" dirty="0" err="1"/>
              <a:t>kadar</a:t>
            </a:r>
            <a:r>
              <a:rPr lang="en-US" sz="2800" dirty="0"/>
              <a:t> </a:t>
            </a:r>
            <a:r>
              <a:rPr lang="en-US" sz="2800" dirty="0" err="1"/>
              <a:t>yükümlünün</a:t>
            </a:r>
            <a:r>
              <a:rPr lang="en-US" sz="2800" dirty="0"/>
              <a:t> </a:t>
            </a:r>
            <a:r>
              <a:rPr lang="en-US" sz="2800" dirty="0" err="1"/>
              <a:t>bağlı</a:t>
            </a:r>
            <a:r>
              <a:rPr lang="en-US" sz="2800" dirty="0"/>
              <a:t> </a:t>
            </a:r>
            <a:r>
              <a:rPr lang="en-US" sz="2800" dirty="0" err="1"/>
              <a:t>bulunduğu</a:t>
            </a:r>
            <a:r>
              <a:rPr lang="en-US" sz="2800" dirty="0"/>
              <a:t> </a:t>
            </a:r>
            <a:r>
              <a:rPr lang="en-US" sz="2800" dirty="0" err="1"/>
              <a:t>Vergi</a:t>
            </a:r>
            <a:r>
              <a:rPr lang="en-US" sz="2800" dirty="0"/>
              <a:t> </a:t>
            </a:r>
            <a:r>
              <a:rPr lang="en-US" sz="2800" dirty="0" err="1"/>
              <a:t>Dairesine</a:t>
            </a:r>
            <a:r>
              <a:rPr lang="en-US" sz="2800" dirty="0"/>
              <a:t> </a:t>
            </a:r>
            <a:r>
              <a:rPr lang="tr-TR" sz="2800" dirty="0" smtClean="0"/>
              <a:t>beyan edilir.</a:t>
            </a:r>
          </a:p>
          <a:p>
            <a:endParaRPr lang="tr-TR" sz="2800" dirty="0" smtClean="0"/>
          </a:p>
          <a:p>
            <a:r>
              <a:rPr lang="tr-TR" sz="2800" dirty="0" smtClean="0"/>
              <a:t>Örnek: 1 Ocak 2018 – 31 Aralık 2018 dönemine ait kurumlar vergisi, </a:t>
            </a:r>
            <a:r>
              <a:rPr lang="tr-TR" sz="2800" u="sng" dirty="0" smtClean="0"/>
              <a:t>30 Nisan 2019 </a:t>
            </a:r>
            <a:r>
              <a:rPr lang="tr-TR" sz="2800" dirty="0" smtClean="0"/>
              <a:t>tarihine kadar beyan edilmek zorundadır.</a:t>
            </a:r>
          </a:p>
          <a:p>
            <a:endParaRPr lang="tr-TR" sz="2800" dirty="0" smtClean="0"/>
          </a:p>
          <a:p>
            <a:r>
              <a:rPr lang="tr-TR" sz="2800" dirty="0" smtClean="0"/>
              <a:t>Kurumlar vergisi yükümlüleri Tüzel Kişilerdir (Kurumlar/Şirketler)</a:t>
            </a:r>
          </a:p>
          <a:p>
            <a:endParaRPr lang="tr-TR" sz="2800" dirty="0" smtClean="0"/>
          </a:p>
          <a:p>
            <a:r>
              <a:rPr lang="en-US" sz="2800" dirty="0" smtClean="0"/>
              <a:t>VD.2 </a:t>
            </a:r>
            <a:r>
              <a:rPr lang="en-US" sz="2800" dirty="0" err="1" smtClean="0"/>
              <a:t>beyanname</a:t>
            </a:r>
            <a:r>
              <a:rPr lang="tr-TR" sz="2800" dirty="0" smtClean="0"/>
              <a:t> formu ile beyan edilir.</a:t>
            </a:r>
          </a:p>
          <a:p>
            <a:pPr marL="0" indent="0">
              <a:buNone/>
            </a:pPr>
            <a:endParaRPr lang="en-US" sz="2800" dirty="0"/>
          </a:p>
        </p:txBody>
      </p:sp>
    </p:spTree>
    <p:extLst>
      <p:ext uri="{BB962C8B-B14F-4D97-AF65-F5344CB8AC3E}">
        <p14:creationId xmlns:p14="http://schemas.microsoft.com/office/powerpoint/2010/main" val="1355188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1400"/>
            <a:ext cx="7772400" cy="936104"/>
          </a:xfrm>
        </p:spPr>
        <p:txBody>
          <a:bodyPr>
            <a:normAutofit fontScale="90000"/>
          </a:bodyPr>
          <a:lstStyle/>
          <a:p>
            <a:r>
              <a:rPr lang="tr-TR" b="1" dirty="0" smtClean="0"/>
              <a:t/>
            </a:r>
            <a:br>
              <a:rPr lang="tr-TR" b="1" dirty="0" smtClean="0"/>
            </a:br>
            <a:r>
              <a:rPr lang="en-US" b="1" dirty="0" smtClean="0"/>
              <a:t>VERGİ </a:t>
            </a:r>
            <a:r>
              <a:rPr lang="en-US" b="1" dirty="0"/>
              <a:t>MUHASEBESİ  NEDİR?</a:t>
            </a:r>
            <a:r>
              <a:rPr lang="en-US" dirty="0"/>
              <a:t/>
            </a:r>
            <a:br>
              <a:rPr lang="en-US" dirty="0"/>
            </a:br>
            <a:endParaRPr lang="en-US" dirty="0"/>
          </a:p>
        </p:txBody>
      </p:sp>
      <p:sp>
        <p:nvSpPr>
          <p:cNvPr id="3" name="Subtitle 2"/>
          <p:cNvSpPr>
            <a:spLocks noGrp="1"/>
          </p:cNvSpPr>
          <p:nvPr>
            <p:ph type="subTitle" idx="1"/>
          </p:nvPr>
        </p:nvSpPr>
        <p:spPr>
          <a:xfrm>
            <a:off x="251520" y="764704"/>
            <a:ext cx="8640960" cy="3816424"/>
          </a:xfrm>
        </p:spPr>
        <p:txBody>
          <a:bodyPr>
            <a:noAutofit/>
          </a:bodyPr>
          <a:lstStyle/>
          <a:p>
            <a:pPr marL="342900" indent="-342900" algn="just">
              <a:buFont typeface="Arial" panose="020B0604020202020204" pitchFamily="34" charset="0"/>
              <a:buChar char="•"/>
            </a:pPr>
            <a:r>
              <a:rPr lang="en-US" sz="2400" b="1" dirty="0" err="1">
                <a:solidFill>
                  <a:schemeClr val="tx1"/>
                </a:solidFill>
              </a:rPr>
              <a:t>Muhasebe</a:t>
            </a:r>
            <a:r>
              <a:rPr lang="en-US" sz="2400" b="1" dirty="0">
                <a:solidFill>
                  <a:schemeClr val="tx1"/>
                </a:solidFill>
              </a:rPr>
              <a:t> </a:t>
            </a:r>
            <a:r>
              <a:rPr lang="en-US" sz="2400" b="1" dirty="0" err="1">
                <a:solidFill>
                  <a:schemeClr val="tx1"/>
                </a:solidFill>
              </a:rPr>
              <a:t>ilgi</a:t>
            </a:r>
            <a:r>
              <a:rPr lang="en-US" sz="2400" b="1" dirty="0">
                <a:solidFill>
                  <a:schemeClr val="tx1"/>
                </a:solidFill>
              </a:rPr>
              <a:t> </a:t>
            </a:r>
            <a:r>
              <a:rPr lang="en-US" sz="2400" b="1" dirty="0" err="1">
                <a:solidFill>
                  <a:schemeClr val="tx1"/>
                </a:solidFill>
              </a:rPr>
              <a:t>grupları</a:t>
            </a:r>
            <a:r>
              <a:rPr lang="en-US" sz="2400" b="1" dirty="0">
                <a:solidFill>
                  <a:schemeClr val="tx1"/>
                </a:solidFill>
              </a:rPr>
              <a:t> </a:t>
            </a:r>
            <a:r>
              <a:rPr lang="en-US" sz="2400" b="1" dirty="0" err="1">
                <a:solidFill>
                  <a:schemeClr val="tx1"/>
                </a:solidFill>
              </a:rPr>
              <a:t>için</a:t>
            </a:r>
            <a:r>
              <a:rPr lang="en-US" sz="2400" b="1" dirty="0">
                <a:solidFill>
                  <a:schemeClr val="tx1"/>
                </a:solidFill>
              </a:rPr>
              <a:t> </a:t>
            </a:r>
            <a:r>
              <a:rPr lang="en-US" sz="2400" b="1" dirty="0" err="1">
                <a:solidFill>
                  <a:schemeClr val="tx1"/>
                </a:solidFill>
              </a:rPr>
              <a:t>gerekli</a:t>
            </a:r>
            <a:r>
              <a:rPr lang="en-US" sz="2400" b="1" dirty="0">
                <a:solidFill>
                  <a:schemeClr val="tx1"/>
                </a:solidFill>
              </a:rPr>
              <a:t> </a:t>
            </a:r>
            <a:r>
              <a:rPr lang="en-US" sz="2400" b="1" dirty="0" err="1">
                <a:solidFill>
                  <a:schemeClr val="tx1"/>
                </a:solidFill>
              </a:rPr>
              <a:t>bilgilerin</a:t>
            </a:r>
            <a:r>
              <a:rPr lang="en-US" sz="2400" b="1" dirty="0">
                <a:solidFill>
                  <a:schemeClr val="tx1"/>
                </a:solidFill>
              </a:rPr>
              <a:t> </a:t>
            </a:r>
            <a:r>
              <a:rPr lang="en-US" sz="2400" b="1" dirty="0" err="1">
                <a:solidFill>
                  <a:schemeClr val="tx1"/>
                </a:solidFill>
              </a:rPr>
              <a:t>üretildiği</a:t>
            </a:r>
            <a:r>
              <a:rPr lang="en-US" sz="2400" b="1" dirty="0">
                <a:solidFill>
                  <a:schemeClr val="tx1"/>
                </a:solidFill>
              </a:rPr>
              <a:t> </a:t>
            </a:r>
            <a:r>
              <a:rPr lang="en-US" sz="2400" b="1" dirty="0" err="1">
                <a:solidFill>
                  <a:schemeClr val="tx1"/>
                </a:solidFill>
              </a:rPr>
              <a:t>ve</a:t>
            </a:r>
            <a:r>
              <a:rPr lang="en-US" sz="2400" b="1" dirty="0">
                <a:solidFill>
                  <a:schemeClr val="tx1"/>
                </a:solidFill>
              </a:rPr>
              <a:t> </a:t>
            </a:r>
            <a:r>
              <a:rPr lang="en-US" sz="2400" b="1" dirty="0" err="1">
                <a:solidFill>
                  <a:schemeClr val="tx1"/>
                </a:solidFill>
              </a:rPr>
              <a:t>bu</a:t>
            </a:r>
            <a:r>
              <a:rPr lang="en-US" sz="2400" b="1" dirty="0">
                <a:solidFill>
                  <a:schemeClr val="tx1"/>
                </a:solidFill>
              </a:rPr>
              <a:t> </a:t>
            </a:r>
            <a:r>
              <a:rPr lang="en-US" sz="2400" b="1" dirty="0" err="1">
                <a:solidFill>
                  <a:schemeClr val="tx1"/>
                </a:solidFill>
              </a:rPr>
              <a:t>bilgilerin</a:t>
            </a:r>
            <a:r>
              <a:rPr lang="en-US" sz="2400" b="1" dirty="0">
                <a:solidFill>
                  <a:schemeClr val="tx1"/>
                </a:solidFill>
              </a:rPr>
              <a:t> </a:t>
            </a:r>
            <a:r>
              <a:rPr lang="en-US" sz="2400" b="1" dirty="0" err="1">
                <a:solidFill>
                  <a:schemeClr val="tx1"/>
                </a:solidFill>
              </a:rPr>
              <a:t>yorumlandığı</a:t>
            </a:r>
            <a:r>
              <a:rPr lang="en-US" sz="2400" b="1" dirty="0">
                <a:solidFill>
                  <a:schemeClr val="tx1"/>
                </a:solidFill>
              </a:rPr>
              <a:t> </a:t>
            </a:r>
            <a:r>
              <a:rPr lang="en-US" sz="2400" b="1" dirty="0" err="1">
                <a:solidFill>
                  <a:schemeClr val="tx1"/>
                </a:solidFill>
              </a:rPr>
              <a:t>bir</a:t>
            </a:r>
            <a:r>
              <a:rPr lang="en-US" sz="2400" b="1" dirty="0">
                <a:solidFill>
                  <a:schemeClr val="tx1"/>
                </a:solidFill>
              </a:rPr>
              <a:t> </a:t>
            </a:r>
            <a:r>
              <a:rPr lang="en-US" sz="2400" b="1" dirty="0" err="1">
                <a:solidFill>
                  <a:schemeClr val="tx1"/>
                </a:solidFill>
              </a:rPr>
              <a:t>süreçtir</a:t>
            </a:r>
            <a:r>
              <a:rPr lang="en-US" sz="2400" b="1" dirty="0">
                <a:solidFill>
                  <a:schemeClr val="tx1"/>
                </a:solidFill>
              </a:rPr>
              <a:t>.</a:t>
            </a:r>
          </a:p>
          <a:p>
            <a:pPr marL="342900" indent="-342900" algn="just">
              <a:buFont typeface="Arial" panose="020B0604020202020204" pitchFamily="34" charset="0"/>
              <a:buChar char="•"/>
            </a:pPr>
            <a:endParaRPr lang="tr-TR" sz="800" b="1" dirty="0" smtClean="0">
              <a:solidFill>
                <a:schemeClr val="tx1"/>
              </a:solidFill>
            </a:endParaRPr>
          </a:p>
          <a:p>
            <a:pPr marL="342900" indent="-342900" algn="just">
              <a:buFont typeface="Arial" panose="020B0604020202020204" pitchFamily="34" charset="0"/>
              <a:buChar char="•"/>
            </a:pPr>
            <a:r>
              <a:rPr lang="en-US" sz="2400" b="1" dirty="0" err="1" smtClean="0">
                <a:solidFill>
                  <a:schemeClr val="tx1"/>
                </a:solidFill>
              </a:rPr>
              <a:t>Muhasebede</a:t>
            </a:r>
            <a:r>
              <a:rPr lang="en-US" sz="2400" b="1" dirty="0" smtClean="0">
                <a:solidFill>
                  <a:schemeClr val="tx1"/>
                </a:solidFill>
              </a:rPr>
              <a:t> </a:t>
            </a:r>
            <a:r>
              <a:rPr lang="en-US" sz="2400" b="1" dirty="0" err="1">
                <a:solidFill>
                  <a:schemeClr val="tx1"/>
                </a:solidFill>
              </a:rPr>
              <a:t>Tek</a:t>
            </a:r>
            <a:r>
              <a:rPr lang="en-US" sz="2400" b="1" dirty="0">
                <a:solidFill>
                  <a:schemeClr val="tx1"/>
                </a:solidFill>
              </a:rPr>
              <a:t> </a:t>
            </a:r>
            <a:r>
              <a:rPr lang="en-US" sz="2400" b="1" dirty="0" err="1">
                <a:solidFill>
                  <a:schemeClr val="tx1"/>
                </a:solidFill>
              </a:rPr>
              <a:t>düzen</a:t>
            </a:r>
            <a:r>
              <a:rPr lang="en-US" sz="2400" b="1" dirty="0">
                <a:solidFill>
                  <a:schemeClr val="tx1"/>
                </a:solidFill>
              </a:rPr>
              <a:t> </a:t>
            </a:r>
            <a:r>
              <a:rPr lang="en-US" sz="2400" b="1" dirty="0" err="1">
                <a:solidFill>
                  <a:schemeClr val="tx1"/>
                </a:solidFill>
              </a:rPr>
              <a:t>hesap</a:t>
            </a:r>
            <a:r>
              <a:rPr lang="en-US" sz="2400" b="1" dirty="0">
                <a:solidFill>
                  <a:schemeClr val="tx1"/>
                </a:solidFill>
              </a:rPr>
              <a:t> </a:t>
            </a:r>
            <a:r>
              <a:rPr lang="en-US" sz="2400" b="1" dirty="0" err="1">
                <a:solidFill>
                  <a:schemeClr val="tx1"/>
                </a:solidFill>
              </a:rPr>
              <a:t>planına</a:t>
            </a:r>
            <a:r>
              <a:rPr lang="en-US" sz="2400" b="1" dirty="0">
                <a:solidFill>
                  <a:schemeClr val="tx1"/>
                </a:solidFill>
              </a:rPr>
              <a:t> </a:t>
            </a:r>
            <a:r>
              <a:rPr lang="en-US" sz="2400" b="1" dirty="0" err="1">
                <a:solidFill>
                  <a:schemeClr val="tx1"/>
                </a:solidFill>
              </a:rPr>
              <a:t>göre</a:t>
            </a:r>
            <a:r>
              <a:rPr lang="en-US" sz="2400" b="1" dirty="0">
                <a:solidFill>
                  <a:schemeClr val="tx1"/>
                </a:solidFill>
              </a:rPr>
              <a:t> </a:t>
            </a:r>
            <a:r>
              <a:rPr lang="en-US" sz="2400" b="1" dirty="0" err="1">
                <a:solidFill>
                  <a:schemeClr val="tx1"/>
                </a:solidFill>
              </a:rPr>
              <a:t>yapılan</a:t>
            </a:r>
            <a:r>
              <a:rPr lang="en-US" sz="2400" b="1" dirty="0">
                <a:solidFill>
                  <a:schemeClr val="tx1"/>
                </a:solidFill>
              </a:rPr>
              <a:t> </a:t>
            </a:r>
            <a:r>
              <a:rPr lang="en-US" sz="2400" b="1" dirty="0" err="1">
                <a:solidFill>
                  <a:schemeClr val="tx1"/>
                </a:solidFill>
              </a:rPr>
              <a:t>kayıt</a:t>
            </a:r>
            <a:r>
              <a:rPr lang="en-US" sz="2400" b="1" dirty="0">
                <a:solidFill>
                  <a:schemeClr val="tx1"/>
                </a:solidFill>
              </a:rPr>
              <a:t> </a:t>
            </a:r>
            <a:r>
              <a:rPr lang="en-US" sz="2400" b="1" dirty="0" err="1">
                <a:solidFill>
                  <a:schemeClr val="tx1"/>
                </a:solidFill>
              </a:rPr>
              <a:t>ve</a:t>
            </a:r>
            <a:r>
              <a:rPr lang="en-US" sz="2400" b="1" dirty="0">
                <a:solidFill>
                  <a:schemeClr val="tx1"/>
                </a:solidFill>
              </a:rPr>
              <a:t>  </a:t>
            </a:r>
            <a:r>
              <a:rPr lang="en-US" sz="2400" b="1" dirty="0" err="1">
                <a:solidFill>
                  <a:schemeClr val="tx1"/>
                </a:solidFill>
              </a:rPr>
              <a:t>ulaşılan</a:t>
            </a:r>
            <a:r>
              <a:rPr lang="en-US" sz="2400" b="1" dirty="0">
                <a:solidFill>
                  <a:schemeClr val="tx1"/>
                </a:solidFill>
              </a:rPr>
              <a:t> </a:t>
            </a:r>
            <a:r>
              <a:rPr lang="en-US" sz="2400" b="1" dirty="0" err="1">
                <a:solidFill>
                  <a:schemeClr val="tx1"/>
                </a:solidFill>
              </a:rPr>
              <a:t>sonucun</a:t>
            </a:r>
            <a:r>
              <a:rPr lang="en-US" sz="2400" b="1" dirty="0">
                <a:solidFill>
                  <a:schemeClr val="tx1"/>
                </a:solidFill>
              </a:rPr>
              <a:t> </a:t>
            </a:r>
            <a:r>
              <a:rPr lang="en-US" sz="2400" b="1" dirty="0" err="1">
                <a:solidFill>
                  <a:schemeClr val="tx1"/>
                </a:solidFill>
              </a:rPr>
              <a:t>vergi</a:t>
            </a:r>
            <a:r>
              <a:rPr lang="en-US" sz="2400" b="1" dirty="0">
                <a:solidFill>
                  <a:schemeClr val="tx1"/>
                </a:solidFill>
              </a:rPr>
              <a:t> </a:t>
            </a:r>
            <a:r>
              <a:rPr lang="en-US" sz="2400" b="1" dirty="0" err="1">
                <a:solidFill>
                  <a:schemeClr val="tx1"/>
                </a:solidFill>
              </a:rPr>
              <a:t>kanunları</a:t>
            </a:r>
            <a:r>
              <a:rPr lang="en-US" sz="2400" b="1" dirty="0">
                <a:solidFill>
                  <a:schemeClr val="tx1"/>
                </a:solidFill>
              </a:rPr>
              <a:t> </a:t>
            </a:r>
            <a:r>
              <a:rPr lang="en-US" sz="2400" b="1" dirty="0" err="1">
                <a:solidFill>
                  <a:schemeClr val="tx1"/>
                </a:solidFill>
              </a:rPr>
              <a:t>ile</a:t>
            </a:r>
            <a:r>
              <a:rPr lang="en-US" sz="2400" b="1" dirty="0">
                <a:solidFill>
                  <a:schemeClr val="tx1"/>
                </a:solidFill>
              </a:rPr>
              <a:t> </a:t>
            </a:r>
            <a:r>
              <a:rPr lang="en-US" sz="2400" b="1" dirty="0" err="1">
                <a:solidFill>
                  <a:schemeClr val="tx1"/>
                </a:solidFill>
              </a:rPr>
              <a:t>farklılıkları</a:t>
            </a:r>
            <a:r>
              <a:rPr lang="en-US" sz="2400" b="1" dirty="0">
                <a:solidFill>
                  <a:schemeClr val="tx1"/>
                </a:solidFill>
              </a:rPr>
              <a:t> </a:t>
            </a:r>
            <a:r>
              <a:rPr lang="en-US" sz="2400" b="1" dirty="0" err="1">
                <a:solidFill>
                  <a:schemeClr val="tx1"/>
                </a:solidFill>
              </a:rPr>
              <a:t>belirlenmeli</a:t>
            </a:r>
            <a:r>
              <a:rPr lang="en-US" sz="2400" b="1" dirty="0">
                <a:solidFill>
                  <a:schemeClr val="tx1"/>
                </a:solidFill>
              </a:rPr>
              <a:t> </a:t>
            </a:r>
            <a:r>
              <a:rPr lang="en-US" sz="2400" b="1" dirty="0" err="1">
                <a:solidFill>
                  <a:schemeClr val="tx1"/>
                </a:solidFill>
              </a:rPr>
              <a:t>ve</a:t>
            </a:r>
            <a:r>
              <a:rPr lang="en-US" sz="2400" b="1" dirty="0">
                <a:solidFill>
                  <a:schemeClr val="tx1"/>
                </a:solidFill>
              </a:rPr>
              <a:t> </a:t>
            </a:r>
            <a:r>
              <a:rPr lang="en-US" sz="2400" b="1" i="1" dirty="0" err="1">
                <a:solidFill>
                  <a:schemeClr val="tx1"/>
                </a:solidFill>
              </a:rPr>
              <a:t>vergi</a:t>
            </a:r>
            <a:r>
              <a:rPr lang="en-US" sz="2400" b="1" i="1" dirty="0">
                <a:solidFill>
                  <a:schemeClr val="tx1"/>
                </a:solidFill>
              </a:rPr>
              <a:t> </a:t>
            </a:r>
            <a:r>
              <a:rPr lang="en-US" sz="2400" b="1" i="1" dirty="0" err="1">
                <a:solidFill>
                  <a:schemeClr val="tx1"/>
                </a:solidFill>
              </a:rPr>
              <a:t>kanunları</a:t>
            </a:r>
            <a:r>
              <a:rPr lang="en-US" sz="2400" b="1" i="1" dirty="0">
                <a:solidFill>
                  <a:schemeClr val="tx1"/>
                </a:solidFill>
              </a:rPr>
              <a:t> </a:t>
            </a:r>
            <a:r>
              <a:rPr lang="en-US" sz="2400" b="1" i="1" dirty="0" err="1">
                <a:solidFill>
                  <a:schemeClr val="tx1"/>
                </a:solidFill>
              </a:rPr>
              <a:t>dikkate</a:t>
            </a:r>
            <a:r>
              <a:rPr lang="en-US" sz="2400" b="1" i="1" dirty="0">
                <a:solidFill>
                  <a:schemeClr val="tx1"/>
                </a:solidFill>
              </a:rPr>
              <a:t> </a:t>
            </a:r>
            <a:r>
              <a:rPr lang="en-US" sz="2400" b="1" i="1" dirty="0" err="1">
                <a:solidFill>
                  <a:schemeClr val="tx1"/>
                </a:solidFill>
              </a:rPr>
              <a:t>alınarak</a:t>
            </a:r>
            <a:r>
              <a:rPr lang="en-US" sz="2400" b="1" i="1" dirty="0">
                <a:solidFill>
                  <a:schemeClr val="tx1"/>
                </a:solidFill>
              </a:rPr>
              <a:t> </a:t>
            </a:r>
            <a:r>
              <a:rPr lang="en-US" sz="2400" b="1" i="1" dirty="0" err="1">
                <a:solidFill>
                  <a:schemeClr val="tx1"/>
                </a:solidFill>
              </a:rPr>
              <a:t>ticari</a:t>
            </a:r>
            <a:r>
              <a:rPr lang="en-US" sz="2400" b="1" i="1" dirty="0">
                <a:solidFill>
                  <a:schemeClr val="tx1"/>
                </a:solidFill>
              </a:rPr>
              <a:t> </a:t>
            </a:r>
            <a:r>
              <a:rPr lang="en-US" sz="2400" b="1" i="1" dirty="0" err="1">
                <a:solidFill>
                  <a:schemeClr val="tx1"/>
                </a:solidFill>
              </a:rPr>
              <a:t>kardan</a:t>
            </a:r>
            <a:r>
              <a:rPr lang="en-US" sz="2400" b="1" i="1" dirty="0">
                <a:solidFill>
                  <a:schemeClr val="tx1"/>
                </a:solidFill>
              </a:rPr>
              <a:t>  </a:t>
            </a:r>
            <a:r>
              <a:rPr lang="en-US" sz="2400" b="1" i="1" dirty="0" err="1">
                <a:solidFill>
                  <a:schemeClr val="tx1"/>
                </a:solidFill>
              </a:rPr>
              <a:t>mali</a:t>
            </a:r>
            <a:r>
              <a:rPr lang="en-US" sz="2400" b="1" i="1" dirty="0">
                <a:solidFill>
                  <a:schemeClr val="tx1"/>
                </a:solidFill>
              </a:rPr>
              <a:t> </a:t>
            </a:r>
            <a:r>
              <a:rPr lang="en-US" sz="2400" b="1" i="1" dirty="0" err="1">
                <a:solidFill>
                  <a:schemeClr val="tx1"/>
                </a:solidFill>
              </a:rPr>
              <a:t>kara</a:t>
            </a:r>
            <a:r>
              <a:rPr lang="en-US" sz="2400" b="1" i="1" dirty="0">
                <a:solidFill>
                  <a:schemeClr val="tx1"/>
                </a:solidFill>
              </a:rPr>
              <a:t> </a:t>
            </a:r>
            <a:r>
              <a:rPr lang="en-US" sz="2400" b="1" i="1" dirty="0" err="1">
                <a:solidFill>
                  <a:schemeClr val="tx1"/>
                </a:solidFill>
              </a:rPr>
              <a:t>ulaşılmalıdır</a:t>
            </a:r>
            <a:r>
              <a:rPr lang="en-US" sz="2400" b="1" i="1" dirty="0">
                <a:solidFill>
                  <a:schemeClr val="tx1"/>
                </a:solidFill>
              </a:rPr>
              <a:t>.</a:t>
            </a:r>
            <a:r>
              <a:rPr lang="en-US" sz="2400" b="1" dirty="0">
                <a:solidFill>
                  <a:schemeClr val="tx1"/>
                </a:solidFill>
              </a:rPr>
              <a:t> Bu </a:t>
            </a:r>
            <a:r>
              <a:rPr lang="en-US" sz="2400" b="1" dirty="0" err="1">
                <a:solidFill>
                  <a:schemeClr val="tx1"/>
                </a:solidFill>
              </a:rPr>
              <a:t>nedenle</a:t>
            </a:r>
            <a:r>
              <a:rPr lang="en-US" sz="2400" b="1" dirty="0">
                <a:solidFill>
                  <a:schemeClr val="tx1"/>
                </a:solidFill>
              </a:rPr>
              <a:t> de </a:t>
            </a:r>
            <a:r>
              <a:rPr lang="en-US" sz="2400" b="1" dirty="0" err="1">
                <a:solidFill>
                  <a:schemeClr val="tx1"/>
                </a:solidFill>
              </a:rPr>
              <a:t>muhasebe</a:t>
            </a:r>
            <a:r>
              <a:rPr lang="en-US" sz="2400" b="1" dirty="0">
                <a:solidFill>
                  <a:schemeClr val="tx1"/>
                </a:solidFill>
              </a:rPr>
              <a:t> </a:t>
            </a:r>
            <a:r>
              <a:rPr lang="en-US" sz="2400" b="1" dirty="0" err="1">
                <a:solidFill>
                  <a:schemeClr val="tx1"/>
                </a:solidFill>
              </a:rPr>
              <a:t>ilkeleri</a:t>
            </a:r>
            <a:r>
              <a:rPr lang="en-US" sz="2400" b="1" dirty="0">
                <a:solidFill>
                  <a:schemeClr val="tx1"/>
                </a:solidFill>
              </a:rPr>
              <a:t> </a:t>
            </a:r>
            <a:r>
              <a:rPr lang="en-US" sz="2400" b="1" dirty="0" err="1">
                <a:solidFill>
                  <a:schemeClr val="tx1"/>
                </a:solidFill>
              </a:rPr>
              <a:t>kadar</a:t>
            </a:r>
            <a:r>
              <a:rPr lang="en-US" sz="2400" b="1" dirty="0" smtClean="0">
                <a:solidFill>
                  <a:schemeClr val="tx1"/>
                </a:solidFill>
              </a:rPr>
              <a:t>,</a:t>
            </a:r>
            <a:r>
              <a:rPr lang="tr-TR" sz="2400" b="1" dirty="0" smtClean="0">
                <a:solidFill>
                  <a:schemeClr val="tx1"/>
                </a:solidFill>
              </a:rPr>
              <a:t> </a:t>
            </a:r>
            <a:r>
              <a:rPr lang="en-US" sz="2400" b="1" dirty="0" err="1" smtClean="0">
                <a:solidFill>
                  <a:schemeClr val="tx1"/>
                </a:solidFill>
              </a:rPr>
              <a:t>vergi</a:t>
            </a:r>
            <a:r>
              <a:rPr lang="en-US" sz="2400" b="1" dirty="0" smtClean="0">
                <a:solidFill>
                  <a:schemeClr val="tx1"/>
                </a:solidFill>
              </a:rPr>
              <a:t> </a:t>
            </a:r>
            <a:r>
              <a:rPr lang="en-US" sz="2400" b="1" dirty="0" err="1">
                <a:solidFill>
                  <a:schemeClr val="tx1"/>
                </a:solidFill>
              </a:rPr>
              <a:t>kanunlarının</a:t>
            </a:r>
            <a:r>
              <a:rPr lang="en-US" sz="2400" b="1" dirty="0">
                <a:solidFill>
                  <a:schemeClr val="tx1"/>
                </a:solidFill>
              </a:rPr>
              <a:t> </a:t>
            </a:r>
            <a:r>
              <a:rPr lang="en-US" sz="2400" b="1" dirty="0" err="1">
                <a:solidFill>
                  <a:schemeClr val="tx1"/>
                </a:solidFill>
              </a:rPr>
              <a:t>muhasebe</a:t>
            </a:r>
            <a:r>
              <a:rPr lang="en-US" sz="2400" b="1" dirty="0">
                <a:solidFill>
                  <a:schemeClr val="tx1"/>
                </a:solidFill>
              </a:rPr>
              <a:t> </a:t>
            </a:r>
            <a:r>
              <a:rPr lang="en-US" sz="2400" b="1" dirty="0" err="1">
                <a:solidFill>
                  <a:schemeClr val="tx1"/>
                </a:solidFill>
              </a:rPr>
              <a:t>ile</a:t>
            </a:r>
            <a:r>
              <a:rPr lang="en-US" sz="2400" b="1" dirty="0">
                <a:solidFill>
                  <a:schemeClr val="tx1"/>
                </a:solidFill>
              </a:rPr>
              <a:t> </a:t>
            </a:r>
            <a:r>
              <a:rPr lang="en-US" sz="2400" b="1" dirty="0" err="1">
                <a:solidFill>
                  <a:schemeClr val="tx1"/>
                </a:solidFill>
              </a:rPr>
              <a:t>ile</a:t>
            </a:r>
            <a:r>
              <a:rPr lang="en-US" sz="2400" b="1" dirty="0">
                <a:solidFill>
                  <a:schemeClr val="tx1"/>
                </a:solidFill>
              </a:rPr>
              <a:t> </a:t>
            </a:r>
            <a:r>
              <a:rPr lang="en-US" sz="2400" b="1" dirty="0" err="1">
                <a:solidFill>
                  <a:schemeClr val="tx1"/>
                </a:solidFill>
              </a:rPr>
              <a:t>ilgili</a:t>
            </a:r>
            <a:r>
              <a:rPr lang="en-US" sz="2400" b="1" dirty="0">
                <a:solidFill>
                  <a:schemeClr val="tx1"/>
                </a:solidFill>
              </a:rPr>
              <a:t> </a:t>
            </a:r>
            <a:r>
              <a:rPr lang="en-US" sz="2400" b="1" dirty="0" err="1">
                <a:solidFill>
                  <a:schemeClr val="tx1"/>
                </a:solidFill>
              </a:rPr>
              <a:t>bölümlerini</a:t>
            </a:r>
            <a:r>
              <a:rPr lang="en-US" sz="2400" b="1" dirty="0">
                <a:solidFill>
                  <a:schemeClr val="tx1"/>
                </a:solidFill>
              </a:rPr>
              <a:t> </a:t>
            </a:r>
            <a:r>
              <a:rPr lang="en-US" sz="2400" b="1" dirty="0" err="1">
                <a:solidFill>
                  <a:schemeClr val="tx1"/>
                </a:solidFill>
              </a:rPr>
              <a:t>ve</a:t>
            </a:r>
            <a:r>
              <a:rPr lang="en-US" sz="2400" b="1" dirty="0">
                <a:solidFill>
                  <a:schemeClr val="tx1"/>
                </a:solidFill>
              </a:rPr>
              <a:t> </a:t>
            </a:r>
            <a:r>
              <a:rPr lang="en-US" sz="2400" b="1" dirty="0" err="1">
                <a:solidFill>
                  <a:schemeClr val="tx1"/>
                </a:solidFill>
              </a:rPr>
              <a:t>bunların</a:t>
            </a:r>
            <a:r>
              <a:rPr lang="en-US" sz="2400" b="1" dirty="0">
                <a:solidFill>
                  <a:schemeClr val="tx1"/>
                </a:solidFill>
              </a:rPr>
              <a:t> </a:t>
            </a:r>
            <a:r>
              <a:rPr lang="en-US" sz="2400" b="1" dirty="0" err="1">
                <a:solidFill>
                  <a:schemeClr val="tx1"/>
                </a:solidFill>
              </a:rPr>
              <a:t>muhasebe</a:t>
            </a:r>
            <a:r>
              <a:rPr lang="en-US" sz="2400" b="1" dirty="0">
                <a:solidFill>
                  <a:schemeClr val="tx1"/>
                </a:solidFill>
              </a:rPr>
              <a:t> </a:t>
            </a:r>
            <a:r>
              <a:rPr lang="en-US" sz="2400" b="1" dirty="0" err="1">
                <a:solidFill>
                  <a:schemeClr val="tx1"/>
                </a:solidFill>
              </a:rPr>
              <a:t>uygulamasına</a:t>
            </a:r>
            <a:r>
              <a:rPr lang="en-US" sz="2400" b="1" dirty="0">
                <a:solidFill>
                  <a:schemeClr val="tx1"/>
                </a:solidFill>
              </a:rPr>
              <a:t> </a:t>
            </a:r>
            <a:r>
              <a:rPr lang="en-US" sz="2400" b="1" dirty="0" err="1">
                <a:solidFill>
                  <a:schemeClr val="tx1"/>
                </a:solidFill>
              </a:rPr>
              <a:t>yansımasını</a:t>
            </a:r>
            <a:r>
              <a:rPr lang="en-US" sz="2400" b="1" dirty="0">
                <a:solidFill>
                  <a:schemeClr val="tx1"/>
                </a:solidFill>
              </a:rPr>
              <a:t> </a:t>
            </a:r>
            <a:r>
              <a:rPr lang="en-US" sz="2400" b="1" dirty="0" err="1">
                <a:solidFill>
                  <a:schemeClr val="tx1"/>
                </a:solidFill>
              </a:rPr>
              <a:t>iyi</a:t>
            </a:r>
            <a:r>
              <a:rPr lang="en-US" sz="2400" b="1" dirty="0">
                <a:solidFill>
                  <a:schemeClr val="tx1"/>
                </a:solidFill>
              </a:rPr>
              <a:t> </a:t>
            </a:r>
            <a:r>
              <a:rPr lang="en-US" sz="2400" b="1" dirty="0" err="1">
                <a:solidFill>
                  <a:schemeClr val="tx1"/>
                </a:solidFill>
              </a:rPr>
              <a:t>bilmek</a:t>
            </a:r>
            <a:r>
              <a:rPr lang="en-US" sz="2400" b="1" dirty="0">
                <a:solidFill>
                  <a:schemeClr val="tx1"/>
                </a:solidFill>
              </a:rPr>
              <a:t> </a:t>
            </a:r>
            <a:r>
              <a:rPr lang="en-US" sz="2400" b="1" dirty="0" err="1">
                <a:solidFill>
                  <a:schemeClr val="tx1"/>
                </a:solidFill>
              </a:rPr>
              <a:t>gerekmektedir</a:t>
            </a:r>
            <a:r>
              <a:rPr lang="en-US" sz="2400" b="1" dirty="0" smtClean="0">
                <a:solidFill>
                  <a:schemeClr val="tx1"/>
                </a:solidFill>
              </a:rPr>
              <a:t>.</a:t>
            </a:r>
          </a:p>
          <a:p>
            <a:pPr marL="342900" indent="-342900" algn="just">
              <a:buFont typeface="Arial" panose="020B0604020202020204" pitchFamily="34" charset="0"/>
              <a:buChar char="•"/>
            </a:pPr>
            <a:endParaRPr lang="en-US" sz="800" b="1" dirty="0">
              <a:solidFill>
                <a:schemeClr val="tx1"/>
              </a:solidFill>
            </a:endParaRPr>
          </a:p>
          <a:p>
            <a:pPr marL="342900" indent="-342900" algn="just">
              <a:buFont typeface="Arial" panose="020B0604020202020204" pitchFamily="34" charset="0"/>
              <a:buChar char="•"/>
            </a:pPr>
            <a:r>
              <a:rPr lang="en-US" sz="2400" b="1" dirty="0" err="1" smtClean="0">
                <a:solidFill>
                  <a:schemeClr val="tx1"/>
                </a:solidFill>
              </a:rPr>
              <a:t>Muhasebe</a:t>
            </a:r>
            <a:r>
              <a:rPr lang="en-US" sz="2400" b="1" dirty="0" smtClean="0">
                <a:solidFill>
                  <a:schemeClr val="tx1"/>
                </a:solidFill>
              </a:rPr>
              <a:t> </a:t>
            </a:r>
            <a:r>
              <a:rPr lang="en-US" sz="2400" b="1" dirty="0" err="1">
                <a:solidFill>
                  <a:schemeClr val="tx1"/>
                </a:solidFill>
              </a:rPr>
              <a:t>temel</a:t>
            </a:r>
            <a:r>
              <a:rPr lang="en-US" sz="2400" b="1" dirty="0">
                <a:solidFill>
                  <a:schemeClr val="tx1"/>
                </a:solidFill>
              </a:rPr>
              <a:t> </a:t>
            </a:r>
            <a:r>
              <a:rPr lang="en-US" sz="2400" b="1" dirty="0" err="1">
                <a:solidFill>
                  <a:schemeClr val="tx1"/>
                </a:solidFill>
              </a:rPr>
              <a:t>kavram</a:t>
            </a:r>
            <a:r>
              <a:rPr lang="en-US" sz="2400" b="1" dirty="0">
                <a:solidFill>
                  <a:schemeClr val="tx1"/>
                </a:solidFill>
              </a:rPr>
              <a:t> </a:t>
            </a:r>
            <a:r>
              <a:rPr lang="en-US" sz="2400" b="1" dirty="0" err="1">
                <a:solidFill>
                  <a:schemeClr val="tx1"/>
                </a:solidFill>
              </a:rPr>
              <a:t>ve</a:t>
            </a:r>
            <a:r>
              <a:rPr lang="en-US" sz="2400" b="1" dirty="0">
                <a:solidFill>
                  <a:schemeClr val="tx1"/>
                </a:solidFill>
              </a:rPr>
              <a:t> </a:t>
            </a:r>
            <a:r>
              <a:rPr lang="en-US" sz="2400" b="1" dirty="0" err="1">
                <a:solidFill>
                  <a:schemeClr val="tx1"/>
                </a:solidFill>
              </a:rPr>
              <a:t>ilkelerine</a:t>
            </a:r>
            <a:r>
              <a:rPr lang="en-US" sz="2400" b="1" dirty="0">
                <a:solidFill>
                  <a:schemeClr val="tx1"/>
                </a:solidFill>
              </a:rPr>
              <a:t> </a:t>
            </a:r>
            <a:r>
              <a:rPr lang="en-US" sz="2400" b="1" dirty="0" err="1">
                <a:solidFill>
                  <a:schemeClr val="tx1"/>
                </a:solidFill>
              </a:rPr>
              <a:t>uygun</a:t>
            </a:r>
            <a:r>
              <a:rPr lang="en-US" sz="2400" b="1" dirty="0">
                <a:solidFill>
                  <a:schemeClr val="tx1"/>
                </a:solidFill>
              </a:rPr>
              <a:t> </a:t>
            </a:r>
            <a:r>
              <a:rPr lang="en-US" sz="2400" b="1" dirty="0" err="1">
                <a:solidFill>
                  <a:schemeClr val="tx1"/>
                </a:solidFill>
              </a:rPr>
              <a:t>olarak</a:t>
            </a:r>
            <a:r>
              <a:rPr lang="en-US" sz="2400" b="1" dirty="0">
                <a:solidFill>
                  <a:schemeClr val="tx1"/>
                </a:solidFill>
              </a:rPr>
              <a:t> </a:t>
            </a:r>
            <a:r>
              <a:rPr lang="en-US" sz="2400" b="1" dirty="0" err="1">
                <a:solidFill>
                  <a:schemeClr val="tx1"/>
                </a:solidFill>
              </a:rPr>
              <a:t>yapılacak</a:t>
            </a:r>
            <a:r>
              <a:rPr lang="en-US" sz="2400" b="1" dirty="0">
                <a:solidFill>
                  <a:schemeClr val="tx1"/>
                </a:solidFill>
              </a:rPr>
              <a:t> </a:t>
            </a:r>
            <a:r>
              <a:rPr lang="en-US" sz="2400" b="1" dirty="0" err="1">
                <a:solidFill>
                  <a:schemeClr val="tx1"/>
                </a:solidFill>
              </a:rPr>
              <a:t>muhasebe</a:t>
            </a:r>
            <a:r>
              <a:rPr lang="en-US" sz="2400" b="1" dirty="0">
                <a:solidFill>
                  <a:schemeClr val="tx1"/>
                </a:solidFill>
              </a:rPr>
              <a:t> </a:t>
            </a:r>
            <a:r>
              <a:rPr lang="en-US" sz="2400" b="1" dirty="0" err="1">
                <a:solidFill>
                  <a:schemeClr val="tx1"/>
                </a:solidFill>
              </a:rPr>
              <a:t>uygulamaları</a:t>
            </a:r>
            <a:r>
              <a:rPr lang="en-US" sz="2400" b="1" dirty="0">
                <a:solidFill>
                  <a:schemeClr val="tx1"/>
                </a:solidFill>
              </a:rPr>
              <a:t> </a:t>
            </a:r>
            <a:r>
              <a:rPr lang="en-US" sz="2400" b="1" dirty="0" err="1">
                <a:solidFill>
                  <a:schemeClr val="tx1"/>
                </a:solidFill>
              </a:rPr>
              <a:t>ile</a:t>
            </a:r>
            <a:r>
              <a:rPr lang="en-US" sz="2400" b="1" dirty="0">
                <a:solidFill>
                  <a:schemeClr val="tx1"/>
                </a:solidFill>
              </a:rPr>
              <a:t> </a:t>
            </a:r>
            <a:r>
              <a:rPr lang="en-US" sz="2400" b="1" dirty="0" err="1">
                <a:solidFill>
                  <a:schemeClr val="tx1"/>
                </a:solidFill>
              </a:rPr>
              <a:t>vergi</a:t>
            </a:r>
            <a:r>
              <a:rPr lang="en-US" sz="2400" b="1" dirty="0">
                <a:solidFill>
                  <a:schemeClr val="tx1"/>
                </a:solidFill>
              </a:rPr>
              <a:t> </a:t>
            </a:r>
            <a:r>
              <a:rPr lang="en-US" sz="2400" b="1" dirty="0" err="1">
                <a:solidFill>
                  <a:schemeClr val="tx1"/>
                </a:solidFill>
              </a:rPr>
              <a:t>yasalarının</a:t>
            </a:r>
            <a:r>
              <a:rPr lang="en-US" sz="2400" b="1" dirty="0">
                <a:solidFill>
                  <a:schemeClr val="tx1"/>
                </a:solidFill>
              </a:rPr>
              <a:t> </a:t>
            </a:r>
            <a:r>
              <a:rPr lang="en-US" sz="2400" b="1" dirty="0" err="1">
                <a:solidFill>
                  <a:schemeClr val="tx1"/>
                </a:solidFill>
              </a:rPr>
              <a:t>belirlemeleri</a:t>
            </a:r>
            <a:r>
              <a:rPr lang="en-US" sz="2400" b="1" dirty="0">
                <a:solidFill>
                  <a:schemeClr val="tx1"/>
                </a:solidFill>
              </a:rPr>
              <a:t> </a:t>
            </a:r>
            <a:r>
              <a:rPr lang="en-US" sz="2400" b="1" dirty="0" err="1">
                <a:solidFill>
                  <a:schemeClr val="tx1"/>
                </a:solidFill>
              </a:rPr>
              <a:t>arasında</a:t>
            </a:r>
            <a:r>
              <a:rPr lang="en-US" sz="2400" b="1" dirty="0">
                <a:solidFill>
                  <a:schemeClr val="tx1"/>
                </a:solidFill>
              </a:rPr>
              <a:t> </a:t>
            </a:r>
            <a:r>
              <a:rPr lang="en-US" sz="2400" b="1" dirty="0" err="1">
                <a:solidFill>
                  <a:schemeClr val="tx1"/>
                </a:solidFill>
              </a:rPr>
              <a:t>az</a:t>
            </a:r>
            <a:r>
              <a:rPr lang="en-US" sz="2400" b="1" dirty="0">
                <a:solidFill>
                  <a:schemeClr val="tx1"/>
                </a:solidFill>
              </a:rPr>
              <a:t> yada </a:t>
            </a:r>
            <a:r>
              <a:rPr lang="en-US" sz="2400" b="1" dirty="0" err="1">
                <a:solidFill>
                  <a:schemeClr val="tx1"/>
                </a:solidFill>
              </a:rPr>
              <a:t>çok</a:t>
            </a:r>
            <a:r>
              <a:rPr lang="en-US" sz="2400" b="1" dirty="0">
                <a:solidFill>
                  <a:schemeClr val="tx1"/>
                </a:solidFill>
              </a:rPr>
              <a:t> </a:t>
            </a:r>
            <a:r>
              <a:rPr lang="en-US" sz="2400" b="1" dirty="0" err="1">
                <a:solidFill>
                  <a:schemeClr val="tx1"/>
                </a:solidFill>
              </a:rPr>
              <a:t>farklılıklar</a:t>
            </a:r>
            <a:r>
              <a:rPr lang="en-US" sz="2400" b="1" dirty="0">
                <a:solidFill>
                  <a:schemeClr val="tx1"/>
                </a:solidFill>
              </a:rPr>
              <a:t> </a:t>
            </a:r>
            <a:r>
              <a:rPr lang="en-US" sz="2400" b="1" dirty="0" err="1">
                <a:solidFill>
                  <a:schemeClr val="tx1"/>
                </a:solidFill>
              </a:rPr>
              <a:t>bulunmaktadır</a:t>
            </a:r>
            <a:r>
              <a:rPr lang="en-US" sz="2400" b="1" dirty="0">
                <a:solidFill>
                  <a:schemeClr val="tx1"/>
                </a:solidFill>
              </a:rPr>
              <a:t>. </a:t>
            </a:r>
            <a:r>
              <a:rPr lang="en-US" sz="2400" b="1" i="1" u="sng" dirty="0" err="1">
                <a:solidFill>
                  <a:schemeClr val="tx1"/>
                </a:solidFill>
              </a:rPr>
              <a:t>Vergi</a:t>
            </a:r>
            <a:r>
              <a:rPr lang="en-US" sz="2400" b="1" i="1" u="sng" dirty="0">
                <a:solidFill>
                  <a:schemeClr val="tx1"/>
                </a:solidFill>
              </a:rPr>
              <a:t> </a:t>
            </a:r>
            <a:r>
              <a:rPr lang="en-US" sz="2400" b="1" i="1" u="sng" dirty="0" err="1">
                <a:solidFill>
                  <a:schemeClr val="tx1"/>
                </a:solidFill>
              </a:rPr>
              <a:t>muhasebesi</a:t>
            </a:r>
            <a:r>
              <a:rPr lang="en-US" sz="2400" b="1" i="1" u="sng" dirty="0">
                <a:solidFill>
                  <a:schemeClr val="tx1"/>
                </a:solidFill>
              </a:rPr>
              <a:t>, </a:t>
            </a:r>
            <a:r>
              <a:rPr lang="en-US" sz="2400" b="1" i="1" u="sng" dirty="0" err="1">
                <a:solidFill>
                  <a:schemeClr val="tx1"/>
                </a:solidFill>
              </a:rPr>
              <a:t>muhasebe</a:t>
            </a:r>
            <a:r>
              <a:rPr lang="en-US" sz="2400" b="1" i="1" u="sng" dirty="0">
                <a:solidFill>
                  <a:schemeClr val="tx1"/>
                </a:solidFill>
              </a:rPr>
              <a:t> </a:t>
            </a:r>
            <a:r>
              <a:rPr lang="en-US" sz="2400" b="1" i="1" u="sng" dirty="0" err="1">
                <a:solidFill>
                  <a:schemeClr val="tx1"/>
                </a:solidFill>
              </a:rPr>
              <a:t>uygulamalarının</a:t>
            </a:r>
            <a:r>
              <a:rPr lang="en-US" sz="2400" b="1" i="1" u="sng" dirty="0">
                <a:solidFill>
                  <a:schemeClr val="tx1"/>
                </a:solidFill>
              </a:rPr>
              <a:t> </a:t>
            </a:r>
            <a:r>
              <a:rPr lang="en-US" sz="2400" b="1" i="1" u="sng" dirty="0" err="1">
                <a:solidFill>
                  <a:schemeClr val="tx1"/>
                </a:solidFill>
              </a:rPr>
              <a:t>vergi</a:t>
            </a:r>
            <a:r>
              <a:rPr lang="en-US" sz="2400" b="1" i="1" u="sng" dirty="0">
                <a:solidFill>
                  <a:schemeClr val="tx1"/>
                </a:solidFill>
              </a:rPr>
              <a:t> </a:t>
            </a:r>
            <a:r>
              <a:rPr lang="en-US" sz="2400" b="1" i="1" u="sng" dirty="0" err="1">
                <a:solidFill>
                  <a:schemeClr val="tx1"/>
                </a:solidFill>
              </a:rPr>
              <a:t>yasaları</a:t>
            </a:r>
            <a:r>
              <a:rPr lang="en-US" sz="2400" b="1" i="1" u="sng" dirty="0">
                <a:solidFill>
                  <a:schemeClr val="tx1"/>
                </a:solidFill>
              </a:rPr>
              <a:t> </a:t>
            </a:r>
            <a:r>
              <a:rPr lang="en-US" sz="2400" b="1" i="1" u="sng" dirty="0" err="1">
                <a:solidFill>
                  <a:schemeClr val="tx1"/>
                </a:solidFill>
              </a:rPr>
              <a:t>ile</a:t>
            </a:r>
            <a:r>
              <a:rPr lang="en-US" sz="2400" b="1" i="1" u="sng" dirty="0">
                <a:solidFill>
                  <a:schemeClr val="tx1"/>
                </a:solidFill>
              </a:rPr>
              <a:t> </a:t>
            </a:r>
            <a:r>
              <a:rPr lang="en-US" sz="2400" b="1" i="1" u="sng" dirty="0" err="1">
                <a:solidFill>
                  <a:schemeClr val="tx1"/>
                </a:solidFill>
              </a:rPr>
              <a:t>uyumlaştırılması</a:t>
            </a:r>
            <a:r>
              <a:rPr lang="en-US" sz="2400" b="1" i="1" u="sng" dirty="0">
                <a:solidFill>
                  <a:schemeClr val="tx1"/>
                </a:solidFill>
              </a:rPr>
              <a:t> </a:t>
            </a:r>
            <a:r>
              <a:rPr lang="en-US" sz="2400" b="1" i="1" u="sng" dirty="0" err="1">
                <a:solidFill>
                  <a:schemeClr val="tx1"/>
                </a:solidFill>
              </a:rPr>
              <a:t>amacına</a:t>
            </a:r>
            <a:r>
              <a:rPr lang="en-US" sz="2400" b="1" i="1" u="sng" dirty="0">
                <a:solidFill>
                  <a:schemeClr val="tx1"/>
                </a:solidFill>
              </a:rPr>
              <a:t> </a:t>
            </a:r>
            <a:r>
              <a:rPr lang="en-US" sz="2400" b="1" i="1" u="sng" dirty="0" err="1">
                <a:solidFill>
                  <a:schemeClr val="tx1"/>
                </a:solidFill>
              </a:rPr>
              <a:t>yöneliktir</a:t>
            </a:r>
            <a:endParaRPr lang="en-US" sz="2400" b="1" u="sng" dirty="0">
              <a:solidFill>
                <a:schemeClr val="tx1"/>
              </a:solidFill>
            </a:endParaRPr>
          </a:p>
          <a:p>
            <a:endParaRPr lang="en-US" sz="2400" dirty="0"/>
          </a:p>
        </p:txBody>
      </p:sp>
    </p:spTree>
    <p:extLst>
      <p:ext uri="{BB962C8B-B14F-4D97-AF65-F5344CB8AC3E}">
        <p14:creationId xmlns:p14="http://schemas.microsoft.com/office/powerpoint/2010/main" val="40434376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229600" cy="6669360"/>
          </a:xfrm>
        </p:spPr>
        <p:txBody>
          <a:bodyPr/>
          <a:lstStyle/>
          <a:p>
            <a:r>
              <a:rPr lang="tr-TR" dirty="0" smtClean="0"/>
              <a:t>Kurumlar Vergisi beyanname </a:t>
            </a:r>
            <a:r>
              <a:rPr lang="tr-TR" dirty="0"/>
              <a:t>formunun ekinde olması gereken evraklar:</a:t>
            </a:r>
          </a:p>
          <a:p>
            <a:pPr marL="0" indent="0">
              <a:buNone/>
            </a:pPr>
            <a:r>
              <a:rPr lang="tr-TR" dirty="0"/>
              <a:t>     -</a:t>
            </a:r>
            <a:r>
              <a:rPr lang="en-US" dirty="0" err="1"/>
              <a:t>Bilanço</a:t>
            </a:r>
            <a:r>
              <a:rPr lang="en-US" dirty="0"/>
              <a:t>, </a:t>
            </a:r>
            <a:endParaRPr lang="tr-TR" dirty="0"/>
          </a:p>
          <a:p>
            <a:pPr marL="0" indent="0">
              <a:buNone/>
            </a:pPr>
            <a:r>
              <a:rPr lang="tr-TR" dirty="0"/>
              <a:t>     -</a:t>
            </a:r>
            <a:r>
              <a:rPr lang="en-US" dirty="0" err="1"/>
              <a:t>Gelir</a:t>
            </a:r>
            <a:r>
              <a:rPr lang="en-US" dirty="0"/>
              <a:t> </a:t>
            </a:r>
            <a:r>
              <a:rPr lang="en-US" dirty="0" err="1"/>
              <a:t>Tablosu</a:t>
            </a:r>
            <a:r>
              <a:rPr lang="en-US" dirty="0"/>
              <a:t>,</a:t>
            </a:r>
            <a:endParaRPr lang="tr-TR" dirty="0"/>
          </a:p>
          <a:p>
            <a:pPr marL="0" indent="0">
              <a:buNone/>
            </a:pPr>
            <a:r>
              <a:rPr lang="tr-TR" dirty="0"/>
              <a:t>     -</a:t>
            </a:r>
            <a:r>
              <a:rPr lang="en-US" dirty="0"/>
              <a:t> </a:t>
            </a:r>
            <a:r>
              <a:rPr lang="en-US" dirty="0" err="1"/>
              <a:t>Satışların</a:t>
            </a:r>
            <a:r>
              <a:rPr lang="en-US" dirty="0"/>
              <a:t> </a:t>
            </a:r>
            <a:r>
              <a:rPr lang="en-US" dirty="0" err="1"/>
              <a:t>Maliyeti</a:t>
            </a:r>
            <a:r>
              <a:rPr lang="en-US" dirty="0"/>
              <a:t> </a:t>
            </a:r>
            <a:r>
              <a:rPr lang="en-US" dirty="0" err="1"/>
              <a:t>Tablosu</a:t>
            </a:r>
            <a:r>
              <a:rPr lang="en-US" dirty="0"/>
              <a:t>,</a:t>
            </a:r>
            <a:endParaRPr lang="tr-TR" dirty="0"/>
          </a:p>
          <a:p>
            <a:pPr marL="0" indent="0">
              <a:buNone/>
            </a:pPr>
            <a:r>
              <a:rPr lang="tr-TR" dirty="0"/>
              <a:t>     -</a:t>
            </a:r>
            <a:r>
              <a:rPr lang="en-US" dirty="0"/>
              <a:t> </a:t>
            </a:r>
            <a:r>
              <a:rPr lang="en-US" dirty="0" err="1"/>
              <a:t>Amortisman</a:t>
            </a:r>
            <a:r>
              <a:rPr lang="en-US" dirty="0"/>
              <a:t> </a:t>
            </a:r>
            <a:r>
              <a:rPr lang="en-US" dirty="0" err="1"/>
              <a:t>Cetveli</a:t>
            </a:r>
            <a:r>
              <a:rPr lang="en-US" dirty="0"/>
              <a:t>,</a:t>
            </a:r>
            <a:endParaRPr lang="tr-TR" dirty="0"/>
          </a:p>
          <a:p>
            <a:pPr marL="0" indent="0">
              <a:buNone/>
            </a:pPr>
            <a:r>
              <a:rPr lang="tr-TR" dirty="0"/>
              <a:t>     -</a:t>
            </a:r>
            <a:r>
              <a:rPr lang="en-US" dirty="0"/>
              <a:t> </a:t>
            </a:r>
            <a:r>
              <a:rPr lang="en-US" dirty="0" err="1"/>
              <a:t>Nakit</a:t>
            </a:r>
            <a:r>
              <a:rPr lang="en-US" dirty="0"/>
              <a:t> </a:t>
            </a:r>
            <a:r>
              <a:rPr lang="en-US" dirty="0" err="1"/>
              <a:t>Akım</a:t>
            </a:r>
            <a:r>
              <a:rPr lang="en-US" dirty="0"/>
              <a:t> </a:t>
            </a:r>
            <a:r>
              <a:rPr lang="en-US" dirty="0" err="1"/>
              <a:t>Tablosu</a:t>
            </a:r>
            <a:r>
              <a:rPr lang="en-US" dirty="0"/>
              <a:t>,</a:t>
            </a:r>
            <a:endParaRPr lang="tr-TR" dirty="0"/>
          </a:p>
          <a:p>
            <a:pPr marL="0" indent="0">
              <a:buNone/>
            </a:pPr>
            <a:r>
              <a:rPr lang="tr-TR" dirty="0"/>
              <a:t>     -</a:t>
            </a:r>
            <a:r>
              <a:rPr lang="en-US" dirty="0"/>
              <a:t> </a:t>
            </a:r>
            <a:r>
              <a:rPr lang="en-US" dirty="0" err="1"/>
              <a:t>Fon</a:t>
            </a:r>
            <a:r>
              <a:rPr lang="en-US" dirty="0"/>
              <a:t> </a:t>
            </a:r>
            <a:r>
              <a:rPr lang="en-US" dirty="0" err="1"/>
              <a:t>Tabloları</a:t>
            </a:r>
            <a:r>
              <a:rPr lang="en-US" dirty="0"/>
              <a:t>,</a:t>
            </a:r>
            <a:endParaRPr lang="tr-TR" dirty="0"/>
          </a:p>
          <a:p>
            <a:pPr marL="0" indent="0">
              <a:buNone/>
            </a:pPr>
            <a:r>
              <a:rPr lang="tr-TR" dirty="0"/>
              <a:t>     -</a:t>
            </a:r>
            <a:r>
              <a:rPr lang="en-US" dirty="0"/>
              <a:t> 66/99 </a:t>
            </a:r>
            <a:r>
              <a:rPr lang="en-US" dirty="0" err="1"/>
              <a:t>Yeniden</a:t>
            </a:r>
            <a:r>
              <a:rPr lang="en-US" dirty="0"/>
              <a:t> </a:t>
            </a:r>
            <a:r>
              <a:rPr lang="en-US" dirty="0" err="1"/>
              <a:t>Değerleme</a:t>
            </a:r>
            <a:r>
              <a:rPr lang="en-US" dirty="0"/>
              <a:t> </a:t>
            </a:r>
            <a:r>
              <a:rPr lang="en-US" dirty="0" err="1"/>
              <a:t>hesaplaması</a:t>
            </a:r>
            <a:r>
              <a:rPr lang="en-US" dirty="0"/>
              <a:t> </a:t>
            </a:r>
            <a:r>
              <a:rPr lang="en-US" dirty="0" err="1"/>
              <a:t>ve</a:t>
            </a:r>
            <a:r>
              <a:rPr lang="en-US" dirty="0"/>
              <a:t> </a:t>
            </a:r>
            <a:r>
              <a:rPr lang="en-US" dirty="0" err="1"/>
              <a:t>Tablosu</a:t>
            </a:r>
            <a:r>
              <a:rPr lang="en-US" dirty="0"/>
              <a:t> </a:t>
            </a:r>
            <a:endParaRPr lang="tr-TR" dirty="0"/>
          </a:p>
          <a:p>
            <a:pPr marL="0" indent="0">
              <a:buNone/>
            </a:pPr>
            <a:r>
              <a:rPr lang="tr-TR" dirty="0"/>
              <a:t>     -</a:t>
            </a:r>
            <a:r>
              <a:rPr lang="en-US" dirty="0"/>
              <a:t> </a:t>
            </a:r>
            <a:r>
              <a:rPr lang="en-US" dirty="0" err="1"/>
              <a:t>Murakıp</a:t>
            </a:r>
            <a:r>
              <a:rPr lang="en-US" dirty="0"/>
              <a:t> </a:t>
            </a:r>
            <a:r>
              <a:rPr lang="en-US" dirty="0" err="1"/>
              <a:t>Beyannamesi</a:t>
            </a:r>
            <a:r>
              <a:rPr lang="en-US" dirty="0"/>
              <a:t>.</a:t>
            </a:r>
          </a:p>
        </p:txBody>
      </p:sp>
    </p:spTree>
    <p:extLst>
      <p:ext uri="{BB962C8B-B14F-4D97-AF65-F5344CB8AC3E}">
        <p14:creationId xmlns:p14="http://schemas.microsoft.com/office/powerpoint/2010/main" val="1704212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87424"/>
            <a:ext cx="8229600" cy="1417638"/>
          </a:xfrm>
        </p:spPr>
        <p:txBody>
          <a:bodyPr/>
          <a:lstStyle/>
          <a:p>
            <a:r>
              <a:rPr lang="en-US" sz="3200" dirty="0"/>
              <a:t>KURUMLAR VERGİSİ </a:t>
            </a:r>
            <a:r>
              <a:rPr lang="tr-TR" sz="3200" dirty="0" smtClean="0"/>
              <a:t>ÖDEME ZAMANI:</a:t>
            </a:r>
            <a:endParaRPr lang="en-US" sz="3200" dirty="0"/>
          </a:p>
        </p:txBody>
      </p:sp>
      <p:sp>
        <p:nvSpPr>
          <p:cNvPr id="3" name="Content Placeholder 2"/>
          <p:cNvSpPr>
            <a:spLocks noGrp="1"/>
          </p:cNvSpPr>
          <p:nvPr>
            <p:ph idx="1"/>
          </p:nvPr>
        </p:nvSpPr>
        <p:spPr>
          <a:xfrm>
            <a:off x="467544" y="548680"/>
            <a:ext cx="8229600" cy="6093296"/>
          </a:xfrm>
        </p:spPr>
        <p:txBody>
          <a:bodyPr/>
          <a:lstStyle/>
          <a:p>
            <a:r>
              <a:rPr lang="tr-TR" sz="2400" u="sng" dirty="0">
                <a:solidFill>
                  <a:srgbClr val="7030A0"/>
                </a:solidFill>
              </a:rPr>
              <a:t>Kurumlar </a:t>
            </a:r>
            <a:r>
              <a:rPr lang="tr-TR" sz="2400" u="sng" dirty="0" smtClean="0">
                <a:solidFill>
                  <a:srgbClr val="7030A0"/>
                </a:solidFill>
              </a:rPr>
              <a:t>Vergisi</a:t>
            </a:r>
            <a:r>
              <a:rPr lang="tr-TR" sz="2400" dirty="0">
                <a:solidFill>
                  <a:srgbClr val="7030A0"/>
                </a:solidFill>
              </a:rPr>
              <a:t>, </a:t>
            </a:r>
            <a:r>
              <a:rPr lang="tr-TR" sz="2400" dirty="0" smtClean="0">
                <a:solidFill>
                  <a:srgbClr val="7030A0"/>
                </a:solidFill>
              </a:rPr>
              <a:t>1. taksit Mayıs sonuna kadar, 2.taksit ise </a:t>
            </a:r>
            <a:r>
              <a:rPr lang="tr-TR" sz="2400" dirty="0">
                <a:solidFill>
                  <a:srgbClr val="7030A0"/>
                </a:solidFill>
              </a:rPr>
              <a:t>Ekim </a:t>
            </a:r>
            <a:r>
              <a:rPr lang="tr-TR" sz="2400" dirty="0" smtClean="0">
                <a:solidFill>
                  <a:srgbClr val="7030A0"/>
                </a:solidFill>
              </a:rPr>
              <a:t>sonuna kadar </a:t>
            </a:r>
            <a:r>
              <a:rPr lang="tr-TR" sz="2400" dirty="0">
                <a:solidFill>
                  <a:srgbClr val="7030A0"/>
                </a:solidFill>
              </a:rPr>
              <a:t>olmak üzere iki eşit taksitte ödenir</a:t>
            </a:r>
            <a:r>
              <a:rPr lang="tr-TR" sz="2400" dirty="0" smtClean="0">
                <a:solidFill>
                  <a:srgbClr val="7030A0"/>
                </a:solidFill>
              </a:rPr>
              <a:t>.</a:t>
            </a:r>
          </a:p>
          <a:p>
            <a:endParaRPr lang="tr-TR" sz="2400" u="sng" dirty="0" smtClean="0">
              <a:solidFill>
                <a:srgbClr val="7030A0"/>
              </a:solidFill>
            </a:endParaRPr>
          </a:p>
          <a:p>
            <a:r>
              <a:rPr lang="tr-TR" sz="2400" u="sng" dirty="0" smtClean="0">
                <a:solidFill>
                  <a:srgbClr val="7030A0"/>
                </a:solidFill>
              </a:rPr>
              <a:t>Kurum Gelir Vergisi </a:t>
            </a:r>
            <a:r>
              <a:rPr lang="tr-TR" sz="2400" dirty="0" smtClean="0">
                <a:solidFill>
                  <a:srgbClr val="7030A0"/>
                </a:solidFill>
              </a:rPr>
              <a:t>Haziran ayı sonuna kadar ödenir.</a:t>
            </a:r>
          </a:p>
          <a:p>
            <a:endParaRPr lang="tr-TR" sz="2400" dirty="0" smtClean="0">
              <a:solidFill>
                <a:srgbClr val="7030A0"/>
              </a:solidFill>
            </a:endParaRPr>
          </a:p>
          <a:p>
            <a:r>
              <a:rPr lang="tr-TR" sz="2400" dirty="0" smtClean="0">
                <a:solidFill>
                  <a:srgbClr val="7030A0"/>
                </a:solidFill>
              </a:rPr>
              <a:t>Örnek: 1 Ocak 2018 – 31 Aralık 2018 dönemi için Kurumlar vergisi;</a:t>
            </a:r>
          </a:p>
          <a:p>
            <a:pPr marL="0" indent="0">
              <a:buNone/>
            </a:pPr>
            <a:r>
              <a:rPr lang="tr-TR" sz="2400" dirty="0">
                <a:solidFill>
                  <a:srgbClr val="7030A0"/>
                </a:solidFill>
              </a:rPr>
              <a:t> </a:t>
            </a:r>
            <a:r>
              <a:rPr lang="tr-TR" sz="2400" dirty="0" smtClean="0">
                <a:solidFill>
                  <a:srgbClr val="7030A0"/>
                </a:solidFill>
              </a:rPr>
              <a:t>  -30 Nisan 2019 tarihine kadar beyan edilmedir.</a:t>
            </a:r>
          </a:p>
          <a:p>
            <a:pPr marL="0" indent="0">
              <a:buNone/>
            </a:pPr>
            <a:r>
              <a:rPr lang="tr-TR" sz="2400" dirty="0">
                <a:solidFill>
                  <a:srgbClr val="7030A0"/>
                </a:solidFill>
              </a:rPr>
              <a:t> </a:t>
            </a:r>
            <a:r>
              <a:rPr lang="tr-TR" sz="2400" dirty="0" smtClean="0">
                <a:solidFill>
                  <a:srgbClr val="7030A0"/>
                </a:solidFill>
              </a:rPr>
              <a:t>  -31 Mayıs 2019 tarihine kadar Kurumlar Vergisi 1. taksiti ödenmelidir.</a:t>
            </a:r>
          </a:p>
          <a:p>
            <a:pPr marL="0" indent="0">
              <a:buNone/>
            </a:pPr>
            <a:r>
              <a:rPr lang="tr-TR" sz="2400" dirty="0">
                <a:solidFill>
                  <a:srgbClr val="7030A0"/>
                </a:solidFill>
              </a:rPr>
              <a:t> </a:t>
            </a:r>
            <a:r>
              <a:rPr lang="tr-TR" sz="2400" dirty="0" smtClean="0">
                <a:solidFill>
                  <a:srgbClr val="7030A0"/>
                </a:solidFill>
              </a:rPr>
              <a:t>  -31 Ekim 2019 tarihine kadar Kurumlar Vergisi 2. taksiti ödenmelidir.        </a:t>
            </a:r>
          </a:p>
          <a:p>
            <a:pPr marL="0" indent="0">
              <a:buNone/>
            </a:pPr>
            <a:r>
              <a:rPr lang="tr-TR" sz="2400" dirty="0">
                <a:solidFill>
                  <a:srgbClr val="7030A0"/>
                </a:solidFill>
              </a:rPr>
              <a:t>   -30 Haziran 2019 tarihine kadar kurum gelir vergisi ödenmelidir.</a:t>
            </a:r>
            <a:r>
              <a:rPr lang="en-US" sz="2400" dirty="0">
                <a:solidFill>
                  <a:srgbClr val="7030A0"/>
                </a:solidFill>
              </a:rPr>
              <a:t> </a:t>
            </a:r>
          </a:p>
          <a:p>
            <a:endParaRPr lang="en-US" sz="2400" dirty="0"/>
          </a:p>
          <a:p>
            <a:endParaRPr lang="en-US" sz="2400" dirty="0"/>
          </a:p>
        </p:txBody>
      </p:sp>
    </p:spTree>
    <p:extLst>
      <p:ext uri="{BB962C8B-B14F-4D97-AF65-F5344CB8AC3E}">
        <p14:creationId xmlns:p14="http://schemas.microsoft.com/office/powerpoint/2010/main" val="1155194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4624"/>
            <a:ext cx="8229600" cy="1143000"/>
          </a:xfrm>
        </p:spPr>
        <p:txBody>
          <a:bodyPr/>
          <a:lstStyle/>
          <a:p>
            <a:r>
              <a:rPr lang="tr-TR" sz="2800" b="1" dirty="0">
                <a:solidFill>
                  <a:srgbClr val="000000"/>
                </a:solidFill>
              </a:rPr>
              <a:t>Özel Hesap dönemlerinde Kurumlar Vergisi Beyan </a:t>
            </a:r>
            <a:r>
              <a:rPr lang="tr-TR" sz="2800" b="1" dirty="0" smtClean="0">
                <a:solidFill>
                  <a:srgbClr val="000000"/>
                </a:solidFill>
              </a:rPr>
              <a:t>verme tarihi ve </a:t>
            </a:r>
            <a:r>
              <a:rPr lang="tr-TR" sz="2800" b="1" dirty="0">
                <a:solidFill>
                  <a:srgbClr val="000000"/>
                </a:solidFill>
              </a:rPr>
              <a:t>Ödeme Zamanı: </a:t>
            </a:r>
            <a:endParaRPr lang="en-US" sz="2800" dirty="0"/>
          </a:p>
        </p:txBody>
      </p:sp>
      <p:sp>
        <p:nvSpPr>
          <p:cNvPr id="3" name="Content Placeholder 2"/>
          <p:cNvSpPr>
            <a:spLocks noGrp="1"/>
          </p:cNvSpPr>
          <p:nvPr>
            <p:ph idx="1"/>
          </p:nvPr>
        </p:nvSpPr>
        <p:spPr>
          <a:xfrm>
            <a:off x="251520" y="980728"/>
            <a:ext cx="8229600" cy="6005264"/>
          </a:xfrm>
        </p:spPr>
        <p:txBody>
          <a:bodyPr/>
          <a:lstStyle/>
          <a:p>
            <a:pPr marL="0" indent="0">
              <a:buNone/>
            </a:pPr>
            <a:r>
              <a:rPr lang="en-US" sz="2400" dirty="0" smtClean="0"/>
              <a:t> </a:t>
            </a:r>
            <a:endParaRPr lang="tr-TR" sz="2400" dirty="0" smtClean="0"/>
          </a:p>
          <a:p>
            <a:r>
              <a:rPr lang="en-US" sz="2400" dirty="0" err="1" smtClean="0"/>
              <a:t>Özel</a:t>
            </a:r>
            <a:r>
              <a:rPr lang="en-US" sz="2400" dirty="0" smtClean="0"/>
              <a:t> </a:t>
            </a:r>
            <a:r>
              <a:rPr lang="en-US" sz="2400" dirty="0" err="1"/>
              <a:t>Hesap</a:t>
            </a:r>
            <a:r>
              <a:rPr lang="en-US" sz="2400" dirty="0"/>
              <a:t> </a:t>
            </a:r>
            <a:r>
              <a:rPr lang="en-US" sz="2400" dirty="0" err="1" smtClean="0"/>
              <a:t>Dönemlerinde</a:t>
            </a:r>
            <a:r>
              <a:rPr lang="tr-TR" sz="2400" dirty="0" smtClean="0"/>
              <a:t> Kurumlar Vergisi</a:t>
            </a:r>
            <a:r>
              <a:rPr lang="en-US" sz="2400" dirty="0" smtClean="0"/>
              <a:t> </a:t>
            </a:r>
            <a:r>
              <a:rPr lang="en-US" sz="2400" dirty="0" err="1" smtClean="0"/>
              <a:t>beyan</a:t>
            </a:r>
            <a:r>
              <a:rPr lang="tr-TR" sz="2400" dirty="0" smtClean="0"/>
              <a:t>ı verme</a:t>
            </a:r>
            <a:r>
              <a:rPr lang="en-US" sz="2400" dirty="0" smtClean="0"/>
              <a:t> </a:t>
            </a:r>
            <a:r>
              <a:rPr lang="en-US" sz="2400" dirty="0" err="1"/>
              <a:t>tarihi</a:t>
            </a:r>
            <a:r>
              <a:rPr lang="en-US" sz="2400" dirty="0"/>
              <a:t>, </a:t>
            </a:r>
            <a:r>
              <a:rPr lang="en-US" sz="2400" dirty="0" err="1"/>
              <a:t>Hesap</a:t>
            </a:r>
            <a:r>
              <a:rPr lang="en-US" sz="2400" dirty="0"/>
              <a:t> </a:t>
            </a:r>
            <a:r>
              <a:rPr lang="en-US" sz="2400" dirty="0" err="1"/>
              <a:t>Dönemi</a:t>
            </a:r>
            <a:r>
              <a:rPr lang="en-US" sz="2400" dirty="0"/>
              <a:t> </a:t>
            </a:r>
            <a:r>
              <a:rPr lang="en-US" sz="2400" dirty="0" err="1"/>
              <a:t>sonundan</a:t>
            </a:r>
            <a:r>
              <a:rPr lang="en-US" sz="2400" dirty="0"/>
              <a:t> </a:t>
            </a:r>
            <a:r>
              <a:rPr lang="en-US" sz="2400" dirty="0" err="1"/>
              <a:t>itibaren</a:t>
            </a:r>
            <a:r>
              <a:rPr lang="en-US" sz="2400" dirty="0"/>
              <a:t> 4'üncü </a:t>
            </a:r>
            <a:r>
              <a:rPr lang="en-US" sz="2400" dirty="0" err="1"/>
              <a:t>ayın</a:t>
            </a:r>
            <a:r>
              <a:rPr lang="en-US" sz="2400" dirty="0"/>
              <a:t> </a:t>
            </a:r>
            <a:r>
              <a:rPr lang="en-US" sz="2400" dirty="0" err="1"/>
              <a:t>sonuna</a:t>
            </a:r>
            <a:r>
              <a:rPr lang="en-US" sz="2400" dirty="0"/>
              <a:t> </a:t>
            </a:r>
            <a:r>
              <a:rPr lang="en-US" sz="2400" dirty="0" err="1"/>
              <a:t>kadar</a:t>
            </a:r>
            <a:r>
              <a:rPr lang="en-US" sz="2400" dirty="0"/>
              <a:t> </a:t>
            </a:r>
            <a:r>
              <a:rPr lang="en-US" sz="2400" dirty="0" err="1"/>
              <a:t>olan</a:t>
            </a:r>
            <a:r>
              <a:rPr lang="en-US" sz="2400" dirty="0"/>
              <a:t> </a:t>
            </a:r>
            <a:r>
              <a:rPr lang="en-US" sz="2400" dirty="0" err="1"/>
              <a:t>sürede</a:t>
            </a:r>
            <a:r>
              <a:rPr lang="en-US" sz="2400" dirty="0"/>
              <a:t> </a:t>
            </a:r>
            <a:r>
              <a:rPr lang="en-US" sz="2400" dirty="0" err="1"/>
              <a:t>verilir</a:t>
            </a:r>
            <a:r>
              <a:rPr lang="en-US" sz="2400" dirty="0"/>
              <a:t>. </a:t>
            </a:r>
            <a:endParaRPr lang="tr-TR" sz="2400" dirty="0" smtClean="0"/>
          </a:p>
          <a:p>
            <a:endParaRPr lang="tr-TR" sz="2400" dirty="0" smtClean="0"/>
          </a:p>
          <a:p>
            <a:r>
              <a:rPr lang="en-US" sz="2400" dirty="0" err="1" smtClean="0"/>
              <a:t>Hesap</a:t>
            </a:r>
            <a:r>
              <a:rPr lang="en-US" sz="2400" dirty="0" smtClean="0"/>
              <a:t> </a:t>
            </a:r>
            <a:r>
              <a:rPr lang="en-US" sz="2400" dirty="0" err="1"/>
              <a:t>Dönemi</a:t>
            </a:r>
            <a:r>
              <a:rPr lang="en-US" sz="2400" dirty="0"/>
              <a:t> </a:t>
            </a:r>
            <a:r>
              <a:rPr lang="en-US" sz="2400" dirty="0" err="1"/>
              <a:t>sonunu</a:t>
            </a:r>
            <a:r>
              <a:rPr lang="en-US" sz="2400" dirty="0"/>
              <a:t> </a:t>
            </a:r>
            <a:r>
              <a:rPr lang="en-US" sz="2400" dirty="0" err="1"/>
              <a:t>takip</a:t>
            </a:r>
            <a:r>
              <a:rPr lang="en-US" sz="2400" dirty="0"/>
              <a:t> </a:t>
            </a:r>
            <a:r>
              <a:rPr lang="en-US" sz="2400" dirty="0" err="1"/>
              <a:t>eden</a:t>
            </a:r>
            <a:r>
              <a:rPr lang="en-US" sz="2400" dirty="0"/>
              <a:t> 5'nci ay </a:t>
            </a:r>
            <a:r>
              <a:rPr lang="en-US" sz="2400" dirty="0" err="1" smtClean="0"/>
              <a:t>sonuna</a:t>
            </a:r>
            <a:r>
              <a:rPr lang="tr-TR" sz="2400" dirty="0" smtClean="0"/>
              <a:t> kadar</a:t>
            </a:r>
            <a:r>
              <a:rPr lang="en-US" sz="2400" dirty="0" smtClean="0"/>
              <a:t> </a:t>
            </a:r>
            <a:r>
              <a:rPr lang="en-US" sz="2400" dirty="0" err="1"/>
              <a:t>Kurumlar</a:t>
            </a:r>
            <a:r>
              <a:rPr lang="en-US" sz="2400" dirty="0"/>
              <a:t> </a:t>
            </a:r>
            <a:r>
              <a:rPr lang="en-US" sz="2400" dirty="0" err="1"/>
              <a:t>Vergisi</a:t>
            </a:r>
            <a:r>
              <a:rPr lang="en-US" sz="2400" dirty="0"/>
              <a:t> I. </a:t>
            </a:r>
            <a:r>
              <a:rPr lang="en-US" sz="2400" dirty="0" err="1" smtClean="0"/>
              <a:t>Taksiti</a:t>
            </a:r>
            <a:r>
              <a:rPr lang="tr-TR" sz="2400" dirty="0" smtClean="0"/>
              <a:t> ödenir.</a:t>
            </a:r>
          </a:p>
          <a:p>
            <a:endParaRPr lang="tr-TR" sz="2400" dirty="0" smtClean="0"/>
          </a:p>
          <a:p>
            <a:r>
              <a:rPr lang="en-US" sz="2400" dirty="0" smtClean="0"/>
              <a:t> </a:t>
            </a:r>
            <a:r>
              <a:rPr lang="en-US" sz="2400" dirty="0" err="1"/>
              <a:t>Hesap</a:t>
            </a:r>
            <a:r>
              <a:rPr lang="en-US" sz="2400" dirty="0"/>
              <a:t> </a:t>
            </a:r>
            <a:r>
              <a:rPr lang="en-US" sz="2400" dirty="0" err="1"/>
              <a:t>Dönemi</a:t>
            </a:r>
            <a:r>
              <a:rPr lang="en-US" sz="2400" dirty="0"/>
              <a:t> </a:t>
            </a:r>
            <a:r>
              <a:rPr lang="en-US" sz="2400" dirty="0" err="1"/>
              <a:t>sonunu</a:t>
            </a:r>
            <a:r>
              <a:rPr lang="en-US" sz="2400" dirty="0"/>
              <a:t> </a:t>
            </a:r>
            <a:r>
              <a:rPr lang="en-US" sz="2400" dirty="0" err="1"/>
              <a:t>takip</a:t>
            </a:r>
            <a:r>
              <a:rPr lang="en-US" sz="2400" dirty="0"/>
              <a:t> </a:t>
            </a:r>
            <a:r>
              <a:rPr lang="en-US" sz="2400" dirty="0" err="1"/>
              <a:t>eden</a:t>
            </a:r>
            <a:r>
              <a:rPr lang="en-US" sz="2400" dirty="0"/>
              <a:t> </a:t>
            </a:r>
            <a:r>
              <a:rPr lang="en-US" sz="2400" dirty="0" smtClean="0"/>
              <a:t>10'ncu </a:t>
            </a:r>
            <a:r>
              <a:rPr lang="en-US" sz="2400" dirty="0"/>
              <a:t>ay </a:t>
            </a:r>
            <a:r>
              <a:rPr lang="en-US" sz="2400" dirty="0" err="1" smtClean="0"/>
              <a:t>sonuna</a:t>
            </a:r>
            <a:r>
              <a:rPr lang="en-US" sz="2400" dirty="0" smtClean="0"/>
              <a:t> </a:t>
            </a:r>
            <a:r>
              <a:rPr lang="tr-TR" sz="2400" dirty="0" smtClean="0"/>
              <a:t>kadar </a:t>
            </a:r>
            <a:r>
              <a:rPr lang="en-US" sz="2400" dirty="0" err="1" smtClean="0"/>
              <a:t>Kurumlar</a:t>
            </a:r>
            <a:r>
              <a:rPr lang="en-US" sz="2400" dirty="0" smtClean="0"/>
              <a:t> </a:t>
            </a:r>
            <a:r>
              <a:rPr lang="en-US" sz="2400" dirty="0" err="1"/>
              <a:t>Vergisi</a:t>
            </a:r>
            <a:r>
              <a:rPr lang="en-US" sz="2400" dirty="0"/>
              <a:t> II. </a:t>
            </a:r>
            <a:r>
              <a:rPr lang="en-US" sz="2400" dirty="0" err="1" smtClean="0"/>
              <a:t>Taksiti</a:t>
            </a:r>
            <a:r>
              <a:rPr lang="tr-TR" sz="2400" dirty="0" smtClean="0"/>
              <a:t> ödenir.</a:t>
            </a:r>
            <a:r>
              <a:rPr lang="en-US" sz="2400" dirty="0" smtClean="0"/>
              <a:t> </a:t>
            </a:r>
            <a:endParaRPr lang="tr-TR" sz="2400" dirty="0" smtClean="0"/>
          </a:p>
          <a:p>
            <a:pPr marL="0" indent="0">
              <a:buNone/>
            </a:pPr>
            <a:endParaRPr lang="tr-TR" sz="2400" dirty="0" smtClean="0"/>
          </a:p>
          <a:p>
            <a:r>
              <a:rPr lang="en-US" sz="2400" dirty="0" err="1" smtClean="0"/>
              <a:t>Hesap</a:t>
            </a:r>
            <a:r>
              <a:rPr lang="en-US" sz="2400" dirty="0" smtClean="0"/>
              <a:t> </a:t>
            </a:r>
            <a:r>
              <a:rPr lang="en-US" sz="2400" dirty="0" err="1"/>
              <a:t>Dönemi</a:t>
            </a:r>
            <a:r>
              <a:rPr lang="en-US" sz="2400" dirty="0"/>
              <a:t> </a:t>
            </a:r>
            <a:r>
              <a:rPr lang="en-US" sz="2400" dirty="0" err="1"/>
              <a:t>sonunu</a:t>
            </a:r>
            <a:r>
              <a:rPr lang="en-US" sz="2400" dirty="0"/>
              <a:t> </a:t>
            </a:r>
            <a:r>
              <a:rPr lang="en-US" sz="2400" dirty="0" err="1"/>
              <a:t>takip</a:t>
            </a:r>
            <a:r>
              <a:rPr lang="en-US" sz="2400" dirty="0"/>
              <a:t> </a:t>
            </a:r>
            <a:r>
              <a:rPr lang="en-US" sz="2400" dirty="0" err="1"/>
              <a:t>eden</a:t>
            </a:r>
            <a:r>
              <a:rPr lang="en-US" sz="2400" dirty="0"/>
              <a:t> </a:t>
            </a:r>
            <a:r>
              <a:rPr lang="en-US" sz="2400" dirty="0" smtClean="0"/>
              <a:t>6'ncı </a:t>
            </a:r>
            <a:r>
              <a:rPr lang="en-US" sz="2400" dirty="0"/>
              <a:t>ay </a:t>
            </a:r>
            <a:r>
              <a:rPr lang="en-US" sz="2400" dirty="0" err="1" smtClean="0"/>
              <a:t>sonun</a:t>
            </a:r>
            <a:r>
              <a:rPr lang="tr-TR" sz="2400" dirty="0" smtClean="0"/>
              <a:t>a kadar</a:t>
            </a:r>
            <a:r>
              <a:rPr lang="en-US" sz="2400" dirty="0" smtClean="0"/>
              <a:t> </a:t>
            </a:r>
            <a:r>
              <a:rPr lang="en-US" sz="2400" dirty="0" err="1"/>
              <a:t>ise</a:t>
            </a:r>
            <a:r>
              <a:rPr lang="en-US" sz="2400" dirty="0"/>
              <a:t> </a:t>
            </a:r>
            <a:r>
              <a:rPr lang="en-US" sz="2400" dirty="0" err="1"/>
              <a:t>Kurum</a:t>
            </a:r>
            <a:r>
              <a:rPr lang="en-US" sz="2400" dirty="0"/>
              <a:t> </a:t>
            </a:r>
            <a:r>
              <a:rPr lang="en-US" sz="2400" dirty="0" err="1"/>
              <a:t>Gelir</a:t>
            </a:r>
            <a:r>
              <a:rPr lang="en-US" sz="2400" dirty="0"/>
              <a:t> </a:t>
            </a:r>
            <a:r>
              <a:rPr lang="en-US" sz="2400" dirty="0" err="1"/>
              <a:t>Vergisi</a:t>
            </a:r>
            <a:r>
              <a:rPr lang="en-US" sz="2400" dirty="0"/>
              <a:t> </a:t>
            </a:r>
            <a:r>
              <a:rPr lang="en-US" sz="2400" dirty="0" err="1" smtClean="0"/>
              <a:t>ödenir</a:t>
            </a:r>
            <a:r>
              <a:rPr lang="tr-TR" sz="2400" dirty="0" smtClean="0"/>
              <a:t>.</a:t>
            </a:r>
            <a:endParaRPr lang="en-US" sz="2400" dirty="0"/>
          </a:p>
        </p:txBody>
      </p:sp>
    </p:spTree>
    <p:extLst>
      <p:ext uri="{BB962C8B-B14F-4D97-AF65-F5344CB8AC3E}">
        <p14:creationId xmlns:p14="http://schemas.microsoft.com/office/powerpoint/2010/main" val="5997897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640"/>
            <a:ext cx="8229600" cy="6669360"/>
          </a:xfrm>
        </p:spPr>
        <p:txBody>
          <a:bodyPr/>
          <a:lstStyle/>
          <a:p>
            <a:r>
              <a:rPr lang="tr-TR" sz="2400" dirty="0" smtClean="0"/>
              <a:t>Örnek: 1 Eylül 2018 – </a:t>
            </a:r>
            <a:r>
              <a:rPr lang="en-US" sz="2400" dirty="0" smtClean="0"/>
              <a:t>31 A</a:t>
            </a:r>
            <a:r>
              <a:rPr lang="tr-TR" sz="2400" dirty="0" smtClean="0"/>
              <a:t>ğ</a:t>
            </a:r>
            <a:r>
              <a:rPr lang="en-US" sz="2400" dirty="0" err="1" smtClean="0"/>
              <a:t>ustos</a:t>
            </a:r>
            <a:r>
              <a:rPr lang="tr-TR" sz="2400" dirty="0" smtClean="0"/>
              <a:t> 2019 özel hesap dönemi için Kurumlar Vergisi beyan verme zamanı ve ödeme tarihi nedir?</a:t>
            </a:r>
          </a:p>
          <a:p>
            <a:endParaRPr lang="tr-TR" sz="2400" dirty="0" smtClean="0"/>
          </a:p>
          <a:p>
            <a:r>
              <a:rPr lang="en-US" sz="2400" dirty="0" smtClean="0"/>
              <a:t> 31 Aral</a:t>
            </a:r>
            <a:r>
              <a:rPr lang="tr-TR" sz="2400" dirty="0" smtClean="0"/>
              <a:t>ık 2019 tarihine kadar Kurumlar Vergisi beyanı verilmelidir. </a:t>
            </a:r>
          </a:p>
          <a:p>
            <a:endParaRPr lang="tr-TR" sz="2400" dirty="0" smtClean="0"/>
          </a:p>
          <a:p>
            <a:r>
              <a:rPr lang="tr-TR" sz="2400" dirty="0" smtClean="0"/>
              <a:t>31 Ocak 2019 tarihine kadar Kurumlar Vergisi 1. taksiti ödenmelidir.</a:t>
            </a:r>
          </a:p>
          <a:p>
            <a:endParaRPr lang="tr-TR" sz="2400" dirty="0" smtClean="0"/>
          </a:p>
          <a:p>
            <a:r>
              <a:rPr lang="tr-TR" sz="2400" dirty="0" smtClean="0"/>
              <a:t>30 Haziran 2019 tarihine kadar Kurumlar Vergisi 2. taksiti ödenmelidir.</a:t>
            </a:r>
          </a:p>
          <a:p>
            <a:endParaRPr lang="tr-TR" sz="2400" dirty="0" smtClean="0"/>
          </a:p>
          <a:p>
            <a:r>
              <a:rPr lang="tr-TR" sz="2400" dirty="0" smtClean="0"/>
              <a:t>Şubat 2019 sonuna kadar Kurum Gelir Vergisi ödenmelidir.</a:t>
            </a:r>
          </a:p>
          <a:p>
            <a:endParaRPr lang="en-US" sz="2400" dirty="0"/>
          </a:p>
        </p:txBody>
      </p:sp>
    </p:spTree>
    <p:extLst>
      <p:ext uri="{BB962C8B-B14F-4D97-AF65-F5344CB8AC3E}">
        <p14:creationId xmlns:p14="http://schemas.microsoft.com/office/powerpoint/2010/main" val="19906747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2523"/>
            <a:ext cx="8229600" cy="1143000"/>
          </a:xfrm>
        </p:spPr>
        <p:txBody>
          <a:bodyPr/>
          <a:lstStyle/>
          <a:p>
            <a:r>
              <a:rPr lang="tr-TR" dirty="0" smtClean="0"/>
              <a:t>H</a:t>
            </a:r>
            <a:r>
              <a:rPr lang="en-US" dirty="0" err="1" smtClean="0"/>
              <a:t>esap</a:t>
            </a:r>
            <a:r>
              <a:rPr lang="en-US" dirty="0" smtClean="0"/>
              <a:t> </a:t>
            </a:r>
            <a:r>
              <a:rPr lang="en-US" dirty="0" err="1" smtClean="0"/>
              <a:t>dönemi</a:t>
            </a:r>
            <a:r>
              <a:rPr lang="tr-TR" dirty="0" smtClean="0"/>
              <a:t> nedir?</a:t>
            </a:r>
            <a:endParaRPr lang="en-US" dirty="0"/>
          </a:p>
        </p:txBody>
      </p:sp>
      <p:sp>
        <p:nvSpPr>
          <p:cNvPr id="3" name="Content Placeholder 2"/>
          <p:cNvSpPr>
            <a:spLocks noGrp="1"/>
          </p:cNvSpPr>
          <p:nvPr>
            <p:ph idx="1"/>
          </p:nvPr>
        </p:nvSpPr>
        <p:spPr>
          <a:xfrm>
            <a:off x="395536" y="1072977"/>
            <a:ext cx="8229600" cy="5789240"/>
          </a:xfrm>
        </p:spPr>
        <p:txBody>
          <a:bodyPr/>
          <a:lstStyle/>
          <a:p>
            <a:r>
              <a:rPr lang="en-US" sz="2400" dirty="0" err="1" smtClean="0"/>
              <a:t>Hesap</a:t>
            </a:r>
            <a:r>
              <a:rPr lang="en-US" sz="2400" dirty="0" smtClean="0"/>
              <a:t> </a:t>
            </a:r>
            <a:r>
              <a:rPr lang="tr-TR" sz="2400" dirty="0" smtClean="0"/>
              <a:t>dönemi normal olarak takvim yılıdır.</a:t>
            </a:r>
          </a:p>
          <a:p>
            <a:endParaRPr lang="tr-TR" sz="2400" dirty="0" smtClean="0"/>
          </a:p>
          <a:p>
            <a:r>
              <a:rPr lang="tr-TR" sz="2400" dirty="0" smtClean="0"/>
              <a:t>Örnek: 1 Ocak 2019 - 31 Aralık 2019 takvim yılı gibi.</a:t>
            </a:r>
          </a:p>
          <a:p>
            <a:endParaRPr lang="tr-TR" sz="2400" dirty="0" smtClean="0"/>
          </a:p>
          <a:p>
            <a:r>
              <a:rPr lang="tr-TR" sz="2400" dirty="0" smtClean="0"/>
              <a:t>Ancak, takvim yılı dönemi, faaliyet ve işlemlerin niteliğine uygun bulunmayanlar için, bunların başvurusu üzerine, Vergi Dairesi on ikişer aylık </a:t>
            </a:r>
            <a:r>
              <a:rPr lang="tr-TR" sz="2400" u="sng" dirty="0" smtClean="0"/>
              <a:t>özel hesap dönemleri </a:t>
            </a:r>
            <a:r>
              <a:rPr lang="tr-TR" sz="2400" dirty="0" smtClean="0"/>
              <a:t>belirleyebilir.</a:t>
            </a:r>
          </a:p>
          <a:p>
            <a:endParaRPr lang="tr-TR" sz="2400" dirty="0" smtClean="0"/>
          </a:p>
          <a:p>
            <a:r>
              <a:rPr lang="tr-TR" sz="2400" dirty="0" smtClean="0"/>
              <a:t>Örnek:1 Eylül 2018 - 31Ağustos 2019 özel hesap dönemi gibi. Özel hesap dönemini eğitim kurumları, ziraai faaliyetlerde bulunan çiftçiler ve hayvancılık yapan işletmeler, Vergi Dairesi’nden talep edebilirler.</a:t>
            </a:r>
            <a:endParaRPr lang="en-US" sz="2400" dirty="0"/>
          </a:p>
        </p:txBody>
      </p:sp>
    </p:spTree>
    <p:extLst>
      <p:ext uri="{BB962C8B-B14F-4D97-AF65-F5344CB8AC3E}">
        <p14:creationId xmlns:p14="http://schemas.microsoft.com/office/powerpoint/2010/main" val="27552686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15416"/>
            <a:ext cx="8229600" cy="1143000"/>
          </a:xfrm>
        </p:spPr>
        <p:txBody>
          <a:bodyPr/>
          <a:lstStyle/>
          <a:p>
            <a:r>
              <a:rPr lang="en-US" sz="2800" b="1" dirty="0"/>
              <a:t>GELİR VERGİSİ </a:t>
            </a:r>
            <a:r>
              <a:rPr lang="en-US" sz="2800" b="1" dirty="0" smtClean="0"/>
              <a:t>BEYAN</a:t>
            </a:r>
            <a:r>
              <a:rPr lang="tr-TR" sz="2800" b="1" dirty="0" smtClean="0"/>
              <a:t> VE ÖDEME</a:t>
            </a:r>
            <a:r>
              <a:rPr lang="en-US" sz="2800" b="1" dirty="0" smtClean="0"/>
              <a:t> </a:t>
            </a:r>
            <a:r>
              <a:rPr lang="en-US" sz="2800" b="1" dirty="0"/>
              <a:t>ZAMANI</a:t>
            </a:r>
            <a:r>
              <a:rPr lang="tr-TR" sz="2800" b="1" dirty="0"/>
              <a:t>: </a:t>
            </a:r>
            <a:endParaRPr lang="en-US" sz="2800" b="1" dirty="0"/>
          </a:p>
        </p:txBody>
      </p:sp>
      <p:sp>
        <p:nvSpPr>
          <p:cNvPr id="3" name="Content Placeholder 2"/>
          <p:cNvSpPr>
            <a:spLocks noGrp="1"/>
          </p:cNvSpPr>
          <p:nvPr>
            <p:ph idx="1"/>
          </p:nvPr>
        </p:nvSpPr>
        <p:spPr>
          <a:xfrm>
            <a:off x="467544" y="476672"/>
            <a:ext cx="8229600" cy="6264696"/>
          </a:xfrm>
        </p:spPr>
        <p:txBody>
          <a:bodyPr/>
          <a:lstStyle/>
          <a:p>
            <a:r>
              <a:rPr lang="en-US" sz="2400" dirty="0" err="1"/>
              <a:t>Gelir</a:t>
            </a:r>
            <a:r>
              <a:rPr lang="en-US" sz="2400" dirty="0"/>
              <a:t> </a:t>
            </a:r>
            <a:r>
              <a:rPr lang="en-US" sz="2400" dirty="0" err="1"/>
              <a:t>Vergisi</a:t>
            </a:r>
            <a:r>
              <a:rPr lang="en-US" sz="2400" dirty="0"/>
              <a:t> </a:t>
            </a:r>
            <a:r>
              <a:rPr lang="en-US" sz="2400" dirty="0" err="1" smtClean="0"/>
              <a:t>Beyannamesi</a:t>
            </a:r>
            <a:r>
              <a:rPr lang="tr-TR" sz="2400" dirty="0" smtClean="0"/>
              <a:t>, yıllık bir vergi olup</a:t>
            </a:r>
            <a:r>
              <a:rPr lang="en-US" sz="2400" dirty="0" smtClean="0"/>
              <a:t> </a:t>
            </a:r>
            <a:r>
              <a:rPr lang="en-US" sz="2400" dirty="0"/>
              <a:t>her </a:t>
            </a:r>
            <a:r>
              <a:rPr lang="en-US" sz="2400" dirty="0" err="1"/>
              <a:t>yılın</a:t>
            </a:r>
            <a:r>
              <a:rPr lang="en-US" sz="2400" dirty="0"/>
              <a:t> </a:t>
            </a:r>
            <a:r>
              <a:rPr lang="en-US" sz="2400" u="sng" dirty="0"/>
              <a:t>30 Nisan </a:t>
            </a:r>
            <a:r>
              <a:rPr lang="en-US" sz="2400" dirty="0" err="1"/>
              <a:t>tarihine</a:t>
            </a:r>
            <a:r>
              <a:rPr lang="en-US" sz="2400" dirty="0"/>
              <a:t> </a:t>
            </a:r>
            <a:r>
              <a:rPr lang="en-US" sz="2400" dirty="0" err="1"/>
              <a:t>kadar</a:t>
            </a:r>
            <a:r>
              <a:rPr lang="en-US" sz="2400" dirty="0"/>
              <a:t> </a:t>
            </a:r>
            <a:r>
              <a:rPr lang="en-US" sz="2400" dirty="0" err="1"/>
              <a:t>yükümlünün</a:t>
            </a:r>
            <a:r>
              <a:rPr lang="en-US" sz="2400" dirty="0"/>
              <a:t> </a:t>
            </a:r>
            <a:r>
              <a:rPr lang="en-US" sz="2400" dirty="0" err="1"/>
              <a:t>bağlı</a:t>
            </a:r>
            <a:r>
              <a:rPr lang="en-US" sz="2400" dirty="0"/>
              <a:t> </a:t>
            </a:r>
            <a:r>
              <a:rPr lang="en-US" sz="2400" dirty="0" err="1"/>
              <a:t>bulunduğu</a:t>
            </a:r>
            <a:r>
              <a:rPr lang="en-US" sz="2400" dirty="0"/>
              <a:t> </a:t>
            </a:r>
            <a:r>
              <a:rPr lang="en-US" sz="2400" dirty="0" err="1"/>
              <a:t>Gelir</a:t>
            </a:r>
            <a:r>
              <a:rPr lang="en-US" sz="2400" dirty="0"/>
              <a:t> </a:t>
            </a:r>
            <a:r>
              <a:rPr lang="en-US" sz="2400" dirty="0" err="1"/>
              <a:t>ve</a:t>
            </a:r>
            <a:r>
              <a:rPr lang="en-US" sz="2400" dirty="0"/>
              <a:t> </a:t>
            </a:r>
            <a:r>
              <a:rPr lang="en-US" sz="2400" dirty="0" err="1"/>
              <a:t>Vergi</a:t>
            </a:r>
            <a:r>
              <a:rPr lang="en-US" sz="2400" dirty="0"/>
              <a:t> </a:t>
            </a:r>
            <a:r>
              <a:rPr lang="en-US" sz="2400" dirty="0" err="1" smtClean="0"/>
              <a:t>Dairesine</a:t>
            </a:r>
            <a:r>
              <a:rPr lang="tr-TR" sz="2400" dirty="0" smtClean="0"/>
              <a:t> beyan edilir.</a:t>
            </a:r>
          </a:p>
          <a:p>
            <a:endParaRPr lang="tr-TR" sz="2400" dirty="0"/>
          </a:p>
          <a:p>
            <a:r>
              <a:rPr lang="tr-TR" sz="2400" dirty="0" smtClean="0"/>
              <a:t>Gelir vergisi yükümlüleri Gerçek Kişilerdir (şahıslar).</a:t>
            </a:r>
          </a:p>
          <a:p>
            <a:pPr marL="0" indent="0">
              <a:buNone/>
            </a:pPr>
            <a:endParaRPr lang="tr-TR" sz="2400" dirty="0"/>
          </a:p>
          <a:p>
            <a:r>
              <a:rPr lang="en-US" sz="2400" dirty="0" smtClean="0"/>
              <a:t>VD.1 </a:t>
            </a:r>
            <a:r>
              <a:rPr lang="en-US" sz="2400" dirty="0" err="1" smtClean="0"/>
              <a:t>beyanname</a:t>
            </a:r>
            <a:r>
              <a:rPr lang="tr-TR" sz="2400" dirty="0" smtClean="0"/>
              <a:t> formu ile beyan edilir.</a:t>
            </a:r>
          </a:p>
          <a:p>
            <a:pPr marL="0" indent="0">
              <a:buNone/>
            </a:pPr>
            <a:endParaRPr lang="tr-TR" sz="2400" dirty="0" smtClean="0"/>
          </a:p>
          <a:p>
            <a:r>
              <a:rPr lang="tr-TR" sz="2400" dirty="0" smtClean="0"/>
              <a:t>Beyanname </a:t>
            </a:r>
            <a:r>
              <a:rPr lang="tr-TR" sz="2400" dirty="0"/>
              <a:t>formunun ekinde olması gereken evraklar:</a:t>
            </a:r>
          </a:p>
          <a:p>
            <a:pPr marL="0" indent="0">
              <a:buNone/>
            </a:pPr>
            <a:r>
              <a:rPr lang="tr-TR" sz="2400" dirty="0" smtClean="0"/>
              <a:t>    -Bilanço ve ekleri, veya</a:t>
            </a:r>
          </a:p>
          <a:p>
            <a:pPr marL="0" indent="0">
              <a:buNone/>
            </a:pPr>
            <a:r>
              <a:rPr lang="tr-TR" sz="2400" dirty="0"/>
              <a:t> </a:t>
            </a:r>
            <a:r>
              <a:rPr lang="tr-TR" sz="2400" dirty="0" smtClean="0"/>
              <a:t>   -İşletme Defteri Hesap özeti. </a:t>
            </a:r>
          </a:p>
          <a:p>
            <a:endParaRPr lang="tr-TR" sz="2400" dirty="0" smtClean="0"/>
          </a:p>
          <a:p>
            <a:r>
              <a:rPr lang="tr-TR" sz="2400" dirty="0" smtClean="0"/>
              <a:t>Gelir Vergisi, 1. taksit Temmuz ayı sonuna kadar, 2. ise Kasım ayı sonuna kadar olmak üzere iki eşit taksitte ödenir.</a:t>
            </a:r>
          </a:p>
          <a:p>
            <a:pPr marL="0" indent="0">
              <a:buNone/>
            </a:pPr>
            <a:endParaRPr lang="tr-TR" sz="2400" dirty="0" smtClean="0"/>
          </a:p>
          <a:p>
            <a:pPr marL="0" indent="0">
              <a:buNone/>
            </a:pPr>
            <a:endParaRPr lang="en-US" sz="2400" dirty="0"/>
          </a:p>
        </p:txBody>
      </p:sp>
    </p:spTree>
    <p:extLst>
      <p:ext uri="{BB962C8B-B14F-4D97-AF65-F5344CB8AC3E}">
        <p14:creationId xmlns:p14="http://schemas.microsoft.com/office/powerpoint/2010/main" val="30429705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29600" cy="1143000"/>
          </a:xfrm>
        </p:spPr>
        <p:txBody>
          <a:bodyPr/>
          <a:lstStyle/>
          <a:p>
            <a:r>
              <a:rPr lang="en-US" sz="3200" b="1" dirty="0"/>
              <a:t>KATMA DEĞER </a:t>
            </a:r>
            <a:r>
              <a:rPr lang="en-US" sz="3200" b="1" dirty="0" smtClean="0"/>
              <a:t>VERGİSİ</a:t>
            </a:r>
            <a:r>
              <a:rPr lang="tr-TR" sz="3200" b="1" dirty="0" smtClean="0"/>
              <a:t> BEYAN VE ÖDEME ZAMANI</a:t>
            </a:r>
            <a:endParaRPr lang="en-US" sz="3200" dirty="0"/>
          </a:p>
        </p:txBody>
      </p:sp>
      <p:sp>
        <p:nvSpPr>
          <p:cNvPr id="3" name="Content Placeholder 2"/>
          <p:cNvSpPr>
            <a:spLocks noGrp="1"/>
          </p:cNvSpPr>
          <p:nvPr>
            <p:ph idx="1"/>
          </p:nvPr>
        </p:nvSpPr>
        <p:spPr>
          <a:xfrm>
            <a:off x="467544" y="1196752"/>
            <a:ext cx="8229600" cy="5789240"/>
          </a:xfrm>
        </p:spPr>
        <p:txBody>
          <a:bodyPr/>
          <a:lstStyle/>
          <a:p>
            <a:r>
              <a:rPr lang="en-US" sz="2400" dirty="0" err="1"/>
              <a:t>Katma</a:t>
            </a:r>
            <a:r>
              <a:rPr lang="en-US" sz="2400" dirty="0"/>
              <a:t> </a:t>
            </a:r>
            <a:r>
              <a:rPr lang="en-US" sz="2400" dirty="0" err="1"/>
              <a:t>Değer</a:t>
            </a:r>
            <a:r>
              <a:rPr lang="en-US" sz="2400" dirty="0"/>
              <a:t> </a:t>
            </a:r>
            <a:r>
              <a:rPr lang="en-US" sz="2400" dirty="0" err="1"/>
              <a:t>Vergisi</a:t>
            </a:r>
            <a:r>
              <a:rPr lang="en-US" sz="2400" dirty="0"/>
              <a:t> </a:t>
            </a:r>
            <a:r>
              <a:rPr lang="en-US" sz="2400" dirty="0" err="1"/>
              <a:t>aylık</a:t>
            </a:r>
            <a:r>
              <a:rPr lang="en-US" sz="2400" dirty="0"/>
              <a:t> </a:t>
            </a:r>
            <a:r>
              <a:rPr lang="en-US" sz="2400" dirty="0" err="1" smtClean="0"/>
              <a:t>vergi</a:t>
            </a:r>
            <a:r>
              <a:rPr lang="tr-TR" sz="2400" dirty="0" smtClean="0"/>
              <a:t>dir.</a:t>
            </a:r>
          </a:p>
          <a:p>
            <a:endParaRPr lang="tr-TR" sz="2400" u="sng" dirty="0" smtClean="0"/>
          </a:p>
          <a:p>
            <a:r>
              <a:rPr lang="tr-TR" sz="2400" u="sng" dirty="0" smtClean="0"/>
              <a:t>KDV </a:t>
            </a:r>
            <a:r>
              <a:rPr lang="en-US" sz="2400" u="sng" dirty="0" smtClean="0"/>
              <a:t>1</a:t>
            </a:r>
            <a:r>
              <a:rPr lang="tr-TR" sz="2400" u="sng" dirty="0" smtClean="0"/>
              <a:t>a</a:t>
            </a:r>
            <a:r>
              <a:rPr lang="en-US" sz="2400" dirty="0" smtClean="0"/>
              <a:t> </a:t>
            </a:r>
            <a:r>
              <a:rPr lang="en-US" sz="2400" dirty="0" err="1"/>
              <a:t>beyanname</a:t>
            </a:r>
            <a:r>
              <a:rPr lang="tr-TR" sz="2400" dirty="0"/>
              <a:t> formu ile beyan edilir</a:t>
            </a:r>
            <a:r>
              <a:rPr lang="tr-TR" sz="2400" dirty="0" smtClean="0"/>
              <a:t>.</a:t>
            </a:r>
          </a:p>
          <a:p>
            <a:endParaRPr lang="tr-TR" sz="2400" dirty="0" smtClean="0"/>
          </a:p>
          <a:p>
            <a:r>
              <a:rPr lang="en-US" sz="2400" dirty="0" smtClean="0"/>
              <a:t> </a:t>
            </a:r>
            <a:r>
              <a:rPr lang="en-US" sz="2400" dirty="0" err="1"/>
              <a:t>ilgili</a:t>
            </a:r>
            <a:r>
              <a:rPr lang="en-US" sz="2400" dirty="0"/>
              <a:t> </a:t>
            </a:r>
            <a:r>
              <a:rPr lang="en-US" sz="2400" dirty="0" err="1"/>
              <a:t>aya</a:t>
            </a:r>
            <a:r>
              <a:rPr lang="en-US" sz="2400" dirty="0"/>
              <a:t> </a:t>
            </a:r>
            <a:r>
              <a:rPr lang="en-US" sz="2400" dirty="0" err="1"/>
              <a:t>ait</a:t>
            </a:r>
            <a:r>
              <a:rPr lang="en-US" sz="2400" dirty="0"/>
              <a:t> K.D.V. </a:t>
            </a:r>
            <a:r>
              <a:rPr lang="en-US" sz="2400" dirty="0" err="1" smtClean="0"/>
              <a:t>Beyannamesi</a:t>
            </a:r>
            <a:r>
              <a:rPr lang="tr-TR" sz="2400" dirty="0" smtClean="0"/>
              <a:t>;</a:t>
            </a:r>
          </a:p>
          <a:p>
            <a:pPr marL="0" indent="0">
              <a:buNone/>
            </a:pPr>
            <a:r>
              <a:rPr lang="tr-TR" sz="2400" dirty="0"/>
              <a:t> </a:t>
            </a:r>
            <a:r>
              <a:rPr lang="tr-TR" sz="2400" dirty="0" smtClean="0"/>
              <a:t>  -</a:t>
            </a:r>
            <a:r>
              <a:rPr lang="en-US" sz="2400" dirty="0" smtClean="0"/>
              <a:t> </a:t>
            </a:r>
            <a:r>
              <a:rPr lang="tr-TR" sz="2400" u="sng" dirty="0" smtClean="0"/>
              <a:t>Tüzel Kişiler </a:t>
            </a:r>
            <a:r>
              <a:rPr lang="tr-TR" sz="2400" dirty="0" smtClean="0"/>
              <a:t>(kurumlar)</a:t>
            </a:r>
            <a:r>
              <a:rPr lang="en-US" sz="2400" dirty="0" smtClean="0"/>
              <a:t> </a:t>
            </a:r>
            <a:r>
              <a:rPr lang="en-US" sz="2400" dirty="0" err="1"/>
              <a:t>için</a:t>
            </a:r>
            <a:r>
              <a:rPr lang="en-US" sz="2400" dirty="0"/>
              <a:t> </a:t>
            </a:r>
            <a:r>
              <a:rPr lang="en-US" sz="2400" dirty="0" err="1"/>
              <a:t>takip</a:t>
            </a:r>
            <a:r>
              <a:rPr lang="en-US" sz="2400" dirty="0"/>
              <a:t> </a:t>
            </a:r>
            <a:r>
              <a:rPr lang="en-US" sz="2400" dirty="0" err="1"/>
              <a:t>eden</a:t>
            </a:r>
            <a:r>
              <a:rPr lang="en-US" sz="2400" dirty="0"/>
              <a:t> </a:t>
            </a:r>
            <a:r>
              <a:rPr lang="en-US" sz="2400" dirty="0" err="1"/>
              <a:t>ayın</a:t>
            </a:r>
            <a:r>
              <a:rPr lang="en-US" sz="2400" dirty="0"/>
              <a:t> </a:t>
            </a:r>
            <a:r>
              <a:rPr lang="en-US" sz="2400" dirty="0" smtClean="0"/>
              <a:t>20'sine</a:t>
            </a:r>
            <a:r>
              <a:rPr lang="tr-TR" sz="2400" dirty="0" smtClean="0"/>
              <a:t> kadar beyan edilip ödenmek zorundadır.</a:t>
            </a:r>
          </a:p>
          <a:p>
            <a:pPr marL="0" indent="0">
              <a:buNone/>
            </a:pPr>
            <a:r>
              <a:rPr lang="tr-TR" sz="2400" dirty="0" smtClean="0"/>
              <a:t>Örnek: Ocak 2019 dönemine ait KDV Beyanı, 20 Şubat 2019 tarihine kadar beyan edilip ödenmelidir.</a:t>
            </a:r>
            <a:endParaRPr lang="tr-TR" sz="2400" dirty="0"/>
          </a:p>
          <a:p>
            <a:pPr marL="0" indent="0">
              <a:buNone/>
            </a:pPr>
            <a:r>
              <a:rPr lang="tr-TR" sz="2400" dirty="0" smtClean="0"/>
              <a:t>    -</a:t>
            </a:r>
            <a:r>
              <a:rPr lang="tr-TR" sz="2400" u="sng" dirty="0" smtClean="0"/>
              <a:t>Gerçek Kişiler </a:t>
            </a:r>
            <a:r>
              <a:rPr lang="tr-TR" sz="2400" dirty="0" smtClean="0"/>
              <a:t>(</a:t>
            </a:r>
            <a:r>
              <a:rPr lang="en-US" sz="2400" dirty="0" err="1" smtClean="0"/>
              <a:t>şahıslar</a:t>
            </a:r>
            <a:r>
              <a:rPr lang="tr-TR" sz="2400" dirty="0" smtClean="0"/>
              <a:t>)</a:t>
            </a:r>
            <a:r>
              <a:rPr lang="en-US" sz="2400" dirty="0" smtClean="0"/>
              <a:t> </a:t>
            </a:r>
            <a:r>
              <a:rPr lang="en-US" sz="2400" dirty="0" err="1" smtClean="0"/>
              <a:t>için</a:t>
            </a:r>
            <a:r>
              <a:rPr lang="tr-TR" sz="2400" dirty="0" smtClean="0"/>
              <a:t> ise takip eden ayın</a:t>
            </a:r>
            <a:r>
              <a:rPr lang="en-US" sz="2400" dirty="0" smtClean="0"/>
              <a:t> </a:t>
            </a:r>
            <a:r>
              <a:rPr lang="en-US" sz="2400" dirty="0"/>
              <a:t>25’ine </a:t>
            </a:r>
            <a:r>
              <a:rPr lang="en-US" sz="2400" dirty="0" err="1"/>
              <a:t>kadar</a:t>
            </a:r>
            <a:r>
              <a:rPr lang="en-US" sz="2400" dirty="0"/>
              <a:t> </a:t>
            </a:r>
            <a:r>
              <a:rPr lang="en-US" sz="2400" dirty="0" err="1"/>
              <a:t>olan</a:t>
            </a:r>
            <a:r>
              <a:rPr lang="en-US" sz="2400" dirty="0"/>
              <a:t> </a:t>
            </a:r>
            <a:r>
              <a:rPr lang="en-US" sz="2400" dirty="0" err="1"/>
              <a:t>süre</a:t>
            </a:r>
            <a:r>
              <a:rPr lang="en-US" sz="2400" dirty="0"/>
              <a:t> </a:t>
            </a:r>
            <a:r>
              <a:rPr lang="en-US" sz="2400" dirty="0" err="1"/>
              <a:t>içinde</a:t>
            </a:r>
            <a:r>
              <a:rPr lang="en-US" sz="2400" dirty="0"/>
              <a:t> </a:t>
            </a:r>
            <a:r>
              <a:rPr lang="en-US" sz="2400" dirty="0" err="1" smtClean="0"/>
              <a:t>su</a:t>
            </a:r>
            <a:r>
              <a:rPr lang="tr-TR" sz="2400" dirty="0" smtClean="0"/>
              <a:t>nulup ödenmesi gerekir.</a:t>
            </a:r>
          </a:p>
          <a:p>
            <a:pPr marL="0" indent="0">
              <a:buNone/>
            </a:pPr>
            <a:r>
              <a:rPr lang="tr-TR" sz="2400" dirty="0" smtClean="0"/>
              <a:t>Örnek: Ocak </a:t>
            </a:r>
            <a:r>
              <a:rPr lang="tr-TR" sz="2400" dirty="0"/>
              <a:t>2019 dönemine ait KDV Beyanı, </a:t>
            </a:r>
            <a:r>
              <a:rPr lang="tr-TR" sz="2400" dirty="0" smtClean="0"/>
              <a:t>25 </a:t>
            </a:r>
            <a:r>
              <a:rPr lang="tr-TR" sz="2400" dirty="0"/>
              <a:t>Şubat 2019 tarihine kadar beyan edilip ödenmelidir.</a:t>
            </a:r>
          </a:p>
          <a:p>
            <a:pPr marL="0" indent="0">
              <a:buNone/>
            </a:pPr>
            <a:r>
              <a:rPr lang="tr-TR" sz="2400" dirty="0" smtClean="0"/>
              <a:t> </a:t>
            </a:r>
            <a:endParaRPr lang="en-US" sz="2400" dirty="0"/>
          </a:p>
        </p:txBody>
      </p:sp>
    </p:spTree>
    <p:extLst>
      <p:ext uri="{BB962C8B-B14F-4D97-AF65-F5344CB8AC3E}">
        <p14:creationId xmlns:p14="http://schemas.microsoft.com/office/powerpoint/2010/main" val="22853833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15416"/>
            <a:ext cx="8229600" cy="1143000"/>
          </a:xfrm>
        </p:spPr>
        <p:txBody>
          <a:bodyPr/>
          <a:lstStyle/>
          <a:p>
            <a:r>
              <a:rPr lang="en-US" sz="2800" b="1" dirty="0" smtClean="0"/>
              <a:t>STOPAJLAR</a:t>
            </a:r>
            <a:r>
              <a:rPr lang="tr-TR" sz="2800" b="1" dirty="0" smtClean="0"/>
              <a:t>IN </a:t>
            </a:r>
            <a:r>
              <a:rPr lang="tr-TR" sz="2800" b="1" dirty="0"/>
              <a:t>BEYAN VE ÖDEME ZAMANI</a:t>
            </a:r>
            <a:r>
              <a:rPr lang="tr-TR" sz="2800" b="1" dirty="0" smtClean="0"/>
              <a:t> </a:t>
            </a:r>
            <a:endParaRPr lang="en-US" sz="2800" dirty="0"/>
          </a:p>
        </p:txBody>
      </p:sp>
      <p:sp>
        <p:nvSpPr>
          <p:cNvPr id="3" name="Content Placeholder 2"/>
          <p:cNvSpPr>
            <a:spLocks noGrp="1"/>
          </p:cNvSpPr>
          <p:nvPr>
            <p:ph idx="1"/>
          </p:nvPr>
        </p:nvSpPr>
        <p:spPr>
          <a:xfrm>
            <a:off x="323528" y="476672"/>
            <a:ext cx="8219256" cy="6480720"/>
          </a:xfrm>
        </p:spPr>
        <p:txBody>
          <a:bodyPr/>
          <a:lstStyle/>
          <a:p>
            <a:r>
              <a:rPr lang="tr-TR" sz="2400" dirty="0" smtClean="0"/>
              <a:t>Stopaj Vergileri aylık vergidir.</a:t>
            </a:r>
          </a:p>
          <a:p>
            <a:endParaRPr lang="tr-TR" sz="2400" dirty="0" smtClean="0"/>
          </a:p>
          <a:p>
            <a:r>
              <a:rPr lang="tr-TR" sz="2400" dirty="0" smtClean="0"/>
              <a:t>Ücretlilerin aylık beyannamesi </a:t>
            </a:r>
            <a:r>
              <a:rPr lang="tr-TR" sz="2400" u="sng" dirty="0" smtClean="0"/>
              <a:t>VD 17a</a:t>
            </a:r>
            <a:r>
              <a:rPr lang="tr-TR" sz="2400" dirty="0" smtClean="0"/>
              <a:t> formu ile,</a:t>
            </a:r>
          </a:p>
          <a:p>
            <a:endParaRPr lang="tr-TR" sz="2400" dirty="0" smtClean="0"/>
          </a:p>
          <a:p>
            <a:r>
              <a:rPr lang="tr-TR" sz="2400" dirty="0" smtClean="0"/>
              <a:t>Kira Kazançlarının aylık beyannamesi </a:t>
            </a:r>
            <a:r>
              <a:rPr lang="tr-TR" sz="2400" u="sng" dirty="0" smtClean="0"/>
              <a:t>VD 91</a:t>
            </a:r>
            <a:r>
              <a:rPr lang="tr-TR" sz="2400" dirty="0" smtClean="0"/>
              <a:t> formu ile, </a:t>
            </a:r>
            <a:endParaRPr lang="en-US" sz="2400" dirty="0" smtClean="0"/>
          </a:p>
          <a:p>
            <a:endParaRPr lang="tr-TR" sz="2400" dirty="0" smtClean="0"/>
          </a:p>
          <a:p>
            <a:r>
              <a:rPr lang="en-US" sz="2400" dirty="0" smtClean="0"/>
              <a:t>Ta</a:t>
            </a:r>
            <a:r>
              <a:rPr lang="tr-TR" sz="2400" dirty="0" smtClean="0"/>
              <a:t>şı</a:t>
            </a:r>
            <a:r>
              <a:rPr lang="en-US" sz="2400" dirty="0" err="1" smtClean="0"/>
              <a:t>nmaz</a:t>
            </a:r>
            <a:r>
              <a:rPr lang="tr-TR" sz="2400" dirty="0" smtClean="0"/>
              <a:t> Mal (emlak) kazançlarının aylık beyannamesi </a:t>
            </a:r>
            <a:r>
              <a:rPr lang="tr-TR" sz="2400" u="sng" dirty="0" smtClean="0"/>
              <a:t>VD 89 </a:t>
            </a:r>
            <a:r>
              <a:rPr lang="tr-TR" sz="2400" dirty="0" smtClean="0"/>
              <a:t>formu ile,</a:t>
            </a:r>
            <a:r>
              <a:rPr lang="en-US" sz="2400" dirty="0" smtClean="0"/>
              <a:t>  </a:t>
            </a:r>
            <a:r>
              <a:rPr lang="tr-TR" sz="2400" dirty="0" smtClean="0"/>
              <a:t>beyan edilir.</a:t>
            </a:r>
          </a:p>
          <a:p>
            <a:r>
              <a:rPr lang="tr-TR" sz="2400" u="sng" dirty="0" smtClean="0"/>
              <a:t>Başlıca Stopaj vergi türleri</a:t>
            </a:r>
            <a:r>
              <a:rPr lang="tr-TR" sz="2400" dirty="0" smtClean="0"/>
              <a:t>:</a:t>
            </a:r>
          </a:p>
          <a:p>
            <a:pPr marL="0" indent="0">
              <a:buNone/>
            </a:pPr>
            <a:r>
              <a:rPr lang="tr-TR" sz="2400" dirty="0" smtClean="0"/>
              <a:t>    1-Ücretlilerin Stopaj Vergisi,</a:t>
            </a:r>
          </a:p>
          <a:p>
            <a:pPr marL="0" indent="0">
              <a:buNone/>
            </a:pPr>
            <a:r>
              <a:rPr lang="tr-TR" sz="2400" dirty="0"/>
              <a:t> </a:t>
            </a:r>
            <a:r>
              <a:rPr lang="tr-TR" sz="2400" dirty="0" smtClean="0"/>
              <a:t>   2-</a:t>
            </a:r>
            <a:r>
              <a:rPr lang="tr-TR" sz="2400" dirty="0"/>
              <a:t> M</a:t>
            </a:r>
            <a:r>
              <a:rPr lang="en-US" sz="2400" dirty="0" err="1"/>
              <a:t>ükellef</a:t>
            </a:r>
            <a:r>
              <a:rPr lang="en-US" sz="2400" dirty="0"/>
              <a:t> </a:t>
            </a:r>
            <a:r>
              <a:rPr lang="en-US" sz="2400" dirty="0" err="1"/>
              <a:t>ve</a:t>
            </a:r>
            <a:r>
              <a:rPr lang="en-US" sz="2400" dirty="0"/>
              <a:t> </a:t>
            </a:r>
            <a:r>
              <a:rPr lang="en-US" sz="2400" dirty="0" err="1"/>
              <a:t>yerleşik</a:t>
            </a:r>
            <a:r>
              <a:rPr lang="en-US" sz="2400" dirty="0"/>
              <a:t> </a:t>
            </a:r>
            <a:r>
              <a:rPr lang="en-US" sz="2400" dirty="0" err="1"/>
              <a:t>olmayanların</a:t>
            </a:r>
            <a:r>
              <a:rPr lang="en-US" sz="2400" dirty="0"/>
              <a:t> </a:t>
            </a:r>
            <a:r>
              <a:rPr lang="tr-TR" sz="2400" dirty="0"/>
              <a:t>S</a:t>
            </a:r>
            <a:r>
              <a:rPr lang="tr-TR" sz="2400" dirty="0" smtClean="0"/>
              <a:t>topaj V</a:t>
            </a:r>
            <a:r>
              <a:rPr lang="en-US" sz="2400" dirty="0" err="1" smtClean="0"/>
              <a:t>ergisi</a:t>
            </a:r>
            <a:r>
              <a:rPr lang="tr-TR" sz="2400" dirty="0" smtClean="0"/>
              <a:t>,</a:t>
            </a:r>
            <a:r>
              <a:rPr lang="en-US" sz="2400" dirty="0" smtClean="0"/>
              <a:t> </a:t>
            </a:r>
            <a:endParaRPr lang="tr-TR" sz="2400" dirty="0" smtClean="0"/>
          </a:p>
          <a:p>
            <a:pPr marL="0" indent="0">
              <a:buNone/>
            </a:pPr>
            <a:r>
              <a:rPr lang="tr-TR" sz="2400" dirty="0"/>
              <a:t> </a:t>
            </a:r>
            <a:r>
              <a:rPr lang="tr-TR" sz="2400" dirty="0" smtClean="0"/>
              <a:t>   3-</a:t>
            </a:r>
            <a:r>
              <a:rPr lang="en-US" sz="2400" dirty="0" smtClean="0"/>
              <a:t>Kira</a:t>
            </a:r>
            <a:r>
              <a:rPr lang="tr-TR" sz="2400" dirty="0" smtClean="0"/>
              <a:t> kazançlarının Stopaj vergilsi,</a:t>
            </a:r>
          </a:p>
          <a:p>
            <a:pPr marL="0" indent="0">
              <a:buNone/>
            </a:pPr>
            <a:r>
              <a:rPr lang="tr-TR" sz="2400" dirty="0"/>
              <a:t> </a:t>
            </a:r>
            <a:r>
              <a:rPr lang="tr-TR" sz="2400" dirty="0" smtClean="0"/>
              <a:t>   4-Taşınmaz Mal (emlak) kazançlarının Stopaj Vergisi,</a:t>
            </a:r>
          </a:p>
          <a:p>
            <a:pPr marL="0" indent="0">
              <a:buNone/>
            </a:pPr>
            <a:r>
              <a:rPr lang="tr-TR" sz="2400" dirty="0"/>
              <a:t>o</a:t>
            </a:r>
            <a:r>
              <a:rPr lang="tr-TR" sz="2400" dirty="0" smtClean="0"/>
              <a:t>lmak üzere dört gurupda tanımlanabilir. </a:t>
            </a:r>
            <a:r>
              <a:rPr lang="en-US" sz="2400" dirty="0" smtClean="0"/>
              <a:t> </a:t>
            </a:r>
            <a:endParaRPr lang="tr-TR" sz="2400" dirty="0" smtClean="0"/>
          </a:p>
          <a:p>
            <a:pPr marL="0" indent="0">
              <a:buNone/>
            </a:pPr>
            <a:r>
              <a:rPr lang="en-US" sz="2400" dirty="0"/>
              <a:t> </a:t>
            </a:r>
          </a:p>
        </p:txBody>
      </p:sp>
    </p:spTree>
    <p:extLst>
      <p:ext uri="{BB962C8B-B14F-4D97-AF65-F5344CB8AC3E}">
        <p14:creationId xmlns:p14="http://schemas.microsoft.com/office/powerpoint/2010/main" val="24246529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STOPAJLAR</a:t>
            </a:r>
            <a:r>
              <a:rPr lang="tr-TR" sz="2800" b="1" dirty="0"/>
              <a:t>IN BEYAN VE ÖDEME ZAMANI </a:t>
            </a:r>
            <a:endParaRPr lang="en-US" sz="2800" dirty="0"/>
          </a:p>
        </p:txBody>
      </p:sp>
      <p:sp>
        <p:nvSpPr>
          <p:cNvPr id="3" name="Content Placeholder 2"/>
          <p:cNvSpPr>
            <a:spLocks noGrp="1"/>
          </p:cNvSpPr>
          <p:nvPr>
            <p:ph idx="1"/>
          </p:nvPr>
        </p:nvSpPr>
        <p:spPr>
          <a:xfrm>
            <a:off x="395536" y="1412776"/>
            <a:ext cx="8229600" cy="5069160"/>
          </a:xfrm>
        </p:spPr>
        <p:txBody>
          <a:bodyPr/>
          <a:lstStyle/>
          <a:p>
            <a:r>
              <a:rPr lang="tr-TR" sz="2400" dirty="0"/>
              <a:t>Stopaj vergileri ile ilgili </a:t>
            </a:r>
            <a:r>
              <a:rPr lang="en-US" sz="2400" dirty="0" err="1"/>
              <a:t>beyanname</a:t>
            </a:r>
            <a:r>
              <a:rPr lang="en-US" sz="2400" dirty="0"/>
              <a:t>, </a:t>
            </a:r>
            <a:r>
              <a:rPr lang="en-US" sz="2400" dirty="0" err="1"/>
              <a:t>gelirin</a:t>
            </a:r>
            <a:r>
              <a:rPr lang="en-US" sz="2400" dirty="0"/>
              <a:t> </a:t>
            </a:r>
            <a:r>
              <a:rPr lang="en-US" sz="2400" dirty="0" err="1"/>
              <a:t>gerçekleştiği</a:t>
            </a:r>
            <a:r>
              <a:rPr lang="en-US" sz="2400" dirty="0"/>
              <a:t> </a:t>
            </a:r>
            <a:r>
              <a:rPr lang="en-US" sz="2400" dirty="0" err="1"/>
              <a:t>ayı</a:t>
            </a:r>
            <a:r>
              <a:rPr lang="en-US" sz="2400" dirty="0"/>
              <a:t> </a:t>
            </a:r>
            <a:r>
              <a:rPr lang="en-US" sz="2400" dirty="0" err="1"/>
              <a:t>takip</a:t>
            </a:r>
            <a:r>
              <a:rPr lang="en-US" sz="2400" dirty="0"/>
              <a:t> </a:t>
            </a:r>
            <a:r>
              <a:rPr lang="en-US" sz="2400" dirty="0" err="1"/>
              <a:t>eden</a:t>
            </a:r>
            <a:r>
              <a:rPr lang="en-US" sz="2400" dirty="0"/>
              <a:t> </a:t>
            </a:r>
            <a:r>
              <a:rPr lang="en-US" sz="2400" dirty="0" err="1"/>
              <a:t>ayın</a:t>
            </a:r>
            <a:r>
              <a:rPr lang="en-US" sz="2400" dirty="0"/>
              <a:t> 15'ine </a:t>
            </a:r>
            <a:r>
              <a:rPr lang="en-US" sz="2400" dirty="0" err="1"/>
              <a:t>kadar</a:t>
            </a:r>
            <a:r>
              <a:rPr lang="en-US" sz="2400" dirty="0"/>
              <a:t> </a:t>
            </a:r>
            <a:r>
              <a:rPr lang="en-US" sz="2400" dirty="0" err="1"/>
              <a:t>olan</a:t>
            </a:r>
            <a:r>
              <a:rPr lang="en-US" sz="2400" dirty="0"/>
              <a:t> </a:t>
            </a:r>
            <a:r>
              <a:rPr lang="en-US" sz="2400" dirty="0" err="1"/>
              <a:t>süre</a:t>
            </a:r>
            <a:r>
              <a:rPr lang="en-US" sz="2400" dirty="0"/>
              <a:t> </a:t>
            </a:r>
            <a:r>
              <a:rPr lang="en-US" sz="2400" dirty="0" err="1"/>
              <a:t>içinde</a:t>
            </a:r>
            <a:r>
              <a:rPr lang="en-US" sz="2400" dirty="0"/>
              <a:t> </a:t>
            </a:r>
            <a:r>
              <a:rPr lang="tr-TR" sz="2400" dirty="0" smtClean="0"/>
              <a:t>beyan edilip </a:t>
            </a:r>
            <a:r>
              <a:rPr lang="tr-TR" sz="2400" dirty="0"/>
              <a:t>ödenmek </a:t>
            </a:r>
            <a:r>
              <a:rPr lang="tr-TR" sz="2400" dirty="0" smtClean="0"/>
              <a:t>zorundadır</a:t>
            </a:r>
            <a:endParaRPr lang="tr-TR" sz="2400" dirty="0"/>
          </a:p>
          <a:p>
            <a:pPr marL="0" indent="0">
              <a:buNone/>
            </a:pPr>
            <a:r>
              <a:rPr lang="tr-TR" sz="2400" u="sng" dirty="0" smtClean="0"/>
              <a:t>Örnek:</a:t>
            </a:r>
            <a:r>
              <a:rPr lang="tr-TR" sz="2400" dirty="0" smtClean="0"/>
              <a:t> Ocak 2019 dönemine ait stopaj beyannamesi, 15 Şubat 2019 tarihine kadar beyan edilip ödenir.</a:t>
            </a:r>
          </a:p>
          <a:p>
            <a:pPr marL="0" indent="0">
              <a:buNone/>
            </a:pPr>
            <a:endParaRPr lang="tr-TR" sz="2400" dirty="0" smtClean="0"/>
          </a:p>
          <a:p>
            <a:r>
              <a:rPr lang="tr-TR" sz="2400" dirty="0" smtClean="0"/>
              <a:t>Not</a:t>
            </a:r>
            <a:r>
              <a:rPr lang="tr-TR" sz="2400" dirty="0"/>
              <a:t>: Ücretlilerin yıllık maaş bodrosu beyannamesi </a:t>
            </a:r>
            <a:r>
              <a:rPr lang="tr-TR" sz="2400" u="sng" dirty="0" smtClean="0"/>
              <a:t>VD 4A</a:t>
            </a:r>
            <a:r>
              <a:rPr lang="tr-TR" sz="2400" dirty="0" smtClean="0"/>
              <a:t> </a:t>
            </a:r>
            <a:r>
              <a:rPr lang="tr-TR" sz="2400" dirty="0"/>
              <a:t>formu ile </a:t>
            </a:r>
            <a:r>
              <a:rPr lang="tr-TR" sz="2400" dirty="0" smtClean="0"/>
              <a:t>izleyen yılın Şubat ayı sonuna kadar Gelir ve Vergi Dairesine beyan edilmek zorundadır. </a:t>
            </a:r>
          </a:p>
          <a:p>
            <a:pPr marL="0" indent="0">
              <a:buNone/>
            </a:pPr>
            <a:r>
              <a:rPr lang="tr-TR" sz="2400" u="sng" dirty="0" smtClean="0"/>
              <a:t>Örnek:</a:t>
            </a:r>
            <a:r>
              <a:rPr lang="tr-TR" sz="2400" dirty="0" smtClean="0"/>
              <a:t> 2018 yılı ile ilgili ücretlilere ait yıllık maaş bodrosu beyannamesi Şubat 2019 sonuna kadar beyan edilmek zorundadır.</a:t>
            </a:r>
            <a:endParaRPr lang="tr-TR" sz="2400" dirty="0"/>
          </a:p>
          <a:p>
            <a:endParaRPr lang="en-US" sz="2400" dirty="0"/>
          </a:p>
        </p:txBody>
      </p:sp>
    </p:spTree>
    <p:extLst>
      <p:ext uri="{BB962C8B-B14F-4D97-AF65-F5344CB8AC3E}">
        <p14:creationId xmlns:p14="http://schemas.microsoft.com/office/powerpoint/2010/main" val="11066122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576064"/>
          </a:xfrm>
        </p:spPr>
        <p:txBody>
          <a:bodyPr/>
          <a:lstStyle/>
          <a:p>
            <a:r>
              <a:rPr lang="tr-TR" sz="3200" b="1" dirty="0" smtClean="0">
                <a:solidFill>
                  <a:srgbClr val="7030A0"/>
                </a:solidFill>
              </a:rPr>
              <a:t>Vergi, Sigorta, İhtiyat Sandığı Kesintilerin Ödenmesi ve Gecikme Zamları</a:t>
            </a:r>
            <a:br>
              <a:rPr lang="tr-TR" sz="3200" b="1" dirty="0" smtClean="0">
                <a:solidFill>
                  <a:srgbClr val="7030A0"/>
                </a:solidFill>
              </a:rPr>
            </a:br>
            <a:endParaRPr lang="tr-TR" sz="3200" dirty="0"/>
          </a:p>
        </p:txBody>
      </p:sp>
      <p:sp>
        <p:nvSpPr>
          <p:cNvPr id="3" name="Content Placeholder 2"/>
          <p:cNvSpPr>
            <a:spLocks noGrp="1"/>
          </p:cNvSpPr>
          <p:nvPr>
            <p:ph idx="1"/>
          </p:nvPr>
        </p:nvSpPr>
        <p:spPr>
          <a:xfrm>
            <a:off x="539552" y="1052736"/>
            <a:ext cx="8229600" cy="6165304"/>
          </a:xfrm>
        </p:spPr>
        <p:txBody>
          <a:bodyPr/>
          <a:lstStyle/>
          <a:p>
            <a:pPr lvl="0"/>
            <a:r>
              <a:rPr lang="tr-TR" sz="2800" dirty="0">
                <a:solidFill>
                  <a:srgbClr val="7030A0"/>
                </a:solidFill>
              </a:rPr>
              <a:t>Sosyal Sigorta kesintileri kesildikleri ayı izleyen ayın 20’sine kadar, İhtiyat Sandığı ise </a:t>
            </a:r>
            <a:r>
              <a:rPr lang="tr-TR" sz="2800" dirty="0" smtClean="0">
                <a:solidFill>
                  <a:srgbClr val="7030A0"/>
                </a:solidFill>
              </a:rPr>
              <a:t>kesildikleri ayı izleyen ayın </a:t>
            </a:r>
            <a:r>
              <a:rPr lang="tr-TR" sz="2800" dirty="0">
                <a:solidFill>
                  <a:srgbClr val="7030A0"/>
                </a:solidFill>
              </a:rPr>
              <a:t>sonuna kadar ödenir.</a:t>
            </a:r>
          </a:p>
          <a:p>
            <a:pPr lvl="0"/>
            <a:endParaRPr lang="tr-TR" sz="2800" dirty="0" smtClean="0">
              <a:solidFill>
                <a:srgbClr val="7030A0"/>
              </a:solidFill>
            </a:endParaRPr>
          </a:p>
          <a:p>
            <a:pPr lvl="0"/>
            <a:r>
              <a:rPr lang="tr-TR" sz="2800" dirty="0" smtClean="0">
                <a:solidFill>
                  <a:srgbClr val="7030A0"/>
                </a:solidFill>
              </a:rPr>
              <a:t>Geciken </a:t>
            </a:r>
            <a:r>
              <a:rPr lang="tr-TR" sz="2800" dirty="0">
                <a:solidFill>
                  <a:srgbClr val="7030A0"/>
                </a:solidFill>
              </a:rPr>
              <a:t>vergi ve Sosyal Sigorta kesintileri için ilk ay %3, sonraki aylar </a:t>
            </a:r>
            <a:r>
              <a:rPr lang="tr-TR" sz="2800" dirty="0" smtClean="0">
                <a:solidFill>
                  <a:srgbClr val="7030A0"/>
                </a:solidFill>
              </a:rPr>
              <a:t>%1,2</a:t>
            </a:r>
            <a:r>
              <a:rPr lang="en-US" sz="2800" dirty="0" smtClean="0">
                <a:solidFill>
                  <a:srgbClr val="7030A0"/>
                </a:solidFill>
              </a:rPr>
              <a:t> </a:t>
            </a:r>
            <a:r>
              <a:rPr lang="tr-TR" sz="2800" dirty="0" smtClean="0">
                <a:solidFill>
                  <a:srgbClr val="7030A0"/>
                </a:solidFill>
              </a:rPr>
              <a:t>gecikme </a:t>
            </a:r>
            <a:r>
              <a:rPr lang="tr-TR" sz="2800" dirty="0">
                <a:solidFill>
                  <a:srgbClr val="7030A0"/>
                </a:solidFill>
              </a:rPr>
              <a:t>zammı alınır.</a:t>
            </a:r>
          </a:p>
          <a:p>
            <a:pPr lvl="0"/>
            <a:endParaRPr lang="tr-TR" sz="2800" dirty="0" smtClean="0">
              <a:solidFill>
                <a:srgbClr val="7030A0"/>
              </a:solidFill>
            </a:endParaRPr>
          </a:p>
          <a:p>
            <a:pPr lvl="0"/>
            <a:r>
              <a:rPr lang="tr-TR" sz="2800" dirty="0" smtClean="0">
                <a:solidFill>
                  <a:srgbClr val="7030A0"/>
                </a:solidFill>
              </a:rPr>
              <a:t>Geciken </a:t>
            </a:r>
            <a:r>
              <a:rPr lang="tr-TR" sz="2800" dirty="0">
                <a:solidFill>
                  <a:srgbClr val="7030A0"/>
                </a:solidFill>
              </a:rPr>
              <a:t>İhtiyat Sandığı primleri için ilk ay </a:t>
            </a:r>
            <a:r>
              <a:rPr lang="tr-TR" sz="2800" dirty="0" smtClean="0">
                <a:solidFill>
                  <a:srgbClr val="7030A0"/>
                </a:solidFill>
              </a:rPr>
              <a:t>%2 ve </a:t>
            </a:r>
            <a:r>
              <a:rPr lang="tr-TR" sz="2800" dirty="0">
                <a:solidFill>
                  <a:srgbClr val="7030A0"/>
                </a:solidFill>
              </a:rPr>
              <a:t>sonraki </a:t>
            </a:r>
            <a:r>
              <a:rPr lang="tr-TR" sz="2800" dirty="0" smtClean="0">
                <a:solidFill>
                  <a:srgbClr val="7030A0"/>
                </a:solidFill>
              </a:rPr>
              <a:t>her ay </a:t>
            </a:r>
            <a:r>
              <a:rPr lang="tr-TR" sz="2800" dirty="0">
                <a:solidFill>
                  <a:srgbClr val="7030A0"/>
                </a:solidFill>
              </a:rPr>
              <a:t>için de </a:t>
            </a:r>
            <a:r>
              <a:rPr lang="tr-TR" sz="2800" dirty="0" smtClean="0">
                <a:solidFill>
                  <a:srgbClr val="7030A0"/>
                </a:solidFill>
              </a:rPr>
              <a:t>%2 gecikme </a:t>
            </a:r>
            <a:r>
              <a:rPr lang="tr-TR" sz="2800" dirty="0">
                <a:solidFill>
                  <a:srgbClr val="7030A0"/>
                </a:solidFill>
              </a:rPr>
              <a:t>zammı alınır</a:t>
            </a:r>
            <a:r>
              <a:rPr lang="tr-TR" sz="2800" dirty="0" smtClean="0">
                <a:solidFill>
                  <a:srgbClr val="7030A0"/>
                </a:solidFill>
              </a:rPr>
              <a:t>. </a:t>
            </a:r>
          </a:p>
          <a:p>
            <a:pPr lvl="0"/>
            <a:endParaRPr lang="tr-TR" sz="2800" dirty="0" smtClean="0">
              <a:solidFill>
                <a:srgbClr val="7030A0"/>
              </a:solidFill>
            </a:endParaRPr>
          </a:p>
          <a:p>
            <a:pPr lvl="0"/>
            <a:r>
              <a:rPr lang="tr-TR" sz="2800" dirty="0" smtClean="0">
                <a:solidFill>
                  <a:srgbClr val="7030A0"/>
                </a:solidFill>
              </a:rPr>
              <a:t>Belediye </a:t>
            </a:r>
            <a:r>
              <a:rPr lang="tr-TR" sz="2800" dirty="0">
                <a:solidFill>
                  <a:srgbClr val="7030A0"/>
                </a:solidFill>
              </a:rPr>
              <a:t>Vergisi ilgili yılı izleyen yılın 10.ayının son günü ödenir.</a:t>
            </a:r>
          </a:p>
          <a:p>
            <a:endParaRPr lang="tr-TR" sz="2800" dirty="0"/>
          </a:p>
        </p:txBody>
      </p:sp>
    </p:spTree>
    <p:extLst>
      <p:ext uri="{BB962C8B-B14F-4D97-AF65-F5344CB8AC3E}">
        <p14:creationId xmlns:p14="http://schemas.microsoft.com/office/powerpoint/2010/main" val="2454827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lstStyle/>
          <a:p>
            <a:r>
              <a:rPr lang="tr-TR" b="1" dirty="0">
                <a:solidFill>
                  <a:srgbClr val="7030A0"/>
                </a:solidFill>
              </a:rPr>
              <a:t>Verginin Tanımı:</a:t>
            </a:r>
            <a:r>
              <a:rPr lang="tr-TR" dirty="0">
                <a:solidFill>
                  <a:srgbClr val="7030A0"/>
                </a:solidFill>
              </a:rPr>
              <a:t> Vergi, kamu hizmetlerini karşılamak amacıyla, kişilerden ve kuruluşlardan kanun yoluyla toplanan paralardır. Vergi, devlet ve diğer kamu kuruluşlarının, kamu hizmetlerinin finansmanını karşılamak üzere kişilerden zorla aldıkları paralardır. Vergi anayasamızda yer alan ve herkesin ödeme gücüne göre ödemekle yükümlü olduğu bir görevdir.</a:t>
            </a:r>
          </a:p>
        </p:txBody>
      </p:sp>
      <p:sp>
        <p:nvSpPr>
          <p:cNvPr id="4" name="Title 3"/>
          <p:cNvSpPr>
            <a:spLocks noGrp="1"/>
          </p:cNvSpPr>
          <p:nvPr>
            <p:ph type="title"/>
          </p:nvPr>
        </p:nvSpPr>
        <p:spPr>
          <a:xfrm>
            <a:off x="457200" y="404664"/>
            <a:ext cx="8229600" cy="648072"/>
          </a:xfrm>
        </p:spPr>
        <p:txBody>
          <a:bodyPr/>
          <a:lstStyle/>
          <a:p>
            <a:r>
              <a:rPr lang="tr-TR" sz="3600" b="1" dirty="0">
                <a:solidFill>
                  <a:srgbClr val="7030A0"/>
                </a:solidFill>
              </a:rPr>
              <a:t>VERGİ</a:t>
            </a:r>
          </a:p>
        </p:txBody>
      </p:sp>
    </p:spTree>
    <p:extLst>
      <p:ext uri="{BB962C8B-B14F-4D97-AF65-F5344CB8AC3E}">
        <p14:creationId xmlns:p14="http://schemas.microsoft.com/office/powerpoint/2010/main" val="23136959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tr-TR" sz="3600" dirty="0" smtClean="0">
                <a:solidFill>
                  <a:srgbClr val="7030A0"/>
                </a:solidFill>
              </a:rPr>
              <a:t>Beyanname Tarihleri</a:t>
            </a:r>
            <a:endParaRPr lang="tr-TR" sz="3600" dirty="0">
              <a:solidFill>
                <a:srgbClr val="7030A0"/>
              </a:solidFill>
            </a:endParaRPr>
          </a:p>
        </p:txBody>
      </p:sp>
      <p:sp>
        <p:nvSpPr>
          <p:cNvPr id="3" name="Content Placeholder 2"/>
          <p:cNvSpPr>
            <a:spLocks noGrp="1"/>
          </p:cNvSpPr>
          <p:nvPr>
            <p:ph idx="1"/>
          </p:nvPr>
        </p:nvSpPr>
        <p:spPr>
          <a:xfrm>
            <a:off x="457200" y="1196752"/>
            <a:ext cx="8229600" cy="5544616"/>
          </a:xfrm>
        </p:spPr>
        <p:txBody>
          <a:bodyPr/>
          <a:lstStyle/>
          <a:p>
            <a:pPr lvl="0"/>
            <a:r>
              <a:rPr lang="tr-TR" dirty="0" smtClean="0">
                <a:solidFill>
                  <a:srgbClr val="7030A0"/>
                </a:solidFill>
              </a:rPr>
              <a:t>Kurumlar Vergisi Beyannamesi (VD 2);</a:t>
            </a:r>
          </a:p>
          <a:p>
            <a:pPr lvl="0"/>
            <a:r>
              <a:rPr lang="tr-TR" dirty="0" smtClean="0">
                <a:solidFill>
                  <a:srgbClr val="7030A0"/>
                </a:solidFill>
              </a:rPr>
              <a:t>Gelir Vergisi </a:t>
            </a:r>
            <a:r>
              <a:rPr lang="tr-TR" dirty="0">
                <a:solidFill>
                  <a:srgbClr val="7030A0"/>
                </a:solidFill>
              </a:rPr>
              <a:t>beyannamesi (VD1</a:t>
            </a:r>
            <a:r>
              <a:rPr lang="tr-TR" dirty="0" smtClean="0">
                <a:solidFill>
                  <a:srgbClr val="7030A0"/>
                </a:solidFill>
              </a:rPr>
              <a:t>); </a:t>
            </a:r>
          </a:p>
          <a:p>
            <a:pPr marL="0" lvl="0" indent="0">
              <a:buNone/>
            </a:pPr>
            <a:r>
              <a:rPr lang="tr-TR" dirty="0">
                <a:solidFill>
                  <a:srgbClr val="7030A0"/>
                </a:solidFill>
              </a:rPr>
              <a:t> </a:t>
            </a:r>
            <a:r>
              <a:rPr lang="tr-TR" dirty="0" smtClean="0">
                <a:solidFill>
                  <a:srgbClr val="7030A0"/>
                </a:solidFill>
              </a:rPr>
              <a:t>   -izleyen </a:t>
            </a:r>
            <a:r>
              <a:rPr lang="tr-TR" dirty="0">
                <a:solidFill>
                  <a:srgbClr val="7030A0"/>
                </a:solidFill>
              </a:rPr>
              <a:t>yılın Nisan </a:t>
            </a:r>
            <a:r>
              <a:rPr lang="tr-TR" dirty="0" smtClean="0">
                <a:solidFill>
                  <a:srgbClr val="7030A0"/>
                </a:solidFill>
              </a:rPr>
              <a:t>ayı sonuna </a:t>
            </a:r>
            <a:r>
              <a:rPr lang="tr-TR" dirty="0" smtClean="0">
                <a:solidFill>
                  <a:srgbClr val="7030A0"/>
                </a:solidFill>
              </a:rPr>
              <a:t>kadar beyan edilirler.</a:t>
            </a:r>
          </a:p>
          <a:p>
            <a:pPr lvl="0"/>
            <a:r>
              <a:rPr lang="tr-TR" dirty="0" smtClean="0">
                <a:solidFill>
                  <a:srgbClr val="7030A0"/>
                </a:solidFill>
              </a:rPr>
              <a:t>Katma Değer Vergisi Beyannamesi (KDV 1a);</a:t>
            </a:r>
          </a:p>
          <a:p>
            <a:pPr marL="0" lvl="0" indent="0">
              <a:buNone/>
            </a:pPr>
            <a:r>
              <a:rPr lang="tr-TR" dirty="0">
                <a:solidFill>
                  <a:srgbClr val="7030A0"/>
                </a:solidFill>
              </a:rPr>
              <a:t> </a:t>
            </a:r>
            <a:r>
              <a:rPr lang="tr-TR" dirty="0" smtClean="0">
                <a:solidFill>
                  <a:srgbClr val="7030A0"/>
                </a:solidFill>
              </a:rPr>
              <a:t> - Tüzel Kişilerde (kurumlar/şirketler) </a:t>
            </a:r>
            <a:r>
              <a:rPr lang="en-US" dirty="0" err="1" smtClean="0">
                <a:solidFill>
                  <a:srgbClr val="7030A0"/>
                </a:solidFill>
              </a:rPr>
              <a:t>tak</a:t>
            </a:r>
            <a:r>
              <a:rPr lang="tr-TR" dirty="0" smtClean="0">
                <a:solidFill>
                  <a:srgbClr val="7030A0"/>
                </a:solidFill>
              </a:rPr>
              <a:t>ip eden ayın 20’sine kadar beyan edilirler.</a:t>
            </a:r>
          </a:p>
          <a:p>
            <a:pPr marL="0" lvl="0" indent="0">
              <a:buNone/>
            </a:pPr>
            <a:r>
              <a:rPr lang="tr-TR" dirty="0">
                <a:solidFill>
                  <a:srgbClr val="7030A0"/>
                </a:solidFill>
              </a:rPr>
              <a:t> </a:t>
            </a:r>
            <a:r>
              <a:rPr lang="tr-TR" dirty="0" smtClean="0">
                <a:solidFill>
                  <a:srgbClr val="7030A0"/>
                </a:solidFill>
              </a:rPr>
              <a:t> -Gerçek Kişilerde (şahıslar) takip eden ayın 25’ine kadar beyan edilirler.</a:t>
            </a:r>
            <a:endParaRPr lang="en-US" dirty="0" smtClean="0">
              <a:solidFill>
                <a:srgbClr val="7030A0"/>
              </a:solidFill>
            </a:endParaRPr>
          </a:p>
          <a:p>
            <a:pPr lvl="0"/>
            <a:endParaRPr lang="tr-TR" sz="2000" dirty="0">
              <a:solidFill>
                <a:srgbClr val="7030A0"/>
              </a:solidFill>
            </a:endParaRPr>
          </a:p>
          <a:p>
            <a:pPr marL="0" indent="0">
              <a:buNone/>
            </a:pPr>
            <a:endParaRPr lang="tr-TR" dirty="0"/>
          </a:p>
        </p:txBody>
      </p:sp>
    </p:spTree>
    <p:extLst>
      <p:ext uri="{BB962C8B-B14F-4D97-AF65-F5344CB8AC3E}">
        <p14:creationId xmlns:p14="http://schemas.microsoft.com/office/powerpoint/2010/main" val="239898283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600" dirty="0">
                <a:solidFill>
                  <a:srgbClr val="7030A0"/>
                </a:solidFill>
              </a:rPr>
              <a:t>Beyanname Tarihleri</a:t>
            </a:r>
            <a:endParaRPr lang="en-US" sz="3600" dirty="0"/>
          </a:p>
        </p:txBody>
      </p:sp>
      <p:sp>
        <p:nvSpPr>
          <p:cNvPr id="3" name="Content Placeholder 2"/>
          <p:cNvSpPr>
            <a:spLocks noGrp="1"/>
          </p:cNvSpPr>
          <p:nvPr>
            <p:ph idx="1"/>
          </p:nvPr>
        </p:nvSpPr>
        <p:spPr/>
        <p:txBody>
          <a:bodyPr/>
          <a:lstStyle/>
          <a:p>
            <a:pPr lvl="0"/>
            <a:r>
              <a:rPr lang="tr-TR" dirty="0" smtClean="0">
                <a:solidFill>
                  <a:srgbClr val="7030A0"/>
                </a:solidFill>
              </a:rPr>
              <a:t>Stopaj </a:t>
            </a:r>
            <a:r>
              <a:rPr lang="tr-TR" dirty="0">
                <a:solidFill>
                  <a:srgbClr val="7030A0"/>
                </a:solidFill>
              </a:rPr>
              <a:t>Vergisi </a:t>
            </a:r>
            <a:r>
              <a:rPr lang="tr-TR" dirty="0" smtClean="0">
                <a:solidFill>
                  <a:srgbClr val="7030A0"/>
                </a:solidFill>
              </a:rPr>
              <a:t>beyannameleri </a:t>
            </a:r>
            <a:r>
              <a:rPr lang="tr-TR" dirty="0">
                <a:solidFill>
                  <a:srgbClr val="7030A0"/>
                </a:solidFill>
              </a:rPr>
              <a:t>(</a:t>
            </a:r>
            <a:r>
              <a:rPr lang="tr-TR" dirty="0" smtClean="0">
                <a:solidFill>
                  <a:srgbClr val="7030A0"/>
                </a:solidFill>
              </a:rPr>
              <a:t>VD 17a), (VD 91), (VD 89) takip eden ayın 15’ine kadar beyan edilirler.</a:t>
            </a:r>
          </a:p>
          <a:p>
            <a:pPr lvl="0"/>
            <a:endParaRPr lang="tr-TR" dirty="0" smtClean="0">
              <a:solidFill>
                <a:srgbClr val="7030A0"/>
              </a:solidFill>
            </a:endParaRPr>
          </a:p>
          <a:p>
            <a:pPr lvl="0"/>
            <a:r>
              <a:rPr lang="tr-TR" dirty="0" smtClean="0">
                <a:solidFill>
                  <a:srgbClr val="7030A0"/>
                </a:solidFill>
              </a:rPr>
              <a:t>Yıllık maaş bordrosu beyannamesi (VD 4A) izleyen yılın Şubat ayı sonuna kadar beyan edilir.</a:t>
            </a:r>
          </a:p>
          <a:p>
            <a:pPr marL="0" indent="0">
              <a:buNone/>
            </a:pPr>
            <a:endParaRPr lang="en-US" dirty="0"/>
          </a:p>
        </p:txBody>
      </p:sp>
    </p:spTree>
    <p:extLst>
      <p:ext uri="{BB962C8B-B14F-4D97-AF65-F5344CB8AC3E}">
        <p14:creationId xmlns:p14="http://schemas.microsoft.com/office/powerpoint/2010/main" val="2148907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620688"/>
            <a:ext cx="8229600" cy="5505475"/>
          </a:xfrm>
        </p:spPr>
        <p:txBody>
          <a:bodyPr/>
          <a:lstStyle/>
          <a:p>
            <a:r>
              <a:rPr lang="tr-TR" dirty="0">
                <a:solidFill>
                  <a:srgbClr val="7030A0"/>
                </a:solidFill>
              </a:rPr>
              <a:t>Anayasada yer alması nedeniyle yerine getirilmesi zorunlu ve çok önemli bir ödevdir. Verginin zorla alınması anayasada yer almasından ve vatandaşlık görevi olmasından kaynaklanmaktır. Dolayısıyla kimsenin vergi ödememe gibi ya da ödeme konusunda direnme gibi bir tercihi söz </a:t>
            </a:r>
            <a:r>
              <a:rPr lang="tr-TR" dirty="0" smtClean="0">
                <a:solidFill>
                  <a:srgbClr val="7030A0"/>
                </a:solidFill>
              </a:rPr>
              <a:t>konusu</a:t>
            </a:r>
            <a:r>
              <a:rPr lang="en-US" dirty="0" smtClean="0">
                <a:solidFill>
                  <a:srgbClr val="7030A0"/>
                </a:solidFill>
              </a:rPr>
              <a:t> </a:t>
            </a:r>
            <a:r>
              <a:rPr lang="tr-TR" dirty="0" smtClean="0">
                <a:solidFill>
                  <a:srgbClr val="7030A0"/>
                </a:solidFill>
              </a:rPr>
              <a:t>olamaz.</a:t>
            </a:r>
          </a:p>
          <a:p>
            <a:r>
              <a:rPr lang="tr-TR" dirty="0">
                <a:solidFill>
                  <a:srgbClr val="7030A0"/>
                </a:solidFill>
              </a:rPr>
              <a:t>Vergileme yetkisi devletindir ve egemenlik gücüne dayanarak devlet kişilerden vergi alır. </a:t>
            </a:r>
          </a:p>
          <a:p>
            <a:endParaRPr lang="tr-TR" dirty="0">
              <a:solidFill>
                <a:srgbClr val="7030A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r>
              <a:rPr lang="tr-TR" b="1" dirty="0" smtClean="0">
                <a:solidFill>
                  <a:srgbClr val="7030A0"/>
                </a:solidFill>
              </a:rPr>
              <a:t>Verginin Önemi</a:t>
            </a:r>
            <a:endParaRPr lang="tr-TR" b="1" dirty="0">
              <a:solidFill>
                <a:srgbClr val="7030A0"/>
              </a:solidFill>
            </a:endParaRPr>
          </a:p>
        </p:txBody>
      </p:sp>
      <p:sp>
        <p:nvSpPr>
          <p:cNvPr id="5" name="Content Placeholder 4"/>
          <p:cNvSpPr>
            <a:spLocks noGrp="1"/>
          </p:cNvSpPr>
          <p:nvPr>
            <p:ph idx="1"/>
          </p:nvPr>
        </p:nvSpPr>
        <p:spPr>
          <a:xfrm>
            <a:off x="457200" y="908720"/>
            <a:ext cx="8229600" cy="5217443"/>
          </a:xfrm>
        </p:spPr>
        <p:txBody>
          <a:bodyPr/>
          <a:lstStyle/>
          <a:p>
            <a:r>
              <a:rPr lang="tr-TR" dirty="0" smtClean="0">
                <a:solidFill>
                  <a:srgbClr val="7030A0"/>
                </a:solidFill>
              </a:rPr>
              <a:t>Kamusal </a:t>
            </a:r>
            <a:r>
              <a:rPr lang="tr-TR" dirty="0">
                <a:solidFill>
                  <a:srgbClr val="7030A0"/>
                </a:solidFill>
              </a:rPr>
              <a:t>hizmetlerin yerine getirilebilmesi için yapılacak harcamalarda vergiler, çok önemli bir mali kaynak oluşturmaktadır. </a:t>
            </a:r>
            <a:endParaRPr lang="tr-TR" dirty="0" smtClean="0">
              <a:solidFill>
                <a:srgbClr val="7030A0"/>
              </a:solidFill>
            </a:endParaRPr>
          </a:p>
          <a:p>
            <a:r>
              <a:rPr lang="tr-TR" dirty="0" smtClean="0">
                <a:solidFill>
                  <a:srgbClr val="7030A0"/>
                </a:solidFill>
              </a:rPr>
              <a:t>Vergiler sadece kaynak olmakla kalmayıp aynı zamanda devlete sosyal, ekonomik ve politik amaçlarına ulaşabilmesi için de yardımcı olmaktadır.</a:t>
            </a:r>
          </a:p>
          <a:p>
            <a:r>
              <a:rPr lang="tr-TR" dirty="0" smtClean="0">
                <a:solidFill>
                  <a:srgbClr val="7030A0"/>
                </a:solidFill>
              </a:rPr>
              <a:t>Devlet vergiyi bazı durumlarda özendirici bir araç olarak kullanmaktadır.</a:t>
            </a:r>
            <a:endParaRPr lang="tr-TR" dirty="0">
              <a:solidFill>
                <a:srgbClr val="7030A0"/>
              </a:solidFill>
            </a:endParaRPr>
          </a:p>
          <a:p>
            <a:pPr marL="0" indent="0">
              <a:buNone/>
            </a:pPr>
            <a:endParaRPr lang="tr-TR" dirty="0">
              <a:solidFill>
                <a:srgbClr val="7030A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tr-TR" b="1" dirty="0">
                <a:solidFill>
                  <a:srgbClr val="7030A0"/>
                </a:solidFill>
              </a:rPr>
              <a:t>Verginin Önemi</a:t>
            </a:r>
          </a:p>
        </p:txBody>
      </p:sp>
      <p:sp>
        <p:nvSpPr>
          <p:cNvPr id="3" name="Content Placeholder 2"/>
          <p:cNvSpPr>
            <a:spLocks noGrp="1"/>
          </p:cNvSpPr>
          <p:nvPr>
            <p:ph idx="1"/>
          </p:nvPr>
        </p:nvSpPr>
        <p:spPr>
          <a:xfrm>
            <a:off x="457200" y="1052736"/>
            <a:ext cx="8229600" cy="5073427"/>
          </a:xfrm>
        </p:spPr>
        <p:txBody>
          <a:bodyPr/>
          <a:lstStyle/>
          <a:p>
            <a:r>
              <a:rPr lang="tr-TR" dirty="0" smtClean="0">
                <a:solidFill>
                  <a:srgbClr val="7030A0"/>
                </a:solidFill>
              </a:rPr>
              <a:t>Örneğin, ihracatı teşvik amacıyla ihracatçılara vergi indirimi ya da vergi iadesi yöntemlerini kullanarak ihracat miktarını artırabilmektir.</a:t>
            </a:r>
          </a:p>
          <a:p>
            <a:r>
              <a:rPr lang="tr-TR" dirty="0" smtClean="0">
                <a:solidFill>
                  <a:srgbClr val="7030A0"/>
                </a:solidFill>
              </a:rPr>
              <a:t>Sağlık sorunu olanların ya da engelli grububda bulunanların vergi dışında tutulması, faaliyet gelirlerinin bir kısmının gelir vergisinden muaf tutulması ekonomik ve sosyal amaçların yerine getirilmesinde verginin önemini açıklamaktadır. </a:t>
            </a:r>
            <a:endParaRPr lang="tr-TR" dirty="0">
              <a:solidFill>
                <a:srgbClr val="7030A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0E5F41C55D4D4DA5114F45A12D55A4" ma:contentTypeVersion="" ma:contentTypeDescription="Create a new document." ma:contentTypeScope="" ma:versionID="a1de7ca4ab9aa372d7dcefd38bbcfddd">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EA81C6-CF97-4469-8592-C7F0FC82BD48}"/>
</file>

<file path=customXml/itemProps2.xml><?xml version="1.0" encoding="utf-8"?>
<ds:datastoreItem xmlns:ds="http://schemas.openxmlformats.org/officeDocument/2006/customXml" ds:itemID="{991D1300-CD45-4A20-8D0E-604E94765BE1}"/>
</file>

<file path=customXml/itemProps3.xml><?xml version="1.0" encoding="utf-8"?>
<ds:datastoreItem xmlns:ds="http://schemas.openxmlformats.org/officeDocument/2006/customXml" ds:itemID="{D9A2EA66-EC28-4357-8E2F-B131C506A69D}"/>
</file>

<file path=docProps/app.xml><?xml version="1.0" encoding="utf-8"?>
<Properties xmlns="http://schemas.openxmlformats.org/officeDocument/2006/extended-properties" xmlns:vt="http://schemas.openxmlformats.org/officeDocument/2006/docPropsVTypes">
  <TotalTime>5583</TotalTime>
  <Words>2950</Words>
  <Application>Microsoft Office PowerPoint</Application>
  <PresentationFormat>On-screen Show (4:3)</PresentationFormat>
  <Paragraphs>320</Paragraphs>
  <Slides>61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61</vt:i4>
      </vt:variant>
    </vt:vector>
  </HeadingPairs>
  <TitlesOfParts>
    <vt:vector size="64" baseType="lpstr">
      <vt:lpstr>Arial</vt:lpstr>
      <vt:lpstr>Calibri</vt:lpstr>
      <vt:lpstr>Default Design</vt:lpstr>
      <vt:lpstr>Bölüm 1</vt:lpstr>
      <vt:lpstr>Muhasibin veya Muhasebe Biriminin iş yaşamında aktif olarak çalışacağı kurumlar: </vt:lpstr>
      <vt:lpstr>PowerPoint Presentation</vt:lpstr>
      <vt:lpstr>PowerPoint Presentation</vt:lpstr>
      <vt:lpstr> VERGİ MUHASEBESİ  NEDİR? </vt:lpstr>
      <vt:lpstr>VERGİ</vt:lpstr>
      <vt:lpstr>PowerPoint Presentation</vt:lpstr>
      <vt:lpstr>Verginin Önemi</vt:lpstr>
      <vt:lpstr>Verginin Önemi</vt:lpstr>
      <vt:lpstr>Kim, ne kadar vergi öder?</vt:lpstr>
      <vt:lpstr>En İyi Vergi Sistemi Olan Ülkeler</vt:lpstr>
      <vt:lpstr>Vergilendirmenin İşlevleri nelerdir?</vt:lpstr>
      <vt:lpstr>Verginin Konusu</vt:lpstr>
      <vt:lpstr>PowerPoint Presentation</vt:lpstr>
      <vt:lpstr>PowerPoint Presentation</vt:lpstr>
      <vt:lpstr>1-Vergi yasalarına göre vergi konusu. </vt:lpstr>
      <vt:lpstr>2-Vergilerin alındığı yerlere göre vergi konusu. </vt:lpstr>
      <vt:lpstr>Gelir</vt:lpstr>
      <vt:lpstr>PowerPoint Presentation</vt:lpstr>
      <vt:lpstr>Servet</vt:lpstr>
      <vt:lpstr>PowerPoint Presentation</vt:lpstr>
      <vt:lpstr>PowerPoint Presentation</vt:lpstr>
      <vt:lpstr>Tüketim (harcama)</vt:lpstr>
      <vt:lpstr>PowerPoint Presentation</vt:lpstr>
      <vt:lpstr>Verginin İlkeleri</vt:lpstr>
      <vt:lpstr>Verginin İlkeleri</vt:lpstr>
      <vt:lpstr>1. Vergide Adalet İlkesi</vt:lpstr>
      <vt:lpstr>PowerPoint Presentation</vt:lpstr>
      <vt:lpstr>2. Vergide Kesinlik İlkesi</vt:lpstr>
      <vt:lpstr>3. Vergide Ekonomiklik İlkesi</vt:lpstr>
      <vt:lpstr>4. Vergide Uygunluk İlkesi</vt:lpstr>
      <vt:lpstr>5. Verginin Yasallığı İlkesi</vt:lpstr>
      <vt:lpstr>Vergilerin Sınıflandırılması</vt:lpstr>
      <vt:lpstr>Dolaylı Vergi Nedir? </vt:lpstr>
      <vt:lpstr>Dolaylı Vergi Çeşitleri Nelerdir? </vt:lpstr>
      <vt:lpstr>Dolaysız Vergiler Nedir? </vt:lpstr>
      <vt:lpstr>Dolaysız Vergi Çeşitleri Nelerdir? </vt:lpstr>
      <vt:lpstr>Verginin Tarafları</vt:lpstr>
      <vt:lpstr>PowerPoint Presentation</vt:lpstr>
      <vt:lpstr>PowerPoint Presentation</vt:lpstr>
      <vt:lpstr>MÜKELLEFİN ÖDEVLERİ</vt:lpstr>
      <vt:lpstr>PowerPoint Presentation</vt:lpstr>
      <vt:lpstr>Verginin Matrahı</vt:lpstr>
      <vt:lpstr>Verginin Tarifesi</vt:lpstr>
      <vt:lpstr>Vergiyi doğuran olay </vt:lpstr>
      <vt:lpstr>Verginin Tarhı</vt:lpstr>
      <vt:lpstr>Vergicilikte 4 T</vt:lpstr>
      <vt:lpstr>BEYANNAME VERME VE ÖDEME TAKVİMİ</vt:lpstr>
      <vt:lpstr>KURUMLAR VERGİSİ BEYAN ZAMANI:</vt:lpstr>
      <vt:lpstr>PowerPoint Presentation</vt:lpstr>
      <vt:lpstr>KURUMLAR VERGİSİ ÖDEME ZAMANI:</vt:lpstr>
      <vt:lpstr>Özel Hesap dönemlerinde Kurumlar Vergisi Beyan verme tarihi ve Ödeme Zamanı: </vt:lpstr>
      <vt:lpstr>PowerPoint Presentation</vt:lpstr>
      <vt:lpstr>Hesap dönemi nedir?</vt:lpstr>
      <vt:lpstr>GELİR VERGİSİ BEYAN VE ÖDEME ZAMANI: </vt:lpstr>
      <vt:lpstr>KATMA DEĞER VERGİSİ BEYAN VE ÖDEME ZAMANI</vt:lpstr>
      <vt:lpstr>STOPAJLARIN BEYAN VE ÖDEME ZAMANI </vt:lpstr>
      <vt:lpstr>STOPAJLARIN BEYAN VE ÖDEME ZAMANI </vt:lpstr>
      <vt:lpstr>Vergi, Sigorta, İhtiyat Sandığı Kesintilerin Ödenmesi ve Gecikme Zamları </vt:lpstr>
      <vt:lpstr>Beyanname Tarihleri</vt:lpstr>
      <vt:lpstr>Beyanname Tarihleri</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D.Z. Seker</dc:creator>
  <cp:lastModifiedBy>GÜRHAN  GÜLER</cp:lastModifiedBy>
  <cp:revision>328</cp:revision>
  <cp:lastPrinted>2017-09-15T11:03:18Z</cp:lastPrinted>
  <dcterms:created xsi:type="dcterms:W3CDTF">2004-12-08T12:13:42Z</dcterms:created>
  <dcterms:modified xsi:type="dcterms:W3CDTF">2019-10-14T10:35:35Z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0x010100760E5F41C55D4D4DA5114F45A12D55A4</vt:lpwstr>
  </property>
</Properties>
</file>