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2"/>
  </p:handoutMasterIdLst>
  <p:sldIdLst>
    <p:sldId id="417" r:id="rId5"/>
    <p:sldId id="373" r:id="rId6"/>
    <p:sldId id="389" r:id="rId7"/>
    <p:sldId id="374" r:id="rId8"/>
    <p:sldId id="376" r:id="rId9"/>
    <p:sldId id="384" r:id="rId10"/>
    <p:sldId id="385" r:id="rId11"/>
    <p:sldId id="409" r:id="rId12"/>
    <p:sldId id="410" r:id="rId13"/>
    <p:sldId id="411" r:id="rId14"/>
    <p:sldId id="412" r:id="rId15"/>
    <p:sldId id="413" r:id="rId16"/>
    <p:sldId id="414" r:id="rId17"/>
    <p:sldId id="415" r:id="rId18"/>
    <p:sldId id="416" r:id="rId19"/>
    <p:sldId id="390" r:id="rId20"/>
    <p:sldId id="391" r:id="rId21"/>
    <p:sldId id="392" r:id="rId22"/>
    <p:sldId id="393" r:id="rId23"/>
    <p:sldId id="394" r:id="rId24"/>
    <p:sldId id="395" r:id="rId25"/>
    <p:sldId id="396" r:id="rId26"/>
    <p:sldId id="397" r:id="rId27"/>
    <p:sldId id="398" r:id="rId28"/>
    <p:sldId id="400" r:id="rId29"/>
    <p:sldId id="401" r:id="rId30"/>
    <p:sldId id="402" r:id="rId31"/>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49"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7030A0"/>
                </a:solidFill>
              </a:rPr>
              <a:t>BÖLÜM </a:t>
            </a:r>
            <a:r>
              <a:rPr lang="tr-TR" b="1" dirty="0" smtClean="0">
                <a:solidFill>
                  <a:srgbClr val="7030A0"/>
                </a:solidFill>
              </a:rPr>
              <a:t>3</a:t>
            </a:r>
            <a:r>
              <a:rPr lang="en-US" dirty="0"/>
              <a:t/>
            </a:r>
            <a:br>
              <a:rPr lang="en-US" dirty="0"/>
            </a:br>
            <a:endParaRPr lang="en-US" dirty="0"/>
          </a:p>
        </p:txBody>
      </p:sp>
      <p:sp>
        <p:nvSpPr>
          <p:cNvPr id="3" name="Content Placeholder 2"/>
          <p:cNvSpPr>
            <a:spLocks noGrp="1"/>
          </p:cNvSpPr>
          <p:nvPr>
            <p:ph idx="1"/>
          </p:nvPr>
        </p:nvSpPr>
        <p:spPr/>
        <p:txBody>
          <a:bodyPr/>
          <a:lstStyle/>
          <a:p>
            <a:r>
              <a:rPr lang="tr-TR" b="1" dirty="0">
                <a:solidFill>
                  <a:srgbClr val="7030A0"/>
                </a:solidFill>
              </a:rPr>
              <a:t>K</a:t>
            </a:r>
            <a:r>
              <a:rPr lang="tr-TR" b="1" dirty="0" smtClean="0">
                <a:solidFill>
                  <a:srgbClr val="7030A0"/>
                </a:solidFill>
              </a:rPr>
              <a:t>atma değer vergisi (kdv)</a:t>
            </a:r>
          </a:p>
          <a:p>
            <a:r>
              <a:rPr lang="tr-TR" b="1" dirty="0" smtClean="0">
                <a:solidFill>
                  <a:srgbClr val="7030A0"/>
                </a:solidFill>
              </a:rPr>
              <a:t>KKTC </a:t>
            </a:r>
            <a:r>
              <a:rPr lang="tr-TR" b="1" dirty="0">
                <a:solidFill>
                  <a:srgbClr val="7030A0"/>
                </a:solidFill>
              </a:rPr>
              <a:t>de kullanılan KDV </a:t>
            </a:r>
            <a:r>
              <a:rPr lang="tr-TR" b="1" dirty="0" smtClean="0">
                <a:solidFill>
                  <a:srgbClr val="7030A0"/>
                </a:solidFill>
              </a:rPr>
              <a:t>oranları</a:t>
            </a:r>
          </a:p>
          <a:p>
            <a:r>
              <a:rPr lang="tr-TR" b="1" dirty="0">
                <a:solidFill>
                  <a:srgbClr val="7030A0"/>
                </a:solidFill>
              </a:rPr>
              <a:t>KDV </a:t>
            </a:r>
            <a:r>
              <a:rPr lang="tr-TR" b="1" dirty="0" smtClean="0">
                <a:solidFill>
                  <a:srgbClr val="7030A0"/>
                </a:solidFill>
              </a:rPr>
              <a:t>Hesaplaması</a:t>
            </a:r>
          </a:p>
          <a:p>
            <a:r>
              <a:rPr lang="tr-TR" b="1" dirty="0">
                <a:solidFill>
                  <a:srgbClr val="7030A0"/>
                </a:solidFill>
              </a:rPr>
              <a:t>Beyanname Tarihleri ve </a:t>
            </a:r>
            <a:r>
              <a:rPr lang="tr-TR" b="1" dirty="0" smtClean="0">
                <a:solidFill>
                  <a:srgbClr val="7030A0"/>
                </a:solidFill>
              </a:rPr>
              <a:t>Açıklamalar</a:t>
            </a:r>
          </a:p>
          <a:p>
            <a:r>
              <a:rPr lang="tr-TR" b="1" dirty="0">
                <a:solidFill>
                  <a:srgbClr val="7030A0"/>
                </a:solidFill>
              </a:rPr>
              <a:t>KDV Kullanım </a:t>
            </a:r>
            <a:r>
              <a:rPr lang="tr-TR" b="1" dirty="0" smtClean="0">
                <a:solidFill>
                  <a:srgbClr val="7030A0"/>
                </a:solidFill>
              </a:rPr>
              <a:t>Amacı</a:t>
            </a:r>
          </a:p>
          <a:p>
            <a:r>
              <a:rPr lang="tr-TR" b="1" dirty="0">
                <a:solidFill>
                  <a:srgbClr val="7030A0"/>
                </a:solidFill>
              </a:rPr>
              <a:t>Katma Değer Vergisinin </a:t>
            </a:r>
            <a:r>
              <a:rPr lang="tr-TR" b="1" dirty="0" smtClean="0">
                <a:solidFill>
                  <a:srgbClr val="7030A0"/>
                </a:solidFill>
              </a:rPr>
              <a:t>Mükellefleri</a:t>
            </a:r>
          </a:p>
          <a:p>
            <a:r>
              <a:rPr lang="tr-TR" b="1" dirty="0">
                <a:solidFill>
                  <a:srgbClr val="7030A0"/>
                </a:solidFill>
              </a:rPr>
              <a:t>K</a:t>
            </a:r>
            <a:r>
              <a:rPr lang="tr-TR" b="1" dirty="0" smtClean="0">
                <a:solidFill>
                  <a:srgbClr val="7030A0"/>
                </a:solidFill>
              </a:rPr>
              <a:t>dv tahakkuk kayıtları</a:t>
            </a:r>
            <a:r>
              <a:rPr lang="tr-TR" dirty="0"/>
              <a:t/>
            </a:r>
            <a:br>
              <a:rPr lang="tr-TR" dirty="0"/>
            </a:br>
            <a:endParaRPr lang="tr-TR" b="1" dirty="0" smtClean="0">
              <a:solidFill>
                <a:srgbClr val="7030A0"/>
              </a:solidFill>
            </a:endParaRPr>
          </a:p>
          <a:p>
            <a:endParaRPr lang="en-US" dirty="0"/>
          </a:p>
        </p:txBody>
      </p:sp>
    </p:spTree>
    <p:extLst>
      <p:ext uri="{BB962C8B-B14F-4D97-AF65-F5344CB8AC3E}">
        <p14:creationId xmlns:p14="http://schemas.microsoft.com/office/powerpoint/2010/main" val="2323681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b="1" dirty="0">
                <a:solidFill>
                  <a:srgbClr val="7030A0"/>
                </a:solidFill>
              </a:rPr>
              <a:t>KDV dahil satış tutarı </a:t>
            </a:r>
            <a:r>
              <a:rPr lang="tr-TR" sz="3200" b="1" dirty="0" smtClean="0">
                <a:solidFill>
                  <a:srgbClr val="7030A0"/>
                </a:solidFill>
              </a:rPr>
              <a:t>verildiğinde</a:t>
            </a:r>
            <a:r>
              <a:rPr lang="tr-TR" sz="3200" b="1" u="sng" dirty="0">
                <a:solidFill>
                  <a:srgbClr val="7030A0"/>
                </a:solidFill>
              </a:rPr>
              <a:t> KDV</a:t>
            </a:r>
            <a:r>
              <a:rPr lang="tr-TR" sz="3200" b="1" dirty="0">
                <a:solidFill>
                  <a:srgbClr val="7030A0"/>
                </a:solidFill>
              </a:rPr>
              <a:t> ve</a:t>
            </a:r>
            <a:r>
              <a:rPr lang="tr-TR" sz="3200" b="1" dirty="0" smtClean="0">
                <a:solidFill>
                  <a:srgbClr val="7030A0"/>
                </a:solidFill>
              </a:rPr>
              <a:t> </a:t>
            </a:r>
            <a:r>
              <a:rPr lang="tr-TR" sz="3200" b="1" u="sng" dirty="0">
                <a:solidFill>
                  <a:srgbClr val="7030A0"/>
                </a:solidFill>
              </a:rPr>
              <a:t>mal veya hizmet bedelinin </a:t>
            </a:r>
            <a:r>
              <a:rPr lang="tr-TR" sz="3200" b="1" dirty="0">
                <a:solidFill>
                  <a:srgbClr val="7030A0"/>
                </a:solidFill>
              </a:rPr>
              <a:t>hesaplanması</a:t>
            </a:r>
            <a:endParaRPr lang="en-US" sz="3200" dirty="0"/>
          </a:p>
        </p:txBody>
      </p:sp>
      <p:sp>
        <p:nvSpPr>
          <p:cNvPr id="3" name="Content Placeholder 2"/>
          <p:cNvSpPr>
            <a:spLocks noGrp="1"/>
          </p:cNvSpPr>
          <p:nvPr>
            <p:ph idx="1"/>
          </p:nvPr>
        </p:nvSpPr>
        <p:spPr>
          <a:xfrm>
            <a:off x="179512" y="1600200"/>
            <a:ext cx="8784976" cy="5069160"/>
          </a:xfrm>
        </p:spPr>
        <p:txBody>
          <a:bodyPr/>
          <a:lstStyle/>
          <a:p>
            <a:r>
              <a:rPr lang="tr-TR" sz="2400" dirty="0">
                <a:solidFill>
                  <a:srgbClr val="7030A0"/>
                </a:solidFill>
              </a:rPr>
              <a:t>Örnek :</a:t>
            </a:r>
            <a:br>
              <a:rPr lang="tr-TR" sz="2400" dirty="0">
                <a:solidFill>
                  <a:srgbClr val="7030A0"/>
                </a:solidFill>
              </a:rPr>
            </a:br>
            <a:r>
              <a:rPr lang="tr-TR" sz="2400" dirty="0" smtClean="0">
                <a:solidFill>
                  <a:srgbClr val="7030A0"/>
                </a:solidFill>
              </a:rPr>
              <a:t>%16 KDV </a:t>
            </a:r>
            <a:r>
              <a:rPr lang="tr-TR" sz="2400" dirty="0">
                <a:solidFill>
                  <a:srgbClr val="7030A0"/>
                </a:solidFill>
              </a:rPr>
              <a:t>dahil satış fiyatı </a:t>
            </a:r>
            <a:r>
              <a:rPr lang="tr-TR" sz="2400" dirty="0" smtClean="0">
                <a:solidFill>
                  <a:srgbClr val="7030A0"/>
                </a:solidFill>
              </a:rPr>
              <a:t>1.160TL </a:t>
            </a:r>
            <a:r>
              <a:rPr lang="tr-TR" sz="2400" dirty="0">
                <a:solidFill>
                  <a:srgbClr val="7030A0"/>
                </a:solidFill>
              </a:rPr>
              <a:t>olan bir </a:t>
            </a:r>
            <a:r>
              <a:rPr lang="tr-TR" sz="2400" dirty="0" smtClean="0">
                <a:solidFill>
                  <a:srgbClr val="7030A0"/>
                </a:solidFill>
              </a:rPr>
              <a:t>satışda </a:t>
            </a:r>
            <a:r>
              <a:rPr lang="tr-TR" sz="2400" u="sng" dirty="0">
                <a:solidFill>
                  <a:srgbClr val="7030A0"/>
                </a:solidFill>
              </a:rPr>
              <a:t>mal </a:t>
            </a:r>
            <a:r>
              <a:rPr lang="tr-TR" sz="2400" u="sng" dirty="0" smtClean="0">
                <a:solidFill>
                  <a:srgbClr val="7030A0"/>
                </a:solidFill>
              </a:rPr>
              <a:t>veya hizmet bedeli </a:t>
            </a:r>
            <a:r>
              <a:rPr lang="tr-TR" sz="2400" dirty="0">
                <a:solidFill>
                  <a:srgbClr val="7030A0"/>
                </a:solidFill>
              </a:rPr>
              <a:t>(KDV hariç tutar) kaç liradır?</a:t>
            </a:r>
            <a:br>
              <a:rPr lang="tr-TR" sz="2400" dirty="0">
                <a:solidFill>
                  <a:srgbClr val="7030A0"/>
                </a:solidFill>
              </a:rPr>
            </a:br>
            <a:endParaRPr lang="tr-TR" sz="2400" dirty="0" smtClean="0">
              <a:solidFill>
                <a:srgbClr val="7030A0"/>
              </a:solidFill>
            </a:endParaRPr>
          </a:p>
          <a:p>
            <a:pPr marL="0" indent="0">
              <a:spcBef>
                <a:spcPts val="0"/>
              </a:spcBef>
              <a:buNone/>
            </a:pPr>
            <a:r>
              <a:rPr lang="tr-TR" sz="2400" b="1" dirty="0">
                <a:solidFill>
                  <a:srgbClr val="7030A0"/>
                </a:solidFill>
              </a:rPr>
              <a:t>KDV Dahil Satış Fiyatı x 100</a:t>
            </a:r>
          </a:p>
          <a:p>
            <a:pPr marL="0" indent="0">
              <a:spcBef>
                <a:spcPts val="0"/>
              </a:spcBef>
              <a:buNone/>
            </a:pPr>
            <a:r>
              <a:rPr lang="tr-TR" sz="2400" b="1" dirty="0">
                <a:solidFill>
                  <a:srgbClr val="7030A0"/>
                </a:solidFill>
              </a:rPr>
              <a:t>----------------------------------------= Mal veya Hizmet Bedeli</a:t>
            </a:r>
          </a:p>
          <a:p>
            <a:pPr marL="0" indent="0">
              <a:buNone/>
            </a:pPr>
            <a:r>
              <a:rPr lang="tr-TR" sz="2400" b="1" dirty="0"/>
              <a:t>        </a:t>
            </a:r>
            <a:r>
              <a:rPr lang="tr-TR" sz="2400" b="1" dirty="0">
                <a:solidFill>
                  <a:srgbClr val="7030A0"/>
                </a:solidFill>
              </a:rPr>
              <a:t>(100 + KDV Oranı)                   (kdv hariç tutar</a:t>
            </a:r>
            <a:r>
              <a:rPr lang="tr-TR" sz="2400" b="1" dirty="0" smtClean="0">
                <a:solidFill>
                  <a:srgbClr val="7030A0"/>
                </a:solidFill>
              </a:rPr>
              <a:t>) (matrah)</a:t>
            </a:r>
            <a:endParaRPr lang="en-US" sz="2400" b="1" dirty="0">
              <a:solidFill>
                <a:srgbClr val="7030A0"/>
              </a:solidFill>
            </a:endParaRPr>
          </a:p>
          <a:p>
            <a:pPr marL="0" indent="0">
              <a:spcBef>
                <a:spcPts val="0"/>
              </a:spcBef>
              <a:buNone/>
            </a:pPr>
            <a:endParaRPr lang="tr-TR" sz="2400" dirty="0" smtClean="0">
              <a:solidFill>
                <a:srgbClr val="7030A0"/>
              </a:solidFill>
            </a:endParaRPr>
          </a:p>
          <a:p>
            <a:pPr marL="0" indent="0">
              <a:spcBef>
                <a:spcPts val="0"/>
              </a:spcBef>
              <a:buNone/>
            </a:pPr>
            <a:r>
              <a:rPr lang="tr-TR" sz="2400" dirty="0" smtClean="0">
                <a:solidFill>
                  <a:srgbClr val="7030A0"/>
                </a:solidFill>
              </a:rPr>
              <a:t>1.160 x 100</a:t>
            </a:r>
          </a:p>
          <a:p>
            <a:pPr marL="0" indent="0">
              <a:spcBef>
                <a:spcPts val="0"/>
              </a:spcBef>
              <a:buNone/>
            </a:pPr>
            <a:r>
              <a:rPr lang="tr-TR" sz="2400" dirty="0" smtClean="0">
                <a:solidFill>
                  <a:srgbClr val="7030A0"/>
                </a:solidFill>
              </a:rPr>
              <a:t>-----------------= 1.000TL   </a:t>
            </a:r>
            <a:r>
              <a:rPr lang="tr-TR" sz="2400" u="sng" dirty="0" smtClean="0">
                <a:solidFill>
                  <a:srgbClr val="7030A0"/>
                </a:solidFill>
              </a:rPr>
              <a:t>mal veya hizmet bedeli</a:t>
            </a:r>
          </a:p>
          <a:p>
            <a:pPr marL="0" indent="0">
              <a:buNone/>
            </a:pPr>
            <a:r>
              <a:rPr lang="tr-TR" sz="2400" dirty="0" smtClean="0"/>
              <a:t>(</a:t>
            </a:r>
            <a:r>
              <a:rPr lang="tr-TR" sz="2400" dirty="0">
                <a:solidFill>
                  <a:srgbClr val="7030A0"/>
                </a:solidFill>
              </a:rPr>
              <a:t>100 + 16</a:t>
            </a:r>
            <a:r>
              <a:rPr lang="tr-TR" sz="2400" dirty="0" smtClean="0">
                <a:solidFill>
                  <a:srgbClr val="7030A0"/>
                </a:solidFill>
              </a:rPr>
              <a:t>) </a:t>
            </a:r>
          </a:p>
          <a:p>
            <a:pPr marL="0" indent="0">
              <a:buNone/>
            </a:pPr>
            <a:endParaRPr lang="tr-TR" sz="2400" u="sng" dirty="0">
              <a:solidFill>
                <a:srgbClr val="7030A0"/>
              </a:solidFill>
            </a:endParaRPr>
          </a:p>
          <a:p>
            <a:pPr marL="0" indent="0">
              <a:buNone/>
            </a:pPr>
            <a:r>
              <a:rPr lang="tr-TR" sz="2400" u="sng" dirty="0" smtClean="0">
                <a:solidFill>
                  <a:srgbClr val="7030A0"/>
                </a:solidFill>
              </a:rPr>
              <a:t>KDV </a:t>
            </a:r>
            <a:r>
              <a:rPr lang="tr-TR" sz="2400" u="sng" dirty="0">
                <a:solidFill>
                  <a:srgbClr val="7030A0"/>
                </a:solidFill>
              </a:rPr>
              <a:t>tutarı </a:t>
            </a:r>
            <a:r>
              <a:rPr lang="tr-TR" sz="2400" dirty="0">
                <a:solidFill>
                  <a:srgbClr val="7030A0"/>
                </a:solidFill>
              </a:rPr>
              <a:t>= 1.160,00 - 1.000,00 = 160.00 TL</a:t>
            </a:r>
          </a:p>
          <a:p>
            <a:pPr marL="0" indent="0">
              <a:buNone/>
            </a:pPr>
            <a:endParaRPr lang="tr-TR" sz="2400" dirty="0" smtClean="0">
              <a:solidFill>
                <a:srgbClr val="7030A0"/>
              </a:solidFill>
            </a:endParaRPr>
          </a:p>
          <a:p>
            <a:pPr marL="0" indent="0">
              <a:buNone/>
            </a:pPr>
            <a:endParaRPr lang="tr-TR" sz="2400" dirty="0">
              <a:solidFill>
                <a:srgbClr val="7030A0"/>
              </a:solidFill>
            </a:endParaRPr>
          </a:p>
          <a:p>
            <a:pPr marL="0" indent="0">
              <a:buNone/>
            </a:pPr>
            <a:endParaRPr lang="en-US" sz="2400" dirty="0">
              <a:solidFill>
                <a:srgbClr val="7030A0"/>
              </a:solidFill>
            </a:endParaRPr>
          </a:p>
        </p:txBody>
      </p:sp>
    </p:spTree>
    <p:extLst>
      <p:ext uri="{BB962C8B-B14F-4D97-AF65-F5344CB8AC3E}">
        <p14:creationId xmlns:p14="http://schemas.microsoft.com/office/powerpoint/2010/main" val="3834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b="1" dirty="0">
                <a:solidFill>
                  <a:srgbClr val="7030A0"/>
                </a:solidFill>
              </a:rPr>
              <a:t>KDV dahil satış tutarı verildiğinde </a:t>
            </a:r>
            <a:r>
              <a:rPr lang="tr-TR" sz="3200" b="1" dirty="0" smtClean="0">
                <a:solidFill>
                  <a:srgbClr val="7030A0"/>
                </a:solidFill>
              </a:rPr>
              <a:t>sadece </a:t>
            </a:r>
            <a:r>
              <a:rPr lang="tr-TR" sz="3200" b="1" u="sng" dirty="0" smtClean="0">
                <a:solidFill>
                  <a:srgbClr val="7030A0"/>
                </a:solidFill>
              </a:rPr>
              <a:t>KDV</a:t>
            </a:r>
            <a:r>
              <a:rPr lang="tr-TR" sz="3200" b="1" dirty="0" smtClean="0">
                <a:solidFill>
                  <a:srgbClr val="7030A0"/>
                </a:solidFill>
              </a:rPr>
              <a:t>’nin hesaplanması</a:t>
            </a:r>
            <a:endParaRPr lang="en-US" sz="3200" dirty="0"/>
          </a:p>
        </p:txBody>
      </p:sp>
      <p:sp>
        <p:nvSpPr>
          <p:cNvPr id="3" name="Content Placeholder 2"/>
          <p:cNvSpPr>
            <a:spLocks noGrp="1"/>
          </p:cNvSpPr>
          <p:nvPr>
            <p:ph idx="1"/>
          </p:nvPr>
        </p:nvSpPr>
        <p:spPr>
          <a:xfrm>
            <a:off x="179512" y="1600200"/>
            <a:ext cx="8712968" cy="5069160"/>
          </a:xfrm>
        </p:spPr>
        <p:txBody>
          <a:bodyPr/>
          <a:lstStyle/>
          <a:p>
            <a:endParaRPr lang="tr-TR" sz="2400" b="1" dirty="0" smtClean="0">
              <a:solidFill>
                <a:srgbClr val="7030A0"/>
              </a:solidFill>
            </a:endParaRPr>
          </a:p>
          <a:p>
            <a:r>
              <a:rPr lang="tr-TR" sz="2400" b="1" dirty="0" smtClean="0">
                <a:solidFill>
                  <a:srgbClr val="7030A0"/>
                </a:solidFill>
              </a:rPr>
              <a:t>KDV </a:t>
            </a:r>
            <a:r>
              <a:rPr lang="tr-TR" sz="2400" b="1" dirty="0">
                <a:solidFill>
                  <a:srgbClr val="7030A0"/>
                </a:solidFill>
              </a:rPr>
              <a:t>dahil satış tutarı verildiğinde</a:t>
            </a:r>
            <a:r>
              <a:rPr lang="tr-TR" sz="2400" b="1" dirty="0" smtClean="0">
                <a:solidFill>
                  <a:srgbClr val="7030A0"/>
                </a:solidFill>
              </a:rPr>
              <a:t>; </a:t>
            </a:r>
            <a:r>
              <a:rPr lang="tr-TR" sz="2400" b="1" dirty="0">
                <a:solidFill>
                  <a:srgbClr val="7030A0"/>
                </a:solidFill>
              </a:rPr>
              <a:t>sadece </a:t>
            </a:r>
            <a:r>
              <a:rPr lang="tr-TR" sz="2400" b="1" u="sng" dirty="0" smtClean="0">
                <a:solidFill>
                  <a:srgbClr val="7030A0"/>
                </a:solidFill>
              </a:rPr>
              <a:t>KDV</a:t>
            </a:r>
            <a:r>
              <a:rPr lang="tr-TR" sz="2400" b="1" dirty="0" smtClean="0">
                <a:solidFill>
                  <a:srgbClr val="7030A0"/>
                </a:solidFill>
              </a:rPr>
              <a:t>’yi </a:t>
            </a:r>
            <a:r>
              <a:rPr lang="tr-TR" sz="2400" b="1" dirty="0">
                <a:solidFill>
                  <a:srgbClr val="7030A0"/>
                </a:solidFill>
              </a:rPr>
              <a:t>hesaplamak için uygulanacak içyüzde formülü:</a:t>
            </a:r>
          </a:p>
          <a:p>
            <a:pPr marL="0" indent="0">
              <a:spcBef>
                <a:spcPts val="0"/>
              </a:spcBef>
              <a:buNone/>
            </a:pPr>
            <a:endParaRPr lang="tr-TR" sz="2400" b="1" dirty="0" smtClean="0">
              <a:solidFill>
                <a:srgbClr val="7030A0"/>
              </a:solidFill>
            </a:endParaRPr>
          </a:p>
          <a:p>
            <a:pPr marL="0" indent="0">
              <a:spcBef>
                <a:spcPts val="0"/>
              </a:spcBef>
              <a:buNone/>
            </a:pPr>
            <a:r>
              <a:rPr lang="tr-TR" sz="2400" b="1" dirty="0" smtClean="0">
                <a:solidFill>
                  <a:srgbClr val="7030A0"/>
                </a:solidFill>
              </a:rPr>
              <a:t>KDV </a:t>
            </a:r>
            <a:r>
              <a:rPr lang="tr-TR" sz="2400" b="1" dirty="0">
                <a:solidFill>
                  <a:srgbClr val="7030A0"/>
                </a:solidFill>
              </a:rPr>
              <a:t>Dahil Satış Fiyatı x </a:t>
            </a:r>
            <a:r>
              <a:rPr lang="tr-TR" sz="2400" b="1" dirty="0" smtClean="0">
                <a:solidFill>
                  <a:srgbClr val="7030A0"/>
                </a:solidFill>
              </a:rPr>
              <a:t>KDV Oranı      </a:t>
            </a:r>
            <a:endParaRPr lang="tr-TR" sz="2400" b="1" dirty="0">
              <a:solidFill>
                <a:srgbClr val="7030A0"/>
              </a:solidFill>
            </a:endParaRPr>
          </a:p>
          <a:p>
            <a:pPr marL="0" indent="0">
              <a:spcBef>
                <a:spcPts val="0"/>
              </a:spcBef>
              <a:buNone/>
            </a:pPr>
            <a:r>
              <a:rPr lang="tr-TR" sz="2400" b="1" dirty="0" smtClean="0">
                <a:solidFill>
                  <a:srgbClr val="7030A0"/>
                </a:solidFill>
              </a:rPr>
              <a:t>---------------------------------------------------= KDV</a:t>
            </a:r>
            <a:endParaRPr lang="tr-TR" sz="2400" b="1" u="sng" dirty="0">
              <a:solidFill>
                <a:srgbClr val="7030A0"/>
              </a:solidFill>
            </a:endParaRPr>
          </a:p>
          <a:p>
            <a:pPr marL="0" indent="0">
              <a:buNone/>
            </a:pPr>
            <a:r>
              <a:rPr lang="tr-TR" sz="2400" b="1" dirty="0"/>
              <a:t>        </a:t>
            </a:r>
            <a:r>
              <a:rPr lang="tr-TR" sz="2400" b="1" dirty="0">
                <a:solidFill>
                  <a:srgbClr val="7030A0"/>
                </a:solidFill>
              </a:rPr>
              <a:t>(100 + KDV Oranı</a:t>
            </a:r>
            <a:r>
              <a:rPr lang="tr-TR" sz="2400" b="1" dirty="0" smtClean="0">
                <a:solidFill>
                  <a:srgbClr val="7030A0"/>
                </a:solidFill>
              </a:rPr>
              <a:t>)</a:t>
            </a:r>
          </a:p>
          <a:p>
            <a:pPr marL="0" indent="0">
              <a:buNone/>
            </a:pPr>
            <a:endParaRPr lang="tr-TR" sz="2400" b="1" dirty="0">
              <a:solidFill>
                <a:srgbClr val="7030A0"/>
              </a:solidFill>
            </a:endParaRPr>
          </a:p>
          <a:p>
            <a:pPr marL="0" indent="0">
              <a:buNone/>
            </a:pPr>
            <a:endParaRPr lang="tr-TR" sz="2400" b="1" dirty="0" smtClean="0">
              <a:solidFill>
                <a:srgbClr val="7030A0"/>
              </a:solidFill>
            </a:endParaRPr>
          </a:p>
          <a:p>
            <a:pPr marL="0" indent="0">
              <a:buNone/>
            </a:pPr>
            <a:r>
              <a:rPr lang="tr-TR" sz="2400" b="1" dirty="0" smtClean="0">
                <a:solidFill>
                  <a:srgbClr val="7030A0"/>
                </a:solidFill>
              </a:rPr>
              <a:t>Mal veya Hizmet Bedeli    = </a:t>
            </a:r>
            <a:r>
              <a:rPr lang="tr-TR" sz="2400" b="1" dirty="0">
                <a:solidFill>
                  <a:srgbClr val="7030A0"/>
                </a:solidFill>
              </a:rPr>
              <a:t>KDV Dahil Satış </a:t>
            </a:r>
            <a:r>
              <a:rPr lang="tr-TR" sz="2400" b="1" dirty="0" smtClean="0">
                <a:solidFill>
                  <a:srgbClr val="7030A0"/>
                </a:solidFill>
              </a:rPr>
              <a:t>Fiyatı - </a:t>
            </a:r>
            <a:r>
              <a:rPr lang="tr-TR" sz="2400" b="1" dirty="0">
                <a:solidFill>
                  <a:srgbClr val="7030A0"/>
                </a:solidFill>
              </a:rPr>
              <a:t>KDV</a:t>
            </a:r>
            <a:endParaRPr lang="tr-TR" sz="2400" b="1" u="sng" dirty="0">
              <a:solidFill>
                <a:srgbClr val="7030A0"/>
              </a:solidFill>
            </a:endParaRPr>
          </a:p>
          <a:p>
            <a:pPr marL="0" indent="0">
              <a:buNone/>
            </a:pPr>
            <a:r>
              <a:rPr lang="tr-TR" sz="2400" b="1" dirty="0" smtClean="0">
                <a:solidFill>
                  <a:srgbClr val="7030A0"/>
                </a:solidFill>
              </a:rPr>
              <a:t>(Kdv hariç tutar) (matrah)</a:t>
            </a:r>
          </a:p>
          <a:p>
            <a:pPr marL="0" indent="0">
              <a:buNone/>
            </a:pPr>
            <a:endParaRPr lang="tr-TR" sz="2400" b="1" dirty="0">
              <a:solidFill>
                <a:srgbClr val="7030A0"/>
              </a:solidFill>
            </a:endParaRPr>
          </a:p>
          <a:p>
            <a:endParaRPr lang="en-US" sz="2400" dirty="0"/>
          </a:p>
        </p:txBody>
      </p:sp>
    </p:spTree>
    <p:extLst>
      <p:ext uri="{BB962C8B-B14F-4D97-AF65-F5344CB8AC3E}">
        <p14:creationId xmlns:p14="http://schemas.microsoft.com/office/powerpoint/2010/main" val="418597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a:solidFill>
                  <a:srgbClr val="7030A0"/>
                </a:solidFill>
              </a:rPr>
              <a:t>KDV dahil satış tutarı verildiğinde sadece </a:t>
            </a:r>
            <a:r>
              <a:rPr lang="tr-TR" sz="3600" b="1" u="sng" dirty="0">
                <a:solidFill>
                  <a:srgbClr val="7030A0"/>
                </a:solidFill>
              </a:rPr>
              <a:t>KDV</a:t>
            </a:r>
            <a:r>
              <a:rPr lang="tr-TR" sz="3600" b="1" dirty="0">
                <a:solidFill>
                  <a:srgbClr val="7030A0"/>
                </a:solidFill>
              </a:rPr>
              <a:t>’nin hesaplanması</a:t>
            </a:r>
            <a:endParaRPr lang="en-US" sz="3600" dirty="0"/>
          </a:p>
        </p:txBody>
      </p:sp>
      <p:sp>
        <p:nvSpPr>
          <p:cNvPr id="3" name="Content Placeholder 2"/>
          <p:cNvSpPr>
            <a:spLocks noGrp="1"/>
          </p:cNvSpPr>
          <p:nvPr>
            <p:ph idx="1"/>
          </p:nvPr>
        </p:nvSpPr>
        <p:spPr>
          <a:xfrm>
            <a:off x="457200" y="1600200"/>
            <a:ext cx="8229600" cy="5257800"/>
          </a:xfrm>
        </p:spPr>
        <p:txBody>
          <a:bodyPr/>
          <a:lstStyle/>
          <a:p>
            <a:r>
              <a:rPr lang="tr-TR" sz="2400" dirty="0">
                <a:solidFill>
                  <a:srgbClr val="7030A0"/>
                </a:solidFill>
              </a:rPr>
              <a:t>Örnek :</a:t>
            </a:r>
            <a:br>
              <a:rPr lang="tr-TR" sz="2400" dirty="0">
                <a:solidFill>
                  <a:srgbClr val="7030A0"/>
                </a:solidFill>
              </a:rPr>
            </a:br>
            <a:r>
              <a:rPr lang="tr-TR" sz="2400" dirty="0" smtClean="0">
                <a:solidFill>
                  <a:srgbClr val="7030A0"/>
                </a:solidFill>
              </a:rPr>
              <a:t>%16 KDV </a:t>
            </a:r>
            <a:r>
              <a:rPr lang="tr-TR" sz="2400" dirty="0">
                <a:solidFill>
                  <a:srgbClr val="7030A0"/>
                </a:solidFill>
              </a:rPr>
              <a:t>dahil satış fiyatı </a:t>
            </a:r>
            <a:r>
              <a:rPr lang="tr-TR" sz="2400" b="1" dirty="0" smtClean="0">
                <a:solidFill>
                  <a:srgbClr val="7030A0"/>
                </a:solidFill>
              </a:rPr>
              <a:t>1.160TL </a:t>
            </a:r>
            <a:r>
              <a:rPr lang="tr-TR" sz="2400" b="1" dirty="0">
                <a:solidFill>
                  <a:srgbClr val="7030A0"/>
                </a:solidFill>
              </a:rPr>
              <a:t>olan bir malın KDV tutarını hesaplayınız</a:t>
            </a:r>
            <a:r>
              <a:rPr lang="tr-TR" sz="2400" dirty="0" smtClean="0">
                <a:solidFill>
                  <a:srgbClr val="7030A0"/>
                </a:solidFill>
              </a:rPr>
              <a:t>.</a:t>
            </a:r>
          </a:p>
          <a:p>
            <a:pPr marL="0" indent="0">
              <a:spcBef>
                <a:spcPts val="0"/>
              </a:spcBef>
              <a:buNone/>
            </a:pPr>
            <a:endParaRPr lang="tr-TR" sz="2400" b="1" dirty="0" smtClean="0">
              <a:solidFill>
                <a:srgbClr val="7030A0"/>
              </a:solidFill>
            </a:endParaRPr>
          </a:p>
          <a:p>
            <a:pPr marL="0" indent="0">
              <a:spcBef>
                <a:spcPts val="0"/>
              </a:spcBef>
              <a:buNone/>
            </a:pPr>
            <a:r>
              <a:rPr lang="tr-TR" sz="2400" b="1" dirty="0" smtClean="0">
                <a:solidFill>
                  <a:srgbClr val="7030A0"/>
                </a:solidFill>
              </a:rPr>
              <a:t>KDV Dahil </a:t>
            </a:r>
            <a:r>
              <a:rPr lang="tr-TR" sz="2400" b="1" dirty="0">
                <a:solidFill>
                  <a:srgbClr val="7030A0"/>
                </a:solidFill>
              </a:rPr>
              <a:t>Satış Fiyatı x KDV Oranı      </a:t>
            </a:r>
          </a:p>
          <a:p>
            <a:pPr marL="0" indent="0">
              <a:spcBef>
                <a:spcPts val="0"/>
              </a:spcBef>
              <a:buNone/>
            </a:pPr>
            <a:r>
              <a:rPr lang="tr-TR" sz="2400" b="1" dirty="0">
                <a:solidFill>
                  <a:srgbClr val="7030A0"/>
                </a:solidFill>
              </a:rPr>
              <a:t>---------------------------------------------------= KDV</a:t>
            </a:r>
            <a:endParaRPr lang="tr-TR" sz="2400" b="1" u="sng" dirty="0">
              <a:solidFill>
                <a:srgbClr val="7030A0"/>
              </a:solidFill>
            </a:endParaRPr>
          </a:p>
          <a:p>
            <a:pPr marL="0" indent="0">
              <a:buNone/>
            </a:pPr>
            <a:r>
              <a:rPr lang="tr-TR" sz="2400" b="1" dirty="0"/>
              <a:t>        </a:t>
            </a:r>
            <a:r>
              <a:rPr lang="tr-TR" sz="2400" b="1" dirty="0">
                <a:solidFill>
                  <a:srgbClr val="7030A0"/>
                </a:solidFill>
              </a:rPr>
              <a:t>(100 + KDV Oranı)</a:t>
            </a:r>
          </a:p>
          <a:p>
            <a:pPr marL="0" indent="0">
              <a:spcBef>
                <a:spcPts val="0"/>
              </a:spcBef>
              <a:buNone/>
            </a:pPr>
            <a:endParaRPr lang="tr-TR" sz="2400" dirty="0" smtClean="0">
              <a:solidFill>
                <a:srgbClr val="7030A0"/>
              </a:solidFill>
            </a:endParaRPr>
          </a:p>
          <a:p>
            <a:pPr marL="0" indent="0">
              <a:spcBef>
                <a:spcPts val="0"/>
              </a:spcBef>
              <a:buNone/>
            </a:pPr>
            <a:r>
              <a:rPr lang="tr-TR" sz="2400" dirty="0" smtClean="0">
                <a:solidFill>
                  <a:srgbClr val="7030A0"/>
                </a:solidFill>
              </a:rPr>
              <a:t>1.160 x 16</a:t>
            </a:r>
            <a:r>
              <a:rPr lang="tr-TR" sz="2400" dirty="0">
                <a:solidFill>
                  <a:srgbClr val="7030A0"/>
                </a:solidFill>
              </a:rPr>
              <a:t/>
            </a:r>
            <a:br>
              <a:rPr lang="tr-TR" sz="2400" dirty="0">
                <a:solidFill>
                  <a:srgbClr val="7030A0"/>
                </a:solidFill>
              </a:rPr>
            </a:br>
            <a:r>
              <a:rPr lang="tr-TR" sz="2400" dirty="0" smtClean="0">
                <a:solidFill>
                  <a:srgbClr val="7030A0"/>
                </a:solidFill>
              </a:rPr>
              <a:t>-----------------= 160TL </a:t>
            </a:r>
            <a:r>
              <a:rPr lang="tr-TR" sz="2400" b="1" u="sng" dirty="0" smtClean="0">
                <a:solidFill>
                  <a:srgbClr val="7030A0"/>
                </a:solidFill>
              </a:rPr>
              <a:t>KDV</a:t>
            </a:r>
          </a:p>
          <a:p>
            <a:pPr marL="0" indent="0">
              <a:spcBef>
                <a:spcPts val="0"/>
              </a:spcBef>
              <a:buNone/>
            </a:pPr>
            <a:r>
              <a:rPr lang="tr-TR" sz="2400" b="1" dirty="0">
                <a:solidFill>
                  <a:srgbClr val="7030A0"/>
                </a:solidFill>
              </a:rPr>
              <a:t>(100 + </a:t>
            </a:r>
            <a:r>
              <a:rPr lang="tr-TR" sz="2400" b="1" dirty="0" smtClean="0">
                <a:solidFill>
                  <a:srgbClr val="7030A0"/>
                </a:solidFill>
              </a:rPr>
              <a:t>16)</a:t>
            </a:r>
          </a:p>
          <a:p>
            <a:pPr marL="0" indent="0">
              <a:spcBef>
                <a:spcPts val="0"/>
              </a:spcBef>
              <a:buNone/>
            </a:pPr>
            <a:endParaRPr lang="tr-TR" sz="2400" b="1" dirty="0">
              <a:solidFill>
                <a:srgbClr val="7030A0"/>
              </a:solidFill>
            </a:endParaRPr>
          </a:p>
          <a:p>
            <a:pPr marL="0" indent="0">
              <a:spcBef>
                <a:spcPts val="0"/>
              </a:spcBef>
              <a:buNone/>
            </a:pPr>
            <a:r>
              <a:rPr lang="tr-TR" sz="2400" b="1" u="sng" dirty="0">
                <a:solidFill>
                  <a:srgbClr val="7030A0"/>
                </a:solidFill>
              </a:rPr>
              <a:t>Mal veya Hizmet </a:t>
            </a:r>
            <a:r>
              <a:rPr lang="tr-TR" sz="2400" b="1" u="sng" dirty="0" smtClean="0">
                <a:solidFill>
                  <a:srgbClr val="7030A0"/>
                </a:solidFill>
              </a:rPr>
              <a:t>Bedeli</a:t>
            </a:r>
            <a:r>
              <a:rPr lang="tr-TR" sz="2400" b="1" dirty="0" smtClean="0">
                <a:solidFill>
                  <a:srgbClr val="7030A0"/>
                </a:solidFill>
              </a:rPr>
              <a:t>= </a:t>
            </a:r>
            <a:r>
              <a:rPr lang="tr-TR" sz="2400" dirty="0">
                <a:solidFill>
                  <a:srgbClr val="7030A0"/>
                </a:solidFill>
              </a:rPr>
              <a:t>1.160 </a:t>
            </a:r>
            <a:r>
              <a:rPr lang="tr-TR" sz="2400" b="1" dirty="0" smtClean="0">
                <a:solidFill>
                  <a:srgbClr val="7030A0"/>
                </a:solidFill>
              </a:rPr>
              <a:t>– </a:t>
            </a:r>
            <a:r>
              <a:rPr lang="tr-TR" sz="2400" dirty="0" smtClean="0">
                <a:solidFill>
                  <a:srgbClr val="7030A0"/>
                </a:solidFill>
              </a:rPr>
              <a:t>160 = 1.000TL</a:t>
            </a:r>
            <a:endParaRPr lang="tr-TR" sz="2400" b="1" dirty="0">
              <a:solidFill>
                <a:srgbClr val="7030A0"/>
              </a:solidFill>
            </a:endParaRPr>
          </a:p>
          <a:p>
            <a:pPr marL="0" indent="0">
              <a:spcBef>
                <a:spcPts val="0"/>
              </a:spcBef>
              <a:buNone/>
            </a:pPr>
            <a:endParaRPr lang="tr-TR" sz="2400" b="1" dirty="0">
              <a:solidFill>
                <a:srgbClr val="7030A0"/>
              </a:solidFill>
            </a:endParaRPr>
          </a:p>
          <a:p>
            <a:pPr marL="0" indent="0">
              <a:spcBef>
                <a:spcPts val="0"/>
              </a:spcBef>
              <a:buNone/>
            </a:pPr>
            <a:endParaRPr lang="en-US" sz="2400" dirty="0"/>
          </a:p>
        </p:txBody>
      </p:sp>
    </p:spTree>
    <p:extLst>
      <p:ext uri="{BB962C8B-B14F-4D97-AF65-F5344CB8AC3E}">
        <p14:creationId xmlns:p14="http://schemas.microsoft.com/office/powerpoint/2010/main" val="267743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50106"/>
          </a:xfrm>
        </p:spPr>
        <p:txBody>
          <a:bodyPr/>
          <a:lstStyle/>
          <a:p>
            <a:r>
              <a:rPr lang="tr-TR" sz="3600" b="1" dirty="0" smtClean="0"/>
              <a:t/>
            </a:r>
            <a:br>
              <a:rPr lang="tr-TR" sz="3600" b="1" dirty="0" smtClean="0"/>
            </a:br>
            <a:r>
              <a:rPr lang="tr-TR" sz="3600" b="1" dirty="0" smtClean="0">
                <a:solidFill>
                  <a:srgbClr val="7030A0"/>
                </a:solidFill>
              </a:rPr>
              <a:t>Beyanname Tarihleri ve Açıklamalar</a:t>
            </a:r>
            <a:r>
              <a:rPr lang="tr-TR" dirty="0"/>
              <a:t/>
            </a:r>
            <a:br>
              <a:rPr lang="tr-TR" dirty="0"/>
            </a:br>
            <a:endParaRPr lang="tr-TR" dirty="0">
              <a:solidFill>
                <a:srgbClr val="7030A0"/>
              </a:solidFill>
            </a:endParaRPr>
          </a:p>
        </p:txBody>
      </p:sp>
      <p:sp>
        <p:nvSpPr>
          <p:cNvPr id="3" name="Content Placeholder 2"/>
          <p:cNvSpPr>
            <a:spLocks noGrp="1"/>
          </p:cNvSpPr>
          <p:nvPr>
            <p:ph idx="1"/>
          </p:nvPr>
        </p:nvSpPr>
        <p:spPr>
          <a:xfrm>
            <a:off x="179512" y="692696"/>
            <a:ext cx="8712968" cy="7920880"/>
          </a:xfrm>
        </p:spPr>
        <p:txBody>
          <a:bodyPr/>
          <a:lstStyle/>
          <a:p>
            <a:r>
              <a:rPr lang="tr-TR" sz="2400" dirty="0" smtClean="0">
                <a:solidFill>
                  <a:srgbClr val="7030A0"/>
                </a:solidFill>
              </a:rPr>
              <a:t>Tüm </a:t>
            </a:r>
            <a:r>
              <a:rPr lang="tr-TR" sz="2400" dirty="0">
                <a:solidFill>
                  <a:srgbClr val="7030A0"/>
                </a:solidFill>
              </a:rPr>
              <a:t>KDV mükellefleri aylık beyan verir. Kurumlar takip eden ayın 20’sine, gerçek kişiler ise takip eden </a:t>
            </a:r>
            <a:r>
              <a:rPr lang="tr-TR" sz="2400" dirty="0" smtClean="0">
                <a:solidFill>
                  <a:srgbClr val="7030A0"/>
                </a:solidFill>
              </a:rPr>
              <a:t>25’ine </a:t>
            </a:r>
            <a:r>
              <a:rPr lang="tr-TR" sz="2400" dirty="0">
                <a:solidFill>
                  <a:srgbClr val="7030A0"/>
                </a:solidFill>
              </a:rPr>
              <a:t>kadar KDV’yi beyan edip ödemek zorundadır.</a:t>
            </a:r>
          </a:p>
          <a:p>
            <a:pPr lvl="0"/>
            <a:endParaRPr lang="tr-TR" sz="2400" dirty="0" smtClean="0">
              <a:solidFill>
                <a:srgbClr val="7030A0"/>
              </a:solidFill>
            </a:endParaRPr>
          </a:p>
          <a:p>
            <a:pPr lvl="0"/>
            <a:r>
              <a:rPr lang="tr-TR" sz="2400" dirty="0" smtClean="0">
                <a:solidFill>
                  <a:srgbClr val="7030A0"/>
                </a:solidFill>
              </a:rPr>
              <a:t>İndirimler </a:t>
            </a:r>
            <a:r>
              <a:rPr lang="tr-TR" sz="2400" dirty="0">
                <a:solidFill>
                  <a:srgbClr val="7030A0"/>
                </a:solidFill>
              </a:rPr>
              <a:t>neticesi net alacak olan KDV’nin iadesi yapılmaz, ileriki dönemlere devreder</a:t>
            </a:r>
            <a:r>
              <a:rPr lang="tr-TR" sz="2400" dirty="0" smtClean="0">
                <a:solidFill>
                  <a:srgbClr val="7030A0"/>
                </a:solidFill>
              </a:rPr>
              <a:t>.</a:t>
            </a:r>
          </a:p>
          <a:p>
            <a:pPr marL="0" lvl="0" indent="0">
              <a:buNone/>
            </a:pPr>
            <a:endParaRPr lang="tr-TR" sz="2400" dirty="0" smtClean="0">
              <a:solidFill>
                <a:srgbClr val="7030A0"/>
              </a:solidFill>
            </a:endParaRPr>
          </a:p>
          <a:p>
            <a:pPr marL="0" lvl="0" indent="0">
              <a:buNone/>
            </a:pPr>
            <a:r>
              <a:rPr lang="tr-TR" sz="2400" dirty="0" smtClean="0">
                <a:solidFill>
                  <a:srgbClr val="7030A0"/>
                </a:solidFill>
              </a:rPr>
              <a:t>Örnek: ABC Company Ltd.</a:t>
            </a:r>
          </a:p>
          <a:p>
            <a:pPr marL="0" indent="0">
              <a:buNone/>
            </a:pPr>
            <a:r>
              <a:rPr lang="tr-TR" sz="2400" dirty="0" smtClean="0">
                <a:solidFill>
                  <a:srgbClr val="7030A0"/>
                </a:solidFill>
              </a:rPr>
              <a:t>İlgili ayda satışlardan dolayı </a:t>
            </a:r>
            <a:r>
              <a:rPr lang="tr-TR" sz="2400" u="sng" dirty="0" smtClean="0">
                <a:solidFill>
                  <a:srgbClr val="7030A0"/>
                </a:solidFill>
              </a:rPr>
              <a:t>kdv ödemesi  </a:t>
            </a:r>
            <a:r>
              <a:rPr lang="tr-TR" sz="2400" dirty="0" smtClean="0">
                <a:solidFill>
                  <a:srgbClr val="7030A0"/>
                </a:solidFill>
              </a:rPr>
              <a:t>: </a:t>
            </a:r>
          </a:p>
          <a:p>
            <a:pPr marL="0" indent="0">
              <a:buNone/>
            </a:pPr>
            <a:r>
              <a:rPr lang="tr-TR" sz="2400" dirty="0">
                <a:solidFill>
                  <a:srgbClr val="7030A0"/>
                </a:solidFill>
              </a:rPr>
              <a:t> </a:t>
            </a:r>
            <a:r>
              <a:rPr lang="tr-TR" sz="2400" dirty="0" smtClean="0">
                <a:solidFill>
                  <a:srgbClr val="7030A0"/>
                </a:solidFill>
              </a:rPr>
              <a:t>                          300TL satış, (%10KDV) =</a:t>
            </a:r>
            <a:r>
              <a:rPr lang="tr-TR" sz="2400" u="sng" dirty="0" smtClean="0">
                <a:solidFill>
                  <a:srgbClr val="7030A0"/>
                </a:solidFill>
              </a:rPr>
              <a:t>30TL(ödenecek kdv)</a:t>
            </a:r>
            <a:endParaRPr lang="tr-TR" sz="2400" u="sng" dirty="0">
              <a:solidFill>
                <a:srgbClr val="7030A0"/>
              </a:solidFill>
            </a:endParaRPr>
          </a:p>
          <a:p>
            <a:pPr marL="0" lvl="0" indent="0">
              <a:buNone/>
            </a:pPr>
            <a:endParaRPr lang="tr-TR" sz="2400" dirty="0" smtClean="0">
              <a:solidFill>
                <a:srgbClr val="7030A0"/>
              </a:solidFill>
            </a:endParaRPr>
          </a:p>
          <a:p>
            <a:pPr marL="0" indent="0">
              <a:buNone/>
            </a:pPr>
            <a:r>
              <a:rPr lang="tr-TR" sz="2400" dirty="0" smtClean="0">
                <a:solidFill>
                  <a:srgbClr val="7030A0"/>
                </a:solidFill>
              </a:rPr>
              <a:t>İlgili ayda mal alışlardan dolayı </a:t>
            </a:r>
            <a:r>
              <a:rPr lang="tr-TR" sz="2400" u="sng" dirty="0" smtClean="0">
                <a:solidFill>
                  <a:srgbClr val="7030A0"/>
                </a:solidFill>
              </a:rPr>
              <a:t>kdv indirmi</a:t>
            </a:r>
            <a:r>
              <a:rPr lang="tr-TR" sz="2400" dirty="0" smtClean="0">
                <a:solidFill>
                  <a:srgbClr val="7030A0"/>
                </a:solidFill>
              </a:rPr>
              <a:t>:</a:t>
            </a:r>
          </a:p>
          <a:p>
            <a:pPr marL="0" indent="0">
              <a:buNone/>
            </a:pPr>
            <a:r>
              <a:rPr lang="tr-TR" sz="2400" dirty="0">
                <a:solidFill>
                  <a:srgbClr val="7030A0"/>
                </a:solidFill>
              </a:rPr>
              <a:t> </a:t>
            </a:r>
            <a:r>
              <a:rPr lang="tr-TR" sz="2400" dirty="0" smtClean="0">
                <a:solidFill>
                  <a:srgbClr val="7030A0"/>
                </a:solidFill>
              </a:rPr>
              <a:t>                     450TL mal alış, (%10KDV)= </a:t>
            </a:r>
            <a:r>
              <a:rPr lang="tr-TR" sz="2400" u="sng" dirty="0" smtClean="0">
                <a:solidFill>
                  <a:srgbClr val="7030A0"/>
                </a:solidFill>
              </a:rPr>
              <a:t>45TL(indirilecekkdv)</a:t>
            </a:r>
            <a:endParaRPr lang="tr-TR" sz="2400" u="sng" dirty="0">
              <a:solidFill>
                <a:srgbClr val="7030A0"/>
              </a:solidFill>
            </a:endParaRPr>
          </a:p>
          <a:p>
            <a:pPr marL="0" lvl="0" indent="0">
              <a:buNone/>
            </a:pPr>
            <a:r>
              <a:rPr lang="tr-TR" sz="2400" dirty="0" smtClean="0">
                <a:solidFill>
                  <a:srgbClr val="7030A0"/>
                </a:solidFill>
              </a:rPr>
              <a:t>Gelecek aya devreden kdv (30-45=-15)  =</a:t>
            </a:r>
            <a:r>
              <a:rPr lang="tr-TR" sz="2400" u="sng" dirty="0" smtClean="0">
                <a:solidFill>
                  <a:srgbClr val="7030A0"/>
                </a:solidFill>
              </a:rPr>
              <a:t>15TL (devreden kdv)</a:t>
            </a:r>
            <a:endParaRPr lang="tr-TR" sz="2400" u="sng" dirty="0">
              <a:solidFill>
                <a:srgbClr val="7030A0"/>
              </a:solidFill>
            </a:endParaRPr>
          </a:p>
          <a:p>
            <a:endParaRPr lang="tr-TR" sz="2400" dirty="0"/>
          </a:p>
        </p:txBody>
      </p:sp>
    </p:spTree>
    <p:extLst>
      <p:ext uri="{BB962C8B-B14F-4D97-AF65-F5344CB8AC3E}">
        <p14:creationId xmlns:p14="http://schemas.microsoft.com/office/powerpoint/2010/main" val="618828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tr-TR" sz="3600" b="1" dirty="0">
                <a:solidFill>
                  <a:srgbClr val="7030A0"/>
                </a:solidFill>
              </a:rPr>
              <a:t>Beyanname Tarihleri ve Açıklamalar</a:t>
            </a:r>
            <a:endParaRPr lang="en-US" sz="3600" dirty="0"/>
          </a:p>
        </p:txBody>
      </p:sp>
      <p:sp>
        <p:nvSpPr>
          <p:cNvPr id="3" name="Content Placeholder 2"/>
          <p:cNvSpPr>
            <a:spLocks noGrp="1"/>
          </p:cNvSpPr>
          <p:nvPr>
            <p:ph idx="1"/>
          </p:nvPr>
        </p:nvSpPr>
        <p:spPr>
          <a:xfrm>
            <a:off x="457200" y="692696"/>
            <a:ext cx="8229600" cy="6552728"/>
          </a:xfrm>
        </p:spPr>
        <p:txBody>
          <a:bodyPr/>
          <a:lstStyle/>
          <a:p>
            <a:endParaRPr lang="tr-TR" dirty="0" smtClean="0">
              <a:solidFill>
                <a:srgbClr val="7030A0"/>
              </a:solidFill>
            </a:endParaRPr>
          </a:p>
          <a:p>
            <a:r>
              <a:rPr lang="tr-TR" dirty="0" smtClean="0">
                <a:solidFill>
                  <a:srgbClr val="7030A0"/>
                </a:solidFill>
              </a:rPr>
              <a:t>Bazı </a:t>
            </a:r>
            <a:r>
              <a:rPr lang="tr-TR" dirty="0">
                <a:solidFill>
                  <a:srgbClr val="7030A0"/>
                </a:solidFill>
              </a:rPr>
              <a:t>harcamalardaki yüklenilen KDV indirilemez. (Salon araç alımlarındaki, indirilemeyen KDV gibi.) </a:t>
            </a:r>
            <a:r>
              <a:rPr lang="tr-TR" dirty="0"/>
              <a:t>F</a:t>
            </a:r>
            <a:r>
              <a:rPr lang="fi-FI" dirty="0"/>
              <a:t>aaliyetleri salon</a:t>
            </a:r>
            <a:r>
              <a:rPr lang="tr-TR" dirty="0"/>
              <a:t> araç </a:t>
            </a:r>
            <a:r>
              <a:rPr lang="en-US" dirty="0" err="1"/>
              <a:t>kiralaması</a:t>
            </a:r>
            <a:r>
              <a:rPr lang="en-US" dirty="0"/>
              <a:t> </a:t>
            </a:r>
            <a:r>
              <a:rPr lang="en-US" dirty="0" err="1"/>
              <a:t>veya</a:t>
            </a:r>
            <a:r>
              <a:rPr lang="en-US" dirty="0"/>
              <a:t> </a:t>
            </a:r>
            <a:r>
              <a:rPr lang="en-US" dirty="0" err="1"/>
              <a:t>işletmesi</a:t>
            </a:r>
            <a:r>
              <a:rPr lang="tr-TR" dirty="0"/>
              <a:t> olanlar </a:t>
            </a:r>
            <a:r>
              <a:rPr lang="en-US" dirty="0" err="1"/>
              <a:t>hariç</a:t>
            </a:r>
            <a:r>
              <a:rPr lang="tr-TR" dirty="0"/>
              <a:t>.</a:t>
            </a:r>
          </a:p>
          <a:p>
            <a:endParaRPr lang="tr-TR" dirty="0" smtClean="0"/>
          </a:p>
          <a:p>
            <a:r>
              <a:rPr lang="tr-TR" u="sng" dirty="0" smtClean="0"/>
              <a:t>Salon </a:t>
            </a:r>
            <a:r>
              <a:rPr lang="tr-TR" u="sng" dirty="0"/>
              <a:t>araç kiralama faaliyeti </a:t>
            </a:r>
            <a:r>
              <a:rPr lang="tr-TR" u="sng" dirty="0" smtClean="0"/>
              <a:t>yapanlar </a:t>
            </a:r>
            <a:r>
              <a:rPr lang="tr-TR" dirty="0" smtClean="0"/>
              <a:t>ve </a:t>
            </a:r>
            <a:r>
              <a:rPr lang="tr-TR" u="sng" dirty="0"/>
              <a:t>taksi işletmecileri </a:t>
            </a:r>
            <a:r>
              <a:rPr lang="tr-TR" dirty="0"/>
              <a:t>faaliyetleri ile ilgli salon araç alımlarının KDV’sini indirim konusu yapabilirler.</a:t>
            </a:r>
            <a:endParaRPr lang="tr-TR" dirty="0">
              <a:solidFill>
                <a:srgbClr val="7030A0"/>
              </a:solidFill>
            </a:endParaRPr>
          </a:p>
          <a:p>
            <a:endParaRPr lang="en-US" dirty="0"/>
          </a:p>
        </p:txBody>
      </p:sp>
    </p:spTree>
    <p:extLst>
      <p:ext uri="{BB962C8B-B14F-4D97-AF65-F5344CB8AC3E}">
        <p14:creationId xmlns:p14="http://schemas.microsoft.com/office/powerpoint/2010/main" val="494927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tr-TR" sz="3600" b="1" dirty="0">
                <a:solidFill>
                  <a:srgbClr val="7030A0"/>
                </a:solidFill>
              </a:rPr>
              <a:t>Beyanname Tarihleri ve Açıklamalar</a:t>
            </a:r>
            <a:endParaRPr lang="en-US" sz="3600" dirty="0"/>
          </a:p>
        </p:txBody>
      </p:sp>
      <p:sp>
        <p:nvSpPr>
          <p:cNvPr id="3" name="Content Placeholder 2"/>
          <p:cNvSpPr>
            <a:spLocks noGrp="1"/>
          </p:cNvSpPr>
          <p:nvPr>
            <p:ph idx="1"/>
          </p:nvPr>
        </p:nvSpPr>
        <p:spPr>
          <a:xfrm>
            <a:off x="107504" y="548680"/>
            <a:ext cx="8856984" cy="6192688"/>
          </a:xfrm>
        </p:spPr>
        <p:txBody>
          <a:bodyPr/>
          <a:lstStyle/>
          <a:p>
            <a:pPr lvl="0"/>
            <a:r>
              <a:rPr lang="tr-TR" dirty="0">
                <a:solidFill>
                  <a:srgbClr val="7030A0"/>
                </a:solidFill>
              </a:rPr>
              <a:t>Amortismana tabi kıymetlerdeki KDV üç yılda eşit taksitlerle indirilir.</a:t>
            </a:r>
          </a:p>
          <a:p>
            <a:pPr marL="0" lvl="0" indent="0">
              <a:buNone/>
            </a:pPr>
            <a:r>
              <a:rPr lang="tr-TR" dirty="0" smtClean="0"/>
              <a:t>Örnek: X İşletmesi’nin amortisman alımından dolayı Ocak 2019 dönemi için ödediği 3.000TL KDV sunulacak KDV beyanlarında nasıl indirilir?</a:t>
            </a:r>
          </a:p>
          <a:p>
            <a:pPr marL="0" lvl="0" indent="0">
              <a:buNone/>
            </a:pPr>
            <a:r>
              <a:rPr lang="tr-TR" dirty="0" smtClean="0"/>
              <a:t>Cevap: (3.000 / 3) = 1.000TL</a:t>
            </a:r>
          </a:p>
          <a:p>
            <a:pPr marL="0" lvl="0" indent="0">
              <a:buNone/>
            </a:pPr>
            <a:r>
              <a:rPr lang="tr-TR" dirty="0" smtClean="0"/>
              <a:t>Ocak 2019= 1.000TL</a:t>
            </a:r>
          </a:p>
          <a:p>
            <a:pPr marL="0" lvl="0" indent="0">
              <a:buNone/>
            </a:pPr>
            <a:r>
              <a:rPr lang="tr-TR" dirty="0" smtClean="0"/>
              <a:t>Ocak 2020= 1.000TL</a:t>
            </a:r>
          </a:p>
          <a:p>
            <a:pPr marL="0" lvl="0" indent="0">
              <a:buNone/>
            </a:pPr>
            <a:r>
              <a:rPr lang="tr-TR" dirty="0" smtClean="0"/>
              <a:t>Ocak 2021= 1.000TL</a:t>
            </a:r>
          </a:p>
          <a:p>
            <a:pPr marL="0" lvl="0" indent="0">
              <a:buNone/>
            </a:pPr>
            <a:r>
              <a:rPr lang="tr-TR" dirty="0" smtClean="0"/>
              <a:t>Olacak şekilde 3 yılda eşit taksitlerle indirilir.</a:t>
            </a:r>
            <a:endParaRPr lang="tr-TR" dirty="0"/>
          </a:p>
          <a:p>
            <a:endParaRPr lang="en-US" dirty="0"/>
          </a:p>
        </p:txBody>
      </p:sp>
    </p:spTree>
    <p:extLst>
      <p:ext uri="{BB962C8B-B14F-4D97-AF65-F5344CB8AC3E}">
        <p14:creationId xmlns:p14="http://schemas.microsoft.com/office/powerpoint/2010/main" val="2164285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lstStyle/>
          <a:p>
            <a:r>
              <a:rPr lang="tr-TR" b="1" dirty="0" smtClean="0"/>
              <a:t> </a:t>
            </a:r>
            <a:r>
              <a:rPr lang="tr-TR" sz="3200" b="1" dirty="0">
                <a:solidFill>
                  <a:srgbClr val="7030A0"/>
                </a:solidFill>
              </a:rPr>
              <a:t>KDV Kullanım Amacı</a:t>
            </a:r>
            <a:endParaRPr lang="tr-TR" sz="3200" dirty="0">
              <a:solidFill>
                <a:srgbClr val="7030A0"/>
              </a:solidFill>
            </a:endParaRPr>
          </a:p>
        </p:txBody>
      </p:sp>
      <p:sp>
        <p:nvSpPr>
          <p:cNvPr id="3" name="Content Placeholder 2"/>
          <p:cNvSpPr>
            <a:spLocks noGrp="1"/>
          </p:cNvSpPr>
          <p:nvPr>
            <p:ph idx="1"/>
          </p:nvPr>
        </p:nvSpPr>
        <p:spPr>
          <a:xfrm>
            <a:off x="467544" y="881336"/>
            <a:ext cx="8229600" cy="5976664"/>
          </a:xfrm>
        </p:spPr>
        <p:txBody>
          <a:bodyPr/>
          <a:lstStyle/>
          <a:p>
            <a:r>
              <a:rPr lang="tr-TR" sz="2400" dirty="0">
                <a:solidFill>
                  <a:srgbClr val="7030A0"/>
                </a:solidFill>
              </a:rPr>
              <a:t>Mal ve hizmet teslimi yapan tacirler teslim sırasında fatura vb. belgeler düzenlerler. </a:t>
            </a:r>
            <a:endParaRPr lang="tr-TR" sz="2400" dirty="0" smtClean="0">
              <a:solidFill>
                <a:srgbClr val="7030A0"/>
              </a:solidFill>
            </a:endParaRPr>
          </a:p>
          <a:p>
            <a:pPr marL="0" indent="0">
              <a:buNone/>
            </a:pPr>
            <a:r>
              <a:rPr lang="tr-TR" sz="2400" dirty="0" smtClean="0">
                <a:solidFill>
                  <a:srgbClr val="7030A0"/>
                </a:solidFill>
              </a:rPr>
              <a:t>    (Tacir: </a:t>
            </a:r>
            <a:r>
              <a:rPr lang="en-US" sz="2400" dirty="0" err="1">
                <a:solidFill>
                  <a:srgbClr val="7030A0"/>
                </a:solidFill>
              </a:rPr>
              <a:t>ticaretle</a:t>
            </a:r>
            <a:r>
              <a:rPr lang="en-US" sz="2400" dirty="0">
                <a:solidFill>
                  <a:srgbClr val="7030A0"/>
                </a:solidFill>
              </a:rPr>
              <a:t> </a:t>
            </a:r>
            <a:r>
              <a:rPr lang="en-US" sz="2400" dirty="0" err="1">
                <a:solidFill>
                  <a:srgbClr val="7030A0"/>
                </a:solidFill>
              </a:rPr>
              <a:t>uğraşan</a:t>
            </a:r>
            <a:r>
              <a:rPr lang="en-US" sz="2400" dirty="0">
                <a:solidFill>
                  <a:srgbClr val="7030A0"/>
                </a:solidFill>
              </a:rPr>
              <a:t> </a:t>
            </a:r>
            <a:r>
              <a:rPr lang="en-US" sz="2400" dirty="0" err="1">
                <a:solidFill>
                  <a:srgbClr val="7030A0"/>
                </a:solidFill>
              </a:rPr>
              <a:t>kimse</a:t>
            </a:r>
            <a:r>
              <a:rPr lang="en-US" sz="2400" dirty="0">
                <a:solidFill>
                  <a:srgbClr val="7030A0"/>
                </a:solidFill>
              </a:rPr>
              <a:t>, </a:t>
            </a:r>
            <a:r>
              <a:rPr lang="en-US" sz="2400" dirty="0" err="1">
                <a:solidFill>
                  <a:srgbClr val="7030A0"/>
                </a:solidFill>
              </a:rPr>
              <a:t>tüccar</a:t>
            </a:r>
            <a:r>
              <a:rPr lang="en-US" sz="2400" dirty="0">
                <a:solidFill>
                  <a:srgbClr val="7030A0"/>
                </a:solidFill>
              </a:rPr>
              <a:t>.</a:t>
            </a:r>
            <a:r>
              <a:rPr lang="tr-TR" sz="2400" dirty="0">
                <a:solidFill>
                  <a:srgbClr val="7030A0"/>
                </a:solidFill>
              </a:rPr>
              <a:t>)</a:t>
            </a:r>
          </a:p>
          <a:p>
            <a:r>
              <a:rPr lang="tr-TR" sz="2400" dirty="0" smtClean="0">
                <a:solidFill>
                  <a:srgbClr val="7030A0"/>
                </a:solidFill>
              </a:rPr>
              <a:t>Belge </a:t>
            </a:r>
            <a:r>
              <a:rPr lang="tr-TR" sz="2400" dirty="0">
                <a:solidFill>
                  <a:srgbClr val="7030A0"/>
                </a:solidFill>
              </a:rPr>
              <a:t>üzerinde görünen mal ve hizmet bedeli ie KDV tutarını, teslim ettikleri kişilerden tahsil ederler. </a:t>
            </a:r>
            <a:endParaRPr lang="tr-TR" sz="2400" dirty="0" smtClean="0">
              <a:solidFill>
                <a:srgbClr val="7030A0"/>
              </a:solidFill>
            </a:endParaRPr>
          </a:p>
          <a:p>
            <a:r>
              <a:rPr lang="tr-TR" sz="2400" u="sng" dirty="0" smtClean="0">
                <a:solidFill>
                  <a:srgbClr val="7030A0"/>
                </a:solidFill>
              </a:rPr>
              <a:t>Bu </a:t>
            </a:r>
            <a:r>
              <a:rPr lang="tr-TR" sz="2400" u="sng" dirty="0">
                <a:solidFill>
                  <a:srgbClr val="7030A0"/>
                </a:solidFill>
              </a:rPr>
              <a:t>KDV'ye hesaplanan KDV denir.</a:t>
            </a:r>
            <a:r>
              <a:rPr lang="tr-TR" sz="2400" dirty="0">
                <a:solidFill>
                  <a:srgbClr val="7030A0"/>
                </a:solidFill>
              </a:rPr>
              <a:t> </a:t>
            </a:r>
            <a:endParaRPr lang="tr-TR" sz="2400" dirty="0" smtClean="0">
              <a:solidFill>
                <a:srgbClr val="7030A0"/>
              </a:solidFill>
            </a:endParaRPr>
          </a:p>
          <a:p>
            <a:r>
              <a:rPr lang="tr-TR" sz="2400" dirty="0" smtClean="0">
                <a:solidFill>
                  <a:srgbClr val="7030A0"/>
                </a:solidFill>
              </a:rPr>
              <a:t>Kendileri </a:t>
            </a:r>
            <a:r>
              <a:rPr lang="tr-TR" sz="2400" dirty="0">
                <a:solidFill>
                  <a:srgbClr val="7030A0"/>
                </a:solidFill>
              </a:rPr>
              <a:t>mal ve hizmet aldıklarında ise karşı tarafa mal ve hizmet bedeli ile KDV tutarını öderler. </a:t>
            </a:r>
            <a:endParaRPr lang="tr-TR" sz="2400" dirty="0" smtClean="0">
              <a:solidFill>
                <a:srgbClr val="7030A0"/>
              </a:solidFill>
            </a:endParaRPr>
          </a:p>
          <a:p>
            <a:r>
              <a:rPr lang="tr-TR" sz="2400" dirty="0" smtClean="0">
                <a:solidFill>
                  <a:srgbClr val="7030A0"/>
                </a:solidFill>
              </a:rPr>
              <a:t>Bu </a:t>
            </a:r>
            <a:r>
              <a:rPr lang="tr-TR" sz="2400" dirty="0">
                <a:solidFill>
                  <a:srgbClr val="7030A0"/>
                </a:solidFill>
              </a:rPr>
              <a:t>KDV ise ödeme yapan için </a:t>
            </a:r>
            <a:r>
              <a:rPr lang="tr-TR" sz="2400" u="sng" dirty="0">
                <a:solidFill>
                  <a:srgbClr val="7030A0"/>
                </a:solidFill>
              </a:rPr>
              <a:t>indirilecek KDV </a:t>
            </a:r>
            <a:r>
              <a:rPr lang="tr-TR" sz="2400" dirty="0">
                <a:solidFill>
                  <a:srgbClr val="7030A0"/>
                </a:solidFill>
              </a:rPr>
              <a:t>kapsamındadır. </a:t>
            </a:r>
            <a:endParaRPr lang="tr-TR" sz="2400" dirty="0" smtClean="0">
              <a:solidFill>
                <a:srgbClr val="7030A0"/>
              </a:solidFill>
            </a:endParaRPr>
          </a:p>
          <a:p>
            <a:r>
              <a:rPr lang="tr-TR" sz="2400" dirty="0" smtClean="0">
                <a:solidFill>
                  <a:srgbClr val="7030A0"/>
                </a:solidFill>
              </a:rPr>
              <a:t>Her aylık dönem </a:t>
            </a:r>
            <a:r>
              <a:rPr lang="tr-TR" sz="2400" dirty="0">
                <a:solidFill>
                  <a:srgbClr val="7030A0"/>
                </a:solidFill>
              </a:rPr>
              <a:t>için hesaplanan KDV </a:t>
            </a:r>
            <a:r>
              <a:rPr lang="tr-TR" sz="2400" dirty="0" smtClean="0">
                <a:solidFill>
                  <a:srgbClr val="7030A0"/>
                </a:solidFill>
              </a:rPr>
              <a:t>tutarından  </a:t>
            </a:r>
            <a:r>
              <a:rPr lang="tr-TR" sz="2400" dirty="0">
                <a:solidFill>
                  <a:srgbClr val="7030A0"/>
                </a:solidFill>
              </a:rPr>
              <a:t>indirilecek KDV </a:t>
            </a:r>
            <a:r>
              <a:rPr lang="tr-TR" sz="2400" dirty="0" smtClean="0">
                <a:solidFill>
                  <a:srgbClr val="7030A0"/>
                </a:solidFill>
              </a:rPr>
              <a:t>tutarı mahsup edilir (çıkartılır).</a:t>
            </a:r>
          </a:p>
          <a:p>
            <a:r>
              <a:rPr lang="tr-TR" sz="2400" dirty="0" smtClean="0">
                <a:solidFill>
                  <a:srgbClr val="7030A0"/>
                </a:solidFill>
              </a:rPr>
              <a:t>Böylece; ilgili aya ait </a:t>
            </a:r>
            <a:r>
              <a:rPr lang="tr-TR" sz="2400" u="sng" dirty="0" smtClean="0">
                <a:solidFill>
                  <a:srgbClr val="7030A0"/>
                </a:solidFill>
              </a:rPr>
              <a:t>ödenecek KDV  </a:t>
            </a:r>
            <a:r>
              <a:rPr lang="tr-TR" sz="2400" dirty="0" smtClean="0">
                <a:solidFill>
                  <a:srgbClr val="7030A0"/>
                </a:solidFill>
              </a:rPr>
              <a:t>veya </a:t>
            </a:r>
            <a:r>
              <a:rPr lang="tr-TR" sz="2400" u="sng" dirty="0" smtClean="0">
                <a:solidFill>
                  <a:srgbClr val="7030A0"/>
                </a:solidFill>
              </a:rPr>
              <a:t>devreden KDV </a:t>
            </a:r>
            <a:r>
              <a:rPr lang="tr-TR" sz="2400" dirty="0" smtClean="0">
                <a:solidFill>
                  <a:srgbClr val="7030A0"/>
                </a:solidFill>
              </a:rPr>
              <a:t>tespit edilerek, sunulacak KDV beyan formuna </a:t>
            </a:r>
            <a:r>
              <a:rPr lang="tr-TR" sz="2400" dirty="0">
                <a:solidFill>
                  <a:srgbClr val="7030A0"/>
                </a:solidFill>
              </a:rPr>
              <a:t>(KDV </a:t>
            </a:r>
            <a:r>
              <a:rPr lang="en-US" sz="2400" dirty="0">
                <a:solidFill>
                  <a:srgbClr val="7030A0"/>
                </a:solidFill>
              </a:rPr>
              <a:t>1</a:t>
            </a:r>
            <a:r>
              <a:rPr lang="tr-TR" sz="2400" dirty="0">
                <a:solidFill>
                  <a:srgbClr val="7030A0"/>
                </a:solidFill>
              </a:rPr>
              <a:t>a) </a:t>
            </a:r>
            <a:r>
              <a:rPr lang="tr-TR" sz="2400" dirty="0" smtClean="0">
                <a:solidFill>
                  <a:srgbClr val="7030A0"/>
                </a:solidFill>
              </a:rPr>
              <a:t>işlenir.</a:t>
            </a:r>
            <a:endParaRPr lang="tr-TR" sz="2400" dirty="0">
              <a:solidFill>
                <a:srgbClr val="7030A0"/>
              </a:solidFill>
            </a:endParaRPr>
          </a:p>
          <a:p>
            <a:endParaRPr lang="tr-TR" sz="2400" dirty="0"/>
          </a:p>
        </p:txBody>
      </p:sp>
    </p:spTree>
    <p:extLst>
      <p:ext uri="{BB962C8B-B14F-4D97-AF65-F5344CB8AC3E}">
        <p14:creationId xmlns:p14="http://schemas.microsoft.com/office/powerpoint/2010/main" val="275479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600200"/>
            <a:ext cx="8229600" cy="5257800"/>
          </a:xfrm>
        </p:spPr>
        <p:txBody>
          <a:bodyPr/>
          <a:lstStyle/>
          <a:p>
            <a:r>
              <a:rPr lang="tr-TR" b="1" dirty="0">
                <a:solidFill>
                  <a:srgbClr val="7030A0"/>
                </a:solidFill>
              </a:rPr>
              <a:t>Hesaplanan KDV:</a:t>
            </a:r>
            <a:r>
              <a:rPr lang="tr-TR" dirty="0">
                <a:solidFill>
                  <a:srgbClr val="7030A0"/>
                </a:solidFill>
              </a:rPr>
              <a:t> Mal ve hizmet teslimlerinde alıcıdan tahsil edilir.</a:t>
            </a:r>
            <a:br>
              <a:rPr lang="tr-TR" dirty="0">
                <a:solidFill>
                  <a:srgbClr val="7030A0"/>
                </a:solidFill>
              </a:rPr>
            </a:br>
            <a:r>
              <a:rPr lang="tr-TR" b="1" dirty="0">
                <a:solidFill>
                  <a:srgbClr val="7030A0"/>
                </a:solidFill>
              </a:rPr>
              <a:t>İndirilecek KDV:</a:t>
            </a:r>
            <a:r>
              <a:rPr lang="tr-TR" dirty="0">
                <a:solidFill>
                  <a:srgbClr val="7030A0"/>
                </a:solidFill>
              </a:rPr>
              <a:t> Mal ve hizmet alımlarında satıcıya ödenir.</a:t>
            </a:r>
          </a:p>
          <a:p>
            <a:r>
              <a:rPr lang="tr-TR" dirty="0">
                <a:solidFill>
                  <a:srgbClr val="7030A0"/>
                </a:solidFill>
              </a:rPr>
              <a:t>Tek düzen muhasebe planında:	</a:t>
            </a:r>
            <a:br>
              <a:rPr lang="tr-TR" dirty="0">
                <a:solidFill>
                  <a:srgbClr val="7030A0"/>
                </a:solidFill>
              </a:rPr>
            </a:br>
            <a:r>
              <a:rPr lang="tr-TR" dirty="0">
                <a:solidFill>
                  <a:srgbClr val="7030A0"/>
                </a:solidFill>
              </a:rPr>
              <a:t>Hesaplanan KDV: </a:t>
            </a:r>
            <a:r>
              <a:rPr lang="tr-TR" b="1" dirty="0">
                <a:solidFill>
                  <a:srgbClr val="7030A0"/>
                </a:solidFill>
              </a:rPr>
              <a:t>391</a:t>
            </a:r>
            <a:r>
              <a:rPr lang="tr-TR" dirty="0">
                <a:solidFill>
                  <a:srgbClr val="7030A0"/>
                </a:solidFill>
              </a:rPr>
              <a:t/>
            </a:r>
            <a:br>
              <a:rPr lang="tr-TR" dirty="0">
                <a:solidFill>
                  <a:srgbClr val="7030A0"/>
                </a:solidFill>
              </a:rPr>
            </a:br>
            <a:r>
              <a:rPr lang="tr-TR" dirty="0">
                <a:solidFill>
                  <a:srgbClr val="7030A0"/>
                </a:solidFill>
              </a:rPr>
              <a:t>İndirilecek KDV: </a:t>
            </a:r>
            <a:r>
              <a:rPr lang="tr-TR" b="1" dirty="0">
                <a:solidFill>
                  <a:srgbClr val="7030A0"/>
                </a:solidFill>
              </a:rPr>
              <a:t>191</a:t>
            </a:r>
            <a:r>
              <a:rPr lang="tr-TR" dirty="0">
                <a:solidFill>
                  <a:srgbClr val="7030A0"/>
                </a:solidFill>
              </a:rPr>
              <a:t/>
            </a:r>
            <a:br>
              <a:rPr lang="tr-TR" dirty="0">
                <a:solidFill>
                  <a:srgbClr val="7030A0"/>
                </a:solidFill>
              </a:rPr>
            </a:br>
            <a:r>
              <a:rPr lang="tr-TR" dirty="0">
                <a:solidFill>
                  <a:srgbClr val="7030A0"/>
                </a:solidFill>
              </a:rPr>
              <a:t>Ödenecek Vergi ve Fonlar: </a:t>
            </a:r>
            <a:r>
              <a:rPr lang="tr-TR" b="1" dirty="0">
                <a:solidFill>
                  <a:srgbClr val="7030A0"/>
                </a:solidFill>
              </a:rPr>
              <a:t>360</a:t>
            </a:r>
            <a:r>
              <a:rPr lang="tr-TR" dirty="0">
                <a:solidFill>
                  <a:srgbClr val="7030A0"/>
                </a:solidFill>
              </a:rPr>
              <a:t/>
            </a:r>
            <a:br>
              <a:rPr lang="tr-TR" dirty="0">
                <a:solidFill>
                  <a:srgbClr val="7030A0"/>
                </a:solidFill>
              </a:rPr>
            </a:br>
            <a:r>
              <a:rPr lang="tr-TR" dirty="0">
                <a:solidFill>
                  <a:srgbClr val="7030A0"/>
                </a:solidFill>
              </a:rPr>
              <a:t>Devreden KDV: </a:t>
            </a:r>
            <a:r>
              <a:rPr lang="tr-TR" b="1" dirty="0" smtClean="0">
                <a:solidFill>
                  <a:srgbClr val="7030A0"/>
                </a:solidFill>
              </a:rPr>
              <a:t>190</a:t>
            </a:r>
          </a:p>
          <a:p>
            <a:pPr marL="0" indent="0">
              <a:buNone/>
            </a:pPr>
            <a:r>
              <a:rPr lang="tr-TR" b="1" dirty="0">
                <a:solidFill>
                  <a:srgbClr val="7030A0"/>
                </a:solidFill>
              </a:rPr>
              <a:t> </a:t>
            </a:r>
            <a:r>
              <a:rPr lang="tr-TR" b="1" dirty="0" smtClean="0">
                <a:solidFill>
                  <a:srgbClr val="7030A0"/>
                </a:solidFill>
              </a:rPr>
              <a:t>  </a:t>
            </a:r>
            <a:r>
              <a:rPr lang="tr-TR" dirty="0" smtClean="0">
                <a:solidFill>
                  <a:srgbClr val="FF0000"/>
                </a:solidFill>
              </a:rPr>
              <a:t>hesap kodları altında işlenerek gösterilir.</a:t>
            </a:r>
            <a:endParaRPr lang="tr-TR" dirty="0">
              <a:solidFill>
                <a:srgbClr val="FF0000"/>
              </a:solidFill>
            </a:endParaRPr>
          </a:p>
          <a:p>
            <a:endParaRPr lang="tr-TR" dirty="0"/>
          </a:p>
        </p:txBody>
      </p:sp>
    </p:spTree>
    <p:extLst>
      <p:ext uri="{BB962C8B-B14F-4D97-AF65-F5344CB8AC3E}">
        <p14:creationId xmlns:p14="http://schemas.microsoft.com/office/powerpoint/2010/main" val="355557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b="1" dirty="0">
                <a:solidFill>
                  <a:srgbClr val="7030A0"/>
                </a:solidFill>
              </a:rPr>
              <a:t>Bir dönemde toplam hesaplanan KDV fazla ise:</a:t>
            </a:r>
            <a:endParaRPr lang="tr-TR" dirty="0">
              <a:solidFill>
                <a:srgbClr val="7030A0"/>
              </a:solidFill>
            </a:endParaRPr>
          </a:p>
          <a:p>
            <a:r>
              <a:rPr lang="tr-TR" dirty="0">
                <a:solidFill>
                  <a:srgbClr val="7030A0"/>
                </a:solidFill>
              </a:rPr>
              <a:t>Hesaplanan KDV - İndirilecek KDV = Ödenecek KDV (Vergi dairesine ödenir)</a:t>
            </a:r>
          </a:p>
          <a:p>
            <a:r>
              <a:rPr lang="tr-TR" dirty="0">
                <a:solidFill>
                  <a:srgbClr val="7030A0"/>
                </a:solidFill>
              </a:rPr>
              <a:t>391 Hesaplanan KDV - 191 İndirilecek KDV = 360 Ödenecek vergi ve </a:t>
            </a:r>
            <a:r>
              <a:rPr lang="tr-TR" dirty="0" smtClean="0">
                <a:solidFill>
                  <a:srgbClr val="7030A0"/>
                </a:solidFill>
              </a:rPr>
              <a:t>fonlar</a:t>
            </a:r>
          </a:p>
          <a:p>
            <a:pPr marL="0" indent="0">
              <a:buNone/>
            </a:pPr>
            <a:r>
              <a:rPr lang="tr-TR" dirty="0">
                <a:solidFill>
                  <a:srgbClr val="7030A0"/>
                </a:solidFill>
              </a:rPr>
              <a:t> </a:t>
            </a:r>
            <a:r>
              <a:rPr lang="tr-TR" dirty="0" smtClean="0">
                <a:solidFill>
                  <a:srgbClr val="7030A0"/>
                </a:solidFill>
              </a:rPr>
              <a:t>  </a:t>
            </a:r>
            <a:r>
              <a:rPr lang="tr-TR" dirty="0">
                <a:solidFill>
                  <a:srgbClr val="FF0000"/>
                </a:solidFill>
              </a:rPr>
              <a:t>hesap kodları altında işlenerek gösterilir.</a:t>
            </a:r>
          </a:p>
          <a:p>
            <a:pPr marL="0" indent="0">
              <a:buNone/>
            </a:pPr>
            <a:endParaRPr lang="tr-TR" dirty="0">
              <a:solidFill>
                <a:srgbClr val="7030A0"/>
              </a:solidFill>
            </a:endParaRPr>
          </a:p>
          <a:p>
            <a:pPr marL="0" indent="0">
              <a:buNone/>
            </a:pPr>
            <a:endParaRPr lang="tr-TR" dirty="0"/>
          </a:p>
        </p:txBody>
      </p:sp>
    </p:spTree>
    <p:extLst>
      <p:ext uri="{BB962C8B-B14F-4D97-AF65-F5344CB8AC3E}">
        <p14:creationId xmlns:p14="http://schemas.microsoft.com/office/powerpoint/2010/main" val="2699092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b="1" dirty="0">
                <a:solidFill>
                  <a:srgbClr val="7030A0"/>
                </a:solidFill>
              </a:rPr>
              <a:t>Bir dönemde toplam indirilecek KDV fazla ise:</a:t>
            </a:r>
            <a:endParaRPr lang="tr-TR" dirty="0">
              <a:solidFill>
                <a:srgbClr val="7030A0"/>
              </a:solidFill>
            </a:endParaRPr>
          </a:p>
          <a:p>
            <a:r>
              <a:rPr lang="tr-TR" dirty="0">
                <a:solidFill>
                  <a:srgbClr val="7030A0"/>
                </a:solidFill>
              </a:rPr>
              <a:t>İndirilecek KDV - Hesaplanan KDV = Devreden KDV (Ertesi döneme indirilmek üzere devreder)</a:t>
            </a:r>
          </a:p>
          <a:p>
            <a:r>
              <a:rPr lang="tr-TR" dirty="0">
                <a:solidFill>
                  <a:srgbClr val="7030A0"/>
                </a:solidFill>
              </a:rPr>
              <a:t>191 İndirilecek KDV - 391 Hesaplanan KDV = 190 Devreden </a:t>
            </a:r>
            <a:r>
              <a:rPr lang="tr-TR" dirty="0" smtClean="0">
                <a:solidFill>
                  <a:srgbClr val="7030A0"/>
                </a:solidFill>
              </a:rPr>
              <a:t>KDV</a:t>
            </a:r>
          </a:p>
          <a:p>
            <a:pPr marL="0" indent="0">
              <a:buNone/>
            </a:pPr>
            <a:r>
              <a:rPr lang="tr-TR" dirty="0">
                <a:solidFill>
                  <a:srgbClr val="7030A0"/>
                </a:solidFill>
              </a:rPr>
              <a:t> </a:t>
            </a:r>
            <a:r>
              <a:rPr lang="tr-TR" dirty="0" smtClean="0">
                <a:solidFill>
                  <a:srgbClr val="7030A0"/>
                </a:solidFill>
              </a:rPr>
              <a:t>  </a:t>
            </a:r>
            <a:r>
              <a:rPr lang="tr-TR" dirty="0">
                <a:solidFill>
                  <a:srgbClr val="FF0000"/>
                </a:solidFill>
              </a:rPr>
              <a:t>hesap kodları altında işlenerek gösterilir.</a:t>
            </a:r>
          </a:p>
          <a:p>
            <a:pPr marL="0" indent="0">
              <a:buNone/>
            </a:pPr>
            <a:endParaRPr lang="tr-TR" dirty="0">
              <a:solidFill>
                <a:srgbClr val="7030A0"/>
              </a:solidFill>
            </a:endParaRPr>
          </a:p>
        </p:txBody>
      </p:sp>
    </p:spTree>
    <p:extLst>
      <p:ext uri="{BB962C8B-B14F-4D97-AF65-F5344CB8AC3E}">
        <p14:creationId xmlns:p14="http://schemas.microsoft.com/office/powerpoint/2010/main" val="181801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tr-TR" sz="4000" b="1" dirty="0" smtClean="0">
                <a:solidFill>
                  <a:srgbClr val="7030A0"/>
                </a:solidFill>
              </a:rPr>
              <a:t>KATMA DEĞER VERGİSİ (KDV)</a:t>
            </a:r>
            <a:endParaRPr lang="tr-TR" sz="4000" b="1" dirty="0">
              <a:solidFill>
                <a:srgbClr val="7030A0"/>
              </a:solidFill>
            </a:endParaRPr>
          </a:p>
        </p:txBody>
      </p:sp>
      <p:sp>
        <p:nvSpPr>
          <p:cNvPr id="3" name="Content Placeholder 2"/>
          <p:cNvSpPr>
            <a:spLocks noGrp="1"/>
          </p:cNvSpPr>
          <p:nvPr>
            <p:ph idx="1"/>
          </p:nvPr>
        </p:nvSpPr>
        <p:spPr>
          <a:xfrm>
            <a:off x="457200" y="1700808"/>
            <a:ext cx="8229600" cy="4425355"/>
          </a:xfrm>
        </p:spPr>
        <p:txBody>
          <a:bodyPr/>
          <a:lstStyle/>
          <a:p>
            <a:pPr marL="0" indent="0">
              <a:buNone/>
            </a:pPr>
            <a:endParaRPr lang="tr-TR" dirty="0"/>
          </a:p>
          <a:p>
            <a:r>
              <a:rPr lang="tr-TR" dirty="0">
                <a:solidFill>
                  <a:srgbClr val="7030A0"/>
                </a:solidFill>
              </a:rPr>
              <a:t>KDV (Katma Değer Vergisi), mal veya hizmetin üretiminden tüketimine kadar geçirdiği tüm aşamaların, bu aşamalarda meydana gelen katma değeri (değer artışı) oranınca vergilendirilmesi şeklinde uygulanan bir vergidir.</a:t>
            </a:r>
          </a:p>
          <a:p>
            <a:pPr marL="0" indent="0">
              <a:buNone/>
            </a:pPr>
            <a:endParaRPr lang="tr-TR" dirty="0">
              <a:solidFill>
                <a:srgbClr val="7030A0"/>
              </a:solidFill>
            </a:endParaRPr>
          </a:p>
        </p:txBody>
      </p:sp>
    </p:spTree>
    <p:extLst>
      <p:ext uri="{BB962C8B-B14F-4D97-AF65-F5344CB8AC3E}">
        <p14:creationId xmlns:p14="http://schemas.microsoft.com/office/powerpoint/2010/main" val="1649878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Katma Değer Vergisi Beyannamesi ile: hesaplanan KDV'ye ilişkin matrah, KDV oran ve tutarları ile indirilecek KDV toplamları, vergi dairesine beyan edilir. </a:t>
            </a:r>
            <a:endParaRPr lang="tr-TR" dirty="0" smtClean="0">
              <a:solidFill>
                <a:srgbClr val="7030A0"/>
              </a:solidFill>
            </a:endParaRPr>
          </a:p>
          <a:p>
            <a:r>
              <a:rPr lang="tr-TR" dirty="0" smtClean="0">
                <a:solidFill>
                  <a:srgbClr val="7030A0"/>
                </a:solidFill>
              </a:rPr>
              <a:t>Hesaplanan </a:t>
            </a:r>
            <a:r>
              <a:rPr lang="tr-TR" dirty="0">
                <a:solidFill>
                  <a:srgbClr val="7030A0"/>
                </a:solidFill>
              </a:rPr>
              <a:t>KDV, matrahları ile beyan edildiğinden vergi dairesi kişi ve kurumların o dönemki gelir takibini de yapmış olur.</a:t>
            </a:r>
          </a:p>
          <a:p>
            <a:pPr marL="0" indent="0">
              <a:buNone/>
            </a:pPr>
            <a:endParaRPr lang="tr-TR" dirty="0"/>
          </a:p>
        </p:txBody>
      </p:sp>
    </p:spTree>
    <p:extLst>
      <p:ext uri="{BB962C8B-B14F-4D97-AF65-F5344CB8AC3E}">
        <p14:creationId xmlns:p14="http://schemas.microsoft.com/office/powerpoint/2010/main" val="1703904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a:solidFill>
                  <a:srgbClr val="7030A0"/>
                </a:solidFill>
              </a:rPr>
              <a:t>Katma Değer Vergisinin Mükellefleri</a:t>
            </a:r>
            <a:endParaRPr lang="tr-TR" sz="3600"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pPr marL="0" indent="0">
              <a:buNone/>
            </a:pPr>
            <a:r>
              <a:rPr lang="tr-TR" dirty="0">
                <a:solidFill>
                  <a:srgbClr val="7030A0"/>
                </a:solidFill>
              </a:rPr>
              <a:t>-</a:t>
            </a:r>
            <a:r>
              <a:rPr lang="tr-TR" dirty="0"/>
              <a:t> </a:t>
            </a:r>
            <a:r>
              <a:rPr lang="tr-TR" dirty="0">
                <a:solidFill>
                  <a:srgbClr val="7030A0"/>
                </a:solidFill>
              </a:rPr>
              <a:t>Mal teslimi ve hizmet ifası hallerinde bu işleri yapanlar,</a:t>
            </a:r>
            <a:br>
              <a:rPr lang="tr-TR" dirty="0">
                <a:solidFill>
                  <a:srgbClr val="7030A0"/>
                </a:solidFill>
              </a:rPr>
            </a:br>
            <a:r>
              <a:rPr lang="tr-TR" dirty="0">
                <a:solidFill>
                  <a:srgbClr val="7030A0"/>
                </a:solidFill>
              </a:rPr>
              <a:t>- İthalatta mal ve hizmet ithal edenler,</a:t>
            </a:r>
            <a:br>
              <a:rPr lang="tr-TR" dirty="0">
                <a:solidFill>
                  <a:srgbClr val="7030A0"/>
                </a:solidFill>
              </a:rPr>
            </a:br>
            <a:r>
              <a:rPr lang="tr-TR" dirty="0">
                <a:solidFill>
                  <a:srgbClr val="7030A0"/>
                </a:solidFill>
              </a:rPr>
              <a:t>- Transit taşımalarda gümrük veya geçiş işlemine muhatap olanlar,</a:t>
            </a:r>
            <a:br>
              <a:rPr lang="tr-TR" dirty="0">
                <a:solidFill>
                  <a:srgbClr val="7030A0"/>
                </a:solidFill>
              </a:rPr>
            </a:br>
            <a:r>
              <a:rPr lang="tr-TR" dirty="0">
                <a:solidFill>
                  <a:srgbClr val="7030A0"/>
                </a:solidFill>
              </a:rPr>
              <a:t>- PTT İşletme Genel Müdürlüğü ve radyo ve televizyon kurumları,</a:t>
            </a:r>
            <a:br>
              <a:rPr lang="tr-TR" dirty="0">
                <a:solidFill>
                  <a:srgbClr val="7030A0"/>
                </a:solidFill>
              </a:rPr>
            </a:br>
            <a:r>
              <a:rPr lang="tr-TR" dirty="0">
                <a:solidFill>
                  <a:srgbClr val="7030A0"/>
                </a:solidFill>
              </a:rPr>
              <a:t>- Spor-Toto, piyango (</a:t>
            </a:r>
            <a:r>
              <a:rPr lang="tr-TR" dirty="0" smtClean="0">
                <a:solidFill>
                  <a:srgbClr val="7030A0"/>
                </a:solidFill>
              </a:rPr>
              <a:t>Milli/Devlet </a:t>
            </a:r>
            <a:r>
              <a:rPr lang="tr-TR" dirty="0">
                <a:solidFill>
                  <a:srgbClr val="7030A0"/>
                </a:solidFill>
              </a:rPr>
              <a:t>Piyango dahil) ve benzeri oyunlarda oyunların teşkilat müdürlükleri,</a:t>
            </a:r>
            <a:br>
              <a:rPr lang="tr-TR" dirty="0">
                <a:solidFill>
                  <a:srgbClr val="7030A0"/>
                </a:solidFill>
              </a:rPr>
            </a:br>
            <a:endParaRPr lang="tr-TR" dirty="0">
              <a:solidFill>
                <a:srgbClr val="7030A0"/>
              </a:solidFill>
            </a:endParaRPr>
          </a:p>
        </p:txBody>
      </p:sp>
    </p:spTree>
    <p:extLst>
      <p:ext uri="{BB962C8B-B14F-4D97-AF65-F5344CB8AC3E}">
        <p14:creationId xmlns:p14="http://schemas.microsoft.com/office/powerpoint/2010/main" val="340264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buNone/>
            </a:pPr>
            <a:r>
              <a:rPr lang="tr-TR" dirty="0" smtClean="0">
                <a:solidFill>
                  <a:srgbClr val="7030A0"/>
                </a:solidFill>
              </a:rPr>
              <a:t>- At </a:t>
            </a:r>
            <a:r>
              <a:rPr lang="tr-TR" dirty="0">
                <a:solidFill>
                  <a:srgbClr val="7030A0"/>
                </a:solidFill>
              </a:rPr>
              <a:t>yarışları ve diğer müşterek bahis ve talih oyunlarında bunları tertipleyenler,</a:t>
            </a:r>
            <a:br>
              <a:rPr lang="tr-TR" dirty="0">
                <a:solidFill>
                  <a:srgbClr val="7030A0"/>
                </a:solidFill>
              </a:rPr>
            </a:br>
            <a:r>
              <a:rPr lang="tr-TR" dirty="0">
                <a:solidFill>
                  <a:srgbClr val="7030A0"/>
                </a:solidFill>
              </a:rPr>
              <a:t>- </a:t>
            </a:r>
            <a:r>
              <a:rPr lang="tr-TR" dirty="0" smtClean="0">
                <a:solidFill>
                  <a:srgbClr val="7030A0"/>
                </a:solidFill>
              </a:rPr>
              <a:t>Mal </a:t>
            </a:r>
            <a:r>
              <a:rPr lang="tr-TR" dirty="0">
                <a:solidFill>
                  <a:srgbClr val="7030A0"/>
                </a:solidFill>
              </a:rPr>
              <a:t>ve hakları kiraya verenler</a:t>
            </a:r>
          </a:p>
        </p:txBody>
      </p:sp>
    </p:spTree>
    <p:extLst>
      <p:ext uri="{BB962C8B-B14F-4D97-AF65-F5344CB8AC3E}">
        <p14:creationId xmlns:p14="http://schemas.microsoft.com/office/powerpoint/2010/main" val="582386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b="1" dirty="0">
                <a:solidFill>
                  <a:srgbClr val="7030A0"/>
                </a:solidFill>
              </a:rPr>
              <a:t>KDV TAHAKKUK KAYITLARI</a:t>
            </a:r>
            <a:endParaRPr lang="tr-TR" sz="36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dirty="0">
                <a:solidFill>
                  <a:srgbClr val="7030A0"/>
                </a:solidFill>
              </a:rPr>
              <a:t>KDV Kanunu işletmelere müşterilerinden tahsil ettikleri KDV’den kendi ödediklerini düştükten sonra kalanını ödemelerini emreder. </a:t>
            </a:r>
            <a:endParaRPr lang="tr-TR" dirty="0" smtClean="0">
              <a:solidFill>
                <a:srgbClr val="7030A0"/>
              </a:solidFill>
            </a:endParaRPr>
          </a:p>
          <a:p>
            <a:r>
              <a:rPr lang="tr-TR" dirty="0" smtClean="0">
                <a:solidFill>
                  <a:srgbClr val="7030A0"/>
                </a:solidFill>
              </a:rPr>
              <a:t>Ödeme </a:t>
            </a:r>
            <a:r>
              <a:rPr lang="tr-TR" dirty="0">
                <a:solidFill>
                  <a:srgbClr val="7030A0"/>
                </a:solidFill>
              </a:rPr>
              <a:t>işleminin her ayın sonunda yapılan mahsup kaydına bağlı olarak yapılması gerekir. </a:t>
            </a:r>
            <a:endParaRPr lang="tr-TR" dirty="0" smtClean="0">
              <a:solidFill>
                <a:srgbClr val="7030A0"/>
              </a:solidFill>
            </a:endParaRPr>
          </a:p>
          <a:p>
            <a:r>
              <a:rPr lang="tr-TR" dirty="0" smtClean="0">
                <a:solidFill>
                  <a:srgbClr val="7030A0"/>
                </a:solidFill>
              </a:rPr>
              <a:t>Bir </a:t>
            </a:r>
            <a:r>
              <a:rPr lang="tr-TR" dirty="0">
                <a:solidFill>
                  <a:srgbClr val="7030A0"/>
                </a:solidFill>
              </a:rPr>
              <a:t>ay içinde Alınan KDV ve Ödenen KDV toplamları biribirinden muhasebe kayıtları ile çıkarılır</a:t>
            </a:r>
            <a:r>
              <a:rPr lang="tr-TR" dirty="0" smtClean="0">
                <a:solidFill>
                  <a:srgbClr val="7030A0"/>
                </a:solidFill>
              </a:rPr>
              <a:t>.</a:t>
            </a:r>
          </a:p>
          <a:p>
            <a:pPr marL="0" indent="0">
              <a:buNone/>
            </a:pPr>
            <a:endParaRPr lang="tr-TR" dirty="0">
              <a:solidFill>
                <a:srgbClr val="7030A0"/>
              </a:solidFill>
            </a:endParaRPr>
          </a:p>
        </p:txBody>
      </p:sp>
    </p:spTree>
    <p:extLst>
      <p:ext uri="{BB962C8B-B14F-4D97-AF65-F5344CB8AC3E}">
        <p14:creationId xmlns:p14="http://schemas.microsoft.com/office/powerpoint/2010/main" val="560792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Alınan KDV’ler 391 HESAPLANAN KDV HESABINA alacak,</a:t>
            </a:r>
            <a:br>
              <a:rPr lang="tr-TR" dirty="0">
                <a:solidFill>
                  <a:srgbClr val="7030A0"/>
                </a:solidFill>
              </a:rPr>
            </a:br>
            <a:r>
              <a:rPr lang="tr-TR" dirty="0">
                <a:solidFill>
                  <a:srgbClr val="7030A0"/>
                </a:solidFill>
              </a:rPr>
              <a:t>Ödenen KDV’ler 191 İNDİRİLECEK KDV HESABINA borç, </a:t>
            </a:r>
            <a:r>
              <a:rPr lang="tr-TR" dirty="0" smtClean="0">
                <a:solidFill>
                  <a:srgbClr val="7030A0"/>
                </a:solidFill>
              </a:rPr>
              <a:t>yazılır</a:t>
            </a:r>
          </a:p>
          <a:p>
            <a:r>
              <a:rPr lang="tr-TR" dirty="0">
                <a:solidFill>
                  <a:srgbClr val="7030A0"/>
                </a:solidFill>
              </a:rPr>
              <a:t>Her iki hesap ay sonunda alacaklı ise borçlu, borçlu ise alacaklı yazılarak mahsup edilir.</a:t>
            </a:r>
          </a:p>
        </p:txBody>
      </p:sp>
    </p:spTree>
    <p:extLst>
      <p:ext uri="{BB962C8B-B14F-4D97-AF65-F5344CB8AC3E}">
        <p14:creationId xmlns:p14="http://schemas.microsoft.com/office/powerpoint/2010/main" val="976228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endParaRPr lang="tr-TR" dirty="0"/>
          </a:p>
        </p:txBody>
      </p:sp>
      <p:sp>
        <p:nvSpPr>
          <p:cNvPr id="5" name="Rectangle 2"/>
          <p:cNvSpPr>
            <a:spLocks noGrp="1" noChangeArrowheads="1"/>
          </p:cNvSpPr>
          <p:nvPr>
            <p:ph idx="1"/>
          </p:nvPr>
        </p:nvSpPr>
        <p:spPr bwMode="auto">
          <a:xfrm>
            <a:off x="1187624" y="830903"/>
            <a:ext cx="617937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rgbClr val="7030A0"/>
                </a:solidFill>
                <a:effectLst/>
                <a:latin typeface="Comic Sans MS" panose="030F0702030302020204" pitchFamily="66" charset="0"/>
              </a:rPr>
              <a:t>Aradaki farklara göre:</a:t>
            </a:r>
            <a:br>
              <a:rPr kumimoji="0" lang="tr-TR" altLang="tr-TR" b="0" i="0" u="none" strike="noStrike" cap="none" normalizeH="0" baseline="0" dirty="0" smtClean="0">
                <a:ln>
                  <a:noFill/>
                </a:ln>
                <a:solidFill>
                  <a:srgbClr val="7030A0"/>
                </a:solidFill>
                <a:effectLst/>
                <a:latin typeface="Comic Sans MS" panose="030F0702030302020204" pitchFamily="66" charset="0"/>
              </a:rPr>
            </a:br>
            <a:endParaRPr kumimoji="0" lang="tr-TR" altLang="tr-TR" b="0" i="0" u="none" strike="noStrike" cap="none" normalizeH="0" baseline="0" dirty="0" smtClean="0">
              <a:ln>
                <a:noFill/>
              </a:ln>
              <a:solidFill>
                <a:srgbClr val="7030A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391 HESAPLANAN KDV &gt; 191 İNDİRİLECEK KDV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 360 ÖDENECEK VERGİ VE FONLAR</a:t>
            </a:r>
            <a:br>
              <a:rPr kumimoji="0" lang="tr-TR" altLang="tr-TR" b="1" i="0" u="none" strike="noStrike" cap="none" normalizeH="0" baseline="0" dirty="0" smtClean="0">
                <a:ln>
                  <a:noFill/>
                </a:ln>
                <a:solidFill>
                  <a:srgbClr val="7030A0"/>
                </a:solidFill>
                <a:effectLst/>
                <a:latin typeface="Arial" panose="020B0604020202020204" pitchFamily="34" charset="0"/>
              </a:rPr>
            </a:br>
            <a:endParaRPr kumimoji="0" lang="tr-TR" altLang="tr-TR" b="1" i="0" u="none" strike="noStrike" cap="none" normalizeH="0" baseline="0" dirty="0" smtClean="0">
              <a:ln>
                <a:noFill/>
              </a:ln>
              <a:solidFill>
                <a:srgbClr val="7030A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191 İNDİRİLECEK KDV &gt; 391 HESAPLANAN KDV</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7030A0"/>
                </a:solidFill>
                <a:effectLst/>
                <a:latin typeface="Arial" panose="020B0604020202020204" pitchFamily="34" charset="0"/>
              </a:rPr>
              <a:t> = 190 DEVREDEN KDV HESABI</a:t>
            </a:r>
            <a:endParaRPr kumimoji="0" lang="tr-TR" altLang="tr-TR" b="0" i="0" u="none" strike="noStrike" cap="none" normalizeH="0" baseline="0" dirty="0" smtClean="0">
              <a:ln>
                <a:noFill/>
              </a:ln>
              <a:solidFill>
                <a:srgbClr val="7030A0"/>
              </a:solidFill>
              <a:effectLst/>
              <a:latin typeface="Arial" panose="020B0604020202020204" pitchFamily="34" charset="0"/>
            </a:endParaRPr>
          </a:p>
        </p:txBody>
      </p:sp>
    </p:spTree>
    <p:extLst>
      <p:ext uri="{BB962C8B-B14F-4D97-AF65-F5344CB8AC3E}">
        <p14:creationId xmlns:p14="http://schemas.microsoft.com/office/powerpoint/2010/main" val="1599209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391 HESAPLANAN KDV hesabı fazla ise: 360 ÖDENECEK VERGİ VE FONLAR </a:t>
            </a:r>
            <a:r>
              <a:rPr lang="tr-TR" dirty="0" smtClean="0">
                <a:solidFill>
                  <a:srgbClr val="7030A0"/>
                </a:solidFill>
              </a:rPr>
              <a:t>HESABI </a:t>
            </a:r>
            <a:r>
              <a:rPr lang="tr-TR" dirty="0">
                <a:solidFill>
                  <a:srgbClr val="7030A0"/>
                </a:solidFill>
              </a:rPr>
              <a:t>Alacak,</a:t>
            </a:r>
            <a:br>
              <a:rPr lang="tr-TR" dirty="0">
                <a:solidFill>
                  <a:srgbClr val="7030A0"/>
                </a:solidFill>
              </a:rPr>
            </a:br>
            <a:endParaRPr lang="tr-TR" dirty="0" smtClean="0">
              <a:solidFill>
                <a:srgbClr val="7030A0"/>
              </a:solidFill>
            </a:endParaRPr>
          </a:p>
          <a:p>
            <a:r>
              <a:rPr lang="tr-TR" dirty="0" smtClean="0">
                <a:solidFill>
                  <a:srgbClr val="7030A0"/>
                </a:solidFill>
              </a:rPr>
              <a:t>191 </a:t>
            </a:r>
            <a:r>
              <a:rPr lang="tr-TR" dirty="0">
                <a:solidFill>
                  <a:srgbClr val="7030A0"/>
                </a:solidFill>
              </a:rPr>
              <a:t>İNDİRİLECEK KDV hesabı fazla ise: 190 DEVREDEN KDV HESABINA borç yazılır.</a:t>
            </a:r>
          </a:p>
        </p:txBody>
      </p:sp>
    </p:spTree>
    <p:extLst>
      <p:ext uri="{BB962C8B-B14F-4D97-AF65-F5344CB8AC3E}">
        <p14:creationId xmlns:p14="http://schemas.microsoft.com/office/powerpoint/2010/main" val="2221458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7030A0"/>
                </a:solidFill>
              </a:rPr>
              <a:t>190 DEVREDEN KDV ise bir sonraki ayda indirilmek üzere bekletirilir.</a:t>
            </a:r>
            <a:br>
              <a:rPr lang="tr-TR" dirty="0">
                <a:solidFill>
                  <a:srgbClr val="7030A0"/>
                </a:solidFill>
              </a:rPr>
            </a:br>
            <a:endParaRPr lang="tr-TR" dirty="0" smtClean="0">
              <a:solidFill>
                <a:srgbClr val="7030A0"/>
              </a:solidFill>
            </a:endParaRPr>
          </a:p>
          <a:p>
            <a:r>
              <a:rPr lang="tr-TR" dirty="0" smtClean="0">
                <a:solidFill>
                  <a:srgbClr val="7030A0"/>
                </a:solidFill>
              </a:rPr>
              <a:t>360 </a:t>
            </a:r>
            <a:r>
              <a:rPr lang="tr-TR" dirty="0">
                <a:solidFill>
                  <a:srgbClr val="7030A0"/>
                </a:solidFill>
              </a:rPr>
              <a:t>ÖDENECEK VERGİ VE FONLAR HESABI'na yazılan tutar bir sonraki ay KDV beyannamesi ile vergi dairesine ödenmek zorundadır.</a:t>
            </a:r>
          </a:p>
        </p:txBody>
      </p:sp>
    </p:spTree>
    <p:extLst>
      <p:ext uri="{BB962C8B-B14F-4D97-AF65-F5344CB8AC3E}">
        <p14:creationId xmlns:p14="http://schemas.microsoft.com/office/powerpoint/2010/main" val="13442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tr-TR" sz="3600" dirty="0" smtClean="0">
                <a:solidFill>
                  <a:srgbClr val="7030A0"/>
                </a:solidFill>
              </a:rPr>
              <a:t>KDV</a:t>
            </a:r>
            <a:endParaRPr lang="tr-TR" sz="3600" dirty="0">
              <a:solidFill>
                <a:srgbClr val="7030A0"/>
              </a:solidFill>
            </a:endParaRPr>
          </a:p>
        </p:txBody>
      </p:sp>
      <p:sp>
        <p:nvSpPr>
          <p:cNvPr id="3" name="Content Placeholder 2"/>
          <p:cNvSpPr>
            <a:spLocks noGrp="1"/>
          </p:cNvSpPr>
          <p:nvPr>
            <p:ph idx="1"/>
          </p:nvPr>
        </p:nvSpPr>
        <p:spPr>
          <a:xfrm>
            <a:off x="179512" y="692696"/>
            <a:ext cx="8784976" cy="5141168"/>
          </a:xfrm>
        </p:spPr>
        <p:txBody>
          <a:bodyPr/>
          <a:lstStyle/>
          <a:p>
            <a:r>
              <a:rPr lang="tr-TR" dirty="0">
                <a:solidFill>
                  <a:srgbClr val="7030A0"/>
                </a:solidFill>
              </a:rPr>
              <a:t>Katma Değer Vergisi yani KDV, yapılan mal ve hizmet teslimlerinde, mal veya hizmeti teslim alanın, teslim edene ödediği vergi türüdür. Katma değer vergisi dolaylı bir vergidir. "KDV" de Katma değer vergisinin kısa adıdır</a:t>
            </a:r>
            <a:r>
              <a:rPr lang="tr-TR" dirty="0" smtClean="0">
                <a:solidFill>
                  <a:srgbClr val="7030A0"/>
                </a:solidFill>
              </a:rPr>
              <a:t>.</a:t>
            </a:r>
          </a:p>
          <a:p>
            <a:endParaRPr lang="tr-TR" dirty="0" smtClean="0"/>
          </a:p>
          <a:p>
            <a:r>
              <a:rPr lang="en-US" dirty="0" err="1" smtClean="0"/>
              <a:t>Satıcılar</a:t>
            </a:r>
            <a:r>
              <a:rPr lang="en-US" dirty="0" smtClean="0"/>
              <a:t> </a:t>
            </a:r>
            <a:r>
              <a:rPr lang="en-US" dirty="0"/>
              <a:t>mal </a:t>
            </a:r>
            <a:r>
              <a:rPr lang="en-US" dirty="0" err="1"/>
              <a:t>ya</a:t>
            </a:r>
            <a:r>
              <a:rPr lang="en-US" dirty="0"/>
              <a:t> da </a:t>
            </a:r>
            <a:r>
              <a:rPr lang="en-US" dirty="0" err="1"/>
              <a:t>hizmeti</a:t>
            </a:r>
            <a:r>
              <a:rPr lang="en-US" dirty="0"/>
              <a:t> </a:t>
            </a:r>
            <a:r>
              <a:rPr lang="en-US" dirty="0" err="1"/>
              <a:t>satarken</a:t>
            </a:r>
            <a:r>
              <a:rPr lang="en-US" dirty="0"/>
              <a:t> </a:t>
            </a:r>
            <a:r>
              <a:rPr lang="en-US" dirty="0" err="1"/>
              <a:t>KDV’yi</a:t>
            </a:r>
            <a:r>
              <a:rPr lang="en-US" dirty="0"/>
              <a:t> </a:t>
            </a:r>
            <a:r>
              <a:rPr lang="en-US" dirty="0" err="1"/>
              <a:t>tüketiciye</a:t>
            </a:r>
            <a:r>
              <a:rPr lang="en-US" dirty="0"/>
              <a:t> </a:t>
            </a:r>
            <a:r>
              <a:rPr lang="en-US" dirty="0" err="1"/>
              <a:t>yansıtmakta</a:t>
            </a:r>
            <a:r>
              <a:rPr lang="en-US" dirty="0"/>
              <a:t> </a:t>
            </a:r>
            <a:r>
              <a:rPr lang="en-US" dirty="0" err="1"/>
              <a:t>ve</a:t>
            </a:r>
            <a:r>
              <a:rPr lang="en-US" dirty="0"/>
              <a:t> </a:t>
            </a:r>
            <a:r>
              <a:rPr lang="en-US" dirty="0" err="1"/>
              <a:t>KDV’nin</a:t>
            </a:r>
            <a:r>
              <a:rPr lang="en-US" dirty="0"/>
              <a:t> </a:t>
            </a:r>
            <a:r>
              <a:rPr lang="en-US" dirty="0" err="1"/>
              <a:t>asıl</a:t>
            </a:r>
            <a:r>
              <a:rPr lang="en-US" dirty="0"/>
              <a:t> </a:t>
            </a:r>
            <a:r>
              <a:rPr lang="en-US" dirty="0" err="1"/>
              <a:t>yüklenicisi</a:t>
            </a:r>
            <a:r>
              <a:rPr lang="en-US" dirty="0"/>
              <a:t> mal </a:t>
            </a:r>
            <a:r>
              <a:rPr lang="en-US" dirty="0" err="1"/>
              <a:t>ya</a:t>
            </a:r>
            <a:r>
              <a:rPr lang="en-US" dirty="0"/>
              <a:t> da </a:t>
            </a:r>
            <a:r>
              <a:rPr lang="en-US" dirty="0" err="1"/>
              <a:t>hizmeti</a:t>
            </a:r>
            <a:r>
              <a:rPr lang="en-US" dirty="0"/>
              <a:t> satın </a:t>
            </a:r>
            <a:r>
              <a:rPr lang="en-US" dirty="0" err="1"/>
              <a:t>alan</a:t>
            </a:r>
            <a:r>
              <a:rPr lang="en-US" dirty="0"/>
              <a:t> </a:t>
            </a:r>
            <a:r>
              <a:rPr lang="en-US" dirty="0" err="1"/>
              <a:t>nihai</a:t>
            </a:r>
            <a:r>
              <a:rPr lang="en-US" dirty="0"/>
              <a:t> </a:t>
            </a:r>
            <a:r>
              <a:rPr lang="en-US" dirty="0" err="1"/>
              <a:t>tüketici</a:t>
            </a:r>
            <a:r>
              <a:rPr lang="en-US" dirty="0"/>
              <a:t> </a:t>
            </a:r>
            <a:r>
              <a:rPr lang="en-US" dirty="0" err="1"/>
              <a:t>olmaktadır</a:t>
            </a:r>
            <a:r>
              <a:rPr lang="en-US" dirty="0"/>
              <a:t>.</a:t>
            </a:r>
            <a:endParaRPr lang="tr-TR" dirty="0">
              <a:solidFill>
                <a:srgbClr val="7030A0"/>
              </a:solidFill>
            </a:endParaRPr>
          </a:p>
          <a:p>
            <a:endParaRPr lang="tr-TR" dirty="0"/>
          </a:p>
        </p:txBody>
      </p:sp>
    </p:spTree>
    <p:extLst>
      <p:ext uri="{BB962C8B-B14F-4D97-AF65-F5344CB8AC3E}">
        <p14:creationId xmlns:p14="http://schemas.microsoft.com/office/powerpoint/2010/main" val="1933660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tr-TR" sz="3600" b="1" dirty="0" smtClean="0">
                <a:solidFill>
                  <a:srgbClr val="7030A0"/>
                </a:solidFill>
              </a:rPr>
              <a:t>KKTC de kullanılan KDV oranları</a:t>
            </a:r>
            <a:endParaRPr lang="tr-TR" sz="3600"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9799474"/>
              </p:ext>
            </p:extLst>
          </p:nvPr>
        </p:nvGraphicFramePr>
        <p:xfrm>
          <a:off x="457200" y="1124744"/>
          <a:ext cx="8229600" cy="5633468"/>
        </p:xfrm>
        <a:graphic>
          <a:graphicData uri="http://schemas.openxmlformats.org/drawingml/2006/table">
            <a:tbl>
              <a:tblPr firstRow="1" firstCol="1" bandRow="1">
                <a:tableStyleId>{5C22544A-7EE6-4342-B048-85BDC9FD1C3A}</a:tableStyleId>
              </a:tblPr>
              <a:tblGrid>
                <a:gridCol w="2743200"/>
                <a:gridCol w="2743200"/>
                <a:gridCol w="2743200"/>
              </a:tblGrid>
              <a:tr h="495015">
                <a:tc gridSpan="3">
                  <a:txBody>
                    <a:bodyPr/>
                    <a:lstStyle/>
                    <a:p>
                      <a:pPr algn="ctr">
                        <a:lnSpc>
                          <a:spcPct val="115000"/>
                        </a:lnSpc>
                        <a:spcAft>
                          <a:spcPts val="0"/>
                        </a:spcAft>
                      </a:pPr>
                      <a:r>
                        <a:rPr lang="tr-TR" sz="1200" dirty="0" smtClean="0">
                          <a:solidFill>
                            <a:srgbClr val="7030A0"/>
                          </a:solidFill>
                          <a:effectLst/>
                          <a:latin typeface="+mn-lt"/>
                          <a:ea typeface="+mn-ea"/>
                          <a:cs typeface="+mn-cs"/>
                        </a:rPr>
                        <a:t>ORANLAR</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r>
              <a:tr h="495015">
                <a:tc>
                  <a:txBody>
                    <a:bodyPr/>
                    <a:lstStyle/>
                    <a:p>
                      <a:pPr algn="ctr">
                        <a:lnSpc>
                          <a:spcPct val="115000"/>
                        </a:lnSpc>
                        <a:spcAft>
                          <a:spcPts val="0"/>
                        </a:spcAft>
                      </a:pPr>
                      <a:r>
                        <a:rPr lang="tr-TR" sz="1200" dirty="0">
                          <a:solidFill>
                            <a:srgbClr val="7030A0"/>
                          </a:solidFill>
                          <a:effectLst/>
                        </a:rPr>
                        <a:t>Standart </a:t>
                      </a:r>
                      <a:r>
                        <a:rPr lang="tr-TR" sz="1200" b="1" kern="1200" dirty="0" smtClean="0">
                          <a:solidFill>
                            <a:srgbClr val="7030A0"/>
                          </a:solidFill>
                          <a:effectLst/>
                          <a:latin typeface="+mn-lt"/>
                          <a:ea typeface="+mn-ea"/>
                          <a:cs typeface="+mn-cs"/>
                        </a:rPr>
                        <a:t>Oran/Genel Oran</a:t>
                      </a:r>
                      <a:endParaRPr lang="tr-TR" sz="1200" b="1" kern="1200" dirty="0">
                        <a:solidFill>
                          <a:srgbClr val="7030A0"/>
                        </a:solidFill>
                        <a:effectLst/>
                        <a:latin typeface="+mn-lt"/>
                        <a:ea typeface="+mn-ea"/>
                        <a:cs typeface="+mn-cs"/>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%16</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r>
                        <a:rPr lang="tr-TR" sz="1200" b="0" kern="1200" dirty="0" smtClean="0">
                          <a:solidFill>
                            <a:srgbClr val="7030A0"/>
                          </a:solidFill>
                          <a:effectLst/>
                          <a:latin typeface="+mn-lt"/>
                          <a:ea typeface="+mn-ea"/>
                          <a:cs typeface="+mn-cs"/>
                        </a:rPr>
                        <a:t>KDV Oranlar Tüzüğü’nde belirtilmeyen mal ve hizmet teslimleri için uygulanır.</a:t>
                      </a:r>
                      <a:endParaRPr lang="tr-TR" sz="1200" b="0" kern="1200" dirty="0">
                        <a:solidFill>
                          <a:srgbClr val="7030A0"/>
                        </a:solidFill>
                        <a:effectLst/>
                        <a:latin typeface="+mn-lt"/>
                        <a:ea typeface="+mn-ea"/>
                        <a:cs typeface="+mn-cs"/>
                      </a:endParaRPr>
                    </a:p>
                  </a:txBody>
                  <a:tcPr marL="190500" marR="190500" marT="47625" marB="47625" anchor="b"/>
                </a:tc>
              </a:tr>
              <a:tr h="495015">
                <a:tc>
                  <a:txBody>
                    <a:bodyPr/>
                    <a:lstStyle/>
                    <a:p>
                      <a:pPr algn="ctr">
                        <a:lnSpc>
                          <a:spcPct val="115000"/>
                        </a:lnSpc>
                        <a:spcAft>
                          <a:spcPts val="0"/>
                        </a:spcAft>
                      </a:pPr>
                      <a:r>
                        <a:rPr lang="tr-TR" sz="1200">
                          <a:solidFill>
                            <a:srgbClr val="7030A0"/>
                          </a:solidFill>
                          <a:effectLst/>
                        </a:rPr>
                        <a:t>Diğer Oranlar</a:t>
                      </a:r>
                      <a:endParaRPr lang="tr-TR" sz="11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%0</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temel gıda maddeleri</a:t>
                      </a:r>
                      <a:r>
                        <a:rPr lang="tr-TR" sz="1200" dirty="0" smtClean="0">
                          <a:solidFill>
                            <a:srgbClr val="7030A0"/>
                          </a:solidFill>
                          <a:effectLst/>
                        </a:rPr>
                        <a:t>) </a:t>
                      </a:r>
                      <a:r>
                        <a:rPr lang="tr-TR" sz="1200" kern="1200" dirty="0" smtClean="0">
                          <a:solidFill>
                            <a:srgbClr val="7030A0"/>
                          </a:solidFill>
                          <a:effectLst/>
                          <a:latin typeface="+mn-lt"/>
                          <a:ea typeface="+mn-ea"/>
                          <a:cs typeface="+mn-cs"/>
                        </a:rPr>
                        <a:t>Süt, ekmek, Bulgur, pirinç, şehriye, makarnalar, irmik, tarhana, susam ve kuru baklagiller. Yerel Gazeteler</a:t>
                      </a:r>
                      <a:endParaRPr lang="tr-TR" sz="1200" kern="1200" dirty="0">
                        <a:solidFill>
                          <a:srgbClr val="7030A0"/>
                        </a:solidFill>
                        <a:effectLst/>
                        <a:latin typeface="+mn-lt"/>
                        <a:ea typeface="+mn-ea"/>
                        <a:cs typeface="+mn-cs"/>
                      </a:endParaRPr>
                    </a:p>
                  </a:txBody>
                  <a:tcPr marL="190500" marR="190500" marT="47625" marB="47625" anchor="b"/>
                </a:tc>
              </a:tr>
              <a:tr h="851502">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%5</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yiyecek, ilaç, </a:t>
                      </a:r>
                      <a:r>
                        <a:rPr lang="tr-TR" sz="1200" kern="1200" dirty="0" smtClean="0">
                          <a:solidFill>
                            <a:srgbClr val="7030A0"/>
                          </a:solidFill>
                          <a:effectLst/>
                          <a:latin typeface="+mn-lt"/>
                          <a:ea typeface="+mn-ea"/>
                          <a:cs typeface="+mn-cs"/>
                        </a:rPr>
                        <a:t>yerel olmayan gazeteler, turizm lokanta ve </a:t>
                      </a:r>
                      <a:r>
                        <a:rPr lang="tr-TR" sz="1200" kern="1200" dirty="0">
                          <a:solidFill>
                            <a:srgbClr val="7030A0"/>
                          </a:solidFill>
                          <a:effectLst/>
                          <a:latin typeface="+mn-lt"/>
                          <a:ea typeface="+mn-ea"/>
                          <a:cs typeface="+mn-cs"/>
                        </a:rPr>
                        <a:t>eğitim hizmetleri</a:t>
                      </a:r>
                      <a:r>
                        <a:rPr lang="tr-TR" sz="1200" kern="1200" dirty="0" smtClean="0">
                          <a:solidFill>
                            <a:srgbClr val="7030A0"/>
                          </a:solidFill>
                          <a:effectLst/>
                          <a:latin typeface="+mn-lt"/>
                          <a:ea typeface="+mn-ea"/>
                          <a:cs typeface="+mn-cs"/>
                        </a:rPr>
                        <a:t>) gaz, </a:t>
                      </a:r>
                      <a:endParaRPr lang="tr-TR" sz="1200" kern="1200" dirty="0">
                        <a:solidFill>
                          <a:srgbClr val="7030A0"/>
                        </a:solidFill>
                        <a:effectLst/>
                        <a:latin typeface="+mn-lt"/>
                        <a:ea typeface="+mn-ea"/>
                        <a:cs typeface="+mn-cs"/>
                      </a:endParaRPr>
                    </a:p>
                  </a:txBody>
                  <a:tcPr marL="190500" marR="190500" marT="47625" marB="47625" anchor="b"/>
                </a:tc>
              </a:tr>
              <a:tr h="1416277">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1200">
                          <a:solidFill>
                            <a:srgbClr val="7030A0"/>
                          </a:solidFill>
                          <a:effectLst/>
                        </a:rPr>
                        <a:t>%10</a:t>
                      </a:r>
                      <a:endParaRPr lang="tr-TR" sz="11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a:t>
                      </a:r>
                      <a:r>
                        <a:rPr lang="tr-TR" sz="1200" dirty="0" smtClean="0">
                          <a:solidFill>
                            <a:srgbClr val="7030A0"/>
                          </a:solidFill>
                          <a:effectLst/>
                        </a:rPr>
                        <a:t>akaryakıt, konfeksiyon</a:t>
                      </a:r>
                      <a:r>
                        <a:rPr lang="tr-TR" sz="1200" dirty="0">
                          <a:solidFill>
                            <a:srgbClr val="7030A0"/>
                          </a:solidFill>
                          <a:effectLst/>
                        </a:rPr>
                        <a:t>, </a:t>
                      </a:r>
                      <a:r>
                        <a:rPr lang="tr-TR" sz="1200" dirty="0" smtClean="0">
                          <a:solidFill>
                            <a:srgbClr val="7030A0"/>
                          </a:solidFill>
                          <a:effectLst/>
                        </a:rPr>
                        <a:t>inşaat malzemeleri ve </a:t>
                      </a:r>
                      <a:r>
                        <a:rPr lang="tr-TR" sz="1200" dirty="0">
                          <a:solidFill>
                            <a:srgbClr val="7030A0"/>
                          </a:solidFill>
                          <a:effectLst/>
                        </a:rPr>
                        <a:t>müteahhitlik hizmetleri)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207990">
                <a:tc>
                  <a:txBody>
                    <a:bodyPr/>
                    <a:lstStyle/>
                    <a:p>
                      <a:pPr>
                        <a:lnSpc>
                          <a:spcPct val="115000"/>
                        </a:lnSpc>
                      </a:pPr>
                      <a:endParaRPr lang="tr-TR" sz="110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1200">
                          <a:solidFill>
                            <a:srgbClr val="7030A0"/>
                          </a:solidFill>
                          <a:effectLst/>
                        </a:rPr>
                        <a:t>%20</a:t>
                      </a:r>
                      <a:endParaRPr lang="tr-TR" sz="11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1200" dirty="0">
                          <a:solidFill>
                            <a:srgbClr val="7030A0"/>
                          </a:solidFill>
                          <a:effectLst/>
                        </a:rPr>
                        <a:t>(genellikle tütün mamülleri, alkollü içecekler,mücevherat ve GSM hizmetleri)</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4162018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KDV Hesaplaması</a:t>
            </a:r>
            <a:endParaRPr lang="tr-TR" b="1"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KDV nasıl hesaplanır?</a:t>
            </a:r>
          </a:p>
          <a:p>
            <a:r>
              <a:rPr lang="tr-TR" dirty="0">
                <a:solidFill>
                  <a:srgbClr val="7030A0"/>
                </a:solidFill>
              </a:rPr>
              <a:t>KDV tutarı, mal veya hizmet bedelinin içinde (</a:t>
            </a:r>
            <a:r>
              <a:rPr lang="tr-TR" u="sng" dirty="0">
                <a:solidFill>
                  <a:srgbClr val="7030A0"/>
                </a:solidFill>
              </a:rPr>
              <a:t>KDV dahil</a:t>
            </a:r>
            <a:r>
              <a:rPr lang="tr-TR" dirty="0">
                <a:solidFill>
                  <a:srgbClr val="7030A0"/>
                </a:solidFill>
              </a:rPr>
              <a:t>) veya dışında (</a:t>
            </a:r>
            <a:r>
              <a:rPr lang="tr-TR" u="sng" dirty="0">
                <a:solidFill>
                  <a:srgbClr val="7030A0"/>
                </a:solidFill>
              </a:rPr>
              <a:t>KDV hariç</a:t>
            </a:r>
            <a:r>
              <a:rPr lang="tr-TR" dirty="0">
                <a:solidFill>
                  <a:srgbClr val="7030A0"/>
                </a:solidFill>
              </a:rPr>
              <a:t>) olduğunda farklı şekillerde hesaplanır. </a:t>
            </a:r>
            <a:endParaRPr lang="tr-TR" dirty="0" smtClean="0">
              <a:solidFill>
                <a:srgbClr val="7030A0"/>
              </a:solidFill>
            </a:endParaRPr>
          </a:p>
          <a:p>
            <a:r>
              <a:rPr lang="tr-TR" dirty="0" smtClean="0">
                <a:solidFill>
                  <a:srgbClr val="7030A0"/>
                </a:solidFill>
              </a:rPr>
              <a:t>Ayrıca </a:t>
            </a:r>
            <a:r>
              <a:rPr lang="tr-TR" dirty="0">
                <a:solidFill>
                  <a:srgbClr val="7030A0"/>
                </a:solidFill>
              </a:rPr>
              <a:t>KDV hesaplama deyince mal veya hizmet bedeli ve KDV'nin ayrı ayrı hesaplanmaları sözkonusu olur. </a:t>
            </a:r>
            <a:endParaRPr lang="tr-TR" dirty="0" smtClean="0">
              <a:solidFill>
                <a:srgbClr val="7030A0"/>
              </a:solidFill>
            </a:endParaRPr>
          </a:p>
          <a:p>
            <a:r>
              <a:rPr lang="tr-TR" dirty="0" smtClean="0">
                <a:solidFill>
                  <a:srgbClr val="7030A0"/>
                </a:solidFill>
              </a:rPr>
              <a:t>Yani </a:t>
            </a:r>
            <a:r>
              <a:rPr lang="tr-TR" dirty="0">
                <a:solidFill>
                  <a:srgbClr val="7030A0"/>
                </a:solidFill>
              </a:rPr>
              <a:t>KDV hesaplama diye tek bir hesaplama yoktur.</a:t>
            </a:r>
          </a:p>
        </p:txBody>
      </p:sp>
    </p:spTree>
    <p:extLst>
      <p:ext uri="{BB962C8B-B14F-4D97-AF65-F5344CB8AC3E}">
        <p14:creationId xmlns:p14="http://schemas.microsoft.com/office/powerpoint/2010/main" val="245642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lstStyle/>
          <a:p>
            <a:r>
              <a:rPr lang="tr-TR" b="1" dirty="0" smtClean="0"/>
              <a:t/>
            </a:r>
            <a:br>
              <a:rPr lang="tr-TR" b="1" dirty="0" smtClean="0"/>
            </a:br>
            <a:r>
              <a:rPr lang="tr-TR" sz="3600" b="1" dirty="0" smtClean="0">
                <a:solidFill>
                  <a:srgbClr val="7030A0"/>
                </a:solidFill>
              </a:rPr>
              <a:t>Bir </a:t>
            </a:r>
            <a:r>
              <a:rPr lang="tr-TR" sz="3600" b="1" dirty="0">
                <a:solidFill>
                  <a:srgbClr val="7030A0"/>
                </a:solidFill>
              </a:rPr>
              <a:t>mal veya hizmetin </a:t>
            </a:r>
            <a:r>
              <a:rPr lang="tr-TR" sz="3600" b="1" u="sng" dirty="0">
                <a:solidFill>
                  <a:srgbClr val="7030A0"/>
                </a:solidFill>
              </a:rPr>
              <a:t>KDV</a:t>
            </a:r>
            <a:r>
              <a:rPr lang="tr-TR" sz="3600" b="1" dirty="0">
                <a:solidFill>
                  <a:srgbClr val="7030A0"/>
                </a:solidFill>
              </a:rPr>
              <a:t> tutarının hesaplanması :</a:t>
            </a:r>
            <a:r>
              <a:rPr lang="tr-TR" sz="3600" dirty="0">
                <a:solidFill>
                  <a:srgbClr val="7030A0"/>
                </a:solidFill>
              </a:rPr>
              <a:t/>
            </a:r>
            <a:br>
              <a:rPr lang="tr-TR" sz="3600" dirty="0">
                <a:solidFill>
                  <a:srgbClr val="7030A0"/>
                </a:solidFill>
              </a:rPr>
            </a:br>
            <a:endParaRPr lang="tr-TR" sz="3600" dirty="0">
              <a:solidFill>
                <a:srgbClr val="7030A0"/>
              </a:solidFill>
            </a:endParaRPr>
          </a:p>
        </p:txBody>
      </p:sp>
      <p:sp>
        <p:nvSpPr>
          <p:cNvPr id="3" name="Content Placeholder 2"/>
          <p:cNvSpPr>
            <a:spLocks noGrp="1"/>
          </p:cNvSpPr>
          <p:nvPr>
            <p:ph idx="1"/>
          </p:nvPr>
        </p:nvSpPr>
        <p:spPr>
          <a:xfrm>
            <a:off x="107504" y="1417638"/>
            <a:ext cx="9036496" cy="5440362"/>
          </a:xfrm>
        </p:spPr>
        <p:txBody>
          <a:bodyPr/>
          <a:lstStyle/>
          <a:p>
            <a:r>
              <a:rPr lang="tr-TR" sz="2800" dirty="0" smtClean="0">
                <a:solidFill>
                  <a:srgbClr val="7030A0"/>
                </a:solidFill>
              </a:rPr>
              <a:t>Mal </a:t>
            </a:r>
            <a:r>
              <a:rPr lang="tr-TR" sz="2800" dirty="0">
                <a:solidFill>
                  <a:srgbClr val="7030A0"/>
                </a:solidFill>
              </a:rPr>
              <a:t>veya hizmet bedeli, KDV oranı ile </a:t>
            </a:r>
            <a:r>
              <a:rPr lang="tr-TR" sz="2800" dirty="0" smtClean="0">
                <a:solidFill>
                  <a:srgbClr val="7030A0"/>
                </a:solidFill>
              </a:rPr>
              <a:t>çarpılır 100’e bölünür. Yani;</a:t>
            </a:r>
            <a:r>
              <a:rPr lang="tr-TR" sz="2800" dirty="0">
                <a:solidFill>
                  <a:srgbClr val="7030A0"/>
                </a:solidFill>
              </a:rPr>
              <a:t/>
            </a:r>
            <a:br>
              <a:rPr lang="tr-TR" sz="2800" dirty="0">
                <a:solidFill>
                  <a:srgbClr val="7030A0"/>
                </a:solidFill>
              </a:rPr>
            </a:br>
            <a:endParaRPr lang="tr-TR" sz="2800" dirty="0" smtClean="0">
              <a:solidFill>
                <a:srgbClr val="7030A0"/>
              </a:solidFill>
            </a:endParaRPr>
          </a:p>
          <a:p>
            <a:r>
              <a:rPr lang="tr-TR" sz="2800" dirty="0" smtClean="0">
                <a:solidFill>
                  <a:srgbClr val="7030A0"/>
                </a:solidFill>
              </a:rPr>
              <a:t>KDV </a:t>
            </a:r>
            <a:r>
              <a:rPr lang="tr-TR" sz="2800" dirty="0">
                <a:solidFill>
                  <a:srgbClr val="7030A0"/>
                </a:solidFill>
              </a:rPr>
              <a:t>tutarı </a:t>
            </a:r>
            <a:r>
              <a:rPr lang="tr-TR" sz="2800" dirty="0" smtClean="0">
                <a:solidFill>
                  <a:srgbClr val="7030A0"/>
                </a:solidFill>
              </a:rPr>
              <a:t>=(Mal </a:t>
            </a:r>
            <a:r>
              <a:rPr lang="tr-TR" sz="2800" dirty="0">
                <a:solidFill>
                  <a:srgbClr val="7030A0"/>
                </a:solidFill>
              </a:rPr>
              <a:t>veya hizmet bedeli x KDV </a:t>
            </a:r>
            <a:r>
              <a:rPr lang="tr-TR" sz="2800" dirty="0" smtClean="0">
                <a:solidFill>
                  <a:srgbClr val="7030A0"/>
                </a:solidFill>
              </a:rPr>
              <a:t>oranı) / 100</a:t>
            </a:r>
            <a:r>
              <a:rPr lang="tr-TR" sz="2800" u="sng" dirty="0">
                <a:solidFill>
                  <a:srgbClr val="7030A0"/>
                </a:solidFill>
              </a:rPr>
              <a:t/>
            </a:r>
            <a:br>
              <a:rPr lang="tr-TR" sz="2800" u="sng" dirty="0">
                <a:solidFill>
                  <a:srgbClr val="7030A0"/>
                </a:solidFill>
              </a:rPr>
            </a:br>
            <a:r>
              <a:rPr lang="tr-TR" sz="2800" dirty="0">
                <a:solidFill>
                  <a:srgbClr val="7030A0"/>
                </a:solidFill>
              </a:rPr>
              <a:t>şeklinde hesaplanır.</a:t>
            </a:r>
            <a:br>
              <a:rPr lang="tr-TR" sz="2800" dirty="0">
                <a:solidFill>
                  <a:srgbClr val="7030A0"/>
                </a:solidFill>
              </a:rPr>
            </a:br>
            <a:r>
              <a:rPr lang="tr-TR" sz="2800" dirty="0">
                <a:solidFill>
                  <a:srgbClr val="7030A0"/>
                </a:solidFill>
              </a:rPr>
              <a:t/>
            </a:r>
            <a:br>
              <a:rPr lang="tr-TR" sz="2800" dirty="0">
                <a:solidFill>
                  <a:srgbClr val="7030A0"/>
                </a:solidFill>
              </a:rPr>
            </a:br>
            <a:r>
              <a:rPr lang="tr-TR" sz="2800" dirty="0">
                <a:solidFill>
                  <a:srgbClr val="7030A0"/>
                </a:solidFill>
              </a:rPr>
              <a:t>Örnek :</a:t>
            </a:r>
            <a:br>
              <a:rPr lang="tr-TR" sz="2800" dirty="0">
                <a:solidFill>
                  <a:srgbClr val="7030A0"/>
                </a:solidFill>
              </a:rPr>
            </a:br>
            <a:r>
              <a:rPr lang="tr-TR" sz="2800" dirty="0">
                <a:solidFill>
                  <a:srgbClr val="7030A0"/>
                </a:solidFill>
              </a:rPr>
              <a:t>KDV oranı %</a:t>
            </a:r>
            <a:r>
              <a:rPr lang="tr-TR" sz="2800" dirty="0" smtClean="0">
                <a:solidFill>
                  <a:srgbClr val="7030A0"/>
                </a:solidFill>
              </a:rPr>
              <a:t>16 </a:t>
            </a:r>
            <a:r>
              <a:rPr lang="tr-TR" sz="2800" dirty="0">
                <a:solidFill>
                  <a:srgbClr val="7030A0"/>
                </a:solidFill>
              </a:rPr>
              <a:t>olan </a:t>
            </a:r>
            <a:r>
              <a:rPr lang="tr-TR" sz="2800" dirty="0" smtClean="0">
                <a:solidFill>
                  <a:srgbClr val="7030A0"/>
                </a:solidFill>
              </a:rPr>
              <a:t>1.000TL </a:t>
            </a:r>
            <a:r>
              <a:rPr lang="tr-TR" sz="2800" dirty="0">
                <a:solidFill>
                  <a:srgbClr val="7030A0"/>
                </a:solidFill>
              </a:rPr>
              <a:t>tutarındaki bir malın KDV tutarı nedir?</a:t>
            </a:r>
            <a:br>
              <a:rPr lang="tr-TR" sz="2800" dirty="0">
                <a:solidFill>
                  <a:srgbClr val="7030A0"/>
                </a:solidFill>
              </a:rPr>
            </a:br>
            <a:r>
              <a:rPr lang="tr-TR" sz="2800" dirty="0">
                <a:solidFill>
                  <a:srgbClr val="7030A0"/>
                </a:solidFill>
              </a:rPr>
              <a:t>KDV Tutarı = </a:t>
            </a:r>
            <a:r>
              <a:rPr lang="tr-TR" sz="2800" dirty="0" smtClean="0">
                <a:solidFill>
                  <a:srgbClr val="7030A0"/>
                </a:solidFill>
              </a:rPr>
              <a:t>(1.000 x 16) / 100</a:t>
            </a:r>
          </a:p>
          <a:p>
            <a:pPr marL="0" indent="0">
              <a:buNone/>
            </a:pPr>
            <a:r>
              <a:rPr lang="tr-TR" sz="2800" dirty="0">
                <a:solidFill>
                  <a:srgbClr val="7030A0"/>
                </a:solidFill>
              </a:rPr>
              <a:t> </a:t>
            </a:r>
            <a:r>
              <a:rPr lang="tr-TR" sz="2800" dirty="0" smtClean="0">
                <a:solidFill>
                  <a:srgbClr val="7030A0"/>
                </a:solidFill>
              </a:rPr>
              <a:t>                     = 160,00 </a:t>
            </a:r>
            <a:r>
              <a:rPr lang="tr-TR" sz="2800" dirty="0">
                <a:solidFill>
                  <a:srgbClr val="7030A0"/>
                </a:solidFill>
              </a:rPr>
              <a:t>TL</a:t>
            </a:r>
            <a:br>
              <a:rPr lang="tr-TR" sz="2800" dirty="0">
                <a:solidFill>
                  <a:srgbClr val="7030A0"/>
                </a:solidFill>
              </a:rPr>
            </a:br>
            <a:endParaRPr lang="tr-TR" sz="2800" dirty="0">
              <a:solidFill>
                <a:srgbClr val="7030A0"/>
              </a:solidFill>
            </a:endParaRPr>
          </a:p>
        </p:txBody>
      </p:sp>
    </p:spTree>
    <p:extLst>
      <p:ext uri="{BB962C8B-B14F-4D97-AF65-F5344CB8AC3E}">
        <p14:creationId xmlns:p14="http://schemas.microsoft.com/office/powerpoint/2010/main" val="3738765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9392"/>
            <a:ext cx="8229600" cy="1152128"/>
          </a:xfrm>
        </p:spPr>
        <p:txBody>
          <a:bodyPr/>
          <a:lstStyle/>
          <a:p>
            <a:r>
              <a:rPr lang="tr-TR" sz="3200" b="1" dirty="0" smtClean="0"/>
              <a:t/>
            </a:r>
            <a:br>
              <a:rPr lang="tr-TR" sz="3200" b="1" dirty="0" smtClean="0"/>
            </a:br>
            <a:r>
              <a:rPr lang="tr-TR" sz="3200" b="1" dirty="0" smtClean="0">
                <a:solidFill>
                  <a:srgbClr val="7030A0"/>
                </a:solidFill>
              </a:rPr>
              <a:t>Bir </a:t>
            </a:r>
            <a:r>
              <a:rPr lang="tr-TR" sz="3200" b="1" dirty="0">
                <a:solidFill>
                  <a:srgbClr val="7030A0"/>
                </a:solidFill>
              </a:rPr>
              <a:t>mal veya hizmetin </a:t>
            </a:r>
            <a:r>
              <a:rPr lang="tr-TR" sz="3200" b="1" u="sng" dirty="0">
                <a:solidFill>
                  <a:srgbClr val="7030A0"/>
                </a:solidFill>
              </a:rPr>
              <a:t>KDV dahil </a:t>
            </a:r>
            <a:r>
              <a:rPr lang="tr-TR" sz="3200" b="1" dirty="0">
                <a:solidFill>
                  <a:srgbClr val="7030A0"/>
                </a:solidFill>
              </a:rPr>
              <a:t>tutarının hesaplanması:</a:t>
            </a:r>
            <a:r>
              <a:rPr lang="tr-TR" sz="3200" dirty="0">
                <a:solidFill>
                  <a:srgbClr val="7030A0"/>
                </a:solidFill>
              </a:rPr>
              <a:t/>
            </a:r>
            <a:br>
              <a:rPr lang="tr-TR" sz="3200" dirty="0">
                <a:solidFill>
                  <a:srgbClr val="7030A0"/>
                </a:solidFill>
              </a:rPr>
            </a:br>
            <a:endParaRPr lang="tr-TR" sz="3200" dirty="0">
              <a:solidFill>
                <a:srgbClr val="7030A0"/>
              </a:solidFill>
            </a:endParaRPr>
          </a:p>
        </p:txBody>
      </p:sp>
      <p:sp>
        <p:nvSpPr>
          <p:cNvPr id="3" name="Content Placeholder 2"/>
          <p:cNvSpPr>
            <a:spLocks noGrp="1"/>
          </p:cNvSpPr>
          <p:nvPr>
            <p:ph idx="1"/>
          </p:nvPr>
        </p:nvSpPr>
        <p:spPr>
          <a:xfrm>
            <a:off x="179512" y="836712"/>
            <a:ext cx="8964488" cy="6021288"/>
          </a:xfrm>
        </p:spPr>
        <p:txBody>
          <a:bodyPr/>
          <a:lstStyle/>
          <a:p>
            <a:r>
              <a:rPr lang="tr-TR" sz="2800" dirty="0">
                <a:solidFill>
                  <a:srgbClr val="7030A0"/>
                </a:solidFill>
              </a:rPr>
              <a:t>KDV tutarı bulunduktan sonra mal veya hizmet bedeli ile KDV tutarı toplanır. </a:t>
            </a:r>
            <a:r>
              <a:rPr lang="tr-TR" sz="2800" dirty="0" smtClean="0">
                <a:solidFill>
                  <a:srgbClr val="7030A0"/>
                </a:solidFill>
              </a:rPr>
              <a:t>Yani;</a:t>
            </a:r>
          </a:p>
          <a:p>
            <a:endParaRPr lang="tr-TR" sz="2800" u="sng" dirty="0" smtClean="0">
              <a:solidFill>
                <a:srgbClr val="7030A0"/>
              </a:solidFill>
            </a:endParaRPr>
          </a:p>
          <a:p>
            <a:r>
              <a:rPr lang="tr-TR" sz="2800" dirty="0" smtClean="0">
                <a:solidFill>
                  <a:srgbClr val="7030A0"/>
                </a:solidFill>
              </a:rPr>
              <a:t>KDV </a:t>
            </a:r>
            <a:r>
              <a:rPr lang="tr-TR" sz="2800" dirty="0">
                <a:solidFill>
                  <a:srgbClr val="7030A0"/>
                </a:solidFill>
              </a:rPr>
              <a:t>dahil tutar = Mal veya hizmet bedeli + </a:t>
            </a:r>
            <a:r>
              <a:rPr lang="tr-TR" sz="2800" dirty="0" smtClean="0">
                <a:solidFill>
                  <a:srgbClr val="7030A0"/>
                </a:solidFill>
              </a:rPr>
              <a:t> </a:t>
            </a:r>
            <a:r>
              <a:rPr lang="tr-TR" sz="2800" dirty="0">
                <a:solidFill>
                  <a:srgbClr val="7030A0"/>
                </a:solidFill>
              </a:rPr>
              <a:t>KDV </a:t>
            </a:r>
            <a:r>
              <a:rPr lang="tr-TR" sz="2800" dirty="0" smtClean="0">
                <a:solidFill>
                  <a:srgbClr val="7030A0"/>
                </a:solidFill>
              </a:rPr>
              <a:t>tutarı</a:t>
            </a:r>
            <a:r>
              <a:rPr lang="tr-TR" sz="2800" dirty="0">
                <a:solidFill>
                  <a:srgbClr val="7030A0"/>
                </a:solidFill>
              </a:rPr>
              <a:t/>
            </a:r>
            <a:br>
              <a:rPr lang="tr-TR" sz="2800" dirty="0">
                <a:solidFill>
                  <a:srgbClr val="7030A0"/>
                </a:solidFill>
              </a:rPr>
            </a:br>
            <a:r>
              <a:rPr lang="tr-TR" sz="2800" dirty="0">
                <a:solidFill>
                  <a:srgbClr val="7030A0"/>
                </a:solidFill>
              </a:rPr>
              <a:t>şeklinde hesaplanır.</a:t>
            </a:r>
            <a:br>
              <a:rPr lang="tr-TR" sz="2800" dirty="0">
                <a:solidFill>
                  <a:srgbClr val="7030A0"/>
                </a:solidFill>
              </a:rPr>
            </a:br>
            <a:endParaRPr lang="tr-TR" sz="2800" dirty="0" smtClean="0">
              <a:solidFill>
                <a:srgbClr val="7030A0"/>
              </a:solidFill>
            </a:endParaRPr>
          </a:p>
          <a:p>
            <a:r>
              <a:rPr lang="tr-TR" sz="2800" dirty="0" smtClean="0">
                <a:solidFill>
                  <a:srgbClr val="7030A0"/>
                </a:solidFill>
              </a:rPr>
              <a:t>Örnek </a:t>
            </a:r>
            <a:r>
              <a:rPr lang="tr-TR" sz="2800" dirty="0">
                <a:solidFill>
                  <a:srgbClr val="7030A0"/>
                </a:solidFill>
              </a:rPr>
              <a:t>:</a:t>
            </a:r>
            <a:br>
              <a:rPr lang="tr-TR" sz="2800" dirty="0">
                <a:solidFill>
                  <a:srgbClr val="7030A0"/>
                </a:solidFill>
              </a:rPr>
            </a:br>
            <a:r>
              <a:rPr lang="tr-TR" sz="2800" dirty="0">
                <a:solidFill>
                  <a:srgbClr val="7030A0"/>
                </a:solidFill>
              </a:rPr>
              <a:t>KDV oranı %</a:t>
            </a:r>
            <a:r>
              <a:rPr lang="tr-TR" sz="2800" dirty="0" smtClean="0">
                <a:solidFill>
                  <a:srgbClr val="7030A0"/>
                </a:solidFill>
              </a:rPr>
              <a:t>16 </a:t>
            </a:r>
            <a:r>
              <a:rPr lang="tr-TR" sz="2800" dirty="0">
                <a:solidFill>
                  <a:srgbClr val="7030A0"/>
                </a:solidFill>
              </a:rPr>
              <a:t>olan </a:t>
            </a:r>
            <a:r>
              <a:rPr lang="tr-TR" sz="2800" dirty="0" smtClean="0">
                <a:solidFill>
                  <a:srgbClr val="7030A0"/>
                </a:solidFill>
              </a:rPr>
              <a:t>1.000TL </a:t>
            </a:r>
            <a:r>
              <a:rPr lang="tr-TR" sz="2800" dirty="0">
                <a:solidFill>
                  <a:srgbClr val="7030A0"/>
                </a:solidFill>
              </a:rPr>
              <a:t>tutarındaki bir malın </a:t>
            </a:r>
            <a:r>
              <a:rPr lang="tr-TR" sz="2800" u="sng" dirty="0">
                <a:solidFill>
                  <a:srgbClr val="7030A0"/>
                </a:solidFill>
              </a:rPr>
              <a:t>KDV dahil satış tutarı nedir</a:t>
            </a:r>
            <a:r>
              <a:rPr lang="tr-TR" sz="2800" dirty="0" smtClean="0">
                <a:solidFill>
                  <a:srgbClr val="7030A0"/>
                </a:solidFill>
              </a:rPr>
              <a:t>?</a:t>
            </a:r>
          </a:p>
          <a:p>
            <a:r>
              <a:rPr lang="tr-TR" sz="2800" dirty="0" smtClean="0">
                <a:solidFill>
                  <a:srgbClr val="7030A0"/>
                </a:solidFill>
              </a:rPr>
              <a:t>Mal veya hizmet bedeli                  = 1.000TL</a:t>
            </a:r>
          </a:p>
          <a:p>
            <a:pPr marL="0" indent="0">
              <a:buNone/>
            </a:pPr>
            <a:r>
              <a:rPr lang="tr-TR" sz="2800" dirty="0" smtClean="0">
                <a:solidFill>
                  <a:srgbClr val="7030A0"/>
                </a:solidFill>
              </a:rPr>
              <a:t>%16 kdv tutarı(1000x16)/100)           </a:t>
            </a:r>
            <a:r>
              <a:rPr lang="tr-TR" sz="2800" u="sng" dirty="0" smtClean="0">
                <a:solidFill>
                  <a:srgbClr val="7030A0"/>
                </a:solidFill>
              </a:rPr>
              <a:t>=    160TL</a:t>
            </a:r>
            <a:r>
              <a:rPr lang="tr-TR" sz="2800" dirty="0">
                <a:solidFill>
                  <a:srgbClr val="7030A0"/>
                </a:solidFill>
              </a:rPr>
              <a:t/>
            </a:r>
            <a:br>
              <a:rPr lang="tr-TR" sz="2800" dirty="0">
                <a:solidFill>
                  <a:srgbClr val="7030A0"/>
                </a:solidFill>
              </a:rPr>
            </a:br>
            <a:r>
              <a:rPr lang="tr-TR" sz="2800" u="sng" dirty="0">
                <a:solidFill>
                  <a:srgbClr val="7030A0"/>
                </a:solidFill>
              </a:rPr>
              <a:t>KDV dahil </a:t>
            </a:r>
            <a:r>
              <a:rPr lang="tr-TR" sz="2800" u="sng" dirty="0" smtClean="0">
                <a:solidFill>
                  <a:srgbClr val="7030A0"/>
                </a:solidFill>
              </a:rPr>
              <a:t>satış tutarı(1.000+160)     = 1.160TL</a:t>
            </a:r>
            <a:endParaRPr lang="tr-TR" sz="2800" u="sng" dirty="0">
              <a:solidFill>
                <a:srgbClr val="7030A0"/>
              </a:solidFill>
            </a:endParaRPr>
          </a:p>
        </p:txBody>
      </p:sp>
    </p:spTree>
    <p:extLst>
      <p:ext uri="{BB962C8B-B14F-4D97-AF65-F5344CB8AC3E}">
        <p14:creationId xmlns:p14="http://schemas.microsoft.com/office/powerpoint/2010/main" val="1893545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tr-TR" sz="3200" b="1" dirty="0">
                <a:solidFill>
                  <a:srgbClr val="7030A0"/>
                </a:solidFill>
              </a:rPr>
              <a:t>KDV dahil satış tutarı </a:t>
            </a:r>
            <a:r>
              <a:rPr lang="tr-TR" sz="3200" b="1" dirty="0" smtClean="0">
                <a:solidFill>
                  <a:srgbClr val="7030A0"/>
                </a:solidFill>
              </a:rPr>
              <a:t>verildiğinde </a:t>
            </a:r>
            <a:r>
              <a:rPr lang="tr-TR" sz="3200" b="1" u="sng" dirty="0">
                <a:solidFill>
                  <a:srgbClr val="7030A0"/>
                </a:solidFill>
              </a:rPr>
              <a:t>KDV</a:t>
            </a:r>
            <a:r>
              <a:rPr lang="tr-TR" sz="3200" b="1" dirty="0">
                <a:solidFill>
                  <a:srgbClr val="7030A0"/>
                </a:solidFill>
              </a:rPr>
              <a:t> ve </a:t>
            </a:r>
            <a:r>
              <a:rPr lang="tr-TR" sz="3200" b="1" u="sng" dirty="0">
                <a:solidFill>
                  <a:srgbClr val="7030A0"/>
                </a:solidFill>
              </a:rPr>
              <a:t>mal veya hizmet bedelinin </a:t>
            </a:r>
            <a:r>
              <a:rPr lang="tr-TR" sz="3200" b="1" dirty="0">
                <a:solidFill>
                  <a:srgbClr val="7030A0"/>
                </a:solidFill>
              </a:rPr>
              <a:t>hesaplanması</a:t>
            </a:r>
            <a:endParaRPr lang="en-US" sz="3200" dirty="0"/>
          </a:p>
        </p:txBody>
      </p:sp>
      <p:sp>
        <p:nvSpPr>
          <p:cNvPr id="3" name="Content Placeholder 2"/>
          <p:cNvSpPr>
            <a:spLocks noGrp="1"/>
          </p:cNvSpPr>
          <p:nvPr>
            <p:ph idx="1"/>
          </p:nvPr>
        </p:nvSpPr>
        <p:spPr>
          <a:xfrm>
            <a:off x="457200" y="1639341"/>
            <a:ext cx="8229600" cy="4525963"/>
          </a:xfrm>
        </p:spPr>
        <p:txBody>
          <a:bodyPr/>
          <a:lstStyle/>
          <a:p>
            <a:endParaRPr lang="tr-TR" b="1" dirty="0" smtClean="0">
              <a:solidFill>
                <a:srgbClr val="7030A0"/>
              </a:solidFill>
            </a:endParaRPr>
          </a:p>
          <a:p>
            <a:endParaRPr lang="tr-TR" b="1" dirty="0">
              <a:solidFill>
                <a:srgbClr val="7030A0"/>
              </a:solidFill>
            </a:endParaRPr>
          </a:p>
          <a:p>
            <a:r>
              <a:rPr lang="tr-TR" dirty="0" smtClean="0">
                <a:solidFill>
                  <a:srgbClr val="7030A0"/>
                </a:solidFill>
              </a:rPr>
              <a:t>KDV </a:t>
            </a:r>
            <a:r>
              <a:rPr lang="tr-TR" dirty="0">
                <a:solidFill>
                  <a:srgbClr val="7030A0"/>
                </a:solidFill>
              </a:rPr>
              <a:t>dahil satış tutarı </a:t>
            </a:r>
            <a:r>
              <a:rPr lang="tr-TR" dirty="0" smtClean="0">
                <a:solidFill>
                  <a:srgbClr val="7030A0"/>
                </a:solidFill>
              </a:rPr>
              <a:t>verildiğinde; </a:t>
            </a:r>
            <a:r>
              <a:rPr lang="tr-TR" u="sng" dirty="0" smtClean="0">
                <a:solidFill>
                  <a:srgbClr val="7030A0"/>
                </a:solidFill>
              </a:rPr>
              <a:t>KDV</a:t>
            </a:r>
            <a:r>
              <a:rPr lang="tr-TR" dirty="0" smtClean="0">
                <a:solidFill>
                  <a:srgbClr val="7030A0"/>
                </a:solidFill>
              </a:rPr>
              <a:t>’yi hesaplamak için ayrı, </a:t>
            </a:r>
            <a:r>
              <a:rPr lang="tr-TR" u="sng" dirty="0" smtClean="0">
                <a:solidFill>
                  <a:srgbClr val="7030A0"/>
                </a:solidFill>
              </a:rPr>
              <a:t>mal ve hizmet bedelini</a:t>
            </a:r>
            <a:r>
              <a:rPr lang="tr-TR" dirty="0" smtClean="0">
                <a:solidFill>
                  <a:srgbClr val="7030A0"/>
                </a:solidFill>
              </a:rPr>
              <a:t> hesaplamak için ayrı </a:t>
            </a:r>
            <a:r>
              <a:rPr lang="tr-TR" b="1" dirty="0" smtClean="0">
                <a:solidFill>
                  <a:srgbClr val="7030A0"/>
                </a:solidFill>
              </a:rPr>
              <a:t>içyüzde</a:t>
            </a:r>
            <a:r>
              <a:rPr lang="tr-TR" dirty="0" smtClean="0">
                <a:solidFill>
                  <a:srgbClr val="7030A0"/>
                </a:solidFill>
              </a:rPr>
              <a:t> formülü uygulanır. </a:t>
            </a:r>
            <a:endParaRPr lang="en-US" dirty="0"/>
          </a:p>
        </p:txBody>
      </p:sp>
    </p:spTree>
    <p:extLst>
      <p:ext uri="{BB962C8B-B14F-4D97-AF65-F5344CB8AC3E}">
        <p14:creationId xmlns:p14="http://schemas.microsoft.com/office/powerpoint/2010/main" val="345561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b="1" dirty="0">
                <a:solidFill>
                  <a:srgbClr val="7030A0"/>
                </a:solidFill>
              </a:rPr>
              <a:t>KDV dahil satış tutarı verildiğinde </a:t>
            </a:r>
            <a:r>
              <a:rPr lang="tr-TR" sz="3200" b="1" u="sng" dirty="0">
                <a:solidFill>
                  <a:srgbClr val="7030A0"/>
                </a:solidFill>
              </a:rPr>
              <a:t>KDV</a:t>
            </a:r>
            <a:r>
              <a:rPr lang="tr-TR" sz="3200" b="1" dirty="0">
                <a:solidFill>
                  <a:srgbClr val="7030A0"/>
                </a:solidFill>
              </a:rPr>
              <a:t> ve </a:t>
            </a:r>
            <a:r>
              <a:rPr lang="tr-TR" sz="3200" b="1" u="sng" dirty="0" smtClean="0">
                <a:solidFill>
                  <a:srgbClr val="7030A0"/>
                </a:solidFill>
              </a:rPr>
              <a:t>mal </a:t>
            </a:r>
            <a:r>
              <a:rPr lang="tr-TR" sz="3200" b="1" u="sng" dirty="0">
                <a:solidFill>
                  <a:srgbClr val="7030A0"/>
                </a:solidFill>
              </a:rPr>
              <a:t>veya hizmet bedelinin </a:t>
            </a:r>
            <a:r>
              <a:rPr lang="tr-TR" sz="3200" b="1" dirty="0">
                <a:solidFill>
                  <a:srgbClr val="7030A0"/>
                </a:solidFill>
              </a:rPr>
              <a:t>hesaplanması</a:t>
            </a:r>
            <a:endParaRPr lang="en-US" sz="3200" dirty="0"/>
          </a:p>
        </p:txBody>
      </p:sp>
      <p:sp>
        <p:nvSpPr>
          <p:cNvPr id="3" name="Content Placeholder 2"/>
          <p:cNvSpPr>
            <a:spLocks noGrp="1"/>
          </p:cNvSpPr>
          <p:nvPr>
            <p:ph idx="1"/>
          </p:nvPr>
        </p:nvSpPr>
        <p:spPr>
          <a:xfrm>
            <a:off x="228265" y="1484784"/>
            <a:ext cx="8928992" cy="4997151"/>
          </a:xfrm>
        </p:spPr>
        <p:txBody>
          <a:bodyPr/>
          <a:lstStyle/>
          <a:p>
            <a:endParaRPr lang="tr-TR" sz="2400" b="1" dirty="0" smtClean="0">
              <a:solidFill>
                <a:srgbClr val="7030A0"/>
              </a:solidFill>
            </a:endParaRPr>
          </a:p>
          <a:p>
            <a:r>
              <a:rPr lang="tr-TR" sz="2400" b="1" dirty="0" smtClean="0">
                <a:solidFill>
                  <a:srgbClr val="7030A0"/>
                </a:solidFill>
              </a:rPr>
              <a:t>KDV </a:t>
            </a:r>
            <a:r>
              <a:rPr lang="tr-TR" sz="2400" b="1" dirty="0">
                <a:solidFill>
                  <a:srgbClr val="7030A0"/>
                </a:solidFill>
              </a:rPr>
              <a:t>dahil satış tutarı verildiğinde</a:t>
            </a:r>
            <a:r>
              <a:rPr lang="tr-TR" sz="2400" b="1" dirty="0" smtClean="0">
                <a:solidFill>
                  <a:srgbClr val="7030A0"/>
                </a:solidFill>
              </a:rPr>
              <a:t>;</a:t>
            </a:r>
          </a:p>
          <a:p>
            <a:pPr marL="0" indent="0">
              <a:buNone/>
            </a:pPr>
            <a:r>
              <a:rPr lang="tr-TR" sz="2400" b="1" u="sng" dirty="0" smtClean="0">
                <a:solidFill>
                  <a:srgbClr val="7030A0"/>
                </a:solidFill>
              </a:rPr>
              <a:t>Mal veya hizmet bedelini</a:t>
            </a:r>
            <a:r>
              <a:rPr lang="tr-TR" sz="2400" b="1" dirty="0" smtClean="0">
                <a:solidFill>
                  <a:srgbClr val="7030A0"/>
                </a:solidFill>
              </a:rPr>
              <a:t> hesaplamak için uygulanacak içyüzde formülü:</a:t>
            </a:r>
          </a:p>
          <a:p>
            <a:pPr marL="0" indent="0">
              <a:buNone/>
            </a:pPr>
            <a:endParaRPr lang="tr-TR" sz="2400" b="1" dirty="0">
              <a:solidFill>
                <a:srgbClr val="7030A0"/>
              </a:solidFill>
            </a:endParaRPr>
          </a:p>
          <a:p>
            <a:pPr marL="0" indent="0">
              <a:spcBef>
                <a:spcPts val="0"/>
              </a:spcBef>
              <a:buNone/>
            </a:pPr>
            <a:r>
              <a:rPr lang="tr-TR" sz="2400" b="1" dirty="0" smtClean="0">
                <a:solidFill>
                  <a:srgbClr val="7030A0"/>
                </a:solidFill>
              </a:rPr>
              <a:t>KDV Dahil Satış Fiyatı x 100      </a:t>
            </a:r>
          </a:p>
          <a:p>
            <a:pPr marL="0" indent="0">
              <a:spcBef>
                <a:spcPts val="0"/>
              </a:spcBef>
              <a:buNone/>
            </a:pPr>
            <a:r>
              <a:rPr lang="tr-TR" sz="2400" b="1" dirty="0" smtClean="0">
                <a:solidFill>
                  <a:srgbClr val="7030A0"/>
                </a:solidFill>
              </a:rPr>
              <a:t>----------------------------------------= </a:t>
            </a:r>
            <a:r>
              <a:rPr lang="tr-TR" sz="2400" b="1" u="sng" dirty="0" smtClean="0">
                <a:solidFill>
                  <a:srgbClr val="7030A0"/>
                </a:solidFill>
              </a:rPr>
              <a:t>Mal veya Hizmet Bedeli</a:t>
            </a:r>
          </a:p>
          <a:p>
            <a:pPr marL="0" indent="0">
              <a:buNone/>
            </a:pPr>
            <a:r>
              <a:rPr lang="tr-TR" sz="2400" b="1" dirty="0" smtClean="0"/>
              <a:t>        </a:t>
            </a:r>
            <a:r>
              <a:rPr lang="tr-TR" sz="2400" b="1" dirty="0">
                <a:solidFill>
                  <a:srgbClr val="7030A0"/>
                </a:solidFill>
              </a:rPr>
              <a:t>(100 + KDV Oranı</a:t>
            </a:r>
            <a:r>
              <a:rPr lang="tr-TR" sz="2400" b="1" dirty="0" smtClean="0">
                <a:solidFill>
                  <a:srgbClr val="7030A0"/>
                </a:solidFill>
              </a:rPr>
              <a:t>)</a:t>
            </a:r>
            <a:endParaRPr lang="tr-TR" sz="2400" b="1" dirty="0">
              <a:solidFill>
                <a:srgbClr val="7030A0"/>
              </a:solidFill>
            </a:endParaRPr>
          </a:p>
          <a:p>
            <a:pPr marL="0" indent="0">
              <a:buNone/>
            </a:pPr>
            <a:endParaRPr lang="tr-TR" sz="2400" b="1" u="sng" dirty="0" smtClean="0">
              <a:solidFill>
                <a:srgbClr val="7030A0"/>
              </a:solidFill>
            </a:endParaRPr>
          </a:p>
          <a:p>
            <a:pPr marL="0" indent="0">
              <a:buNone/>
            </a:pPr>
            <a:r>
              <a:rPr lang="tr-TR" sz="2400" b="1" u="sng" dirty="0" smtClean="0">
                <a:solidFill>
                  <a:srgbClr val="7030A0"/>
                </a:solidFill>
              </a:rPr>
              <a:t>KDV </a:t>
            </a:r>
            <a:r>
              <a:rPr lang="tr-TR" sz="2400" b="1" u="sng" dirty="0">
                <a:solidFill>
                  <a:srgbClr val="7030A0"/>
                </a:solidFill>
              </a:rPr>
              <a:t>tutarı </a:t>
            </a:r>
            <a:r>
              <a:rPr lang="tr-TR" sz="2400" b="1" dirty="0">
                <a:solidFill>
                  <a:srgbClr val="7030A0"/>
                </a:solidFill>
              </a:rPr>
              <a:t>= KDV Dahil Satış Fiyatı </a:t>
            </a:r>
            <a:r>
              <a:rPr lang="tr-TR" sz="2400" b="1" dirty="0" smtClean="0">
                <a:solidFill>
                  <a:srgbClr val="7030A0"/>
                </a:solidFill>
              </a:rPr>
              <a:t>- </a:t>
            </a:r>
            <a:r>
              <a:rPr lang="tr-TR" sz="2400" b="1" dirty="0">
                <a:solidFill>
                  <a:srgbClr val="7030A0"/>
                </a:solidFill>
              </a:rPr>
              <a:t>Mal </a:t>
            </a:r>
            <a:r>
              <a:rPr lang="tr-TR" sz="2400" b="1" dirty="0" smtClean="0">
                <a:solidFill>
                  <a:srgbClr val="7030A0"/>
                </a:solidFill>
              </a:rPr>
              <a:t>veya                   hizmet bedeli</a:t>
            </a:r>
            <a:r>
              <a:rPr lang="tr-TR" sz="2400" dirty="0">
                <a:solidFill>
                  <a:srgbClr val="7030A0"/>
                </a:solidFill>
              </a:rPr>
              <a:t/>
            </a:r>
            <a:br>
              <a:rPr lang="tr-TR" sz="2400" dirty="0">
                <a:solidFill>
                  <a:srgbClr val="7030A0"/>
                </a:solidFill>
              </a:rPr>
            </a:br>
            <a:r>
              <a:rPr lang="tr-TR" sz="2400" dirty="0">
                <a:solidFill>
                  <a:srgbClr val="7030A0"/>
                </a:solidFill>
              </a:rPr>
              <a:t>şeklinde hesaplanır. </a:t>
            </a:r>
            <a:r>
              <a:rPr lang="tr-TR" sz="2400" dirty="0"/>
              <a:t/>
            </a:r>
            <a:br>
              <a:rPr lang="tr-TR" sz="2400" dirty="0"/>
            </a:br>
            <a:endParaRPr lang="tr-TR" sz="2400" b="1" dirty="0" smtClean="0">
              <a:solidFill>
                <a:srgbClr val="7030A0"/>
              </a:solidFill>
            </a:endParaRPr>
          </a:p>
          <a:p>
            <a:pPr marL="0" indent="0">
              <a:buNone/>
            </a:pPr>
            <a:endParaRPr lang="tr-TR" sz="2400" b="1" dirty="0">
              <a:solidFill>
                <a:srgbClr val="7030A0"/>
              </a:solidFill>
            </a:endParaRPr>
          </a:p>
          <a:p>
            <a:endParaRPr lang="tr-TR" sz="2400" b="1" dirty="0" smtClean="0">
              <a:solidFill>
                <a:srgbClr val="7030A0"/>
              </a:solidFill>
            </a:endParaRPr>
          </a:p>
          <a:p>
            <a:pPr marL="0" indent="0">
              <a:buNone/>
            </a:pPr>
            <a:endParaRPr lang="tr-TR" sz="2400" b="1" dirty="0">
              <a:solidFill>
                <a:srgbClr val="7030A0"/>
              </a:solidFill>
            </a:endParaRPr>
          </a:p>
          <a:p>
            <a:pPr marL="0" indent="0">
              <a:buNone/>
            </a:pPr>
            <a:endParaRPr lang="en-US" sz="2400" b="1" dirty="0">
              <a:solidFill>
                <a:srgbClr val="7030A0"/>
              </a:solidFill>
            </a:endParaRPr>
          </a:p>
        </p:txBody>
      </p:sp>
    </p:spTree>
    <p:extLst>
      <p:ext uri="{BB962C8B-B14F-4D97-AF65-F5344CB8AC3E}">
        <p14:creationId xmlns:p14="http://schemas.microsoft.com/office/powerpoint/2010/main" val="32341068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0E5F41C55D4D4DA5114F45A12D55A4" ma:contentTypeVersion="" ma:contentTypeDescription="Create a new document." ma:contentTypeScope="" ma:versionID="a1de7ca4ab9aa372d7dcefd38bbcfddd">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946CF06-9331-40A8-9777-5CA02178AFA3}"/>
</file>

<file path=customXml/itemProps2.xml><?xml version="1.0" encoding="utf-8"?>
<ds:datastoreItem xmlns:ds="http://schemas.openxmlformats.org/officeDocument/2006/customXml" ds:itemID="{D9A2EA66-EC28-4357-8E2F-B131C506A69D}"/>
</file>

<file path=customXml/itemProps3.xml><?xml version="1.0" encoding="utf-8"?>
<ds:datastoreItem xmlns:ds="http://schemas.openxmlformats.org/officeDocument/2006/customXml" ds:itemID="{991D1300-CD45-4A20-8D0E-604E94765BE1}"/>
</file>

<file path=docProps/app.xml><?xml version="1.0" encoding="utf-8"?>
<Properties xmlns="http://schemas.openxmlformats.org/officeDocument/2006/extended-properties" xmlns:vt="http://schemas.openxmlformats.org/officeDocument/2006/docPropsVTypes">
  <TotalTime>3048</TotalTime>
  <Words>1069</Words>
  <Application>Microsoft Office PowerPoint</Application>
  <PresentationFormat>On-screen Show (4:3)</PresentationFormat>
  <Paragraphs>160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Comic Sans MS</vt:lpstr>
      <vt:lpstr>Times New Roman</vt:lpstr>
      <vt:lpstr>Default Design</vt:lpstr>
      <vt:lpstr>BÖLÜM 3 </vt:lpstr>
      <vt:lpstr>KATMA DEĞER VERGİSİ (KDV)</vt:lpstr>
      <vt:lpstr>KDV</vt:lpstr>
      <vt:lpstr>KKTC de kullanılan KDV oranları</vt:lpstr>
      <vt:lpstr>KDV Hesaplaması</vt:lpstr>
      <vt:lpstr> Bir mal veya hizmetin KDV tutarının hesaplanması : </vt:lpstr>
      <vt:lpstr> Bir mal veya hizmetin KDV dahil tutarının hesaplanması: </vt:lpstr>
      <vt:lpstr>KDV dahil satış tutarı verildiğinde KDV ve mal veya hizmet bedelinin hesaplanması</vt:lpstr>
      <vt:lpstr>KDV dahil satış tutarı verildiğinde KDV ve mal veya hizmet bedelinin hesaplanması</vt:lpstr>
      <vt:lpstr>KDV dahil satış tutarı verildiğinde KDV ve mal veya hizmet bedelinin hesaplanması</vt:lpstr>
      <vt:lpstr>KDV dahil satış tutarı verildiğinde sadece KDV’nin hesaplanması</vt:lpstr>
      <vt:lpstr>KDV dahil satış tutarı verildiğinde sadece KDV’nin hesaplanması</vt:lpstr>
      <vt:lpstr> Beyanname Tarihleri ve Açıklamalar </vt:lpstr>
      <vt:lpstr>Beyanname Tarihleri ve Açıklamalar</vt:lpstr>
      <vt:lpstr>Beyanname Tarihleri ve Açıklamalar</vt:lpstr>
      <vt:lpstr> KDV Kullanım Amacı</vt:lpstr>
      <vt:lpstr>PowerPoint Presentation</vt:lpstr>
      <vt:lpstr>PowerPoint Presentation</vt:lpstr>
      <vt:lpstr>PowerPoint Presentation</vt:lpstr>
      <vt:lpstr>PowerPoint Presentation</vt:lpstr>
      <vt:lpstr>Katma Değer Vergisinin Mükellefleri</vt:lpstr>
      <vt:lpstr>PowerPoint Presentation</vt:lpstr>
      <vt:lpstr>KDV TAHAKKUK KAYITLARI</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ece celik</cp:lastModifiedBy>
  <cp:revision>265</cp:revision>
  <cp:lastPrinted>2017-09-15T11:03:18Z</cp:lastPrinted>
  <dcterms:created xsi:type="dcterms:W3CDTF">2004-12-08T12:13:42Z</dcterms:created>
  <dcterms:modified xsi:type="dcterms:W3CDTF">2019-11-06T06:24:12Z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0x010100760E5F41C55D4D4DA5114F45A12D55A4</vt:lpwstr>
  </property>
</Properties>
</file>