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373" r:id="rId4"/>
    <p:sldId id="374" r:id="rId5"/>
    <p:sldId id="356" r:id="rId6"/>
    <p:sldId id="423" r:id="rId7"/>
    <p:sldId id="360" r:id="rId8"/>
    <p:sldId id="361" r:id="rId9"/>
    <p:sldId id="362" r:id="rId10"/>
    <p:sldId id="363" r:id="rId11"/>
    <p:sldId id="364" r:id="rId12"/>
    <p:sldId id="370" r:id="rId13"/>
    <p:sldId id="372" r:id="rId14"/>
    <p:sldId id="404" r:id="rId15"/>
    <p:sldId id="424" r:id="rId16"/>
    <p:sldId id="378" r:id="rId17"/>
    <p:sldId id="394" r:id="rId18"/>
    <p:sldId id="395" r:id="rId19"/>
    <p:sldId id="396" r:id="rId20"/>
    <p:sldId id="397" r:id="rId21"/>
    <p:sldId id="379" r:id="rId22"/>
    <p:sldId id="380" r:id="rId23"/>
    <p:sldId id="381" r:id="rId24"/>
    <p:sldId id="382" r:id="rId25"/>
    <p:sldId id="383" r:id="rId26"/>
    <p:sldId id="385" r:id="rId27"/>
    <p:sldId id="384" r:id="rId28"/>
    <p:sldId id="386" r:id="rId29"/>
    <p:sldId id="387" r:id="rId30"/>
    <p:sldId id="392" r:id="rId31"/>
    <p:sldId id="399" r:id="rId32"/>
    <p:sldId id="398" r:id="rId33"/>
    <p:sldId id="375" r:id="rId34"/>
    <p:sldId id="377" r:id="rId35"/>
    <p:sldId id="402" r:id="rId36"/>
    <p:sldId id="403" r:id="rId37"/>
    <p:sldId id="406" r:id="rId38"/>
    <p:sldId id="407" r:id="rId39"/>
    <p:sldId id="408" r:id="rId40"/>
    <p:sldId id="409" r:id="rId41"/>
    <p:sldId id="410" r:id="rId42"/>
    <p:sldId id="412" r:id="rId43"/>
    <p:sldId id="414" r:id="rId44"/>
    <p:sldId id="415" r:id="rId45"/>
    <p:sldId id="416" r:id="rId46"/>
    <p:sldId id="417" r:id="rId47"/>
    <p:sldId id="418" r:id="rId48"/>
    <p:sldId id="422" r:id="rId49"/>
    <p:sldId id="354" r:id="rId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4.9.2017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42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911622-7F60-4D94-8BD4-89CF52B5B7DF}" type="slidenum">
              <a:rPr lang="en-GB" smtClean="0"/>
              <a:pPr eaLnBrk="1" hangingPunct="1"/>
              <a:t>17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82743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18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8919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19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26581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20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37521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911622-7F60-4D94-8BD4-89CF52B5B7DF}" type="slidenum">
              <a:rPr lang="en-GB" smtClean="0"/>
              <a:pPr eaLnBrk="1" hangingPunct="1"/>
              <a:t>21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04584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911622-7F60-4D94-8BD4-89CF52B5B7DF}" type="slidenum">
              <a:rPr lang="en-GB" smtClean="0"/>
              <a:pPr eaLnBrk="1" hangingPunct="1"/>
              <a:t>27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53113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911622-7F60-4D94-8BD4-89CF52B5B7DF}" type="slidenum">
              <a:rPr lang="en-GB" smtClean="0"/>
              <a:pPr eaLnBrk="1" hangingPunct="1"/>
              <a:t>28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65579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911622-7F60-4D94-8BD4-89CF52B5B7DF}" type="slidenum">
              <a:rPr lang="en-GB" smtClean="0"/>
              <a:pPr eaLnBrk="1" hangingPunct="1"/>
              <a:t>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34925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BC7342-BBD4-4AA4-92EF-8B156C1A3378}" type="slidenum">
              <a:rPr lang="en-GB" smtClean="0"/>
              <a:pPr eaLnBrk="1" hangingPunct="1"/>
              <a:t>30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21939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FC7D79-8530-4CC7-A21A-F1F62A2FEFB4}" type="slidenum">
              <a:rPr lang="en-GB" smtClean="0"/>
              <a:pPr eaLnBrk="1" hangingPunct="1"/>
              <a:t>34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3362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2B8C3D3-6C69-4FBA-9C76-41E4F26F22FB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11447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35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58311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37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30529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38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48361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39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93190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40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28472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41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01057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42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3065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CB289E-3B41-48A0-8A86-133835647514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2884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5077E06-55D3-4C79-B816-2460980FFD3F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265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DAFD33-7DD3-4117-B56C-46FCB6DB554E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50027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DDA669-D619-4F7D-8188-BC7E0D32C9DB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3749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14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43553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EAAD52-07BE-4314-901F-C0579C6A4BB2}" type="slidenum">
              <a:rPr lang="en-GB" smtClean="0"/>
              <a:pPr eaLnBrk="1" hangingPunct="1"/>
              <a:t>15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1480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911622-7F60-4D94-8BD4-89CF52B5B7DF}" type="slidenum">
              <a:rPr lang="en-GB" smtClean="0"/>
              <a:pPr eaLnBrk="1" hangingPunct="1"/>
              <a:t>16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9264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32"/>
          <p:cNvSpPr/>
          <p:nvPr userDrawn="1"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76502" y="5101962"/>
            <a:ext cx="7128792" cy="79208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3</a:t>
            </a: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İŞLETİM SİSTEMLERİ VE UYGULAMA YAZILIMLARI</a:t>
            </a:r>
            <a:endParaRPr lang="tr-T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ITEC115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-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BİLGİSAYARA GİRİŞ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/>
            </a:r>
            <a:b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</a:b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ITEC190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- HUKUK İÇİN BİLGİSAYAR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061325" cy="45116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Tek kullanıcı-çok görevli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tr-TR" sz="2100" dirty="0" smtClean="0">
                <a:solidFill>
                  <a:schemeClr val="tx1"/>
                </a:solidFill>
              </a:rPr>
              <a:t>Kişisel bilgisayarlarda, e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tr-TR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yaygın kullanılan işletim sistemi türüdür.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tr-TR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Kullanıcılar aynı anda birden fazla programı ve işlemi gerçekleştirebilir.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tr-TR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Örneğin kelime işlemci programla bir rapor yazarken, aynı sırada İnternette bir veriyi tarayabilir veya sunum programı ile bir sunu hazırlanabilir.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 Windows 8 </a:t>
            </a:r>
            <a:r>
              <a:rPr lang="tr-TR" sz="2100" dirty="0">
                <a:solidFill>
                  <a:schemeClr val="tx1"/>
                </a:solidFill>
              </a:rPr>
              <a:t>ve Windows 10 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işletim sistem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ler</a:t>
            </a:r>
            <a:r>
              <a:rPr lang="tr-TR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örnek olarak verilebilir.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İşletim Sistemi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Türleri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061325" cy="451167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Çoklu kullanıcı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Farklı birçok kullanıcının, bilgisayar kaynaklarından aynı anda ve kesintisiz yararlanmasını sağlayan işletim sistemi türüdür.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Çoklu kullanıcı işletim sistemi, farklı kullanıcı taleplerini kontrol eder, sıraya koyar ve farklı işlemlerin dengeli bir şekilde yapılabilmesi için sistem kaynaklarını yönetir.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Linux 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işletim sistemi, çoklu </a:t>
            </a:r>
            <a:r>
              <a:rPr lang="tr-TR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kullanıcı işletim sistemlerine örnek olarak verilebilir.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tr-TR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İşletim Sistemi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Türleri</a:t>
            </a:r>
          </a:p>
        </p:txBody>
      </p:sp>
      <p:pic>
        <p:nvPicPr>
          <p:cNvPr id="6" name="Picture 4" descr="vgp_multius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5070" y="4346121"/>
            <a:ext cx="2219403" cy="181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7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920880" cy="46805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sz="2200" b="1" dirty="0" smtClean="0"/>
              <a:t>İşlem Yönetimi  (Process Management): </a:t>
            </a:r>
            <a:r>
              <a:rPr lang="tr-TR" sz="2200" dirty="0" smtClean="0"/>
              <a:t>Verilen işlemlerin belirli bir sırada ve zamanda uygulanmasını sağlar.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sz="2200" b="1" dirty="0" smtClean="0"/>
              <a:t>Bellek Yönetimi (Memory Management): </a:t>
            </a:r>
            <a:r>
              <a:rPr lang="tr-TR" sz="2200" dirty="0" smtClean="0"/>
              <a:t>Bellekle ilgili denetleme ve organizasyon</a:t>
            </a:r>
            <a:r>
              <a:rPr lang="en-US" sz="2200" dirty="0" smtClean="0"/>
              <a:t>u</a:t>
            </a:r>
            <a:r>
              <a:rPr lang="tr-TR" sz="2200" dirty="0" smtClean="0"/>
              <a:t> yapar. Belleğin dolu ve boş kısımlarını kontrol ederek, işlemler için gerekli belleği ayırır ve işlem bitince bu belleği boşaltır. </a:t>
            </a:r>
          </a:p>
          <a:p>
            <a:pPr>
              <a:spcAft>
                <a:spcPts val="600"/>
              </a:spcAft>
              <a:defRPr/>
            </a:pPr>
            <a:r>
              <a:rPr lang="tr-TR" sz="2200" b="1" dirty="0"/>
              <a:t>Aygıt Yönetimi  (I/O Management): </a:t>
            </a:r>
            <a:r>
              <a:rPr lang="tr-TR" sz="2200" dirty="0"/>
              <a:t>Bilgisayar ile giriş/çıkış birimleri (yazıcı, fare, tarayıcı gibi) arasındaki veri alışverişini denetler. </a:t>
            </a:r>
          </a:p>
          <a:p>
            <a:pPr>
              <a:spcAft>
                <a:spcPts val="600"/>
              </a:spcAft>
              <a:defRPr/>
            </a:pPr>
            <a:r>
              <a:rPr lang="tr-TR" sz="2200" b="1" dirty="0"/>
              <a:t>Dosya Yönetimi (File Management): </a:t>
            </a:r>
            <a:r>
              <a:rPr lang="tr-TR" sz="2200" dirty="0"/>
              <a:t>Verilerin saklandığı dosyalarla ilgili çalışmayı yönetir. Dosya erişimi, bilgi yazma ve okuma gibi işlemleri düzenler</a:t>
            </a:r>
            <a:r>
              <a:rPr lang="tr-TR" sz="2200" dirty="0" smtClean="0"/>
              <a:t>.</a:t>
            </a:r>
            <a:endParaRPr lang="tr-TR" sz="2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İşletim Sisteminin Görevleri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İşletim Sisteminin Görevleri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9" y="2918048"/>
            <a:ext cx="85058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6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920880" cy="46805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İşletim sisteminin her bir modülü, belirli bilgisayar donanım parçalarını denetler ve kontrol eder.</a:t>
            </a:r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208912" cy="46656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Windows 10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Temmuz 2015’de resmi olarak piyasaya çıkmıştır.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Microsoft’un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dijital assistan uygulaması Cortana, Windows 10 ile artık bilgisayarlar ve tabletlerde de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kullanılabilecektir.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Windows 10 ile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birlikte, internet explorer yerine Microsoft Edge adıyla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tarayıcısı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kullanılmaya başlandı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208912" cy="46656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b="1" dirty="0"/>
              <a:t>Masaüstü</a:t>
            </a:r>
            <a:r>
              <a:rPr lang="tr-TR" sz="2400" dirty="0"/>
              <a:t> bir çalışma masası gibidir. Buraya sık kullanılan dosyaları ve programların kısayolları yerleştirebilir.</a:t>
            </a:r>
          </a:p>
          <a:p>
            <a:pPr>
              <a:buFont typeface="Wingdings" pitchFamily="2" charset="2"/>
              <a:buChar char="Ø"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04864"/>
            <a:ext cx="7128147" cy="40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6799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Görev çubuğu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ekranın alt kısmında bulunan uzun yatay çubuktur.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ana bölümden oluşur: 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başlat düğmesi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hangi program ve dosyaların açık olduğunu gösteren orta bölüm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saat, pil durumu, vs. gibi bilgilerin bulunduğu bildirim alanı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dirty="0" smtClean="0"/>
              <a:t>10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79912" y="5058282"/>
            <a:ext cx="2062528" cy="4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Görev Çubuğu</a:t>
            </a:r>
          </a:p>
          <a:p>
            <a:pPr algn="ctr">
              <a:buFont typeface="Wingdings" pitchFamily="2" charset="2"/>
              <a:buChar char="Ø"/>
              <a:defRPr/>
            </a:pPr>
            <a:endParaRPr lang="tr-TR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3031"/>
            <a:ext cx="9164751" cy="2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7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Başlat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düğmesi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genelde ekranın sol alt köşesinde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olur.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b="1" dirty="0"/>
          </a:p>
          <a:p>
            <a:pPr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2400" b="1" dirty="0"/>
          </a:p>
          <a:p>
            <a:pPr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tr-TR" sz="2400" b="1" dirty="0" smtClean="0"/>
              <a:t>Başlat </a:t>
            </a:r>
            <a:r>
              <a:rPr lang="tr-TR" sz="2400" b="1" dirty="0"/>
              <a:t>menüsü</a:t>
            </a:r>
            <a:r>
              <a:rPr lang="tr-TR" sz="2400" dirty="0"/>
              <a:t> bilgisayarınızın giriş kapısı gibidir. Bilgisayarınızda bulunan programları başlatabildiğiniz, yardım alabildiğiniz, dosya veya klasör araması yapabildiğiniz bir yerdir. 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dirty="0" smtClean="0"/>
              <a:t>10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988840"/>
            <a:ext cx="6008168" cy="43204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5400000">
            <a:off x="1475656" y="2492896"/>
            <a:ext cx="432048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259632" y="2937653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Başlat düğmesi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3168352" cy="46656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Başlat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düğmesine tıkladığınızda başlat menüsü açılacaktır.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menü en sık kullanılan programları otomatik olarak listeleyecektir.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dirty="0" smtClean="0"/>
              <a:t>10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690" y="1299504"/>
            <a:ext cx="5122774" cy="49378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67944" y="1299504"/>
            <a:ext cx="2016224" cy="47217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3625690" y="6021288"/>
            <a:ext cx="29823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7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136904" cy="46656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Başlat menüsüne istediğiniz bir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programı sabitlemek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de mümkündür. Sabitlenen programlar menüde her zaman yer alacaktır.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Bunun için açılan listeden sabitlemek istediğiniz programın üzerine sağ tıklayıp, </a:t>
            </a:r>
            <a:r>
              <a:rPr lang="tr-TR" sz="2400" b="1" dirty="0" smtClean="0"/>
              <a:t>Başlangıç </a:t>
            </a:r>
            <a:r>
              <a:rPr lang="tr-TR" sz="2400" b="1" dirty="0"/>
              <a:t>M</a:t>
            </a:r>
            <a:r>
              <a:rPr lang="tr-TR" sz="2400" b="1" dirty="0" smtClean="0"/>
              <a:t>enüsüne </a:t>
            </a:r>
            <a:r>
              <a:rPr lang="tr-TR" sz="2400" b="1" dirty="0"/>
              <a:t>S</a:t>
            </a:r>
            <a:r>
              <a:rPr lang="tr-TR" sz="2400" b="1" dirty="0" smtClean="0"/>
              <a:t>abitle </a:t>
            </a:r>
            <a:r>
              <a:rPr lang="tr-TR" sz="2400" b="1" dirty="0" smtClean="0"/>
              <a:t>(Pin to </a:t>
            </a:r>
            <a:r>
              <a:rPr lang="tr-TR" sz="2400" b="1" dirty="0" smtClean="0"/>
              <a:t>Start)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seçilmelidir.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dirty="0" smtClean="0"/>
              <a:t>10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722" y="3284984"/>
            <a:ext cx="2713542" cy="302388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788024" y="3933056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4962941" y="4005064"/>
            <a:ext cx="97721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6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</a:t>
            </a:r>
            <a:r>
              <a:rPr lang="tr-TR" sz="2400" dirty="0" smtClean="0"/>
              <a:t>dersin amacı,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İşletim sistemleri,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İşletim sistemi türleri,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Windows </a:t>
            </a:r>
            <a:r>
              <a:rPr lang="tr-TR" sz="2000" dirty="0" smtClean="0">
                <a:solidFill>
                  <a:schemeClr val="tx1"/>
                </a:solidFill>
              </a:rPr>
              <a:t>10 </a:t>
            </a:r>
            <a:r>
              <a:rPr lang="tr-TR" sz="2000" dirty="0" smtClean="0">
                <a:solidFill>
                  <a:schemeClr val="tx1"/>
                </a:solidFill>
              </a:rPr>
              <a:t>işletim sistemi,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Diğer işletim sistemleri,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Uygulama yazılımları,</a:t>
            </a:r>
            <a:endParaRPr lang="tr-TR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4916183" cy="46656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2400" dirty="0" smtClean="0"/>
              <a:t>10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’da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herhangi bir programı veya dosyayı aramak, </a:t>
            </a:r>
            <a:r>
              <a:rPr lang="tr-TR" sz="2400" dirty="0" smtClean="0"/>
              <a:t>görev çubuğundaki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arama kutusu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sayesinde çok kolay ve hızlı yapılabilmektedir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Arama sonuçları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açılan pencerede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görüntülenmektedir.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dirty="0" smtClean="0"/>
              <a:t>10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220" y="1355170"/>
            <a:ext cx="3096344" cy="482966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652120" y="5949280"/>
            <a:ext cx="288033" cy="235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5724128" y="5641716"/>
            <a:ext cx="936104" cy="307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2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6799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Bilgisayarınızda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bir programı, dosyayı veya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klasörü açtığınızda ekranda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pencere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adı verilen bir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kutu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veya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çerçeve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yer alır.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Her pencerenin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içeriği farklı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olmasına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rağmen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pencerelerdeki birçok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öğe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ortaktır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dirty="0" smtClean="0"/>
              <a:t>10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834972"/>
            <a:ext cx="5543848" cy="347434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934917">
            <a:off x="4587295" y="2954467"/>
            <a:ext cx="752666" cy="21685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292080" y="3062896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Başlık çubuğu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9709065">
            <a:off x="5298048" y="3790993"/>
            <a:ext cx="806807" cy="25049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042960" y="3513717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Pencere içindeki simgeler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3" y="3797363"/>
            <a:ext cx="864095" cy="11395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7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</a:t>
            </a:r>
            <a:r>
              <a:rPr lang="tr-TR" dirty="0" smtClean="0"/>
              <a:t>10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99552"/>
            <a:ext cx="8280920" cy="4937760"/>
          </a:xfrm>
        </p:spPr>
        <p:txBody>
          <a:bodyPr/>
          <a:lstStyle/>
          <a:p>
            <a:pPr>
              <a:defRPr/>
            </a:pPr>
            <a:r>
              <a:rPr lang="tr-TR" sz="2400" b="1" dirty="0" smtClean="0"/>
              <a:t>Klasörler</a:t>
            </a:r>
            <a:r>
              <a:rPr lang="tr-TR" sz="2400" dirty="0" smtClean="0"/>
              <a:t>, dosyaların gruplandığı öğelerdir. Klasörler içinde binlerce dosya ve alt klasör bulunabilir. </a:t>
            </a:r>
          </a:p>
          <a:p>
            <a:pPr>
              <a:defRPr/>
            </a:pPr>
            <a:r>
              <a:rPr lang="tr-TR" sz="2400" dirty="0" smtClean="0"/>
              <a:t>Klasörler </a:t>
            </a:r>
            <a:r>
              <a:rPr lang="tr-TR" sz="2400" dirty="0"/>
              <a:t>pencerelerde </a:t>
            </a:r>
            <a:r>
              <a:rPr lang="tr-TR" sz="2400" dirty="0" smtClean="0"/>
              <a:t>açılır ve bu </a:t>
            </a:r>
            <a:r>
              <a:rPr lang="tr-TR" sz="2400" dirty="0"/>
              <a:t>pencerelerde: </a:t>
            </a:r>
          </a:p>
          <a:p>
            <a:pPr marL="274638" lvl="1" indent="0">
              <a:buFont typeface="Brush Script MT" pitchFamily="66" charset="0"/>
              <a:buNone/>
            </a:pPr>
            <a:r>
              <a:rPr lang="tr-TR" sz="2000" dirty="0"/>
              <a:t>1.ileri geri düğmeleri</a:t>
            </a:r>
          </a:p>
          <a:p>
            <a:pPr marL="274638" lvl="1" indent="0">
              <a:buFont typeface="Brush Script MT" pitchFamily="66" charset="0"/>
              <a:buNone/>
            </a:pPr>
            <a:r>
              <a:rPr lang="tr-TR" sz="2000" dirty="0"/>
              <a:t>2.adres çubuğu</a:t>
            </a:r>
          </a:p>
          <a:p>
            <a:pPr marL="274638" lvl="1" indent="0">
              <a:buFont typeface="Brush Script MT" pitchFamily="66" charset="0"/>
              <a:buNone/>
            </a:pPr>
            <a:r>
              <a:rPr lang="tr-TR" sz="2000" dirty="0"/>
              <a:t>3.arama kutusu</a:t>
            </a:r>
          </a:p>
          <a:p>
            <a:pPr marL="274638" lvl="1" indent="0">
              <a:buFont typeface="Brush Script MT" pitchFamily="66" charset="0"/>
              <a:buNone/>
            </a:pPr>
            <a:r>
              <a:rPr lang="tr-TR" sz="2000" dirty="0"/>
              <a:t>4.araç çubuğu</a:t>
            </a:r>
          </a:p>
          <a:p>
            <a:pPr marL="274638" lvl="1" indent="0">
              <a:buFont typeface="Brush Script MT" pitchFamily="66" charset="0"/>
              <a:buNone/>
            </a:pPr>
            <a:r>
              <a:rPr lang="tr-TR" sz="2000" dirty="0"/>
              <a:t>5.sütun başlıkları</a:t>
            </a:r>
          </a:p>
          <a:p>
            <a:pPr marL="274638" lvl="1" indent="0">
              <a:buFont typeface="Brush Script MT" pitchFamily="66" charset="0"/>
              <a:buNone/>
            </a:pPr>
            <a:r>
              <a:rPr lang="tr-TR" sz="2000" dirty="0"/>
              <a:t>6.gezinti bölmesi</a:t>
            </a:r>
          </a:p>
          <a:p>
            <a:pPr marL="274638" lvl="1" indent="0">
              <a:buFont typeface="Brush Script MT" pitchFamily="66" charset="0"/>
              <a:buNone/>
            </a:pPr>
            <a:r>
              <a:rPr lang="tr-TR" sz="2000" dirty="0"/>
              <a:t>7.dosya listesi</a:t>
            </a:r>
          </a:p>
          <a:p>
            <a:pPr marL="274638" lvl="1" indent="0">
              <a:buFont typeface="Brush Script MT" pitchFamily="66" charset="0"/>
              <a:buNone/>
            </a:pPr>
            <a:r>
              <a:rPr lang="tr-TR" sz="2000" dirty="0"/>
              <a:t>8.liste detayları</a:t>
            </a:r>
            <a:endParaRPr lang="tr-TR" dirty="0"/>
          </a:p>
          <a:p>
            <a:pPr>
              <a:defRPr/>
            </a:pPr>
            <a:endParaRPr lang="tr-TR" sz="2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28813" y="188913"/>
            <a:ext cx="69643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75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Bölüm 3-Denetim Masası Simgeleri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537829"/>
            <a:ext cx="6002868" cy="376810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131840" y="299695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52120" y="2996952"/>
            <a:ext cx="288032" cy="275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28384" y="2995088"/>
            <a:ext cx="216024" cy="217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tr-T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32040" y="2780928"/>
            <a:ext cx="288032" cy="243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tr-T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60032" y="3272448"/>
            <a:ext cx="288032" cy="300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51920" y="515719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tr-T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52120" y="38610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tr-T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08304" y="436510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tr-T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</a:t>
            </a:r>
            <a:r>
              <a:rPr lang="tr-TR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Dosya </a:t>
            </a:r>
            <a:r>
              <a:rPr lang="tr-TR" sz="2400" dirty="0" smtClean="0"/>
              <a:t>ve klasörlerin görünüm şekillerini değişmek için bulunduğunuz pencerede görünüm ayarları kullanılabilir.</a:t>
            </a:r>
            <a:endParaRPr lang="tr-TR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209249"/>
            <a:ext cx="8997558" cy="395605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47664" y="2663686"/>
            <a:ext cx="3240360" cy="7653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1547664" y="2378082"/>
            <a:ext cx="504056" cy="2588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1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</a:t>
            </a:r>
            <a:r>
              <a:rPr lang="tr-TR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Bir dosyayı USB belleğe hızlıca kopyalamak için dosya üzerine fare ile sağ tıklayıp </a:t>
            </a:r>
            <a:r>
              <a:rPr lang="tr-TR" sz="2400" b="1" dirty="0" smtClean="0"/>
              <a:t>Gönder (Send to) </a:t>
            </a:r>
            <a:r>
              <a:rPr lang="tr-TR" sz="2400" dirty="0" smtClean="0"/>
              <a:t>seçeneğinden USB bellek seçilmelidir.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28813" y="188913"/>
            <a:ext cx="69643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75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Bölüm 3-Denetim Masası Simgeleri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57" y="2408252"/>
            <a:ext cx="4845707" cy="385792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99792" y="4941168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5220072" y="5877272"/>
            <a:ext cx="1080120" cy="279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2562672" y="2636912"/>
            <a:ext cx="209128" cy="156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1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</a:t>
            </a:r>
            <a:r>
              <a:rPr lang="tr-TR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sz="2200" dirty="0" smtClean="0"/>
              <a:t>Birden fazla dosyayı sıkıştırmak</a:t>
            </a:r>
            <a:r>
              <a:rPr lang="tr-TR" sz="2200" dirty="0"/>
              <a:t> </a:t>
            </a:r>
            <a:r>
              <a:rPr lang="tr-TR" sz="2200" dirty="0" smtClean="0"/>
              <a:t>için</a:t>
            </a:r>
            <a:r>
              <a:rPr lang="tr-TR" sz="2200" dirty="0" smtClean="0">
                <a:solidFill>
                  <a:schemeClr val="tx1"/>
                </a:solidFill>
              </a:rPr>
              <a:t> dosyaları seçip fare ile sağ tıklamak ve </a:t>
            </a:r>
            <a:r>
              <a:rPr lang="tr-TR" sz="2200" b="1" dirty="0" smtClean="0">
                <a:solidFill>
                  <a:schemeClr val="tx1"/>
                </a:solidFill>
              </a:rPr>
              <a:t>Gönder (Send to)</a:t>
            </a:r>
            <a:r>
              <a:rPr lang="tr-TR" sz="2200" dirty="0" smtClean="0">
                <a:solidFill>
                  <a:schemeClr val="tx1"/>
                </a:solidFill>
              </a:rPr>
              <a:t> </a:t>
            </a:r>
            <a:r>
              <a:rPr lang="tr-TR" sz="2200" dirty="0"/>
              <a:t>seçeneğinden </a:t>
            </a:r>
            <a:r>
              <a:rPr lang="tr-TR" sz="2200" b="1" dirty="0" smtClean="0"/>
              <a:t>Sıkıştırılmış </a:t>
            </a:r>
            <a:r>
              <a:rPr lang="tr-TR" sz="2200" b="1" dirty="0"/>
              <a:t>klasör </a:t>
            </a:r>
            <a:r>
              <a:rPr lang="tr-TR" sz="2200" b="1" dirty="0" smtClean="0"/>
              <a:t>(Compressed </a:t>
            </a:r>
            <a:r>
              <a:rPr lang="tr-TR" sz="2200" b="1" dirty="0" smtClean="0">
                <a:solidFill>
                  <a:schemeClr val="tx1"/>
                </a:solidFill>
              </a:rPr>
              <a:t>(zipped) folder) </a:t>
            </a:r>
            <a:r>
              <a:rPr lang="tr-TR" sz="2200" dirty="0" smtClean="0">
                <a:solidFill>
                  <a:schemeClr val="tx1"/>
                </a:solidFill>
              </a:rPr>
              <a:t>seçilmelidir.</a:t>
            </a:r>
          </a:p>
          <a:p>
            <a:pPr marL="709613" lvl="1" indent="-342900">
              <a:buFont typeface="+mj-lt"/>
              <a:buAutoNum type="arabicPeriod"/>
              <a:defRPr/>
            </a:pP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28813" y="188913"/>
            <a:ext cx="69643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75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Bölüm 3-Denetim Masası Simgeleri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038" y="2342329"/>
            <a:ext cx="4688234" cy="393501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203848" y="4797152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5148064" y="4941168"/>
            <a:ext cx="165618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3066728" y="2636912"/>
            <a:ext cx="209128" cy="156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99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</a:t>
            </a:r>
            <a:r>
              <a:rPr lang="tr-TR" dirty="0" smtClean="0"/>
              <a:t>10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28813" y="188913"/>
            <a:ext cx="69643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00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Bölüm 2-Windows 7’y</a:t>
            </a:r>
            <a:r>
              <a:rPr lang="en-US" b="1" dirty="0" smtClean="0"/>
              <a:t>i </a:t>
            </a:r>
            <a:r>
              <a:rPr lang="tr-TR" b="1" dirty="0" smtClean="0"/>
              <a:t>Kişiselleştirmek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227451"/>
            <a:ext cx="3080767" cy="508186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219200"/>
            <a:ext cx="562696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Görev çubuğunda sabitlenmiş programların üzerine sağ tıklandığında, o programla açılmış son dosyaların listesine ulaşılabilir.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Bu sayede en son çalışılan dosyalara daha hızlı erişmek mümkündür.</a:t>
            </a:r>
            <a:endParaRPr lang="tr-TR" sz="2400" dirty="0"/>
          </a:p>
        </p:txBody>
      </p:sp>
      <p:sp>
        <p:nvSpPr>
          <p:cNvPr id="12" name="Oval 11"/>
          <p:cNvSpPr/>
          <p:nvPr/>
        </p:nvSpPr>
        <p:spPr>
          <a:xfrm>
            <a:off x="7452320" y="6021289"/>
            <a:ext cx="288032" cy="288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ounded Rectangle 12"/>
          <p:cNvSpPr/>
          <p:nvPr/>
        </p:nvSpPr>
        <p:spPr>
          <a:xfrm>
            <a:off x="6444208" y="1313527"/>
            <a:ext cx="2268511" cy="2331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86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6799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Pencereler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arası geçiş yapmak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için görev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çubuğundaki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program simgesinin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üzerine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fareyi getirmek gerekir. Böylece açık pencerelerin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küçük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hali ekranda görülecektir.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Üzerine fare ile tıklanırsa pencere ekrana gelecektir.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dirty="0" smtClean="0"/>
              <a:t>10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915685"/>
            <a:ext cx="4943429" cy="318211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364088" y="4832738"/>
            <a:ext cx="1069972" cy="25244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6405461" y="4509120"/>
            <a:ext cx="2343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Görev çubuğundaki simge üzerine gelindiğinde, ekranda pencerenin öngörünümü belirir.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75894" y="5657999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8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0405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10’da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pencereleri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boyutlandırmak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için değişik seçenekler vardır. </a:t>
            </a:r>
          </a:p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pencereyi ekranın üst tarafına sürüklediğiniz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zaman otomatik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olarak tam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ekran, sol kenara sürüklediğiniz zaman ekranın sol yarısını kaplayacak şekilde, sağ kenara sürüklediğinizde ise sağ yarısını kaplayacak şekilde ekrana yerleştirilir.</a:t>
            </a:r>
          </a:p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işlemleri yapmak için klavyedeki kısayollar da kullanılabilir. </a:t>
            </a:r>
          </a:p>
          <a:p>
            <a:pPr lvl="1">
              <a:defRPr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</a:t>
            </a:r>
            <a:r>
              <a:rPr lang="tr-TR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pencereyi tam ekran yapmak 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için        </a:t>
            </a:r>
            <a:r>
              <a:rPr lang="tr-TR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tr-TR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pencereyi 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 tarafa yaslamak için       </a:t>
            </a:r>
            <a:r>
              <a:rPr lang="tr-TR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tr-TR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pencereyi 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sağ </a:t>
            </a:r>
            <a:r>
              <a:rPr lang="tr-TR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tarafa yaslamak 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için      </a:t>
            </a:r>
            <a:r>
              <a:rPr lang="tr-TR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tr-TR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pencereyi 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simge haline getirmek için      </a:t>
            </a:r>
            <a:r>
              <a:rPr lang="tr-TR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Aktif pencere dışındakileri simge durumuna getirmek için      </a:t>
            </a:r>
            <a:r>
              <a:rPr lang="tr-TR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dirty="0" smtClean="0"/>
              <a:t>10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75046" y="4134390"/>
            <a:ext cx="1034900" cy="1382842"/>
            <a:chOff x="5275046" y="4134390"/>
            <a:chExt cx="1034900" cy="1382842"/>
          </a:xfrm>
        </p:grpSpPr>
        <p:pic>
          <p:nvPicPr>
            <p:cNvPr id="5" name="Picture 4" descr="Win7logo.png"/>
            <p:cNvPicPr>
              <a:picLocks noChangeAspect="1"/>
            </p:cNvPicPr>
            <p:nvPr/>
          </p:nvPicPr>
          <p:blipFill rotWithShape="1">
            <a:blip r:embed="rId3" cstate="print"/>
            <a:srcRect r="82055"/>
            <a:stretch/>
          </p:blipFill>
          <p:spPr>
            <a:xfrm>
              <a:off x="5275268" y="4189239"/>
              <a:ext cx="297370" cy="255001"/>
            </a:xfrm>
            <a:prstGeom prst="rect">
              <a:avLst/>
            </a:prstGeom>
          </p:spPr>
        </p:pic>
        <p:sp>
          <p:nvSpPr>
            <p:cNvPr id="2" name="Up Arrow 1"/>
            <p:cNvSpPr/>
            <p:nvPr/>
          </p:nvSpPr>
          <p:spPr>
            <a:xfrm>
              <a:off x="5796136" y="4134390"/>
              <a:ext cx="288032" cy="28205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Win7logo.png"/>
            <p:cNvPicPr>
              <a:picLocks noChangeAspect="1"/>
            </p:cNvPicPr>
            <p:nvPr/>
          </p:nvPicPr>
          <p:blipFill rotWithShape="1">
            <a:blip r:embed="rId3" cstate="print"/>
            <a:srcRect r="82055"/>
            <a:stretch/>
          </p:blipFill>
          <p:spPr>
            <a:xfrm>
              <a:off x="5275046" y="4535719"/>
              <a:ext cx="297370" cy="255001"/>
            </a:xfrm>
            <a:prstGeom prst="rect">
              <a:avLst/>
            </a:prstGeom>
          </p:spPr>
        </p:pic>
        <p:sp>
          <p:nvSpPr>
            <p:cNvPr id="9" name="Up Arrow 8"/>
            <p:cNvSpPr/>
            <p:nvPr/>
          </p:nvSpPr>
          <p:spPr>
            <a:xfrm rot="16200000">
              <a:off x="5795914" y="4516495"/>
              <a:ext cx="288032" cy="28205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Win7logo.png"/>
            <p:cNvPicPr>
              <a:picLocks noChangeAspect="1"/>
            </p:cNvPicPr>
            <p:nvPr/>
          </p:nvPicPr>
          <p:blipFill rotWithShape="1">
            <a:blip r:embed="rId3" cstate="print"/>
            <a:srcRect r="82055"/>
            <a:stretch/>
          </p:blipFill>
          <p:spPr>
            <a:xfrm>
              <a:off x="5275046" y="4898202"/>
              <a:ext cx="297370" cy="255001"/>
            </a:xfrm>
            <a:prstGeom prst="rect">
              <a:avLst/>
            </a:prstGeom>
          </p:spPr>
        </p:pic>
        <p:sp>
          <p:nvSpPr>
            <p:cNvPr id="11" name="Up Arrow 10"/>
            <p:cNvSpPr/>
            <p:nvPr/>
          </p:nvSpPr>
          <p:spPr>
            <a:xfrm rot="5400000" flipH="1">
              <a:off x="5828882" y="4878978"/>
              <a:ext cx="288032" cy="28205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Win7logo.png"/>
            <p:cNvPicPr>
              <a:picLocks noChangeAspect="1"/>
            </p:cNvPicPr>
            <p:nvPr/>
          </p:nvPicPr>
          <p:blipFill rotWithShape="1">
            <a:blip r:embed="rId3" cstate="print"/>
            <a:srcRect r="82055"/>
            <a:stretch/>
          </p:blipFill>
          <p:spPr>
            <a:xfrm>
              <a:off x="5527453" y="5262231"/>
              <a:ext cx="297370" cy="255001"/>
            </a:xfrm>
            <a:prstGeom prst="rect">
              <a:avLst/>
            </a:prstGeom>
          </p:spPr>
        </p:pic>
        <p:sp>
          <p:nvSpPr>
            <p:cNvPr id="13" name="Up Arrow 12"/>
            <p:cNvSpPr/>
            <p:nvPr/>
          </p:nvSpPr>
          <p:spPr>
            <a:xfrm flipH="1" flipV="1">
              <a:off x="6021914" y="5231132"/>
              <a:ext cx="288032" cy="28205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Win7logo.png"/>
          <p:cNvPicPr>
            <a:picLocks noChangeAspect="1"/>
          </p:cNvPicPr>
          <p:nvPr/>
        </p:nvPicPr>
        <p:blipFill rotWithShape="1">
          <a:blip r:embed="rId3" cstate="print"/>
          <a:srcRect r="82055"/>
          <a:stretch/>
        </p:blipFill>
        <p:spPr>
          <a:xfrm>
            <a:off x="7428570" y="5601506"/>
            <a:ext cx="297370" cy="255001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48965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irde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fazla programla çalışmaya başladığınız zaman ekranınızda da çok sayıda pencere ola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cakt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ır.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Açık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olan 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pencereler arasında geçiş yapmak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için görev çubuğundaki pencere simgelerinini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kullanılabileceği gibi,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klavyeden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Alt+Tab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veya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Windows+Tab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tuşları da kullanılabilir.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dirty="0" smtClean="0"/>
              <a:t>10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824" y="5149954"/>
            <a:ext cx="6601544" cy="1155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958" y="3222137"/>
            <a:ext cx="3501402" cy="187511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6200000">
            <a:off x="1480684" y="4889248"/>
            <a:ext cx="517193" cy="23930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1331640" y="4489375"/>
            <a:ext cx="912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 + Tab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3833023" y="3824074"/>
            <a:ext cx="517193" cy="23930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512378" y="378984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Windows+ Tab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İşletim Sistemi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İşletim sistemi</a:t>
            </a:r>
          </a:p>
          <a:p>
            <a:pPr lvl="1">
              <a:buFont typeface="Courier New" pitchFamily="49" charset="0"/>
              <a:buChar char="o"/>
            </a:pPr>
            <a:r>
              <a:rPr lang="tr-TR" sz="2100" dirty="0">
                <a:solidFill>
                  <a:schemeClr val="tx1"/>
                </a:solidFill>
              </a:rPr>
              <a:t>B</a:t>
            </a:r>
            <a:r>
              <a:rPr lang="tr-TR" sz="2100" dirty="0" smtClean="0">
                <a:solidFill>
                  <a:schemeClr val="tx1"/>
                </a:solidFill>
              </a:rPr>
              <a:t>ilgisayar </a:t>
            </a:r>
            <a:r>
              <a:rPr lang="tr-TR" sz="2100" dirty="0">
                <a:solidFill>
                  <a:schemeClr val="tx1"/>
                </a:solidFill>
              </a:rPr>
              <a:t>kullanıcısı ile bilgisayarı oluşturan donanım arasındaki iletişimi sağlayan ve uygulama programlarını çalıştırmaktan sorumlu olan sistem yazılımıdır</a:t>
            </a:r>
            <a:r>
              <a:rPr lang="tr-TR" sz="21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Courier New" pitchFamily="49" charset="0"/>
              <a:buChar char="o"/>
            </a:pPr>
            <a:r>
              <a:rPr lang="tr-TR" sz="2100" dirty="0">
                <a:solidFill>
                  <a:schemeClr val="tx1"/>
                </a:solidFill>
              </a:rPr>
              <a:t>Kullanıcıların girdiği tüm bilgileri bilgisayarın ve kullanılan yazılımların anlayacağı şekilde yorumlayarak beklenen sonuçları üretmesini sağlar.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100" dirty="0">
                <a:solidFill>
                  <a:schemeClr val="tx1"/>
                </a:solidFill>
              </a:rPr>
              <a:t>Bunları yapabilmek için sistem kaynaklarını denetler, değerlendirir ve hatasız işlemesini sağlar.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100" dirty="0">
                <a:solidFill>
                  <a:schemeClr val="tx1"/>
                </a:solidFill>
              </a:rPr>
              <a:t>Başka bir deyişle, bilgisayar sistemini oluşturan tüm donanım ve yazılım kaynakları arasındaki iletişimi düzenler.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</a:t>
            </a:r>
            <a:r>
              <a:rPr lang="tr-TR" dirty="0" smtClean="0"/>
              <a:t>10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299552"/>
            <a:ext cx="8686801" cy="137965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Windows </a:t>
            </a:r>
            <a:r>
              <a:rPr lang="tr-TR" sz="2400" dirty="0" smtClean="0"/>
              <a:t>10’da </a:t>
            </a:r>
            <a:r>
              <a:rPr lang="tr-TR" sz="2400" dirty="0" smtClean="0"/>
              <a:t>masaüstü resmini değiştirmek veya ekran koruyucu ayarları yapmak için, masaüstünde boş bir alanda farenin sağ  tuşuna basıp ve </a:t>
            </a:r>
            <a:r>
              <a:rPr lang="tr-TR" sz="2400" b="1" dirty="0" smtClean="0"/>
              <a:t>Personalize</a:t>
            </a:r>
            <a:r>
              <a:rPr lang="en-US" sz="2400" b="1" dirty="0" smtClean="0"/>
              <a:t> </a:t>
            </a:r>
            <a:r>
              <a:rPr lang="tr-TR" sz="2400" b="1" dirty="0" smtClean="0"/>
              <a:t>(Kişiselleştir)</a:t>
            </a:r>
            <a:r>
              <a:rPr lang="tr-TR" sz="2400" dirty="0" smtClean="0"/>
              <a:t> seçeneği seçilmelidir.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55" y="2861053"/>
            <a:ext cx="2133600" cy="25908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09350" y="5097753"/>
            <a:ext cx="1198354" cy="275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684213" y="2861053"/>
            <a:ext cx="180082" cy="212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90" y="2492896"/>
            <a:ext cx="4690515" cy="3752412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10800000">
            <a:off x="3650851" y="3720830"/>
            <a:ext cx="306929" cy="19083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2843808" y="3645024"/>
            <a:ext cx="972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Arkaplan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3653161" y="4277149"/>
            <a:ext cx="306929" cy="19083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2843808" y="4129916"/>
            <a:ext cx="97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Ekran Koruyucu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</a:t>
            </a:r>
            <a:r>
              <a:rPr lang="tr-TR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b="1" dirty="0" smtClean="0"/>
              <a:t>Denetim </a:t>
            </a:r>
            <a:r>
              <a:rPr lang="tr-TR" sz="2400" b="1" dirty="0"/>
              <a:t>M</a:t>
            </a:r>
            <a:r>
              <a:rPr lang="tr-TR" sz="2400" b="1" dirty="0" smtClean="0"/>
              <a:t>asası (Control </a:t>
            </a:r>
            <a:r>
              <a:rPr lang="tr-TR" sz="2400" b="1" dirty="0"/>
              <a:t>P</a:t>
            </a:r>
            <a:r>
              <a:rPr lang="tr-TR" sz="2400" b="1" dirty="0" smtClean="0"/>
              <a:t>anel</a:t>
            </a:r>
            <a:r>
              <a:rPr lang="tr-TR" sz="2400" b="1" dirty="0" smtClean="0"/>
              <a:t>)</a:t>
            </a:r>
            <a:r>
              <a:rPr lang="tr-TR" sz="2400" dirty="0" smtClean="0"/>
              <a:t>, bilgisayarınızın ayarlarının denetlenebildiği alandır.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Denetim </a:t>
            </a:r>
            <a:r>
              <a:rPr lang="tr-TR" sz="2400" dirty="0"/>
              <a:t>masasında farklı amaçlar için kullanılan çok sayıda simge vardır.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Örneğin</a:t>
            </a:r>
            <a:r>
              <a:rPr lang="tr-TR" sz="2400" dirty="0" smtClean="0"/>
              <a:t>, </a:t>
            </a:r>
            <a:r>
              <a:rPr lang="tr-TR" sz="2400" b="1" dirty="0" smtClean="0"/>
              <a:t>Saat</a:t>
            </a:r>
            <a:r>
              <a:rPr lang="tr-TR" sz="2400" b="1" dirty="0"/>
              <a:t>, Dil ve Bölge </a:t>
            </a:r>
            <a:r>
              <a:rPr lang="tr-TR" sz="2400" b="1" dirty="0" smtClean="0"/>
              <a:t>Seçenekleri </a:t>
            </a:r>
            <a:r>
              <a:rPr lang="tr-TR" sz="2400" b="1" dirty="0" smtClean="0"/>
              <a:t>(Clock, Language and Region) </a:t>
            </a:r>
            <a:r>
              <a:rPr lang="tr-TR" sz="2400" dirty="0" smtClean="0"/>
              <a:t>kullanılarak</a:t>
            </a:r>
            <a:r>
              <a:rPr lang="tr-TR" sz="2400" dirty="0" smtClean="0"/>
              <a:t>, </a:t>
            </a:r>
            <a:r>
              <a:rPr lang="tr-TR" sz="2400" dirty="0"/>
              <a:t>tarih/saat </a:t>
            </a:r>
            <a:r>
              <a:rPr lang="tr-TR" sz="2400" dirty="0" smtClean="0"/>
              <a:t>biçimi, </a:t>
            </a:r>
            <a:r>
              <a:rPr lang="tr-TR" sz="2400" dirty="0"/>
              <a:t>para biriminin şekli gibi birçok </a:t>
            </a:r>
            <a:r>
              <a:rPr lang="tr-TR" sz="2400" dirty="0" smtClean="0"/>
              <a:t>ayarlama yapılabilir.</a:t>
            </a:r>
            <a:endParaRPr lang="tr-TR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28813" y="188913"/>
            <a:ext cx="69643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00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Bölüm 2-Windows 7’y</a:t>
            </a:r>
            <a:r>
              <a:rPr lang="en-US" b="1" dirty="0" smtClean="0"/>
              <a:t>i </a:t>
            </a:r>
            <a:r>
              <a:rPr lang="tr-TR" b="1" dirty="0" smtClean="0"/>
              <a:t>Kişiselleştirmek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</a:t>
            </a:r>
            <a:r>
              <a:rPr lang="tr-TR" dirty="0" smtClean="0"/>
              <a:t>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76" y="1730548"/>
            <a:ext cx="2609949" cy="4074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872655"/>
            <a:ext cx="6113972" cy="381119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26154" y="5589239"/>
            <a:ext cx="262250" cy="216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483417" y="2276872"/>
            <a:ext cx="14453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6300192" y="4005064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 rot="1444498">
            <a:off x="1814871" y="2673021"/>
            <a:ext cx="1325386" cy="3142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0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91264" cy="480208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Microsoft’un 2009 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yılında piyasaya 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çıkardığı işletim sistemidir.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tarafından kişisel bilgisayarlar, masaüstü, dizüstü, netbooklar, Tablet PC ve media center bilgisayarlarda kullanılmak için 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üretilen </a:t>
            </a:r>
            <a:r>
              <a:rPr lang="tr-T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işletim sistemidir. </a:t>
            </a:r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Windows 7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kullanımı kolay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 hızlı ve dikkat çekici bir işletim sistemidir.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Geliştirilmiş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görev çubuğu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ile dosya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bulma ve günlük görevleri daha hızlı yapmanıza yardımcı olur.</a:t>
            </a:r>
          </a:p>
          <a:p>
            <a:pPr>
              <a:buFont typeface="Wingdings" pitchFamily="2" charset="2"/>
              <a:buChar char="Ø"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tr-T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Win7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6321" y="0"/>
            <a:ext cx="2647679" cy="4320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776"/>
            <a:ext cx="7601314" cy="475252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208912" cy="46656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Windows 8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Ekim 2012’de resmi olarak piyasaya çıkmıştır.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sürüm, Windows 7 üzerine yapılan yeniliklerin olduğu ve özellikle dokunmatik ekranlar için geliştirilmiş bir sürümdür.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Haziran</a:t>
            </a:r>
            <a:r>
              <a:rPr lang="en-US" sz="2400" dirty="0" smtClean="0"/>
              <a:t> </a:t>
            </a:r>
            <a:r>
              <a:rPr lang="en-US" sz="2400" dirty="0"/>
              <a:t>2013'de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Microsoft Windows 8.1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tanıtılmıştır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</a:t>
            </a:r>
            <a:r>
              <a:rPr lang="en-US" dirty="0"/>
              <a:t>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69" y="1628800"/>
            <a:ext cx="7344455" cy="412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771800" y="5805264"/>
            <a:ext cx="5483133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Microsoft Windows 8.1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03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208912" cy="480967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işletim sistemi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1991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yılında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Finlandiyalı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üniversite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öğrencisi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Linus Torvalds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eski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işletim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sistemlerinden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birisi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UNIX'ten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esinlenerek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geliştirilmeye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başlanmıştır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kaynak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kodlu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özgür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ücretsiz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işletim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çekirdeğidir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İşletim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208912" cy="480967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geniş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donanım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desteğine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Linux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çekirdeği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netbook,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dizüstü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sunucu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bilgisayarlar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istasyonu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akıllı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telefon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masaüstü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bilgisayarlar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platformda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uyum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içerisinde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çalışabilmektedir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Günümüzde birçok Linux sürümü bulunmaktadır. Bunların en çok kullanılanları Ubuntu, Pardus, Fedora, Mandriva ve Redhat işletim sistemleridir.</a:t>
            </a:r>
          </a:p>
          <a:p>
            <a:r>
              <a:rPr lang="tr-TR" sz="2400" dirty="0"/>
              <a:t>Pardus, Türkiye'de TÜBİTAK tarafından geliştirilen bir </a:t>
            </a:r>
            <a:r>
              <a:rPr lang="tr-TR" sz="2400" dirty="0" smtClean="0"/>
              <a:t>işletim sistemidir. </a:t>
            </a:r>
            <a:r>
              <a:rPr lang="tr-TR" sz="2400" dirty="0"/>
              <a:t>Planlamasına 2003 yılında başlanmış olup ilk kararlı sürümü 27 Aralık 2005’te yayınlanmıştır.</a:t>
            </a:r>
            <a:endParaRPr lang="tr-TR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İşletim Sistemi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Linux Ubuntu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ubuntu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08980"/>
            <a:ext cx="1924050" cy="523875"/>
          </a:xfrm>
          <a:prstGeom prst="rect">
            <a:avLst/>
          </a:prstGeom>
        </p:spPr>
      </p:pic>
      <p:pic>
        <p:nvPicPr>
          <p:cNvPr id="9218" name="Picture 2" descr="http://www.fullprogramlarindir.com/wp-content/uploads/2015/06/2-ubuntu-halfway-to-windows-7-100026227-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661840" cy="49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İşletim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064481"/>
              </p:ext>
            </p:extLst>
          </p:nvPr>
        </p:nvGraphicFramePr>
        <p:xfrm>
          <a:off x="1547664" y="1412875"/>
          <a:ext cx="5790778" cy="461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RFFlow" r:id="rId3" imgW="3960895" imgH="3167030" progId="RFFlow4">
                  <p:embed/>
                </p:oleObj>
              </mc:Choice>
              <mc:Fallback>
                <p:oleObj name="RFFlow" r:id="rId3" imgW="3960895" imgH="3167030" progId="RFFlow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412875"/>
                        <a:ext cx="5790778" cy="4614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Linux Pardus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www.cservis.com/wp-content/uploads/2012/05/pardu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816592" cy="9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4.bp.blogspot.com/-QwZhlly6rjI/VdyshMhY-AI/AAAAAAAAGWI/Vx5ek9Wx4F8/s1600/pardu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20" y="1268760"/>
            <a:ext cx="6661840" cy="49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9552" y="1283618"/>
            <a:ext cx="8208912" cy="480967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Macintosh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İşletim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OS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Apple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firması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ilk olarak 1984 yılında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piyasaya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sürülen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 işletim sistemidir.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ailesinde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OS 7, M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OS 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OS X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bulunmaktadır.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2013'te MAC OS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sürümü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Mavericks (10.9)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piyasaya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sürülmüş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önceki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sürümlerin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aksine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kullanıcılara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ücretsiz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sunulmuştur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/>
              <a:t>Grafik açısından çok ayrıcalıklı olduğundan genellikle yayıncılık alanında ilgi görür. </a:t>
            </a:r>
          </a:p>
          <a:p>
            <a:r>
              <a:rPr lang="tr-TR" sz="2400" dirty="0"/>
              <a:t>2014 yılı itibariyle MAC OS X Yosemite adlı yeni bir sürümü çıkmıştır.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Macintosh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İşletim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AC OS X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eknosafari.com/wp-content/uploads/2014/07/osx_yosemite-finder-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2" y="1418010"/>
            <a:ext cx="7400419" cy="463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Günümüzde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bilgisayar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geliştirilmiş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sayıda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amaçlı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uygulama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yazılımı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mevcuttur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Bunlardan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yaygın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kullanılanları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elime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programları</a:t>
            </a:r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lektronik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hesap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tablosu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programları</a:t>
            </a:r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unum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programları</a:t>
            </a:r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Çizim programları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Oyunlar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Yazılımları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0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güçlü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özellikleri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daktilo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makinesi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kullanılması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programlardır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 Office Word 20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Kelime İşlem Programları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43"/>
          <a:stretch/>
        </p:blipFill>
        <p:spPr bwMode="auto">
          <a:xfrm>
            <a:off x="1125950" y="2780928"/>
            <a:ext cx="6892100" cy="315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24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161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ilgisayar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derece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özellikli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elektronik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hesap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makinesine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dönüştüren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programlardır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 Office Excel 20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 smtClean="0"/>
              <a:t>Elektronik Hesap Tablosu Programları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3" b="23043"/>
          <a:stretch/>
        </p:blipFill>
        <p:spPr bwMode="auto">
          <a:xfrm>
            <a:off x="1403648" y="2747400"/>
            <a:ext cx="5921073" cy="320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28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Belli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konuda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araştırmanın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hazırlanan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raporların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sonuçlarını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bilgisayar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yardımıyla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diğer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kişilere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anlatmak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Ör: Microsoft Office Powerpoint 20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 smtClean="0"/>
              <a:t>Sunum Programları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0" b="24334"/>
          <a:stretch/>
        </p:blipFill>
        <p:spPr bwMode="auto">
          <a:xfrm>
            <a:off x="1443960" y="2915586"/>
            <a:ext cx="6296392" cy="296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32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9763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Fotoğraflar üzerinde düzenleme yapmaya, mimari çizimler yapmaya veya 3 boyutlu modeller oluşturmaya yarayan programlardır.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Adode Photoshop, Autocad, Autodesk 3ds Max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 smtClean="0"/>
              <a:t>Çizim Programları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55867" y="5507940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Adode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Photoshop</a:t>
            </a:r>
            <a:endParaRPr lang="en-US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9" y="3397930"/>
            <a:ext cx="3738881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73" y="3414112"/>
            <a:ext cx="3451275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64088" y="5494085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Autodesk 3ds Max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3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40768"/>
            <a:ext cx="8363272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Bilgisayarlar eğlence amaçlı olarak da sıklıkla kullanılmaktadır. Bunun için birçok bilgisayar oyunu bulunmaktadır.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GTA V, Half Life 2, WRC 4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 smtClean="0"/>
              <a:t>Oyunlar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77" y="2933085"/>
            <a:ext cx="2488351" cy="298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86582" y="5928467"/>
            <a:ext cx="92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GTA V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71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87716"/>
            <a:ext cx="8496944" cy="4189556"/>
          </a:xfrm>
        </p:spPr>
        <p:txBody>
          <a:bodyPr/>
          <a:lstStyle/>
          <a:p>
            <a:pPr marL="0" indent="0" algn="ctr">
              <a:buNone/>
            </a:pP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3</a:t>
            </a:r>
          </a:p>
          <a:p>
            <a:pPr marL="0" indent="0" algn="ctr">
              <a:buNone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İŞLETİM SİSTEMLERİ ve UYGULAMA YAZILIMLARI</a:t>
            </a:r>
          </a:p>
          <a:p>
            <a:pPr marL="0" indent="0" algn="ctr">
              <a:buNone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ONU SONU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İşletim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18864" y="1291208"/>
            <a:ext cx="8229600" cy="5090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/>
              <a:t>İşletim sistem</a:t>
            </a:r>
            <a:r>
              <a:rPr lang="en-US" sz="2400" dirty="0" err="1"/>
              <a:t>ler</a:t>
            </a:r>
            <a:r>
              <a:rPr lang="tr-TR" sz="2400" dirty="0"/>
              <a:t>ine verilebilecek en önemli </a:t>
            </a:r>
            <a:r>
              <a:rPr lang="tr-TR" sz="2400" dirty="0" smtClean="0"/>
              <a:t>örnekler </a:t>
            </a:r>
            <a:r>
              <a:rPr lang="tr-TR" sz="2400" b="1" dirty="0" smtClean="0"/>
              <a:t>Microsoft</a:t>
            </a:r>
            <a:r>
              <a:rPr lang="tr-TR" sz="2400" dirty="0"/>
              <a:t>, </a:t>
            </a:r>
            <a:r>
              <a:rPr lang="tr-TR" sz="2400" b="1" dirty="0"/>
              <a:t>Linux </a:t>
            </a:r>
            <a:r>
              <a:rPr lang="tr-TR" sz="2400" dirty="0"/>
              <a:t>ve </a:t>
            </a:r>
            <a:r>
              <a:rPr lang="tr-TR" sz="2400" b="1" dirty="0"/>
              <a:t>Macintosh </a:t>
            </a:r>
            <a:r>
              <a:rPr lang="tr-TR" sz="2400" dirty="0"/>
              <a:t>grubunun geliştirdiği yazılımlardır.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Günümüzde kişisel bilgisayarlarda, </a:t>
            </a:r>
            <a:r>
              <a:rPr lang="tr-TR" sz="2400" dirty="0"/>
              <a:t>Microsoft grubunun </a:t>
            </a:r>
            <a:r>
              <a:rPr lang="tr-TR" sz="2400" b="1" dirty="0"/>
              <a:t>Windows </a:t>
            </a:r>
            <a:r>
              <a:rPr lang="tr-TR" sz="2400" dirty="0"/>
              <a:t>işletim sistemi dünyada en çok kullanılan işletim sistemidir.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/>
              <a:t>Linux grubun</a:t>
            </a:r>
            <a:r>
              <a:rPr lang="en-US" sz="2400" dirty="0"/>
              <a:t>a</a:t>
            </a:r>
            <a:r>
              <a:rPr lang="tr-TR" sz="2400" dirty="0"/>
              <a:t> </a:t>
            </a:r>
            <a:r>
              <a:rPr lang="tr-TR" sz="2400" b="1" dirty="0"/>
              <a:t>Ubuntu </a:t>
            </a:r>
            <a:r>
              <a:rPr lang="tr-TR" sz="2400" dirty="0"/>
              <a:t>ve </a:t>
            </a:r>
            <a:r>
              <a:rPr lang="tr-TR" sz="2400" b="1" dirty="0"/>
              <a:t>Pardus</a:t>
            </a:r>
            <a:r>
              <a:rPr lang="tr-TR" sz="2400" dirty="0"/>
              <a:t>, Macintosh grubunun ise </a:t>
            </a:r>
            <a:r>
              <a:rPr lang="tr-TR" sz="2400" b="1" dirty="0"/>
              <a:t>MAC OS </a:t>
            </a:r>
            <a:r>
              <a:rPr lang="en-US" sz="2400" b="1" dirty="0"/>
              <a:t>X </a:t>
            </a:r>
            <a:r>
              <a:rPr lang="tr-TR" sz="2400" dirty="0"/>
              <a:t>örnek olarak verilebilir.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11" y="4437112"/>
            <a:ext cx="1959293" cy="185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İşletim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18864" y="1291208"/>
            <a:ext cx="8229600" cy="5090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Cep </a:t>
            </a:r>
            <a:r>
              <a:rPr lang="tr-TR" sz="2400" dirty="0" smtClean="0"/>
              <a:t>telefonu ve tablet bilgisayarlar gibi mobil cihazlarda </a:t>
            </a:r>
            <a:r>
              <a:rPr lang="tr-TR" sz="2400" b="1" dirty="0" smtClean="0"/>
              <a:t>mobil işletim sistemleri</a:t>
            </a:r>
            <a:r>
              <a:rPr lang="tr-TR" sz="2400" dirty="0" smtClean="0"/>
              <a:t> kullanılmaktadır.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Bu </a:t>
            </a:r>
            <a:r>
              <a:rPr lang="tr-TR" sz="2400" dirty="0" smtClean="0"/>
              <a:t>işletim sistemlerine Android ve iOS örnek olarak verilebilir.</a:t>
            </a:r>
            <a:endParaRPr lang="tr-TR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AutoShape 4" descr="android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android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25353" y="3212976"/>
            <a:ext cx="3093294" cy="1514054"/>
            <a:chOff x="3064768" y="3713621"/>
            <a:chExt cx="3093294" cy="1514054"/>
          </a:xfrm>
        </p:grpSpPr>
        <p:pic>
          <p:nvPicPr>
            <p:cNvPr id="3080" name="Picture 8" descr="http://icons.iconarchive.com/icons/carlosjj/google-jfk/128/android-ic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768" y="3861048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thebigboss.org/wp-content/uploads/2014/ios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713621"/>
              <a:ext cx="1514054" cy="15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83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543123" y="1340768"/>
            <a:ext cx="8061325" cy="45116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ettikleri bilgisayar türlerine ve destekledikleri uygulama türlerine göre işletim sistemleri genel olarak dört gruba ayrılır: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Gerçek zamanlı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Tek kullanıcı-tek görevli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Tek kullanıcı-çok görevli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Çoklu kullanıcı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İşletim Sistemi Türleri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6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09836"/>
            <a:ext cx="8061325" cy="51435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Gerçek zamanlı</a:t>
            </a:r>
          </a:p>
          <a:p>
            <a:pPr lvl="1">
              <a:buFont typeface="Courier New" pitchFamily="49" charset="0"/>
              <a:buChar char="o"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işletim sistemi türü, genel olarak endüstride ve büyük işletmelerde bilgisayarları ve bilgisayarlara bağlı sistemleri kontrol etmek amacıyla kullanılır.</a:t>
            </a:r>
          </a:p>
          <a:p>
            <a:pPr lvl="1">
              <a:buFont typeface="Courier New" pitchFamily="49" charset="0"/>
              <a:buChar char="o"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tür bir işletim sisteminde kullanıcı arayüzü kapasitesi oldukça sınırlıdır. İşlemlerin her defasında aynı biçimde ve standartta yapılmasını sağlar. Aksi takdirde hatalı üretim ortaya çıkacaktır.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Ürünlerin veya hizmetlerin aksamadan ve aynı kalitede üretilebilmesini sağlamak amacıyla, farklı ve karmaşık kaynaklar eşgüdümlü olarak yönetilerek bu işlemlerin devamlılığını sağlar.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tr-TR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LynxOS 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gerçek zamanlı işletim sistemlerine örnek olarak verilebilir.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İşletim Sistemi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Türleri</a:t>
            </a:r>
          </a:p>
        </p:txBody>
      </p:sp>
      <p:pic>
        <p:nvPicPr>
          <p:cNvPr id="8" name="Picture 7" descr="Aib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525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84784"/>
            <a:ext cx="8061325" cy="45116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Tek kullanıcı-tek görevli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işletim sistemi türü, tek bir kullanıcının her defasında tek bir işlemi gerçekleştirmesini olanaklı kılar.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Diğer işletim sistemi türlerine göre daha az karmaşık işlemlerin yapılmasında kullanılan bilgisayarları kontrol eder.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tr-TR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 (Disk Operating System) </a:t>
            </a:r>
            <a:r>
              <a:rPr lang="tr-T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işletim sistemi, bu tür işletim sistemlerine örnek olarak verilebilir.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tr-TR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İşletim Sistemi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Türleri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257465"/>
            <a:ext cx="724991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7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E59FA536BC4981781F65355D85B1" ma:contentTypeVersion="" ma:contentTypeDescription="Create a new document." ma:contentTypeScope="" ma:versionID="b09392c6612d797937dd1e40803865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B7E7BF3-6337-4ADC-BF90-9FB22B36E8FB}"/>
</file>

<file path=customXml/itemProps2.xml><?xml version="1.0" encoding="utf-8"?>
<ds:datastoreItem xmlns:ds="http://schemas.openxmlformats.org/officeDocument/2006/customXml" ds:itemID="{CBD22DED-FC0C-4770-8A51-FC8C8C837AC9}"/>
</file>

<file path=customXml/itemProps3.xml><?xml version="1.0" encoding="utf-8"?>
<ds:datastoreItem xmlns:ds="http://schemas.openxmlformats.org/officeDocument/2006/customXml" ds:itemID="{A7FA4D8C-F7A0-425F-A2EE-086EC7F5924E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1440</TotalTime>
  <Words>1955</Words>
  <Application>Microsoft Office PowerPoint</Application>
  <PresentationFormat>On-screen Show (4:3)</PresentationFormat>
  <Paragraphs>340</Paragraphs>
  <Slides>49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Bookman Old Style</vt:lpstr>
      <vt:lpstr>Brush Script MT</vt:lpstr>
      <vt:lpstr>Calibri</vt:lpstr>
      <vt:lpstr>Courier New</vt:lpstr>
      <vt:lpstr>Ebrima</vt:lpstr>
      <vt:lpstr>Gill Sans MT</vt:lpstr>
      <vt:lpstr>Times New Roman</vt:lpstr>
      <vt:lpstr>Wingdings</vt:lpstr>
      <vt:lpstr>Wingdings 3</vt:lpstr>
      <vt:lpstr>Origin</vt:lpstr>
      <vt:lpstr>RFFlow</vt:lpstr>
      <vt:lpstr>ITEC115 - BİLGİSAYARA GİRİŞ ITEC190 - HUKUK İÇİN BİLGİSAYAR</vt:lpstr>
      <vt:lpstr>Dersin Amacı</vt:lpstr>
      <vt:lpstr>İşletim Sistemi</vt:lpstr>
      <vt:lpstr>İşletim Sistemi</vt:lpstr>
      <vt:lpstr>İşletim Sistemi</vt:lpstr>
      <vt:lpstr>İşletim Sistemi</vt:lpstr>
      <vt:lpstr>İşletim Sistemi Türleri</vt:lpstr>
      <vt:lpstr>İşletim Sistemi Türleri</vt:lpstr>
      <vt:lpstr>İşletim Sistemi Türleri</vt:lpstr>
      <vt:lpstr>İşletim Sistemi Türleri</vt:lpstr>
      <vt:lpstr>İşletim Sistemi Türleri</vt:lpstr>
      <vt:lpstr>İşletim Sisteminin Görevleri</vt:lpstr>
      <vt:lpstr>İşletim Sisteminin Görevleri</vt:lpstr>
      <vt:lpstr>Windows 10</vt:lpstr>
      <vt:lpstr>Windows 10</vt:lpstr>
      <vt:lpstr>Windows 10</vt:lpstr>
      <vt:lpstr>Windows 10</vt:lpstr>
      <vt:lpstr>Windows 10</vt:lpstr>
      <vt:lpstr>Windows 10</vt:lpstr>
      <vt:lpstr>Windows 10</vt:lpstr>
      <vt:lpstr>Windows 10</vt:lpstr>
      <vt:lpstr>Windows 10</vt:lpstr>
      <vt:lpstr>Windows 10</vt:lpstr>
      <vt:lpstr>Windows 10</vt:lpstr>
      <vt:lpstr>Windows 10</vt:lpstr>
      <vt:lpstr>Windows 10</vt:lpstr>
      <vt:lpstr>Windows 10</vt:lpstr>
      <vt:lpstr>Windows 10</vt:lpstr>
      <vt:lpstr>Windows 10</vt:lpstr>
      <vt:lpstr>Windows 10</vt:lpstr>
      <vt:lpstr>Windows 10</vt:lpstr>
      <vt:lpstr>Windows 10</vt:lpstr>
      <vt:lpstr>Windows 7</vt:lpstr>
      <vt:lpstr>Windows 7</vt:lpstr>
      <vt:lpstr>Windows 8</vt:lpstr>
      <vt:lpstr>Windows 8</vt:lpstr>
      <vt:lpstr>Linux İşletim Sistemi</vt:lpstr>
      <vt:lpstr>Linux İşletim Sistemi</vt:lpstr>
      <vt:lpstr>Linux Ubuntu</vt:lpstr>
      <vt:lpstr>Linux Pardus</vt:lpstr>
      <vt:lpstr>Macintosh İşletim Sistemi</vt:lpstr>
      <vt:lpstr>MAC OS X</vt:lpstr>
      <vt:lpstr>Uygulama Yazılımları</vt:lpstr>
      <vt:lpstr>Kelime İşlem Programları</vt:lpstr>
      <vt:lpstr>Elektronik Hesap Tablosu Programları</vt:lpstr>
      <vt:lpstr>Sunum Programları</vt:lpstr>
      <vt:lpstr>Çizim Programları</vt:lpstr>
      <vt:lpstr>Oyunlar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Cihan Unal</cp:lastModifiedBy>
  <cp:revision>206</cp:revision>
  <cp:lastPrinted>2012-09-24T10:43:55Z</cp:lastPrinted>
  <dcterms:created xsi:type="dcterms:W3CDTF">2010-08-05T14:41:53Z</dcterms:created>
  <dcterms:modified xsi:type="dcterms:W3CDTF">2017-09-04T06:58:39Z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0x0101001901E59FA536BC4981781F65355D85B1</vt:lpwstr>
  </property>
</Properties>
</file>