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6" r:id="rId1"/>
  </p:sldMasterIdLst>
  <p:notesMasterIdLst>
    <p:notesMasterId r:id="rId50"/>
  </p:notesMasterIdLst>
  <p:handoutMasterIdLst>
    <p:handoutMasterId r:id="rId51"/>
  </p:handoutMasterIdLst>
  <p:sldIdLst>
    <p:sldId id="256" r:id="rId2"/>
    <p:sldId id="257" r:id="rId3"/>
    <p:sldId id="355" r:id="rId4"/>
    <p:sldId id="389" r:id="rId5"/>
    <p:sldId id="390" r:id="rId6"/>
    <p:sldId id="388" r:id="rId7"/>
    <p:sldId id="357" r:id="rId8"/>
    <p:sldId id="358" r:id="rId9"/>
    <p:sldId id="359" r:id="rId10"/>
    <p:sldId id="360" r:id="rId11"/>
    <p:sldId id="406" r:id="rId12"/>
    <p:sldId id="407" r:id="rId13"/>
    <p:sldId id="408" r:id="rId14"/>
    <p:sldId id="409" r:id="rId15"/>
    <p:sldId id="410" r:id="rId16"/>
    <p:sldId id="361" r:id="rId17"/>
    <p:sldId id="362" r:id="rId18"/>
    <p:sldId id="363" r:id="rId19"/>
    <p:sldId id="364" r:id="rId20"/>
    <p:sldId id="365" r:id="rId21"/>
    <p:sldId id="366" r:id="rId22"/>
    <p:sldId id="401" r:id="rId23"/>
    <p:sldId id="367" r:id="rId24"/>
    <p:sldId id="368" r:id="rId25"/>
    <p:sldId id="369" r:id="rId26"/>
    <p:sldId id="370" r:id="rId27"/>
    <p:sldId id="400" r:id="rId28"/>
    <p:sldId id="394" r:id="rId29"/>
    <p:sldId id="396" r:id="rId30"/>
    <p:sldId id="398" r:id="rId31"/>
    <p:sldId id="371" r:id="rId32"/>
    <p:sldId id="372" r:id="rId33"/>
    <p:sldId id="373" r:id="rId34"/>
    <p:sldId id="374" r:id="rId35"/>
    <p:sldId id="375" r:id="rId36"/>
    <p:sldId id="376" r:id="rId37"/>
    <p:sldId id="391" r:id="rId38"/>
    <p:sldId id="402" r:id="rId39"/>
    <p:sldId id="403" r:id="rId40"/>
    <p:sldId id="404" r:id="rId41"/>
    <p:sldId id="405" r:id="rId42"/>
    <p:sldId id="378" r:id="rId43"/>
    <p:sldId id="379" r:id="rId44"/>
    <p:sldId id="386" r:id="rId45"/>
    <p:sldId id="387" r:id="rId46"/>
    <p:sldId id="380" r:id="rId47"/>
    <p:sldId id="381" r:id="rId48"/>
    <p:sldId id="354"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2"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724EFDD-12AE-4990-BC08-632976E66EC7}" type="slidenum">
              <a:rPr lang="tr-TR"/>
              <a:pPr>
                <a:defRPr/>
              </a:pPr>
              <a:t>‹#›</a:t>
            </a:fld>
            <a:endParaRPr lang="tr-TR"/>
          </a:p>
        </p:txBody>
      </p:sp>
      <p:sp>
        <p:nvSpPr>
          <p:cNvPr id="7" name="Footer Placeholder 6"/>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8" name="Header Placeholder 7"/>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168310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9048" tIns="49524" rIns="99048" bIns="49524" rtlCol="0"/>
          <a:lstStyle>
            <a:lvl1pPr algn="l" fontAlgn="auto">
              <a:spcBef>
                <a:spcPts val="0"/>
              </a:spcBef>
              <a:spcAft>
                <a:spcPts val="0"/>
              </a:spcAft>
              <a:defRPr sz="1300" smtClean="0">
                <a:latin typeface="+mn-lt"/>
              </a:defRPr>
            </a:lvl1pPr>
          </a:lstStyle>
          <a:p>
            <a:pPr>
              <a:defRPr/>
            </a:pPr>
            <a:r>
              <a:rPr lang="tr-TR" smtClean="0"/>
              <a:t>BTEP205-İşletim Sistemleri</a:t>
            </a:r>
            <a:endParaRPr lang="tr-TR"/>
          </a:p>
        </p:txBody>
      </p:sp>
      <p:sp>
        <p:nvSpPr>
          <p:cNvPr id="3" name="Date Placeholder 2"/>
          <p:cNvSpPr>
            <a:spLocks noGrp="1"/>
          </p:cNvSpPr>
          <p:nvPr>
            <p:ph type="dt" idx="1"/>
          </p:nvPr>
        </p:nvSpPr>
        <p:spPr>
          <a:xfrm>
            <a:off x="4143427" y="0"/>
            <a:ext cx="3170138" cy="479539"/>
          </a:xfrm>
          <a:prstGeom prst="rect">
            <a:avLst/>
          </a:prstGeom>
        </p:spPr>
        <p:txBody>
          <a:bodyPr vert="horz" lIns="99048" tIns="49524" rIns="99048" bIns="49524" rtlCol="0"/>
          <a:lstStyle>
            <a:lvl1pPr algn="r" fontAlgn="auto">
              <a:spcBef>
                <a:spcPts val="0"/>
              </a:spcBef>
              <a:spcAft>
                <a:spcPts val="0"/>
              </a:spcAft>
              <a:defRPr sz="1300" smtClean="0">
                <a:latin typeface="+mn-lt"/>
              </a:defRPr>
            </a:lvl1pPr>
          </a:lstStyle>
          <a:p>
            <a:pPr>
              <a:defRPr/>
            </a:pPr>
            <a:fld id="{7528F7FD-866D-46C5-B69C-380A4CBF2E6C}" type="datetimeFigureOut">
              <a:rPr lang="tr-TR"/>
              <a:pPr>
                <a:defRPr/>
              </a:pPr>
              <a:t>4.9.2017</a:t>
            </a:fld>
            <a:endParaRPr lang="tr-TR"/>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pPr lvl="0"/>
            <a:endParaRPr lang="tr-TR" noProof="0"/>
          </a:p>
        </p:txBody>
      </p:sp>
      <p:sp>
        <p:nvSpPr>
          <p:cNvPr id="5" name="Notes Placeholder 4"/>
          <p:cNvSpPr>
            <a:spLocks noGrp="1"/>
          </p:cNvSpPr>
          <p:nvPr>
            <p:ph type="body" sz="quarter" idx="3"/>
          </p:nvPr>
        </p:nvSpPr>
        <p:spPr>
          <a:xfrm>
            <a:off x="731194" y="4560086"/>
            <a:ext cx="5852814" cy="4320317"/>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1" y="9120172"/>
            <a:ext cx="3170138" cy="479539"/>
          </a:xfrm>
          <a:prstGeom prst="rect">
            <a:avLst/>
          </a:prstGeom>
        </p:spPr>
        <p:txBody>
          <a:bodyPr vert="horz" lIns="99048" tIns="49524" rIns="99048" bIns="49524" rtlCol="0" anchor="b"/>
          <a:lstStyle>
            <a:lvl1pPr algn="l" fontAlgn="auto">
              <a:spcBef>
                <a:spcPts val="0"/>
              </a:spcBef>
              <a:spcAft>
                <a:spcPts val="0"/>
              </a:spcAft>
              <a:defRPr sz="1300" smtClean="0">
                <a:latin typeface="+mn-lt"/>
              </a:defRPr>
            </a:lvl1pPr>
          </a:lstStyle>
          <a:p>
            <a:pPr>
              <a:defRPr/>
            </a:pPr>
            <a:r>
              <a:rPr lang="tr-TR"/>
              <a:t>Dr.Ahmet Rizaner</a:t>
            </a:r>
          </a:p>
        </p:txBody>
      </p:sp>
      <p:sp>
        <p:nvSpPr>
          <p:cNvPr id="7" name="Slide Number Placeholder 6"/>
          <p:cNvSpPr>
            <a:spLocks noGrp="1"/>
          </p:cNvSpPr>
          <p:nvPr>
            <p:ph type="sldNum" sz="quarter" idx="5"/>
          </p:nvPr>
        </p:nvSpPr>
        <p:spPr>
          <a:xfrm>
            <a:off x="4143427" y="9120172"/>
            <a:ext cx="3170138" cy="479539"/>
          </a:xfrm>
          <a:prstGeom prst="rect">
            <a:avLst/>
          </a:prstGeom>
        </p:spPr>
        <p:txBody>
          <a:bodyPr vert="horz" lIns="99048" tIns="49524" rIns="99048" bIns="49524" rtlCol="0" anchor="b"/>
          <a:lstStyle>
            <a:lvl1pPr algn="r" fontAlgn="auto">
              <a:spcBef>
                <a:spcPts val="0"/>
              </a:spcBef>
              <a:spcAft>
                <a:spcPts val="0"/>
              </a:spcAft>
              <a:defRPr sz="1300" smtClean="0">
                <a:latin typeface="+mn-lt"/>
              </a:defRPr>
            </a:lvl1pPr>
          </a:lstStyle>
          <a:p>
            <a:pPr>
              <a:defRPr/>
            </a:pPr>
            <a:fld id="{DB908651-8657-42E6-9866-478A0CB9A22D}" type="slidenum">
              <a:rPr lang="tr-TR"/>
              <a:pPr>
                <a:defRPr/>
              </a:pPr>
              <a:t>‹#›</a:t>
            </a:fld>
            <a:endParaRPr lang="tr-TR"/>
          </a:p>
        </p:txBody>
      </p:sp>
    </p:spTree>
    <p:extLst>
      <p:ext uri="{BB962C8B-B14F-4D97-AF65-F5344CB8AC3E}">
        <p14:creationId xmlns:p14="http://schemas.microsoft.com/office/powerpoint/2010/main" val="2955321104"/>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5B933307-DC71-43A9-BC72-E8FF9162ABB6}" type="slidenum">
              <a:rPr lang="tr-TR">
                <a:latin typeface="Calibri" pitchFamily="34" charset="0"/>
              </a:rPr>
              <a:pPr fontAlgn="base">
                <a:spcBef>
                  <a:spcPct val="0"/>
                </a:spcBef>
                <a:spcAft>
                  <a:spcPct val="0"/>
                </a:spcAft>
              </a:pPr>
              <a:t>1</a:t>
            </a:fld>
            <a:endParaRPr lang="tr-TR">
              <a:latin typeface="Calibri" pitchFamily="34" charset="0"/>
            </a:endParaRPr>
          </a:p>
        </p:txBody>
      </p:sp>
      <p:sp>
        <p:nvSpPr>
          <p:cNvPr id="10245" name="Header Placeholder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latin typeface="Calibri" pitchFamily="34" charset="0"/>
              </a:rPr>
              <a:t>BTEP205-İşletim Sistemleri</a:t>
            </a:r>
            <a:endParaRPr lang="tr-TR">
              <a:latin typeface="Calibri" pitchFamily="34" charset="0"/>
            </a:endParaRPr>
          </a:p>
        </p:txBody>
      </p:sp>
    </p:spTree>
    <p:extLst>
      <p:ext uri="{BB962C8B-B14F-4D97-AF65-F5344CB8AC3E}">
        <p14:creationId xmlns:p14="http://schemas.microsoft.com/office/powerpoint/2010/main" val="235497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28BACACD-6521-4BBD-8807-D82A60BA303C}" type="slidenum">
              <a:rPr lang="en-GB" smtClean="0"/>
              <a:pPr>
                <a:defRPr/>
              </a:pPr>
              <a:t>3</a:t>
            </a:fld>
            <a:endParaRPr lang="en-GB"/>
          </a:p>
        </p:txBody>
      </p:sp>
    </p:spTree>
    <p:extLst>
      <p:ext uri="{BB962C8B-B14F-4D97-AF65-F5344CB8AC3E}">
        <p14:creationId xmlns:p14="http://schemas.microsoft.com/office/powerpoint/2010/main" val="107676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28BACACD-6521-4BBD-8807-D82A60BA303C}" type="slidenum">
              <a:rPr lang="en-GB" smtClean="0"/>
              <a:pPr>
                <a:defRPr/>
              </a:pPr>
              <a:t>4</a:t>
            </a:fld>
            <a:endParaRPr lang="en-GB"/>
          </a:p>
        </p:txBody>
      </p:sp>
    </p:spTree>
    <p:extLst>
      <p:ext uri="{BB962C8B-B14F-4D97-AF65-F5344CB8AC3E}">
        <p14:creationId xmlns:p14="http://schemas.microsoft.com/office/powerpoint/2010/main" val="189928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28BACACD-6521-4BBD-8807-D82A60BA303C}" type="slidenum">
              <a:rPr lang="en-GB" smtClean="0"/>
              <a:pPr>
                <a:defRPr/>
              </a:pPr>
              <a:t>5</a:t>
            </a:fld>
            <a:endParaRPr lang="en-GB"/>
          </a:p>
        </p:txBody>
      </p:sp>
    </p:spTree>
    <p:extLst>
      <p:ext uri="{BB962C8B-B14F-4D97-AF65-F5344CB8AC3E}">
        <p14:creationId xmlns:p14="http://schemas.microsoft.com/office/powerpoint/2010/main" val="113592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28BACACD-6521-4BBD-8807-D82A60BA303C}" type="slidenum">
              <a:rPr lang="en-GB" smtClean="0"/>
              <a:pPr>
                <a:defRPr/>
              </a:pPr>
              <a:t>6</a:t>
            </a:fld>
            <a:endParaRPr lang="en-GB"/>
          </a:p>
        </p:txBody>
      </p:sp>
    </p:spTree>
    <p:extLst>
      <p:ext uri="{BB962C8B-B14F-4D97-AF65-F5344CB8AC3E}">
        <p14:creationId xmlns:p14="http://schemas.microsoft.com/office/powerpoint/2010/main" val="112486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Slide Number Placeholder 3"/>
          <p:cNvSpPr>
            <a:spLocks noGrp="1"/>
          </p:cNvSpPr>
          <p:nvPr>
            <p:ph type="sldNum" sz="quarter" idx="5"/>
          </p:nvPr>
        </p:nvSpPr>
        <p:spPr/>
        <p:txBody>
          <a:bodyPr/>
          <a:lstStyle/>
          <a:p>
            <a:pPr>
              <a:defRPr/>
            </a:pPr>
            <a:fld id="{403B9134-18B0-4694-8465-942BEA745CA2}" type="slidenum">
              <a:rPr lang="en-GB" smtClean="0"/>
              <a:pPr>
                <a:defRPr/>
              </a:pPr>
              <a:t>7</a:t>
            </a:fld>
            <a:endParaRPr lang="en-GB"/>
          </a:p>
        </p:txBody>
      </p:sp>
    </p:spTree>
    <p:extLst>
      <p:ext uri="{BB962C8B-B14F-4D97-AF65-F5344CB8AC3E}">
        <p14:creationId xmlns:p14="http://schemas.microsoft.com/office/powerpoint/2010/main" val="245449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44CCBB-F463-46B3-A592-50FDB1AA6242}" type="slidenum">
              <a:rPr lang="en-GB" smtClean="0"/>
              <a:pPr eaLnBrk="1" hangingPunct="1"/>
              <a:t>17</a:t>
            </a:fld>
            <a:endParaRPr lang="en-GB" smtClean="0"/>
          </a:p>
        </p:txBody>
      </p:sp>
    </p:spTree>
    <p:extLst>
      <p:ext uri="{BB962C8B-B14F-4D97-AF65-F5344CB8AC3E}">
        <p14:creationId xmlns:p14="http://schemas.microsoft.com/office/powerpoint/2010/main" val="4243630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044CCBB-F463-46B3-A592-50FDB1AA6242}" type="slidenum">
              <a:rPr lang="en-GB" smtClean="0"/>
              <a:pPr eaLnBrk="1" hangingPunct="1"/>
              <a:t>18</a:t>
            </a:fld>
            <a:endParaRPr lang="en-GB" smtClean="0"/>
          </a:p>
        </p:txBody>
      </p:sp>
    </p:spTree>
    <p:extLst>
      <p:ext uri="{BB962C8B-B14F-4D97-AF65-F5344CB8AC3E}">
        <p14:creationId xmlns:p14="http://schemas.microsoft.com/office/powerpoint/2010/main" val="72555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latin typeface="+mj-lt"/>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0" name="Rectangle 32"/>
          <p:cNvSpPr/>
          <p:nvPr userDrawn="1"/>
        </p:nvSpPr>
        <p:spPr>
          <a:xfrm>
            <a:off x="914400" y="5048250"/>
            <a:ext cx="7315200" cy="9144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1"/>
          <p:cNvSpPr/>
          <p:nvPr userDrawn="1"/>
        </p:nvSpPr>
        <p:spPr>
          <a:xfrm>
            <a:off x="914400" y="5048250"/>
            <a:ext cx="228600" cy="9144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1204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a:xfrm>
            <a:off x="8244408" y="6376243"/>
            <a:ext cx="468312" cy="365125"/>
          </a:xfrm>
        </p:spPr>
        <p:txBody>
          <a:bodyPr/>
          <a:lstStyle>
            <a:lvl1pPr>
              <a:defRPr>
                <a:latin typeface="Times New Roman" pitchFamily="18" charset="0"/>
                <a:cs typeface="Times New Roman" pitchFamily="18" charset="0"/>
              </a:defRPr>
            </a:lvl1pPr>
          </a:lstStyle>
          <a:p>
            <a:pPr>
              <a:defRPr/>
            </a:pPr>
            <a:fld id="{83136543-FBF8-44EE-8960-9FCC14DABE76}" type="slidenum">
              <a:rPr lang="en-US" smtClean="0"/>
              <a:pPr>
                <a:defRPr/>
              </a:pPr>
              <a:t>‹#›</a:t>
            </a:fld>
            <a:endParaRPr lang="en-US" dirty="0"/>
          </a:p>
        </p:txBody>
      </p:sp>
      <p:sp>
        <p:nvSpPr>
          <p:cNvPr id="6"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Tree>
    <p:extLst>
      <p:ext uri="{BB962C8B-B14F-4D97-AF65-F5344CB8AC3E}">
        <p14:creationId xmlns:p14="http://schemas.microsoft.com/office/powerpoint/2010/main" val="225163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990600"/>
          </a:xfrm>
        </p:spPr>
        <p:txBody>
          <a:bodyPr/>
          <a:lstStyle>
            <a:lvl1pPr>
              <a:defRPr>
                <a:latin typeface="Times New Roman" pitchFamily="18" charset="0"/>
                <a:cs typeface="Times New Roman" pitchFamily="18" charset="0"/>
              </a:defRPr>
            </a:lvl1pPr>
          </a:lstStyle>
          <a:p>
            <a:r>
              <a:rPr lang="en-US" smtClean="0"/>
              <a:t>Click to edit Master title style</a:t>
            </a:r>
            <a:endParaRPr lang="en-US"/>
          </a:p>
        </p:txBody>
      </p:sp>
      <p:sp>
        <p:nvSpPr>
          <p:cNvPr id="12" name="Content Placeholder 7"/>
          <p:cNvSpPr>
            <a:spLocks noGrp="1"/>
          </p:cNvSpPr>
          <p:nvPr>
            <p:ph sz="quarter" idx="1"/>
          </p:nvPr>
        </p:nvSpPr>
        <p:spPr>
          <a:xfrm>
            <a:off x="457200" y="1219200"/>
            <a:ext cx="8229600" cy="4937760"/>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11"/>
          </p:nvPr>
        </p:nvSpPr>
        <p:spPr>
          <a:xfrm>
            <a:off x="8244408" y="6376243"/>
            <a:ext cx="468312" cy="365125"/>
          </a:xfrm>
        </p:spPr>
        <p:txBody>
          <a:bodyPr/>
          <a:lstStyle>
            <a:lvl1pPr>
              <a:defRPr>
                <a:latin typeface="Times New Roman" pitchFamily="18" charset="0"/>
                <a:cs typeface="Times New Roman" pitchFamily="18" charset="0"/>
              </a:defRPr>
            </a:lvl1pPr>
          </a:lstStyle>
          <a:p>
            <a:pPr>
              <a:defRPr/>
            </a:pPr>
            <a:fld id="{83136543-FBF8-44EE-8960-9FCC14DABE76}" type="slidenum">
              <a:rPr lang="en-US" smtClean="0"/>
              <a:pPr>
                <a:defRPr/>
              </a:pPr>
              <a:t>‹#›</a:t>
            </a:fld>
            <a:endParaRPr lang="en-US" dirty="0"/>
          </a:p>
        </p:txBody>
      </p:sp>
      <p:sp>
        <p:nvSpPr>
          <p:cNvPr id="15" name="Footer Placeholder 2"/>
          <p:cNvSpPr>
            <a:spLocks noGrp="1"/>
          </p:cNvSpPr>
          <p:nvPr>
            <p:ph type="ftr" sz="quarter" idx="10"/>
          </p:nvPr>
        </p:nvSpPr>
        <p:spPr bwMode="auto">
          <a:xfrm>
            <a:off x="684213" y="6375400"/>
            <a:ext cx="7991475"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sz="1200">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Tree>
    <p:extLst>
      <p:ext uri="{BB962C8B-B14F-4D97-AF65-F5344CB8AC3E}">
        <p14:creationId xmlns:p14="http://schemas.microsoft.com/office/powerpoint/2010/main" val="61357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41255095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a:xfrm>
            <a:off x="6400800" y="6356350"/>
            <a:ext cx="2289175"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tr-TR" smtClean="0"/>
              <a:t>ITEC115/ITEC190</a:t>
            </a:r>
            <a:endParaRPr lang="tr-TR"/>
          </a:p>
        </p:txBody>
      </p:sp>
      <p:sp>
        <p:nvSpPr>
          <p:cNvPr id="6" name="Slide Number Placeholder 3"/>
          <p:cNvSpPr>
            <a:spLocks noGrp="1"/>
          </p:cNvSpPr>
          <p:nvPr>
            <p:ph type="sldNum" sz="quarter" idx="12"/>
          </p:nvPr>
        </p:nvSpPr>
        <p:spPr/>
        <p:txBody>
          <a:bodyPr/>
          <a:lstStyle>
            <a:lvl1pPr>
              <a:defRPr/>
            </a:lvl1pPr>
          </a:lstStyle>
          <a:p>
            <a:pPr>
              <a:defRPr/>
            </a:pPr>
            <a:fld id="{233CB880-5203-4EB0-BB32-17401FA3E376}" type="slidenum">
              <a:rPr lang="en-US"/>
              <a:pPr>
                <a:defRPr/>
              </a:pPr>
              <a:t>‹#›</a:t>
            </a:fld>
            <a:endParaRPr lang="en-US"/>
          </a:p>
        </p:txBody>
      </p:sp>
    </p:spTree>
    <p:extLst>
      <p:ext uri="{BB962C8B-B14F-4D97-AF65-F5344CB8AC3E}">
        <p14:creationId xmlns:p14="http://schemas.microsoft.com/office/powerpoint/2010/main" val="1039672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dirty="0"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p>
        </p:txBody>
      </p:sp>
      <p:sp>
        <p:nvSpPr>
          <p:cNvPr id="3" name="Footer Placeholder 2"/>
          <p:cNvSpPr>
            <a:spLocks noGrp="1"/>
          </p:cNvSpPr>
          <p:nvPr>
            <p:ph type="ftr" sz="quarter" idx="3"/>
          </p:nvPr>
        </p:nvSpPr>
        <p:spPr>
          <a:xfrm>
            <a:off x="684213" y="6356350"/>
            <a:ext cx="7991475" cy="365125"/>
          </a:xfrm>
          <a:prstGeom prst="rect">
            <a:avLst/>
          </a:prstGeom>
        </p:spPr>
        <p:txBody>
          <a:bodyPr vert="horz"/>
          <a:lstStyle>
            <a:lvl1pPr algn="l" eaLnBrk="1" fontAlgn="auto" latinLnBrk="0" hangingPunct="1">
              <a:spcBef>
                <a:spcPts val="0"/>
              </a:spcBef>
              <a:spcAft>
                <a:spcPts val="0"/>
              </a:spcAft>
              <a:defRPr kumimoji="0" sz="1200" dirty="0" smtClean="0">
                <a:solidFill>
                  <a:schemeClr val="tx2"/>
                </a:solidFill>
                <a:latin typeface="Times New Roman" pitchFamily="18" charset="0"/>
                <a:cs typeface="Times New Roman" pitchFamily="18" charset="0"/>
              </a:defRPr>
            </a:lvl1pPr>
          </a:lstStyle>
          <a:p>
            <a:pPr>
              <a:defRPr/>
            </a:pPr>
            <a:r>
              <a:rPr lang="tr-TR" smtClean="0"/>
              <a:t>ITEC115/ITEC190</a:t>
            </a:r>
            <a:endParaRPr lang="tr-TR" dirty="0"/>
          </a:p>
        </p:txBody>
      </p:sp>
      <p:sp>
        <p:nvSpPr>
          <p:cNvPr id="23" name="Slide Number Placeholder 22"/>
          <p:cNvSpPr>
            <a:spLocks noGrp="1"/>
          </p:cNvSpPr>
          <p:nvPr>
            <p:ph type="sldNum" sz="quarter" idx="4"/>
          </p:nvPr>
        </p:nvSpPr>
        <p:spPr>
          <a:xfrm>
            <a:off x="8675688" y="0"/>
            <a:ext cx="468312" cy="365125"/>
          </a:xfrm>
          <a:prstGeom prst="rect">
            <a:avLst/>
          </a:prstGeom>
        </p:spPr>
        <p:txBody>
          <a:bodyPr vert="horz"/>
          <a:lstStyle>
            <a:lvl1pPr algn="r" eaLnBrk="1" fontAlgn="auto" latinLnBrk="0" hangingPunct="1">
              <a:spcBef>
                <a:spcPts val="0"/>
              </a:spcBef>
              <a:spcAft>
                <a:spcPts val="0"/>
              </a:spcAft>
              <a:defRPr kumimoji="0" sz="1400" smtClean="0">
                <a:solidFill>
                  <a:schemeClr val="tx2"/>
                </a:solidFill>
                <a:latin typeface="Times New Roman" pitchFamily="18" charset="0"/>
                <a:cs typeface="Times New Roman" pitchFamily="18" charset="0"/>
              </a:defRPr>
            </a:lvl1pPr>
          </a:lstStyle>
          <a:p>
            <a:pPr>
              <a:defRPr/>
            </a:pPr>
            <a:fld id="{17F573C4-6BB1-4CF7-8AA3-E208CD667B0D}" type="slidenum">
              <a:rPr lang="tr-TR" smtClean="0"/>
              <a:pPr>
                <a:defRPr/>
              </a:pPr>
              <a:t>‹#›</a:t>
            </a:fld>
            <a:endParaRPr lang="tr-TR">
              <a:solidFill>
                <a:srgbClr val="FFFFFF"/>
              </a:solidFill>
              <a:ea typeface="+mj-ea"/>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tr-TR">
              <a:latin typeface="+mn-lt"/>
            </a:endParaRPr>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dt="0"/>
  <p:txStyles>
    <p:titleStyle>
      <a:lvl1pPr algn="l" rtl="0" fontAlgn="base">
        <a:spcBef>
          <a:spcPct val="0"/>
        </a:spcBef>
        <a:spcAft>
          <a:spcPct val="0"/>
        </a:spcAft>
        <a:defRPr sz="3200" kern="1200">
          <a:solidFill>
            <a:schemeClr val="tx2"/>
          </a:solidFill>
          <a:latin typeface="Times New Roman" pitchFamily="18" charset="0"/>
          <a:ea typeface="+mj-ea"/>
          <a:cs typeface="Times New Roman" pitchFamily="18" charset="0"/>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t.emu.edu.tr/courses/it/comp190/userfiles/images/yenibilgisay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106" y="1418856"/>
            <a:ext cx="2569680" cy="2146939"/>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1187624" y="5074136"/>
            <a:ext cx="6858000" cy="576064"/>
          </a:xfrm>
        </p:spPr>
        <p:txBody>
          <a:bodyPr>
            <a:noAutofit/>
          </a:bodyPr>
          <a:lstStyle/>
          <a:p>
            <a:pPr algn="l" fontAlgn="auto">
              <a:spcAft>
                <a:spcPts val="0"/>
              </a:spcAft>
              <a:defRPr/>
            </a:pPr>
            <a:r>
              <a:rPr lang="en-US" sz="2400" b="1" dirty="0" smtClean="0">
                <a:ln w="12700">
                  <a:solidFill>
                    <a:schemeClr val="tx2">
                      <a:satMod val="155000"/>
                    </a:schemeClr>
                  </a:solidFill>
                  <a:prstDash val="solid"/>
                </a:ln>
                <a:solidFill>
                  <a:schemeClr val="bg2">
                    <a:tint val="85000"/>
                    <a:satMod val="155000"/>
                  </a:schemeClr>
                </a:solidFill>
              </a:rPr>
              <a:t>KONU </a:t>
            </a:r>
            <a:r>
              <a:rPr lang="tr-TR" sz="2400" b="1" dirty="0">
                <a:ln w="12700">
                  <a:solidFill>
                    <a:schemeClr val="tx2">
                      <a:satMod val="155000"/>
                    </a:schemeClr>
                  </a:solidFill>
                  <a:prstDash val="solid"/>
                </a:ln>
                <a:solidFill>
                  <a:schemeClr val="bg2">
                    <a:tint val="85000"/>
                    <a:satMod val="155000"/>
                  </a:schemeClr>
                </a:solidFill>
              </a:rPr>
              <a:t>4</a:t>
            </a:r>
            <a:endParaRPr lang="tr-TR" sz="2400" b="1" dirty="0" smtClean="0">
              <a:ln w="12700">
                <a:solidFill>
                  <a:schemeClr val="tx2">
                    <a:satMod val="155000"/>
                  </a:schemeClr>
                </a:solidFill>
                <a:prstDash val="solid"/>
              </a:ln>
              <a:solidFill>
                <a:schemeClr val="bg2">
                  <a:tint val="85000"/>
                  <a:satMod val="155000"/>
                </a:schemeClr>
              </a:solidFill>
            </a:endParaRPr>
          </a:p>
          <a:p>
            <a:pPr algn="l" fontAlgn="auto">
              <a:spcAft>
                <a:spcPts val="0"/>
              </a:spcAft>
              <a:defRPr/>
            </a:pPr>
            <a:r>
              <a:rPr lang="en-US" sz="2400" b="1" dirty="0" smtClean="0">
                <a:ln w="12700">
                  <a:solidFill>
                    <a:schemeClr val="tx2">
                      <a:satMod val="155000"/>
                    </a:schemeClr>
                  </a:solidFill>
                  <a:prstDash val="solid"/>
                </a:ln>
                <a:solidFill>
                  <a:schemeClr val="bg2">
                    <a:tint val="85000"/>
                    <a:satMod val="155000"/>
                  </a:schemeClr>
                </a:solidFill>
              </a:rPr>
              <a:t>B</a:t>
            </a:r>
            <a:r>
              <a:rPr lang="tr-TR" sz="2400" b="1" dirty="0">
                <a:ln w="12700">
                  <a:solidFill>
                    <a:schemeClr val="tx2">
                      <a:satMod val="155000"/>
                    </a:schemeClr>
                  </a:solidFill>
                  <a:prstDash val="solid"/>
                </a:ln>
                <a:solidFill>
                  <a:schemeClr val="bg2">
                    <a:tint val="85000"/>
                    <a:satMod val="155000"/>
                  </a:schemeClr>
                </a:solidFill>
              </a:rPr>
              <a:t>İLGİ</a:t>
            </a:r>
            <a:r>
              <a:rPr lang="en-US" sz="2400" b="1" dirty="0" smtClean="0">
                <a:ln w="12700">
                  <a:solidFill>
                    <a:schemeClr val="tx2">
                      <a:satMod val="155000"/>
                    </a:schemeClr>
                  </a:solidFill>
                  <a:prstDash val="solid"/>
                </a:ln>
                <a:solidFill>
                  <a:schemeClr val="bg2">
                    <a:tint val="85000"/>
                    <a:satMod val="155000"/>
                  </a:schemeClr>
                </a:solidFill>
              </a:rPr>
              <a:t>SAYAR</a:t>
            </a:r>
            <a:r>
              <a:rPr lang="tr-TR" sz="2400" b="1" dirty="0" smtClean="0">
                <a:ln w="12700">
                  <a:solidFill>
                    <a:schemeClr val="tx2">
                      <a:satMod val="155000"/>
                    </a:schemeClr>
                  </a:solidFill>
                  <a:prstDash val="solid"/>
                </a:ln>
                <a:solidFill>
                  <a:schemeClr val="bg2">
                    <a:tint val="85000"/>
                    <a:satMod val="155000"/>
                  </a:schemeClr>
                </a:solidFill>
              </a:rPr>
              <a:t> AĞLARI VE İNTERNET</a:t>
            </a:r>
            <a:endParaRPr lang="tr-T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395536" y="404664"/>
            <a:ext cx="8352928" cy="954107"/>
          </a:xfrm>
          <a:prstGeom prst="rect">
            <a:avLst/>
          </a:prstGeom>
          <a:noFill/>
        </p:spPr>
        <p:txBody>
          <a:bodyPr>
            <a:spAutoFit/>
          </a:bodyPr>
          <a:lstStyle/>
          <a:p>
            <a:pPr algn="ctr" fontAlgn="auto">
              <a:spcBef>
                <a:spcPts val="0"/>
              </a:spcBef>
              <a:spcAft>
                <a:spcPts val="0"/>
              </a:spcAft>
              <a:defRPr/>
            </a:pPr>
            <a:r>
              <a:rPr lang="tr-TR" sz="2800" b="1" dirty="0">
                <a:ln w="12700">
                  <a:solidFill>
                    <a:schemeClr val="tx2">
                      <a:satMod val="155000"/>
                    </a:schemeClr>
                  </a:solidFill>
                  <a:prstDash val="solid"/>
                </a:ln>
                <a:solidFill>
                  <a:schemeClr val="bg2">
                    <a:tint val="85000"/>
                    <a:satMod val="155000"/>
                  </a:schemeClr>
                </a:solidFill>
                <a:latin typeface="+mj-lt"/>
              </a:rPr>
              <a:t>Doğu Akdeniz Üniversitesi</a:t>
            </a:r>
          </a:p>
          <a:p>
            <a:pPr algn="ctr" fontAlgn="auto">
              <a:spcBef>
                <a:spcPts val="0"/>
              </a:spcBef>
              <a:spcAft>
                <a:spcPts val="0"/>
              </a:spcAft>
              <a:defRPr/>
            </a:pPr>
            <a:r>
              <a:rPr lang="tr-TR" sz="2800" b="1" dirty="0" smtClean="0">
                <a:ln w="12700">
                  <a:solidFill>
                    <a:schemeClr val="tx2">
                      <a:satMod val="155000"/>
                    </a:schemeClr>
                  </a:solidFill>
                  <a:prstDash val="solid"/>
                </a:ln>
                <a:solidFill>
                  <a:schemeClr val="bg2">
                    <a:tint val="85000"/>
                    <a:satMod val="155000"/>
                  </a:schemeClr>
                </a:solidFill>
                <a:latin typeface="+mj-lt"/>
              </a:rPr>
              <a:t>Bilgisayar </a:t>
            </a:r>
            <a:r>
              <a:rPr lang="tr-TR" sz="2800" b="1" dirty="0">
                <a:ln w="12700">
                  <a:solidFill>
                    <a:schemeClr val="tx2">
                      <a:satMod val="155000"/>
                    </a:schemeClr>
                  </a:solidFill>
                  <a:prstDash val="solid"/>
                </a:ln>
                <a:solidFill>
                  <a:schemeClr val="bg2">
                    <a:tint val="85000"/>
                    <a:satMod val="155000"/>
                  </a:schemeClr>
                </a:solidFill>
                <a:latin typeface="+mj-lt"/>
              </a:rPr>
              <a:t>ve Teknoloji </a:t>
            </a:r>
            <a:r>
              <a:rPr lang="tr-TR" sz="2800" b="1" dirty="0" smtClean="0">
                <a:ln w="12700">
                  <a:solidFill>
                    <a:schemeClr val="tx2">
                      <a:satMod val="155000"/>
                    </a:schemeClr>
                  </a:solidFill>
                  <a:prstDash val="solid"/>
                </a:ln>
                <a:solidFill>
                  <a:schemeClr val="bg2">
                    <a:tint val="85000"/>
                    <a:satMod val="155000"/>
                  </a:schemeClr>
                </a:solidFill>
                <a:latin typeface="+mj-lt"/>
              </a:rPr>
              <a:t>Yüksek Okulu</a:t>
            </a:r>
            <a:endParaRPr lang="tr-TR" sz="2800" b="1" dirty="0">
              <a:ln w="12700">
                <a:solidFill>
                  <a:schemeClr val="tx2">
                    <a:satMod val="155000"/>
                  </a:schemeClr>
                </a:solidFill>
                <a:prstDash val="solid"/>
              </a:ln>
              <a:solidFill>
                <a:schemeClr val="bg2">
                  <a:tint val="85000"/>
                  <a:satMod val="155000"/>
                </a:schemeClr>
              </a:solidFill>
              <a:latin typeface="+mj-lt"/>
            </a:endParaRPr>
          </a:p>
        </p:txBody>
      </p:sp>
      <p:sp>
        <p:nvSpPr>
          <p:cNvPr id="7" name="Title 2"/>
          <p:cNvSpPr>
            <a:spLocks noGrp="1"/>
          </p:cNvSpPr>
          <p:nvPr>
            <p:ph type="ctrTitle"/>
          </p:nvPr>
        </p:nvSpPr>
        <p:spPr>
          <a:xfrm>
            <a:off x="1187624" y="3789040"/>
            <a:ext cx="6984776" cy="1080120"/>
          </a:xfrm>
        </p:spPr>
        <p:txBody>
          <a:bodyPr>
            <a:noAutofit/>
          </a:bodyPr>
          <a:lstStyle/>
          <a:p>
            <a:pPr algn="l" fontAlgn="auto">
              <a:spcAft>
                <a:spcPts val="0"/>
              </a:spcAft>
              <a:defRPr/>
            </a:pPr>
            <a:r>
              <a:rPr lang="en-US" sz="2800" b="1" dirty="0" smtClean="0">
                <a:ln w="12700">
                  <a:solidFill>
                    <a:schemeClr val="tx2">
                      <a:satMod val="155000"/>
                    </a:schemeClr>
                  </a:solidFill>
                  <a:prstDash val="solid"/>
                </a:ln>
                <a:solidFill>
                  <a:schemeClr val="bg2">
                    <a:tint val="85000"/>
                    <a:satMod val="155000"/>
                  </a:schemeClr>
                </a:solidFill>
              </a:rPr>
              <a:t>ITEC115</a:t>
            </a:r>
            <a:r>
              <a:rPr lang="tr-TR" sz="2800" b="1" dirty="0">
                <a:ln w="12700">
                  <a:solidFill>
                    <a:schemeClr val="tx2">
                      <a:satMod val="155000"/>
                    </a:schemeClr>
                  </a:solidFill>
                  <a:prstDash val="solid"/>
                </a:ln>
                <a:solidFill>
                  <a:schemeClr val="bg2">
                    <a:tint val="85000"/>
                    <a:satMod val="155000"/>
                  </a:schemeClr>
                </a:solidFill>
              </a:rPr>
              <a:t> </a:t>
            </a:r>
            <a:r>
              <a:rPr lang="tr-TR" sz="2800" b="1" dirty="0" smtClean="0">
                <a:ln w="12700">
                  <a:solidFill>
                    <a:schemeClr val="tx2">
                      <a:satMod val="155000"/>
                    </a:schemeClr>
                  </a:solidFill>
                  <a:prstDash val="solid"/>
                </a:ln>
                <a:solidFill>
                  <a:schemeClr val="bg2">
                    <a:tint val="85000"/>
                    <a:satMod val="155000"/>
                  </a:schemeClr>
                </a:solidFill>
              </a:rPr>
              <a:t>- </a:t>
            </a:r>
            <a:r>
              <a:rPr lang="tr-TR" sz="2800" b="1" dirty="0">
                <a:ln w="12700">
                  <a:solidFill>
                    <a:schemeClr val="tx2">
                      <a:satMod val="155000"/>
                    </a:schemeClr>
                  </a:solidFill>
                  <a:prstDash val="solid"/>
                </a:ln>
                <a:solidFill>
                  <a:schemeClr val="bg2">
                    <a:tint val="85000"/>
                    <a:satMod val="155000"/>
                  </a:schemeClr>
                </a:solidFill>
              </a:rPr>
              <a:t>BİLGİSAYARA GİRİŞ</a:t>
            </a:r>
            <a:r>
              <a:rPr lang="tr-TR" sz="2800" b="1" dirty="0" smtClean="0">
                <a:ln w="12700">
                  <a:solidFill>
                    <a:schemeClr val="tx2">
                      <a:satMod val="155000"/>
                    </a:schemeClr>
                  </a:solidFill>
                  <a:prstDash val="solid"/>
                </a:ln>
                <a:solidFill>
                  <a:schemeClr val="bg2">
                    <a:tint val="85000"/>
                    <a:satMod val="155000"/>
                  </a:schemeClr>
                </a:solidFill>
              </a:rPr>
              <a:t/>
            </a:r>
            <a:br>
              <a:rPr lang="tr-TR" sz="2800" b="1" dirty="0" smtClean="0">
                <a:ln w="12700">
                  <a:solidFill>
                    <a:schemeClr val="tx2">
                      <a:satMod val="155000"/>
                    </a:schemeClr>
                  </a:solidFill>
                  <a:prstDash val="solid"/>
                </a:ln>
                <a:solidFill>
                  <a:schemeClr val="bg2">
                    <a:tint val="85000"/>
                    <a:satMod val="155000"/>
                  </a:schemeClr>
                </a:solidFill>
              </a:rPr>
            </a:br>
            <a:r>
              <a:rPr lang="en-US" sz="2800" b="1" dirty="0" smtClean="0">
                <a:ln w="12700">
                  <a:solidFill>
                    <a:schemeClr val="tx2">
                      <a:satMod val="155000"/>
                    </a:schemeClr>
                  </a:solidFill>
                  <a:prstDash val="solid"/>
                </a:ln>
                <a:solidFill>
                  <a:schemeClr val="bg2">
                    <a:tint val="85000"/>
                    <a:satMod val="155000"/>
                  </a:schemeClr>
                </a:solidFill>
              </a:rPr>
              <a:t>ITEC190</a:t>
            </a:r>
            <a:r>
              <a:rPr lang="tr-TR" sz="2800" b="1" dirty="0" smtClean="0">
                <a:ln w="12700">
                  <a:solidFill>
                    <a:schemeClr val="tx2">
                      <a:satMod val="155000"/>
                    </a:schemeClr>
                  </a:solidFill>
                  <a:prstDash val="solid"/>
                </a:ln>
                <a:solidFill>
                  <a:schemeClr val="bg2">
                    <a:tint val="85000"/>
                    <a:satMod val="155000"/>
                  </a:schemeClr>
                </a:solidFill>
              </a:rPr>
              <a:t> - HUKUK İÇİN BİLGİSAYAR</a:t>
            </a:r>
            <a:endParaRPr lang="tr-TR" sz="2800" b="1" dirty="0">
              <a:ln w="12700">
                <a:solidFill>
                  <a:schemeClr val="tx2">
                    <a:satMod val="155000"/>
                  </a:schemeClr>
                </a:solidFill>
                <a:prstDash val="solid"/>
              </a:ln>
              <a:solidFill>
                <a:schemeClr val="bg2">
                  <a:tint val="85000"/>
                  <a:satMod val="15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İnternet’e Bağlanmak</a:t>
            </a:r>
            <a:endParaRPr lang="en-US" dirty="0"/>
          </a:p>
        </p:txBody>
      </p:sp>
      <p:sp>
        <p:nvSpPr>
          <p:cNvPr id="3" name="Content Placeholder 2"/>
          <p:cNvSpPr>
            <a:spLocks noGrp="1"/>
          </p:cNvSpPr>
          <p:nvPr>
            <p:ph sz="quarter" idx="1"/>
          </p:nvPr>
        </p:nvSpPr>
        <p:spPr/>
        <p:txBody>
          <a:bodyPr/>
          <a:lstStyle/>
          <a:p>
            <a:pPr>
              <a:buFont typeface="Wingdings" pitchFamily="2" charset="2"/>
              <a:buChar char="Ø"/>
              <a:defRPr/>
            </a:pPr>
            <a:r>
              <a:rPr lang="tr-TR" sz="2400" dirty="0" smtClean="0"/>
              <a:t>Kablosuz ağlar listesinde her bağlantının sinyal gücü kademeli bir şekilde gösterilmektedir.</a:t>
            </a:r>
          </a:p>
          <a:p>
            <a:pPr>
              <a:buFont typeface="Wingdings" pitchFamily="2" charset="2"/>
              <a:buChar char="Ø"/>
              <a:defRPr/>
            </a:pPr>
            <a:r>
              <a:rPr lang="tr-TR" sz="2400" dirty="0" smtClean="0"/>
              <a:t>Bunun dışında sinyal gücü göstergesinin üzerindeki sarı zırh işareti o kablosuz ağın şifresinin olmadığını gösterir. Şifre olmaması ağın güvenliksiz olduğunu göstermez, sadece şifre koruması olmadığını belirtir.</a:t>
            </a:r>
            <a:endParaRPr lang="tr-TR" sz="24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8" t="37751" b="29871"/>
          <a:stretch/>
        </p:blipFill>
        <p:spPr bwMode="auto">
          <a:xfrm>
            <a:off x="2195736" y="3789040"/>
            <a:ext cx="445819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10</a:t>
            </a:fld>
            <a:endParaRPr lang="en-US" dirty="0"/>
          </a:p>
        </p:txBody>
      </p:sp>
    </p:spTree>
    <p:extLst>
      <p:ext uri="{BB962C8B-B14F-4D97-AF65-F5344CB8AC3E}">
        <p14:creationId xmlns:p14="http://schemas.microsoft.com/office/powerpoint/2010/main" val="34707654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İnternet Bağlantı Türleri</a:t>
            </a:r>
            <a:endParaRPr lang="en-US" dirty="0"/>
          </a:p>
        </p:txBody>
      </p:sp>
      <p:sp>
        <p:nvSpPr>
          <p:cNvPr id="3" name="Content Placeholder 2"/>
          <p:cNvSpPr>
            <a:spLocks noGrp="1"/>
          </p:cNvSpPr>
          <p:nvPr>
            <p:ph sz="quarter" idx="1"/>
          </p:nvPr>
        </p:nvSpPr>
        <p:spPr/>
        <p:txBody>
          <a:bodyPr/>
          <a:lstStyle/>
          <a:p>
            <a:pPr>
              <a:buFont typeface="Wingdings" pitchFamily="2" charset="2"/>
              <a:buChar char="Ø"/>
              <a:defRPr/>
            </a:pPr>
            <a:endParaRPr lang="tr-TR" sz="2400" dirty="0" smtClean="0"/>
          </a:p>
          <a:p>
            <a:pPr>
              <a:buFont typeface="Wingdings" pitchFamily="2" charset="2"/>
              <a:buChar char="Ø"/>
              <a:defRPr/>
            </a:pPr>
            <a:r>
              <a:rPr lang="tr-TR" sz="2400" dirty="0" smtClean="0"/>
              <a:t>İ</a:t>
            </a:r>
            <a:r>
              <a:rPr lang="en-US" sz="2400" dirty="0" err="1" smtClean="0"/>
              <a:t>nternet</a:t>
            </a:r>
            <a:r>
              <a:rPr lang="tr-TR" sz="2400" dirty="0" smtClean="0"/>
              <a:t>’e bağlanmak için kullanılan çeşitli </a:t>
            </a:r>
            <a:r>
              <a:rPr lang="tr-TR" sz="2400" b="1" dirty="0" smtClean="0"/>
              <a:t>bağlantı türleri </a:t>
            </a:r>
            <a:r>
              <a:rPr lang="tr-TR" sz="2400" dirty="0" smtClean="0"/>
              <a:t>bulunmaktadır. </a:t>
            </a:r>
          </a:p>
          <a:p>
            <a:pPr>
              <a:buFont typeface="Wingdings" pitchFamily="2" charset="2"/>
              <a:buChar char="Ø"/>
              <a:defRPr/>
            </a:pPr>
            <a:endParaRPr lang="tr-TR" sz="2400" dirty="0" smtClean="0"/>
          </a:p>
          <a:p>
            <a:pPr>
              <a:buFont typeface="Wingdings" pitchFamily="2" charset="2"/>
              <a:buChar char="Ø"/>
              <a:defRPr/>
            </a:pPr>
            <a:r>
              <a:rPr lang="tr-TR" sz="2400" dirty="0" smtClean="0"/>
              <a:t>Her bağlantı türü, kullanılan teknoloji ve hız bakımından birbirinden farklıdır.</a:t>
            </a:r>
            <a:endParaRPr lang="tr-TR" sz="2400" dirty="0"/>
          </a:p>
          <a:p>
            <a:pPr lvl="1">
              <a:buFont typeface="Courier New" panose="02070309020205020404" pitchFamily="49" charset="0"/>
              <a:buChar char="o"/>
              <a:defRPr/>
            </a:pPr>
            <a:r>
              <a:rPr lang="tr-TR" sz="2400" b="1" dirty="0" smtClean="0">
                <a:solidFill>
                  <a:schemeClr val="tx1"/>
                </a:solidFill>
              </a:rPr>
              <a:t>Dial-up </a:t>
            </a:r>
            <a:r>
              <a:rPr lang="tr-TR" sz="2400" b="1" dirty="0">
                <a:solidFill>
                  <a:schemeClr val="tx1"/>
                </a:solidFill>
              </a:rPr>
              <a:t>(Çevirmeli Bağlantı)</a:t>
            </a:r>
          </a:p>
          <a:p>
            <a:pPr lvl="1">
              <a:buFont typeface="Courier New" panose="02070309020205020404" pitchFamily="49" charset="0"/>
              <a:buChar char="o"/>
              <a:defRPr/>
            </a:pPr>
            <a:r>
              <a:rPr lang="tr-TR" sz="2400" b="1" dirty="0" smtClean="0">
                <a:solidFill>
                  <a:schemeClr val="tx1"/>
                </a:solidFill>
              </a:rPr>
              <a:t>ADSL</a:t>
            </a:r>
            <a:endParaRPr lang="tr-TR" sz="2400" b="1" dirty="0">
              <a:solidFill>
                <a:schemeClr val="tx1"/>
              </a:solidFill>
            </a:endParaRPr>
          </a:p>
          <a:p>
            <a:pPr lvl="1">
              <a:buFont typeface="Courier New" panose="02070309020205020404" pitchFamily="49" charset="0"/>
              <a:buChar char="o"/>
              <a:defRPr/>
            </a:pPr>
            <a:r>
              <a:rPr lang="tr-TR" sz="2400" b="1" dirty="0" smtClean="0">
                <a:solidFill>
                  <a:schemeClr val="tx1"/>
                </a:solidFill>
              </a:rPr>
              <a:t>Fiber </a:t>
            </a:r>
            <a:r>
              <a:rPr lang="tr-TR" sz="2400" b="1" dirty="0">
                <a:solidFill>
                  <a:schemeClr val="tx1"/>
                </a:solidFill>
              </a:rPr>
              <a:t>İnternet</a:t>
            </a:r>
          </a:p>
          <a:p>
            <a:pPr lvl="1">
              <a:buFont typeface="Courier New" panose="02070309020205020404" pitchFamily="49" charset="0"/>
              <a:buChar char="o"/>
              <a:defRPr/>
            </a:pPr>
            <a:r>
              <a:rPr lang="tr-TR" sz="2400" b="1" dirty="0" smtClean="0">
                <a:solidFill>
                  <a:schemeClr val="tx1"/>
                </a:solidFill>
              </a:rPr>
              <a:t>4G</a:t>
            </a:r>
            <a:endParaRPr lang="tr-TR" sz="2400" b="1" dirty="0">
              <a:solidFill>
                <a:schemeClr val="tx1"/>
              </a:solidFill>
            </a:endParaRP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11</a:t>
            </a:fld>
            <a:endParaRPr lang="en-US" dirty="0"/>
          </a:p>
        </p:txBody>
      </p:sp>
    </p:spTree>
    <p:extLst>
      <p:ext uri="{BB962C8B-B14F-4D97-AF65-F5344CB8AC3E}">
        <p14:creationId xmlns:p14="http://schemas.microsoft.com/office/powerpoint/2010/main" val="1027750601"/>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 Bağlantı Türleri</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defRPr/>
            </a:pPr>
            <a:r>
              <a:rPr lang="tr-TR" sz="2400" b="1" dirty="0" smtClean="0"/>
              <a:t>Dial-up </a:t>
            </a:r>
            <a:r>
              <a:rPr lang="tr-TR" sz="2400" b="1" dirty="0"/>
              <a:t>(Çevirmeli Bağlantı</a:t>
            </a:r>
            <a:r>
              <a:rPr lang="tr-TR" sz="2400" b="1" dirty="0" smtClean="0"/>
              <a:t>)</a:t>
            </a:r>
          </a:p>
          <a:p>
            <a:pPr lvl="1">
              <a:buFont typeface="Courier New" panose="02070309020205020404" pitchFamily="49" charset="0"/>
              <a:buChar char="o"/>
              <a:defRPr/>
            </a:pPr>
            <a:r>
              <a:rPr lang="en-US" sz="2400" dirty="0" err="1">
                <a:solidFill>
                  <a:schemeClr val="tx1"/>
                </a:solidFill>
              </a:rPr>
              <a:t>Gelişmiş</a:t>
            </a:r>
            <a:r>
              <a:rPr lang="en-US" sz="2400" dirty="0">
                <a:solidFill>
                  <a:schemeClr val="tx1"/>
                </a:solidFill>
              </a:rPr>
              <a:t> </a:t>
            </a:r>
            <a:r>
              <a:rPr lang="en-US" sz="2400" dirty="0" err="1">
                <a:solidFill>
                  <a:schemeClr val="tx1"/>
                </a:solidFill>
              </a:rPr>
              <a:t>ülkelerde</a:t>
            </a:r>
            <a:r>
              <a:rPr lang="en-US" sz="2400" dirty="0">
                <a:solidFill>
                  <a:schemeClr val="tx1"/>
                </a:solidFill>
              </a:rPr>
              <a:t> </a:t>
            </a:r>
            <a:r>
              <a:rPr lang="en-US" sz="2400" dirty="0" err="1">
                <a:solidFill>
                  <a:schemeClr val="tx1"/>
                </a:solidFill>
              </a:rPr>
              <a:t>geçerliliğini</a:t>
            </a:r>
            <a:r>
              <a:rPr lang="en-US" sz="2400" dirty="0">
                <a:solidFill>
                  <a:schemeClr val="tx1"/>
                </a:solidFill>
              </a:rPr>
              <a:t> </a:t>
            </a:r>
            <a:r>
              <a:rPr lang="en-US" sz="2400" dirty="0" err="1">
                <a:solidFill>
                  <a:schemeClr val="tx1"/>
                </a:solidFill>
              </a:rPr>
              <a:t>yitirmiştir</a:t>
            </a:r>
            <a:r>
              <a:rPr lang="en-US" sz="2400" dirty="0">
                <a:solidFill>
                  <a:schemeClr val="tx1"/>
                </a:solidFill>
              </a:rPr>
              <a:t>. </a:t>
            </a:r>
            <a:endParaRPr lang="tr-TR" sz="2400" dirty="0" smtClean="0">
              <a:solidFill>
                <a:schemeClr val="tx1"/>
              </a:solidFill>
            </a:endParaRPr>
          </a:p>
          <a:p>
            <a:pPr lvl="1">
              <a:buFont typeface="Courier New" panose="02070309020205020404" pitchFamily="49" charset="0"/>
              <a:buChar char="o"/>
              <a:defRPr/>
            </a:pPr>
            <a:r>
              <a:rPr lang="en-US" sz="2400" dirty="0" smtClean="0">
                <a:solidFill>
                  <a:schemeClr val="tx1"/>
                </a:solidFill>
              </a:rPr>
              <a:t>Normal </a:t>
            </a:r>
            <a:r>
              <a:rPr lang="en-US" sz="2400" dirty="0" err="1">
                <a:solidFill>
                  <a:schemeClr val="tx1"/>
                </a:solidFill>
              </a:rPr>
              <a:t>bir</a:t>
            </a:r>
            <a:r>
              <a:rPr lang="en-US" sz="2400" dirty="0">
                <a:solidFill>
                  <a:schemeClr val="tx1"/>
                </a:solidFill>
              </a:rPr>
              <a:t> </a:t>
            </a:r>
            <a:r>
              <a:rPr lang="en-US" sz="2400" dirty="0" err="1">
                <a:solidFill>
                  <a:schemeClr val="tx1"/>
                </a:solidFill>
              </a:rPr>
              <a:t>telefon</a:t>
            </a:r>
            <a:r>
              <a:rPr lang="en-US" sz="2400" dirty="0">
                <a:solidFill>
                  <a:schemeClr val="tx1"/>
                </a:solidFill>
              </a:rPr>
              <a:t> </a:t>
            </a:r>
            <a:r>
              <a:rPr lang="en-US" sz="2400" dirty="0" err="1">
                <a:solidFill>
                  <a:schemeClr val="tx1"/>
                </a:solidFill>
              </a:rPr>
              <a:t>hattı</a:t>
            </a:r>
            <a:r>
              <a:rPr lang="en-US" sz="2400" dirty="0">
                <a:solidFill>
                  <a:schemeClr val="tx1"/>
                </a:solidFill>
              </a:rPr>
              <a:t>, dial-up modem </a:t>
            </a:r>
            <a:r>
              <a:rPr lang="en-US" sz="2400" dirty="0" err="1">
                <a:solidFill>
                  <a:schemeClr val="tx1"/>
                </a:solidFill>
              </a:rPr>
              <a:t>ve</a:t>
            </a:r>
            <a:r>
              <a:rPr lang="en-US" sz="2400" dirty="0">
                <a:solidFill>
                  <a:schemeClr val="tx1"/>
                </a:solidFill>
              </a:rPr>
              <a:t> </a:t>
            </a:r>
            <a:r>
              <a:rPr lang="en-US" sz="2400" dirty="0" err="1">
                <a:solidFill>
                  <a:schemeClr val="tx1"/>
                </a:solidFill>
              </a:rPr>
              <a:t>bir</a:t>
            </a:r>
            <a:r>
              <a:rPr lang="en-US" sz="2400" dirty="0">
                <a:solidFill>
                  <a:schemeClr val="tx1"/>
                </a:solidFill>
              </a:rPr>
              <a:t> internet </a:t>
            </a:r>
            <a:r>
              <a:rPr lang="en-US" sz="2400" dirty="0" err="1">
                <a:solidFill>
                  <a:schemeClr val="tx1"/>
                </a:solidFill>
              </a:rPr>
              <a:t>erişim</a:t>
            </a:r>
            <a:r>
              <a:rPr lang="en-US" sz="2400" dirty="0">
                <a:solidFill>
                  <a:schemeClr val="tx1"/>
                </a:solidFill>
              </a:rPr>
              <a:t> </a:t>
            </a:r>
            <a:r>
              <a:rPr lang="en-US" sz="2400" dirty="0" err="1" smtClean="0">
                <a:solidFill>
                  <a:schemeClr val="tx1"/>
                </a:solidFill>
              </a:rPr>
              <a:t>kodu</a:t>
            </a:r>
            <a:r>
              <a:rPr lang="tr-TR" sz="2400" dirty="0" smtClean="0">
                <a:solidFill>
                  <a:schemeClr val="tx1"/>
                </a:solidFill>
              </a:rPr>
              <a:t> ile bağlantı sağlanabilir.</a:t>
            </a:r>
          </a:p>
          <a:p>
            <a:pPr lvl="1">
              <a:buFont typeface="Courier New" panose="02070309020205020404" pitchFamily="49" charset="0"/>
              <a:buChar char="o"/>
              <a:defRPr/>
            </a:pPr>
            <a:r>
              <a:rPr lang="tr-TR" sz="2400" dirty="0">
                <a:solidFill>
                  <a:schemeClr val="tx1"/>
                </a:solidFill>
              </a:rPr>
              <a:t>D</a:t>
            </a:r>
            <a:r>
              <a:rPr lang="en-US" sz="2400" dirty="0" err="1" smtClean="0">
                <a:solidFill>
                  <a:schemeClr val="tx1"/>
                </a:solidFill>
              </a:rPr>
              <a:t>ial</a:t>
            </a:r>
            <a:r>
              <a:rPr lang="en-US" sz="2400" dirty="0" smtClean="0">
                <a:solidFill>
                  <a:schemeClr val="tx1"/>
                </a:solidFill>
              </a:rPr>
              <a:t>-up</a:t>
            </a:r>
            <a:r>
              <a:rPr lang="en-US" sz="2400" dirty="0">
                <a:solidFill>
                  <a:schemeClr val="tx1"/>
                </a:solidFill>
              </a:rPr>
              <a:t>, </a:t>
            </a:r>
            <a:r>
              <a:rPr lang="en-US" sz="2400" dirty="0" err="1">
                <a:solidFill>
                  <a:schemeClr val="tx1"/>
                </a:solidFill>
              </a:rPr>
              <a:t>telefon</a:t>
            </a:r>
            <a:r>
              <a:rPr lang="en-US" sz="2400" dirty="0">
                <a:solidFill>
                  <a:schemeClr val="tx1"/>
                </a:solidFill>
              </a:rPr>
              <a:t> </a:t>
            </a:r>
            <a:r>
              <a:rPr lang="en-US" sz="2400" dirty="0" err="1">
                <a:solidFill>
                  <a:schemeClr val="tx1"/>
                </a:solidFill>
              </a:rPr>
              <a:t>hattını</a:t>
            </a:r>
            <a:r>
              <a:rPr lang="en-US" sz="2400" dirty="0">
                <a:solidFill>
                  <a:schemeClr val="tx1"/>
                </a:solidFill>
              </a:rPr>
              <a:t> </a:t>
            </a:r>
            <a:r>
              <a:rPr lang="en-US" sz="2400" dirty="0" err="1">
                <a:solidFill>
                  <a:schemeClr val="tx1"/>
                </a:solidFill>
              </a:rPr>
              <a:t>kullandığından</a:t>
            </a:r>
            <a:r>
              <a:rPr lang="en-US" sz="2400" dirty="0">
                <a:solidFill>
                  <a:schemeClr val="tx1"/>
                </a:solidFill>
              </a:rPr>
              <a:t>, </a:t>
            </a:r>
            <a:r>
              <a:rPr lang="en-US" sz="2400" dirty="0" err="1">
                <a:solidFill>
                  <a:schemeClr val="tx1"/>
                </a:solidFill>
              </a:rPr>
              <a:t>aynı</a:t>
            </a:r>
            <a:r>
              <a:rPr lang="en-US" sz="2400" dirty="0">
                <a:solidFill>
                  <a:schemeClr val="tx1"/>
                </a:solidFill>
              </a:rPr>
              <a:t> </a:t>
            </a:r>
            <a:r>
              <a:rPr lang="en-US" sz="2400" dirty="0" err="1">
                <a:solidFill>
                  <a:schemeClr val="tx1"/>
                </a:solidFill>
              </a:rPr>
              <a:t>anda</a:t>
            </a:r>
            <a:r>
              <a:rPr lang="en-US" sz="2400" dirty="0">
                <a:solidFill>
                  <a:schemeClr val="tx1"/>
                </a:solidFill>
              </a:rPr>
              <a:t> hem </a:t>
            </a:r>
            <a:r>
              <a:rPr lang="en-US" sz="2400" dirty="0" err="1">
                <a:solidFill>
                  <a:schemeClr val="tx1"/>
                </a:solidFill>
              </a:rPr>
              <a:t>internete</a:t>
            </a:r>
            <a:r>
              <a:rPr lang="en-US" sz="2400" dirty="0">
                <a:solidFill>
                  <a:schemeClr val="tx1"/>
                </a:solidFill>
              </a:rPr>
              <a:t> </a:t>
            </a:r>
            <a:r>
              <a:rPr lang="en-US" sz="2400" dirty="0" err="1">
                <a:solidFill>
                  <a:schemeClr val="tx1"/>
                </a:solidFill>
              </a:rPr>
              <a:t>bağlanıp</a:t>
            </a:r>
            <a:r>
              <a:rPr lang="en-US" sz="2400" dirty="0">
                <a:solidFill>
                  <a:schemeClr val="tx1"/>
                </a:solidFill>
              </a:rPr>
              <a:t> hem de </a:t>
            </a:r>
            <a:r>
              <a:rPr lang="en-US" sz="2400" dirty="0" err="1">
                <a:solidFill>
                  <a:schemeClr val="tx1"/>
                </a:solidFill>
              </a:rPr>
              <a:t>telefon</a:t>
            </a:r>
            <a:r>
              <a:rPr lang="en-US" sz="2400" dirty="0">
                <a:solidFill>
                  <a:schemeClr val="tx1"/>
                </a:solidFill>
              </a:rPr>
              <a:t> </a:t>
            </a:r>
            <a:r>
              <a:rPr lang="en-US" sz="2400" dirty="0" err="1">
                <a:solidFill>
                  <a:schemeClr val="tx1"/>
                </a:solidFill>
              </a:rPr>
              <a:t>görüşmesi</a:t>
            </a:r>
            <a:r>
              <a:rPr lang="en-US" sz="2400" dirty="0">
                <a:solidFill>
                  <a:schemeClr val="tx1"/>
                </a:solidFill>
              </a:rPr>
              <a:t> </a:t>
            </a:r>
            <a:r>
              <a:rPr lang="en-US" sz="2400" dirty="0" smtClean="0">
                <a:solidFill>
                  <a:schemeClr val="tx1"/>
                </a:solidFill>
              </a:rPr>
              <a:t>yap</a:t>
            </a:r>
            <a:r>
              <a:rPr lang="tr-TR" sz="2400" dirty="0" smtClean="0">
                <a:solidFill>
                  <a:schemeClr val="tx1"/>
                </a:solidFill>
              </a:rPr>
              <a:t>ılamaz</a:t>
            </a:r>
            <a:r>
              <a:rPr lang="en-US" sz="2400" dirty="0" smtClean="0">
                <a:solidFill>
                  <a:schemeClr val="tx1"/>
                </a:solidFill>
              </a:rPr>
              <a:t>. </a:t>
            </a:r>
            <a:endParaRPr lang="tr-TR" sz="2400" dirty="0" smtClean="0">
              <a:solidFill>
                <a:schemeClr val="tx1"/>
              </a:solidFill>
            </a:endParaRPr>
          </a:p>
          <a:p>
            <a:pPr lvl="1">
              <a:buFont typeface="Courier New" panose="02070309020205020404" pitchFamily="49" charset="0"/>
              <a:buChar char="o"/>
              <a:defRPr/>
            </a:pPr>
            <a:r>
              <a:rPr lang="tr-TR" sz="2400" dirty="0" smtClean="0">
                <a:solidFill>
                  <a:schemeClr val="tx1"/>
                </a:solidFill>
              </a:rPr>
              <a:t>En yüksek bağlantı hızı </a:t>
            </a:r>
            <a:r>
              <a:rPr lang="en-US" sz="2400" dirty="0" smtClean="0">
                <a:solidFill>
                  <a:schemeClr val="tx1"/>
                </a:solidFill>
              </a:rPr>
              <a:t>56K</a:t>
            </a:r>
            <a:r>
              <a:rPr lang="tr-TR" sz="2400" dirty="0" smtClean="0">
                <a:solidFill>
                  <a:schemeClr val="tx1"/>
                </a:solidFill>
              </a:rPr>
              <a:t>b/s’dir (kilobit/saniye).</a:t>
            </a:r>
            <a:r>
              <a:rPr lang="en-US" sz="2400" dirty="0">
                <a:solidFill>
                  <a:schemeClr val="tx1"/>
                </a:solidFill>
              </a:rPr>
              <a:t/>
            </a:r>
            <a:br>
              <a:rPr lang="en-US" sz="2400" dirty="0">
                <a:solidFill>
                  <a:schemeClr val="tx1"/>
                </a:solidFill>
              </a:rPr>
            </a:br>
            <a:endParaRPr lang="tr-TR" sz="2400" b="1" dirty="0">
              <a:solidFill>
                <a:schemeClr val="tx1"/>
              </a:solidFill>
            </a:endParaRP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744" y="4225062"/>
            <a:ext cx="3520440" cy="203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50009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 Bağlantı Türleri</a:t>
            </a:r>
            <a:endParaRPr lang="en-US" dirty="0"/>
          </a:p>
        </p:txBody>
      </p:sp>
      <p:sp>
        <p:nvSpPr>
          <p:cNvPr id="3" name="Content Placeholder 2"/>
          <p:cNvSpPr>
            <a:spLocks noGrp="1"/>
          </p:cNvSpPr>
          <p:nvPr>
            <p:ph sz="quarter" idx="1"/>
          </p:nvPr>
        </p:nvSpPr>
        <p:spPr>
          <a:xfrm>
            <a:off x="457200" y="1219200"/>
            <a:ext cx="8219256" cy="4937760"/>
          </a:xfrm>
        </p:spPr>
        <p:txBody>
          <a:bodyPr/>
          <a:lstStyle/>
          <a:p>
            <a:pPr>
              <a:buFont typeface="Wingdings" panose="05000000000000000000" pitchFamily="2" charset="2"/>
              <a:buChar char="Ø"/>
              <a:defRPr/>
            </a:pPr>
            <a:r>
              <a:rPr lang="tr-TR" sz="2400" b="1" dirty="0" smtClean="0"/>
              <a:t>ADSL </a:t>
            </a:r>
            <a:r>
              <a:rPr lang="en-GB" sz="2400" dirty="0"/>
              <a:t>(</a:t>
            </a:r>
            <a:r>
              <a:rPr lang="en-GB" sz="2400" dirty="0" err="1"/>
              <a:t>Asymetric</a:t>
            </a:r>
            <a:r>
              <a:rPr lang="en-GB" sz="2400" dirty="0"/>
              <a:t> Digital Subscriber </a:t>
            </a:r>
            <a:r>
              <a:rPr lang="en-GB" sz="2400" dirty="0" smtClean="0"/>
              <a:t>Line-</a:t>
            </a:r>
            <a:r>
              <a:rPr lang="en-US" sz="2400" dirty="0" err="1" smtClean="0"/>
              <a:t>Asimetrik</a:t>
            </a:r>
            <a:r>
              <a:rPr lang="en-US" sz="2400" dirty="0" smtClean="0"/>
              <a:t> </a:t>
            </a:r>
            <a:r>
              <a:rPr lang="en-US" sz="2400" dirty="0" err="1"/>
              <a:t>Sayısal</a:t>
            </a:r>
            <a:r>
              <a:rPr lang="en-US" sz="2400" dirty="0"/>
              <a:t> </a:t>
            </a:r>
            <a:r>
              <a:rPr lang="en-US" sz="2400" dirty="0" err="1"/>
              <a:t>Abone</a:t>
            </a:r>
            <a:r>
              <a:rPr lang="en-US" sz="2400" dirty="0"/>
              <a:t> </a:t>
            </a:r>
            <a:r>
              <a:rPr lang="en-US" sz="2400" dirty="0" smtClean="0"/>
              <a:t>Hattı</a:t>
            </a:r>
            <a:r>
              <a:rPr lang="tr-TR" sz="2400" dirty="0"/>
              <a:t>)</a:t>
            </a:r>
            <a:endParaRPr lang="tr-TR" sz="2400" dirty="0" smtClean="0"/>
          </a:p>
          <a:p>
            <a:pPr lvl="1">
              <a:buFont typeface="Courier New" panose="02070309020205020404" pitchFamily="49" charset="0"/>
              <a:buChar char="o"/>
              <a:defRPr/>
            </a:pPr>
            <a:r>
              <a:rPr lang="tr-TR" sz="2400" dirty="0" smtClean="0">
                <a:solidFill>
                  <a:schemeClr val="tx1"/>
                </a:solidFill>
              </a:rPr>
              <a:t>G</a:t>
            </a:r>
            <a:r>
              <a:rPr lang="en-US" sz="2400" dirty="0" err="1" smtClean="0">
                <a:solidFill>
                  <a:schemeClr val="tx1"/>
                </a:solidFill>
              </a:rPr>
              <a:t>ünümüzde</a:t>
            </a:r>
            <a:r>
              <a:rPr lang="en-US" sz="2400" dirty="0" smtClean="0">
                <a:solidFill>
                  <a:schemeClr val="tx1"/>
                </a:solidFill>
              </a:rPr>
              <a:t> </a:t>
            </a:r>
            <a:r>
              <a:rPr lang="en-US" sz="2400" dirty="0">
                <a:solidFill>
                  <a:schemeClr val="tx1"/>
                </a:solidFill>
              </a:rPr>
              <a:t>internet </a:t>
            </a:r>
            <a:r>
              <a:rPr lang="en-US" sz="2400" dirty="0" err="1">
                <a:solidFill>
                  <a:schemeClr val="tx1"/>
                </a:solidFill>
              </a:rPr>
              <a:t>bağlantısı</a:t>
            </a:r>
            <a:r>
              <a:rPr lang="en-US" sz="2400" dirty="0">
                <a:solidFill>
                  <a:schemeClr val="tx1"/>
                </a:solidFill>
              </a:rPr>
              <a:t> </a:t>
            </a:r>
            <a:r>
              <a:rPr lang="en-US" sz="2400" dirty="0" err="1">
                <a:solidFill>
                  <a:schemeClr val="tx1"/>
                </a:solidFill>
              </a:rPr>
              <a:t>için</a:t>
            </a:r>
            <a:r>
              <a:rPr lang="en-US" sz="2400" dirty="0">
                <a:solidFill>
                  <a:schemeClr val="tx1"/>
                </a:solidFill>
              </a:rPr>
              <a:t> </a:t>
            </a:r>
            <a:r>
              <a:rPr lang="en-US" sz="2400" dirty="0" err="1">
                <a:solidFill>
                  <a:schemeClr val="tx1"/>
                </a:solidFill>
              </a:rPr>
              <a:t>en</a:t>
            </a:r>
            <a:r>
              <a:rPr lang="en-US" sz="2400" dirty="0">
                <a:solidFill>
                  <a:schemeClr val="tx1"/>
                </a:solidFill>
              </a:rPr>
              <a:t> </a:t>
            </a:r>
            <a:r>
              <a:rPr lang="en-US" sz="2400" dirty="0" err="1">
                <a:solidFill>
                  <a:schemeClr val="tx1"/>
                </a:solidFill>
              </a:rPr>
              <a:t>çok</a:t>
            </a:r>
            <a:r>
              <a:rPr lang="en-US" sz="2400" dirty="0">
                <a:solidFill>
                  <a:schemeClr val="tx1"/>
                </a:solidFill>
              </a:rPr>
              <a:t> </a:t>
            </a:r>
            <a:r>
              <a:rPr lang="en-US" sz="2400" dirty="0" err="1">
                <a:solidFill>
                  <a:schemeClr val="tx1"/>
                </a:solidFill>
              </a:rPr>
              <a:t>kullanılan</a:t>
            </a:r>
            <a:r>
              <a:rPr lang="en-US" sz="2400" dirty="0">
                <a:solidFill>
                  <a:schemeClr val="tx1"/>
                </a:solidFill>
              </a:rPr>
              <a:t> </a:t>
            </a:r>
            <a:r>
              <a:rPr lang="en-US" sz="2400" dirty="0" err="1">
                <a:solidFill>
                  <a:schemeClr val="tx1"/>
                </a:solidFill>
              </a:rPr>
              <a:t>bağlantı</a:t>
            </a:r>
            <a:r>
              <a:rPr lang="en-US" sz="2400" dirty="0">
                <a:solidFill>
                  <a:schemeClr val="tx1"/>
                </a:solidFill>
              </a:rPr>
              <a:t> </a:t>
            </a:r>
            <a:r>
              <a:rPr lang="en-US" sz="2400" dirty="0" err="1">
                <a:solidFill>
                  <a:schemeClr val="tx1"/>
                </a:solidFill>
              </a:rPr>
              <a:t>tekniğidir</a:t>
            </a:r>
            <a:r>
              <a:rPr lang="en-US" sz="2400" dirty="0">
                <a:solidFill>
                  <a:schemeClr val="tx1"/>
                </a:solidFill>
              </a:rPr>
              <a:t>. </a:t>
            </a:r>
            <a:endParaRPr lang="tr-TR" sz="2400" dirty="0" smtClean="0">
              <a:solidFill>
                <a:schemeClr val="tx1"/>
              </a:solidFill>
            </a:endParaRPr>
          </a:p>
          <a:p>
            <a:pPr lvl="1">
              <a:buFont typeface="Courier New" panose="02070309020205020404" pitchFamily="49" charset="0"/>
              <a:buChar char="o"/>
              <a:defRPr/>
            </a:pPr>
            <a:r>
              <a:rPr lang="en-US" sz="2400" dirty="0" err="1" smtClean="0">
                <a:solidFill>
                  <a:schemeClr val="tx1"/>
                </a:solidFill>
              </a:rPr>
              <a:t>Bir</a:t>
            </a:r>
            <a:r>
              <a:rPr lang="en-US" sz="2400" dirty="0" smtClean="0">
                <a:solidFill>
                  <a:schemeClr val="tx1"/>
                </a:solidFill>
              </a:rPr>
              <a:t> </a:t>
            </a:r>
            <a:r>
              <a:rPr lang="en-US" sz="2400" dirty="0" err="1">
                <a:solidFill>
                  <a:schemeClr val="tx1"/>
                </a:solidFill>
              </a:rPr>
              <a:t>dağıtıcı</a:t>
            </a:r>
            <a:r>
              <a:rPr lang="en-US" sz="2400" dirty="0">
                <a:solidFill>
                  <a:schemeClr val="tx1"/>
                </a:solidFill>
              </a:rPr>
              <a:t> </a:t>
            </a:r>
            <a:r>
              <a:rPr lang="en-US" sz="2400" dirty="0" smtClean="0">
                <a:solidFill>
                  <a:schemeClr val="tx1"/>
                </a:solidFill>
              </a:rPr>
              <a:t>(</a:t>
            </a:r>
            <a:r>
              <a:rPr lang="tr-TR" sz="2400" dirty="0" smtClean="0">
                <a:solidFill>
                  <a:schemeClr val="tx1"/>
                </a:solidFill>
              </a:rPr>
              <a:t>s</a:t>
            </a:r>
            <a:r>
              <a:rPr lang="en-US" sz="2400" dirty="0" err="1" smtClean="0">
                <a:solidFill>
                  <a:schemeClr val="tx1"/>
                </a:solidFill>
              </a:rPr>
              <a:t>plitter</a:t>
            </a:r>
            <a:r>
              <a:rPr lang="en-US" sz="2400" dirty="0">
                <a:solidFill>
                  <a:schemeClr val="tx1"/>
                </a:solidFill>
              </a:rPr>
              <a:t>) , </a:t>
            </a:r>
            <a:r>
              <a:rPr lang="en-US" sz="2400" dirty="0" err="1">
                <a:solidFill>
                  <a:schemeClr val="tx1"/>
                </a:solidFill>
              </a:rPr>
              <a:t>tek</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telefon</a:t>
            </a:r>
            <a:r>
              <a:rPr lang="en-US" sz="2400" dirty="0">
                <a:solidFill>
                  <a:schemeClr val="tx1"/>
                </a:solidFill>
              </a:rPr>
              <a:t> </a:t>
            </a:r>
            <a:r>
              <a:rPr lang="en-US" sz="2400" dirty="0" err="1">
                <a:solidFill>
                  <a:schemeClr val="tx1"/>
                </a:solidFill>
              </a:rPr>
              <a:t>bağlantısı</a:t>
            </a:r>
            <a:r>
              <a:rPr lang="en-US" sz="2400" dirty="0">
                <a:solidFill>
                  <a:schemeClr val="tx1"/>
                </a:solidFill>
              </a:rPr>
              <a:t> </a:t>
            </a:r>
            <a:r>
              <a:rPr lang="en-US" sz="2400" dirty="0" err="1">
                <a:solidFill>
                  <a:schemeClr val="tx1"/>
                </a:solidFill>
              </a:rPr>
              <a:t>ile</a:t>
            </a:r>
            <a:r>
              <a:rPr lang="en-US" sz="2400" dirty="0">
                <a:solidFill>
                  <a:schemeClr val="tx1"/>
                </a:solidFill>
              </a:rPr>
              <a:t> hem ADSL </a:t>
            </a:r>
            <a:r>
              <a:rPr lang="en-US" sz="2400" dirty="0" err="1">
                <a:solidFill>
                  <a:schemeClr val="tx1"/>
                </a:solidFill>
              </a:rPr>
              <a:t>hattına</a:t>
            </a:r>
            <a:r>
              <a:rPr lang="en-US" sz="2400" dirty="0">
                <a:solidFill>
                  <a:schemeClr val="tx1"/>
                </a:solidFill>
              </a:rPr>
              <a:t> hem de </a:t>
            </a:r>
            <a:r>
              <a:rPr lang="en-US" sz="2400" dirty="0" err="1">
                <a:solidFill>
                  <a:schemeClr val="tx1"/>
                </a:solidFill>
              </a:rPr>
              <a:t>gelen</a:t>
            </a:r>
            <a:r>
              <a:rPr lang="en-US" sz="2400" dirty="0">
                <a:solidFill>
                  <a:schemeClr val="tx1"/>
                </a:solidFill>
              </a:rPr>
              <a:t> </a:t>
            </a:r>
            <a:r>
              <a:rPr lang="en-US" sz="2400" dirty="0" err="1">
                <a:solidFill>
                  <a:schemeClr val="tx1"/>
                </a:solidFill>
              </a:rPr>
              <a:t>çağrılara</a:t>
            </a:r>
            <a:r>
              <a:rPr lang="en-US" sz="2400" dirty="0">
                <a:solidFill>
                  <a:schemeClr val="tx1"/>
                </a:solidFill>
              </a:rPr>
              <a:t> </a:t>
            </a:r>
            <a:r>
              <a:rPr lang="en-US" sz="2400" dirty="0" err="1">
                <a:solidFill>
                  <a:schemeClr val="tx1"/>
                </a:solidFill>
              </a:rPr>
              <a:t>izin</a:t>
            </a:r>
            <a:r>
              <a:rPr lang="en-US" sz="2400" dirty="0">
                <a:solidFill>
                  <a:schemeClr val="tx1"/>
                </a:solidFill>
              </a:rPr>
              <a:t> </a:t>
            </a:r>
            <a:r>
              <a:rPr lang="en-US" sz="2400" dirty="0" err="1" smtClean="0">
                <a:solidFill>
                  <a:schemeClr val="tx1"/>
                </a:solidFill>
              </a:rPr>
              <a:t>ver</a:t>
            </a:r>
            <a:r>
              <a:rPr lang="tr-TR" sz="2400" dirty="0" smtClean="0">
                <a:solidFill>
                  <a:schemeClr val="tx1"/>
                </a:solidFill>
              </a:rPr>
              <a:t>mektedir. </a:t>
            </a:r>
          </a:p>
          <a:p>
            <a:pPr lvl="1">
              <a:buFont typeface="Courier New" panose="02070309020205020404" pitchFamily="49" charset="0"/>
              <a:buChar char="o"/>
              <a:defRPr/>
            </a:pPr>
            <a:r>
              <a:rPr lang="tr-TR" sz="2400" dirty="0" smtClean="0">
                <a:solidFill>
                  <a:schemeClr val="tx1"/>
                </a:solidFill>
              </a:rPr>
              <a:t>Böylece İnternet’e bağlıyken bile telefon hattı görüşme yapmak için kullanılabilir.</a:t>
            </a:r>
          </a:p>
          <a:p>
            <a:pPr lvl="1">
              <a:buFont typeface="Courier New" panose="02070309020205020404" pitchFamily="49" charset="0"/>
              <a:buChar char="o"/>
              <a:defRPr/>
            </a:pPr>
            <a:r>
              <a:rPr lang="tr-TR" sz="2400" dirty="0">
                <a:solidFill>
                  <a:schemeClr val="tx1"/>
                </a:solidFill>
              </a:rPr>
              <a:t>Mevcut telefonlar için kullanılan bakır teller üzerinden yüksek hızlı veri, ses ve görüntü iletişimini aynı anda sağlayabilen bir modem teknolojisidir</a:t>
            </a:r>
            <a:r>
              <a:rPr lang="tr-TR" sz="2400" dirty="0" smtClean="0">
                <a:solidFill>
                  <a:schemeClr val="tx1"/>
                </a:solidFill>
              </a:rPr>
              <a:t>.</a:t>
            </a:r>
          </a:p>
          <a:p>
            <a:pPr lvl="1">
              <a:buFont typeface="Courier New" panose="02070309020205020404" pitchFamily="49" charset="0"/>
              <a:buChar char="o"/>
              <a:defRPr/>
            </a:pPr>
            <a:r>
              <a:rPr lang="tr-TR" sz="2400" dirty="0" smtClean="0">
                <a:solidFill>
                  <a:schemeClr val="tx1"/>
                </a:solidFill>
              </a:rPr>
              <a:t>En yüksek bağlantı hızı 24Mb/s’dir (megabit/saniye).</a:t>
            </a:r>
            <a:endParaRPr lang="tr-TR" sz="2400" dirty="0">
              <a:solidFill>
                <a:schemeClr val="tx1"/>
              </a:solidFill>
            </a:endParaRP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13</a:t>
            </a:fld>
            <a:endParaRPr lang="en-US" dirty="0"/>
          </a:p>
        </p:txBody>
      </p:sp>
      <p:pic>
        <p:nvPicPr>
          <p:cNvPr id="2050" name="Picture 2" descr="http://studiocvetkovic.on.neobee.net/files/ad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09" y="25963"/>
            <a:ext cx="1564105" cy="118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26957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 Bağlantı Türleri</a:t>
            </a:r>
            <a:endParaRPr lang="en-US" dirty="0"/>
          </a:p>
        </p:txBody>
      </p:sp>
      <p:sp>
        <p:nvSpPr>
          <p:cNvPr id="3" name="Content Placeholder 2"/>
          <p:cNvSpPr>
            <a:spLocks noGrp="1"/>
          </p:cNvSpPr>
          <p:nvPr>
            <p:ph sz="quarter" idx="1"/>
          </p:nvPr>
        </p:nvSpPr>
        <p:spPr>
          <a:xfrm>
            <a:off x="457200" y="1219200"/>
            <a:ext cx="8219256" cy="4937760"/>
          </a:xfrm>
        </p:spPr>
        <p:txBody>
          <a:bodyPr/>
          <a:lstStyle/>
          <a:p>
            <a:pPr>
              <a:buFont typeface="Wingdings" panose="05000000000000000000" pitchFamily="2" charset="2"/>
              <a:buChar char="Ø"/>
              <a:defRPr/>
            </a:pPr>
            <a:r>
              <a:rPr lang="tr-TR" sz="2400" b="1" dirty="0" smtClean="0"/>
              <a:t>Fiber İnternet</a:t>
            </a:r>
          </a:p>
          <a:p>
            <a:pPr lvl="1">
              <a:buFont typeface="Courier New" panose="02070309020205020404" pitchFamily="49" charset="0"/>
              <a:buChar char="o"/>
              <a:defRPr/>
            </a:pPr>
            <a:r>
              <a:rPr lang="tr-TR" sz="2400" dirty="0" smtClean="0">
                <a:solidFill>
                  <a:schemeClr val="tx1"/>
                </a:solidFill>
              </a:rPr>
              <a:t>Fiberoptik, </a:t>
            </a:r>
            <a:r>
              <a:rPr lang="tr-TR" sz="2400" dirty="0">
                <a:solidFill>
                  <a:schemeClr val="tx1"/>
                </a:solidFill>
              </a:rPr>
              <a:t>kendi boyunca içinden ışığın yönlendirebildiği plastik veya cam fiberlerden oluşmuş </a:t>
            </a:r>
            <a:r>
              <a:rPr lang="tr-TR" sz="2400" dirty="0" smtClean="0">
                <a:solidFill>
                  <a:schemeClr val="tx1"/>
                </a:solidFill>
              </a:rPr>
              <a:t>iletişim birimidir. </a:t>
            </a:r>
          </a:p>
          <a:p>
            <a:pPr lvl="1">
              <a:buFont typeface="Courier New" panose="02070309020205020404" pitchFamily="49" charset="0"/>
              <a:buChar char="o"/>
              <a:defRPr/>
            </a:pPr>
            <a:r>
              <a:rPr lang="tr-TR" sz="2400" dirty="0" smtClean="0">
                <a:solidFill>
                  <a:schemeClr val="tx1"/>
                </a:solidFill>
              </a:rPr>
              <a:t>Diğer </a:t>
            </a:r>
            <a:r>
              <a:rPr lang="tr-TR" sz="2400" dirty="0">
                <a:solidFill>
                  <a:schemeClr val="tx1"/>
                </a:solidFill>
              </a:rPr>
              <a:t>iletişim malzemelerine oranla uzun mesafelerdeki veri iletişiminin daha hızlı ve yüksek değerlerde yapılabilmesine olanak verdikleri için </a:t>
            </a:r>
            <a:r>
              <a:rPr lang="tr-TR" sz="2400" dirty="0" smtClean="0">
                <a:solidFill>
                  <a:schemeClr val="tx1"/>
                </a:solidFill>
              </a:rPr>
              <a:t>fiberoptik, </a:t>
            </a:r>
            <a:r>
              <a:rPr lang="tr-TR" sz="2400" dirty="0">
                <a:solidFill>
                  <a:schemeClr val="tx1"/>
                </a:solidFill>
              </a:rPr>
              <a:t>haberleşme sistemlerinde çok sıklıkla kullanılmaktadırlar. </a:t>
            </a:r>
            <a:endParaRPr lang="tr-TR" sz="2400" dirty="0" smtClean="0">
              <a:solidFill>
                <a:schemeClr val="tx1"/>
              </a:solidFill>
            </a:endParaRPr>
          </a:p>
          <a:p>
            <a:pPr lvl="1">
              <a:buFont typeface="Courier New" panose="02070309020205020404" pitchFamily="49" charset="0"/>
              <a:buChar char="o"/>
              <a:defRPr/>
            </a:pPr>
            <a:r>
              <a:rPr lang="tr-TR" sz="2400" dirty="0" smtClean="0">
                <a:solidFill>
                  <a:schemeClr val="tx1"/>
                </a:solidFill>
              </a:rPr>
              <a:t>F</a:t>
            </a:r>
            <a:r>
              <a:rPr lang="en-US" sz="2400" dirty="0" err="1" smtClean="0">
                <a:solidFill>
                  <a:schemeClr val="tx1"/>
                </a:solidFill>
              </a:rPr>
              <a:t>iber</a:t>
            </a:r>
            <a:r>
              <a:rPr lang="tr-TR" sz="2400" dirty="0" smtClean="0">
                <a:solidFill>
                  <a:schemeClr val="tx1"/>
                </a:solidFill>
              </a:rPr>
              <a:t>optik</a:t>
            </a:r>
            <a:r>
              <a:rPr lang="en-US" sz="2400" dirty="0" smtClean="0">
                <a:solidFill>
                  <a:schemeClr val="tx1"/>
                </a:solidFill>
              </a:rPr>
              <a:t> </a:t>
            </a:r>
            <a:r>
              <a:rPr lang="en-US" sz="2400" dirty="0" err="1" smtClean="0">
                <a:solidFill>
                  <a:schemeClr val="tx1"/>
                </a:solidFill>
              </a:rPr>
              <a:t>kablolar</a:t>
            </a:r>
            <a:r>
              <a:rPr lang="tr-TR" sz="2400" dirty="0" smtClean="0">
                <a:solidFill>
                  <a:schemeClr val="tx1"/>
                </a:solidFill>
              </a:rPr>
              <a:t>,</a:t>
            </a:r>
            <a:r>
              <a:rPr lang="en-US" sz="2400" dirty="0" smtClean="0">
                <a:solidFill>
                  <a:schemeClr val="tx1"/>
                </a:solidFill>
              </a:rPr>
              <a:t> </a:t>
            </a:r>
            <a:r>
              <a:rPr lang="tr-TR" sz="2400" dirty="0" smtClean="0">
                <a:solidFill>
                  <a:schemeClr val="tx1"/>
                </a:solidFill>
              </a:rPr>
              <a:t>telefon hattına ihtiyaç duymadan </a:t>
            </a:r>
            <a:r>
              <a:rPr lang="en-US" sz="2400" dirty="0" err="1" smtClean="0">
                <a:solidFill>
                  <a:schemeClr val="tx1"/>
                </a:solidFill>
              </a:rPr>
              <a:t>erişim</a:t>
            </a:r>
            <a:r>
              <a:rPr lang="en-US" sz="2400" dirty="0" smtClean="0">
                <a:solidFill>
                  <a:schemeClr val="tx1"/>
                </a:solidFill>
              </a:rPr>
              <a:t> </a:t>
            </a:r>
            <a:r>
              <a:rPr lang="en-US" sz="2400" dirty="0" err="1">
                <a:solidFill>
                  <a:schemeClr val="tx1"/>
                </a:solidFill>
              </a:rPr>
              <a:t>hızını</a:t>
            </a:r>
            <a:r>
              <a:rPr lang="en-US" sz="2400" dirty="0">
                <a:solidFill>
                  <a:schemeClr val="tx1"/>
                </a:solidFill>
              </a:rPr>
              <a:t> </a:t>
            </a:r>
            <a:r>
              <a:rPr lang="en-US" sz="2400" dirty="0" err="1">
                <a:solidFill>
                  <a:schemeClr val="tx1"/>
                </a:solidFill>
              </a:rPr>
              <a:t>artırarak</a:t>
            </a:r>
            <a:r>
              <a:rPr lang="en-US" sz="2400" dirty="0">
                <a:solidFill>
                  <a:schemeClr val="tx1"/>
                </a:solidFill>
              </a:rPr>
              <a:t> </a:t>
            </a:r>
            <a:r>
              <a:rPr lang="en-US" sz="2400" dirty="0" err="1">
                <a:solidFill>
                  <a:schemeClr val="tx1"/>
                </a:solidFill>
              </a:rPr>
              <a:t>kullanıcıya</a:t>
            </a:r>
            <a:r>
              <a:rPr lang="en-US" sz="2400" dirty="0">
                <a:solidFill>
                  <a:schemeClr val="tx1"/>
                </a:solidFill>
              </a:rPr>
              <a:t> </a:t>
            </a:r>
            <a:r>
              <a:rPr lang="en-US" sz="2400" dirty="0" err="1">
                <a:solidFill>
                  <a:schemeClr val="tx1"/>
                </a:solidFill>
              </a:rPr>
              <a:t>daha</a:t>
            </a:r>
            <a:r>
              <a:rPr lang="en-US" sz="2400" dirty="0">
                <a:solidFill>
                  <a:schemeClr val="tx1"/>
                </a:solidFill>
              </a:rPr>
              <a:t> </a:t>
            </a:r>
            <a:r>
              <a:rPr lang="en-US" sz="2400" dirty="0" err="1">
                <a:solidFill>
                  <a:schemeClr val="tx1"/>
                </a:solidFill>
              </a:rPr>
              <a:t>hızlı</a:t>
            </a:r>
            <a:r>
              <a:rPr lang="en-US" sz="2400" dirty="0">
                <a:solidFill>
                  <a:schemeClr val="tx1"/>
                </a:solidFill>
              </a:rPr>
              <a:t> </a:t>
            </a:r>
            <a:r>
              <a:rPr lang="en-US" sz="2400" dirty="0" err="1">
                <a:solidFill>
                  <a:schemeClr val="tx1"/>
                </a:solidFill>
              </a:rPr>
              <a:t>bir</a:t>
            </a:r>
            <a:r>
              <a:rPr lang="en-US" sz="2400" dirty="0">
                <a:solidFill>
                  <a:schemeClr val="tx1"/>
                </a:solidFill>
              </a:rPr>
              <a:t> internet </a:t>
            </a:r>
            <a:r>
              <a:rPr lang="en-US" sz="2400" dirty="0" err="1">
                <a:solidFill>
                  <a:schemeClr val="tx1"/>
                </a:solidFill>
              </a:rPr>
              <a:t>sağlar</a:t>
            </a:r>
            <a:r>
              <a:rPr lang="en-US" sz="2400" dirty="0" smtClean="0">
                <a:solidFill>
                  <a:schemeClr val="tx1"/>
                </a:solidFill>
              </a:rPr>
              <a:t>.</a:t>
            </a:r>
            <a:endParaRPr lang="tr-TR" sz="2400" dirty="0" smtClean="0">
              <a:solidFill>
                <a:schemeClr val="tx1"/>
              </a:solidFill>
            </a:endParaRPr>
          </a:p>
          <a:p>
            <a:pPr lvl="1">
              <a:buFont typeface="Courier New" panose="02070309020205020404" pitchFamily="49" charset="0"/>
              <a:buChar char="o"/>
              <a:defRPr/>
            </a:pPr>
            <a:r>
              <a:rPr lang="tr-TR" sz="2400" dirty="0" smtClean="0">
                <a:solidFill>
                  <a:schemeClr val="tx1"/>
                </a:solidFill>
              </a:rPr>
              <a:t>Bu bağlantı türü ile 1000Mb/s (megabit/saniye) hızlara ulaşilabilir (1000Mb/s = 1Gb/s).</a:t>
            </a: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14</a:t>
            </a:fld>
            <a:endParaRPr lang="en-US" dirty="0"/>
          </a:p>
        </p:txBody>
      </p:sp>
      <p:pic>
        <p:nvPicPr>
          <p:cNvPr id="3076" name="Picture 4" descr="http://www.yerelbt.com/wp-content/uploads/2015/02/18elr79ap40kp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23"/>
          <a:stretch/>
        </p:blipFill>
        <p:spPr bwMode="auto">
          <a:xfrm>
            <a:off x="6784258" y="15804"/>
            <a:ext cx="2352010" cy="145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3570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 Bağlantı Türleri</a:t>
            </a:r>
            <a:endParaRPr lang="en-US" dirty="0"/>
          </a:p>
        </p:txBody>
      </p:sp>
      <p:sp>
        <p:nvSpPr>
          <p:cNvPr id="3" name="Content Placeholder 2"/>
          <p:cNvSpPr>
            <a:spLocks noGrp="1"/>
          </p:cNvSpPr>
          <p:nvPr>
            <p:ph sz="quarter" idx="1"/>
          </p:nvPr>
        </p:nvSpPr>
        <p:spPr>
          <a:xfrm>
            <a:off x="457200" y="1219200"/>
            <a:ext cx="8219256" cy="4937760"/>
          </a:xfrm>
        </p:spPr>
        <p:txBody>
          <a:bodyPr/>
          <a:lstStyle/>
          <a:p>
            <a:pPr>
              <a:buFont typeface="Wingdings" panose="05000000000000000000" pitchFamily="2" charset="2"/>
              <a:buChar char="Ø"/>
              <a:defRPr/>
            </a:pPr>
            <a:r>
              <a:rPr lang="tr-TR" sz="2400" b="1" dirty="0" smtClean="0"/>
              <a:t>4G</a:t>
            </a:r>
          </a:p>
          <a:p>
            <a:pPr lvl="1">
              <a:buFont typeface="Courier New" panose="02070309020205020404" pitchFamily="49" charset="0"/>
              <a:buChar char="o"/>
              <a:defRPr/>
            </a:pPr>
            <a:r>
              <a:rPr lang="tr-TR" sz="2400" dirty="0" smtClean="0">
                <a:solidFill>
                  <a:schemeClr val="tx1"/>
                </a:solidFill>
              </a:rPr>
              <a:t>2G ve 3G standartlarının devamı olan dördüncü </a:t>
            </a:r>
            <a:r>
              <a:rPr lang="tr-TR" sz="2400" dirty="0">
                <a:solidFill>
                  <a:schemeClr val="tx1"/>
                </a:solidFill>
              </a:rPr>
              <a:t>nesil kablosuz telefon teknolojisidir</a:t>
            </a:r>
            <a:r>
              <a:rPr lang="tr-TR" sz="2400" dirty="0" smtClean="0">
                <a:solidFill>
                  <a:schemeClr val="tx1"/>
                </a:solidFill>
              </a:rPr>
              <a:t>.</a:t>
            </a:r>
          </a:p>
          <a:p>
            <a:pPr lvl="1">
              <a:buFont typeface="Courier New" panose="02070309020205020404" pitchFamily="49" charset="0"/>
              <a:buChar char="o"/>
              <a:defRPr/>
            </a:pPr>
            <a:r>
              <a:rPr lang="en-US" sz="2400" dirty="0" err="1" smtClean="0">
                <a:solidFill>
                  <a:schemeClr val="tx1"/>
                </a:solidFill>
              </a:rPr>
              <a:t>Bağlantı</a:t>
            </a:r>
            <a:r>
              <a:rPr lang="en-US" sz="2400" dirty="0" smtClean="0">
                <a:solidFill>
                  <a:schemeClr val="tx1"/>
                </a:solidFill>
              </a:rPr>
              <a:t> </a:t>
            </a:r>
            <a:r>
              <a:rPr lang="en-US" sz="2400" dirty="0" err="1" smtClean="0">
                <a:solidFill>
                  <a:schemeClr val="tx1"/>
                </a:solidFill>
              </a:rPr>
              <a:t>hızı</a:t>
            </a:r>
            <a:r>
              <a:rPr lang="en-US" sz="2400" dirty="0" smtClean="0">
                <a:solidFill>
                  <a:schemeClr val="tx1"/>
                </a:solidFill>
              </a:rPr>
              <a:t> </a:t>
            </a:r>
            <a:r>
              <a:rPr lang="en-US" sz="2400" dirty="0">
                <a:solidFill>
                  <a:schemeClr val="tx1"/>
                </a:solidFill>
              </a:rPr>
              <a:t>cep </a:t>
            </a:r>
            <a:r>
              <a:rPr lang="en-US" sz="2400" dirty="0" err="1">
                <a:solidFill>
                  <a:schemeClr val="tx1"/>
                </a:solidFill>
              </a:rPr>
              <a:t>telefonlarında</a:t>
            </a:r>
            <a:r>
              <a:rPr lang="en-US" sz="2400" dirty="0">
                <a:solidFill>
                  <a:schemeClr val="tx1"/>
                </a:solidFill>
              </a:rPr>
              <a:t> 100 </a:t>
            </a:r>
            <a:r>
              <a:rPr lang="en-US" sz="2400" dirty="0" smtClean="0">
                <a:solidFill>
                  <a:schemeClr val="tx1"/>
                </a:solidFill>
              </a:rPr>
              <a:t>Mb</a:t>
            </a:r>
            <a:r>
              <a:rPr lang="tr-TR" sz="2400" dirty="0" smtClean="0">
                <a:solidFill>
                  <a:schemeClr val="tx1"/>
                </a:solidFill>
              </a:rPr>
              <a:t>/</a:t>
            </a:r>
            <a:r>
              <a:rPr lang="en-US" sz="2400" dirty="0" smtClean="0">
                <a:solidFill>
                  <a:schemeClr val="tx1"/>
                </a:solidFill>
              </a:rPr>
              <a:t>s</a:t>
            </a:r>
            <a:r>
              <a:rPr lang="tr-TR" sz="2400" dirty="0" smtClean="0">
                <a:solidFill>
                  <a:schemeClr val="tx1"/>
                </a:solidFill>
              </a:rPr>
              <a:t>’dir (megabit/saniye). </a:t>
            </a:r>
          </a:p>
          <a:p>
            <a:pPr lvl="1">
              <a:buFont typeface="Courier New" panose="02070309020205020404" pitchFamily="49" charset="0"/>
              <a:buChar char="o"/>
              <a:defRPr/>
            </a:pPr>
            <a:r>
              <a:rPr lang="tr-TR" sz="2400" dirty="0" smtClean="0">
                <a:solidFill>
                  <a:schemeClr val="tx1"/>
                </a:solidFill>
              </a:rPr>
              <a:t>4G LTE ismi verilen bir teknoloji ile bağlantı hızı daha da artmıştır.</a:t>
            </a:r>
          </a:p>
          <a:p>
            <a:pPr lvl="1">
              <a:buFont typeface="Courier New" panose="02070309020205020404" pitchFamily="49" charset="0"/>
              <a:buChar char="o"/>
              <a:defRPr/>
            </a:pPr>
            <a:r>
              <a:rPr lang="tr-TR" sz="2400" dirty="0">
                <a:solidFill>
                  <a:schemeClr val="tx1"/>
                </a:solidFill>
              </a:rPr>
              <a:t>4.5G olarak da </a:t>
            </a:r>
            <a:r>
              <a:rPr lang="tr-TR" sz="2400" dirty="0" smtClean="0">
                <a:solidFill>
                  <a:schemeClr val="tx1"/>
                </a:solidFill>
              </a:rPr>
              <a:t>adlandırılan </a:t>
            </a:r>
            <a:r>
              <a:rPr lang="en-US" sz="2400" b="1" dirty="0" smtClean="0">
                <a:solidFill>
                  <a:schemeClr val="tx1"/>
                </a:solidFill>
              </a:rPr>
              <a:t>LTE-Advanced</a:t>
            </a:r>
            <a:r>
              <a:rPr lang="en-US" sz="2400" dirty="0" smtClean="0">
                <a:solidFill>
                  <a:schemeClr val="tx1"/>
                </a:solidFill>
              </a:rPr>
              <a:t> </a:t>
            </a:r>
            <a:r>
              <a:rPr lang="en-US" sz="2400" dirty="0" err="1" smtClean="0">
                <a:solidFill>
                  <a:schemeClr val="tx1"/>
                </a:solidFill>
              </a:rPr>
              <a:t>sistemi</a:t>
            </a:r>
            <a:r>
              <a:rPr lang="tr-TR" sz="2400" dirty="0" smtClean="0">
                <a:solidFill>
                  <a:schemeClr val="tx1"/>
                </a:solidFill>
              </a:rPr>
              <a:t> ise</a:t>
            </a:r>
            <a:r>
              <a:rPr lang="en-US" sz="2400" dirty="0" smtClean="0">
                <a:solidFill>
                  <a:schemeClr val="tx1"/>
                </a:solidFill>
              </a:rPr>
              <a:t> </a:t>
            </a:r>
            <a:r>
              <a:rPr lang="en-US" sz="2400" dirty="0">
                <a:solidFill>
                  <a:schemeClr val="tx1"/>
                </a:solidFill>
              </a:rPr>
              <a:t>4G LTE </a:t>
            </a:r>
            <a:r>
              <a:rPr lang="en-US" sz="2400" dirty="0" err="1">
                <a:solidFill>
                  <a:schemeClr val="tx1"/>
                </a:solidFill>
              </a:rPr>
              <a:t>sistemi</a:t>
            </a:r>
            <a:r>
              <a:rPr lang="en-US" sz="2400" dirty="0">
                <a:solidFill>
                  <a:schemeClr val="tx1"/>
                </a:solidFill>
              </a:rPr>
              <a:t> </a:t>
            </a:r>
            <a:r>
              <a:rPr lang="en-US" sz="2400" dirty="0" err="1">
                <a:solidFill>
                  <a:schemeClr val="tx1"/>
                </a:solidFill>
              </a:rPr>
              <a:t>üzerine</a:t>
            </a:r>
            <a:r>
              <a:rPr lang="en-US" sz="2400" dirty="0">
                <a:solidFill>
                  <a:schemeClr val="tx1"/>
                </a:solidFill>
              </a:rPr>
              <a:t> </a:t>
            </a:r>
            <a:r>
              <a:rPr lang="en-US" sz="2400" dirty="0" err="1">
                <a:solidFill>
                  <a:schemeClr val="tx1"/>
                </a:solidFill>
              </a:rPr>
              <a:t>kurulu</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smtClean="0">
                <a:solidFill>
                  <a:schemeClr val="tx1"/>
                </a:solidFill>
              </a:rPr>
              <a:t>teknolojidir</a:t>
            </a:r>
            <a:r>
              <a:rPr lang="en-US" sz="2400" dirty="0" smtClean="0">
                <a:solidFill>
                  <a:schemeClr val="tx1"/>
                </a:solidFill>
              </a:rPr>
              <a:t>.</a:t>
            </a:r>
            <a:endParaRPr lang="tr-TR" sz="2400" dirty="0" smtClean="0">
              <a:solidFill>
                <a:schemeClr val="tx1"/>
              </a:solidFill>
            </a:endParaRPr>
          </a:p>
          <a:p>
            <a:pPr lvl="1">
              <a:buFont typeface="Courier New" panose="02070309020205020404" pitchFamily="49" charset="0"/>
              <a:buChar char="o"/>
              <a:defRPr/>
            </a:pPr>
            <a:r>
              <a:rPr lang="en-US" sz="2400" dirty="0" smtClean="0">
                <a:solidFill>
                  <a:schemeClr val="tx1"/>
                </a:solidFill>
              </a:rPr>
              <a:t>LTE-Advanced</a:t>
            </a:r>
            <a:r>
              <a:rPr lang="tr-TR" sz="2400" dirty="0" smtClean="0">
                <a:solidFill>
                  <a:schemeClr val="tx1"/>
                </a:solidFill>
              </a:rPr>
              <a:t>,</a:t>
            </a:r>
            <a:r>
              <a:rPr lang="en-US" sz="2400" dirty="0" smtClean="0">
                <a:solidFill>
                  <a:schemeClr val="tx1"/>
                </a:solidFill>
              </a:rPr>
              <a:t> 450 Mb</a:t>
            </a:r>
            <a:r>
              <a:rPr lang="tr-TR" sz="2400" dirty="0" smtClean="0">
                <a:solidFill>
                  <a:schemeClr val="tx1"/>
                </a:solidFill>
              </a:rPr>
              <a:t>/</a:t>
            </a:r>
            <a:r>
              <a:rPr lang="en-US" sz="2400" dirty="0" smtClean="0">
                <a:solidFill>
                  <a:schemeClr val="tx1"/>
                </a:solidFill>
              </a:rPr>
              <a:t>s </a:t>
            </a:r>
            <a:r>
              <a:rPr lang="tr-TR" sz="2400" dirty="0" smtClean="0">
                <a:solidFill>
                  <a:schemeClr val="tx1"/>
                </a:solidFill>
              </a:rPr>
              <a:t>(megabit/saniye) </a:t>
            </a:r>
            <a:r>
              <a:rPr lang="en-US" sz="2400" dirty="0" err="1" smtClean="0">
                <a:solidFill>
                  <a:schemeClr val="tx1"/>
                </a:solidFill>
              </a:rPr>
              <a:t>hız</a:t>
            </a:r>
            <a:r>
              <a:rPr lang="tr-TR" sz="2400" dirty="0" smtClean="0">
                <a:solidFill>
                  <a:schemeClr val="tx1"/>
                </a:solidFill>
              </a:rPr>
              <a:t>lara</a:t>
            </a:r>
            <a:r>
              <a:rPr lang="en-US" sz="2400" dirty="0" smtClean="0">
                <a:solidFill>
                  <a:schemeClr val="tx1"/>
                </a:solidFill>
              </a:rPr>
              <a:t> </a:t>
            </a:r>
            <a:r>
              <a:rPr lang="en-US" sz="2400" dirty="0" err="1" smtClean="0">
                <a:solidFill>
                  <a:schemeClr val="tx1"/>
                </a:solidFill>
              </a:rPr>
              <a:t>ulaşılabilme</a:t>
            </a:r>
            <a:r>
              <a:rPr lang="tr-TR" sz="2400" dirty="0" smtClean="0">
                <a:solidFill>
                  <a:schemeClr val="tx1"/>
                </a:solidFill>
              </a:rPr>
              <a:t>ktedir</a:t>
            </a:r>
            <a:r>
              <a:rPr lang="en-US" sz="2400" dirty="0" smtClean="0">
                <a:solidFill>
                  <a:schemeClr val="tx1"/>
                </a:solidFill>
              </a:rPr>
              <a:t>.</a:t>
            </a:r>
            <a:endParaRPr lang="en-US" sz="2400" dirty="0">
              <a:solidFill>
                <a:schemeClr val="tx1"/>
              </a:solidFill>
            </a:endParaRP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15</a:t>
            </a:fld>
            <a:endParaRPr lang="en-US" dirty="0"/>
          </a:p>
        </p:txBody>
      </p:sp>
      <p:pic>
        <p:nvPicPr>
          <p:cNvPr id="4098" name="Picture 2" descr="http://www.teknohead.com/wp-content/uploads/4gl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2112"/>
            <a:ext cx="317182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183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dirty="0" smtClean="0"/>
              <a:t>Web Tarayıcılar</a:t>
            </a:r>
          </a:p>
        </p:txBody>
      </p:sp>
      <p:sp>
        <p:nvSpPr>
          <p:cNvPr id="18435" name="Rectangle 3"/>
          <p:cNvSpPr>
            <a:spLocks noGrp="1" noChangeArrowheads="1"/>
          </p:cNvSpPr>
          <p:nvPr>
            <p:ph sz="quarter" idx="1"/>
          </p:nvPr>
        </p:nvSpPr>
        <p:spPr/>
        <p:txBody>
          <a:bodyPr/>
          <a:lstStyle/>
          <a:p>
            <a:pPr>
              <a:lnSpc>
                <a:spcPct val="80000"/>
              </a:lnSpc>
              <a:buFont typeface="Wingdings" pitchFamily="2" charset="2"/>
              <a:buChar char="Ø"/>
            </a:pPr>
            <a:endParaRPr lang="tr-TR" sz="2400" dirty="0" smtClean="0"/>
          </a:p>
          <a:p>
            <a:pPr>
              <a:lnSpc>
                <a:spcPct val="80000"/>
              </a:lnSpc>
              <a:buFont typeface="Wingdings" pitchFamily="2" charset="2"/>
              <a:buChar char="Ø"/>
            </a:pPr>
            <a:r>
              <a:rPr lang="tr-TR" sz="2400" dirty="0" smtClean="0"/>
              <a:t>İnternet’e erişmek için </a:t>
            </a:r>
            <a:r>
              <a:rPr lang="tr-TR" sz="2400" b="1" dirty="0" smtClean="0"/>
              <a:t>web tarayıcısı</a:t>
            </a:r>
            <a:r>
              <a:rPr lang="tr-TR" sz="2400" dirty="0" smtClean="0"/>
              <a:t> programlar kullanılmaktadır.</a:t>
            </a:r>
          </a:p>
          <a:p>
            <a:pPr>
              <a:lnSpc>
                <a:spcPct val="80000"/>
              </a:lnSpc>
              <a:buFont typeface="Wingdings" pitchFamily="2" charset="2"/>
              <a:buChar char="Ø"/>
            </a:pPr>
            <a:endParaRPr lang="tr-TR" sz="2400" dirty="0" smtClean="0"/>
          </a:p>
          <a:p>
            <a:pPr>
              <a:lnSpc>
                <a:spcPct val="80000"/>
              </a:lnSpc>
              <a:buFont typeface="Wingdings" pitchFamily="2" charset="2"/>
              <a:buChar char="Ø"/>
            </a:pPr>
            <a:r>
              <a:rPr lang="tr-TR" sz="2400" dirty="0" smtClean="0"/>
              <a:t>Örneğin, Windows işletim sistemlerinde </a:t>
            </a:r>
            <a:r>
              <a:rPr lang="tr-TR" sz="2400" b="1" dirty="0" smtClean="0"/>
              <a:t>Internet Explorer</a:t>
            </a:r>
            <a:r>
              <a:rPr lang="tr-TR" sz="2400" dirty="0" smtClean="0"/>
              <a:t>, Linux işletim sistemlerinde ise </a:t>
            </a:r>
            <a:r>
              <a:rPr lang="tr-TR" sz="2400" b="1" dirty="0" smtClean="0"/>
              <a:t>Mozilla Firefox </a:t>
            </a:r>
            <a:r>
              <a:rPr lang="tr-TR" sz="2400" dirty="0" smtClean="0"/>
              <a:t>varsayılan web tarayıcısıdır.</a:t>
            </a:r>
          </a:p>
          <a:p>
            <a:pPr>
              <a:lnSpc>
                <a:spcPct val="80000"/>
              </a:lnSpc>
              <a:buFont typeface="Wingdings" pitchFamily="2" charset="2"/>
              <a:buChar char="Ø"/>
            </a:pPr>
            <a:endParaRPr lang="tr-TR" sz="2400" dirty="0" smtClean="0"/>
          </a:p>
          <a:p>
            <a:pPr>
              <a:lnSpc>
                <a:spcPct val="80000"/>
              </a:lnSpc>
              <a:buFont typeface="Wingdings" pitchFamily="2" charset="2"/>
              <a:buChar char="Ø"/>
            </a:pPr>
            <a:r>
              <a:rPr lang="tr-TR" sz="2400" dirty="0" smtClean="0"/>
              <a:t>Günümüzde </a:t>
            </a:r>
            <a:r>
              <a:rPr lang="tr-TR" sz="2400" b="1" dirty="0" smtClean="0"/>
              <a:t>Google Chrome </a:t>
            </a:r>
            <a:r>
              <a:rPr lang="tr-TR" sz="2400" dirty="0" smtClean="0"/>
              <a:t>web tarayıcısı da sıklıkla kullanılmaktadır.</a:t>
            </a:r>
          </a:p>
        </p:txBody>
      </p:sp>
      <p:pic>
        <p:nvPicPr>
          <p:cNvPr id="1026" name="Picture 2" descr="http://t0.gstatic.com/images?q=tbn:ANd9GcToDSqU-SQ5xm0_DRaQ87GMr6bypsvyfsQHcQtkVf6lg1hVBjhA"/>
          <p:cNvPicPr>
            <a:picLocks noChangeAspect="1" noChangeArrowheads="1"/>
          </p:cNvPicPr>
          <p:nvPr/>
        </p:nvPicPr>
        <p:blipFill rotWithShape="1">
          <a:blip r:embed="rId2">
            <a:extLst>
              <a:ext uri="{28A0092B-C50C-407E-A947-70E740481C1C}">
                <a14:useLocalDpi xmlns:a14="http://schemas.microsoft.com/office/drawing/2010/main" val="0"/>
              </a:ext>
            </a:extLst>
          </a:blip>
          <a:srcRect l="13220" r="11310" b="16350"/>
          <a:stretch/>
        </p:blipFill>
        <p:spPr bwMode="auto">
          <a:xfrm>
            <a:off x="1825508" y="5033366"/>
            <a:ext cx="1141234" cy="9269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3.gstatic.com/images?q=tbn:ANd9GcRJzfYfUJw6UTaSDKa5NnOEHT611S-yQK9DTianWqmVLIa8w9u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978" y="5023310"/>
            <a:ext cx="1446869" cy="1033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013176"/>
            <a:ext cx="10763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16</a:t>
            </a:fld>
            <a:endParaRPr lang="en-US" dirty="0"/>
          </a:p>
        </p:txBody>
      </p:sp>
    </p:spTree>
    <p:extLst>
      <p:ext uri="{BB962C8B-B14F-4D97-AF65-F5344CB8AC3E}">
        <p14:creationId xmlns:p14="http://schemas.microsoft.com/office/powerpoint/2010/main" val="6832531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tr-TR" dirty="0" smtClean="0"/>
              <a:t>Internet Explorer</a:t>
            </a:r>
          </a:p>
        </p:txBody>
      </p:sp>
      <p:sp>
        <p:nvSpPr>
          <p:cNvPr id="19458" name="Content Placeholder 2"/>
          <p:cNvSpPr>
            <a:spLocks noGrp="1"/>
          </p:cNvSpPr>
          <p:nvPr>
            <p:ph sz="quarter" idx="1"/>
          </p:nvPr>
        </p:nvSpPr>
        <p:spPr/>
        <p:txBody>
          <a:bodyPr/>
          <a:lstStyle/>
          <a:p>
            <a:pPr eaLnBrk="1" hangingPunct="1">
              <a:buFont typeface="Wingdings" pitchFamily="2" charset="2"/>
              <a:buChar char="Ø"/>
            </a:pPr>
            <a:r>
              <a:rPr lang="tr-TR" sz="2400" dirty="0" smtClean="0"/>
              <a:t>Windows işletim sistemi dünyada en çok kullanılan işletim sistemidir. Bu işletim sistemindeki varsayılan web tarayıcısı da </a:t>
            </a:r>
            <a:r>
              <a:rPr lang="tr-TR" sz="2400" b="1" dirty="0" smtClean="0"/>
              <a:t>Internet Explorer</a:t>
            </a:r>
            <a:r>
              <a:rPr lang="tr-TR" sz="2400" dirty="0" smtClean="0"/>
              <a:t>’dir.</a:t>
            </a:r>
          </a:p>
          <a:p>
            <a:pPr eaLnBrk="1" hangingPunct="1">
              <a:buFont typeface="Wingdings" pitchFamily="2" charset="2"/>
              <a:buChar char="Ø"/>
            </a:pPr>
            <a:r>
              <a:rPr lang="tr-TR" sz="2400" dirty="0" smtClean="0"/>
              <a:t>Internet Explorer programını kullanarak İnternet üzerinde yapılabilecek birçok aktivite vardır. </a:t>
            </a:r>
          </a:p>
          <a:p>
            <a:pPr eaLnBrk="1" hangingPunct="1">
              <a:buFont typeface="Wingdings" pitchFamily="2" charset="2"/>
              <a:buChar char="Ø"/>
            </a:pPr>
            <a:r>
              <a:rPr lang="tr-TR" sz="2400" dirty="0" smtClean="0"/>
              <a:t>Bu programla:</a:t>
            </a:r>
          </a:p>
          <a:p>
            <a:pPr lvl="1" eaLnBrk="1" hangingPunct="1">
              <a:buFont typeface="Courier New" pitchFamily="49" charset="0"/>
              <a:buChar char="o"/>
            </a:pPr>
            <a:r>
              <a:rPr lang="tr-TR" sz="2400" dirty="0" smtClean="0"/>
              <a:t>haber veya gazete okuyabilir, </a:t>
            </a:r>
          </a:p>
          <a:p>
            <a:pPr lvl="1" eaLnBrk="1" hangingPunct="1">
              <a:buFont typeface="Courier New" pitchFamily="49" charset="0"/>
              <a:buChar char="o"/>
            </a:pPr>
            <a:r>
              <a:rPr lang="tr-TR" sz="2400" dirty="0" smtClean="0"/>
              <a:t>uçak, otel rezervasyonu yapabilir,</a:t>
            </a:r>
          </a:p>
          <a:p>
            <a:pPr lvl="1" eaLnBrk="1" hangingPunct="1">
              <a:buFont typeface="Courier New" pitchFamily="49" charset="0"/>
              <a:buChar char="o"/>
            </a:pPr>
            <a:r>
              <a:rPr lang="tr-TR" sz="2400" dirty="0" smtClean="0"/>
              <a:t>ilgilendiğiniz bir alan ile ilgili detaylı bilgilere erişebilir,</a:t>
            </a:r>
          </a:p>
          <a:p>
            <a:pPr lvl="1">
              <a:buFont typeface="Courier New" pitchFamily="49" charset="0"/>
              <a:buChar char="o"/>
            </a:pPr>
            <a:r>
              <a:rPr lang="tr-TR" sz="2400" dirty="0" smtClean="0"/>
              <a:t>alışveriş yapabilir,</a:t>
            </a:r>
          </a:p>
          <a:p>
            <a:pPr lvl="1">
              <a:buFont typeface="Courier New" pitchFamily="49" charset="0"/>
              <a:buChar char="o"/>
            </a:pPr>
            <a:r>
              <a:rPr lang="tr-TR" sz="2400" dirty="0" smtClean="0"/>
              <a:t>oyun oynayabilirsiniz.</a:t>
            </a:r>
          </a:p>
        </p:txBody>
      </p:sp>
      <p:pic>
        <p:nvPicPr>
          <p:cNvPr id="6" name="Picture 2" descr="http://t0.gstatic.com/images?q=tbn:ANd9GcToDSqU-SQ5xm0_DRaQ87GMr6bypsvyfsQHcQtkVf6lg1hVBjhA"/>
          <p:cNvPicPr>
            <a:picLocks noChangeAspect="1" noChangeArrowheads="1"/>
          </p:cNvPicPr>
          <p:nvPr/>
        </p:nvPicPr>
        <p:blipFill rotWithShape="1">
          <a:blip r:embed="rId3">
            <a:extLst>
              <a:ext uri="{28A0092B-C50C-407E-A947-70E740481C1C}">
                <a14:useLocalDpi xmlns:a14="http://schemas.microsoft.com/office/drawing/2010/main" val="0"/>
              </a:ext>
            </a:extLst>
          </a:blip>
          <a:srcRect l="13220" r="11310" b="16350"/>
          <a:stretch/>
        </p:blipFill>
        <p:spPr bwMode="auto">
          <a:xfrm>
            <a:off x="7463214" y="188640"/>
            <a:ext cx="1141234" cy="92697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17</a:t>
            </a:fld>
            <a:endParaRPr lang="en-US" dirty="0"/>
          </a:p>
        </p:txBody>
      </p:sp>
    </p:spTree>
    <p:extLst>
      <p:ext uri="{BB962C8B-B14F-4D97-AF65-F5344CB8AC3E}">
        <p14:creationId xmlns:p14="http://schemas.microsoft.com/office/powerpoint/2010/main" val="110290767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tr-TR" dirty="0" smtClean="0"/>
              <a:t>Internet Explorer</a:t>
            </a:r>
          </a:p>
        </p:txBody>
      </p:sp>
      <p:sp>
        <p:nvSpPr>
          <p:cNvPr id="19458" name="Content Placeholder 2"/>
          <p:cNvSpPr>
            <a:spLocks noGrp="1"/>
          </p:cNvSpPr>
          <p:nvPr>
            <p:ph sz="quarter" idx="1"/>
          </p:nvPr>
        </p:nvSpPr>
        <p:spPr/>
        <p:txBody>
          <a:bodyPr/>
          <a:lstStyle/>
          <a:p>
            <a:pPr>
              <a:buFont typeface="Wingdings" pitchFamily="2" charset="2"/>
              <a:buChar char="Ø"/>
            </a:pPr>
            <a:endParaRPr lang="tr-TR" sz="2400" dirty="0" smtClean="0"/>
          </a:p>
          <a:p>
            <a:pPr>
              <a:buFont typeface="Wingdings" pitchFamily="2" charset="2"/>
              <a:buChar char="Ø"/>
            </a:pPr>
            <a:r>
              <a:rPr lang="tr-TR" sz="2400" dirty="0"/>
              <a:t>I</a:t>
            </a:r>
            <a:r>
              <a:rPr lang="tr-TR" sz="2400" dirty="0" smtClean="0"/>
              <a:t>nternet Explorer programı çalıştırıldığında, adres çubuğu kullanılarak web sayfalarına ulaşılabilir.</a:t>
            </a:r>
          </a:p>
        </p:txBody>
      </p:sp>
      <p:grpSp>
        <p:nvGrpSpPr>
          <p:cNvPr id="5" name="Group 4"/>
          <p:cNvGrpSpPr/>
          <p:nvPr/>
        </p:nvGrpSpPr>
        <p:grpSpPr>
          <a:xfrm>
            <a:off x="1213529" y="2992337"/>
            <a:ext cx="6670839" cy="2308871"/>
            <a:chOff x="1213529" y="2992337"/>
            <a:chExt cx="6670839" cy="2308871"/>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27769" b="59949"/>
            <a:stretch/>
          </p:blipFill>
          <p:spPr bwMode="auto">
            <a:xfrm>
              <a:off x="1213529" y="2992337"/>
              <a:ext cx="6670839" cy="230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732795" y="3202383"/>
              <a:ext cx="4248472" cy="4426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18</a:t>
            </a:fld>
            <a:endParaRPr lang="en-US" dirty="0"/>
          </a:p>
        </p:txBody>
      </p:sp>
    </p:spTree>
    <p:extLst>
      <p:ext uri="{BB962C8B-B14F-4D97-AF65-F5344CB8AC3E}">
        <p14:creationId xmlns:p14="http://schemas.microsoft.com/office/powerpoint/2010/main" val="308059580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en-US" dirty="0" smtClean="0"/>
              <a:t>Internet Explorer</a:t>
            </a:r>
            <a:endParaRPr lang="tr-TR" dirty="0" smtClean="0"/>
          </a:p>
        </p:txBody>
      </p:sp>
      <p:sp>
        <p:nvSpPr>
          <p:cNvPr id="3" name="Content Placeholder 2"/>
          <p:cNvSpPr>
            <a:spLocks noGrp="1"/>
          </p:cNvSpPr>
          <p:nvPr>
            <p:ph sz="quarter" idx="1"/>
          </p:nvPr>
        </p:nvSpPr>
        <p:spPr/>
        <p:txBody>
          <a:bodyPr/>
          <a:lstStyle/>
          <a:p>
            <a:pPr>
              <a:buFont typeface="Wingdings" pitchFamily="2" charset="2"/>
              <a:buChar char="Ø"/>
              <a:defRPr/>
            </a:pPr>
            <a:r>
              <a:rPr lang="tr-TR" sz="2400" dirty="0" smtClean="0"/>
              <a:t>Internet Explorer programı ile aynı anda </a:t>
            </a:r>
            <a:r>
              <a:rPr lang="tr-TR" sz="2400" b="1" dirty="0" smtClean="0"/>
              <a:t>birden fazla web sayfası </a:t>
            </a:r>
            <a:r>
              <a:rPr lang="tr-TR" sz="2400" dirty="0" smtClean="0"/>
              <a:t>açmak mümkündür.</a:t>
            </a:r>
          </a:p>
          <a:p>
            <a:pPr>
              <a:buFont typeface="Wingdings" pitchFamily="2" charset="2"/>
              <a:buChar char="Ø"/>
              <a:defRPr/>
            </a:pPr>
            <a:r>
              <a:rPr lang="tr-TR" sz="2400" dirty="0" smtClean="0"/>
              <a:t>Yeni bir sayfa açmak için yeni bir sekmenin (new tab) açılması gerekir.</a:t>
            </a:r>
          </a:p>
          <a:p>
            <a:pPr>
              <a:buFont typeface="Wingdings" pitchFamily="2" charset="2"/>
              <a:buChar char="Ø"/>
              <a:defRPr/>
            </a:pPr>
            <a:r>
              <a:rPr lang="tr-TR" sz="2400" dirty="0" smtClean="0"/>
              <a:t>Bu işlem aşağıdaki resimde gösterilen düğmeye fare ile tıklayarak veya klavyedeki </a:t>
            </a:r>
            <a:r>
              <a:rPr lang="tr-TR" sz="2400" b="1" dirty="0" smtClean="0"/>
              <a:t>CTRL+T </a:t>
            </a:r>
            <a:r>
              <a:rPr lang="tr-TR" sz="2400" dirty="0" smtClean="0"/>
              <a:t>tuşları ile de hızlı bir şekilde yapılabilir.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221088"/>
            <a:ext cx="6934743" cy="154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19</a:t>
            </a:fld>
            <a:endParaRPr lang="en-US" dirty="0"/>
          </a:p>
        </p:txBody>
      </p:sp>
    </p:spTree>
    <p:extLst>
      <p:ext uri="{BB962C8B-B14F-4D97-AF65-F5344CB8AC3E}">
        <p14:creationId xmlns:p14="http://schemas.microsoft.com/office/powerpoint/2010/main" val="412981791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ea typeface="Ebrima" charset="0"/>
                <a:cs typeface="Ebrima" charset="0"/>
              </a:rPr>
              <a:t>Dersin Amacı</a:t>
            </a:r>
            <a:endParaRPr lang="tr-TR" dirty="0"/>
          </a:p>
        </p:txBody>
      </p:sp>
      <p:sp>
        <p:nvSpPr>
          <p:cNvPr id="3" name="Content Placeholder 2"/>
          <p:cNvSpPr>
            <a:spLocks noGrp="1"/>
          </p:cNvSpPr>
          <p:nvPr>
            <p:ph sz="quarter" idx="1"/>
          </p:nvPr>
        </p:nvSpPr>
        <p:spPr>
          <a:xfrm>
            <a:off x="457200" y="1484784"/>
            <a:ext cx="8229600" cy="4672176"/>
          </a:xfrm>
        </p:spPr>
        <p:txBody>
          <a:bodyPr/>
          <a:lstStyle/>
          <a:p>
            <a:pPr marL="0" indent="0" algn="just">
              <a:lnSpc>
                <a:spcPct val="90000"/>
              </a:lnSpc>
              <a:spcAft>
                <a:spcPct val="20000"/>
              </a:spcAft>
              <a:buNone/>
            </a:pPr>
            <a:r>
              <a:rPr lang="tr-TR" sz="2400" dirty="0" smtClean="0"/>
              <a:t>Bu dersin amacı,</a:t>
            </a:r>
          </a:p>
          <a:p>
            <a:pPr lvl="1" algn="just">
              <a:lnSpc>
                <a:spcPct val="90000"/>
              </a:lnSpc>
              <a:spcAft>
                <a:spcPct val="20000"/>
              </a:spcAft>
              <a:buFont typeface="Courier New" panose="02070309020205020404" pitchFamily="49" charset="0"/>
              <a:buChar char="o"/>
            </a:pPr>
            <a:r>
              <a:rPr lang="en-US" sz="2000" dirty="0" err="1">
                <a:solidFill>
                  <a:schemeClr val="tx1"/>
                </a:solidFill>
              </a:rPr>
              <a:t>Bilgisayar</a:t>
            </a:r>
            <a:r>
              <a:rPr lang="en-US" sz="2000" dirty="0">
                <a:solidFill>
                  <a:schemeClr val="tx1"/>
                </a:solidFill>
              </a:rPr>
              <a:t> </a:t>
            </a:r>
            <a:r>
              <a:rPr lang="tr-TR" sz="2000" dirty="0">
                <a:solidFill>
                  <a:schemeClr val="tx1"/>
                </a:solidFill>
              </a:rPr>
              <a:t>ağ</a:t>
            </a:r>
            <a:r>
              <a:rPr lang="en-US" sz="2000" dirty="0">
                <a:solidFill>
                  <a:schemeClr val="tx1"/>
                </a:solidFill>
              </a:rPr>
              <a:t>l</a:t>
            </a:r>
            <a:r>
              <a:rPr lang="tr-TR" sz="2000" dirty="0">
                <a:solidFill>
                  <a:schemeClr val="tx1"/>
                </a:solidFill>
              </a:rPr>
              <a:t>arı </a:t>
            </a:r>
            <a:r>
              <a:rPr lang="en-US" sz="2000" dirty="0" err="1" smtClean="0">
                <a:solidFill>
                  <a:schemeClr val="tx1"/>
                </a:solidFill>
              </a:rPr>
              <a:t>ve</a:t>
            </a:r>
            <a:r>
              <a:rPr lang="en-US" sz="2000" dirty="0" smtClean="0">
                <a:solidFill>
                  <a:schemeClr val="tx1"/>
                </a:solidFill>
              </a:rPr>
              <a:t> </a:t>
            </a:r>
            <a:r>
              <a:rPr lang="tr-TR" sz="2000" dirty="0" smtClean="0">
                <a:solidFill>
                  <a:schemeClr val="tx1"/>
                </a:solidFill>
              </a:rPr>
              <a:t>İnternet</a:t>
            </a:r>
            <a:r>
              <a:rPr lang="en-US" sz="2000" dirty="0">
                <a:solidFill>
                  <a:schemeClr val="tx1"/>
                </a:solidFill>
              </a:rPr>
              <a:t>,</a:t>
            </a:r>
            <a:endParaRPr lang="tr-TR" sz="2000" dirty="0" smtClean="0">
              <a:solidFill>
                <a:schemeClr val="tx1"/>
              </a:solidFill>
            </a:endParaRPr>
          </a:p>
          <a:p>
            <a:pPr lvl="1" algn="just">
              <a:lnSpc>
                <a:spcPct val="90000"/>
              </a:lnSpc>
              <a:spcAft>
                <a:spcPct val="20000"/>
              </a:spcAft>
              <a:buFont typeface="Courier New" panose="02070309020205020404" pitchFamily="49" charset="0"/>
              <a:buChar char="o"/>
            </a:pPr>
            <a:r>
              <a:rPr lang="tr-TR" sz="2000" dirty="0" smtClean="0">
                <a:solidFill>
                  <a:schemeClr val="tx1"/>
                </a:solidFill>
              </a:rPr>
              <a:t>Kablosuz ağlar,</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İnternet bağlantı türleri,</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Web tarayıcılar,</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Internet Explorer,</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Arama motorları,</a:t>
            </a:r>
          </a:p>
          <a:p>
            <a:pPr lvl="1" algn="just">
              <a:lnSpc>
                <a:spcPct val="90000"/>
              </a:lnSpc>
              <a:spcAft>
                <a:spcPct val="20000"/>
              </a:spcAft>
              <a:buFont typeface="Courier New" panose="02070309020205020404" pitchFamily="49" charset="0"/>
              <a:buChar char="o"/>
            </a:pPr>
            <a:r>
              <a:rPr lang="tr-TR" sz="2000" dirty="0">
                <a:solidFill>
                  <a:schemeClr val="tx1"/>
                </a:solidFill>
              </a:rPr>
              <a:t>Elektronik posta</a:t>
            </a:r>
            <a:r>
              <a:rPr lang="tr-TR" sz="2000" dirty="0" smtClean="0">
                <a:solidFill>
                  <a:schemeClr val="tx1"/>
                </a:solidFill>
              </a:rPr>
              <a:t>,</a:t>
            </a:r>
          </a:p>
          <a:p>
            <a:pPr lvl="1" algn="just">
              <a:lnSpc>
                <a:spcPct val="90000"/>
              </a:lnSpc>
              <a:spcAft>
                <a:spcPct val="20000"/>
              </a:spcAft>
              <a:buFont typeface="Courier New" panose="02070309020205020404" pitchFamily="49" charset="0"/>
              <a:buChar char="o"/>
            </a:pPr>
            <a:r>
              <a:rPr lang="tr-TR" sz="2000" dirty="0" smtClean="0">
                <a:solidFill>
                  <a:schemeClr val="tx1"/>
                </a:solidFill>
              </a:rPr>
              <a:t>Microsoft Outlook,</a:t>
            </a:r>
            <a:endParaRPr lang="tr-TR" sz="2000" dirty="0">
              <a:solidFill>
                <a:schemeClr val="tx1"/>
              </a:solidFill>
            </a:endParaRPr>
          </a:p>
          <a:p>
            <a:pPr lvl="1" algn="just">
              <a:lnSpc>
                <a:spcPct val="90000"/>
              </a:lnSpc>
              <a:spcAft>
                <a:spcPct val="20000"/>
              </a:spcAft>
              <a:buFont typeface="Courier New" panose="02070309020205020404" pitchFamily="49" charset="0"/>
              <a:buChar char="o"/>
            </a:pPr>
            <a:r>
              <a:rPr lang="tr-TR" sz="2000" dirty="0" smtClean="0">
                <a:solidFill>
                  <a:schemeClr val="tx1"/>
                </a:solidFill>
              </a:rPr>
              <a:t>İnternetin </a:t>
            </a:r>
            <a:r>
              <a:rPr lang="tr-TR" sz="2000" dirty="0">
                <a:solidFill>
                  <a:schemeClr val="tx1"/>
                </a:solidFill>
              </a:rPr>
              <a:t>çalışma prensibi,</a:t>
            </a:r>
          </a:p>
          <a:p>
            <a:pPr marL="0" indent="0" algn="just">
              <a:lnSpc>
                <a:spcPct val="90000"/>
              </a:lnSpc>
              <a:spcAft>
                <a:spcPct val="20000"/>
              </a:spcAft>
              <a:buNone/>
            </a:pPr>
            <a:r>
              <a:rPr lang="tr-TR" sz="2400" dirty="0" smtClean="0"/>
              <a:t>hakkında bilgi sahibi olmaktır.</a:t>
            </a:r>
            <a:endParaRPr lang="en-US" sz="2400" dirty="0"/>
          </a:p>
          <a:p>
            <a:pPr marL="514350" indent="-514350" algn="just">
              <a:lnSpc>
                <a:spcPct val="90000"/>
              </a:lnSpc>
              <a:spcAft>
                <a:spcPct val="20000"/>
              </a:spcAft>
              <a:buFont typeface="+mj-lt"/>
              <a:buAutoNum type="arabicPeriod"/>
            </a:pPr>
            <a:endParaRPr lang="en-US" sz="2400" dirty="0"/>
          </a:p>
          <a:p>
            <a:endParaRPr lang="tr-TR" sz="2400" dirty="0"/>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a:t>
            </a:fld>
            <a:endParaRPr lang="en-US" dirty="0"/>
          </a:p>
        </p:txBody>
      </p:sp>
    </p:spTree>
    <p:extLst>
      <p:ext uri="{BB962C8B-B14F-4D97-AF65-F5344CB8AC3E}">
        <p14:creationId xmlns:p14="http://schemas.microsoft.com/office/powerpoint/2010/main" val="750410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dirty="0"/>
              <a:t>Internet Explorer</a:t>
            </a:r>
            <a:endParaRPr lang="tr-TR" sz="3600" dirty="0" smtClean="0"/>
          </a:p>
        </p:txBody>
      </p:sp>
      <p:sp>
        <p:nvSpPr>
          <p:cNvPr id="3" name="Content Placeholder 2"/>
          <p:cNvSpPr>
            <a:spLocks noGrp="1"/>
          </p:cNvSpPr>
          <p:nvPr>
            <p:ph sz="quarter" idx="1"/>
          </p:nvPr>
        </p:nvSpPr>
        <p:spPr>
          <a:xfrm>
            <a:off x="457200" y="1219200"/>
            <a:ext cx="5266928" cy="4937760"/>
          </a:xfrm>
        </p:spPr>
        <p:txBody>
          <a:bodyPr/>
          <a:lstStyle/>
          <a:p>
            <a:pPr>
              <a:buFont typeface="Wingdings" pitchFamily="2" charset="2"/>
              <a:buChar char="Ø"/>
              <a:defRPr/>
            </a:pPr>
            <a:r>
              <a:rPr lang="tr-TR" sz="2400" dirty="0" smtClean="0"/>
              <a:t>Internet Explorer programıyla </a:t>
            </a:r>
            <a:r>
              <a:rPr lang="tr-TR" sz="2400" b="1" dirty="0" smtClean="0"/>
              <a:t>başlangıç sayfası</a:t>
            </a:r>
            <a:r>
              <a:rPr lang="tr-TR" sz="2400" dirty="0" smtClean="0"/>
              <a:t> ayarlamak mümkündür.</a:t>
            </a:r>
          </a:p>
          <a:p>
            <a:pPr>
              <a:buFont typeface="Wingdings" pitchFamily="2" charset="2"/>
              <a:buChar char="Ø"/>
              <a:defRPr/>
            </a:pPr>
            <a:r>
              <a:rPr lang="tr-TR" sz="2400" dirty="0" smtClean="0"/>
              <a:t>Başlangıç sayfası, Internet Explorer programı açıldığı zaman otomatik olarak açılacak olan web sayfasını ifade eder.</a:t>
            </a:r>
          </a:p>
          <a:p>
            <a:pPr>
              <a:buFont typeface="Wingdings" pitchFamily="2" charset="2"/>
              <a:buChar char="Ø"/>
              <a:defRPr/>
            </a:pPr>
            <a:r>
              <a:rPr lang="tr-TR" sz="2400" dirty="0" smtClean="0"/>
              <a:t>Örneğin, başlangıç sayfasını </a:t>
            </a:r>
            <a:r>
              <a:rPr lang="tr-TR" sz="2400" u="sng" dirty="0" smtClean="0">
                <a:solidFill>
                  <a:srgbClr val="0070C0"/>
                </a:solidFill>
              </a:rPr>
              <a:t>www.google.com.tr</a:t>
            </a:r>
            <a:r>
              <a:rPr lang="tr-TR" sz="2400" dirty="0" smtClean="0"/>
              <a:t> olarak ayarlamak için </a:t>
            </a:r>
            <a:r>
              <a:rPr lang="tr-TR" sz="2400" b="1" dirty="0" smtClean="0"/>
              <a:t>Araçlar</a:t>
            </a:r>
            <a:r>
              <a:rPr lang="tr-TR" sz="2400" dirty="0" smtClean="0"/>
              <a:t> (Tools) menüsünden </a:t>
            </a:r>
            <a:r>
              <a:rPr lang="tr-TR" sz="2400" b="1" dirty="0" smtClean="0"/>
              <a:t>İnternet Seçenekleri </a:t>
            </a:r>
            <a:r>
              <a:rPr lang="tr-TR" sz="2400" dirty="0" smtClean="0"/>
              <a:t>(Internet Options) açılmalıdır.</a:t>
            </a:r>
            <a:endParaRPr lang="tr-TR" sz="2400" dirty="0">
              <a:solidFill>
                <a:schemeClr val="accent1">
                  <a:lumMod val="75000"/>
                </a:schemeClr>
              </a:solidFill>
            </a:endParaRPr>
          </a:p>
        </p:txBody>
      </p:sp>
      <p:grpSp>
        <p:nvGrpSpPr>
          <p:cNvPr id="5" name="Group 4"/>
          <p:cNvGrpSpPr/>
          <p:nvPr/>
        </p:nvGrpSpPr>
        <p:grpSpPr>
          <a:xfrm>
            <a:off x="5580112" y="1196752"/>
            <a:ext cx="2983419" cy="5081588"/>
            <a:chOff x="5580112" y="1196752"/>
            <a:chExt cx="2983419" cy="508158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96752"/>
              <a:ext cx="2839403"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580112" y="5852636"/>
              <a:ext cx="2180138" cy="420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20</a:t>
            </a:fld>
            <a:endParaRPr lang="en-US" dirty="0"/>
          </a:p>
        </p:txBody>
      </p:sp>
    </p:spTree>
    <p:extLst>
      <p:ext uri="{BB962C8B-B14F-4D97-AF65-F5344CB8AC3E}">
        <p14:creationId xmlns:p14="http://schemas.microsoft.com/office/powerpoint/2010/main" val="4130674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en-US" dirty="0"/>
              <a:t>Internet Explorer</a:t>
            </a:r>
            <a:endParaRPr lang="tr-TR" sz="3600" dirty="0" smtClean="0"/>
          </a:p>
        </p:txBody>
      </p:sp>
      <p:sp>
        <p:nvSpPr>
          <p:cNvPr id="3" name="Content Placeholder 2"/>
          <p:cNvSpPr>
            <a:spLocks noGrp="1"/>
          </p:cNvSpPr>
          <p:nvPr>
            <p:ph sz="quarter" idx="1"/>
          </p:nvPr>
        </p:nvSpPr>
        <p:spPr>
          <a:xfrm>
            <a:off x="457200" y="1219200"/>
            <a:ext cx="8219256" cy="4937760"/>
          </a:xfrm>
        </p:spPr>
        <p:txBody>
          <a:bodyPr/>
          <a:lstStyle/>
          <a:p>
            <a:pPr>
              <a:buFont typeface="Wingdings" pitchFamily="2" charset="2"/>
              <a:buChar char="Ø"/>
              <a:defRPr/>
            </a:pPr>
            <a:endParaRPr lang="tr-TR" sz="2400" dirty="0" smtClean="0"/>
          </a:p>
          <a:p>
            <a:pPr>
              <a:buFont typeface="Wingdings" pitchFamily="2" charset="2"/>
              <a:buChar char="Ø"/>
              <a:defRPr/>
            </a:pPr>
            <a:r>
              <a:rPr lang="tr-TR" sz="2400" dirty="0" smtClean="0"/>
              <a:t>Açılan pencerenin </a:t>
            </a:r>
            <a:r>
              <a:rPr lang="tr-TR" sz="2400" b="1" dirty="0" smtClean="0"/>
              <a:t>Genel </a:t>
            </a:r>
            <a:r>
              <a:rPr lang="tr-TR" sz="2400" dirty="0" smtClean="0"/>
              <a:t>(General) sekmesinde başlangıç sayfasının adresi ayarlanabilir.</a:t>
            </a:r>
          </a:p>
        </p:txBody>
      </p:sp>
      <p:grpSp>
        <p:nvGrpSpPr>
          <p:cNvPr id="5" name="Group 4"/>
          <p:cNvGrpSpPr/>
          <p:nvPr/>
        </p:nvGrpSpPr>
        <p:grpSpPr>
          <a:xfrm>
            <a:off x="2339752" y="2636912"/>
            <a:ext cx="4431983" cy="3273535"/>
            <a:chOff x="4678445" y="1183104"/>
            <a:chExt cx="4029075" cy="2975941"/>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249"/>
            <a:stretch/>
          </p:blipFill>
          <p:spPr bwMode="auto">
            <a:xfrm>
              <a:off x="4678445" y="1183104"/>
              <a:ext cx="4029075" cy="297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5056158" y="2132856"/>
              <a:ext cx="2180138" cy="4209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21</a:t>
            </a:fld>
            <a:endParaRPr lang="en-US" dirty="0"/>
          </a:p>
        </p:txBody>
      </p:sp>
    </p:spTree>
    <p:extLst>
      <p:ext uri="{BB962C8B-B14F-4D97-AF65-F5344CB8AC3E}">
        <p14:creationId xmlns:p14="http://schemas.microsoft.com/office/powerpoint/2010/main" val="257499883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2"/>
          <p:cNvSpPr>
            <a:spLocks noGrp="1" noChangeArrowheads="1"/>
          </p:cNvSpPr>
          <p:nvPr>
            <p:ph type="title"/>
          </p:nvPr>
        </p:nvSpPr>
        <p:spPr/>
        <p:txBody>
          <a:bodyPr/>
          <a:lstStyle/>
          <a:p>
            <a:r>
              <a:rPr lang="en-US" dirty="0"/>
              <a:t>Internet Explorer</a:t>
            </a:r>
            <a:endParaRPr lang="tr-TR" dirty="0" smtClean="0"/>
          </a:p>
        </p:txBody>
      </p:sp>
      <p:sp>
        <p:nvSpPr>
          <p:cNvPr id="30722" name="Content Placeholder 2"/>
          <p:cNvSpPr>
            <a:spLocks noGrp="1"/>
          </p:cNvSpPr>
          <p:nvPr>
            <p:ph sz="quarter" idx="1"/>
          </p:nvPr>
        </p:nvSpPr>
        <p:spPr>
          <a:xfrm>
            <a:off x="457200" y="1219200"/>
            <a:ext cx="5237163" cy="4937760"/>
          </a:xfrm>
        </p:spPr>
        <p:txBody>
          <a:bodyPr/>
          <a:lstStyle/>
          <a:p>
            <a:pPr>
              <a:buFont typeface="Wingdings" pitchFamily="2" charset="2"/>
              <a:buChar char="Ø"/>
            </a:pPr>
            <a:r>
              <a:rPr lang="tr-TR" sz="2200" dirty="0" smtClean="0"/>
              <a:t>Internet Explorer programında sık kullanılan web siteleri, </a:t>
            </a:r>
            <a:r>
              <a:rPr lang="tr-TR" sz="2200" b="1" dirty="0" smtClean="0"/>
              <a:t>favori siteler listesine </a:t>
            </a:r>
            <a:r>
              <a:rPr lang="tr-TR" sz="2200" dirty="0" smtClean="0"/>
              <a:t>eklenebilir. Böylece bu sayfalara daha kolay erişim sağlanabilir.</a:t>
            </a:r>
          </a:p>
          <a:p>
            <a:pPr>
              <a:buFont typeface="Wingdings" pitchFamily="2" charset="2"/>
              <a:buChar char="Ø"/>
            </a:pPr>
            <a:r>
              <a:rPr lang="tr-TR" sz="2200" dirty="0" smtClean="0"/>
              <a:t>Bir sayfayı sık kullanılanlara eklemek için </a:t>
            </a:r>
            <a:r>
              <a:rPr lang="en-US" sz="2200" dirty="0" smtClean="0"/>
              <a:t>ilk </a:t>
            </a:r>
            <a:r>
              <a:rPr lang="en-US" sz="2200" dirty="0" err="1" smtClean="0"/>
              <a:t>olarak</a:t>
            </a:r>
            <a:r>
              <a:rPr lang="en-US" sz="2200" dirty="0" smtClean="0"/>
              <a:t> </a:t>
            </a:r>
            <a:r>
              <a:rPr lang="tr-TR" sz="2200" dirty="0" smtClean="0"/>
              <a:t>adres çubuğuna </a:t>
            </a:r>
            <a:r>
              <a:rPr lang="en-US" sz="2200" dirty="0" smtClean="0"/>
              <a:t>web </a:t>
            </a:r>
            <a:r>
              <a:rPr lang="en-US" sz="2200" dirty="0" err="1" smtClean="0"/>
              <a:t>sayfas</a:t>
            </a:r>
            <a:r>
              <a:rPr lang="tr-TR" sz="2200" dirty="0" smtClean="0"/>
              <a:t>ının adresi yazılmalıdır. </a:t>
            </a:r>
          </a:p>
          <a:p>
            <a:pPr>
              <a:buFont typeface="Wingdings" pitchFamily="2" charset="2"/>
              <a:buChar char="Ø"/>
            </a:pPr>
            <a:r>
              <a:rPr lang="tr-TR" sz="2200" dirty="0" smtClean="0"/>
              <a:t>Daha sonra </a:t>
            </a:r>
            <a:r>
              <a:rPr lang="tr-TR" sz="2200" b="1" dirty="0" smtClean="0"/>
              <a:t>Favoriler </a:t>
            </a:r>
            <a:r>
              <a:rPr lang="tr-TR" sz="2200" dirty="0" smtClean="0"/>
              <a:t>(Favorites) düğmesi tıklandıktan sonra açılan pencereden de </a:t>
            </a:r>
            <a:r>
              <a:rPr lang="tr-TR" sz="2200" b="1" dirty="0" smtClean="0"/>
              <a:t>Favorilere Ekle</a:t>
            </a:r>
            <a:r>
              <a:rPr lang="tr-TR" sz="2200" dirty="0" smtClean="0"/>
              <a:t> (Add to Favorites) seçilmelidir (Internet Explorer’in yeni sürümlerinde sadece yıldız işareti kullanılmaktadır).</a:t>
            </a:r>
          </a:p>
        </p:txBody>
      </p:sp>
      <p:grpSp>
        <p:nvGrpSpPr>
          <p:cNvPr id="4" name="Group 3"/>
          <p:cNvGrpSpPr/>
          <p:nvPr/>
        </p:nvGrpSpPr>
        <p:grpSpPr>
          <a:xfrm>
            <a:off x="5575920" y="1884894"/>
            <a:ext cx="3244552" cy="1472098"/>
            <a:chOff x="5696832" y="1196752"/>
            <a:chExt cx="3244552" cy="1472098"/>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093" y="1196752"/>
              <a:ext cx="3083291" cy="147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696832" y="1863664"/>
              <a:ext cx="1489064" cy="316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691039" y="3861048"/>
            <a:ext cx="3057425" cy="1845007"/>
            <a:chOff x="6012160" y="2852936"/>
            <a:chExt cx="2779477" cy="1677279"/>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44339"/>
            <a:stretch/>
          </p:blipFill>
          <p:spPr bwMode="auto">
            <a:xfrm>
              <a:off x="6081342" y="2852936"/>
              <a:ext cx="2710295" cy="167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6012160" y="3587279"/>
              <a:ext cx="1489064" cy="316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22</a:t>
            </a:fld>
            <a:endParaRPr lang="en-US" dirty="0"/>
          </a:p>
        </p:txBody>
      </p:sp>
    </p:spTree>
    <p:extLst>
      <p:ext uri="{BB962C8B-B14F-4D97-AF65-F5344CB8AC3E}">
        <p14:creationId xmlns:p14="http://schemas.microsoft.com/office/powerpoint/2010/main" val="151216916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8" name="Rectangle 2"/>
          <p:cNvSpPr>
            <a:spLocks noGrp="1" noChangeArrowheads="1"/>
          </p:cNvSpPr>
          <p:nvPr>
            <p:ph type="title"/>
          </p:nvPr>
        </p:nvSpPr>
        <p:spPr/>
        <p:txBody>
          <a:bodyPr/>
          <a:lstStyle/>
          <a:p>
            <a:r>
              <a:rPr lang="en-US" dirty="0"/>
              <a:t>Internet Explorer</a:t>
            </a:r>
            <a:endParaRPr lang="tr-TR" dirty="0" smtClean="0"/>
          </a:p>
        </p:txBody>
      </p:sp>
      <p:sp>
        <p:nvSpPr>
          <p:cNvPr id="30722" name="Content Placeholder 2"/>
          <p:cNvSpPr>
            <a:spLocks noGrp="1"/>
          </p:cNvSpPr>
          <p:nvPr>
            <p:ph sz="quarter" idx="1"/>
          </p:nvPr>
        </p:nvSpPr>
        <p:spPr>
          <a:xfrm>
            <a:off x="457200" y="1219200"/>
            <a:ext cx="8219256" cy="4937760"/>
          </a:xfrm>
        </p:spPr>
        <p:txBody>
          <a:bodyPr/>
          <a:lstStyle/>
          <a:p>
            <a:pPr>
              <a:buFont typeface="Wingdings" pitchFamily="2" charset="2"/>
              <a:buChar char="Ø"/>
            </a:pPr>
            <a:r>
              <a:rPr lang="tr-TR" sz="2400" dirty="0" smtClean="0"/>
              <a:t>Son olarak da ekranda beliren pencereden </a:t>
            </a:r>
            <a:r>
              <a:rPr lang="tr-TR" sz="2400" b="1" dirty="0" smtClean="0"/>
              <a:t>Ekle</a:t>
            </a:r>
            <a:r>
              <a:rPr lang="tr-TR" sz="2400" dirty="0" smtClean="0"/>
              <a:t> (Add) düğmesine tıklanmalıdır.</a:t>
            </a:r>
          </a:p>
          <a:p>
            <a:pPr>
              <a:buFont typeface="Wingdings" pitchFamily="2" charset="2"/>
              <a:buChar char="Ø"/>
            </a:pPr>
            <a:endParaRPr lang="tr-TR" sz="2400" dirty="0"/>
          </a:p>
          <a:p>
            <a:pPr>
              <a:buFont typeface="Wingdings" pitchFamily="2" charset="2"/>
              <a:buChar char="Ø"/>
            </a:pPr>
            <a:endParaRPr lang="tr-TR" sz="2400" dirty="0" smtClean="0"/>
          </a:p>
          <a:p>
            <a:pPr>
              <a:buFont typeface="Wingdings" pitchFamily="2" charset="2"/>
              <a:buChar char="Ø"/>
            </a:pPr>
            <a:endParaRPr lang="tr-TR" sz="2400" dirty="0"/>
          </a:p>
          <a:p>
            <a:pPr>
              <a:buFont typeface="Wingdings" pitchFamily="2" charset="2"/>
              <a:buChar char="Ø"/>
            </a:pPr>
            <a:endParaRPr lang="tr-TR" sz="2400" dirty="0" smtClean="0"/>
          </a:p>
          <a:p>
            <a:pPr>
              <a:buFont typeface="Wingdings" pitchFamily="2" charset="2"/>
              <a:buChar char="Ø"/>
            </a:pPr>
            <a:endParaRPr lang="tr-TR" sz="2400" dirty="0"/>
          </a:p>
          <a:p>
            <a:pPr>
              <a:buFont typeface="Wingdings" pitchFamily="2" charset="2"/>
              <a:buChar char="Ø"/>
            </a:pPr>
            <a:endParaRPr lang="tr-TR" sz="2400" dirty="0" smtClean="0"/>
          </a:p>
          <a:p>
            <a:pPr>
              <a:buFont typeface="Wingdings" pitchFamily="2" charset="2"/>
              <a:buChar char="Ø"/>
            </a:pPr>
            <a:r>
              <a:rPr lang="tr-TR" sz="2400" dirty="0" smtClean="0"/>
              <a:t>Tüm bu işlemler, web adresi yazıldıktan sonra klavyeden </a:t>
            </a:r>
            <a:r>
              <a:rPr lang="tr-TR" sz="2400" b="1" dirty="0" smtClean="0"/>
              <a:t>CTRL+D</a:t>
            </a:r>
            <a:r>
              <a:rPr lang="tr-TR" sz="2400" dirty="0" smtClean="0"/>
              <a:t> kısayol tuşları kullanılarak da yapılabilir.</a:t>
            </a:r>
          </a:p>
          <a:p>
            <a:pPr>
              <a:buFont typeface="Wingdings" pitchFamily="2" charset="2"/>
              <a:buChar char="Ø"/>
            </a:pPr>
            <a:endParaRPr lang="tr-TR" sz="2400" dirty="0" smtClean="0"/>
          </a:p>
        </p:txBody>
      </p:sp>
      <p:grpSp>
        <p:nvGrpSpPr>
          <p:cNvPr id="6" name="Group 5"/>
          <p:cNvGrpSpPr/>
          <p:nvPr/>
        </p:nvGrpSpPr>
        <p:grpSpPr>
          <a:xfrm>
            <a:off x="2429577" y="2192579"/>
            <a:ext cx="3870615" cy="1740477"/>
            <a:chOff x="5765633" y="4793297"/>
            <a:chExt cx="3198855" cy="1438411"/>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633" y="4793297"/>
              <a:ext cx="3198855" cy="143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7483384" y="5877272"/>
              <a:ext cx="764125" cy="26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23</a:t>
            </a:fld>
            <a:endParaRPr lang="en-US" dirty="0"/>
          </a:p>
        </p:txBody>
      </p:sp>
    </p:spTree>
    <p:extLst>
      <p:ext uri="{BB962C8B-B14F-4D97-AF65-F5344CB8AC3E}">
        <p14:creationId xmlns:p14="http://schemas.microsoft.com/office/powerpoint/2010/main" val="366397853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r>
              <a:rPr lang="tr-TR" dirty="0" smtClean="0"/>
              <a:t>Internet Explorer</a:t>
            </a:r>
          </a:p>
        </p:txBody>
      </p:sp>
      <p:sp>
        <p:nvSpPr>
          <p:cNvPr id="31746" name="Content Placeholder 2"/>
          <p:cNvSpPr>
            <a:spLocks noGrp="1"/>
          </p:cNvSpPr>
          <p:nvPr>
            <p:ph sz="quarter" idx="1"/>
          </p:nvPr>
        </p:nvSpPr>
        <p:spPr>
          <a:xfrm>
            <a:off x="457200" y="1219200"/>
            <a:ext cx="5050904" cy="4937760"/>
          </a:xfrm>
        </p:spPr>
        <p:txBody>
          <a:bodyPr/>
          <a:lstStyle/>
          <a:p>
            <a:endParaRPr lang="tr-TR" sz="2400" dirty="0" smtClean="0"/>
          </a:p>
          <a:p>
            <a:pPr>
              <a:buFont typeface="Wingdings" pitchFamily="2" charset="2"/>
              <a:buChar char="Ø"/>
            </a:pPr>
            <a:r>
              <a:rPr lang="tr-TR" sz="2400" dirty="0" smtClean="0"/>
              <a:t>Favori siteler listesindeki sık kullanılan bir adresi silmek için yine Favoriler düğmesine tıklayıp açılan pencereden silinmesi istenenen seçeneğin üzerine fare ile sağ tıklayıp </a:t>
            </a:r>
            <a:r>
              <a:rPr lang="tr-TR" sz="2400" b="1" dirty="0" smtClean="0"/>
              <a:t>Sil</a:t>
            </a:r>
            <a:r>
              <a:rPr lang="tr-TR" sz="2400" dirty="0" smtClean="0"/>
              <a:t> (delete) seçeneğinin seçilmesi gerekir.</a:t>
            </a:r>
          </a:p>
        </p:txBody>
      </p:sp>
      <p:grpSp>
        <p:nvGrpSpPr>
          <p:cNvPr id="4" name="Group 3"/>
          <p:cNvGrpSpPr/>
          <p:nvPr/>
        </p:nvGrpSpPr>
        <p:grpSpPr>
          <a:xfrm>
            <a:off x="5492630" y="1484784"/>
            <a:ext cx="3111818" cy="4305273"/>
            <a:chOff x="5636646" y="1932038"/>
            <a:chExt cx="3111818" cy="4305273"/>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387"/>
            <a:stretch/>
          </p:blipFill>
          <p:spPr bwMode="auto">
            <a:xfrm>
              <a:off x="5636646" y="1932038"/>
              <a:ext cx="3111818" cy="430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300192" y="5400662"/>
              <a:ext cx="1489064" cy="26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24</a:t>
            </a:fld>
            <a:endParaRPr lang="en-US" dirty="0"/>
          </a:p>
        </p:txBody>
      </p:sp>
    </p:spTree>
    <p:extLst>
      <p:ext uri="{BB962C8B-B14F-4D97-AF65-F5344CB8AC3E}">
        <p14:creationId xmlns:p14="http://schemas.microsoft.com/office/powerpoint/2010/main" val="147354718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tr-TR" dirty="0"/>
              <a:t>Internet Explorer</a:t>
            </a:r>
            <a:endParaRPr lang="tr-TR" dirty="0" smtClean="0"/>
          </a:p>
        </p:txBody>
      </p:sp>
      <p:sp>
        <p:nvSpPr>
          <p:cNvPr id="3" name="Content Placeholder 2"/>
          <p:cNvSpPr>
            <a:spLocks noGrp="1"/>
          </p:cNvSpPr>
          <p:nvPr>
            <p:ph sz="quarter" idx="1"/>
          </p:nvPr>
        </p:nvSpPr>
        <p:spPr>
          <a:xfrm>
            <a:off x="395536" y="1299552"/>
            <a:ext cx="8280920" cy="4937760"/>
          </a:xfrm>
        </p:spPr>
        <p:txBody>
          <a:bodyPr/>
          <a:lstStyle/>
          <a:p>
            <a:pPr>
              <a:buFont typeface="Wingdings" pitchFamily="2" charset="2"/>
              <a:buChar char="Ø"/>
              <a:defRPr/>
            </a:pPr>
            <a:r>
              <a:rPr lang="en-US" sz="2400" dirty="0" smtClean="0"/>
              <a:t>Z</a:t>
            </a:r>
            <a:r>
              <a:rPr lang="tr-TR" sz="2400" dirty="0" smtClean="0"/>
              <a:t>iyaret edilen adresler ve web sayfalarının bilgilerini silmek için </a:t>
            </a:r>
            <a:r>
              <a:rPr lang="tr-TR" sz="2400" b="1" dirty="0" smtClean="0"/>
              <a:t>Araçlar </a:t>
            </a:r>
            <a:r>
              <a:rPr lang="tr-TR" sz="2400" dirty="0" smtClean="0"/>
              <a:t>(Tools) menüsünden </a:t>
            </a:r>
            <a:r>
              <a:rPr lang="tr-TR" sz="2400" b="1" dirty="0" smtClean="0"/>
              <a:t>İnternet Seçenekleri </a:t>
            </a:r>
            <a:r>
              <a:rPr lang="tr-TR" sz="2400" dirty="0" smtClean="0"/>
              <a:t>(Internet Options) seçildikten sonra açılan sayfada </a:t>
            </a:r>
            <a:r>
              <a:rPr lang="tr-TR" sz="2400" b="1" dirty="0" smtClean="0"/>
              <a:t>Sil </a:t>
            </a:r>
            <a:r>
              <a:rPr lang="tr-TR" sz="2400" dirty="0" smtClean="0"/>
              <a:t>(Delete) düğmesine tıklamak gerekir.</a:t>
            </a:r>
            <a:endParaRPr lang="tr-TR" sz="2000" dirty="0"/>
          </a:p>
        </p:txBody>
      </p:sp>
      <p:grpSp>
        <p:nvGrpSpPr>
          <p:cNvPr id="5" name="Group 4"/>
          <p:cNvGrpSpPr/>
          <p:nvPr/>
        </p:nvGrpSpPr>
        <p:grpSpPr>
          <a:xfrm>
            <a:off x="2781413" y="2996952"/>
            <a:ext cx="3662795" cy="3102545"/>
            <a:chOff x="5076056" y="1336720"/>
            <a:chExt cx="3662795" cy="3102545"/>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3771"/>
            <a:stretch/>
          </p:blipFill>
          <p:spPr bwMode="auto">
            <a:xfrm>
              <a:off x="5076056" y="1336720"/>
              <a:ext cx="3662795" cy="310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6621596" y="3713264"/>
              <a:ext cx="1118756" cy="2613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9" name="Slide Number Placeholder 8"/>
          <p:cNvSpPr>
            <a:spLocks noGrp="1"/>
          </p:cNvSpPr>
          <p:nvPr>
            <p:ph type="sldNum" sz="quarter" idx="11"/>
          </p:nvPr>
        </p:nvSpPr>
        <p:spPr/>
        <p:txBody>
          <a:bodyPr/>
          <a:lstStyle/>
          <a:p>
            <a:pPr>
              <a:defRPr/>
            </a:pPr>
            <a:fld id="{83136543-FBF8-44EE-8960-9FCC14DABE76}" type="slidenum">
              <a:rPr lang="en-US" smtClean="0"/>
              <a:pPr>
                <a:defRPr/>
              </a:pPr>
              <a:t>25</a:t>
            </a:fld>
            <a:endParaRPr lang="en-US" dirty="0"/>
          </a:p>
        </p:txBody>
      </p:sp>
    </p:spTree>
    <p:extLst>
      <p:ext uri="{BB962C8B-B14F-4D97-AF65-F5344CB8AC3E}">
        <p14:creationId xmlns:p14="http://schemas.microsoft.com/office/powerpoint/2010/main" val="223297628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tr-TR" dirty="0"/>
              <a:t>Internet Explorer</a:t>
            </a:r>
            <a:endParaRPr lang="tr-TR" dirty="0" smtClean="0"/>
          </a:p>
        </p:txBody>
      </p:sp>
      <p:sp>
        <p:nvSpPr>
          <p:cNvPr id="3" name="Content Placeholder 2"/>
          <p:cNvSpPr>
            <a:spLocks noGrp="1"/>
          </p:cNvSpPr>
          <p:nvPr>
            <p:ph sz="quarter" idx="1"/>
          </p:nvPr>
        </p:nvSpPr>
        <p:spPr>
          <a:xfrm>
            <a:off x="395535" y="1299552"/>
            <a:ext cx="4320481" cy="4937760"/>
          </a:xfrm>
        </p:spPr>
        <p:txBody>
          <a:bodyPr/>
          <a:lstStyle/>
          <a:p>
            <a:pPr>
              <a:buFont typeface="Wingdings" pitchFamily="2" charset="2"/>
              <a:buChar char="Ø"/>
              <a:defRPr/>
            </a:pPr>
            <a:endParaRPr lang="tr-TR" sz="2400" dirty="0" smtClean="0"/>
          </a:p>
          <a:p>
            <a:pPr>
              <a:buFont typeface="Wingdings" pitchFamily="2" charset="2"/>
              <a:buChar char="Ø"/>
              <a:defRPr/>
            </a:pPr>
            <a:endParaRPr lang="tr-TR" sz="2400" dirty="0" smtClean="0"/>
          </a:p>
          <a:p>
            <a:pPr>
              <a:buFont typeface="Wingdings" pitchFamily="2" charset="2"/>
              <a:buChar char="Ø"/>
              <a:defRPr/>
            </a:pPr>
            <a:r>
              <a:rPr lang="tr-TR" sz="2400" dirty="0" smtClean="0"/>
              <a:t>Açılan pencerede silmek istenilen bilgileri seçip yine </a:t>
            </a:r>
            <a:r>
              <a:rPr lang="tr-TR" sz="2400" b="1" dirty="0" smtClean="0"/>
              <a:t>Sil </a:t>
            </a:r>
            <a:r>
              <a:rPr lang="tr-TR" sz="2400" dirty="0" smtClean="0"/>
              <a:t>(Delete) düğmesine tıklamak gerekir.</a:t>
            </a:r>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17915"/>
            <a:ext cx="3829051"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26</a:t>
            </a:fld>
            <a:endParaRPr lang="en-US" dirty="0"/>
          </a:p>
        </p:txBody>
      </p:sp>
    </p:spTree>
    <p:extLst>
      <p:ext uri="{BB962C8B-B14F-4D97-AF65-F5344CB8AC3E}">
        <p14:creationId xmlns:p14="http://schemas.microsoft.com/office/powerpoint/2010/main" val="142731025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İnternet’te Yapılabilecekler</a:t>
            </a:r>
            <a:endParaRPr lang="tr-TR" dirty="0"/>
          </a:p>
        </p:txBody>
      </p:sp>
      <p:sp>
        <p:nvSpPr>
          <p:cNvPr id="4" name="Content Placeholder 3"/>
          <p:cNvSpPr>
            <a:spLocks noGrp="1"/>
          </p:cNvSpPr>
          <p:nvPr>
            <p:ph sz="quarter" idx="1"/>
          </p:nvPr>
        </p:nvSpPr>
        <p:spPr/>
        <p:txBody>
          <a:bodyPr/>
          <a:lstStyle/>
          <a:p>
            <a:pPr algn="just" fontAlgn="auto">
              <a:lnSpc>
                <a:spcPct val="90000"/>
              </a:lnSpc>
              <a:spcAft>
                <a:spcPct val="20000"/>
              </a:spcAft>
              <a:buFont typeface="Wingdings" pitchFamily="2" charset="2"/>
              <a:buChar char="Ø"/>
              <a:defRPr/>
            </a:pPr>
            <a:endParaRPr lang="tr-TR" sz="2400" dirty="0" smtClean="0">
              <a:ea typeface="Times New Roman" charset="0"/>
              <a:cs typeface="Times New Roman" charset="0"/>
            </a:endParaRPr>
          </a:p>
          <a:p>
            <a:pPr algn="just" fontAlgn="auto">
              <a:lnSpc>
                <a:spcPct val="90000"/>
              </a:lnSpc>
              <a:spcAft>
                <a:spcPct val="20000"/>
              </a:spcAft>
              <a:buFont typeface="Wingdings" pitchFamily="2" charset="2"/>
              <a:buChar char="Ø"/>
              <a:defRPr/>
            </a:pPr>
            <a:r>
              <a:rPr lang="tr-TR" sz="2400" dirty="0" smtClean="0">
                <a:ea typeface="Times New Roman" charset="0"/>
                <a:cs typeface="Times New Roman" charset="0"/>
              </a:rPr>
              <a:t>Online Alışveriş</a:t>
            </a:r>
          </a:p>
          <a:p>
            <a:pPr lvl="1" algn="just" fontAlgn="auto">
              <a:lnSpc>
                <a:spcPct val="90000"/>
              </a:lnSpc>
              <a:spcAft>
                <a:spcPct val="20000"/>
              </a:spcAft>
              <a:buFont typeface="Courier New" pitchFamily="49" charset="0"/>
              <a:buChar char="o"/>
              <a:defRPr/>
            </a:pPr>
            <a:r>
              <a:rPr lang="tr-TR" sz="2200" dirty="0" smtClean="0">
                <a:solidFill>
                  <a:schemeClr val="tx1"/>
                </a:solidFill>
                <a:ea typeface="Times New Roman" charset="0"/>
                <a:cs typeface="Times New Roman" charset="0"/>
              </a:rPr>
              <a:t>Herhangi bir ürünü internetten satın almak demektir.</a:t>
            </a:r>
            <a:endParaRPr lang="tr-TR" sz="2200" dirty="0">
              <a:solidFill>
                <a:schemeClr val="tx1"/>
              </a:solidFill>
              <a:ea typeface="Times New Roman" charset="0"/>
              <a:cs typeface="Times New Roman" charset="0"/>
            </a:endParaRPr>
          </a:p>
          <a:p>
            <a:pPr lvl="1" algn="just" fontAlgn="auto">
              <a:lnSpc>
                <a:spcPct val="90000"/>
              </a:lnSpc>
              <a:spcAft>
                <a:spcPct val="20000"/>
              </a:spcAft>
              <a:buFont typeface="Courier New" pitchFamily="49" charset="0"/>
              <a:buChar char="o"/>
              <a:defRPr/>
            </a:pPr>
            <a:r>
              <a:rPr lang="tr-TR" sz="2200" dirty="0" smtClean="0">
                <a:solidFill>
                  <a:schemeClr val="tx1"/>
                </a:solidFill>
                <a:ea typeface="Times New Roman" charset="0"/>
                <a:cs typeface="Times New Roman" charset="0"/>
              </a:rPr>
              <a:t>Ödemeler genellikle kredi kartı veya PayPal gibi online ödeme servisleri aracılığıyla gerçekleştirilir. </a:t>
            </a:r>
          </a:p>
          <a:p>
            <a:pPr algn="just">
              <a:lnSpc>
                <a:spcPct val="90000"/>
              </a:lnSpc>
            </a:pPr>
            <a:endParaRPr lang="tr-TR" sz="2400" dirty="0" smtClean="0"/>
          </a:p>
          <a:p>
            <a:pPr algn="just">
              <a:lnSpc>
                <a:spcPct val="90000"/>
              </a:lnSpc>
              <a:buFont typeface="Wingdings" pitchFamily="2" charset="2"/>
              <a:buChar char="Ø"/>
            </a:pPr>
            <a:r>
              <a:rPr lang="tr-TR" sz="2400" dirty="0" smtClean="0"/>
              <a:t>Online </a:t>
            </a:r>
            <a:r>
              <a:rPr lang="tr-TR" sz="2400" dirty="0"/>
              <a:t>Müzayede/Açık Arttırma</a:t>
            </a:r>
            <a:endParaRPr lang="en-US" sz="2400" dirty="0"/>
          </a:p>
          <a:p>
            <a:pPr lvl="1" algn="just">
              <a:lnSpc>
                <a:spcPct val="90000"/>
              </a:lnSpc>
              <a:buFont typeface="Courier New" pitchFamily="49" charset="0"/>
              <a:buChar char="o"/>
            </a:pPr>
            <a:r>
              <a:rPr lang="tr-TR" sz="2200" dirty="0">
                <a:solidFill>
                  <a:schemeClr val="tx1"/>
                </a:solidFill>
              </a:rPr>
              <a:t>Belirli öğeler internet üzerinde teklifler için hazırlanmıştır ve en yüksek teklifi veren satın alma hakkına sahiptir.</a:t>
            </a:r>
          </a:p>
          <a:p>
            <a:pPr lvl="1" algn="just">
              <a:lnSpc>
                <a:spcPct val="90000"/>
              </a:lnSpc>
              <a:buFont typeface="Courier New" pitchFamily="49" charset="0"/>
              <a:buChar char="o"/>
            </a:pPr>
            <a:r>
              <a:rPr lang="tr-TR" sz="2200" dirty="0">
                <a:solidFill>
                  <a:schemeClr val="tx1"/>
                </a:solidFill>
              </a:rPr>
              <a:t>Satıcılar ürün listelerini belirli web sayfalarında listeleyebilirler. </a:t>
            </a:r>
          </a:p>
          <a:p>
            <a:pPr lvl="1" algn="just">
              <a:lnSpc>
                <a:spcPct val="90000"/>
              </a:lnSpc>
              <a:buFont typeface="Courier New" pitchFamily="49" charset="0"/>
              <a:buChar char="o"/>
            </a:pPr>
            <a:r>
              <a:rPr lang="tr-TR" sz="2200" dirty="0">
                <a:solidFill>
                  <a:schemeClr val="tx1"/>
                </a:solidFill>
              </a:rPr>
              <a:t>Açık arttırma kapanana kadar teklif </a:t>
            </a:r>
            <a:r>
              <a:rPr lang="tr-TR" sz="2200" dirty="0" smtClean="0">
                <a:solidFill>
                  <a:schemeClr val="tx1"/>
                </a:solidFill>
              </a:rPr>
              <a:t>verilebilir.</a:t>
            </a:r>
            <a:endParaRPr lang="tr-TR" sz="2200" dirty="0">
              <a:solidFill>
                <a:schemeClr val="tx1"/>
              </a:solidFill>
            </a:endParaRP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27</a:t>
            </a:fld>
            <a:endParaRPr lang="en-US" dirty="0"/>
          </a:p>
        </p:txBody>
      </p:sp>
    </p:spTree>
    <p:extLst>
      <p:ext uri="{BB962C8B-B14F-4D97-AF65-F5344CB8AC3E}">
        <p14:creationId xmlns:p14="http://schemas.microsoft.com/office/powerpoint/2010/main" val="986542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İnternet’te Yapılabilecekler</a:t>
            </a:r>
          </a:p>
        </p:txBody>
      </p:sp>
      <p:sp>
        <p:nvSpPr>
          <p:cNvPr id="4" name="Content Placeholder 3"/>
          <p:cNvSpPr>
            <a:spLocks noGrp="1"/>
          </p:cNvSpPr>
          <p:nvPr>
            <p:ph sz="quarter" idx="1"/>
          </p:nvPr>
        </p:nvSpPr>
        <p:spPr/>
        <p:txBody>
          <a:bodyPr>
            <a:normAutofit/>
          </a:bodyPr>
          <a:lstStyle/>
          <a:p>
            <a:pPr>
              <a:buFont typeface="Wingdings" pitchFamily="2" charset="2"/>
              <a:buChar char="Ø"/>
            </a:pPr>
            <a:r>
              <a:rPr lang="tr-TR" sz="2400" dirty="0" smtClean="0"/>
              <a:t>Online Eğlence</a:t>
            </a:r>
          </a:p>
          <a:p>
            <a:pPr marL="615950" indent="-342900">
              <a:buFont typeface="Courier New" pitchFamily="49" charset="0"/>
              <a:buChar char="o"/>
            </a:pPr>
            <a:r>
              <a:rPr lang="tr-TR" sz="2200" dirty="0" smtClean="0"/>
              <a:t>Web üzerinden müzik </a:t>
            </a:r>
            <a:r>
              <a:rPr lang="tr-TR" sz="2200" dirty="0"/>
              <a:t>dinlenilebilir </a:t>
            </a:r>
            <a:r>
              <a:rPr lang="tr-TR" sz="2200" dirty="0" smtClean="0"/>
              <a:t>ya da indirilebilir.</a:t>
            </a:r>
          </a:p>
          <a:p>
            <a:pPr marL="615950" indent="-342900">
              <a:buFont typeface="Courier New" pitchFamily="49" charset="0"/>
              <a:buChar char="o"/>
            </a:pPr>
            <a:r>
              <a:rPr lang="tr-TR" sz="2200" dirty="0" smtClean="0"/>
              <a:t>Online radyo istasyonları dinlenilebilir.</a:t>
            </a:r>
          </a:p>
          <a:p>
            <a:pPr marL="615950" indent="-342900">
              <a:buFont typeface="Courier New" pitchFamily="49" charset="0"/>
              <a:buChar char="o"/>
            </a:pPr>
            <a:r>
              <a:rPr lang="tr-TR" sz="2200" dirty="0" smtClean="0"/>
              <a:t>Yasal olarak dijital formatta müzik veya albüm indirmek için belirli programlar kullanılabilir.</a:t>
            </a:r>
          </a:p>
          <a:p>
            <a:pPr marL="615950" indent="-342900">
              <a:buFont typeface="Courier New" pitchFamily="49" charset="0"/>
              <a:buChar char="o"/>
            </a:pPr>
            <a:r>
              <a:rPr lang="tr-TR" sz="2200" dirty="0" smtClean="0"/>
              <a:t>Web </a:t>
            </a:r>
            <a:r>
              <a:rPr lang="tr-TR" sz="2200" dirty="0"/>
              <a:t>üzerinden video indirilebilir veya </a:t>
            </a:r>
            <a:r>
              <a:rPr lang="tr-TR" sz="2200" dirty="0" smtClean="0"/>
              <a:t>izlenebilir.</a:t>
            </a:r>
          </a:p>
          <a:p>
            <a:pPr marL="615950" indent="-342900">
              <a:buFont typeface="Courier New" pitchFamily="49" charset="0"/>
              <a:buChar char="o"/>
            </a:pPr>
            <a:r>
              <a:rPr lang="tr-TR" sz="2200" dirty="0" smtClean="0"/>
              <a:t>Canlı </a:t>
            </a:r>
            <a:r>
              <a:rPr lang="tr-TR" sz="2200" dirty="0"/>
              <a:t>yayın veya kaydedilmiş TV </a:t>
            </a:r>
            <a:r>
              <a:rPr lang="tr-TR" sz="2200" dirty="0" smtClean="0"/>
              <a:t>yayınları </a:t>
            </a:r>
            <a:r>
              <a:rPr lang="tr-TR" sz="2200" dirty="0"/>
              <a:t>web    üzerinden </a:t>
            </a:r>
            <a:r>
              <a:rPr lang="tr-TR" sz="2200" dirty="0" smtClean="0"/>
              <a:t>izlenebilir.</a:t>
            </a:r>
          </a:p>
          <a:p>
            <a:pPr marL="615950" indent="-342900">
              <a:buFont typeface="Courier New" pitchFamily="49" charset="0"/>
              <a:buChar char="o"/>
            </a:pPr>
            <a:r>
              <a:rPr lang="tr-TR" sz="2200" dirty="0" smtClean="0"/>
              <a:t>Talep </a:t>
            </a:r>
            <a:r>
              <a:rPr lang="tr-TR" sz="2200" dirty="0"/>
              <a:t>üzerine webden film ve televizyon </a:t>
            </a:r>
            <a:r>
              <a:rPr lang="tr-TR" sz="2200" dirty="0" smtClean="0"/>
              <a:t>programları indirilebilir</a:t>
            </a:r>
          </a:p>
          <a:p>
            <a:pPr marL="615950" indent="-342900">
              <a:buFont typeface="Courier New" pitchFamily="49" charset="0"/>
              <a:buChar char="o"/>
            </a:pPr>
            <a:r>
              <a:rPr lang="tr-TR" sz="2200" dirty="0" smtClean="0"/>
              <a:t>Web </a:t>
            </a:r>
            <a:r>
              <a:rPr lang="tr-TR" sz="2200" dirty="0"/>
              <a:t>üzerinden </a:t>
            </a:r>
            <a:r>
              <a:rPr lang="tr-TR" sz="2200" dirty="0" smtClean="0"/>
              <a:t>oyun oynanabilir.</a:t>
            </a:r>
          </a:p>
          <a:p>
            <a:pPr marL="615950" indent="-342900">
              <a:buFont typeface="Courier New" pitchFamily="49" charset="0"/>
              <a:buChar char="o"/>
            </a:pPr>
            <a:r>
              <a:rPr lang="tr-TR" sz="2200" dirty="0" smtClean="0"/>
              <a:t>Çoklu </a:t>
            </a:r>
            <a:r>
              <a:rPr lang="tr-TR" sz="2200" dirty="0"/>
              <a:t>ortamlarda birden fazla kişi ile bağlantı </a:t>
            </a:r>
            <a:r>
              <a:rPr lang="tr-TR" sz="2200" dirty="0" smtClean="0"/>
              <a:t>kurulabilir.</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28</a:t>
            </a:fld>
            <a:endParaRPr lang="en-US" dirty="0"/>
          </a:p>
        </p:txBody>
      </p:sp>
    </p:spTree>
    <p:extLst>
      <p:ext uri="{BB962C8B-B14F-4D97-AF65-F5344CB8AC3E}">
        <p14:creationId xmlns:p14="http://schemas.microsoft.com/office/powerpoint/2010/main" val="287142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İnternet’te Yapılabilecekler</a:t>
            </a:r>
          </a:p>
        </p:txBody>
      </p:sp>
      <p:sp>
        <p:nvSpPr>
          <p:cNvPr id="4" name="Content Placeholder 3"/>
          <p:cNvSpPr>
            <a:spLocks noGrp="1"/>
          </p:cNvSpPr>
          <p:nvPr>
            <p:ph sz="quarter" idx="1"/>
          </p:nvPr>
        </p:nvSpPr>
        <p:spPr/>
        <p:txBody>
          <a:bodyPr/>
          <a:lstStyle/>
          <a:p>
            <a:pPr>
              <a:buFont typeface="Wingdings" pitchFamily="2" charset="2"/>
              <a:buChar char="Ø"/>
            </a:pPr>
            <a:endParaRPr lang="tr-TR" dirty="0" smtClean="0"/>
          </a:p>
          <a:p>
            <a:pPr>
              <a:buFont typeface="Wingdings" pitchFamily="2" charset="2"/>
              <a:buChar char="Ø"/>
            </a:pPr>
            <a:r>
              <a:rPr lang="tr-TR" dirty="0" smtClean="0"/>
              <a:t>Online </a:t>
            </a:r>
            <a:r>
              <a:rPr lang="tr-TR" dirty="0"/>
              <a:t>H</a:t>
            </a:r>
            <a:r>
              <a:rPr lang="tr-TR" dirty="0" smtClean="0"/>
              <a:t>aber ve Bilgi</a:t>
            </a:r>
            <a:endParaRPr lang="tr-TR" dirty="0"/>
          </a:p>
          <a:p>
            <a:pPr lvl="1">
              <a:buFont typeface="Courier New" pitchFamily="49" charset="0"/>
              <a:buChar char="o"/>
            </a:pPr>
            <a:r>
              <a:rPr lang="tr-TR" sz="2200" dirty="0" smtClean="0">
                <a:solidFill>
                  <a:schemeClr val="tx1"/>
                </a:solidFill>
              </a:rPr>
              <a:t>Televizyon ağları, gazete, dergi ve haber kuruluşlarından bilgi edinen web siteleri ziyaret edilebilir.</a:t>
            </a:r>
          </a:p>
          <a:p>
            <a:pPr lvl="1">
              <a:buFont typeface="Courier New" pitchFamily="49" charset="0"/>
              <a:buChar char="o"/>
            </a:pPr>
            <a:r>
              <a:rPr lang="tr-TR" sz="2200" dirty="0" smtClean="0">
                <a:solidFill>
                  <a:schemeClr val="tx1"/>
                </a:solidFill>
              </a:rPr>
              <a:t>Bu siteler genellikle sürekli olarak güncellenir.</a:t>
            </a:r>
          </a:p>
          <a:p>
            <a:pPr lvl="1">
              <a:buFont typeface="Courier New" pitchFamily="49" charset="0"/>
              <a:buChar char="o"/>
            </a:pPr>
            <a:r>
              <a:rPr lang="tr-TR" sz="2200" dirty="0" smtClean="0">
                <a:solidFill>
                  <a:schemeClr val="tx1"/>
                </a:solidFill>
              </a:rPr>
              <a:t>İstenilen herhangi bir gazeteyi ilgili web sitesinden bulup online ortamda okumak mümkündür.</a:t>
            </a:r>
          </a:p>
          <a:p>
            <a:pPr lvl="1">
              <a:buFont typeface="Courier New" pitchFamily="49" charset="0"/>
              <a:buChar char="o"/>
            </a:pPr>
            <a:r>
              <a:rPr lang="tr-TR" sz="2200" dirty="0" smtClean="0">
                <a:solidFill>
                  <a:schemeClr val="tx1"/>
                </a:solidFill>
              </a:rPr>
              <a:t>Genellikle haber arşivleri sitelerde mevcuttur.</a:t>
            </a:r>
          </a:p>
          <a:p>
            <a:pPr>
              <a:buFont typeface="Wingdings" pitchFamily="2" charset="2"/>
              <a:buChar char="Ø"/>
            </a:pPr>
            <a:endParaRPr lang="tr-TR" dirty="0" smtClean="0"/>
          </a:p>
          <a:p>
            <a:pPr>
              <a:buFont typeface="Wingdings" pitchFamily="2" charset="2"/>
              <a:buChar char="Ø"/>
            </a:pPr>
            <a:r>
              <a:rPr lang="tr-TR" sz="2400" dirty="0" smtClean="0">
                <a:solidFill>
                  <a:schemeClr val="tx1"/>
                </a:solidFill>
              </a:rPr>
              <a:t>Online Bankacılık</a:t>
            </a:r>
            <a:endParaRPr lang="en-US" sz="2400" dirty="0" smtClean="0">
              <a:solidFill>
                <a:schemeClr val="tx1"/>
              </a:solidFill>
            </a:endParaRPr>
          </a:p>
          <a:p>
            <a:pPr lvl="1" algn="just">
              <a:lnSpc>
                <a:spcPct val="90000"/>
              </a:lnSpc>
              <a:buFont typeface="Courier New" pitchFamily="49" charset="0"/>
              <a:buChar char="o"/>
            </a:pPr>
            <a:r>
              <a:rPr lang="tr-TR" sz="2200" dirty="0" smtClean="0">
                <a:solidFill>
                  <a:schemeClr val="tx1"/>
                </a:solidFill>
                <a:ea typeface="Times New Roman" charset="0"/>
                <a:cs typeface="Times New Roman" charset="0"/>
              </a:rPr>
              <a:t>Web üzerinden bankacılılık faaliyetlerinin gerçekleştirilmesidir.</a:t>
            </a:r>
            <a:endParaRPr lang="tr-TR" dirty="0"/>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29</a:t>
            </a:fld>
            <a:endParaRPr lang="en-US" dirty="0"/>
          </a:p>
        </p:txBody>
      </p:sp>
    </p:spTree>
    <p:extLst>
      <p:ext uri="{BB962C8B-B14F-4D97-AF65-F5344CB8AC3E}">
        <p14:creationId xmlns:p14="http://schemas.microsoft.com/office/powerpoint/2010/main" val="102074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dirty="0" smtClean="0"/>
              <a:t>Bilgisayar Ağları ve İnternet</a:t>
            </a:r>
          </a:p>
        </p:txBody>
      </p:sp>
      <p:sp>
        <p:nvSpPr>
          <p:cNvPr id="16387" name="Content Placeholder 2"/>
          <p:cNvSpPr>
            <a:spLocks noGrp="1"/>
          </p:cNvSpPr>
          <p:nvPr>
            <p:ph sz="quarter" idx="1"/>
          </p:nvPr>
        </p:nvSpPr>
        <p:spPr/>
        <p:txBody>
          <a:bodyPr/>
          <a:lstStyle/>
          <a:p>
            <a:pPr>
              <a:buFont typeface="Wingdings" pitchFamily="2" charset="2"/>
              <a:buChar char="Ø"/>
            </a:pPr>
            <a:r>
              <a:rPr lang="tr-TR" sz="2400" dirty="0" smtClean="0"/>
              <a:t>Bilgisayarlara kaydedilmiş olan bilginin paylaşımı, bilgisayarların birbirleriyle iletişim kurabilmesiyle gerçekleşir. </a:t>
            </a:r>
          </a:p>
          <a:p>
            <a:pPr>
              <a:buFont typeface="Wingdings" pitchFamily="2" charset="2"/>
              <a:buChar char="Ø"/>
            </a:pPr>
            <a:r>
              <a:rPr lang="tr-TR" sz="2400" dirty="0" smtClean="0"/>
              <a:t>Bilgisayarların birbiriyle iletişim kurması ise farklı büyüklükte </a:t>
            </a:r>
            <a:r>
              <a:rPr lang="tr-TR" sz="2400" b="1" dirty="0" smtClean="0"/>
              <a:t>bilgisayar ağlarının </a:t>
            </a:r>
            <a:r>
              <a:rPr lang="tr-TR" sz="2400" dirty="0" smtClean="0"/>
              <a:t>oluşturulması ile sağlanır.</a:t>
            </a:r>
          </a:p>
          <a:p>
            <a:pPr>
              <a:buFont typeface="Wingdings" pitchFamily="2" charset="2"/>
              <a:buChar char="Ø"/>
            </a:pPr>
            <a:r>
              <a:rPr lang="tr-TR" sz="2400" dirty="0" smtClean="0"/>
              <a:t>Dünya </a:t>
            </a:r>
            <a:r>
              <a:rPr lang="tr-TR" sz="2400" dirty="0"/>
              <a:t>üzerinde yer alan birçok bilgisayar ağının birbirine bağlanarak meydana getirdikleri  büyük ağa </a:t>
            </a:r>
            <a:r>
              <a:rPr lang="tr-TR" sz="2400" b="1" dirty="0"/>
              <a:t>İnternet </a:t>
            </a:r>
            <a:r>
              <a:rPr lang="tr-TR" sz="2400" dirty="0"/>
              <a:t>denir.</a:t>
            </a:r>
          </a:p>
          <a:p>
            <a:pPr>
              <a:buFont typeface="Wingdings" pitchFamily="2" charset="2"/>
              <a:buChar char="Ø"/>
            </a:pPr>
            <a:endParaRPr lang="tr-TR" sz="2400" dirty="0" smtClean="0"/>
          </a:p>
          <a:p>
            <a:pPr>
              <a:buFont typeface="Wingdings" pitchFamily="2" charset="2"/>
              <a:buChar char="Ø"/>
            </a:pPr>
            <a:endParaRPr lang="tr-TR" sz="2400" dirty="0" smtClean="0"/>
          </a:p>
        </p:txBody>
      </p:sp>
      <p:sp>
        <p:nvSpPr>
          <p:cNvPr id="16388"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354" y="3696390"/>
            <a:ext cx="2474877" cy="246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a:t>
            </a:fld>
            <a:endParaRPr lang="en-US" dirty="0"/>
          </a:p>
        </p:txBody>
      </p:sp>
    </p:spTree>
    <p:extLst>
      <p:ext uri="{BB962C8B-B14F-4D97-AF65-F5344CB8AC3E}">
        <p14:creationId xmlns:p14="http://schemas.microsoft.com/office/powerpoint/2010/main" val="371406330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İnternet’te Yapılabilecekler</a:t>
            </a:r>
          </a:p>
        </p:txBody>
      </p:sp>
      <p:sp>
        <p:nvSpPr>
          <p:cNvPr id="4" name="Content Placeholder 3"/>
          <p:cNvSpPr>
            <a:spLocks noGrp="1"/>
          </p:cNvSpPr>
          <p:nvPr>
            <p:ph sz="quarter" idx="1"/>
          </p:nvPr>
        </p:nvSpPr>
        <p:spPr>
          <a:xfrm>
            <a:off x="395536" y="1484784"/>
            <a:ext cx="8229600" cy="4464496"/>
          </a:xfrm>
        </p:spPr>
        <p:txBody>
          <a:bodyPr/>
          <a:lstStyle/>
          <a:p>
            <a:pPr algn="just">
              <a:spcAft>
                <a:spcPct val="5000"/>
              </a:spcAft>
              <a:buFont typeface="Wingdings" pitchFamily="2" charset="2"/>
              <a:buChar char="Ø"/>
            </a:pPr>
            <a:r>
              <a:rPr lang="tr-TR" sz="2400" dirty="0" smtClean="0"/>
              <a:t>Kullanıcılar her zaman istenilen web sayfalarını görüntüleyemeyebilir.</a:t>
            </a:r>
          </a:p>
          <a:p>
            <a:pPr algn="just">
              <a:spcAft>
                <a:spcPct val="5000"/>
              </a:spcAft>
              <a:buFont typeface="Wingdings" pitchFamily="2" charset="2"/>
              <a:buChar char="Ø"/>
            </a:pPr>
            <a:endParaRPr lang="tr-TR" sz="2400" dirty="0" smtClean="0"/>
          </a:p>
          <a:p>
            <a:pPr algn="just">
              <a:spcAft>
                <a:spcPct val="5000"/>
              </a:spcAft>
              <a:buFont typeface="Wingdings" pitchFamily="2" charset="2"/>
              <a:buChar char="Ø"/>
            </a:pPr>
            <a:r>
              <a:rPr lang="tr-TR" sz="2400" dirty="0" smtClean="0"/>
              <a:t>Bazı ülkeler belirli internet içeriklerini engelemektedir</a:t>
            </a:r>
          </a:p>
          <a:p>
            <a:pPr algn="just">
              <a:spcAft>
                <a:spcPct val="5000"/>
              </a:spcAft>
              <a:buFont typeface="Wingdings" pitchFamily="2" charset="2"/>
              <a:buChar char="Ø"/>
            </a:pPr>
            <a:endParaRPr lang="tr-TR" sz="2400" dirty="0" smtClean="0"/>
          </a:p>
          <a:p>
            <a:pPr algn="just">
              <a:spcAft>
                <a:spcPct val="5000"/>
              </a:spcAft>
              <a:buFont typeface="Wingdings" pitchFamily="2" charset="2"/>
              <a:buChar char="Ø"/>
            </a:pPr>
            <a:r>
              <a:rPr lang="tr-TR" sz="2400" dirty="0" smtClean="0"/>
              <a:t>Özellikle siyasi bilgilerin yayınlanmasını önlemek için </a:t>
            </a:r>
            <a:r>
              <a:rPr lang="tr-TR" sz="2400" b="1" dirty="0" smtClean="0"/>
              <a:t>sansür </a:t>
            </a:r>
            <a:r>
              <a:rPr lang="tr-TR" sz="2400" dirty="0" smtClean="0"/>
              <a:t>uygulanan sayfalar bulunmaktadır</a:t>
            </a:r>
            <a:endParaRPr lang="en-US" sz="2400" dirty="0"/>
          </a:p>
          <a:p>
            <a:pPr algn="just">
              <a:spcAft>
                <a:spcPct val="5000"/>
              </a:spcAft>
              <a:buFont typeface="Wingdings" pitchFamily="2" charset="2"/>
              <a:buChar char="Ø"/>
            </a:pPr>
            <a:endParaRPr lang="tr-TR" sz="2400" dirty="0" smtClean="0"/>
          </a:p>
          <a:p>
            <a:pPr algn="just">
              <a:spcAft>
                <a:spcPct val="5000"/>
              </a:spcAft>
              <a:buFont typeface="Wingdings" pitchFamily="2" charset="2"/>
              <a:buChar char="Ø"/>
            </a:pPr>
            <a:r>
              <a:rPr lang="tr-TR" sz="2400" dirty="0" smtClean="0"/>
              <a:t>Ulusal güvenliği korumak için uygulanması mümkündür.</a:t>
            </a:r>
            <a:endParaRPr lang="tr-TR" sz="2400" dirty="0"/>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30</a:t>
            </a:fld>
            <a:endParaRPr lang="en-US" dirty="0"/>
          </a:p>
        </p:txBody>
      </p:sp>
    </p:spTree>
    <p:extLst>
      <p:ext uri="{BB962C8B-B14F-4D97-AF65-F5344CB8AC3E}">
        <p14:creationId xmlns:p14="http://schemas.microsoft.com/office/powerpoint/2010/main" val="2319228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dirty="0" err="1" smtClean="0"/>
              <a:t>Arama</a:t>
            </a:r>
            <a:r>
              <a:rPr lang="en-US" dirty="0" smtClean="0"/>
              <a:t> </a:t>
            </a:r>
            <a:r>
              <a:rPr lang="en-US" dirty="0" err="1" smtClean="0"/>
              <a:t>Motoru</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buFont typeface="Wingdings" pitchFamily="2" charset="2"/>
              <a:buChar char="Ø"/>
              <a:defRPr/>
            </a:pPr>
            <a:endParaRPr lang="tr-TR" sz="2400" dirty="0" smtClean="0"/>
          </a:p>
          <a:p>
            <a:pPr>
              <a:buFont typeface="Wingdings" pitchFamily="2" charset="2"/>
              <a:buChar char="Ø"/>
              <a:defRPr/>
            </a:pPr>
            <a:r>
              <a:rPr lang="tr-TR" sz="2400" dirty="0" smtClean="0"/>
              <a:t>İ</a:t>
            </a:r>
            <a:r>
              <a:rPr lang="en-US" sz="2400" dirty="0" err="1" smtClean="0"/>
              <a:t>nternet</a:t>
            </a:r>
            <a:r>
              <a:rPr lang="tr-TR" sz="2400" dirty="0" smtClean="0"/>
              <a:t> üzerindeki bilgi miktarı çok fazladır. İstenilen bilgiye daha kolay ulaşmak için </a:t>
            </a:r>
            <a:r>
              <a:rPr lang="tr-TR" sz="2400" b="1" dirty="0" smtClean="0"/>
              <a:t>arama motorları</a:t>
            </a:r>
            <a:r>
              <a:rPr lang="tr-TR" sz="2400" dirty="0" smtClean="0"/>
              <a:t> kullanılmaktadır.</a:t>
            </a:r>
          </a:p>
          <a:p>
            <a:pPr>
              <a:buFont typeface="Wingdings" pitchFamily="2" charset="2"/>
              <a:buChar char="Ø"/>
              <a:defRPr/>
            </a:pPr>
            <a:endParaRPr lang="tr-TR" sz="2400" dirty="0" smtClean="0"/>
          </a:p>
          <a:p>
            <a:pPr>
              <a:buFont typeface="Wingdings" pitchFamily="2" charset="2"/>
              <a:buChar char="Ø"/>
              <a:defRPr/>
            </a:pPr>
            <a:r>
              <a:rPr lang="tr-TR" sz="2400" dirty="0" smtClean="0"/>
              <a:t>Arama motorlarına </a:t>
            </a:r>
            <a:r>
              <a:rPr lang="tr-TR" sz="2400" b="1" dirty="0" smtClean="0"/>
              <a:t>www.google.com, www.bing.com,</a:t>
            </a:r>
            <a:r>
              <a:rPr lang="tr-TR" sz="2400" dirty="0" smtClean="0"/>
              <a:t> </a:t>
            </a:r>
            <a:r>
              <a:rPr lang="tr-TR" sz="2400" b="1" dirty="0" smtClean="0"/>
              <a:t>www.yahoo.com</a:t>
            </a:r>
            <a:r>
              <a:rPr lang="tr-TR" sz="2400" dirty="0" smtClean="0"/>
              <a:t>, </a:t>
            </a:r>
            <a:r>
              <a:rPr lang="tr-TR" sz="2400" b="1" dirty="0" smtClean="0"/>
              <a:t>www.arabul.com</a:t>
            </a:r>
            <a:r>
              <a:rPr lang="tr-TR" sz="2400" dirty="0" smtClean="0"/>
              <a:t>, </a:t>
            </a:r>
            <a:r>
              <a:rPr lang="tr-TR" sz="2400" b="1" dirty="0" smtClean="0"/>
              <a:t>www.yandex.com.tr</a:t>
            </a:r>
            <a:r>
              <a:rPr lang="tr-TR" sz="2400" dirty="0" smtClean="0"/>
              <a:t> örnek olarak verilebilir.</a:t>
            </a:r>
          </a:p>
        </p:txBody>
      </p:sp>
      <p:grpSp>
        <p:nvGrpSpPr>
          <p:cNvPr id="6" name="Group 5"/>
          <p:cNvGrpSpPr/>
          <p:nvPr/>
        </p:nvGrpSpPr>
        <p:grpSpPr>
          <a:xfrm>
            <a:off x="1600475" y="4365104"/>
            <a:ext cx="5575258" cy="1306827"/>
            <a:chOff x="1600475" y="4785707"/>
            <a:chExt cx="5575258" cy="1306827"/>
          </a:xfrm>
        </p:grpSpPr>
        <p:pic>
          <p:nvPicPr>
            <p:cNvPr id="5" name="Picture 2" descr="http://t0.gstatic.com/images?q=tbn:ANd9GcQt05FRdcvBUewE4Aj5wVilI65tJG7SaGZVLsI1MuYYmi07P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475" y="4901989"/>
              <a:ext cx="1789068" cy="1190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BMmJszDcvggFM9rgENR34YZTKZpgf4Uu9xciS4V05Dfa5HHC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241762"/>
              <a:ext cx="1950690" cy="511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2.gstatic.com/images?q=tbn:ANd9GcSs6zKeCE8zoeGBi24IapMaPYSEJVYf79sjec91v2G-lZ4BJ33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785707"/>
              <a:ext cx="1235581" cy="123558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Footer Placeholder 6"/>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8" name="Slide Number Placeholder 7"/>
          <p:cNvSpPr>
            <a:spLocks noGrp="1"/>
          </p:cNvSpPr>
          <p:nvPr>
            <p:ph type="sldNum" sz="quarter" idx="11"/>
          </p:nvPr>
        </p:nvSpPr>
        <p:spPr/>
        <p:txBody>
          <a:bodyPr/>
          <a:lstStyle/>
          <a:p>
            <a:pPr>
              <a:defRPr/>
            </a:pPr>
            <a:fld id="{83136543-FBF8-44EE-8960-9FCC14DABE76}" type="slidenum">
              <a:rPr lang="en-US" smtClean="0"/>
              <a:pPr>
                <a:defRPr/>
              </a:pPr>
              <a:t>31</a:t>
            </a:fld>
            <a:endParaRPr lang="en-US" dirty="0"/>
          </a:p>
        </p:txBody>
      </p:sp>
    </p:spTree>
    <p:extLst>
      <p:ext uri="{BB962C8B-B14F-4D97-AF65-F5344CB8AC3E}">
        <p14:creationId xmlns:p14="http://schemas.microsoft.com/office/powerpoint/2010/main" val="26873844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dirty="0" err="1" smtClean="0"/>
              <a:t>Arama</a:t>
            </a:r>
            <a:r>
              <a:rPr lang="en-US" dirty="0" smtClean="0"/>
              <a:t> </a:t>
            </a:r>
            <a:r>
              <a:rPr lang="en-US" dirty="0" err="1" smtClean="0"/>
              <a:t>Motoru</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buFont typeface="Wingdings" pitchFamily="2" charset="2"/>
              <a:buChar char="Ø"/>
              <a:defRPr/>
            </a:pPr>
            <a:endParaRPr lang="tr-TR" sz="2400" dirty="0" smtClean="0"/>
          </a:p>
          <a:p>
            <a:pPr>
              <a:buFont typeface="Wingdings" pitchFamily="2" charset="2"/>
              <a:buChar char="Ø"/>
              <a:defRPr/>
            </a:pPr>
            <a:r>
              <a:rPr lang="tr-TR" sz="2400" dirty="0" smtClean="0"/>
              <a:t>Arama motorlarını kullanırken yazılacak kelimeleri doğru şekilde yazmak aranılan sayfaların daha kolay bulunmasını sağlar.</a:t>
            </a:r>
          </a:p>
          <a:p>
            <a:pPr>
              <a:buFont typeface="Wingdings" pitchFamily="2" charset="2"/>
              <a:buChar char="Ø"/>
              <a:defRPr/>
            </a:pPr>
            <a:r>
              <a:rPr lang="tr-TR" sz="2400" dirty="0" smtClean="0"/>
              <a:t>Örneğin arama motoruna </a:t>
            </a:r>
            <a:r>
              <a:rPr lang="tr-TR" sz="2400" b="1" i="1" dirty="0" smtClean="0"/>
              <a:t>bilgisayar ağları </a:t>
            </a:r>
            <a:r>
              <a:rPr lang="tr-TR" sz="2400" dirty="0" smtClean="0"/>
              <a:t>yazılacak olursa, içerisinde hem </a:t>
            </a:r>
            <a:r>
              <a:rPr lang="tr-TR" sz="2400" b="1" i="1" dirty="0" smtClean="0"/>
              <a:t>bilgisayar </a:t>
            </a:r>
            <a:r>
              <a:rPr lang="tr-TR" sz="2400" dirty="0" smtClean="0"/>
              <a:t>hem de </a:t>
            </a:r>
            <a:r>
              <a:rPr lang="tr-TR" sz="2400" b="1" i="1" dirty="0" smtClean="0"/>
              <a:t>ağları </a:t>
            </a:r>
            <a:r>
              <a:rPr lang="tr-TR" sz="2400" dirty="0" smtClean="0"/>
              <a:t>kelimeleri geçen tüm siteler görüntülenecektir.</a:t>
            </a:r>
          </a:p>
          <a:p>
            <a:pPr>
              <a:buFont typeface="Wingdings" pitchFamily="2" charset="2"/>
              <a:buChar char="Ø"/>
              <a:defRPr/>
            </a:pPr>
            <a:r>
              <a:rPr lang="tr-TR" sz="2400" dirty="0" smtClean="0"/>
              <a:t>Aynı arama </a:t>
            </a:r>
            <a:r>
              <a:rPr lang="tr-TR" sz="2400" b="1" dirty="0" smtClean="0"/>
              <a:t>çift tırnak</a:t>
            </a:r>
            <a:r>
              <a:rPr lang="tr-TR" sz="2400" dirty="0" smtClean="0"/>
              <a:t> işareti kullanılarak </a:t>
            </a:r>
            <a:r>
              <a:rPr lang="en-US" sz="2400" b="1" i="1" dirty="0" smtClean="0"/>
              <a:t>“</a:t>
            </a:r>
            <a:r>
              <a:rPr lang="tr-TR" sz="2400" b="1" i="1" dirty="0" smtClean="0"/>
              <a:t>bilgisayar ağları</a:t>
            </a:r>
            <a:r>
              <a:rPr lang="en-US" sz="2400" b="1" i="1" dirty="0" smtClean="0"/>
              <a:t>”</a:t>
            </a:r>
            <a:r>
              <a:rPr lang="en-US" sz="2400" dirty="0" smtClean="0"/>
              <a:t> </a:t>
            </a:r>
            <a:r>
              <a:rPr lang="en-US" sz="2400" dirty="0" err="1" smtClean="0"/>
              <a:t>olarak</a:t>
            </a:r>
            <a:r>
              <a:rPr lang="en-US" sz="2400" dirty="0" smtClean="0"/>
              <a:t> yap</a:t>
            </a:r>
            <a:r>
              <a:rPr lang="tr-TR" sz="2400" dirty="0" smtClean="0"/>
              <a:t>ılırsa, içerisinde bu iki kelimenin mutlaka birlikte geçtiği sayfalar görüntülenecektir. Böylece arama sonuçları filtrelenir ve aranan bilgiye daha kolay ulaşılabilir.</a:t>
            </a: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32</a:t>
            </a:fld>
            <a:endParaRPr lang="en-US" dirty="0"/>
          </a:p>
        </p:txBody>
      </p:sp>
    </p:spTree>
    <p:extLst>
      <p:ext uri="{BB962C8B-B14F-4D97-AF65-F5344CB8AC3E}">
        <p14:creationId xmlns:p14="http://schemas.microsoft.com/office/powerpoint/2010/main" val="217383549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dirty="0" err="1" smtClean="0"/>
              <a:t>Arama</a:t>
            </a:r>
            <a:r>
              <a:rPr lang="en-US" dirty="0" smtClean="0"/>
              <a:t> </a:t>
            </a:r>
            <a:r>
              <a:rPr lang="en-US" dirty="0" err="1" smtClean="0"/>
              <a:t>Motoru</a:t>
            </a:r>
            <a:endParaRPr lang="tr-TR" dirty="0" smtClean="0"/>
          </a:p>
        </p:txBody>
      </p:sp>
      <p:sp>
        <p:nvSpPr>
          <p:cNvPr id="3" name="Content Placeholder 2"/>
          <p:cNvSpPr>
            <a:spLocks noGrp="1"/>
          </p:cNvSpPr>
          <p:nvPr>
            <p:ph sz="quarter" idx="1"/>
          </p:nvPr>
        </p:nvSpPr>
        <p:spPr>
          <a:xfrm>
            <a:off x="395535" y="1299552"/>
            <a:ext cx="8343315" cy="4937760"/>
          </a:xfrm>
        </p:spPr>
        <p:txBody>
          <a:bodyPr/>
          <a:lstStyle/>
          <a:p>
            <a:pPr>
              <a:buFont typeface="Wingdings" pitchFamily="2" charset="2"/>
              <a:buChar char="Ø"/>
              <a:defRPr/>
            </a:pPr>
            <a:r>
              <a:rPr lang="tr-TR" sz="2400" dirty="0" smtClean="0"/>
              <a:t>Arama motorlarında aranan sonuçları filtrelemek için </a:t>
            </a:r>
            <a:r>
              <a:rPr lang="tr-TR" sz="3200" b="1" dirty="0" smtClean="0">
                <a:solidFill>
                  <a:srgbClr val="FF0000"/>
                </a:solidFill>
              </a:rPr>
              <a:t>+</a:t>
            </a:r>
            <a:r>
              <a:rPr lang="tr-TR" sz="2400" dirty="0" smtClean="0"/>
              <a:t> ve </a:t>
            </a:r>
            <a:r>
              <a:rPr lang="tr-TR" sz="3200" b="1" dirty="0" smtClean="0">
                <a:solidFill>
                  <a:srgbClr val="FF0000"/>
                </a:solidFill>
              </a:rPr>
              <a:t>–</a:t>
            </a:r>
            <a:r>
              <a:rPr lang="tr-TR" sz="2400" dirty="0" smtClean="0"/>
              <a:t>  işaretleri de kullanılabilir. </a:t>
            </a:r>
          </a:p>
          <a:p>
            <a:pPr>
              <a:buFont typeface="Wingdings" pitchFamily="2" charset="2"/>
              <a:buChar char="Ø"/>
              <a:defRPr/>
            </a:pPr>
            <a:endParaRPr lang="tr-TR" sz="2400" dirty="0" smtClean="0"/>
          </a:p>
          <a:p>
            <a:pPr>
              <a:buFont typeface="Wingdings" pitchFamily="2" charset="2"/>
              <a:buChar char="Ø"/>
              <a:defRPr/>
            </a:pPr>
            <a:r>
              <a:rPr lang="tr-TR" sz="2400" dirty="0" smtClean="0"/>
              <a:t>Yapılan aramada herhangi bir kelimenin çıkan sonuçlarda kesinlikle </a:t>
            </a:r>
            <a:r>
              <a:rPr lang="tr-TR" sz="2400" b="1" dirty="0" smtClean="0"/>
              <a:t>bulunmaması </a:t>
            </a:r>
            <a:r>
              <a:rPr lang="tr-TR" sz="2400" dirty="0" smtClean="0"/>
              <a:t>istenirse </a:t>
            </a:r>
            <a:r>
              <a:rPr lang="tr-TR" sz="3200" b="1" dirty="0" smtClean="0"/>
              <a:t>–</a:t>
            </a:r>
            <a:r>
              <a:rPr lang="en-US" sz="3200" b="1" dirty="0" smtClean="0"/>
              <a:t> </a:t>
            </a:r>
            <a:r>
              <a:rPr lang="tr-TR" sz="2400" dirty="0" smtClean="0"/>
              <a:t>işareti kullanılabilir.</a:t>
            </a:r>
          </a:p>
          <a:p>
            <a:pPr lvl="1">
              <a:buFont typeface="Courier New" pitchFamily="49" charset="0"/>
              <a:buChar char="o"/>
              <a:defRPr/>
            </a:pPr>
            <a:r>
              <a:rPr lang="tr-TR" sz="2100" dirty="0" smtClean="0">
                <a:solidFill>
                  <a:schemeClr val="tx1"/>
                </a:solidFill>
              </a:rPr>
              <a:t>Ör: bilgisayar -işlemci</a:t>
            </a:r>
          </a:p>
          <a:p>
            <a:pPr>
              <a:buFont typeface="Wingdings" pitchFamily="2" charset="2"/>
              <a:buChar char="Ø"/>
              <a:defRPr/>
            </a:pPr>
            <a:endParaRPr lang="tr-TR" sz="2400" dirty="0" smtClean="0"/>
          </a:p>
          <a:p>
            <a:pPr>
              <a:buFont typeface="Wingdings" pitchFamily="2" charset="2"/>
              <a:buChar char="Ø"/>
              <a:defRPr/>
            </a:pPr>
            <a:r>
              <a:rPr lang="tr-TR" sz="2400" dirty="0" smtClean="0"/>
              <a:t>Yapılan </a:t>
            </a:r>
            <a:r>
              <a:rPr lang="tr-TR" sz="2400" dirty="0"/>
              <a:t>aramada herhangi bir kelimenin çıkan sonuçlarda kesinlikle </a:t>
            </a:r>
            <a:r>
              <a:rPr lang="tr-TR" sz="2400" b="1" dirty="0" smtClean="0"/>
              <a:t>bulunması </a:t>
            </a:r>
            <a:r>
              <a:rPr lang="tr-TR" sz="2400" dirty="0"/>
              <a:t>istenirse </a:t>
            </a:r>
            <a:r>
              <a:rPr lang="tr-TR" sz="3200" b="1" dirty="0" smtClean="0"/>
              <a:t>+</a:t>
            </a:r>
            <a:r>
              <a:rPr lang="en-US" sz="3200" b="1" dirty="0" smtClean="0"/>
              <a:t> </a:t>
            </a:r>
            <a:r>
              <a:rPr lang="tr-TR" sz="2400" dirty="0" smtClean="0"/>
              <a:t>şareti kullanılabilir.</a:t>
            </a:r>
          </a:p>
          <a:p>
            <a:pPr lvl="1">
              <a:buFont typeface="Courier New" pitchFamily="49" charset="0"/>
              <a:buChar char="o"/>
              <a:defRPr/>
            </a:pPr>
            <a:r>
              <a:rPr lang="tr-TR" sz="2100" dirty="0" smtClean="0">
                <a:solidFill>
                  <a:schemeClr val="tx1"/>
                </a:solidFill>
              </a:rPr>
              <a:t>Ör</a:t>
            </a:r>
            <a:r>
              <a:rPr lang="tr-TR" sz="2100" dirty="0">
                <a:solidFill>
                  <a:schemeClr val="tx1"/>
                </a:solidFill>
              </a:rPr>
              <a:t>: </a:t>
            </a:r>
            <a:r>
              <a:rPr lang="tr-TR" sz="2100" dirty="0" smtClean="0">
                <a:solidFill>
                  <a:schemeClr val="tx1"/>
                </a:solidFill>
              </a:rPr>
              <a:t>bilgisayar +anakart</a:t>
            </a:r>
            <a:endParaRPr lang="tr-TR" sz="2400" dirty="0">
              <a:solidFill>
                <a:schemeClr val="tx1"/>
              </a:solidFill>
            </a:endParaRP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33</a:t>
            </a:fld>
            <a:endParaRPr lang="en-US" dirty="0"/>
          </a:p>
        </p:txBody>
      </p:sp>
    </p:spTree>
    <p:extLst>
      <p:ext uri="{BB962C8B-B14F-4D97-AF65-F5344CB8AC3E}">
        <p14:creationId xmlns:p14="http://schemas.microsoft.com/office/powerpoint/2010/main" val="330157551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tr-TR" dirty="0" smtClean="0"/>
              <a:t>Elektronik Posta</a:t>
            </a:r>
          </a:p>
        </p:txBody>
      </p:sp>
      <p:sp>
        <p:nvSpPr>
          <p:cNvPr id="3" name="Content Placeholder 2"/>
          <p:cNvSpPr>
            <a:spLocks noGrp="1"/>
          </p:cNvSpPr>
          <p:nvPr>
            <p:ph sz="quarter" idx="1"/>
          </p:nvPr>
        </p:nvSpPr>
        <p:spPr>
          <a:xfrm>
            <a:off x="395535" y="1299552"/>
            <a:ext cx="8343315" cy="4937760"/>
          </a:xfrm>
        </p:spPr>
        <p:txBody>
          <a:bodyPr/>
          <a:lstStyle/>
          <a:p>
            <a:pPr>
              <a:buFont typeface="Wingdings" pitchFamily="2" charset="2"/>
              <a:buChar char="Ø"/>
              <a:defRPr/>
            </a:pPr>
            <a:endParaRPr lang="tr-TR" sz="2400" dirty="0" smtClean="0"/>
          </a:p>
          <a:p>
            <a:pPr>
              <a:buFont typeface="Wingdings" pitchFamily="2" charset="2"/>
              <a:buChar char="Ø"/>
              <a:defRPr/>
            </a:pPr>
            <a:r>
              <a:rPr lang="tr-TR" sz="2400" dirty="0" smtClean="0"/>
              <a:t>İnternet aracılığıyla iletişim kurmak için en çok kullanılan yöntemlerden biri </a:t>
            </a:r>
            <a:r>
              <a:rPr lang="tr-TR" sz="2400" b="1" dirty="0" smtClean="0"/>
              <a:t>elektronik posta (e-posta)</a:t>
            </a:r>
            <a:r>
              <a:rPr lang="tr-TR" sz="2400" dirty="0" smtClean="0"/>
              <a:t> kullanımıdır.</a:t>
            </a:r>
          </a:p>
          <a:p>
            <a:pPr>
              <a:buFont typeface="Wingdings" pitchFamily="2" charset="2"/>
              <a:buChar char="Ø"/>
              <a:defRPr/>
            </a:pPr>
            <a:r>
              <a:rPr lang="tr-TR" sz="2400" dirty="0" smtClean="0"/>
              <a:t>E-posta</a:t>
            </a:r>
            <a:r>
              <a:rPr lang="tr-TR" sz="2400" dirty="0"/>
              <a:t>, iki ya da daha fazla kullanıcının farklı alanlarda birbiri ile bilgisayar ağı üzerinden haberleşmesini sağlamaktır</a:t>
            </a:r>
            <a:r>
              <a:rPr lang="tr-TR" sz="2400" dirty="0" smtClean="0"/>
              <a:t>.</a:t>
            </a:r>
          </a:p>
          <a:p>
            <a:pPr>
              <a:buFont typeface="Wingdings" pitchFamily="2" charset="2"/>
              <a:buChar char="Ø"/>
              <a:defRPr/>
            </a:pPr>
            <a:r>
              <a:rPr lang="tr-TR" sz="2400" dirty="0" smtClean="0"/>
              <a:t>E-posta gönderilirken gönderici ve alıcının aynı anda bilgiayar başında olmalarına gerek yoktur.</a:t>
            </a:r>
          </a:p>
          <a:p>
            <a:pPr>
              <a:buFont typeface="Wingdings" pitchFamily="2" charset="2"/>
              <a:buChar char="Ø"/>
              <a:defRPr/>
            </a:pPr>
            <a:r>
              <a:rPr lang="tr-TR" sz="2400" dirty="0"/>
              <a:t>E-posta hizmetinden yararlanmak için öncelikle bir e-posta adresine ve bir e-posta hesabına sahip olmak gerekir. Ayrıca e-posta gönderilecek kişinin de e-posta adresini bilmek gerekir.</a:t>
            </a:r>
          </a:p>
          <a:p>
            <a:pPr>
              <a:buFont typeface="Wingdings" pitchFamily="2" charset="2"/>
              <a:buChar char="Ø"/>
              <a:defRPr/>
            </a:pPr>
            <a:endParaRPr lang="tr-TR" sz="2400" dirty="0" smtClean="0"/>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34</a:t>
            </a:fld>
            <a:endParaRPr lang="en-US" dirty="0"/>
          </a:p>
        </p:txBody>
      </p:sp>
    </p:spTree>
    <p:extLst>
      <p:ext uri="{BB962C8B-B14F-4D97-AF65-F5344CB8AC3E}">
        <p14:creationId xmlns:p14="http://schemas.microsoft.com/office/powerpoint/2010/main" val="2487679613"/>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dirty="0" smtClean="0"/>
              <a:t>Elektronik Posta</a:t>
            </a:r>
          </a:p>
        </p:txBody>
      </p:sp>
      <p:sp>
        <p:nvSpPr>
          <p:cNvPr id="38915" name="Rectangle 3"/>
          <p:cNvSpPr>
            <a:spLocks noGrp="1" noChangeArrowheads="1"/>
          </p:cNvSpPr>
          <p:nvPr>
            <p:ph sz="quarter" idx="1"/>
          </p:nvPr>
        </p:nvSpPr>
        <p:spPr/>
        <p:txBody>
          <a:bodyPr/>
          <a:lstStyle/>
          <a:p>
            <a:pPr>
              <a:lnSpc>
                <a:spcPct val="90000"/>
              </a:lnSpc>
            </a:pPr>
            <a:r>
              <a:rPr lang="tr-TR" sz="2400" dirty="0" smtClean="0"/>
              <a:t>E-posta oldukça hızlı bir iletişim yöntemidir.  Gönderilen e-posta uygun koşullarda birkaç saniye içerisinde yerine ulaşır.</a:t>
            </a:r>
          </a:p>
          <a:p>
            <a:pPr>
              <a:lnSpc>
                <a:spcPct val="90000"/>
              </a:lnSpc>
            </a:pPr>
            <a:r>
              <a:rPr lang="tr-TR" sz="2400" dirty="0" smtClean="0"/>
              <a:t>Göndericinin ve alıcının aynı anda karşılıklı olarak bilgisayar başında olmalarına gerek yoktur.</a:t>
            </a:r>
          </a:p>
          <a:p>
            <a:pPr>
              <a:lnSpc>
                <a:spcPct val="90000"/>
              </a:lnSpc>
            </a:pPr>
            <a:r>
              <a:rPr lang="tr-TR" sz="2400" b="1" dirty="0" smtClean="0"/>
              <a:t>Microsoft Outlook</a:t>
            </a:r>
            <a:r>
              <a:rPr lang="tr-TR" sz="2400" dirty="0" smtClean="0"/>
              <a:t>, elektronik posta programlarına örnek olarak verilebilir.</a:t>
            </a:r>
          </a:p>
          <a:p>
            <a:pPr>
              <a:lnSpc>
                <a:spcPct val="90000"/>
              </a:lnSpc>
            </a:pPr>
            <a:r>
              <a:rPr lang="tr-TR" sz="2400" dirty="0" smtClean="0"/>
              <a:t>Günümüzde web taraycıları kullanılarak ulaşılan e-posta hesapları da sıklıkla kullanılmaktadır(gmail, yahoo mail, outlook mail, hotmail,...).</a:t>
            </a:r>
          </a:p>
        </p:txBody>
      </p:sp>
      <p:pic>
        <p:nvPicPr>
          <p:cNvPr id="1026" name="Picture 2" descr="http://www.lostintechnology.com/wp-content/uploads/2014/06/Outl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581128"/>
            <a:ext cx="2407111" cy="158739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35</a:t>
            </a:fld>
            <a:endParaRPr lang="en-US" dirty="0"/>
          </a:p>
        </p:txBody>
      </p:sp>
    </p:spTree>
    <p:extLst>
      <p:ext uri="{BB962C8B-B14F-4D97-AF65-F5344CB8AC3E}">
        <p14:creationId xmlns:p14="http://schemas.microsoft.com/office/powerpoint/2010/main" val="388738958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tr-TR" dirty="0"/>
              <a:t>Elektronik Posta</a:t>
            </a:r>
            <a:endParaRPr lang="tr-TR" dirty="0" smtClean="0"/>
          </a:p>
        </p:txBody>
      </p:sp>
      <p:sp>
        <p:nvSpPr>
          <p:cNvPr id="63491" name="Rectangle 3"/>
          <p:cNvSpPr>
            <a:spLocks noGrp="1" noChangeArrowheads="1"/>
          </p:cNvSpPr>
          <p:nvPr>
            <p:ph sz="quarter" idx="1"/>
          </p:nvPr>
        </p:nvSpPr>
        <p:spPr/>
        <p:txBody>
          <a:bodyPr/>
          <a:lstStyle/>
          <a:p>
            <a:pPr>
              <a:buFont typeface="Wingdings" pitchFamily="2" charset="2"/>
              <a:buChar char="Ø"/>
            </a:pPr>
            <a:endParaRPr lang="tr-TR" sz="2400" dirty="0" smtClean="0"/>
          </a:p>
          <a:p>
            <a:pPr>
              <a:buFont typeface="Wingdings" pitchFamily="2" charset="2"/>
              <a:buChar char="Ø"/>
            </a:pPr>
            <a:r>
              <a:rPr lang="tr-TR" sz="2400" dirty="0" smtClean="0"/>
              <a:t>E-posta adresi, </a:t>
            </a:r>
            <a:r>
              <a:rPr lang="tr-TR" sz="2400" dirty="0"/>
              <a:t>üzerinde alıcının adı ve adresinin bulunduğu elektronik bir yazıdır.</a:t>
            </a:r>
            <a:endParaRPr lang="tr-TR" sz="2400" dirty="0" smtClean="0"/>
          </a:p>
          <a:p>
            <a:pPr>
              <a:buFont typeface="Wingdings" pitchFamily="2" charset="2"/>
              <a:buChar char="Ø"/>
            </a:pPr>
            <a:r>
              <a:rPr lang="tr-TR" sz="2400" dirty="0" smtClean="0"/>
              <a:t>E-posta adresi iki bölümden oluşmaktadır: </a:t>
            </a:r>
          </a:p>
          <a:p>
            <a:pPr lvl="1">
              <a:buFont typeface="Courier New" pitchFamily="49" charset="0"/>
              <a:buChar char="o"/>
            </a:pPr>
            <a:r>
              <a:rPr lang="tr-TR" sz="2100" b="1" dirty="0" smtClean="0">
                <a:solidFill>
                  <a:schemeClr val="tx1"/>
                </a:solidFill>
              </a:rPr>
              <a:t>e-posta sunucusu</a:t>
            </a:r>
            <a:r>
              <a:rPr lang="tr-TR" sz="2100" dirty="0" smtClean="0">
                <a:solidFill>
                  <a:schemeClr val="tx1"/>
                </a:solidFill>
              </a:rPr>
              <a:t> denilen bilgisayarın internet adresi</a:t>
            </a:r>
          </a:p>
          <a:p>
            <a:pPr lvl="1">
              <a:buFont typeface="Courier New" pitchFamily="49" charset="0"/>
              <a:buChar char="o"/>
            </a:pPr>
            <a:r>
              <a:rPr lang="tr-TR" sz="2100" dirty="0">
                <a:solidFill>
                  <a:schemeClr val="tx1"/>
                </a:solidFill>
              </a:rPr>
              <a:t>e-posta sunucusu üzerinde </a:t>
            </a:r>
            <a:r>
              <a:rPr lang="tr-TR" sz="2100" dirty="0" smtClean="0">
                <a:solidFill>
                  <a:schemeClr val="tx1"/>
                </a:solidFill>
              </a:rPr>
              <a:t>bulunan alıcının </a:t>
            </a:r>
            <a:r>
              <a:rPr lang="tr-TR" sz="2100" b="1" dirty="0" smtClean="0">
                <a:solidFill>
                  <a:schemeClr val="tx1"/>
                </a:solidFill>
              </a:rPr>
              <a:t>posta kutusu adı</a:t>
            </a:r>
            <a:r>
              <a:rPr lang="tr-TR" sz="2100" dirty="0" smtClean="0">
                <a:solidFill>
                  <a:schemeClr val="tx1"/>
                </a:solidFill>
              </a:rPr>
              <a:t>	</a:t>
            </a: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969" y="3861048"/>
            <a:ext cx="3625215" cy="20012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36</a:t>
            </a:fld>
            <a:endParaRPr lang="en-US" dirty="0"/>
          </a:p>
        </p:txBody>
      </p:sp>
    </p:spTree>
    <p:extLst>
      <p:ext uri="{BB962C8B-B14F-4D97-AF65-F5344CB8AC3E}">
        <p14:creationId xmlns:p14="http://schemas.microsoft.com/office/powerpoint/2010/main" val="381013680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Microsoft Outlook</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tr-TR" sz="2000" dirty="0" smtClean="0"/>
              <a:t>Microsoft Outlook programını kullanarak e-posta almak ve göndermek için bir e-posta hesabına ihtiyaç vardır.</a:t>
            </a:r>
          </a:p>
          <a:p>
            <a:pPr>
              <a:buFont typeface="Wingdings" panose="05000000000000000000" pitchFamily="2" charset="2"/>
              <a:buChar char="Ø"/>
            </a:pPr>
            <a:r>
              <a:rPr lang="tr-TR" sz="2000" dirty="0" smtClean="0"/>
              <a:t>Program ilk çalıştırıldığında, bir e-posta hesabının tanımlanması gerekir. </a:t>
            </a:r>
          </a:p>
          <a:p>
            <a:pPr>
              <a:buFont typeface="Wingdings" panose="05000000000000000000" pitchFamily="2" charset="2"/>
              <a:buChar char="Ø"/>
            </a:pPr>
            <a:r>
              <a:rPr lang="tr-TR" sz="2000" dirty="0" smtClean="0"/>
              <a:t>Bunu yapmak için kullanıcının adı ve soyadı (your name), e-posta adresi (e-mail address), şifresi (password) ve şifrenin tekrarı (retype password) gerekli alanlara girilmelidir.</a:t>
            </a:r>
            <a:endParaRPr lang="en-US" sz="2000" dirty="0"/>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1928"/>
          <a:stretch/>
        </p:blipFill>
        <p:spPr bwMode="auto">
          <a:xfrm>
            <a:off x="1544318" y="3284984"/>
            <a:ext cx="6410325" cy="302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lostintechnology.com/wp-content/uploads/2014/06/Outlook.jpg"/>
          <p:cNvPicPr>
            <a:picLocks noChangeAspect="1" noChangeArrowheads="1"/>
          </p:cNvPicPr>
          <p:nvPr/>
        </p:nvPicPr>
        <p:blipFill rotWithShape="1">
          <a:blip r:embed="rId3">
            <a:extLst>
              <a:ext uri="{28A0092B-C50C-407E-A947-70E740481C1C}">
                <a14:useLocalDpi xmlns:a14="http://schemas.microsoft.com/office/drawing/2010/main" val="0"/>
              </a:ext>
            </a:extLst>
          </a:blip>
          <a:srcRect r="45685"/>
          <a:stretch/>
        </p:blipFill>
        <p:spPr bwMode="auto">
          <a:xfrm>
            <a:off x="7812360" y="29876"/>
            <a:ext cx="892988" cy="108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14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Microsoft Outlook</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tr-TR" sz="2400" dirty="0" smtClean="0"/>
              <a:t>Bir sonraki adımda Microsoft Outlook, e-posta sunucuları ile otomatik olarak iletişime geçip gerekli ayarlamaları yapacaktır.</a:t>
            </a:r>
          </a:p>
          <a:p>
            <a:pPr>
              <a:buFont typeface="Wingdings" panose="05000000000000000000" pitchFamily="2" charset="2"/>
              <a:buChar char="Ø"/>
            </a:pPr>
            <a:r>
              <a:rPr lang="tr-TR" sz="2400" dirty="0" smtClean="0"/>
              <a:t>Gerekli ayarlamalar yapıldıktan sonra tek yapılması gereken e-posta hesabının oluşturulmasını onaylamaktır.</a:t>
            </a: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38</a:t>
            </a:fld>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9616"/>
          <a:stretch/>
        </p:blipFill>
        <p:spPr bwMode="auto">
          <a:xfrm>
            <a:off x="1083131" y="3068960"/>
            <a:ext cx="7051358" cy="295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55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Microsoft Outlook</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endParaRPr lang="tr-TR" sz="2400" dirty="0" smtClean="0"/>
          </a:p>
          <a:p>
            <a:pPr>
              <a:buFont typeface="Wingdings" panose="05000000000000000000" pitchFamily="2" charset="2"/>
              <a:buChar char="Ø"/>
            </a:pPr>
            <a:r>
              <a:rPr lang="tr-TR" sz="2400" dirty="0" smtClean="0"/>
              <a:t>E-posta hesabı oluşturulduktan sonra, e-posta göndermek için </a:t>
            </a:r>
            <a:r>
              <a:rPr lang="tr-TR" sz="2400" b="1" dirty="0" smtClean="0"/>
              <a:t>Giriş</a:t>
            </a:r>
            <a:r>
              <a:rPr lang="tr-TR" sz="2400" dirty="0" smtClean="0"/>
              <a:t> (Home) sekmesindeki, </a:t>
            </a:r>
            <a:r>
              <a:rPr lang="tr-TR" sz="2400" b="1" dirty="0" smtClean="0"/>
              <a:t>Yeni E-posta </a:t>
            </a:r>
            <a:r>
              <a:rPr lang="tr-TR" sz="2400" dirty="0" smtClean="0"/>
              <a:t>(New E-mail) düğmesine tıklamak gerekir.</a:t>
            </a: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39</a:t>
            </a:fld>
            <a:endParaRPr lang="en-US" dirty="0"/>
          </a:p>
        </p:txBody>
      </p:sp>
      <p:grpSp>
        <p:nvGrpSpPr>
          <p:cNvPr id="8" name="Group 7"/>
          <p:cNvGrpSpPr/>
          <p:nvPr/>
        </p:nvGrpSpPr>
        <p:grpSpPr>
          <a:xfrm>
            <a:off x="1547664" y="3162101"/>
            <a:ext cx="5570904" cy="1563043"/>
            <a:chOff x="1547664" y="3162101"/>
            <a:chExt cx="5570904" cy="1563043"/>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753" b="81371"/>
            <a:stretch/>
          </p:blipFill>
          <p:spPr bwMode="auto">
            <a:xfrm>
              <a:off x="1726945" y="3162101"/>
              <a:ext cx="5391623" cy="156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47664" y="3690145"/>
              <a:ext cx="914400"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657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dirty="0" smtClean="0"/>
              <a:t>Bilgisayar Ağları ve İnternet</a:t>
            </a:r>
          </a:p>
        </p:txBody>
      </p:sp>
      <p:sp>
        <p:nvSpPr>
          <p:cNvPr id="16387" name="Content Placeholder 2"/>
          <p:cNvSpPr>
            <a:spLocks noGrp="1"/>
          </p:cNvSpPr>
          <p:nvPr>
            <p:ph sz="quarter" idx="1"/>
          </p:nvPr>
        </p:nvSpPr>
        <p:spPr/>
        <p:txBody>
          <a:bodyPr/>
          <a:lstStyle/>
          <a:p>
            <a:pPr>
              <a:buFont typeface="Wingdings" pitchFamily="2" charset="2"/>
              <a:buChar char="Ø"/>
            </a:pPr>
            <a:r>
              <a:rPr lang="tr-TR" sz="2400" b="1" dirty="0"/>
              <a:t>ARPANET </a:t>
            </a:r>
            <a:r>
              <a:rPr lang="en-GB" sz="2400" dirty="0" smtClean="0"/>
              <a:t>(</a:t>
            </a:r>
            <a:r>
              <a:rPr lang="en-GB" sz="2400" dirty="0"/>
              <a:t>Advance Research Project </a:t>
            </a:r>
            <a:r>
              <a:rPr lang="en-GB" sz="2400" dirty="0" smtClean="0"/>
              <a:t>Agency-</a:t>
            </a:r>
            <a:r>
              <a:rPr lang="tr-TR" sz="2400" dirty="0" smtClean="0"/>
              <a:t>Gelişmiş </a:t>
            </a:r>
            <a:r>
              <a:rPr lang="tr-TR" sz="2400" dirty="0"/>
              <a:t>Araştırma Projeleri Dairesi Ağı), Birleşik Devletler Savunma Bakanlığı bünyesine bağlı ARPA </a:t>
            </a:r>
            <a:r>
              <a:rPr lang="tr-TR" sz="2400" dirty="0" smtClean="0"/>
              <a:t>birimi tarafından </a:t>
            </a:r>
            <a:r>
              <a:rPr lang="tr-TR" sz="2400" dirty="0"/>
              <a:t>geliştirilen evrensel İnternet'in </a:t>
            </a:r>
            <a:r>
              <a:rPr lang="tr-TR" sz="2400" dirty="0" smtClean="0"/>
              <a:t>öncüsüdür</a:t>
            </a:r>
            <a:r>
              <a:rPr lang="tr-TR" sz="2400" dirty="0"/>
              <a:t>.</a:t>
            </a:r>
          </a:p>
          <a:p>
            <a:pPr>
              <a:buFont typeface="Wingdings" pitchFamily="2" charset="2"/>
              <a:buChar char="Ø"/>
            </a:pPr>
            <a:r>
              <a:rPr lang="tr-TR" sz="2400" dirty="0"/>
              <a:t>ARPANET üzerinden ilk ileti gönderimi 29 Ekim 1969 tarihinde saat 22:30'da iki sunucu arasında gerçekleşmiştir. </a:t>
            </a:r>
            <a:endParaRPr lang="tr-TR" sz="2400" dirty="0" smtClean="0"/>
          </a:p>
          <a:p>
            <a:pPr>
              <a:buFont typeface="Wingdings" pitchFamily="2" charset="2"/>
              <a:buChar char="Ø"/>
            </a:pPr>
            <a:r>
              <a:rPr lang="tr-TR" sz="2400" dirty="0" smtClean="0"/>
              <a:t>İleti yalnızca </a:t>
            </a:r>
            <a:r>
              <a:rPr lang="tr-TR" sz="2400" dirty="0"/>
              <a:t>"login" sözcüğünü </a:t>
            </a:r>
            <a:r>
              <a:rPr lang="tr-TR" sz="2400" dirty="0" smtClean="0"/>
              <a:t>içermekteydi. </a:t>
            </a:r>
            <a:r>
              <a:rPr lang="tr-TR" sz="2400" dirty="0"/>
              <a:t>İlk iki harf olan "l" ve "o" sorunsuz biçimde iletildi ancak sistem bundan hemen sonra durdu. </a:t>
            </a:r>
            <a:endParaRPr lang="tr-TR" sz="2400" dirty="0" smtClean="0"/>
          </a:p>
          <a:p>
            <a:pPr>
              <a:buFont typeface="Wingdings" pitchFamily="2" charset="2"/>
              <a:buChar char="Ø"/>
            </a:pPr>
            <a:r>
              <a:rPr lang="tr-TR" sz="2400" dirty="0" smtClean="0"/>
              <a:t>Böylece </a:t>
            </a:r>
            <a:r>
              <a:rPr lang="tr-TR" sz="2400" dirty="0"/>
              <a:t>ARPANET üzerindeki ilk başarılı ileti "lo" oldu. "login" sözcüğünün tamamının gönderilmesi için bir saate yakın bir çalışma gerekti</a:t>
            </a:r>
            <a:r>
              <a:rPr lang="tr-TR" sz="2400" dirty="0" smtClean="0"/>
              <a:t>.</a:t>
            </a:r>
            <a:endParaRPr lang="tr-TR" sz="2400" dirty="0"/>
          </a:p>
        </p:txBody>
      </p:sp>
      <p:sp>
        <p:nvSpPr>
          <p:cNvPr id="16388"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a:t>
            </a:fld>
            <a:endParaRPr lang="en-US" dirty="0"/>
          </a:p>
        </p:txBody>
      </p:sp>
    </p:spTree>
    <p:extLst>
      <p:ext uri="{BB962C8B-B14F-4D97-AF65-F5344CB8AC3E}">
        <p14:creationId xmlns:p14="http://schemas.microsoft.com/office/powerpoint/2010/main" val="378599977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Microsoft Outlook</a:t>
            </a:r>
            <a:endParaRPr lang="en-US" dirty="0"/>
          </a:p>
        </p:txBody>
      </p:sp>
      <p:sp>
        <p:nvSpPr>
          <p:cNvPr id="3" name="Content Placeholder 2"/>
          <p:cNvSpPr>
            <a:spLocks noGrp="1"/>
          </p:cNvSpPr>
          <p:nvPr>
            <p:ph sz="quarter" idx="1"/>
          </p:nvPr>
        </p:nvSpPr>
        <p:spPr>
          <a:xfrm>
            <a:off x="457198" y="1219200"/>
            <a:ext cx="8219258" cy="841648"/>
          </a:xfrm>
        </p:spPr>
        <p:txBody>
          <a:bodyPr/>
          <a:lstStyle/>
          <a:p>
            <a:pPr>
              <a:buFont typeface="Wingdings" panose="05000000000000000000" pitchFamily="2" charset="2"/>
              <a:buChar char="Ø"/>
            </a:pPr>
            <a:r>
              <a:rPr lang="tr-TR" sz="2400" dirty="0" smtClean="0"/>
              <a:t>Açılan pencerede gerekli bilgiler girildikten sonra e-posta gönderilebilir.</a:t>
            </a:r>
            <a:endParaRPr lang="tr-TR" sz="2100" dirty="0" smtClean="0"/>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40</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791" y="2179059"/>
            <a:ext cx="5259705" cy="30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457198" y="2060848"/>
            <a:ext cx="3754762" cy="410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74675" lvl="1" indent="-300038">
              <a:buClr>
                <a:srgbClr val="FF0000"/>
              </a:buClr>
              <a:buSzPct val="100000"/>
              <a:buFont typeface="+mj-lt"/>
              <a:buAutoNum type="arabicPeriod"/>
            </a:pPr>
            <a:r>
              <a:rPr lang="tr-TR" sz="2100" dirty="0" smtClean="0"/>
              <a:t>E-posta gönderilecek kişinin e-posta adresi</a:t>
            </a:r>
          </a:p>
          <a:p>
            <a:pPr marL="574675" lvl="1" indent="-300038">
              <a:buClr>
                <a:srgbClr val="FF0000"/>
              </a:buClr>
              <a:buSzPct val="100000"/>
              <a:buFont typeface="+mj-lt"/>
              <a:buAutoNum type="arabicPeriod"/>
            </a:pPr>
            <a:r>
              <a:rPr lang="tr-TR" sz="2100" dirty="0" smtClean="0"/>
              <a:t>Posta hakkında bilgilendirme yapılmak istenen kişinin e-posta adresi</a:t>
            </a:r>
          </a:p>
          <a:p>
            <a:pPr marL="574675" lvl="1" indent="-300038">
              <a:buClr>
                <a:srgbClr val="FF0000"/>
              </a:buClr>
              <a:buSzPct val="100000"/>
              <a:buFont typeface="+mj-lt"/>
              <a:buAutoNum type="arabicPeriod"/>
            </a:pPr>
            <a:r>
              <a:rPr lang="tr-TR" sz="2100" dirty="0" smtClean="0"/>
              <a:t>E-postanın konusu</a:t>
            </a:r>
          </a:p>
          <a:p>
            <a:pPr marL="574675" lvl="1" indent="-300038">
              <a:buClr>
                <a:srgbClr val="FF0000"/>
              </a:buClr>
              <a:buSzPct val="100000"/>
              <a:buFont typeface="+mj-lt"/>
              <a:buAutoNum type="arabicPeriod"/>
            </a:pPr>
            <a:r>
              <a:rPr lang="tr-TR" sz="2100" dirty="0" smtClean="0"/>
              <a:t>E-postanın mesaj içeriği</a:t>
            </a:r>
          </a:p>
          <a:p>
            <a:pPr marL="574675" lvl="1" indent="-300038">
              <a:buClr>
                <a:srgbClr val="FF0000"/>
              </a:buClr>
              <a:buSzPct val="100000"/>
              <a:buFont typeface="+mj-lt"/>
              <a:buAutoNum type="arabicPeriod"/>
            </a:pPr>
            <a:r>
              <a:rPr lang="tr-TR" sz="2100" dirty="0" smtClean="0"/>
              <a:t>E-postaya eklenecek dosyalar </a:t>
            </a:r>
          </a:p>
          <a:p>
            <a:pPr marL="574675" lvl="1" indent="-300038">
              <a:buClr>
                <a:srgbClr val="FF0000"/>
              </a:buClr>
              <a:buSzPct val="100000"/>
              <a:buFont typeface="+mj-lt"/>
              <a:buAutoNum type="arabicPeriod"/>
            </a:pPr>
            <a:r>
              <a:rPr lang="tr-TR" sz="2100" dirty="0" smtClean="0"/>
              <a:t>Gönder düğmesi</a:t>
            </a:r>
          </a:p>
        </p:txBody>
      </p:sp>
    </p:spTree>
    <p:extLst>
      <p:ext uri="{BB962C8B-B14F-4D97-AF65-F5344CB8AC3E}">
        <p14:creationId xmlns:p14="http://schemas.microsoft.com/office/powerpoint/2010/main" val="570018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Microsoft Outlook</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tr-TR" sz="2400" dirty="0" smtClean="0"/>
              <a:t>Gelen (inbox), gönderilen (sent items), silinen (deleted items) ve gereksiz (junk e-mail) e-postalar programın ana penceresinden kontrol edilebilir.</a:t>
            </a:r>
          </a:p>
        </p:txBody>
      </p:sp>
      <p:sp>
        <p:nvSpPr>
          <p:cNvPr id="6" name="Footer Placeholder 5"/>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7" name="Slide Number Placeholder 6"/>
          <p:cNvSpPr>
            <a:spLocks noGrp="1"/>
          </p:cNvSpPr>
          <p:nvPr>
            <p:ph type="sldNum" sz="quarter" idx="11"/>
          </p:nvPr>
        </p:nvSpPr>
        <p:spPr/>
        <p:txBody>
          <a:bodyPr/>
          <a:lstStyle/>
          <a:p>
            <a:pPr>
              <a:defRPr/>
            </a:pPr>
            <a:fld id="{83136543-FBF8-44EE-8960-9FCC14DABE76}" type="slidenum">
              <a:rPr lang="en-US" smtClean="0"/>
              <a:pPr>
                <a:defRPr/>
              </a:pPr>
              <a:t>41</a:t>
            </a:fld>
            <a:endParaRPr lang="en-US" dirty="0"/>
          </a:p>
        </p:txBody>
      </p:sp>
      <p:grpSp>
        <p:nvGrpSpPr>
          <p:cNvPr id="9" name="Group 8"/>
          <p:cNvGrpSpPr/>
          <p:nvPr/>
        </p:nvGrpSpPr>
        <p:grpSpPr>
          <a:xfrm>
            <a:off x="827584" y="2522392"/>
            <a:ext cx="7391167" cy="3673815"/>
            <a:chOff x="827584" y="2492896"/>
            <a:chExt cx="7391167" cy="3673815"/>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3967" b="56213"/>
            <a:stretch/>
          </p:blipFill>
          <p:spPr bwMode="auto">
            <a:xfrm>
              <a:off x="971600" y="2492896"/>
              <a:ext cx="7247151" cy="367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827584" y="4364103"/>
              <a:ext cx="2156108" cy="1619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779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sz="3200" dirty="0" smtClean="0"/>
              <a:t>İnternet’in Çalışma Prensibi</a:t>
            </a:r>
          </a:p>
        </p:txBody>
      </p:sp>
      <p:sp>
        <p:nvSpPr>
          <p:cNvPr id="43011" name="Rectangle 3"/>
          <p:cNvSpPr>
            <a:spLocks noGrp="1" noChangeArrowheads="1"/>
          </p:cNvSpPr>
          <p:nvPr>
            <p:ph sz="quarter" idx="1"/>
          </p:nvPr>
        </p:nvSpPr>
        <p:spPr/>
        <p:txBody>
          <a:bodyPr/>
          <a:lstStyle/>
          <a:p>
            <a:pPr>
              <a:buFont typeface="Wingdings" pitchFamily="2" charset="2"/>
              <a:buChar char="Ø"/>
            </a:pPr>
            <a:endParaRPr lang="tr-TR" sz="2400" dirty="0" smtClean="0"/>
          </a:p>
          <a:p>
            <a:pPr>
              <a:buFont typeface="Wingdings" pitchFamily="2" charset="2"/>
              <a:buChar char="Ø"/>
            </a:pPr>
            <a:r>
              <a:rPr lang="tr-TR" sz="2400" dirty="0" smtClean="0"/>
              <a:t>Web tarayıcı programlar kullanılarak web sayfaları ziyaret edilebilir.</a:t>
            </a:r>
          </a:p>
          <a:p>
            <a:pPr>
              <a:buFont typeface="Wingdings" pitchFamily="2" charset="2"/>
              <a:buChar char="Ø"/>
            </a:pPr>
            <a:endParaRPr lang="tr-TR" sz="2400" dirty="0" smtClean="0"/>
          </a:p>
          <a:p>
            <a:pPr>
              <a:buFont typeface="Wingdings" pitchFamily="2" charset="2"/>
              <a:buChar char="Ø"/>
            </a:pPr>
            <a:r>
              <a:rPr lang="tr-TR" sz="2400" dirty="0" smtClean="0"/>
              <a:t>Web sayfaları, aslında sunucu bilgisayarlar üzerindeki dosyalardan oluşmaktadır. </a:t>
            </a:r>
          </a:p>
          <a:p>
            <a:pPr>
              <a:buFont typeface="Wingdings" pitchFamily="2" charset="2"/>
              <a:buChar char="Ø"/>
            </a:pPr>
            <a:endParaRPr lang="tr-TR" sz="2400" dirty="0" smtClean="0"/>
          </a:p>
          <a:p>
            <a:pPr>
              <a:buFont typeface="Wingdings" pitchFamily="2" charset="2"/>
              <a:buChar char="Ø"/>
            </a:pPr>
            <a:r>
              <a:rPr lang="tr-TR" sz="2400" dirty="0" smtClean="0"/>
              <a:t>Web tarayıcı programlar bu dosyaların bulunduğu bilgisayarlara istek yollar ve bu dosyaların bilgisayar ekranlarında görüntülenmesini sağlar.</a:t>
            </a: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42</a:t>
            </a:fld>
            <a:endParaRPr lang="en-US" dirty="0"/>
          </a:p>
        </p:txBody>
      </p:sp>
    </p:spTree>
    <p:extLst>
      <p:ext uri="{BB962C8B-B14F-4D97-AF65-F5344CB8AC3E}">
        <p14:creationId xmlns:p14="http://schemas.microsoft.com/office/powerpoint/2010/main" val="145746601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tr-TR" dirty="0" smtClean="0"/>
              <a:t>İnternet’in Çalışma Prensibi</a:t>
            </a:r>
            <a:endParaRPr lang="tr-TR" sz="3200" dirty="0" smtClean="0"/>
          </a:p>
        </p:txBody>
      </p:sp>
      <p:sp>
        <p:nvSpPr>
          <p:cNvPr id="44035" name="Rectangle 3"/>
          <p:cNvSpPr>
            <a:spLocks noGrp="1" noChangeArrowheads="1"/>
          </p:cNvSpPr>
          <p:nvPr>
            <p:ph sz="quarter" idx="1"/>
          </p:nvPr>
        </p:nvSpPr>
        <p:spPr/>
        <p:txBody>
          <a:bodyPr/>
          <a:lstStyle/>
          <a:p>
            <a:pPr>
              <a:buFont typeface="Wingdings" pitchFamily="2" charset="2"/>
              <a:buChar char="Ø"/>
            </a:pPr>
            <a:endParaRPr lang="tr-TR" sz="2400" dirty="0" smtClean="0"/>
          </a:p>
          <a:p>
            <a:pPr>
              <a:buFont typeface="Wingdings" pitchFamily="2" charset="2"/>
              <a:buChar char="Ø"/>
            </a:pPr>
            <a:r>
              <a:rPr lang="tr-TR" sz="2400" dirty="0" smtClean="0"/>
              <a:t>İnternet üzerindeki bilgisayarlar iletişim kurabilmek için karşı bilgisayarın </a:t>
            </a:r>
            <a:r>
              <a:rPr lang="tr-TR" sz="2400" b="1" dirty="0" smtClean="0"/>
              <a:t>IP adresini </a:t>
            </a:r>
            <a:r>
              <a:rPr lang="tr-TR" sz="2400" dirty="0" smtClean="0"/>
              <a:t>kullanır.</a:t>
            </a:r>
          </a:p>
          <a:p>
            <a:pPr lvl="1">
              <a:buFont typeface="Courier New" pitchFamily="49" charset="0"/>
              <a:buChar char="o"/>
            </a:pPr>
            <a:r>
              <a:rPr lang="tr-TR" sz="2100" dirty="0" smtClean="0">
                <a:solidFill>
                  <a:schemeClr val="tx1"/>
                </a:solidFill>
              </a:rPr>
              <a:t>Örneğin, Doğu Akdeniz Üniversitesi internet sunucusunun IP numarası 193.140.41.90’dır. </a:t>
            </a:r>
          </a:p>
          <a:p>
            <a:pPr>
              <a:buFont typeface="Wingdings" pitchFamily="2" charset="2"/>
              <a:buChar char="Ø"/>
            </a:pPr>
            <a:r>
              <a:rPr lang="tr-TR" sz="2400" dirty="0" smtClean="0">
                <a:solidFill>
                  <a:schemeClr val="tx1"/>
                </a:solidFill>
              </a:rPr>
              <a:t>Ancak bu sunucuya ulaşmak için kullanılan adres </a:t>
            </a:r>
            <a:r>
              <a:rPr lang="tr-TR" sz="2400" b="1" dirty="0" smtClean="0">
                <a:solidFill>
                  <a:schemeClr val="tx1"/>
                </a:solidFill>
              </a:rPr>
              <a:t>www.emu.edu.tr</a:t>
            </a:r>
            <a:r>
              <a:rPr lang="tr-TR" sz="2400" dirty="0" smtClean="0">
                <a:solidFill>
                  <a:schemeClr val="tx1"/>
                </a:solidFill>
              </a:rPr>
              <a:t>’dir. </a:t>
            </a:r>
          </a:p>
          <a:p>
            <a:pPr>
              <a:buFont typeface="Wingdings" pitchFamily="2" charset="2"/>
              <a:buChar char="Ø"/>
            </a:pPr>
            <a:r>
              <a:rPr lang="tr-TR" sz="2400" dirty="0" smtClean="0">
                <a:solidFill>
                  <a:schemeClr val="tx1"/>
                </a:solidFill>
              </a:rPr>
              <a:t>İnternet üzerindeki sunucuların isimleri, IP numaralarıyla eşleşmiş durumdadır.</a:t>
            </a:r>
          </a:p>
          <a:p>
            <a:pPr>
              <a:buFont typeface="Wingdings" pitchFamily="2" charset="2"/>
              <a:buChar char="Ø"/>
            </a:pPr>
            <a:r>
              <a:rPr lang="tr-TR" sz="2400" dirty="0"/>
              <a:t>Bilgisayarlarda kullanılan web tarayıcısı programlarda adres çubuğuna IP numarası değil sitenin bilinen web adresi yazılır.</a:t>
            </a:r>
          </a:p>
          <a:p>
            <a:pPr>
              <a:buFont typeface="Wingdings" pitchFamily="2" charset="2"/>
              <a:buChar char="Ø"/>
            </a:pPr>
            <a:endParaRPr lang="tr-TR" sz="2400" dirty="0" smtClean="0">
              <a:solidFill>
                <a:schemeClr val="tx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43</a:t>
            </a:fld>
            <a:endParaRPr lang="en-US" dirty="0"/>
          </a:p>
        </p:txBody>
      </p:sp>
    </p:spTree>
    <p:extLst>
      <p:ext uri="{BB962C8B-B14F-4D97-AF65-F5344CB8AC3E}">
        <p14:creationId xmlns:p14="http://schemas.microsoft.com/office/powerpoint/2010/main" val="31478020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sz="quarter" idx="1"/>
          </p:nvPr>
        </p:nvSpPr>
        <p:spPr/>
        <p:txBody>
          <a:bodyPr/>
          <a:lstStyle/>
          <a:p>
            <a:pPr>
              <a:buFont typeface="Wingdings" pitchFamily="2" charset="2"/>
              <a:buChar char="Ø"/>
            </a:pPr>
            <a:endParaRPr lang="tr-TR" sz="2400" dirty="0" smtClean="0"/>
          </a:p>
          <a:p>
            <a:pPr>
              <a:buFont typeface="Wingdings" pitchFamily="2" charset="2"/>
              <a:buChar char="Ø"/>
            </a:pPr>
            <a:r>
              <a:rPr lang="tr-TR" sz="2400" dirty="0" smtClean="0"/>
              <a:t>Web adreslerini isimden IP numarasına, IP numarasından da isme çevirme işlemi </a:t>
            </a:r>
            <a:r>
              <a:rPr lang="tr-TR" sz="2400" b="1" dirty="0" smtClean="0"/>
              <a:t>DNS sunucusu (Alan Adı Sunucusu) </a:t>
            </a:r>
            <a:r>
              <a:rPr lang="tr-TR" sz="2400" dirty="0" smtClean="0"/>
              <a:t>adı verilen bir bilgisayar tarafından yapılır.</a:t>
            </a:r>
          </a:p>
          <a:p>
            <a:pPr>
              <a:buFont typeface="Wingdings" pitchFamily="2" charset="2"/>
              <a:buChar char="Ø"/>
            </a:pPr>
            <a:r>
              <a:rPr lang="tr-TR" sz="2400" dirty="0" smtClean="0"/>
              <a:t>Çevirme işlemi DNS sunucusunda çalışan bir yazılım ile gerçekleştirilir. </a:t>
            </a:r>
          </a:p>
          <a:p>
            <a:pPr>
              <a:buFont typeface="Wingdings" pitchFamily="2" charset="2"/>
              <a:buChar char="Ø"/>
            </a:pPr>
            <a:r>
              <a:rPr lang="tr-TR" sz="2400" dirty="0" smtClean="0"/>
              <a:t>Her yerel alan ağında bir ya da birden fazla DNS sunucusu bulunabilir.</a:t>
            </a:r>
            <a:endParaRPr lang="tr-TR" sz="2400" b="1" dirty="0" smtClean="0"/>
          </a:p>
        </p:txBody>
      </p:sp>
      <p:sp>
        <p:nvSpPr>
          <p:cNvPr id="8" name="Rectangle 2"/>
          <p:cNvSpPr>
            <a:spLocks noGrp="1" noChangeArrowheads="1"/>
          </p:cNvSpPr>
          <p:nvPr>
            <p:ph type="title"/>
          </p:nvPr>
        </p:nvSpPr>
        <p:spPr>
          <a:xfrm>
            <a:off x="457200" y="152400"/>
            <a:ext cx="8229600" cy="990600"/>
          </a:xfrm>
        </p:spPr>
        <p:txBody>
          <a:bodyPr/>
          <a:lstStyle/>
          <a:p>
            <a:r>
              <a:rPr lang="tr-TR" dirty="0"/>
              <a:t>İnternet’in Çalışma Prensibi</a:t>
            </a:r>
            <a:endParaRPr lang="tr-TR" sz="3200" dirty="0" smtClean="0"/>
          </a:p>
        </p:txBody>
      </p:sp>
      <p:pic>
        <p:nvPicPr>
          <p:cNvPr id="2050" name="Picture 2" descr="http://www.techcavern.com/wp-content/uploads/2012/02/D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293096"/>
            <a:ext cx="2253340" cy="186299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44</a:t>
            </a:fld>
            <a:endParaRPr lang="en-US" dirty="0"/>
          </a:p>
        </p:txBody>
      </p:sp>
    </p:spTree>
    <p:extLst>
      <p:ext uri="{BB962C8B-B14F-4D97-AF65-F5344CB8AC3E}">
        <p14:creationId xmlns:p14="http://schemas.microsoft.com/office/powerpoint/2010/main" val="353211713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tr-TR" dirty="0"/>
              <a:t>İnternet’in Çalışma Prensibi</a:t>
            </a:r>
            <a:endParaRPr lang="tr-TR" sz="3200" dirty="0" smtClean="0"/>
          </a:p>
        </p:txBody>
      </p:sp>
      <p:sp>
        <p:nvSpPr>
          <p:cNvPr id="48131" name="Rectangle 3"/>
          <p:cNvSpPr>
            <a:spLocks noGrp="1" noChangeArrowheads="1"/>
          </p:cNvSpPr>
          <p:nvPr>
            <p:ph sz="quarter" idx="1"/>
          </p:nvPr>
        </p:nvSpPr>
        <p:spPr/>
        <p:txBody>
          <a:bodyPr/>
          <a:lstStyle/>
          <a:p>
            <a:pPr>
              <a:lnSpc>
                <a:spcPct val="90000"/>
              </a:lnSpc>
              <a:buFont typeface="Wingdings" pitchFamily="2" charset="2"/>
              <a:buChar char="Ø"/>
            </a:pPr>
            <a:r>
              <a:rPr lang="tr-TR" sz="2400" dirty="0" smtClean="0"/>
              <a:t>Web adresleri birbirinden nokta işaretleriyle ayrılmış üç ana bölümden oluşur.</a:t>
            </a:r>
            <a:endParaRPr lang="en-US" sz="2400" dirty="0" smtClean="0"/>
          </a:p>
          <a:p>
            <a:pPr lvl="1">
              <a:lnSpc>
                <a:spcPct val="90000"/>
              </a:lnSpc>
              <a:buFont typeface="Courier New" pitchFamily="49" charset="0"/>
              <a:buChar char="o"/>
            </a:pPr>
            <a:r>
              <a:rPr lang="tr-TR" sz="2100" dirty="0" smtClean="0">
                <a:solidFill>
                  <a:schemeClr val="tx1"/>
                </a:solidFill>
              </a:rPr>
              <a:t>İlk bölüm, </a:t>
            </a:r>
            <a:r>
              <a:rPr lang="tr-TR" sz="2100" b="1" dirty="0" smtClean="0">
                <a:solidFill>
                  <a:schemeClr val="tx1"/>
                </a:solidFill>
              </a:rPr>
              <a:t>kuruluşu tanımlayıcı kısaltma </a:t>
            </a:r>
            <a:r>
              <a:rPr lang="tr-TR" sz="2100" dirty="0" smtClean="0">
                <a:solidFill>
                  <a:schemeClr val="tx1"/>
                </a:solidFill>
              </a:rPr>
              <a:t>olarak kullanılır.</a:t>
            </a:r>
            <a:endParaRPr lang="tr-TR" sz="2100" dirty="0">
              <a:solidFill>
                <a:schemeClr val="tx1"/>
              </a:solidFill>
            </a:endParaRPr>
          </a:p>
          <a:p>
            <a:pPr lvl="1">
              <a:lnSpc>
                <a:spcPct val="90000"/>
              </a:lnSpc>
              <a:buFont typeface="Courier New" pitchFamily="49" charset="0"/>
              <a:buChar char="o"/>
            </a:pPr>
            <a:r>
              <a:rPr lang="tr-TR" sz="2100" dirty="0" smtClean="0">
                <a:solidFill>
                  <a:schemeClr val="tx1"/>
                </a:solidFill>
              </a:rPr>
              <a:t>İkinci </a:t>
            </a:r>
            <a:r>
              <a:rPr lang="tr-TR" sz="2100" dirty="0">
                <a:solidFill>
                  <a:schemeClr val="tx1"/>
                </a:solidFill>
              </a:rPr>
              <a:t>bölüm </a:t>
            </a:r>
            <a:r>
              <a:rPr lang="tr-TR" sz="2100" b="1" dirty="0" smtClean="0">
                <a:solidFill>
                  <a:schemeClr val="tx1"/>
                </a:solidFill>
              </a:rPr>
              <a:t>alan adı tipidir</a:t>
            </a:r>
            <a:r>
              <a:rPr lang="tr-TR" sz="2100" dirty="0" smtClean="0">
                <a:solidFill>
                  <a:schemeClr val="tx1"/>
                </a:solidFill>
              </a:rPr>
              <a:t>. </a:t>
            </a:r>
          </a:p>
          <a:p>
            <a:pPr lvl="2">
              <a:lnSpc>
                <a:spcPct val="90000"/>
              </a:lnSpc>
              <a:buFont typeface="Arial" pitchFamily="34" charset="0"/>
              <a:buChar char="•"/>
            </a:pPr>
            <a:r>
              <a:rPr lang="tr-TR" sz="2100" dirty="0" smtClean="0"/>
              <a:t>Ör: mil (askeri kurumlar), gov (devlet kurumları), edu (eğitim kurumları), net </a:t>
            </a:r>
            <a:r>
              <a:rPr lang="en-US" sz="2100" dirty="0"/>
              <a:t>(</a:t>
            </a:r>
            <a:r>
              <a:rPr lang="tr-TR" sz="2100" dirty="0" smtClean="0"/>
              <a:t>internet ağı işleten kurumlar), org (dernekler, sivil toplum örgütleri), com (ticari kurumlar),...</a:t>
            </a:r>
          </a:p>
          <a:p>
            <a:pPr lvl="1">
              <a:lnSpc>
                <a:spcPct val="90000"/>
              </a:lnSpc>
              <a:buFont typeface="Courier New" pitchFamily="49" charset="0"/>
              <a:buChar char="o"/>
            </a:pPr>
            <a:r>
              <a:rPr lang="tr-TR" sz="2100" dirty="0" smtClean="0">
                <a:solidFill>
                  <a:schemeClr val="tx1"/>
                </a:solidFill>
              </a:rPr>
              <a:t>Üçüncü </a:t>
            </a:r>
            <a:r>
              <a:rPr lang="tr-TR" sz="2100" dirty="0">
                <a:solidFill>
                  <a:schemeClr val="tx1"/>
                </a:solidFill>
              </a:rPr>
              <a:t>bölüm </a:t>
            </a:r>
            <a:r>
              <a:rPr lang="tr-TR" sz="2100" dirty="0" smtClean="0">
                <a:solidFill>
                  <a:schemeClr val="tx1"/>
                </a:solidFill>
              </a:rPr>
              <a:t>da </a:t>
            </a:r>
            <a:r>
              <a:rPr lang="tr-TR" sz="2100" b="1" dirty="0" smtClean="0">
                <a:solidFill>
                  <a:schemeClr val="tx1"/>
                </a:solidFill>
              </a:rPr>
              <a:t>ülke kodunu </a:t>
            </a:r>
            <a:r>
              <a:rPr lang="tr-TR" sz="2100" dirty="0" smtClean="0">
                <a:solidFill>
                  <a:schemeClr val="tx1"/>
                </a:solidFill>
              </a:rPr>
              <a:t>belirtir. </a:t>
            </a:r>
          </a:p>
          <a:p>
            <a:pPr lvl="2">
              <a:lnSpc>
                <a:spcPct val="90000"/>
              </a:lnSpc>
              <a:buFont typeface="Arial" pitchFamily="34" charset="0"/>
              <a:buChar char="•"/>
            </a:pPr>
            <a:r>
              <a:rPr lang="tr-TR" sz="2100" dirty="0" smtClean="0"/>
              <a:t>Ör: tr (Türkiye), uk (ingiltere), ru (Rusya),...</a:t>
            </a:r>
          </a:p>
          <a:p>
            <a:pPr>
              <a:lnSpc>
                <a:spcPct val="90000"/>
              </a:lnSpc>
              <a:buFont typeface="Wingdings" pitchFamily="2" charset="2"/>
              <a:buChar char="Ø"/>
            </a:pPr>
            <a:endParaRPr lang="tr-TR" sz="2400" b="1" dirty="0" smtClean="0"/>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834" y="4437112"/>
            <a:ext cx="3562350" cy="15925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45</a:t>
            </a:fld>
            <a:endParaRPr lang="en-US" dirty="0"/>
          </a:p>
        </p:txBody>
      </p:sp>
    </p:spTree>
    <p:extLst>
      <p:ext uri="{BB962C8B-B14F-4D97-AF65-F5344CB8AC3E}">
        <p14:creationId xmlns:p14="http://schemas.microsoft.com/office/powerpoint/2010/main" val="1328330365"/>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tr-TR" dirty="0"/>
              <a:t>İnternet’in Çalışma Prensibi</a:t>
            </a:r>
            <a:endParaRPr lang="tr-TR" sz="3200" dirty="0" smtClean="0"/>
          </a:p>
        </p:txBody>
      </p:sp>
      <p:sp>
        <p:nvSpPr>
          <p:cNvPr id="45059" name="Rectangle 3"/>
          <p:cNvSpPr>
            <a:spLocks noGrp="1" noChangeArrowheads="1"/>
          </p:cNvSpPr>
          <p:nvPr>
            <p:ph sz="quarter" idx="1"/>
          </p:nvPr>
        </p:nvSpPr>
        <p:spPr/>
        <p:txBody>
          <a:bodyPr/>
          <a:lstStyle/>
          <a:p>
            <a:pPr>
              <a:lnSpc>
                <a:spcPct val="90000"/>
              </a:lnSpc>
              <a:buFont typeface="Wingdings" pitchFamily="2" charset="2"/>
              <a:buChar char="Ø"/>
            </a:pPr>
            <a:endParaRPr lang="tr-TR" sz="2400" dirty="0" smtClean="0"/>
          </a:p>
          <a:p>
            <a:pPr>
              <a:lnSpc>
                <a:spcPct val="90000"/>
              </a:lnSpc>
              <a:buFont typeface="Wingdings" pitchFamily="2" charset="2"/>
              <a:buChar char="Ø"/>
            </a:pPr>
            <a:r>
              <a:rPr lang="tr-TR" sz="2400" dirty="0" smtClean="0"/>
              <a:t>İnternette konuşulan dilin adı </a:t>
            </a:r>
            <a:r>
              <a:rPr lang="tr-TR" sz="2400" b="1" dirty="0" smtClean="0"/>
              <a:t>TCP/IP</a:t>
            </a:r>
            <a:r>
              <a:rPr lang="tr-TR" sz="2400" dirty="0" smtClean="0"/>
              <a:t> protokolüdür. </a:t>
            </a:r>
          </a:p>
          <a:p>
            <a:pPr>
              <a:lnSpc>
                <a:spcPct val="90000"/>
              </a:lnSpc>
              <a:buFont typeface="Wingdings" pitchFamily="2" charset="2"/>
              <a:buChar char="Ø"/>
            </a:pPr>
            <a:r>
              <a:rPr lang="tr-TR" sz="2400" dirty="0" smtClean="0"/>
              <a:t>Bilgisayarlarda bu dilin kullanılmasını sağlayan ve işletim sisteminde bulunan </a:t>
            </a:r>
            <a:r>
              <a:rPr lang="tr-TR" sz="2400" b="1" dirty="0" smtClean="0"/>
              <a:t>sürücü yazılımları (driver) </a:t>
            </a:r>
            <a:r>
              <a:rPr lang="tr-TR" sz="2400" dirty="0" smtClean="0"/>
              <a:t>vardır.</a:t>
            </a:r>
          </a:p>
          <a:p>
            <a:pPr>
              <a:lnSpc>
                <a:spcPct val="90000"/>
              </a:lnSpc>
              <a:buFont typeface="Wingdings" pitchFamily="2" charset="2"/>
              <a:buChar char="Ø"/>
            </a:pPr>
            <a:r>
              <a:rPr lang="tr-TR" sz="2400" dirty="0" smtClean="0"/>
              <a:t>Sürücü yazılımları, kablolu veya kablosuz ağ bağlantı kartları üzerinden TCP/IP protokolü ile diğer bilgisayarlarla iletişim kurarlar.</a:t>
            </a:r>
          </a:p>
        </p:txBody>
      </p:sp>
      <p:pic>
        <p:nvPicPr>
          <p:cNvPr id="1026" name="Picture 2" descr="http://www.emrecabi.com/resimler/computer%20networ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096" y="3857396"/>
            <a:ext cx="2985040" cy="22359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46</a:t>
            </a:fld>
            <a:endParaRPr lang="en-US" dirty="0"/>
          </a:p>
        </p:txBody>
      </p:sp>
    </p:spTree>
    <p:extLst>
      <p:ext uri="{BB962C8B-B14F-4D97-AF65-F5344CB8AC3E}">
        <p14:creationId xmlns:p14="http://schemas.microsoft.com/office/powerpoint/2010/main" val="354531327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dirty="0"/>
              <a:t>İnternet’in Çalışma Prensibi</a:t>
            </a:r>
            <a:endParaRPr lang="tr-TR" sz="3200" dirty="0" smtClean="0"/>
          </a:p>
        </p:txBody>
      </p:sp>
      <p:sp>
        <p:nvSpPr>
          <p:cNvPr id="46083" name="Rectangle 3"/>
          <p:cNvSpPr>
            <a:spLocks noGrp="1" noChangeArrowheads="1"/>
          </p:cNvSpPr>
          <p:nvPr>
            <p:ph sz="quarter" idx="1"/>
          </p:nvPr>
        </p:nvSpPr>
        <p:spPr/>
        <p:txBody>
          <a:bodyPr/>
          <a:lstStyle/>
          <a:p>
            <a:endParaRPr lang="tr-TR" sz="2400" dirty="0" smtClean="0"/>
          </a:p>
          <a:p>
            <a:pPr>
              <a:buFont typeface="Wingdings" pitchFamily="2" charset="2"/>
              <a:buChar char="Ø"/>
            </a:pPr>
            <a:r>
              <a:rPr lang="tr-TR" sz="2400" dirty="0" smtClean="0"/>
              <a:t>TCP/IP protokolü iki parçadan oluşur:</a:t>
            </a:r>
          </a:p>
          <a:p>
            <a:pPr lvl="1">
              <a:buFont typeface="Courier New" panose="02070309020205020404" pitchFamily="49" charset="0"/>
              <a:buChar char="o"/>
            </a:pPr>
            <a:r>
              <a:rPr lang="tr-TR" sz="2400" b="1" dirty="0" smtClean="0">
                <a:solidFill>
                  <a:schemeClr val="tx1"/>
                </a:solidFill>
              </a:rPr>
              <a:t>IP (Internet protocol-İnternet protokolü) </a:t>
            </a:r>
            <a:r>
              <a:rPr lang="tr-TR" sz="2400" dirty="0" smtClean="0">
                <a:solidFill>
                  <a:schemeClr val="tx1"/>
                </a:solidFill>
              </a:rPr>
              <a:t>bir bilgisayardan başka bir bilgisayara mesaj gönderileceği zaman gerekli olan IP numarasının bulunmasını sağlar. </a:t>
            </a:r>
          </a:p>
          <a:p>
            <a:pPr lvl="1">
              <a:buFont typeface="Courier New" panose="02070309020205020404" pitchFamily="49" charset="0"/>
              <a:buChar char="o"/>
            </a:pPr>
            <a:r>
              <a:rPr lang="tr-TR" sz="2400" b="1" dirty="0" smtClean="0">
                <a:solidFill>
                  <a:schemeClr val="tx1"/>
                </a:solidFill>
              </a:rPr>
              <a:t>TCP (Transmission control protocol-Aktarım kontrol protokolü)</a:t>
            </a:r>
            <a:r>
              <a:rPr lang="tr-TR" sz="2400" dirty="0" smtClean="0">
                <a:solidFill>
                  <a:schemeClr val="tx1"/>
                </a:solidFill>
              </a:rPr>
              <a:t>, </a:t>
            </a:r>
            <a:r>
              <a:rPr lang="tr-TR" sz="2400" dirty="0">
                <a:solidFill>
                  <a:schemeClr val="tx1"/>
                </a:solidFill>
              </a:rPr>
              <a:t>bir bilgisayardan diğerine gönderilecek iletiyi, ağ üzerinde gönderilebilecek uzunlukta küçük paketlere böler.</a:t>
            </a:r>
          </a:p>
          <a:p>
            <a:pPr lvl="2">
              <a:buFont typeface="Courier New" panose="02070309020205020404" pitchFamily="49" charset="0"/>
              <a:buChar char="o"/>
            </a:pPr>
            <a:endParaRPr lang="tr-TR" dirty="0" smtClean="0">
              <a:solidFill>
                <a:schemeClr val="tx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47</a:t>
            </a:fld>
            <a:endParaRPr lang="en-US" dirty="0"/>
          </a:p>
        </p:txBody>
      </p:sp>
    </p:spTree>
    <p:extLst>
      <p:ext uri="{BB962C8B-B14F-4D97-AF65-F5344CB8AC3E}">
        <p14:creationId xmlns:p14="http://schemas.microsoft.com/office/powerpoint/2010/main" val="100214716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87716"/>
            <a:ext cx="8229600" cy="4189556"/>
          </a:xfrm>
        </p:spPr>
        <p:txBody>
          <a:bodyPr/>
          <a:lstStyle/>
          <a:p>
            <a:pPr marL="0" indent="0" algn="ctr">
              <a:buNone/>
            </a:pPr>
            <a:endParaRPr lang="tr-TR" sz="3200" b="1" dirty="0" smtClean="0">
              <a:ln w="12700">
                <a:solidFill>
                  <a:schemeClr val="tx2">
                    <a:satMod val="155000"/>
                  </a:schemeClr>
                </a:solidFill>
                <a:prstDash val="solid"/>
              </a:ln>
              <a:solidFill>
                <a:schemeClr val="bg2">
                  <a:tint val="85000"/>
                  <a:satMod val="155000"/>
                </a:schemeClr>
              </a:solidFill>
            </a:endParaRPr>
          </a:p>
          <a:p>
            <a:pPr marL="0" indent="0" algn="ctr">
              <a:buNone/>
            </a:pPr>
            <a:endParaRPr lang="tr-TR" sz="3200" b="1" dirty="0">
              <a:ln w="12700">
                <a:solidFill>
                  <a:schemeClr val="tx2">
                    <a:satMod val="155000"/>
                  </a:schemeClr>
                </a:solidFill>
                <a:prstDash val="solid"/>
              </a:ln>
              <a:solidFill>
                <a:schemeClr val="bg2">
                  <a:tint val="85000"/>
                  <a:satMod val="155000"/>
                </a:schemeClr>
              </a:solidFill>
            </a:endParaRPr>
          </a:p>
          <a:p>
            <a:pPr marL="0" indent="0" algn="ctr">
              <a:buNone/>
            </a:pPr>
            <a:r>
              <a:rPr lang="en-US" sz="3200" b="1" dirty="0" smtClean="0">
                <a:ln w="12700">
                  <a:solidFill>
                    <a:schemeClr val="tx2">
                      <a:satMod val="155000"/>
                    </a:schemeClr>
                  </a:solidFill>
                  <a:prstDash val="solid"/>
                </a:ln>
                <a:solidFill>
                  <a:schemeClr val="bg2">
                    <a:tint val="85000"/>
                    <a:satMod val="155000"/>
                  </a:schemeClr>
                </a:solidFill>
                <a:latin typeface="+mj-lt"/>
              </a:rPr>
              <a:t>KONU </a:t>
            </a:r>
            <a:r>
              <a:rPr lang="tr-TR" sz="3200" b="1" dirty="0">
                <a:ln w="12700">
                  <a:solidFill>
                    <a:schemeClr val="tx2">
                      <a:satMod val="155000"/>
                    </a:schemeClr>
                  </a:solidFill>
                  <a:prstDash val="solid"/>
                </a:ln>
                <a:solidFill>
                  <a:schemeClr val="bg2">
                    <a:tint val="85000"/>
                    <a:satMod val="155000"/>
                  </a:schemeClr>
                </a:solidFill>
                <a:latin typeface="+mj-lt"/>
              </a:rPr>
              <a:t>4</a:t>
            </a:r>
            <a:endParaRPr lang="tr-TR" sz="3200" b="1" dirty="0" smtClean="0">
              <a:ln w="12700">
                <a:solidFill>
                  <a:schemeClr val="tx2">
                    <a:satMod val="155000"/>
                  </a:schemeClr>
                </a:solidFill>
                <a:prstDash val="solid"/>
              </a:ln>
              <a:solidFill>
                <a:schemeClr val="bg2">
                  <a:tint val="85000"/>
                  <a:satMod val="155000"/>
                </a:schemeClr>
              </a:solidFill>
              <a:latin typeface="+mj-lt"/>
            </a:endParaRPr>
          </a:p>
          <a:p>
            <a:pPr marL="0" indent="0" algn="ctr">
              <a:buNone/>
            </a:pPr>
            <a:r>
              <a:rPr lang="en-US" sz="3200" b="1" dirty="0" smtClean="0">
                <a:ln w="12700">
                  <a:solidFill>
                    <a:schemeClr val="tx2">
                      <a:satMod val="155000"/>
                    </a:schemeClr>
                  </a:solidFill>
                  <a:prstDash val="solid"/>
                </a:ln>
                <a:solidFill>
                  <a:schemeClr val="bg2">
                    <a:tint val="85000"/>
                    <a:satMod val="155000"/>
                  </a:schemeClr>
                </a:solidFill>
                <a:latin typeface="+mj-lt"/>
              </a:rPr>
              <a:t>B</a:t>
            </a:r>
            <a:r>
              <a:rPr lang="tr-TR" sz="3200" b="1" dirty="0">
                <a:ln w="12700">
                  <a:solidFill>
                    <a:schemeClr val="tx2">
                      <a:satMod val="155000"/>
                    </a:schemeClr>
                  </a:solidFill>
                  <a:prstDash val="solid"/>
                </a:ln>
                <a:solidFill>
                  <a:schemeClr val="bg2">
                    <a:tint val="85000"/>
                    <a:satMod val="155000"/>
                  </a:schemeClr>
                </a:solidFill>
                <a:latin typeface="+mj-lt"/>
              </a:rPr>
              <a:t>İLGİ</a:t>
            </a:r>
            <a:r>
              <a:rPr lang="en-US" sz="3200" b="1" dirty="0" smtClean="0">
                <a:ln w="12700">
                  <a:solidFill>
                    <a:schemeClr val="tx2">
                      <a:satMod val="155000"/>
                    </a:schemeClr>
                  </a:solidFill>
                  <a:prstDash val="solid"/>
                </a:ln>
                <a:solidFill>
                  <a:schemeClr val="bg2">
                    <a:tint val="85000"/>
                    <a:satMod val="155000"/>
                  </a:schemeClr>
                </a:solidFill>
                <a:latin typeface="+mj-lt"/>
              </a:rPr>
              <a:t>SAYAR</a:t>
            </a:r>
            <a:r>
              <a:rPr lang="tr-TR" sz="3200" b="1" dirty="0" smtClean="0">
                <a:ln w="12700">
                  <a:solidFill>
                    <a:schemeClr val="tx2">
                      <a:satMod val="155000"/>
                    </a:schemeClr>
                  </a:solidFill>
                  <a:prstDash val="solid"/>
                </a:ln>
                <a:solidFill>
                  <a:schemeClr val="bg2">
                    <a:tint val="85000"/>
                    <a:satMod val="155000"/>
                  </a:schemeClr>
                </a:solidFill>
                <a:latin typeface="+mj-lt"/>
              </a:rPr>
              <a:t> AĞLARI ve İNTERNET</a:t>
            </a:r>
          </a:p>
          <a:p>
            <a:pPr marL="0" indent="0" algn="ctr">
              <a:buNone/>
            </a:pPr>
            <a:r>
              <a:rPr lang="tr-TR" sz="3200" b="1" dirty="0" smtClean="0">
                <a:ln w="12700">
                  <a:solidFill>
                    <a:schemeClr val="tx2">
                      <a:satMod val="155000"/>
                    </a:schemeClr>
                  </a:solidFill>
                  <a:prstDash val="solid"/>
                </a:ln>
                <a:solidFill>
                  <a:schemeClr val="bg2">
                    <a:tint val="85000"/>
                    <a:satMod val="155000"/>
                  </a:schemeClr>
                </a:solidFill>
                <a:latin typeface="+mj-lt"/>
              </a:rPr>
              <a:t>KONU SONU</a:t>
            </a:r>
            <a:endParaRPr lang="tr-TR" sz="3200" b="1" dirty="0">
              <a:ln w="12700">
                <a:solidFill>
                  <a:schemeClr val="tx2">
                    <a:satMod val="155000"/>
                  </a:schemeClr>
                </a:solidFill>
                <a:prstDash val="solid"/>
              </a:ln>
              <a:solidFill>
                <a:schemeClr val="bg2">
                  <a:tint val="85000"/>
                  <a:satMod val="155000"/>
                </a:schemeClr>
              </a:solidFill>
              <a:latin typeface="+mj-lt"/>
            </a:endParaRPr>
          </a:p>
        </p:txBody>
      </p:sp>
      <p:sp>
        <p:nvSpPr>
          <p:cNvPr id="5" name="Footer Placeholder 4"/>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6" name="Slide Number Placeholder 5"/>
          <p:cNvSpPr>
            <a:spLocks noGrp="1"/>
          </p:cNvSpPr>
          <p:nvPr>
            <p:ph type="sldNum" sz="quarter" idx="11"/>
          </p:nvPr>
        </p:nvSpPr>
        <p:spPr/>
        <p:txBody>
          <a:bodyPr/>
          <a:lstStyle/>
          <a:p>
            <a:pPr>
              <a:defRPr/>
            </a:pPr>
            <a:fld id="{83136543-FBF8-44EE-8960-9FCC14DABE76}" type="slidenum">
              <a:rPr lang="en-US" smtClean="0"/>
              <a:pPr>
                <a:defRPr/>
              </a:pPr>
              <a:t>48</a:t>
            </a:fld>
            <a:endParaRPr lang="en-US" dirty="0"/>
          </a:p>
        </p:txBody>
      </p:sp>
    </p:spTree>
    <p:extLst>
      <p:ext uri="{BB962C8B-B14F-4D97-AF65-F5344CB8AC3E}">
        <p14:creationId xmlns:p14="http://schemas.microsoft.com/office/powerpoint/2010/main" val="553059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dirty="0" smtClean="0"/>
              <a:t>Bilgisayar Ağları ve İnternet</a:t>
            </a:r>
          </a:p>
        </p:txBody>
      </p:sp>
      <p:sp>
        <p:nvSpPr>
          <p:cNvPr id="16388"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2240"/>
          <a:stretch/>
        </p:blipFill>
        <p:spPr>
          <a:xfrm>
            <a:off x="330730" y="1210400"/>
            <a:ext cx="8633758" cy="3464839"/>
          </a:xfrm>
          <a:prstGeom prst="rect">
            <a:avLst/>
          </a:prstGeom>
        </p:spPr>
      </p:pic>
      <p:sp>
        <p:nvSpPr>
          <p:cNvPr id="11" name="Content Placeholder 2"/>
          <p:cNvSpPr>
            <a:spLocks noGrp="1"/>
          </p:cNvSpPr>
          <p:nvPr>
            <p:ph sz="quarter" idx="1"/>
          </p:nvPr>
        </p:nvSpPr>
        <p:spPr>
          <a:xfrm>
            <a:off x="529208" y="4725144"/>
            <a:ext cx="3754760" cy="1359808"/>
          </a:xfrm>
        </p:spPr>
        <p:txBody>
          <a:bodyPr/>
          <a:lstStyle/>
          <a:p>
            <a:pPr marL="0" indent="0">
              <a:buNone/>
            </a:pPr>
            <a:r>
              <a:rPr lang="tr-TR" sz="1600" dirty="0" smtClean="0"/>
              <a:t>1990’ların başında çoğu insan için İnterneti kullanmak, etkinlik komutlarının şifreli dizisi ile nasıl çalışacağını öğrenme anlamına geliyordu. Hemen hemen tüm bilgiler metin tabanlı olarak gösteriliyordu.</a:t>
            </a:r>
            <a:endParaRPr lang="tr-TR" sz="1600" dirty="0"/>
          </a:p>
        </p:txBody>
      </p:sp>
      <p:sp>
        <p:nvSpPr>
          <p:cNvPr id="12" name="Content Placeholder 2"/>
          <p:cNvSpPr txBox="1">
            <a:spLocks/>
          </p:cNvSpPr>
          <p:nvPr/>
        </p:nvSpPr>
        <p:spPr bwMode="auto">
          <a:xfrm>
            <a:off x="4633664" y="4725144"/>
            <a:ext cx="3754760" cy="135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Times New Roman" pitchFamily="18" charset="0"/>
                <a:ea typeface="+mn-ea"/>
                <a:cs typeface="Times New Roman" pitchFamily="18" charset="0"/>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Times New Roman" pitchFamily="18" charset="0"/>
                <a:ea typeface="+mn-ea"/>
                <a:cs typeface="Times New Roman" pitchFamily="18" charset="0"/>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Times New Roman" pitchFamily="18" charset="0"/>
                <a:ea typeface="+mn-ea"/>
                <a:cs typeface="Times New Roman" pitchFamily="18" charset="0"/>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Times New Roman" pitchFamily="18" charset="0"/>
                <a:ea typeface="+mn-ea"/>
                <a:cs typeface="Times New Roman" pitchFamily="18" charset="0"/>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Times New Roman" pitchFamily="18" charset="0"/>
                <a:ea typeface="+mn-ea"/>
                <a:cs typeface="Times New Roman" pitchFamily="18"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pitchFamily="18" charset="2"/>
              <a:buNone/>
            </a:pPr>
            <a:r>
              <a:rPr lang="tr-TR" sz="1600" dirty="0" smtClean="0"/>
              <a:t>Günümüz web düzenlemesine baktığımız zaman ise içerikleri kolayca okuyabilir, farklı içeriklere (video, animasyon, grafik, yazı) köprüler sayesinde kolayca erişebiliriz.</a:t>
            </a:r>
            <a:endParaRPr lang="tr-TR" sz="1600"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5</a:t>
            </a:fld>
            <a:endParaRPr lang="en-US" dirty="0"/>
          </a:p>
        </p:txBody>
      </p:sp>
    </p:spTree>
    <p:extLst>
      <p:ext uri="{BB962C8B-B14F-4D97-AF65-F5344CB8AC3E}">
        <p14:creationId xmlns:p14="http://schemas.microsoft.com/office/powerpoint/2010/main" val="371246577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tr-TR" dirty="0" smtClean="0"/>
              <a:t>Bilgisayar Ağları ve İnternet</a:t>
            </a:r>
          </a:p>
        </p:txBody>
      </p:sp>
      <p:sp>
        <p:nvSpPr>
          <p:cNvPr id="16387" name="Content Placeholder 2"/>
          <p:cNvSpPr>
            <a:spLocks noGrp="1"/>
          </p:cNvSpPr>
          <p:nvPr>
            <p:ph sz="quarter" idx="1"/>
          </p:nvPr>
        </p:nvSpPr>
        <p:spPr/>
        <p:txBody>
          <a:bodyPr/>
          <a:lstStyle/>
          <a:p>
            <a:pPr>
              <a:buFont typeface="Wingdings" pitchFamily="2" charset="2"/>
              <a:buChar char="Ø"/>
            </a:pPr>
            <a:endParaRPr lang="tr-TR" sz="2400" dirty="0" smtClean="0"/>
          </a:p>
          <a:p>
            <a:pPr>
              <a:buFont typeface="Wingdings" pitchFamily="2" charset="2"/>
              <a:buChar char="Ø"/>
            </a:pPr>
            <a:r>
              <a:rPr lang="tr-TR" sz="2400" dirty="0" smtClean="0"/>
              <a:t>İnternet, tüm </a:t>
            </a:r>
            <a:r>
              <a:rPr lang="tr-TR" sz="2400" dirty="0"/>
              <a:t>dünyada milyonlarca bilgisayarı birbirine bağlayan en büyük ve en tanınmış bilgisayar ağı olarak tanımlanır. </a:t>
            </a:r>
          </a:p>
          <a:p>
            <a:pPr>
              <a:buFont typeface="Wingdings" pitchFamily="2" charset="2"/>
              <a:buChar char="Ø"/>
            </a:pPr>
            <a:r>
              <a:rPr lang="tr-TR" sz="2400" dirty="0" smtClean="0"/>
              <a:t>Internet</a:t>
            </a:r>
            <a:r>
              <a:rPr lang="tr-TR" sz="2400" dirty="0"/>
              <a:t>, insanların her geçen gün gittikçe artan "üretilen bilgiyi saklama/paylaşma ve ona kolayca ulaşma" istekleri sonrasında ortaya çıkmış bir teknolojidir. </a:t>
            </a:r>
          </a:p>
          <a:p>
            <a:pPr>
              <a:buFont typeface="Wingdings" pitchFamily="2" charset="2"/>
              <a:buChar char="Ø"/>
            </a:pPr>
            <a:r>
              <a:rPr lang="tr-TR" sz="2400" dirty="0"/>
              <a:t>Bu teknoloji yardımıyla pek çok alandaki bilgilere insanlar kolay, ucuz, hızlı ve güvenli bir şekilde erişebilmektedir. </a:t>
            </a:r>
          </a:p>
        </p:txBody>
      </p:sp>
      <p:sp>
        <p:nvSpPr>
          <p:cNvPr id="16388"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6</a:t>
            </a:fld>
            <a:endParaRPr lang="en-US" dirty="0"/>
          </a:p>
        </p:txBody>
      </p:sp>
    </p:spTree>
    <p:extLst>
      <p:ext uri="{BB962C8B-B14F-4D97-AF65-F5344CB8AC3E}">
        <p14:creationId xmlns:p14="http://schemas.microsoft.com/office/powerpoint/2010/main" val="282452690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tr-TR" dirty="0"/>
              <a:t>Bilgisayar Ağları ve İnternet</a:t>
            </a:r>
            <a:endParaRPr lang="tr-TR" dirty="0" smtClean="0"/>
          </a:p>
        </p:txBody>
      </p:sp>
      <p:sp>
        <p:nvSpPr>
          <p:cNvPr id="17411" name="Content Placeholder 2"/>
          <p:cNvSpPr>
            <a:spLocks noGrp="1"/>
          </p:cNvSpPr>
          <p:nvPr>
            <p:ph sz="quarter" idx="1"/>
          </p:nvPr>
        </p:nvSpPr>
        <p:spPr/>
        <p:txBody>
          <a:bodyPr/>
          <a:lstStyle/>
          <a:p>
            <a:pPr>
              <a:buFont typeface="Wingdings" pitchFamily="2" charset="2"/>
              <a:buChar char="Ø"/>
            </a:pPr>
            <a:r>
              <a:rPr lang="tr-TR" sz="2400" dirty="0" smtClean="0"/>
              <a:t>Kendisi </a:t>
            </a:r>
            <a:r>
              <a:rPr lang="tr-TR" sz="2400" dirty="0"/>
              <a:t>de bilgisayar ve iletişim teknolojisinin bir ürünü olan İnternet, bilginin sunulduğu, dağıtıldığı ve değişimin yapıldığı çok büyük bir dağıtım kanalı olduğu gibi aynı zamanda bilginin bir ticaret aracı olarak görüldüğü bir alan </a:t>
            </a:r>
            <a:r>
              <a:rPr lang="tr-TR" sz="2400" dirty="0" smtClean="0"/>
              <a:t>olarak kullanılmaktadır</a:t>
            </a:r>
            <a:r>
              <a:rPr lang="tr-TR" sz="2400" dirty="0"/>
              <a:t>.</a:t>
            </a:r>
          </a:p>
          <a:p>
            <a:pPr>
              <a:buFont typeface="Wingdings" pitchFamily="2" charset="2"/>
              <a:buChar char="Ø"/>
              <a:defRPr/>
            </a:pPr>
            <a:r>
              <a:rPr lang="tr-TR" sz="2400" dirty="0" smtClean="0"/>
              <a:t>Üniversiteler</a:t>
            </a:r>
            <a:r>
              <a:rPr lang="tr-TR" sz="2400" dirty="0"/>
              <a:t>, araştırma kurumları, kamu </a:t>
            </a:r>
            <a:r>
              <a:rPr lang="tr-TR" sz="2400" dirty="0" smtClean="0"/>
              <a:t>kuruluşları</a:t>
            </a:r>
            <a:r>
              <a:rPr lang="tr-TR" sz="2400" dirty="0"/>
              <a:t>, </a:t>
            </a:r>
            <a:r>
              <a:rPr lang="tr-TR" sz="2400" dirty="0" smtClean="0"/>
              <a:t>ticari kuruluşlar</a:t>
            </a:r>
            <a:r>
              <a:rPr lang="tr-TR" sz="2400" dirty="0"/>
              <a:t>, bilgisayar işletmeleri, </a:t>
            </a:r>
            <a:r>
              <a:rPr lang="tr-TR" sz="2400" dirty="0" smtClean="0"/>
              <a:t>internet </a:t>
            </a:r>
            <a:r>
              <a:rPr lang="tr-TR" sz="2400" dirty="0"/>
              <a:t>bağlantı ve altyapı hizmeti veren işletmeler, meslek kuruluşları, sivil toplum örgütleri, bireyler, özel ilgi grupları, </a:t>
            </a:r>
            <a:r>
              <a:rPr lang="tr-TR" sz="2400" dirty="0" smtClean="0"/>
              <a:t>kısaca internet ortamında her </a:t>
            </a:r>
            <a:r>
              <a:rPr lang="tr-TR" sz="2400" dirty="0"/>
              <a:t>türden kullanıcı bulunmaktadır. </a:t>
            </a:r>
            <a:endParaRPr lang="tr-TR" sz="2400" dirty="0" smtClean="0"/>
          </a:p>
          <a:p>
            <a:pPr>
              <a:buFont typeface="Wingdings" pitchFamily="2" charset="2"/>
              <a:buChar char="Ø"/>
              <a:defRPr/>
            </a:pPr>
            <a:r>
              <a:rPr lang="tr-TR" sz="2400" dirty="0" smtClean="0"/>
              <a:t>Bu </a:t>
            </a:r>
            <a:r>
              <a:rPr lang="tr-TR" sz="2400" dirty="0"/>
              <a:t>kadar farklı nitelikte kullanıcının bir araya gelerek oluşturduğu internet ağında her türlü bilgiyi bulmak mümkündür.</a:t>
            </a:r>
          </a:p>
          <a:p>
            <a:pPr eaLnBrk="0" hangingPunct="0">
              <a:spcBef>
                <a:spcPct val="20000"/>
              </a:spcBef>
              <a:buFont typeface="Wingdings" pitchFamily="2" charset="2"/>
              <a:buChar char="Ø"/>
              <a:defRPr/>
            </a:pPr>
            <a:endParaRPr lang="tr-TR" sz="2400" kern="0" dirty="0"/>
          </a:p>
        </p:txBody>
      </p:sp>
      <p:sp>
        <p:nvSpPr>
          <p:cNvPr id="17412" name="Slide Number Placeholder 3"/>
          <p:cNvSpPr txBox="1">
            <a:spLocks noGrp="1"/>
          </p:cNvSpPr>
          <p:nvPr/>
        </p:nvSpPr>
        <p:spPr bwMode="auto">
          <a:xfrm>
            <a:off x="7002463" y="6564313"/>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sz="1200">
              <a:solidFill>
                <a:schemeClr val="accent1"/>
              </a:solidFill>
            </a:endParaRPr>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7</a:t>
            </a:fld>
            <a:endParaRPr lang="en-US" dirty="0"/>
          </a:p>
        </p:txBody>
      </p:sp>
    </p:spTree>
    <p:extLst>
      <p:ext uri="{BB962C8B-B14F-4D97-AF65-F5344CB8AC3E}">
        <p14:creationId xmlns:p14="http://schemas.microsoft.com/office/powerpoint/2010/main" val="84704294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tr-TR" dirty="0" smtClean="0"/>
              <a:t>İnternet’e Bağlanmak</a:t>
            </a:r>
          </a:p>
        </p:txBody>
      </p:sp>
      <p:sp>
        <p:nvSpPr>
          <p:cNvPr id="20482" name="Content Placeholder 2"/>
          <p:cNvSpPr>
            <a:spLocks noGrp="1"/>
          </p:cNvSpPr>
          <p:nvPr>
            <p:ph sz="quarter" idx="1"/>
          </p:nvPr>
        </p:nvSpPr>
        <p:spPr/>
        <p:txBody>
          <a:bodyPr/>
          <a:lstStyle/>
          <a:p>
            <a:pPr>
              <a:buFont typeface="Wingdings" pitchFamily="2" charset="2"/>
              <a:buChar char="Ø"/>
            </a:pPr>
            <a:r>
              <a:rPr lang="tr-TR" sz="2400" dirty="0" smtClean="0"/>
              <a:t>Günümüzde İnternet’e bağlanmak için özellikle </a:t>
            </a:r>
            <a:r>
              <a:rPr lang="tr-TR" sz="2400" b="1" dirty="0" smtClean="0"/>
              <a:t>kablosuz ağlar</a:t>
            </a:r>
            <a:r>
              <a:rPr lang="tr-TR" sz="2400" dirty="0" smtClean="0"/>
              <a:t> sıklıkla kullanılmaktadır.</a:t>
            </a:r>
          </a:p>
          <a:p>
            <a:pPr>
              <a:buFont typeface="Wingdings" pitchFamily="2" charset="2"/>
              <a:buChar char="Ø"/>
            </a:pPr>
            <a:endParaRPr lang="tr-TR" sz="2400" dirty="0" smtClean="0"/>
          </a:p>
          <a:p>
            <a:pPr>
              <a:buFont typeface="Wingdings" pitchFamily="2" charset="2"/>
              <a:buChar char="Ø"/>
            </a:pPr>
            <a:r>
              <a:rPr lang="tr-TR" sz="2400" dirty="0" smtClean="0"/>
              <a:t>Kablosuz ağlara bağlanabilmek için bilgisayarda kablosuz ağ bağlantı kartının bulunması gerekmektedir. Bu özellik günümüzdeki tüm mobil bilgisayarlarda bulunmaktadır. </a:t>
            </a:r>
          </a:p>
          <a:p>
            <a:pPr>
              <a:buFont typeface="Wingdings" pitchFamily="2" charset="2"/>
              <a:buChar char="Ø"/>
            </a:pPr>
            <a:endParaRPr lang="tr-TR" sz="2400" dirty="0" smtClean="0"/>
          </a:p>
          <a:p>
            <a:pPr>
              <a:buFont typeface="Wingdings" pitchFamily="2" charset="2"/>
              <a:buChar char="Ø"/>
            </a:pPr>
            <a:r>
              <a:rPr lang="tr-TR" sz="2400" dirty="0" smtClean="0"/>
              <a:t>Kablosuz ağlara bağlanmak için görev çubuğunda bulunan bildirim alanında yer alan Kablosuz ağ simgesinin üzerine tıklamak gerekir.</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281" t="93862"/>
          <a:stretch/>
        </p:blipFill>
        <p:spPr bwMode="auto">
          <a:xfrm>
            <a:off x="2627784" y="5356277"/>
            <a:ext cx="3998922" cy="81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213322" y="5507856"/>
            <a:ext cx="790726" cy="7294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8</a:t>
            </a:fld>
            <a:endParaRPr lang="en-US" dirty="0"/>
          </a:p>
        </p:txBody>
      </p:sp>
    </p:spTree>
    <p:extLst>
      <p:ext uri="{BB962C8B-B14F-4D97-AF65-F5344CB8AC3E}">
        <p14:creationId xmlns:p14="http://schemas.microsoft.com/office/powerpoint/2010/main" val="212457505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r>
              <a:rPr lang="tr-TR" dirty="0" smtClean="0"/>
              <a:t>İnternet’e Bağlanmak</a:t>
            </a:r>
          </a:p>
        </p:txBody>
      </p:sp>
      <p:sp>
        <p:nvSpPr>
          <p:cNvPr id="20482" name="Content Placeholder 2"/>
          <p:cNvSpPr>
            <a:spLocks noGrp="1"/>
          </p:cNvSpPr>
          <p:nvPr>
            <p:ph sz="quarter" idx="1"/>
          </p:nvPr>
        </p:nvSpPr>
        <p:spPr>
          <a:xfrm>
            <a:off x="457200" y="1219200"/>
            <a:ext cx="4906888" cy="4937760"/>
          </a:xfrm>
        </p:spPr>
        <p:txBody>
          <a:bodyPr/>
          <a:lstStyle/>
          <a:p>
            <a:pPr>
              <a:buFont typeface="Wingdings" pitchFamily="2" charset="2"/>
              <a:buChar char="Ø"/>
            </a:pPr>
            <a:endParaRPr lang="tr-TR" sz="2400" dirty="0" smtClean="0"/>
          </a:p>
          <a:p>
            <a:pPr>
              <a:buFont typeface="Wingdings" pitchFamily="2" charset="2"/>
              <a:buChar char="Ø"/>
            </a:pPr>
            <a:endParaRPr lang="tr-TR" sz="2400" dirty="0"/>
          </a:p>
          <a:p>
            <a:pPr>
              <a:buFont typeface="Wingdings" pitchFamily="2" charset="2"/>
              <a:buChar char="Ø"/>
            </a:pPr>
            <a:r>
              <a:rPr lang="tr-TR" sz="2400" dirty="0" smtClean="0"/>
              <a:t>Açılacak olan listede, bulunduğunuz ortamdaki kablosuz ağlar listelenecektir.</a:t>
            </a:r>
          </a:p>
          <a:p>
            <a:pPr>
              <a:buFont typeface="Wingdings" pitchFamily="2" charset="2"/>
              <a:buChar char="Ø"/>
            </a:pPr>
            <a:r>
              <a:rPr lang="tr-TR" sz="2400" dirty="0" smtClean="0"/>
              <a:t>Uygun bir kablosuz ağ seçeneğinin üzerine fare ile çift tıklayarak bu ağa bağlanılabilir.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410" y="1556792"/>
            <a:ext cx="3227070" cy="4552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fontAlgn="base">
              <a:spcBef>
                <a:spcPct val="0"/>
              </a:spcBef>
              <a:spcAft>
                <a:spcPct val="0"/>
              </a:spcAft>
            </a:pPr>
            <a:r>
              <a:rPr lang="tr-TR" smtClean="0">
                <a:solidFill>
                  <a:schemeClr val="tx2"/>
                </a:solidFill>
                <a:latin typeface="Times New Roman" pitchFamily="18" charset="0"/>
              </a:rPr>
              <a:t>ITEC115/ITEC190</a:t>
            </a:r>
            <a:endParaRPr lang="tr-TR" dirty="0">
              <a:solidFill>
                <a:schemeClr val="tx2"/>
              </a:solidFill>
              <a:latin typeface="Times New Roman" pitchFamily="18" charset="0"/>
            </a:endParaRPr>
          </a:p>
        </p:txBody>
      </p:sp>
      <p:sp>
        <p:nvSpPr>
          <p:cNvPr id="5" name="Slide Number Placeholder 4"/>
          <p:cNvSpPr>
            <a:spLocks noGrp="1"/>
          </p:cNvSpPr>
          <p:nvPr>
            <p:ph type="sldNum" sz="quarter" idx="11"/>
          </p:nvPr>
        </p:nvSpPr>
        <p:spPr/>
        <p:txBody>
          <a:bodyPr/>
          <a:lstStyle/>
          <a:p>
            <a:pPr>
              <a:defRPr/>
            </a:pPr>
            <a:fld id="{83136543-FBF8-44EE-8960-9FCC14DABE76}" type="slidenum">
              <a:rPr lang="en-US" smtClean="0"/>
              <a:pPr>
                <a:defRPr/>
              </a:pPr>
              <a:t>9</a:t>
            </a:fld>
            <a:endParaRPr lang="en-US" dirty="0"/>
          </a:p>
        </p:txBody>
      </p:sp>
    </p:spTree>
    <p:extLst>
      <p:ext uri="{BB962C8B-B14F-4D97-AF65-F5344CB8AC3E}">
        <p14:creationId xmlns:p14="http://schemas.microsoft.com/office/powerpoint/2010/main" val="378063607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01E59FA536BC4981781F65355D85B1" ma:contentTypeVersion="" ma:contentTypeDescription="Create a new document." ma:contentTypeScope="" ma:versionID="b09392c6612d797937dd1e408038651c">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315122D-8234-459A-995F-726ABF4E4E32}"/>
</file>

<file path=customXml/itemProps2.xml><?xml version="1.0" encoding="utf-8"?>
<ds:datastoreItem xmlns:ds="http://schemas.openxmlformats.org/officeDocument/2006/customXml" ds:itemID="{1809912D-54E1-4480-AD0B-D369AA7A3C8F}"/>
</file>

<file path=customXml/itemProps3.xml><?xml version="1.0" encoding="utf-8"?>
<ds:datastoreItem xmlns:ds="http://schemas.openxmlformats.org/officeDocument/2006/customXml" ds:itemID="{EB0C13F9-6089-4E9F-909B-204BCB1B498A}"/>
</file>

<file path=docProps/app.xml><?xml version="1.0" encoding="utf-8"?>
<Properties xmlns="http://schemas.openxmlformats.org/officeDocument/2006/extended-properties" xmlns:vt="http://schemas.openxmlformats.org/officeDocument/2006/docPropsVTypes">
  <Template>Origin</Template>
  <TotalTime>1481</TotalTime>
  <Words>2471</Words>
  <Application>Microsoft Office PowerPoint</Application>
  <PresentationFormat>On-screen Show (4:3)</PresentationFormat>
  <Paragraphs>376</Paragraphs>
  <Slides>48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Bookman Old Style</vt:lpstr>
      <vt:lpstr>Calibri</vt:lpstr>
      <vt:lpstr>Courier New</vt:lpstr>
      <vt:lpstr>Ebrima</vt:lpstr>
      <vt:lpstr>Gill Sans MT</vt:lpstr>
      <vt:lpstr>Times New Roman</vt:lpstr>
      <vt:lpstr>Wingdings</vt:lpstr>
      <vt:lpstr>Wingdings 3</vt:lpstr>
      <vt:lpstr>Origin</vt:lpstr>
      <vt:lpstr>ITEC115 - BİLGİSAYARA GİRİŞ ITEC190 - HUKUK İÇİN BİLGİSAYAR</vt:lpstr>
      <vt:lpstr>Dersin Amacı</vt:lpstr>
      <vt:lpstr>Bilgisayar Ağları ve İnternet</vt:lpstr>
      <vt:lpstr>Bilgisayar Ağları ve İnternet</vt:lpstr>
      <vt:lpstr>Bilgisayar Ağları ve İnternet</vt:lpstr>
      <vt:lpstr>Bilgisayar Ağları ve İnternet</vt:lpstr>
      <vt:lpstr>Bilgisayar Ağları ve İnternet</vt:lpstr>
      <vt:lpstr>İnternet’e Bağlanmak</vt:lpstr>
      <vt:lpstr>İnternet’e Bağlanmak</vt:lpstr>
      <vt:lpstr>İnternet’e Bağlanmak</vt:lpstr>
      <vt:lpstr>İnternet Bağlantı Türleri</vt:lpstr>
      <vt:lpstr>İnternet Bağlantı Türleri</vt:lpstr>
      <vt:lpstr>İnternet Bağlantı Türleri</vt:lpstr>
      <vt:lpstr>İnternet Bağlantı Türleri</vt:lpstr>
      <vt:lpstr>İnternet Bağlantı Türleri</vt:lpstr>
      <vt:lpstr>Web Tarayıcılar</vt:lpstr>
      <vt:lpstr>Internet Explorer</vt:lpstr>
      <vt:lpstr>Internet Explorer</vt:lpstr>
      <vt:lpstr>Internet Explorer</vt:lpstr>
      <vt:lpstr>Internet Explorer</vt:lpstr>
      <vt:lpstr>Internet Explorer</vt:lpstr>
      <vt:lpstr>Internet Explorer</vt:lpstr>
      <vt:lpstr>Internet Explorer</vt:lpstr>
      <vt:lpstr>Internet Explorer</vt:lpstr>
      <vt:lpstr>Internet Explorer</vt:lpstr>
      <vt:lpstr>Internet Explorer</vt:lpstr>
      <vt:lpstr>İnternet’te Yapılabilecekler</vt:lpstr>
      <vt:lpstr>İnternet’te Yapılabilecekler</vt:lpstr>
      <vt:lpstr>İnternet’te Yapılabilecekler</vt:lpstr>
      <vt:lpstr>İnternet’te Yapılabilecekler</vt:lpstr>
      <vt:lpstr>Arama Motoru</vt:lpstr>
      <vt:lpstr>Arama Motoru</vt:lpstr>
      <vt:lpstr>Arama Motoru</vt:lpstr>
      <vt:lpstr>Elektronik Posta</vt:lpstr>
      <vt:lpstr>Elektronik Posta</vt:lpstr>
      <vt:lpstr>Elektronik Posta</vt:lpstr>
      <vt:lpstr>Microsoft Outlook</vt:lpstr>
      <vt:lpstr>Microsoft Outlook</vt:lpstr>
      <vt:lpstr>Microsoft Outlook</vt:lpstr>
      <vt:lpstr>Microsoft Outlook</vt:lpstr>
      <vt:lpstr>Microsoft Outlook</vt:lpstr>
      <vt:lpstr>İnternet’in Çalışma Prensibi</vt:lpstr>
      <vt:lpstr>İnternet’in Çalışma Prensibi</vt:lpstr>
      <vt:lpstr>İnternet’in Çalışma Prensibi</vt:lpstr>
      <vt:lpstr>İnternet’in Çalışma Prensibi</vt:lpstr>
      <vt:lpstr>İnternet’in Çalışma Prensibi</vt:lpstr>
      <vt:lpstr>İnternet’in Çalışma Prensibi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Bilgisayara Giriş</dc:title>
  <dc:creator>Cihan Unal</dc:creator>
  <cp:lastModifiedBy>Cihan Unal</cp:lastModifiedBy>
  <cp:revision>197</cp:revision>
  <cp:lastPrinted>2012-09-24T10:43:55Z</cp:lastPrinted>
  <dcterms:created xsi:type="dcterms:W3CDTF">2010-08-05T14:41:53Z</dcterms:created>
  <dcterms:modified xsi:type="dcterms:W3CDTF">2017-09-04T07:03:37Z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0x0101001901E59FA536BC4981781F65355D85B1</vt:lpwstr>
  </property>
</Properties>
</file>