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59" r:id="rId4"/>
    <p:sldId id="360" r:id="rId5"/>
    <p:sldId id="361" r:id="rId6"/>
    <p:sldId id="396" r:id="rId7"/>
    <p:sldId id="362" r:id="rId8"/>
    <p:sldId id="397" r:id="rId9"/>
    <p:sldId id="398" r:id="rId10"/>
    <p:sldId id="364" r:id="rId11"/>
    <p:sldId id="399" r:id="rId12"/>
    <p:sldId id="365" r:id="rId13"/>
    <p:sldId id="368" r:id="rId14"/>
    <p:sldId id="400" r:id="rId15"/>
    <p:sldId id="369" r:id="rId16"/>
    <p:sldId id="370" r:id="rId17"/>
    <p:sldId id="371" r:id="rId18"/>
    <p:sldId id="403" r:id="rId19"/>
    <p:sldId id="401" r:id="rId20"/>
    <p:sldId id="402" r:id="rId21"/>
    <p:sldId id="372" r:id="rId22"/>
    <p:sldId id="373" r:id="rId23"/>
    <p:sldId id="404" r:id="rId24"/>
    <p:sldId id="376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05" r:id="rId34"/>
    <p:sldId id="406" r:id="rId35"/>
    <p:sldId id="407" r:id="rId36"/>
    <p:sldId id="408" r:id="rId37"/>
    <p:sldId id="377" r:id="rId38"/>
    <p:sldId id="378" r:id="rId39"/>
    <p:sldId id="379" r:id="rId40"/>
    <p:sldId id="380" r:id="rId41"/>
    <p:sldId id="381" r:id="rId42"/>
    <p:sldId id="419" r:id="rId43"/>
    <p:sldId id="394" r:id="rId44"/>
    <p:sldId id="395" r:id="rId45"/>
    <p:sldId id="354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29.8.2017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0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7056784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6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KELİME </a:t>
            </a:r>
            <a:r>
              <a:rPr lang="tr-T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İŞLEMCİLER </a:t>
            </a: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(Word Processors)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ITEC115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-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BİLGİSAYARA GİRİŞ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ITEC190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- HUKUK İÇİN BİLGİSAYAR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63216"/>
            <a:ext cx="8229600" cy="45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Hücreleri</a:t>
            </a:r>
            <a:r>
              <a:rPr lang="tr-TR" sz="2400" dirty="0"/>
              <a:t>, sütunları, satırları genişletmek veya daraltmak </a:t>
            </a:r>
            <a:r>
              <a:rPr lang="tr-TR" sz="2400" dirty="0" smtClean="0"/>
              <a:t>için ilk olarak fare ile boyutu değiştirilmek istenen hücrenin sınırındaki çizginin üzerine gidilmelidir.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Farenin şekli değiştiği noktada, fare ile çizgi tutulup istenilen boyuta getirebilir.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pic>
        <p:nvPicPr>
          <p:cNvPr id="9219" name="Content Placeholder 1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/>
        </p:blipFill>
        <p:spPr>
          <a:xfrm>
            <a:off x="1863141" y="3717032"/>
            <a:ext cx="5661187" cy="20817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63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Metnin içerisine tablo eklendiği zaman, tablo işlemlerinin yapılabildiği iki tane sekme ortaya çıkacaktır: </a:t>
            </a:r>
            <a:r>
              <a:rPr lang="tr-TR" sz="2400" b="1" dirty="0" smtClean="0"/>
              <a:t>Tasarım (Design) </a:t>
            </a:r>
            <a:r>
              <a:rPr lang="tr-TR" sz="2400" dirty="0" smtClean="0"/>
              <a:t>ve </a:t>
            </a:r>
            <a:r>
              <a:rPr lang="tr-TR" sz="2400" b="1" dirty="0" smtClean="0"/>
              <a:t>Düzen (Layout).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Bu sekmelerin ortaya çıkması için tablo içersindeki herhangi bir hücreye fare ile tıklamak gerekir.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9" y="3782691"/>
            <a:ext cx="7910738" cy="17281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60032" y="3563408"/>
            <a:ext cx="2376264" cy="1017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19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Hücreleri, sütunları, satırları genişletmek veya daraltmak için </a:t>
            </a:r>
            <a:r>
              <a:rPr lang="tr-TR" sz="2400" dirty="0" smtClean="0"/>
              <a:t>metnin içindeki tablonun istenilen hücresinin içerisindeyken, </a:t>
            </a:r>
            <a:r>
              <a:rPr lang="tr-TR" sz="2400" b="1" dirty="0" smtClean="0"/>
              <a:t>Düzen (Layout) s</a:t>
            </a:r>
            <a:r>
              <a:rPr lang="tr-TR" sz="2400" dirty="0" smtClean="0"/>
              <a:t>ekmesindeki </a:t>
            </a:r>
            <a:r>
              <a:rPr lang="tr-TR" sz="2400" b="1" dirty="0"/>
              <a:t>Hücre Boyutu </a:t>
            </a:r>
            <a:r>
              <a:rPr lang="tr-TR" sz="2400" b="1" dirty="0" smtClean="0"/>
              <a:t>(Cell Size)</a:t>
            </a:r>
            <a:r>
              <a:rPr lang="tr-TR" sz="2400" dirty="0" smtClean="0"/>
              <a:t> grubundaki ayarlar da kullanılabilir.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24944"/>
            <a:ext cx="5021808" cy="20557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2088438" y="4948843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ight Arrow 8"/>
          <p:cNvSpPr/>
          <p:nvPr/>
        </p:nvSpPr>
        <p:spPr>
          <a:xfrm rot="5400000">
            <a:off x="3096550" y="4872643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9122474">
            <a:off x="4225584" y="4870298"/>
            <a:ext cx="1602286" cy="2015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 rot="16200000">
            <a:off x="6073048" y="3512127"/>
            <a:ext cx="382281" cy="2160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20686036">
            <a:off x="3772505" y="3442562"/>
            <a:ext cx="2077690" cy="2214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811175" y="5382516"/>
            <a:ext cx="2602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 genişliğini; içindekilere, pencere veya sabit sütun genişliğine göre otomatik olarak ayarlar.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5346308"/>
            <a:ext cx="206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Sütunların genişliğini ayarlayan seçenekler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2788" y="2862030"/>
            <a:ext cx="192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Satırların genişliğini ayarlayan seçenekler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44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95536" y="1219200"/>
            <a:ext cx="835292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Tabloya </a:t>
            </a:r>
            <a:r>
              <a:rPr lang="tr-TR" sz="2400" dirty="0"/>
              <a:t>satır, sütun veya hücre </a:t>
            </a:r>
            <a:r>
              <a:rPr lang="tr-TR" sz="2400" b="1" dirty="0"/>
              <a:t>eklemek</a:t>
            </a:r>
            <a:r>
              <a:rPr lang="tr-TR" sz="2400" dirty="0"/>
              <a:t> için ilk olarak eklemek </a:t>
            </a:r>
            <a:r>
              <a:rPr lang="tr-TR" sz="2400" dirty="0" smtClean="0"/>
              <a:t>istenilen hücrenin içerisinde fare ile sağ tıklamak gerekir.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Açılan menüdeki </a:t>
            </a:r>
            <a:r>
              <a:rPr lang="tr-TR" sz="2400" b="1" dirty="0"/>
              <a:t>Ekle 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seçeneğini kullanarak satır, sütun veya hücre ekelenebilir.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52936"/>
            <a:ext cx="3960440" cy="3405978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957403" y="494116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5676055" y="492660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Sola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961029" y="5203069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5679681" y="5157192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Sağa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961029" y="5471356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TextBox 26"/>
          <p:cNvSpPr txBox="1"/>
          <p:nvPr/>
        </p:nvSpPr>
        <p:spPr>
          <a:xfrm>
            <a:off x="5679681" y="5425479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Üste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961029" y="5733256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28"/>
          <p:cNvSpPr txBox="1"/>
          <p:nvPr/>
        </p:nvSpPr>
        <p:spPr>
          <a:xfrm>
            <a:off x="5676055" y="5657896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Alta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961029" y="5975412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TextBox 30"/>
          <p:cNvSpPr txBox="1"/>
          <p:nvPr/>
        </p:nvSpPr>
        <p:spPr>
          <a:xfrm>
            <a:off x="5679681" y="588801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 ekle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9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95536" y="1219200"/>
            <a:ext cx="835292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Tabloya </a:t>
            </a:r>
            <a:r>
              <a:rPr lang="tr-TR" sz="2400" dirty="0"/>
              <a:t>satır, sütun veya hücre </a:t>
            </a:r>
            <a:r>
              <a:rPr lang="tr-TR" sz="2400" b="1" dirty="0"/>
              <a:t>eklemek</a:t>
            </a:r>
            <a:r>
              <a:rPr lang="tr-TR" sz="2400" dirty="0"/>
              <a:t> için </a:t>
            </a:r>
            <a:r>
              <a:rPr lang="tr-TR" sz="2400" b="1" dirty="0" smtClean="0"/>
              <a:t>Düzen (Layout) </a:t>
            </a:r>
            <a:r>
              <a:rPr lang="tr-TR" sz="2400" dirty="0" smtClean="0"/>
              <a:t>sekmesindeki düğmeler de kullanılabilir.</a:t>
            </a:r>
            <a:endParaRPr lang="en-US" sz="2400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67" y="2636912"/>
            <a:ext cx="7092866" cy="16550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9752" y="4706560"/>
            <a:ext cx="64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Sola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4653136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Sağa 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3742" y="4725144"/>
            <a:ext cx="567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Üste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008318" y="425637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1835696" y="4706560"/>
            <a:ext cx="64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Alta 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1728398" y="425637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Right Arrow 27"/>
          <p:cNvSpPr/>
          <p:nvPr/>
        </p:nvSpPr>
        <p:spPr>
          <a:xfrm rot="5400000">
            <a:off x="2232454" y="4257806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Right Arrow 28"/>
          <p:cNvSpPr/>
          <p:nvPr/>
        </p:nvSpPr>
        <p:spPr>
          <a:xfrm rot="5400000">
            <a:off x="2808518" y="425637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142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Tabloda </a:t>
            </a:r>
            <a:r>
              <a:rPr lang="tr-TR" sz="2400" dirty="0"/>
              <a:t>satır, sütun veya hücre </a:t>
            </a:r>
            <a:r>
              <a:rPr lang="tr-TR" sz="2400" b="1" dirty="0"/>
              <a:t>silmek</a:t>
            </a:r>
            <a:r>
              <a:rPr lang="tr-TR" sz="2400" dirty="0"/>
              <a:t> </a:t>
            </a:r>
            <a:r>
              <a:rPr lang="tr-TR" sz="2400" dirty="0" smtClean="0"/>
              <a:t>için ilk olarak imleç, silmek istenilen hücrenin içerisine getirilmelidir.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b="1" dirty="0"/>
              <a:t>Düzen (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Sil </a:t>
            </a:r>
            <a:r>
              <a:rPr lang="tr-TR" sz="2400" b="1" dirty="0" smtClean="0"/>
              <a:t>(Delete)</a:t>
            </a:r>
            <a:r>
              <a:rPr lang="tr-TR" sz="2400" dirty="0" smtClean="0"/>
              <a:t> düğmesine tıklayıp buradaki seçeneklerle silme işlemi gerçekleştirilebilir.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97" y="3212976"/>
            <a:ext cx="1872208" cy="224172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80909" y="4149081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4599561" y="4134513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Hücreleri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880909" y="4475533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4599561" y="4460965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Sütunları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880909" y="477115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599561" y="475659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Satırları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880909" y="5053138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Box 25"/>
          <p:cNvSpPr txBox="1"/>
          <p:nvPr/>
        </p:nvSpPr>
        <p:spPr>
          <a:xfrm>
            <a:off x="4599561" y="5038570"/>
            <a:ext cx="206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Tabloyu sil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27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200" dirty="0" smtClean="0"/>
              <a:t>Tabloda </a:t>
            </a:r>
            <a:r>
              <a:rPr lang="tr-TR" sz="2200" b="1" dirty="0" smtClean="0"/>
              <a:t>hücreleri birleştirmek </a:t>
            </a:r>
            <a:r>
              <a:rPr lang="tr-TR" sz="2200" dirty="0" smtClean="0"/>
              <a:t>için ilk olarak birleşmesi istenen hücreler seçilmelidir. Daha </a:t>
            </a:r>
            <a:r>
              <a:rPr lang="tr-TR" sz="2200" dirty="0"/>
              <a:t>sonra </a:t>
            </a:r>
            <a:r>
              <a:rPr lang="tr-TR" sz="2200" b="1" dirty="0"/>
              <a:t>Düzen  </a:t>
            </a:r>
            <a:r>
              <a:rPr lang="tr-TR" sz="2200" b="1" dirty="0" smtClean="0"/>
              <a:t>(Layout)</a:t>
            </a:r>
            <a:r>
              <a:rPr lang="tr-TR" sz="2200" dirty="0" smtClean="0"/>
              <a:t> sekmesindeki </a:t>
            </a:r>
            <a:r>
              <a:rPr lang="tr-TR" sz="2200" b="1" dirty="0" smtClean="0"/>
              <a:t>hücreleri birleştir (merge cells)</a:t>
            </a:r>
            <a:r>
              <a:rPr lang="tr-TR" sz="2200" dirty="0" smtClean="0"/>
              <a:t> düğmesi  kullanılmalıdır.</a:t>
            </a:r>
            <a:endParaRPr lang="tr-TR" sz="2200" b="1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0003682"/>
              </p:ext>
            </p:extLst>
          </p:nvPr>
        </p:nvGraphicFramePr>
        <p:xfrm>
          <a:off x="1631653" y="2434224"/>
          <a:ext cx="6048672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2016224"/>
              </a:tblGrid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451" marR="121451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02802"/>
              </p:ext>
            </p:extLst>
          </p:nvPr>
        </p:nvGraphicFramePr>
        <p:xfrm>
          <a:off x="1613374" y="5314120"/>
          <a:ext cx="6196014" cy="741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2065338"/>
                <a:gridCol w="2065338"/>
              </a:tblGrid>
              <a:tr h="370681"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487183" y="3240740"/>
            <a:ext cx="312822" cy="26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87183" y="4971265"/>
            <a:ext cx="312822" cy="26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78" y="3566121"/>
            <a:ext cx="1931715" cy="13289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31" y="3700893"/>
            <a:ext cx="2220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Birleştirilmek istenen hücreler seçildikten sonra Merge Cells (Hücreleri Birleştir) seçeneği uygulanmalıdır. 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3570026" y="4177657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040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Tabloda </a:t>
            </a:r>
            <a:r>
              <a:rPr lang="tr-TR" sz="2400" b="1" dirty="0"/>
              <a:t>hücreleri </a:t>
            </a:r>
            <a:r>
              <a:rPr lang="tr-TR" sz="2400" b="1" dirty="0" smtClean="0"/>
              <a:t>bölmek </a:t>
            </a:r>
            <a:r>
              <a:rPr lang="tr-TR" sz="2400" dirty="0"/>
              <a:t>için </a:t>
            </a:r>
            <a:r>
              <a:rPr lang="tr-TR" sz="2400" b="1" dirty="0" smtClean="0"/>
              <a:t>Düzen  </a:t>
            </a:r>
            <a:r>
              <a:rPr lang="tr-TR" sz="2400" b="1" dirty="0"/>
              <a:t>(Layout)</a:t>
            </a:r>
            <a:r>
              <a:rPr lang="tr-TR" sz="2400" dirty="0"/>
              <a:t> sekmesindeki </a:t>
            </a:r>
            <a:r>
              <a:rPr lang="tr-TR" sz="2400" b="1" dirty="0"/>
              <a:t>hücreleri </a:t>
            </a:r>
            <a:r>
              <a:rPr lang="tr-TR" sz="2400" b="1" dirty="0" smtClean="0"/>
              <a:t>böl (split </a:t>
            </a:r>
            <a:r>
              <a:rPr lang="tr-TR" sz="2400" b="1" dirty="0"/>
              <a:t>cells)</a:t>
            </a:r>
            <a:r>
              <a:rPr lang="tr-TR" sz="2400" dirty="0"/>
              <a:t> düğmesi </a:t>
            </a:r>
            <a:r>
              <a:rPr lang="tr-TR" sz="2400" dirty="0" smtClean="0"/>
              <a:t>kullanılmalıdır</a:t>
            </a:r>
            <a:r>
              <a:rPr lang="tr-TR" sz="2400" dirty="0"/>
              <a:t>.</a:t>
            </a:r>
            <a:endParaRPr lang="tr-TR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33594"/>
              </p:ext>
            </p:extLst>
          </p:nvPr>
        </p:nvGraphicFramePr>
        <p:xfrm>
          <a:off x="1439624" y="2276872"/>
          <a:ext cx="6196014" cy="81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2065338"/>
                <a:gridCol w="2065338"/>
              </a:tblGrid>
              <a:tr h="40359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4253"/>
              </p:ext>
            </p:extLst>
          </p:nvPr>
        </p:nvGraphicFramePr>
        <p:xfrm>
          <a:off x="1439624" y="5308488"/>
          <a:ext cx="6196014" cy="81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338"/>
                <a:gridCol w="1032669"/>
                <a:gridCol w="1032669"/>
                <a:gridCol w="2065338"/>
              </a:tblGrid>
              <a:tr h="4035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077966" y="3154644"/>
            <a:ext cx="350018" cy="346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59256" y="4864867"/>
            <a:ext cx="378514" cy="260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501666" y="3857238"/>
            <a:ext cx="378514" cy="314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681" y="3525369"/>
            <a:ext cx="1842574" cy="130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63" y="3268499"/>
            <a:ext cx="1866900" cy="144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5748" y="3553157"/>
            <a:ext cx="2220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Birleştirilmiş bir hücre Split Cells (Hücreleri Böl) seçeneği kullanılarak bölünebilir. 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3453043" y="4029921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963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68760"/>
            <a:ext cx="8352928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Tabloları istenilen noktadan bölmek ve iki tablo yaratmak için </a:t>
            </a:r>
            <a:r>
              <a:rPr lang="tr-TR" sz="2000" b="1" dirty="0" smtClean="0"/>
              <a:t>Düzen  </a:t>
            </a:r>
            <a:r>
              <a:rPr lang="tr-TR" sz="2000" b="1" dirty="0"/>
              <a:t>(Layout)</a:t>
            </a:r>
            <a:r>
              <a:rPr lang="tr-TR" sz="2000" dirty="0"/>
              <a:t> sekmesindeki </a:t>
            </a:r>
            <a:r>
              <a:rPr lang="tr-TR" sz="2000" b="1" dirty="0" smtClean="0"/>
              <a:t>tabloyu böl (split table)</a:t>
            </a:r>
            <a:r>
              <a:rPr lang="tr-TR" sz="2000" dirty="0" smtClean="0"/>
              <a:t> </a:t>
            </a:r>
            <a:r>
              <a:rPr lang="tr-TR" sz="2000" dirty="0"/>
              <a:t>düğmesi  kullanılmalıdır.</a:t>
            </a:r>
            <a:endParaRPr lang="tr-TR" sz="2000" b="1" dirty="0"/>
          </a:p>
        </p:txBody>
      </p:sp>
      <p:sp>
        <p:nvSpPr>
          <p:cNvPr id="7" name="Down Arrow 6"/>
          <p:cNvSpPr/>
          <p:nvPr/>
        </p:nvSpPr>
        <p:spPr>
          <a:xfrm>
            <a:off x="4195942" y="3164029"/>
            <a:ext cx="344104" cy="286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68593"/>
              </p:ext>
            </p:extLst>
          </p:nvPr>
        </p:nvGraphicFramePr>
        <p:xfrm>
          <a:off x="1213868" y="2039212"/>
          <a:ext cx="6638990" cy="109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9673"/>
                <a:gridCol w="705485"/>
                <a:gridCol w="705485"/>
                <a:gridCol w="705485"/>
                <a:gridCol w="1682814"/>
                <a:gridCol w="1650048"/>
              </a:tblGrid>
              <a:tr h="0"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EETE101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Ahmet Canseven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Ali Yüceson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EETE143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Burak Altun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Sinan Yıldız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BTEP205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Mustafa Özenir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Volkan Akdeniz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ITEC255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Emrah Ünlü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Soner Parmaksız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30743"/>
              </p:ext>
            </p:extLst>
          </p:nvPr>
        </p:nvGraphicFramePr>
        <p:xfrm>
          <a:off x="1228126" y="4898656"/>
          <a:ext cx="6610474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8560"/>
                <a:gridCol w="705485"/>
                <a:gridCol w="705485"/>
                <a:gridCol w="705485"/>
                <a:gridCol w="1682814"/>
                <a:gridCol w="1632645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EETE101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Ahmet Canseven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Ali Yüceson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EETE143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Burak Altun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Sinan Yıldız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9678"/>
              </p:ext>
            </p:extLst>
          </p:nvPr>
        </p:nvGraphicFramePr>
        <p:xfrm>
          <a:off x="1217120" y="5690744"/>
          <a:ext cx="6644840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9673"/>
                <a:gridCol w="708775"/>
                <a:gridCol w="720080"/>
                <a:gridCol w="720080"/>
                <a:gridCol w="1656184"/>
                <a:gridCol w="1650048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BTEP205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Mustafa Özenir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Volkan Akdeniz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ITEC255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Emrah Ünlü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Soner Parmaksız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Down Arrow 21"/>
          <p:cNvSpPr/>
          <p:nvPr/>
        </p:nvSpPr>
        <p:spPr>
          <a:xfrm>
            <a:off x="4182464" y="4581785"/>
            <a:ext cx="344104" cy="286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16" y="3505472"/>
            <a:ext cx="1498834" cy="10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4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 içindeki hücre içeriklerini hizalamak için ilk olarak istenilen hücrelerin seçilip, </a:t>
            </a:r>
            <a:r>
              <a:rPr lang="tr-TR" sz="2400" b="1" dirty="0"/>
              <a:t>Düzen (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Hizalama </a:t>
            </a:r>
            <a:r>
              <a:rPr lang="tr-TR" sz="2400" b="1" dirty="0" smtClean="0"/>
              <a:t>(Alignment)</a:t>
            </a:r>
            <a:r>
              <a:rPr lang="tr-TR" sz="2400" dirty="0" smtClean="0"/>
              <a:t> grubundaki düğmeler kullanılmalıdır.</a:t>
            </a:r>
            <a:endParaRPr lang="en-US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924944"/>
            <a:ext cx="2961940" cy="161409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99792" y="2780928"/>
            <a:ext cx="1656184" cy="1690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4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 Microsoft Word 2013’te,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Tablolar ile çalışmak,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Belgeye eklentiler yapmak,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Sayfa yapısı,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Belge yazdırma,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Hücre içerisindekilerin yönü </a:t>
            </a:r>
            <a:r>
              <a:rPr lang="tr-TR" sz="2400" b="1" dirty="0" smtClean="0"/>
              <a:t>Düzen </a:t>
            </a:r>
            <a:r>
              <a:rPr lang="tr-TR" sz="2400" b="1" dirty="0"/>
              <a:t>(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Yazı Yönü (Text </a:t>
            </a:r>
            <a:r>
              <a:rPr lang="tr-TR" sz="2400" b="1" dirty="0" smtClean="0"/>
              <a:t>Direction) </a:t>
            </a:r>
            <a:r>
              <a:rPr lang="tr-TR" sz="2400" dirty="0" smtClean="0"/>
              <a:t>düğmesi ile değiştirilebilir.</a:t>
            </a:r>
            <a:endParaRPr lang="en-US" sz="24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60" y="3140968"/>
            <a:ext cx="1906444" cy="27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835696" y="2564904"/>
            <a:ext cx="3039183" cy="16561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836" y="4665475"/>
            <a:ext cx="2220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Seçili hücredeki verinin dikey ve ters yönde konumlanmasını sağlar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3129205" y="4183981"/>
            <a:ext cx="71865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 rot="475155">
            <a:off x="3990021" y="3513214"/>
            <a:ext cx="1765815" cy="29923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087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Tabloları hızlı bir şekilde biçimlendirmek için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sekmesindeki </a:t>
            </a:r>
            <a:r>
              <a:rPr lang="tr-TR" sz="2400" b="1" dirty="0"/>
              <a:t>Tablo Stilleri (Table </a:t>
            </a:r>
            <a:r>
              <a:rPr lang="tr-TR" sz="2400" b="1" dirty="0" smtClean="0"/>
              <a:t>Styles) </a:t>
            </a:r>
            <a:r>
              <a:rPr lang="tr-TR" sz="2400" dirty="0" smtClean="0"/>
              <a:t>grubundaki seçenekler kullanılabilir.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36912"/>
            <a:ext cx="7200900" cy="30765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355976" y="3068960"/>
            <a:ext cx="7588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240013" y="4321149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149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Hücrelerin gölgelendirmesi, yani arka plan renklendirmesi için, hücreler seçildikten sonra </a:t>
            </a:r>
            <a:r>
              <a:rPr lang="tr-TR" sz="2400" b="1" dirty="0"/>
              <a:t>Gölgelendirme (</a:t>
            </a:r>
            <a:r>
              <a:rPr lang="tr-TR" sz="2400" b="1" dirty="0" smtClean="0"/>
              <a:t>Shading)</a:t>
            </a:r>
            <a:r>
              <a:rPr lang="tr-TR" sz="2400" dirty="0" smtClean="0"/>
              <a:t> düğmesinden bir renk seçilip uygulanabilir.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2564904"/>
            <a:ext cx="6924675" cy="30003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13959" y="2820455"/>
            <a:ext cx="7588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28184" y="4065091"/>
            <a:ext cx="400873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7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24035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Hücrelerin kenar çizgileri, hücreler seçildikten sonra </a:t>
            </a:r>
            <a:r>
              <a:rPr lang="tr-TR" sz="2400" b="1" dirty="0" smtClean="0"/>
              <a:t>kenar çizgileri (Borders)</a:t>
            </a:r>
            <a:r>
              <a:rPr lang="tr-TR" sz="2400" dirty="0" smtClean="0"/>
              <a:t> düğmesinden seçilebilir.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361440"/>
            <a:ext cx="4038535" cy="465984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405432" y="1361440"/>
            <a:ext cx="75885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47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27816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Tablo içerisinde fare ile sağ tıklayıp </a:t>
            </a:r>
            <a:r>
              <a:rPr lang="tr-TR" sz="2400" b="1" dirty="0"/>
              <a:t>Tablo Özellikleri (Table </a:t>
            </a:r>
            <a:r>
              <a:rPr lang="tr-TR" sz="2400" b="1" dirty="0" smtClean="0"/>
              <a:t>Properties) </a:t>
            </a:r>
            <a:r>
              <a:rPr lang="tr-TR" sz="2400" dirty="0" smtClean="0"/>
              <a:t>seçilirse, açılan pencereden birçok tablo özelliğine  ulaşılabilir.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5" y="2032595"/>
            <a:ext cx="4057650" cy="42767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1835696" y="3482447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10800000">
            <a:off x="2051720" y="5589240"/>
            <a:ext cx="2304256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 rot="1429493" flipV="1">
            <a:off x="4123498" y="3198568"/>
            <a:ext cx="3346152" cy="2202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1429493" flipV="1">
            <a:off x="3410794" y="3401605"/>
            <a:ext cx="4182030" cy="1865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6603420" y="558924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25150" y="3219261"/>
            <a:ext cx="1564231" cy="99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Tablonun sayfadaki konumunu ayarlar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802" y="5120784"/>
            <a:ext cx="1348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Tablonun kenarlıklarını ayarlar ve gölgelendirme yapar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6561" y="3641294"/>
            <a:ext cx="1220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Tablonun satır ve sütun genişliğini ayarlar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4132" y="5205104"/>
            <a:ext cx="15784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Tablodaki metinlerin hücre sınırlarını ve mesafelerini belirler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7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Oluşturulan belgeye farklı türdeki resim şekilleri </a:t>
            </a:r>
            <a:r>
              <a:rPr lang="tr-TR" sz="2400" b="1" dirty="0"/>
              <a:t>Ekle (</a:t>
            </a:r>
            <a:r>
              <a:rPr lang="tr-TR" sz="2400" b="1" dirty="0" smtClean="0"/>
              <a:t>Insert) </a:t>
            </a:r>
            <a:r>
              <a:rPr lang="tr-TR" sz="2400" dirty="0" smtClean="0"/>
              <a:t>sekmesindeki </a:t>
            </a:r>
            <a:r>
              <a:rPr lang="tr-TR" sz="2400" b="1" dirty="0"/>
              <a:t>Çizimler (</a:t>
            </a:r>
            <a:r>
              <a:rPr lang="tr-TR" sz="2400" b="1" dirty="0" smtClean="0"/>
              <a:t>Illustrations)</a:t>
            </a:r>
            <a:r>
              <a:rPr lang="tr-TR" sz="2400" dirty="0" smtClean="0"/>
              <a:t> grubundaki düğmeler kullanılarak eklenebilir.</a:t>
            </a:r>
            <a:endParaRPr lang="tr-TR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" y="2780928"/>
            <a:ext cx="9138591" cy="9660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400000">
            <a:off x="82642" y="389296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19774" y="4471638"/>
            <a:ext cx="70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Resim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522007" y="3983286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777795" y="4555952"/>
            <a:ext cx="988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İnternet üzerinden resim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3106761">
            <a:off x="1221432" y="3837344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711267" y="4369840"/>
            <a:ext cx="70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Şekil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3180118">
            <a:off x="1795424" y="3591170"/>
            <a:ext cx="1346019" cy="26318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2554785" y="4233973"/>
            <a:ext cx="700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Hazır şekil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6498671" y="3767262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6679819" y="4322950"/>
            <a:ext cx="700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Süslü yazı ekle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48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57200" y="126876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resim eklemek için </a:t>
            </a:r>
            <a:r>
              <a:rPr lang="tr-TR" sz="2400" b="1" dirty="0" smtClean="0"/>
              <a:t>Resim ekle (Picture)</a:t>
            </a:r>
            <a:r>
              <a:rPr lang="tr-TR" sz="2400" dirty="0" smtClean="0"/>
              <a:t> düğmesine tıklandıktan sonra açılan pencereden resmi seçmek gerekir.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2928"/>
            <a:ext cx="5147097" cy="426935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123728" y="2245904"/>
            <a:ext cx="576064" cy="535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90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eklenen </a:t>
            </a:r>
            <a:r>
              <a:rPr lang="tr-TR" sz="2400" b="1" dirty="0" smtClean="0"/>
              <a:t>resmin boyutunu değiştirmek </a:t>
            </a:r>
            <a:r>
              <a:rPr lang="tr-TR" sz="2400" dirty="0" smtClean="0"/>
              <a:t>için ilk olarak resmin üzerine bir kez fare ile tıklamak, daha sonra da resmin kenarlarında </a:t>
            </a:r>
            <a:r>
              <a:rPr lang="tr-TR" sz="2400" smtClean="0"/>
              <a:t>beliren noktaları </a:t>
            </a:r>
            <a:r>
              <a:rPr lang="tr-TR" sz="2400" dirty="0" smtClean="0"/>
              <a:t>fare ile tutup çekmek gerekir.</a:t>
            </a:r>
          </a:p>
        </p:txBody>
      </p:sp>
      <p:pic>
        <p:nvPicPr>
          <p:cNvPr id="40963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88" y="2604545"/>
            <a:ext cx="3428572" cy="3272727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11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eklenen resmin özelliklerini değiştirmek için fare ile resmi seçtikten sonra açılan </a:t>
            </a:r>
            <a:r>
              <a:rPr lang="tr-TR" sz="2400" b="1" dirty="0"/>
              <a:t>Biçimlendir (</a:t>
            </a:r>
            <a:r>
              <a:rPr lang="tr-TR" sz="2400" b="1" dirty="0" smtClean="0"/>
              <a:t>Format) </a:t>
            </a:r>
            <a:r>
              <a:rPr lang="tr-TR" sz="2400" dirty="0" smtClean="0"/>
              <a:t>sekmesindeki seçenekler kullanılabilir.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Bu sekme kullanılarak resmin boyutu veya resmin belge içindeki konumu değiştirilebilir.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56992"/>
            <a:ext cx="7229475" cy="13811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3608557" y="4901523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3557616" y="5478372"/>
            <a:ext cx="92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Resmin konumu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096547" y="4908614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4416290" y="5492727"/>
            <a:ext cx="70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kaydır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7032259" y="5092064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7222743" y="5707159"/>
            <a:ext cx="10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Resim boyutu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274" y="3743625"/>
            <a:ext cx="1063627" cy="8876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internet üzerinden resim eklemek için ilk olarak </a:t>
            </a:r>
            <a:r>
              <a:rPr lang="tr-TR" sz="2400" b="1" dirty="0" smtClean="0"/>
              <a:t>internet üzerinden resim ekle</a:t>
            </a:r>
            <a:r>
              <a:rPr lang="tr-TR" sz="2400" dirty="0" smtClean="0"/>
              <a:t> </a:t>
            </a:r>
            <a:r>
              <a:rPr lang="tr-TR" sz="2400" b="1" dirty="0" smtClean="0"/>
              <a:t>(online pictures) </a:t>
            </a:r>
            <a:r>
              <a:rPr lang="tr-TR" sz="2400" dirty="0" smtClean="0"/>
              <a:t>düğmesine tıklamak gerekir.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Açılan pencereden istenilen konuya göre resim aranıp belgeye eklenebilir.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87398"/>
            <a:ext cx="4824536" cy="352728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71800" y="2924943"/>
            <a:ext cx="576064" cy="589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1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Microsoft Word 2013’te belgeye eklenti yapmak için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Ekle (Insert)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sekmesi kullanılmaktadır.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Bu sekmeden dökümana tablo (table), resim (picture), internet üzerinden resim (online picture), şekil (shape), hazır şekil (smartart), üstbilgi (header), altbilgi (footer), sayfa numarası (page number) ve süslü yazı (wordart) eklenebilir.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2013’te Eklentiler</a:t>
            </a:r>
            <a:endParaRPr lang="en-US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5" y="4276975"/>
            <a:ext cx="8896131" cy="952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9592" y="4365104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679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</a:t>
            </a:r>
            <a:r>
              <a:rPr lang="tr-TR" sz="2400" dirty="0" smtClean="0"/>
              <a:t>şekil eklemek için </a:t>
            </a:r>
            <a:r>
              <a:rPr lang="tr-TR" sz="2400" b="1" dirty="0" smtClean="0"/>
              <a:t>şekil ekle (shapes) </a:t>
            </a:r>
            <a:r>
              <a:rPr lang="tr-TR" sz="2400" dirty="0" smtClean="0"/>
              <a:t>düğmesine tıklandıktan sonra istenilen şeklin seçilmesi gerekir.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Seçilen şekil, metnin içerisine fare kullanılarak çizilebilir.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63755"/>
            <a:ext cx="4068167" cy="37360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563888" y="2636912"/>
            <a:ext cx="720080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hazır şekil eklemek için </a:t>
            </a:r>
            <a:r>
              <a:rPr lang="tr-TR" sz="2400" b="1" dirty="0" smtClean="0"/>
              <a:t>hazır şekil ekle (SmartArt) </a:t>
            </a:r>
            <a:r>
              <a:rPr lang="tr-TR" sz="2400" dirty="0" smtClean="0"/>
              <a:t>düğmesine tıklandıktan sonra, istenilen şeklin seçilmesi gerekir.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Şekil eklendikten sonra açılan </a:t>
            </a:r>
            <a:r>
              <a:rPr lang="tr-TR" sz="2400" b="1" dirty="0"/>
              <a:t>tasarım (</a:t>
            </a:r>
            <a:r>
              <a:rPr lang="tr-TR" sz="2400" b="1" dirty="0" smtClean="0"/>
              <a:t>Design) </a:t>
            </a:r>
            <a:r>
              <a:rPr lang="tr-TR" sz="2400" dirty="0" smtClean="0"/>
              <a:t>ve </a:t>
            </a:r>
            <a:r>
              <a:rPr lang="tr-TR" sz="2400" b="1" dirty="0"/>
              <a:t>Biçimlendir (</a:t>
            </a:r>
            <a:r>
              <a:rPr lang="tr-TR" sz="2400" b="1" dirty="0" smtClean="0"/>
              <a:t>Format) </a:t>
            </a:r>
            <a:r>
              <a:rPr lang="tr-TR" sz="2400" dirty="0" smtClean="0"/>
              <a:t>sekmelerinden şeklin üzerinde değişiklikler yapılabilir.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260671"/>
            <a:ext cx="5188470" cy="300508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72000" y="3358875"/>
            <a:ext cx="864096" cy="312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2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67544" y="1219200"/>
            <a:ext cx="410962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Belgeye </a:t>
            </a:r>
            <a:r>
              <a:rPr lang="tr-TR" sz="2400" dirty="0" smtClean="0"/>
              <a:t>süslü yazı eklemek için ilk olarak </a:t>
            </a:r>
            <a:r>
              <a:rPr lang="tr-TR" sz="2400" b="1" dirty="0" smtClean="0"/>
              <a:t>süslü yazı ekle (WordArt) </a:t>
            </a:r>
            <a:r>
              <a:rPr lang="tr-TR" sz="2400" dirty="0" smtClean="0"/>
              <a:t>düğmesine tıklamak gerekir.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Daha </a:t>
            </a:r>
            <a:r>
              <a:rPr lang="tr-TR" sz="2400" dirty="0" smtClean="0"/>
              <a:t>sonra istenilen yazı türü seçilmelidir.</a:t>
            </a:r>
          </a:p>
          <a:p>
            <a:pPr marL="0" indent="280988">
              <a:buNone/>
              <a:defRPr/>
            </a:pPr>
            <a:r>
              <a:rPr lang="tr-TR" sz="2400" dirty="0" smtClean="0"/>
              <a:t>Ör: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5" y="3933056"/>
            <a:ext cx="3883905" cy="7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39" y="1219200"/>
            <a:ext cx="3935248" cy="30018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572000" y="1484784"/>
            <a:ext cx="129802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72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</a:t>
            </a:r>
            <a:r>
              <a:rPr lang="tr-TR" sz="2400" b="1" dirty="0" smtClean="0"/>
              <a:t>sayfa </a:t>
            </a:r>
            <a:r>
              <a:rPr lang="tr-TR" sz="2400" b="1" dirty="0"/>
              <a:t>numaraları </a:t>
            </a:r>
            <a:r>
              <a:rPr lang="tr-TR" sz="2400" dirty="0" smtClean="0"/>
              <a:t>eklemek için </a:t>
            </a:r>
            <a:r>
              <a:rPr lang="tr-TR" sz="2400" b="1" dirty="0"/>
              <a:t>Ekle 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sekmesindeki </a:t>
            </a:r>
            <a:r>
              <a:rPr lang="tr-TR" sz="2400" b="1" dirty="0"/>
              <a:t>Sayfa Numaraları (Page </a:t>
            </a:r>
            <a:r>
              <a:rPr lang="tr-TR" sz="2400" b="1" dirty="0" smtClean="0"/>
              <a:t>Numbers) </a:t>
            </a:r>
            <a:r>
              <a:rPr lang="tr-TR" sz="2400" dirty="0" smtClean="0"/>
              <a:t>düğmesi kulanılmalıdır.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Sayfa numaraları sayfanın üstüne veya altına yerleştirilebilir.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6049890" cy="33802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08104" y="3284984"/>
            <a:ext cx="1368152" cy="422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92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err="1" smtClean="0">
                <a:ea typeface="Tahoma" pitchFamily="34" charset="0"/>
              </a:rPr>
              <a:t>Bel</a:t>
            </a:r>
            <a:r>
              <a:rPr lang="tr-TR" sz="2400" dirty="0" smtClean="0">
                <a:ea typeface="Tahoma" pitchFamily="34" charset="0"/>
              </a:rPr>
              <a:t>genin kenar boşlukları içerisindeki alana da yazı yazılabilir. Bu yazılara </a:t>
            </a:r>
            <a:r>
              <a:rPr lang="tr-TR" sz="2400" b="1" dirty="0" smtClean="0">
                <a:ea typeface="Tahoma" pitchFamily="34" charset="0"/>
              </a:rPr>
              <a:t>üst bilgi ve alt bilgi</a:t>
            </a:r>
            <a:r>
              <a:rPr lang="tr-TR" sz="2400" dirty="0" smtClean="0">
                <a:ea typeface="Tahoma" pitchFamily="34" charset="0"/>
              </a:rPr>
              <a:t> denilir.</a:t>
            </a:r>
            <a:endParaRPr lang="tr-TR" sz="2400" dirty="0">
              <a:ea typeface="Tahoma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ea typeface="Tahoma" pitchFamily="34" charset="0"/>
              </a:rPr>
              <a:t>Sayfaya üst bilgi ve alt bilgi eklemek için </a:t>
            </a:r>
            <a:r>
              <a:rPr lang="tr-TR" sz="2400" b="1" dirty="0">
                <a:ea typeface="Tahoma" pitchFamily="34" charset="0"/>
              </a:rPr>
              <a:t>Ekle (</a:t>
            </a:r>
            <a:r>
              <a:rPr lang="tr-TR" sz="2400" b="1" dirty="0" smtClean="0">
                <a:ea typeface="Tahoma" pitchFamily="34" charset="0"/>
              </a:rPr>
              <a:t>Insert)</a:t>
            </a:r>
            <a:r>
              <a:rPr lang="tr-TR" sz="2400" dirty="0" smtClean="0">
                <a:ea typeface="Tahoma" pitchFamily="34" charset="0"/>
              </a:rPr>
              <a:t> sekmesindeki </a:t>
            </a:r>
            <a:r>
              <a:rPr lang="tr-TR" sz="2400" b="1" dirty="0">
                <a:ea typeface="Tahoma" pitchFamily="34" charset="0"/>
              </a:rPr>
              <a:t>üst bilgi (</a:t>
            </a:r>
            <a:r>
              <a:rPr lang="tr-TR" sz="2400" b="1" dirty="0" smtClean="0">
                <a:ea typeface="Tahoma" pitchFamily="34" charset="0"/>
              </a:rPr>
              <a:t>Header)</a:t>
            </a:r>
            <a:r>
              <a:rPr lang="tr-TR" sz="2400" dirty="0" smtClean="0">
                <a:ea typeface="Tahoma" pitchFamily="34" charset="0"/>
              </a:rPr>
              <a:t> ve </a:t>
            </a:r>
            <a:r>
              <a:rPr lang="tr-TR" sz="2400" b="1" dirty="0">
                <a:ea typeface="Tahoma" pitchFamily="34" charset="0"/>
              </a:rPr>
              <a:t>alt bilgi (</a:t>
            </a:r>
            <a:r>
              <a:rPr lang="tr-TR" sz="2400" b="1" dirty="0" smtClean="0">
                <a:ea typeface="Tahoma" pitchFamily="34" charset="0"/>
              </a:rPr>
              <a:t>Footer)</a:t>
            </a:r>
            <a:r>
              <a:rPr lang="tr-TR" sz="2400" dirty="0" smtClean="0">
                <a:ea typeface="Tahoma" pitchFamily="34" charset="0"/>
              </a:rPr>
              <a:t> düğmeleri kullanılmaktadır.</a:t>
            </a:r>
            <a:endParaRPr lang="en-US" sz="2400" dirty="0">
              <a:ea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212976"/>
            <a:ext cx="4383462" cy="302018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27784" y="3212976"/>
            <a:ext cx="115212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7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Üst bilgi </a:t>
            </a:r>
            <a:r>
              <a:rPr lang="tr-TR" sz="2400" dirty="0"/>
              <a:t>veya </a:t>
            </a:r>
            <a:r>
              <a:rPr lang="tr-TR" sz="2400" dirty="0" smtClean="0"/>
              <a:t>alt bilgi üzerinde değişiklikler yapmak için, bu bilgiler sayfaya eklendiği zaman ortaya çıkan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sekmesindeki seçenekler kullanılmalıdır.</a:t>
            </a:r>
            <a:endParaRPr lang="en-US" sz="2400" dirty="0" err="1" smtClean="0">
              <a:ea typeface="Tahoma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2636912"/>
            <a:ext cx="4619625" cy="1362075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0800000">
            <a:off x="1763688" y="3124352"/>
            <a:ext cx="503342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ight Arrow 20"/>
          <p:cNvSpPr/>
          <p:nvPr/>
        </p:nvSpPr>
        <p:spPr>
          <a:xfrm rot="5400000">
            <a:off x="1899081" y="3958427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ight Arrow 21"/>
          <p:cNvSpPr/>
          <p:nvPr/>
        </p:nvSpPr>
        <p:spPr>
          <a:xfrm rot="7246719">
            <a:off x="4524205" y="3987715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5027904" y="2996953"/>
            <a:ext cx="115212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6225890" y="418133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527964" y="2655896"/>
            <a:ext cx="1555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İlk sayfada farklı üstbilgi</a:t>
            </a:r>
          </a:p>
          <a:p>
            <a:r>
              <a:rPr lang="tr-TR" sz="1400" dirty="0">
                <a:solidFill>
                  <a:srgbClr val="FF0000"/>
                </a:solidFill>
              </a:rPr>
              <a:t>veya altbilgi olmasını </a:t>
            </a:r>
          </a:p>
          <a:p>
            <a:r>
              <a:rPr lang="tr-TR" sz="1400" dirty="0">
                <a:solidFill>
                  <a:srgbClr val="FF0000"/>
                </a:solidFill>
              </a:rPr>
              <a:t>sağlayabilirsiniz.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2175" y="4558925"/>
            <a:ext cx="1908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Tek ve çift sayfalarda</a:t>
            </a:r>
          </a:p>
          <a:p>
            <a:r>
              <a:rPr lang="tr-TR" sz="1400" dirty="0">
                <a:solidFill>
                  <a:srgbClr val="FF0000"/>
                </a:solidFill>
              </a:rPr>
              <a:t>farklı üstbilgi</a:t>
            </a:r>
          </a:p>
          <a:p>
            <a:r>
              <a:rPr lang="tr-TR" sz="1400" dirty="0">
                <a:solidFill>
                  <a:srgbClr val="FF0000"/>
                </a:solidFill>
              </a:rPr>
              <a:t>veya altbilgi olmasını </a:t>
            </a:r>
          </a:p>
          <a:p>
            <a:r>
              <a:rPr lang="tr-TR" sz="1400" dirty="0">
                <a:solidFill>
                  <a:srgbClr val="FF0000"/>
                </a:solidFill>
              </a:rPr>
              <a:t>sağlayabilirsiniz.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3878" y="4572354"/>
            <a:ext cx="1820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Üstbilgi ve altbilginin sayfaya göre mesafesini buradan belirleyebilirsiniz.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0681" y="4804934"/>
            <a:ext cx="2153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Gerekli düzenlemeler yapılınca Close  (Kapat) düğmesi tıklanmalıdır.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2617555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1227544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Üst </a:t>
            </a:r>
            <a:r>
              <a:rPr lang="tr-TR" sz="2400" dirty="0" smtClean="0"/>
              <a:t>bilgi veya alt bilgiyi kaldırmak için yine </a:t>
            </a:r>
            <a:r>
              <a:rPr lang="tr-TR" sz="2400" b="1" dirty="0"/>
              <a:t>Ekle 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sekmesinde bu bilgileri eklemek için kullanılan düğmeler kullanılmalıdır.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Belgeye Eklentiler Yapmak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084488"/>
            <a:ext cx="2986874" cy="4082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084488"/>
            <a:ext cx="2877321" cy="40808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99792" y="1999944"/>
            <a:ext cx="936104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24128" y="2082527"/>
            <a:ext cx="936104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23250" y="5682018"/>
            <a:ext cx="1732726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8845" y="5682017"/>
            <a:ext cx="1732726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27816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Word programında dökümanlar genellikle A4 sayfa boyutunda yaratılmaktadır.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Bir A4 sayfası 21cm genişlik ve 29.7cm uzunluğa sahiptir.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boyutunu ve </a:t>
            </a:r>
            <a:r>
              <a:rPr lang="tr-TR" sz="2400" dirty="0"/>
              <a:t>yönelimini değiştirmek için </a:t>
            </a:r>
            <a:r>
              <a:rPr lang="tr-TR" sz="2400" b="1" dirty="0"/>
              <a:t>Sayfa Yapısı (Page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Sayfa Ayarları (Page </a:t>
            </a:r>
            <a:r>
              <a:rPr lang="tr-TR" sz="2400" b="1" dirty="0" smtClean="0"/>
              <a:t>Setup) </a:t>
            </a:r>
            <a:r>
              <a:rPr lang="tr-TR" sz="2400" dirty="0" smtClean="0"/>
              <a:t>grubundaki düğmeler kullanılmaktadır.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4005064"/>
            <a:ext cx="7462861" cy="151240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67944" y="4005064"/>
            <a:ext cx="1476164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5736" y="5230814"/>
            <a:ext cx="1152128" cy="391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8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9552" y="1227816"/>
            <a:ext cx="4824536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</a:t>
            </a:r>
            <a:r>
              <a:rPr lang="tr-TR" sz="2400" b="1" dirty="0" smtClean="0"/>
              <a:t>kenar </a:t>
            </a:r>
            <a:r>
              <a:rPr lang="tr-TR" sz="2400" b="1" dirty="0"/>
              <a:t>boşluklarını </a:t>
            </a:r>
            <a:r>
              <a:rPr lang="tr-TR" sz="2400" dirty="0" smtClean="0"/>
              <a:t>ayarlamak için</a:t>
            </a:r>
            <a:r>
              <a:rPr lang="tr-TR" sz="2400" b="1" dirty="0" smtClean="0"/>
              <a:t> </a:t>
            </a:r>
            <a:r>
              <a:rPr lang="tr-TR" sz="2400" b="1" dirty="0"/>
              <a:t>Sayfa Yapısı (</a:t>
            </a:r>
            <a:r>
              <a:rPr lang="tr-TR" sz="2400" b="1" dirty="0" smtClean="0"/>
              <a:t>Page Layout)</a:t>
            </a:r>
            <a:r>
              <a:rPr lang="tr-TR" sz="2400" dirty="0" smtClean="0"/>
              <a:t> sekmesinde </a:t>
            </a:r>
            <a:r>
              <a:rPr lang="tr-TR" sz="2400" dirty="0"/>
              <a:t>bulunan </a:t>
            </a:r>
            <a:r>
              <a:rPr lang="tr-TR" sz="2400" b="1" dirty="0"/>
              <a:t>Kenar Boşlukları </a:t>
            </a:r>
            <a:r>
              <a:rPr lang="tr-TR" sz="2400" b="1" dirty="0" smtClean="0"/>
              <a:t>(Margins)</a:t>
            </a:r>
            <a:r>
              <a:rPr lang="tr-TR" sz="2400" dirty="0" smtClean="0"/>
              <a:t> düğmesi kullanılmaktadır.</a:t>
            </a:r>
            <a:endParaRPr lang="tr-TR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48919"/>
            <a:ext cx="2736304" cy="50215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64088" y="1227816"/>
            <a:ext cx="792088" cy="761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57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Word programında oluşturulan dökümanlar dikey durumdadır.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Yatay konumda olabilmesi için </a:t>
            </a:r>
            <a:r>
              <a:rPr lang="tr-TR" sz="2400" b="1" dirty="0"/>
              <a:t>Sayfa Yapısı (Page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Yönlendirme (</a:t>
            </a:r>
            <a:r>
              <a:rPr lang="tr-TR" sz="2400" b="1" dirty="0" smtClean="0"/>
              <a:t>Orientation)</a:t>
            </a:r>
            <a:r>
              <a:rPr lang="tr-TR" sz="2400" dirty="0" smtClean="0"/>
              <a:t> düğmesi kullanılmalıdır.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140968"/>
            <a:ext cx="3812286" cy="20162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99792" y="3064768"/>
            <a:ext cx="1008112" cy="980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3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/>
              <a:t>al</a:t>
            </a:r>
            <a:r>
              <a:rPr lang="tr-TR" dirty="0"/>
              <a:t>ış</a:t>
            </a:r>
            <a:r>
              <a:rPr lang="en-US" dirty="0" err="1"/>
              <a:t>mak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Belgeye tablo ekelemek için </a:t>
            </a:r>
            <a:r>
              <a:rPr lang="en-US" sz="2400" b="1" dirty="0" err="1" smtClean="0"/>
              <a:t>Ekle</a:t>
            </a:r>
            <a:r>
              <a:rPr lang="tr-TR" sz="2400" b="1" dirty="0" smtClean="0"/>
              <a:t> (</a:t>
            </a:r>
            <a:r>
              <a:rPr lang="en-US" sz="2400" b="1" dirty="0" smtClean="0"/>
              <a:t>Insert)</a:t>
            </a:r>
            <a:r>
              <a:rPr lang="en-US" sz="2400" dirty="0" smtClean="0"/>
              <a:t> </a:t>
            </a:r>
            <a:r>
              <a:rPr lang="en-US" sz="2400" dirty="0" err="1" smtClean="0"/>
              <a:t>sekmesindeki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Tablo</a:t>
            </a:r>
            <a:r>
              <a:rPr lang="tr-TR" sz="2400" b="1" dirty="0" smtClean="0"/>
              <a:t> (</a:t>
            </a:r>
            <a:r>
              <a:rPr lang="en-US" sz="2400" b="1" dirty="0" smtClean="0"/>
              <a:t>Table</a:t>
            </a:r>
            <a:r>
              <a:rPr lang="tr-TR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dirty="0" smtClean="0"/>
              <a:t>d</a:t>
            </a:r>
            <a:r>
              <a:rPr lang="tr-TR" sz="2400" dirty="0" smtClean="0"/>
              <a:t>üğmesi kullanılmaktadır.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056530"/>
            <a:ext cx="2570857" cy="42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4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Sayfa Yapısı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boyutunu değiştirmek için </a:t>
            </a:r>
            <a:r>
              <a:rPr lang="tr-TR" sz="2400" b="1" dirty="0"/>
              <a:t>Sayfa Yapısı (Page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Sayfa Boyutu (</a:t>
            </a:r>
            <a:r>
              <a:rPr lang="tr-TR" sz="2400" b="1" dirty="0" smtClean="0"/>
              <a:t>Size)</a:t>
            </a:r>
            <a:r>
              <a:rPr lang="tr-TR" sz="2400" dirty="0" smtClean="0"/>
              <a:t> düğmesi kullanılmaktadır.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20823"/>
            <a:ext cx="3027809" cy="497360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40152" y="1212235"/>
            <a:ext cx="792088" cy="776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5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Sayfa Yapısı</a:t>
            </a:r>
            <a:endParaRPr lang="en-US" dirty="0" smtClean="0"/>
          </a:p>
        </p:txBody>
      </p:sp>
      <p:sp>
        <p:nvSpPr>
          <p:cNvPr id="2867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Yaratılan metinleri sayfa içerisinde sutünlara bölmek için </a:t>
            </a:r>
            <a:r>
              <a:rPr lang="tr-TR" sz="2400" b="1" dirty="0" smtClean="0"/>
              <a:t>Sayfa Yapısı (</a:t>
            </a:r>
            <a:r>
              <a:rPr lang="tr-TR" sz="2400" b="1" dirty="0"/>
              <a:t>Page </a:t>
            </a:r>
            <a:r>
              <a:rPr lang="tr-TR" sz="2400" b="1" dirty="0" smtClean="0"/>
              <a:t>Layout)</a:t>
            </a:r>
            <a:r>
              <a:rPr lang="tr-TR" sz="2400" dirty="0" smtClean="0"/>
              <a:t> sekmesindeki </a:t>
            </a:r>
            <a:r>
              <a:rPr lang="tr-TR" sz="2400" b="1" dirty="0"/>
              <a:t>Sütunlar </a:t>
            </a:r>
            <a:r>
              <a:rPr lang="tr-TR" sz="2400" b="1" dirty="0" smtClean="0"/>
              <a:t>(Columns) </a:t>
            </a:r>
            <a:r>
              <a:rPr lang="tr-TR" sz="2400" dirty="0" smtClean="0"/>
              <a:t>düğmesi kullanılmalıdır.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4" t="56901"/>
          <a:stretch/>
        </p:blipFill>
        <p:spPr bwMode="auto">
          <a:xfrm>
            <a:off x="4139952" y="3501008"/>
            <a:ext cx="4662710" cy="19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564904"/>
            <a:ext cx="3114675" cy="31337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79712" y="2488704"/>
            <a:ext cx="864096" cy="868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95189" y="3789040"/>
            <a:ext cx="1007398" cy="232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407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Sayfa Yapısı</a:t>
            </a:r>
            <a:endParaRPr lang="en-US" dirty="0" smtClean="0"/>
          </a:p>
        </p:txBody>
      </p:sp>
      <p:sp>
        <p:nvSpPr>
          <p:cNvPr id="2867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Sayfanın rengini (page color) değiştirmek, sayfaya kenarlık (page borders) ve filigran (watermark) eklemek için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</a:t>
            </a:r>
            <a:r>
              <a:rPr lang="tr-TR" sz="2400" dirty="0" smtClean="0"/>
              <a:t>sekmesindeki düğmeler kullanılmalıdır.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6270"/>
            <a:ext cx="9144000" cy="99181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9459221">
            <a:off x="5762198" y="3676717"/>
            <a:ext cx="2212479" cy="2584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3563888" y="3826605"/>
            <a:ext cx="244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Sayfaya filigran eklemek için bu düğme kullanılmalıdır.</a:t>
            </a:r>
          </a:p>
        </p:txBody>
      </p:sp>
      <p:sp>
        <p:nvSpPr>
          <p:cNvPr id="19" name="Right Arrow 18"/>
          <p:cNvSpPr/>
          <p:nvPr/>
        </p:nvSpPr>
        <p:spPr>
          <a:xfrm rot="8837772">
            <a:off x="5583002" y="4194096"/>
            <a:ext cx="3075900" cy="23492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3419872" y="4869160"/>
            <a:ext cx="244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Sayfanın rengi bu düğme ile değiştirilebilir.</a:t>
            </a:r>
          </a:p>
        </p:txBody>
      </p:sp>
      <p:sp>
        <p:nvSpPr>
          <p:cNvPr id="21" name="Right Arrow 20"/>
          <p:cNvSpPr/>
          <p:nvPr/>
        </p:nvSpPr>
        <p:spPr>
          <a:xfrm rot="8377181">
            <a:off x="5875485" y="4600296"/>
            <a:ext cx="3467454" cy="2008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3779912" y="556134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Sayfaya kenarlık eklemek için bu düğme kullanılmalıdır.</a:t>
            </a:r>
          </a:p>
        </p:txBody>
      </p:sp>
      <p:sp>
        <p:nvSpPr>
          <p:cNvPr id="23" name="Oval 22"/>
          <p:cNvSpPr/>
          <p:nvPr/>
        </p:nvSpPr>
        <p:spPr>
          <a:xfrm>
            <a:off x="-1" y="2620070"/>
            <a:ext cx="611561" cy="434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9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67544" y="1219200"/>
            <a:ext cx="813690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Belgeyi yazdırmak için </a:t>
            </a:r>
            <a:r>
              <a:rPr lang="tr-TR" sz="2400" b="1" dirty="0"/>
              <a:t>Dosya (</a:t>
            </a:r>
            <a:r>
              <a:rPr lang="tr-TR" sz="2400" b="1" dirty="0" smtClean="0"/>
              <a:t>File)</a:t>
            </a:r>
            <a:r>
              <a:rPr lang="tr-TR" sz="2400" dirty="0" smtClean="0"/>
              <a:t> sekmesindeki </a:t>
            </a:r>
            <a:r>
              <a:rPr lang="tr-TR" sz="2400" b="1" dirty="0"/>
              <a:t>Yazdır (</a:t>
            </a:r>
            <a:r>
              <a:rPr lang="tr-TR" sz="2400" b="1" dirty="0" smtClean="0"/>
              <a:t>Print)</a:t>
            </a:r>
            <a:r>
              <a:rPr lang="tr-TR" sz="2400" dirty="0" smtClean="0"/>
              <a:t> seçeneği seçilmelidir.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Belge yazdırılmadan metnin son halini görebilmek için </a:t>
            </a:r>
            <a:r>
              <a:rPr lang="tr-TR" sz="2400" b="1" dirty="0"/>
              <a:t>Baskı Önizleme </a:t>
            </a:r>
            <a:r>
              <a:rPr lang="tr-TR" sz="2400" b="1" dirty="0" smtClean="0"/>
              <a:t>(Print </a:t>
            </a:r>
            <a:r>
              <a:rPr lang="tr-TR" sz="2400" b="1" dirty="0"/>
              <a:t>Preview)</a:t>
            </a:r>
            <a:r>
              <a:rPr lang="tr-TR" sz="2400" dirty="0" smtClean="0"/>
              <a:t> açılacaktır.</a:t>
            </a: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Belgeyi Yazdırmak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7704" y="2866986"/>
            <a:ext cx="5184576" cy="344233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72207" y="4005064"/>
            <a:ext cx="611561" cy="290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5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Belgeyi Yazdırmak</a:t>
            </a:r>
            <a:endParaRPr lang="en-US" dirty="0" smtClean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467543" y="1219200"/>
            <a:ext cx="4075991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Baskı </a:t>
            </a:r>
            <a:r>
              <a:rPr lang="tr-TR" sz="2400" dirty="0" smtClean="0"/>
              <a:t>önizleme kullanılarak yazdırılacak belgenin ayarları değiştirilebilir.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Tüm </a:t>
            </a:r>
            <a:r>
              <a:rPr lang="tr-TR" sz="2400" dirty="0" smtClean="0"/>
              <a:t>ayarlar yapılınca </a:t>
            </a:r>
            <a:r>
              <a:rPr lang="tr-TR" sz="2400" b="1" dirty="0"/>
              <a:t>Yazdır (</a:t>
            </a:r>
            <a:r>
              <a:rPr lang="tr-TR" sz="2400" b="1" dirty="0" smtClean="0"/>
              <a:t>Print)</a:t>
            </a:r>
            <a:r>
              <a:rPr lang="tr-TR" sz="2400" dirty="0" smtClean="0"/>
              <a:t> düğmesine tıklamak gerekir.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15" y="1252575"/>
            <a:ext cx="1944216" cy="49519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418382" y="3637451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7245286" y="2871477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Yazıcı seçimi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392555" y="4684829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6392555" y="4972861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>
            <a:off x="6392555" y="5332901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6444208" y="2924944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7236296" y="3553271"/>
            <a:ext cx="134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Yazdırılacak sayfalar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6296" y="4633391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yönü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4941168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boyutu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5301208"/>
            <a:ext cx="134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kenarlıkları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79950" y="1888908"/>
            <a:ext cx="900162" cy="892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320547" y="1988840"/>
            <a:ext cx="771733" cy="25633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7020272" y="1969095"/>
            <a:ext cx="134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Kopya adedi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4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6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KELİME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İŞLEMCİLER (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2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Eğer eklenecek tablonun satır ve sütun sayısı ekranda görünen kutu sayısından fazla ise, </a:t>
            </a:r>
            <a:r>
              <a:rPr lang="tr-TR" sz="2400" b="1" dirty="0" smtClean="0"/>
              <a:t>Tablo Ekle</a:t>
            </a:r>
            <a:r>
              <a:rPr lang="tr-TR" sz="2400" dirty="0" smtClean="0"/>
              <a:t> (</a:t>
            </a:r>
            <a:r>
              <a:rPr lang="tr-TR" sz="2400" b="1" dirty="0"/>
              <a:t>Insert </a:t>
            </a:r>
            <a:r>
              <a:rPr lang="tr-TR" sz="2400" b="1" dirty="0" smtClean="0"/>
              <a:t>Table) </a:t>
            </a:r>
            <a:r>
              <a:rPr lang="tr-TR" sz="2400" dirty="0" smtClean="0"/>
              <a:t>seçeneği seçilerek istenildiği kadar satır ve sütun sayısı yaratılabilir.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361440"/>
            <a:ext cx="2880320" cy="473933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92080" y="4581128"/>
            <a:ext cx="194421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744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Tablo çiz (draw table) </a:t>
            </a:r>
            <a:r>
              <a:rPr lang="tr-TR" sz="2400" dirty="0" smtClean="0"/>
              <a:t>seçeneği ile ortaya çıkan çizim aracı ile istenilen şekilde tablolar çizilebilir.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Çizim aracı, dökümana yerleştirilen tabloların satır ve sütunlarının değiştirilmesi için de kullanılabilir.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49423"/>
            <a:ext cx="2880320" cy="483609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92080" y="4797152"/>
            <a:ext cx="194421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413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Eklenen tablonun satır ve sütunlarının kesiştiği her bir kutuya </a:t>
            </a:r>
            <a:r>
              <a:rPr lang="tr-TR" sz="2400" b="1" dirty="0"/>
              <a:t>hücre</a:t>
            </a:r>
            <a:r>
              <a:rPr lang="tr-TR" sz="2400" dirty="0"/>
              <a:t> denir.</a:t>
            </a:r>
            <a:endParaRPr lang="en-US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Tablo içerisinde hareket etmek için klayvenin </a:t>
            </a:r>
            <a:r>
              <a:rPr lang="tr-TR" sz="2400" b="1" dirty="0" smtClean="0"/>
              <a:t>yön tuşları </a:t>
            </a:r>
            <a:r>
              <a:rPr lang="tr-TR" sz="2400" dirty="0" smtClean="0"/>
              <a:t>veya </a:t>
            </a:r>
            <a:r>
              <a:rPr lang="tr-TR" sz="2400" b="1" dirty="0" smtClean="0"/>
              <a:t>sekme (Tab)</a:t>
            </a:r>
            <a:r>
              <a:rPr lang="tr-TR" sz="2400" dirty="0" smtClean="0"/>
              <a:t> tuşu kullanılabilir. Yön tuşları ile istenilen yöne, sekme tuşu ile de bir sonraki hücreye geçiş yapılabilir.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Sekme tuşu tablonun son hücresinde kullanıldığı zaman otomatik olarak tabloya yeni bir satır eklemektedir.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30" y="2139224"/>
            <a:ext cx="6427506" cy="142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52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Tablolar ile </a:t>
            </a:r>
            <a:r>
              <a:rPr lang="tr-TR" smtClean="0"/>
              <a:t>Ç</a:t>
            </a:r>
            <a:r>
              <a:rPr lang="en-US" smtClean="0"/>
              <a:t>al</a:t>
            </a:r>
            <a:r>
              <a:rPr lang="tr-TR" smtClean="0"/>
              <a:t>ış</a:t>
            </a:r>
            <a:r>
              <a:rPr lang="en-US" smtClean="0"/>
              <a:t>mak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Tablo</a:t>
            </a:r>
            <a:r>
              <a:rPr lang="en-US" sz="2400" dirty="0" smtClean="0"/>
              <a:t> </a:t>
            </a:r>
            <a:r>
              <a:rPr lang="tr-TR" sz="2400" dirty="0" smtClean="0"/>
              <a:t>içindeki bir satırı seçmek için fare ile satırın başına gelip, işaretçiğin şekli yana yatık olduğu zaman çift tıklamak gerekir.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658921" cy="205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52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</a:t>
            </a:r>
            <a:r>
              <a:rPr lang="en-US" dirty="0" smtClean="0"/>
              <a:t>al</a:t>
            </a:r>
            <a:r>
              <a:rPr lang="tr-TR" dirty="0" smtClean="0"/>
              <a:t>ış</a:t>
            </a:r>
            <a:r>
              <a:rPr lang="en-US" dirty="0" err="1" smtClean="0"/>
              <a:t>mak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Tablo</a:t>
            </a:r>
            <a:r>
              <a:rPr lang="en-US" sz="2400" dirty="0" smtClean="0"/>
              <a:t> </a:t>
            </a:r>
            <a:r>
              <a:rPr lang="tr-TR" sz="2400" dirty="0"/>
              <a:t>içindeki bir </a:t>
            </a:r>
            <a:r>
              <a:rPr lang="tr-TR" sz="2400" dirty="0" smtClean="0"/>
              <a:t>sütunu seçmek için de, fare </a:t>
            </a:r>
            <a:r>
              <a:rPr lang="tr-TR" sz="2400" dirty="0"/>
              <a:t>ile </a:t>
            </a:r>
            <a:r>
              <a:rPr lang="tr-TR" sz="2400" dirty="0" smtClean="0"/>
              <a:t>seçilmek istenen sütunun başına </a:t>
            </a:r>
            <a:r>
              <a:rPr lang="tr-TR" sz="2400" dirty="0"/>
              <a:t>gelip, işaretçiğin şekli </a:t>
            </a:r>
            <a:r>
              <a:rPr lang="tr-TR" sz="2400" dirty="0" smtClean="0"/>
              <a:t>değiştiği zaman bir kez </a:t>
            </a:r>
            <a:r>
              <a:rPr lang="tr-TR" sz="2400" dirty="0"/>
              <a:t>tıklamak gerekir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1229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" y="3068960"/>
            <a:ext cx="8291265" cy="158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91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E59FA536BC4981781F65355D85B1" ma:contentTypeVersion="" ma:contentTypeDescription="Create a new document." ma:contentTypeScope="" ma:versionID="b09392c6612d797937dd1e40803865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23187F-DF94-49EB-9399-792901926CF2}"/>
</file>

<file path=customXml/itemProps2.xml><?xml version="1.0" encoding="utf-8"?>
<ds:datastoreItem xmlns:ds="http://schemas.openxmlformats.org/officeDocument/2006/customXml" ds:itemID="{267B87A4-4D86-4A84-81F9-C6380A8753A7}"/>
</file>

<file path=customXml/itemProps3.xml><?xml version="1.0" encoding="utf-8"?>
<ds:datastoreItem xmlns:ds="http://schemas.openxmlformats.org/officeDocument/2006/customXml" ds:itemID="{F7C15FDC-4CFC-4C25-939B-7CD6B98C2F1C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2011</TotalTime>
  <Words>1783</Words>
  <Application>Microsoft Office PowerPoint</Application>
  <PresentationFormat>On-screen Show (4:3)</PresentationFormat>
  <Paragraphs>315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Bookman Old Style</vt:lpstr>
      <vt:lpstr>Calibri</vt:lpstr>
      <vt:lpstr>Courier New</vt:lpstr>
      <vt:lpstr>Ebrima</vt:lpstr>
      <vt:lpstr>Gill Sans MT</vt:lpstr>
      <vt:lpstr>Tahoma</vt:lpstr>
      <vt:lpstr>Times New Roman</vt:lpstr>
      <vt:lpstr>Wingdings</vt:lpstr>
      <vt:lpstr>Wingdings 3</vt:lpstr>
      <vt:lpstr>Origin</vt:lpstr>
      <vt:lpstr>ITEC115 - BİLGİSAYARA GİRİŞ ITEC190 - HUKUK İÇİN BİLGİSAYAR</vt:lpstr>
      <vt:lpstr>Dersin Amacı</vt:lpstr>
      <vt:lpstr>Microsoft Word 2013’te Eklentiler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Tablolar ile Çalışmak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Belgeye Eklentiler Yapmak</vt:lpstr>
      <vt:lpstr>Sayfa Yapısı</vt:lpstr>
      <vt:lpstr>Sayfa Yapısı</vt:lpstr>
      <vt:lpstr>Sayfa Yapısı</vt:lpstr>
      <vt:lpstr>Sayfa Yapısı</vt:lpstr>
      <vt:lpstr>Sayfa Yapısı</vt:lpstr>
      <vt:lpstr>Sayfa Yapısı</vt:lpstr>
      <vt:lpstr>Belgeyi Yazdırmak</vt:lpstr>
      <vt:lpstr>Belgeyi Yazdırmak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Cihan Unal</cp:lastModifiedBy>
  <cp:revision>275</cp:revision>
  <cp:lastPrinted>2012-09-24T10:43:55Z</cp:lastPrinted>
  <dcterms:created xsi:type="dcterms:W3CDTF">2010-08-05T14:41:53Z</dcterms:created>
  <dcterms:modified xsi:type="dcterms:W3CDTF">2017-08-29T09:42:06Z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0x0101001901E59FA536BC4981781F65355D85B1</vt:lpwstr>
  </property>
</Properties>
</file>