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2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59" r:id="rId3"/>
    <p:sldId id="260" r:id="rId4"/>
    <p:sldId id="269" r:id="rId5"/>
    <p:sldId id="270" r:id="rId6"/>
    <p:sldId id="271" r:id="rId7"/>
    <p:sldId id="272" r:id="rId8"/>
    <p:sldId id="261" r:id="rId9"/>
    <p:sldId id="273" r:id="rId10"/>
    <p:sldId id="274" r:id="rId11"/>
    <p:sldId id="276" r:id="rId12"/>
    <p:sldId id="275" r:id="rId13"/>
    <p:sldId id="278" r:id="rId14"/>
    <p:sldId id="262" r:id="rId15"/>
    <p:sldId id="279" r:id="rId16"/>
    <p:sldId id="280" r:id="rId17"/>
    <p:sldId id="281" r:id="rId18"/>
    <p:sldId id="282" r:id="rId19"/>
    <p:sldId id="277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63" r:id="rId28"/>
    <p:sldId id="290" r:id="rId29"/>
    <p:sldId id="291" r:id="rId30"/>
    <p:sldId id="292" r:id="rId31"/>
    <p:sldId id="293" r:id="rId32"/>
    <p:sldId id="264" r:id="rId33"/>
    <p:sldId id="294" r:id="rId34"/>
    <p:sldId id="301" r:id="rId35"/>
    <p:sldId id="307" r:id="rId36"/>
    <p:sldId id="308" r:id="rId37"/>
    <p:sldId id="295" r:id="rId38"/>
    <p:sldId id="297" r:id="rId39"/>
    <p:sldId id="298" r:id="rId40"/>
    <p:sldId id="309" r:id="rId41"/>
    <p:sldId id="299" r:id="rId42"/>
    <p:sldId id="300" r:id="rId43"/>
    <p:sldId id="310" r:id="rId44"/>
    <p:sldId id="311" r:id="rId45"/>
    <p:sldId id="312" r:id="rId46"/>
    <p:sldId id="313" r:id="rId47"/>
    <p:sldId id="302" r:id="rId48"/>
    <p:sldId id="303" r:id="rId49"/>
    <p:sldId id="304" r:id="rId50"/>
    <p:sldId id="305" r:id="rId51"/>
    <p:sldId id="314" r:id="rId52"/>
    <p:sldId id="315" r:id="rId53"/>
    <p:sldId id="316" r:id="rId54"/>
    <p:sldId id="306" r:id="rId55"/>
    <p:sldId id="353" r:id="rId56"/>
    <p:sldId id="354" r:id="rId57"/>
    <p:sldId id="355" r:id="rId58"/>
    <p:sldId id="265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266" r:id="rId67"/>
    <p:sldId id="327" r:id="rId68"/>
    <p:sldId id="325" r:id="rId69"/>
    <p:sldId id="324" r:id="rId70"/>
    <p:sldId id="326" r:id="rId71"/>
    <p:sldId id="329" r:id="rId72"/>
    <p:sldId id="328" r:id="rId73"/>
    <p:sldId id="330" r:id="rId74"/>
    <p:sldId id="356" r:id="rId75"/>
    <p:sldId id="357" r:id="rId76"/>
    <p:sldId id="358" r:id="rId77"/>
    <p:sldId id="359" r:id="rId78"/>
    <p:sldId id="360" r:id="rId79"/>
    <p:sldId id="332" r:id="rId80"/>
    <p:sldId id="331" r:id="rId81"/>
    <p:sldId id="333" r:id="rId82"/>
    <p:sldId id="337" r:id="rId83"/>
    <p:sldId id="338" r:id="rId84"/>
    <p:sldId id="334" r:id="rId85"/>
    <p:sldId id="335" r:id="rId86"/>
    <p:sldId id="336" r:id="rId87"/>
    <p:sldId id="267" r:id="rId88"/>
    <p:sldId id="339" r:id="rId89"/>
    <p:sldId id="340" r:id="rId90"/>
    <p:sldId id="341" r:id="rId91"/>
    <p:sldId id="342" r:id="rId92"/>
    <p:sldId id="343" r:id="rId93"/>
    <p:sldId id="268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92012" autoAdjust="0"/>
  </p:normalViewPr>
  <p:slideViewPr>
    <p:cSldViewPr>
      <p:cViewPr varScale="1">
        <p:scale>
          <a:sx n="79" d="100"/>
          <a:sy n="79" d="100"/>
        </p:scale>
        <p:origin x="-955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ustomXml" Target="../customXml/item3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FCC1-FE33-4E6B-B8D0-BBE5F6C8044D}" type="datetimeFigureOut">
              <a:rPr lang="en-GB" smtClean="0"/>
              <a:t>06/10/2016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BA1-0432-4981-8DE6-A8A017E2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E58B-C7BA-4386-BBEE-0745A6CCAED2}" type="datetimeFigureOut">
              <a:rPr lang="en-GB" smtClean="0"/>
              <a:t>06/10/2016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170B-4CB0-4320-866F-46402148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3329"/>
            <a:ext cx="7772400" cy="1102519"/>
          </a:xfrm>
        </p:spPr>
        <p:txBody>
          <a:bodyPr>
            <a:normAutofit/>
          </a:bodyPr>
          <a:lstStyle>
            <a:lvl1pPr>
              <a:defRPr sz="3200" b="0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89548"/>
            <a:ext cx="6400800" cy="13144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g</a:t>
            </a:r>
            <a:r>
              <a:rPr lang="tr-TR" dirty="0" smtClean="0"/>
              <a:t>ürtaç</a:t>
            </a:r>
            <a:r>
              <a:rPr lang="en-GB" dirty="0" smtClean="0"/>
              <a:t>y</a:t>
            </a:r>
            <a:r>
              <a:rPr lang="tr-TR" dirty="0" smtClean="0"/>
              <a:t>emişcioğlu</a:t>
            </a:r>
            <a:r>
              <a:rPr lang="en-GB" dirty="0" smtClean="0"/>
              <a:t>, Ph.D.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710434"/>
            <a:ext cx="3600400" cy="589508"/>
          </a:xfrm>
        </p:spPr>
        <p:txBody>
          <a:bodyPr anchor="t">
            <a:noAutofit/>
          </a:bodyPr>
          <a:lstStyle>
            <a:lvl1pPr algn="ctr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70" y="4443959"/>
            <a:ext cx="4176465" cy="51740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070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070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795784"/>
            <a:ext cx="4040188" cy="479822"/>
          </a:xfrm>
        </p:spPr>
        <p:txBody>
          <a:bodyPr anchor="b"/>
          <a:lstStyle>
            <a:lvl1pPr marL="0" indent="0">
              <a:buNone/>
              <a:defRPr sz="24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7614"/>
            <a:ext cx="4040188" cy="3247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795784"/>
            <a:ext cx="4041775" cy="479822"/>
          </a:xfrm>
        </p:spPr>
        <p:txBody>
          <a:bodyPr anchor="b"/>
          <a:lstStyle>
            <a:lvl1pPr marL="0" indent="0" algn="r">
              <a:buNone/>
              <a:defRPr sz="24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47614"/>
            <a:ext cx="4041775" cy="32470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339" y="3459772"/>
            <a:ext cx="3008313" cy="624146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76486"/>
            <a:ext cx="5112568" cy="115877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4339" y="4083919"/>
            <a:ext cx="3008313" cy="6480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 spc="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1550"/>
            <a:ext cx="5486400" cy="2774130"/>
          </a:xfrm>
        </p:spPr>
        <p:txBody>
          <a:bodyPr>
            <a:normAutofit/>
          </a:bodyPr>
          <a:lstStyle>
            <a:lvl1pPr marL="0" indent="0">
              <a:buNone/>
              <a:defRPr sz="2400" b="1" strike="noStrike" spc="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t>6 October, 2016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542F-1FF0-48DD-9731-9DDF599BA8DE}" type="datetime3">
              <a:rPr lang="en-GB" smtClean="0"/>
              <a:t>6 October,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DIGITAL INTEGRATED CIRCUIT DESIGN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E73-B0DF-4FC2-852D-0234BE1C2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34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oleObject" Target="../embeddings/oleObject4.bin"/><Relationship Id="rId21" Type="http://schemas.openxmlformats.org/officeDocument/2006/relationships/image" Target="../media/image47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image" Target="../media/image32.png"/><Relationship Id="rId24" Type="http://schemas.openxmlformats.org/officeDocument/2006/relationships/image" Target="../media/image50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image" Target="../media/image22.emf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11.png"/><Relationship Id="rId18" Type="http://schemas.openxmlformats.org/officeDocument/2006/relationships/slide" Target="slide9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58.xml"/><Relationship Id="rId17" Type="http://schemas.openxmlformats.org/officeDocument/2006/relationships/image" Target="../media/image13.png"/><Relationship Id="rId2" Type="http://schemas.openxmlformats.org/officeDocument/2006/relationships/slide" Target="slide3.xml"/><Relationship Id="rId16" Type="http://schemas.openxmlformats.org/officeDocument/2006/relationships/slide" Target="slide8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32.xml"/><Relationship Id="rId19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image" Target="../media/image9.png"/><Relationship Id="rId14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2.em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emf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8.png"/><Relationship Id="rId9" Type="http://schemas.openxmlformats.org/officeDocument/2006/relationships/image" Target="../media/image23.emf"/><Relationship Id="rId14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574"/>
            <a:ext cx="7772400" cy="28982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</a:t>
            </a:r>
            <a:r>
              <a:rPr lang="en-GB" sz="2400" dirty="0" smtClean="0">
                <a:solidFill>
                  <a:schemeClr val="bg1"/>
                </a:solidFill>
              </a:rPr>
              <a:t>TO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LOGIC DESIGN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/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Chapter 1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Digital Systems and </a:t>
            </a:r>
            <a:r>
              <a:rPr lang="en-GB" sz="2800" dirty="0" smtClean="0">
                <a:solidFill>
                  <a:schemeClr val="accent1"/>
                </a:solidFill>
              </a:rPr>
              <a:t>Binary Numbers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gürtaç</a:t>
            </a:r>
            <a:r>
              <a:rPr lang="tr-TR" dirty="0" smtClean="0">
                <a:solidFill>
                  <a:schemeClr val="accent1"/>
                </a:solidFill>
              </a:rPr>
              <a:t>yemişçioğlu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757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Octal Number System</a:t>
            </a:r>
          </a:p>
          <a:p>
            <a:r>
              <a:rPr lang="en-US" altLang="en-US" sz="2000" dirty="0"/>
              <a:t>Base </a:t>
            </a:r>
            <a:r>
              <a:rPr lang="en-US" altLang="en-US" sz="2000" dirty="0" smtClean="0"/>
              <a:t>= 8 </a:t>
            </a:r>
            <a:endParaRPr lang="en-US" altLang="en-US" sz="2000" dirty="0"/>
          </a:p>
          <a:p>
            <a:pPr lvl="1"/>
            <a:r>
              <a:rPr lang="en-US" altLang="en-US" sz="1700" dirty="0">
                <a:sym typeface="Wingdings" pitchFamily="2" charset="2"/>
              </a:rPr>
              <a:t>8</a:t>
            </a:r>
            <a:r>
              <a:rPr lang="en-US" altLang="en-US" sz="1700" dirty="0" smtClean="0">
                <a:sym typeface="Wingdings" pitchFamily="2" charset="2"/>
              </a:rPr>
              <a:t> </a:t>
            </a:r>
            <a:r>
              <a:rPr lang="en-US" altLang="en-US" sz="1700" dirty="0">
                <a:sym typeface="Wingdings" pitchFamily="2" charset="2"/>
              </a:rPr>
              <a:t>digits </a:t>
            </a:r>
            <a:endParaRPr lang="en-US" altLang="en-US" sz="1700" dirty="0" smtClean="0">
              <a:sym typeface="Wingdings" pitchFamily="2" charset="2"/>
            </a:endParaRPr>
          </a:p>
          <a:p>
            <a:pPr lvl="1"/>
            <a:r>
              <a:rPr lang="en-US" altLang="en-US" sz="1700" dirty="0" smtClean="0">
                <a:sym typeface="Wingdings" pitchFamily="2" charset="2"/>
              </a:rPr>
              <a:t>{ </a:t>
            </a:r>
            <a:r>
              <a:rPr lang="en-US" altLang="en-US" sz="1700" dirty="0">
                <a:sym typeface="Wingdings" pitchFamily="2" charset="2"/>
              </a:rPr>
              <a:t>0, 1, 2, 3, 4, 5, 6, </a:t>
            </a:r>
            <a:r>
              <a:rPr lang="en-US" altLang="en-US" sz="1700" dirty="0" smtClean="0">
                <a:sym typeface="Wingdings" pitchFamily="2" charset="2"/>
              </a:rPr>
              <a:t>7}</a:t>
            </a:r>
            <a:endParaRPr lang="en-US" altLang="en-US" sz="1700" dirty="0">
              <a:sym typeface="Wingdings" pitchFamily="2" charset="2"/>
            </a:endParaRPr>
          </a:p>
          <a:p>
            <a:r>
              <a:rPr lang="en-US" altLang="en-US" sz="2000" dirty="0" smtClean="0">
                <a:sym typeface="Wingdings" pitchFamily="2" charset="2"/>
              </a:rPr>
              <a:t>Weights</a:t>
            </a:r>
            <a:endParaRPr lang="en-US" altLang="en-US" sz="2000" dirty="0">
              <a:sym typeface="Wingdings" pitchFamily="2" charset="2"/>
            </a:endParaRPr>
          </a:p>
          <a:p>
            <a:pPr lvl="1"/>
            <a:r>
              <a:rPr lang="en-US" altLang="en-US" sz="1700" dirty="0">
                <a:sym typeface="Wingdings" pitchFamily="2" charset="2"/>
              </a:rPr>
              <a:t>Weight = (</a:t>
            </a:r>
            <a:r>
              <a:rPr lang="en-US" altLang="en-US" sz="1700" i="1" dirty="0">
                <a:sym typeface="Wingdings" pitchFamily="2" charset="2"/>
              </a:rPr>
              <a:t>Base) </a:t>
            </a:r>
            <a:r>
              <a:rPr lang="en-US" altLang="en-US" sz="1700" i="1" baseline="50000" dirty="0">
                <a:sym typeface="Wingdings" pitchFamily="2" charset="2"/>
              </a:rPr>
              <a:t>Position</a:t>
            </a:r>
            <a:endParaRPr lang="en-US" altLang="en-US" sz="1700" i="1" dirty="0">
              <a:sym typeface="Wingdings" pitchFamily="2" charset="2"/>
            </a:endParaRPr>
          </a:p>
          <a:p>
            <a:r>
              <a:rPr lang="en-US" altLang="en-US" sz="2000" dirty="0">
                <a:sym typeface="Wingdings" pitchFamily="2" charset="2"/>
              </a:rPr>
              <a:t>Magnitude</a:t>
            </a:r>
          </a:p>
          <a:p>
            <a:pPr lvl="1"/>
            <a:r>
              <a:rPr lang="en-US" altLang="en-US" sz="1700" dirty="0">
                <a:sym typeface="Wingdings" pitchFamily="2" charset="2"/>
              </a:rPr>
              <a:t>Sum of “</a:t>
            </a:r>
            <a:r>
              <a:rPr lang="en-US" altLang="en-US" sz="1700" i="1" dirty="0">
                <a:sym typeface="Wingdings" pitchFamily="2" charset="2"/>
              </a:rPr>
              <a:t>Digit</a:t>
            </a:r>
            <a:r>
              <a:rPr lang="en-US" altLang="en-US" sz="1700" dirty="0">
                <a:sym typeface="Wingdings" pitchFamily="2" charset="2"/>
              </a:rPr>
              <a:t> x </a:t>
            </a:r>
            <a:r>
              <a:rPr lang="en-US" altLang="en-US" sz="1700" i="1" dirty="0">
                <a:sym typeface="Wingdings" pitchFamily="2" charset="2"/>
              </a:rPr>
              <a:t>Weight</a:t>
            </a:r>
            <a:r>
              <a:rPr lang="en-US" altLang="en-US" sz="1700" dirty="0">
                <a:sym typeface="Wingdings" pitchFamily="2" charset="2"/>
              </a:rPr>
              <a:t>”</a:t>
            </a:r>
          </a:p>
          <a:p>
            <a:r>
              <a:rPr lang="en-US" altLang="en-US" sz="2000" dirty="0">
                <a:sym typeface="Wingdings" pitchFamily="2" charset="2"/>
              </a:rPr>
              <a:t>Formal </a:t>
            </a:r>
            <a:r>
              <a:rPr lang="en-US" altLang="en-US" sz="2000" dirty="0" smtClean="0">
                <a:sym typeface="Wingdings" pitchFamily="2" charset="2"/>
              </a:rPr>
              <a:t>Notation</a:t>
            </a:r>
            <a:endParaRPr lang="en-US" altLang="en-US" sz="2000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21" name="Straight Connector 20"/>
          <p:cNvCxnSpPr>
            <a:stCxn id="13" idx="0"/>
            <a:endCxn id="8" idx="2"/>
          </p:cNvCxnSpPr>
          <p:nvPr/>
        </p:nvCxnSpPr>
        <p:spPr>
          <a:xfrm flipV="1">
            <a:off x="4932040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  <a:endCxn id="9" idx="2"/>
          </p:cNvCxnSpPr>
          <p:nvPr/>
        </p:nvCxnSpPr>
        <p:spPr>
          <a:xfrm flipV="1">
            <a:off x="5692745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  <a:endCxn id="10" idx="2"/>
          </p:cNvCxnSpPr>
          <p:nvPr/>
        </p:nvCxnSpPr>
        <p:spPr>
          <a:xfrm flipV="1">
            <a:off x="6440068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0"/>
            <a:endCxn id="11" idx="2"/>
          </p:cNvCxnSpPr>
          <p:nvPr/>
        </p:nvCxnSpPr>
        <p:spPr>
          <a:xfrm flipV="1">
            <a:off x="7333129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0"/>
            <a:endCxn id="12" idx="2"/>
          </p:cNvCxnSpPr>
          <p:nvPr/>
        </p:nvCxnSpPr>
        <p:spPr>
          <a:xfrm flipV="1">
            <a:off x="8433532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16016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476721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224044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117105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217508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9901" y="163564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90606" y="163564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7929" y="163564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06144" y="16356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8206547" y="16356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40" name="Rounded Rectangle 39"/>
          <p:cNvSpPr/>
          <p:nvPr/>
        </p:nvSpPr>
        <p:spPr>
          <a:xfrm>
            <a:off x="4572000" y="3219822"/>
            <a:ext cx="72008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320</a:t>
            </a:r>
            <a:endParaRPr lang="en-GB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450802" y="3219822"/>
            <a:ext cx="48388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24044" y="3219822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6876256" y="3219822"/>
            <a:ext cx="91374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0.875</a:t>
            </a:r>
            <a:endParaRPr lang="en-GB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7934018" y="3219822"/>
            <a:ext cx="999029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0.0625</a:t>
            </a:r>
            <a:endParaRPr lang="en-GB" b="1" dirty="0"/>
          </a:p>
        </p:txBody>
      </p:sp>
      <p:cxnSp>
        <p:nvCxnSpPr>
          <p:cNvPr id="48" name="Straight Connector 47"/>
          <p:cNvCxnSpPr>
            <a:stCxn id="13" idx="2"/>
            <a:endCxn id="70" idx="0"/>
          </p:cNvCxnSpPr>
          <p:nvPr/>
        </p:nvCxnSpPr>
        <p:spPr>
          <a:xfrm>
            <a:off x="4932040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708261" y="21304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64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534689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82012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7066870" y="213041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1/8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8101550" y="213041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1/64</a:t>
            </a:r>
            <a:endParaRPr lang="en-GB" dirty="0"/>
          </a:p>
        </p:txBody>
      </p:sp>
      <p:cxnSp>
        <p:nvCxnSpPr>
          <p:cNvPr id="77" name="Straight Connector 76"/>
          <p:cNvCxnSpPr>
            <a:stCxn id="14" idx="2"/>
            <a:endCxn id="71" idx="0"/>
          </p:cNvCxnSpPr>
          <p:nvPr/>
        </p:nvCxnSpPr>
        <p:spPr>
          <a:xfrm>
            <a:off x="5692745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5" idx="2"/>
            <a:endCxn id="72" idx="0"/>
          </p:cNvCxnSpPr>
          <p:nvPr/>
        </p:nvCxnSpPr>
        <p:spPr>
          <a:xfrm>
            <a:off x="6440068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" idx="2"/>
            <a:endCxn id="73" idx="0"/>
          </p:cNvCxnSpPr>
          <p:nvPr/>
        </p:nvCxnSpPr>
        <p:spPr>
          <a:xfrm>
            <a:off x="7333129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2"/>
            <a:endCxn id="74" idx="0"/>
          </p:cNvCxnSpPr>
          <p:nvPr/>
        </p:nvCxnSpPr>
        <p:spPr>
          <a:xfrm>
            <a:off x="8433532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82425" y="256245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5x64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5408853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1x8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6156176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2x1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6941035" y="256245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7x1/8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7975715" y="256245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4x1/64</a:t>
            </a:r>
            <a:endParaRPr lang="en-GB" dirty="0"/>
          </a:p>
        </p:txBody>
      </p:sp>
      <p:cxnSp>
        <p:nvCxnSpPr>
          <p:cNvPr id="94" name="Straight Connector 93"/>
          <p:cNvCxnSpPr>
            <a:stCxn id="70" idx="2"/>
            <a:endCxn id="89" idx="0"/>
          </p:cNvCxnSpPr>
          <p:nvPr/>
        </p:nvCxnSpPr>
        <p:spPr>
          <a:xfrm>
            <a:off x="4932040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1" idx="2"/>
            <a:endCxn id="90" idx="0"/>
          </p:cNvCxnSpPr>
          <p:nvPr/>
        </p:nvCxnSpPr>
        <p:spPr>
          <a:xfrm>
            <a:off x="5692745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2" idx="2"/>
            <a:endCxn id="91" idx="0"/>
          </p:cNvCxnSpPr>
          <p:nvPr/>
        </p:nvCxnSpPr>
        <p:spPr>
          <a:xfrm>
            <a:off x="6440068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3" idx="2"/>
            <a:endCxn id="92" idx="0"/>
          </p:cNvCxnSpPr>
          <p:nvPr/>
        </p:nvCxnSpPr>
        <p:spPr>
          <a:xfrm>
            <a:off x="7333129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74" idx="2"/>
            <a:endCxn id="93" idx="0"/>
          </p:cNvCxnSpPr>
          <p:nvPr/>
        </p:nvCxnSpPr>
        <p:spPr>
          <a:xfrm>
            <a:off x="8433532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" idx="0"/>
            <a:endCxn id="89" idx="2"/>
          </p:cNvCxnSpPr>
          <p:nvPr/>
        </p:nvCxnSpPr>
        <p:spPr>
          <a:xfrm flipV="1">
            <a:off x="4932040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41" idx="0"/>
            <a:endCxn id="90" idx="2"/>
          </p:cNvCxnSpPr>
          <p:nvPr/>
        </p:nvCxnSpPr>
        <p:spPr>
          <a:xfrm flipV="1">
            <a:off x="5692745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2" idx="0"/>
            <a:endCxn id="91" idx="2"/>
          </p:cNvCxnSpPr>
          <p:nvPr/>
        </p:nvCxnSpPr>
        <p:spPr>
          <a:xfrm flipV="1">
            <a:off x="6440068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3" idx="0"/>
            <a:endCxn id="92" idx="2"/>
          </p:cNvCxnSpPr>
          <p:nvPr/>
        </p:nvCxnSpPr>
        <p:spPr>
          <a:xfrm flipV="1">
            <a:off x="7333129" y="2931790"/>
            <a:ext cx="1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4" idx="0"/>
            <a:endCxn id="93" idx="2"/>
          </p:cNvCxnSpPr>
          <p:nvPr/>
        </p:nvCxnSpPr>
        <p:spPr>
          <a:xfrm flipV="1">
            <a:off x="8433533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211960" y="372387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endParaRPr lang="en-US" altLang="en-US" baseline="50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23807" y="4443958"/>
            <a:ext cx="11288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512</a:t>
            </a:r>
            <a:r>
              <a:rPr lang="en-US" altLang="en-US" b="1" dirty="0" smtClean="0">
                <a:latin typeface="Arial" charset="0"/>
                <a:cs typeface="Arial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74</a:t>
            </a:r>
            <a:r>
              <a:rPr lang="en-US" altLang="en-US" b="1" dirty="0" smtClean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8</a:t>
            </a:r>
            <a:endParaRPr lang="en-US" altLang="en-US" b="1" baseline="-25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3087" y="4102326"/>
            <a:ext cx="14702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330</a:t>
            </a:r>
            <a:r>
              <a:rPr lang="en-US" altLang="en-US" b="1" dirty="0" smtClean="0">
                <a:latin typeface="Arial" charset="0"/>
                <a:cs typeface="Arial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9375</a:t>
            </a:r>
            <a:r>
              <a:rPr lang="en-US" altLang="en-US" b="1" dirty="0" smtClean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10</a:t>
            </a:r>
            <a:endParaRPr lang="en-US" altLang="en-US" b="1" baseline="-25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20072" y="3219822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925587" y="3219956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7713152" y="3219956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9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7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3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6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"/>
                            </p:stCondLst>
                            <p:childTnLst>
                              <p:par>
                                <p:cTn id="2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200"/>
                            </p:stCondLst>
                            <p:childTnLst>
                              <p:par>
                                <p:cTn id="2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9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animBg="1"/>
      <p:bldP spid="9" grpId="0" uiExpand="1" animBg="1"/>
      <p:bldP spid="10" grpId="0" uiExpand="1" animBg="1"/>
      <p:bldP spid="11" grpId="0" uiExpand="1" animBg="1"/>
      <p:bldP spid="12" grpId="0" uiExpand="1" animBg="1"/>
      <p:bldP spid="13" grpId="0" uiExpand="1"/>
      <p:bldP spid="14" grpId="0" uiExpand="1"/>
      <p:bldP spid="15" grpId="0" uiExpand="1"/>
      <p:bldP spid="16" grpId="0" uiExpand="1"/>
      <p:bldP spid="17" grpId="0" uiExpand="1"/>
      <p:bldP spid="40" grpId="0" uiExpand="1" animBg="1"/>
      <p:bldP spid="41" grpId="0" uiExpand="1" animBg="1"/>
      <p:bldP spid="42" grpId="0" uiExpand="1" animBg="1"/>
      <p:bldP spid="43" grpId="0" uiExpand="1" animBg="1"/>
      <p:bldP spid="44" grpId="0" uiExpand="1" animBg="1"/>
      <p:bldP spid="70" grpId="0" uiExpand="1"/>
      <p:bldP spid="71" grpId="0" uiExpand="1"/>
      <p:bldP spid="72" grpId="0" uiExpand="1"/>
      <p:bldP spid="73" grpId="0" uiExpand="1"/>
      <p:bldP spid="74" grpId="0" uiExpand="1"/>
      <p:bldP spid="89" grpId="0" uiExpand="1"/>
      <p:bldP spid="90" grpId="0" uiExpand="1"/>
      <p:bldP spid="91" grpId="0" uiExpand="1"/>
      <p:bldP spid="92" grpId="0" uiExpand="1"/>
      <p:bldP spid="93" grpId="0" uiExpand="1"/>
      <p:bldP spid="154" grpId="0" uiExpand="1"/>
      <p:bldP spid="156" grpId="0"/>
      <p:bldP spid="60" grpId="0"/>
      <p:bldP spid="61" grpId="0"/>
      <p:bldP spid="62" grpId="0"/>
      <p:bldP spid="6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of binary signals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100</a:t>
            </a:fld>
            <a:endParaRPr lang="en-GB"/>
          </a:p>
        </p:txBody>
      </p:sp>
      <p:cxnSp>
        <p:nvCxnSpPr>
          <p:cNvPr id="8" name="直線單箭頭接點 3"/>
          <p:cNvCxnSpPr>
            <a:cxnSpLocks noChangeShapeType="1"/>
          </p:cNvCxnSpPr>
          <p:nvPr/>
        </p:nvCxnSpPr>
        <p:spPr bwMode="auto">
          <a:xfrm rot="5400000" flipH="1" flipV="1">
            <a:off x="3891270" y="3333078"/>
            <a:ext cx="2159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單箭頭接點 4"/>
          <p:cNvCxnSpPr>
            <a:cxnSpLocks noChangeShapeType="1"/>
          </p:cNvCxnSpPr>
          <p:nvPr/>
        </p:nvCxnSpPr>
        <p:spPr bwMode="auto">
          <a:xfrm>
            <a:off x="4959658" y="4417340"/>
            <a:ext cx="357278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接點 22"/>
          <p:cNvCxnSpPr>
            <a:cxnSpLocks noChangeShapeType="1"/>
          </p:cNvCxnSpPr>
          <p:nvPr/>
        </p:nvCxnSpPr>
        <p:spPr bwMode="auto">
          <a:xfrm>
            <a:off x="4963150" y="4414177"/>
            <a:ext cx="762000" cy="1587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接點 23"/>
          <p:cNvCxnSpPr>
            <a:cxnSpLocks noChangeShapeType="1"/>
          </p:cNvCxnSpPr>
          <p:nvPr/>
        </p:nvCxnSpPr>
        <p:spPr bwMode="auto">
          <a:xfrm>
            <a:off x="7338784" y="4414677"/>
            <a:ext cx="762000" cy="1588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線接點 24"/>
          <p:cNvCxnSpPr>
            <a:cxnSpLocks noChangeShapeType="1"/>
          </p:cNvCxnSpPr>
          <p:nvPr/>
        </p:nvCxnSpPr>
        <p:spPr bwMode="auto">
          <a:xfrm>
            <a:off x="6129496" y="2659978"/>
            <a:ext cx="762000" cy="1587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線接點 26"/>
          <p:cNvCxnSpPr>
            <a:cxnSpLocks noChangeShapeType="1"/>
          </p:cNvCxnSpPr>
          <p:nvPr/>
        </p:nvCxnSpPr>
        <p:spPr bwMode="auto">
          <a:xfrm flipH="1">
            <a:off x="5721658" y="2661565"/>
            <a:ext cx="406399" cy="1752600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線接點 27"/>
          <p:cNvCxnSpPr>
            <a:cxnSpLocks noChangeShapeType="1"/>
          </p:cNvCxnSpPr>
          <p:nvPr/>
        </p:nvCxnSpPr>
        <p:spPr bwMode="auto">
          <a:xfrm>
            <a:off x="6887368" y="2648865"/>
            <a:ext cx="450918" cy="1763713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字方塊 28"/>
          <p:cNvSpPr txBox="1">
            <a:spLocks noChangeArrowheads="1"/>
          </p:cNvSpPr>
          <p:nvPr/>
        </p:nvSpPr>
        <p:spPr bwMode="auto">
          <a:xfrm>
            <a:off x="6134730" y="2782215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i="0" u="none" dirty="0">
                <a:solidFill>
                  <a:schemeClr val="accent4"/>
                </a:solidFill>
                <a:latin typeface="+mj-lt"/>
              </a:rPr>
              <a:t>Logic 1</a:t>
            </a:r>
            <a:endParaRPr kumimoji="0" lang="zh-TW" altLang="en-US" sz="1600" i="0" u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文字方塊 30"/>
          <p:cNvSpPr txBox="1">
            <a:spLocks noChangeArrowheads="1"/>
          </p:cNvSpPr>
          <p:nvPr/>
        </p:nvSpPr>
        <p:spPr bwMode="auto">
          <a:xfrm>
            <a:off x="6133143" y="3980778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i="0" u="none" dirty="0">
                <a:solidFill>
                  <a:schemeClr val="accent4"/>
                </a:solidFill>
                <a:latin typeface="+mj-lt"/>
              </a:rPr>
              <a:t>Logic 0</a:t>
            </a:r>
            <a:endParaRPr kumimoji="0" lang="zh-TW" altLang="en-US" sz="1600" i="0" u="none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18" name="直線接點 32"/>
          <p:cNvCxnSpPr>
            <a:cxnSpLocks noChangeShapeType="1"/>
          </p:cNvCxnSpPr>
          <p:nvPr/>
        </p:nvCxnSpPr>
        <p:spPr bwMode="auto">
          <a:xfrm>
            <a:off x="4970770" y="3239415"/>
            <a:ext cx="3489662" cy="0"/>
          </a:xfrm>
          <a:prstGeom prst="line">
            <a:avLst/>
          </a:prstGeom>
          <a:noFill/>
          <a:ln w="12700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接點 34"/>
          <p:cNvCxnSpPr>
            <a:cxnSpLocks noChangeShapeType="1"/>
          </p:cNvCxnSpPr>
          <p:nvPr/>
        </p:nvCxnSpPr>
        <p:spPr bwMode="auto">
          <a:xfrm>
            <a:off x="4980295" y="3888703"/>
            <a:ext cx="3480137" cy="0"/>
          </a:xfrm>
          <a:prstGeom prst="line">
            <a:avLst/>
          </a:prstGeom>
          <a:noFill/>
          <a:ln w="12700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字方塊 35"/>
          <p:cNvSpPr txBox="1">
            <a:spLocks noChangeArrowheads="1"/>
          </p:cNvSpPr>
          <p:nvPr/>
        </p:nvSpPr>
        <p:spPr bwMode="auto">
          <a:xfrm>
            <a:off x="5974429" y="3412696"/>
            <a:ext cx="11657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i="0" u="none" dirty="0" smtClean="0">
                <a:solidFill>
                  <a:schemeClr val="accent4"/>
                </a:solidFill>
                <a:latin typeface="+mj-lt"/>
              </a:rPr>
              <a:t>undefined</a:t>
            </a:r>
            <a:endParaRPr kumimoji="0" lang="zh-TW" altLang="en-US" sz="1600" i="0" u="none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21" name="直線單箭頭接點 3"/>
          <p:cNvCxnSpPr>
            <a:cxnSpLocks noChangeShapeType="1"/>
          </p:cNvCxnSpPr>
          <p:nvPr/>
        </p:nvCxnSpPr>
        <p:spPr bwMode="auto">
          <a:xfrm flipV="1">
            <a:off x="1259632" y="1689028"/>
            <a:ext cx="0" cy="289894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字方塊 7"/>
          <p:cNvSpPr txBox="1">
            <a:spLocks noChangeArrowheads="1"/>
          </p:cNvSpPr>
          <p:nvPr/>
        </p:nvSpPr>
        <p:spPr bwMode="auto">
          <a:xfrm>
            <a:off x="948450" y="1400480"/>
            <a:ext cx="647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u="none" dirty="0" smtClean="0">
                <a:latin typeface="+mj-lt"/>
              </a:rPr>
              <a:t>Volts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3730369"/>
            <a:ext cx="1440160" cy="849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文字方塊 7"/>
          <p:cNvSpPr txBox="1">
            <a:spLocks noChangeArrowheads="1"/>
          </p:cNvSpPr>
          <p:nvPr/>
        </p:nvSpPr>
        <p:spPr bwMode="auto">
          <a:xfrm>
            <a:off x="948450" y="4418928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>
                <a:latin typeface="+mj-lt"/>
              </a:rPr>
              <a:t>0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39" name="文字方塊 7"/>
          <p:cNvSpPr txBox="1">
            <a:spLocks noChangeArrowheads="1"/>
          </p:cNvSpPr>
          <p:nvPr/>
        </p:nvSpPr>
        <p:spPr bwMode="auto">
          <a:xfrm>
            <a:off x="950326" y="3543473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 smtClean="0">
                <a:latin typeface="+mj-lt"/>
              </a:rPr>
              <a:t>1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59632" y="2081806"/>
            <a:ext cx="1440160" cy="849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文字方塊 7"/>
          <p:cNvSpPr txBox="1">
            <a:spLocks noChangeArrowheads="1"/>
          </p:cNvSpPr>
          <p:nvPr/>
        </p:nvSpPr>
        <p:spPr bwMode="auto">
          <a:xfrm>
            <a:off x="957946" y="2762066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 smtClean="0">
                <a:latin typeface="+mj-lt"/>
              </a:rPr>
              <a:t>2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44" name="文字方塊 7"/>
          <p:cNvSpPr txBox="1">
            <a:spLocks noChangeArrowheads="1"/>
          </p:cNvSpPr>
          <p:nvPr/>
        </p:nvSpPr>
        <p:spPr bwMode="auto">
          <a:xfrm>
            <a:off x="957946" y="1923678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 smtClean="0">
                <a:latin typeface="+mj-lt"/>
              </a:rPr>
              <a:t>3</a:t>
            </a:r>
            <a:endParaRPr kumimoji="0" lang="zh-TW" altLang="en-US" sz="1600" i="0" u="none" dirty="0">
              <a:latin typeface="+mj-lt"/>
            </a:endParaRPr>
          </a:p>
        </p:txBody>
      </p:sp>
      <p:cxnSp>
        <p:nvCxnSpPr>
          <p:cNvPr id="46" name="Straight Arrow Connector 45"/>
          <p:cNvCxnSpPr>
            <a:stCxn id="42" idx="2"/>
            <a:endCxn id="24" idx="0"/>
          </p:cNvCxnSpPr>
          <p:nvPr/>
        </p:nvCxnSpPr>
        <p:spPr>
          <a:xfrm>
            <a:off x="1979712" y="2931790"/>
            <a:ext cx="0" cy="7985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71968" y="3107744"/>
            <a:ext cx="14278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Transition occurs between these limits</a:t>
            </a:r>
            <a:endParaRPr lang="en-GB" sz="1000" dirty="0"/>
          </a:p>
        </p:txBody>
      </p:sp>
      <p:sp>
        <p:nvSpPr>
          <p:cNvPr id="48" name="Right Brace 47"/>
          <p:cNvSpPr/>
          <p:nvPr/>
        </p:nvSpPr>
        <p:spPr>
          <a:xfrm>
            <a:off x="2771800" y="2081806"/>
            <a:ext cx="144016" cy="849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Brace 48"/>
          <p:cNvSpPr/>
          <p:nvPr/>
        </p:nvSpPr>
        <p:spPr>
          <a:xfrm>
            <a:off x="2771800" y="3738437"/>
            <a:ext cx="144016" cy="849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949647" y="2211710"/>
            <a:ext cx="83026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Signal range for logic 1</a:t>
            </a:r>
            <a:endParaRPr lang="en-GB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928151" y="3867894"/>
            <a:ext cx="85176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Signal range for logic 0</a:t>
            </a:r>
            <a:endParaRPr lang="en-GB" sz="1100" dirty="0"/>
          </a:p>
        </p:txBody>
      </p:sp>
      <p:sp>
        <p:nvSpPr>
          <p:cNvPr id="76" name="文字方塊 7"/>
          <p:cNvSpPr txBox="1">
            <a:spLocks noChangeArrowheads="1"/>
          </p:cNvSpPr>
          <p:nvPr/>
        </p:nvSpPr>
        <p:spPr bwMode="auto">
          <a:xfrm>
            <a:off x="4644008" y="4249420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>
                <a:latin typeface="+mj-lt"/>
              </a:rPr>
              <a:t>0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77" name="文字方塊 7"/>
          <p:cNvSpPr txBox="1">
            <a:spLocks noChangeArrowheads="1"/>
          </p:cNvSpPr>
          <p:nvPr/>
        </p:nvSpPr>
        <p:spPr bwMode="auto">
          <a:xfrm>
            <a:off x="4645884" y="3722214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 smtClean="0">
                <a:latin typeface="+mj-lt"/>
              </a:rPr>
              <a:t>1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78" name="文字方塊 7"/>
          <p:cNvSpPr txBox="1">
            <a:spLocks noChangeArrowheads="1"/>
          </p:cNvSpPr>
          <p:nvPr/>
        </p:nvSpPr>
        <p:spPr bwMode="auto">
          <a:xfrm>
            <a:off x="4653504" y="3074142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 smtClean="0">
                <a:latin typeface="+mj-lt"/>
              </a:rPr>
              <a:t>2</a:t>
            </a:r>
            <a:endParaRPr kumimoji="0" lang="zh-TW" altLang="en-US" sz="1600" i="0" u="none" dirty="0">
              <a:latin typeface="+mj-lt"/>
            </a:endParaRPr>
          </a:p>
        </p:txBody>
      </p:sp>
      <p:sp>
        <p:nvSpPr>
          <p:cNvPr id="79" name="文字方塊 7"/>
          <p:cNvSpPr txBox="1">
            <a:spLocks noChangeArrowheads="1"/>
          </p:cNvSpPr>
          <p:nvPr/>
        </p:nvSpPr>
        <p:spPr bwMode="auto">
          <a:xfrm>
            <a:off x="4653504" y="2521228"/>
            <a:ext cx="30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dirty="0" smtClean="0">
                <a:latin typeface="+mj-lt"/>
              </a:rPr>
              <a:t>3</a:t>
            </a:r>
            <a:endParaRPr kumimoji="0" lang="zh-TW" altLang="en-US" sz="1600" i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72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4" grpId="0" animBg="1"/>
      <p:bldP spid="38" grpId="0"/>
      <p:bldP spid="39" grpId="0"/>
      <p:bldP spid="42" grpId="0" animBg="1"/>
      <p:bldP spid="43" grpId="0"/>
      <p:bldP spid="44" grpId="0"/>
      <p:bldP spid="47" grpId="0" animBg="1"/>
      <p:bldP spid="48" grpId="0" animBg="1"/>
      <p:bldP spid="49" grpId="0" animBg="1"/>
      <p:bldP spid="50" grpId="0" animBg="1"/>
      <p:bldP spid="51" grpId="0" animBg="1"/>
      <p:bldP spid="76" grpId="0"/>
      <p:bldP spid="77" grpId="0"/>
      <p:bldP spid="78" grpId="0"/>
      <p:bldP spid="7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4427984" y="2355726"/>
            <a:ext cx="0" cy="2448272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60032" y="2355726"/>
            <a:ext cx="0" cy="2448272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24128" y="2355726"/>
            <a:ext cx="0" cy="2448272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95936" y="2355726"/>
            <a:ext cx="0" cy="2448272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92080" y="2355726"/>
            <a:ext cx="0" cy="2448272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43204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dirty="0">
                <a:sym typeface="Symbol" pitchFamily="18" charset="2"/>
              </a:rPr>
              <a:t>Graphic Symbols and Input-Output Signals for Logic gates</a:t>
            </a:r>
            <a:r>
              <a:rPr lang="en-US" altLang="zh-TW" dirty="0" smtClean="0">
                <a:sym typeface="Symbol" pitchFamily="18" charset="2"/>
              </a:rPr>
              <a:t>:</a:t>
            </a:r>
            <a:endParaRPr lang="en-US" altLang="zh-TW" dirty="0"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101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87194"/>
              </p:ext>
            </p:extLst>
          </p:nvPr>
        </p:nvGraphicFramePr>
        <p:xfrm>
          <a:off x="1354074" y="1491630"/>
          <a:ext cx="76965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Visio" r:id="rId3" imgW="629920" imgH="412558" progId="Visio.Drawing.11">
                  <p:embed/>
                </p:oleObj>
              </mc:Choice>
              <mc:Fallback>
                <p:oleObj name="Visio" r:id="rId3" imgW="629920" imgH="4125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4074" y="1491630"/>
                        <a:ext cx="76965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983748"/>
              </p:ext>
            </p:extLst>
          </p:nvPr>
        </p:nvGraphicFramePr>
        <p:xfrm>
          <a:off x="4392450" y="1491630"/>
          <a:ext cx="76965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Visio" r:id="rId5" imgW="629920" imgH="412558" progId="Visio.Drawing.11">
                  <p:embed/>
                </p:oleObj>
              </mc:Choice>
              <mc:Fallback>
                <p:oleObj name="Visio" r:id="rId5" imgW="629920" imgH="4125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2450" y="1491630"/>
                        <a:ext cx="76965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57677"/>
              </p:ext>
            </p:extLst>
          </p:nvPr>
        </p:nvGraphicFramePr>
        <p:xfrm>
          <a:off x="6941863" y="1491630"/>
          <a:ext cx="87049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Visio" r:id="rId7" imgW="648078" imgH="428086" progId="Visio.Drawing.11">
                  <p:embed/>
                </p:oleObj>
              </mc:Choice>
              <mc:Fallback>
                <p:oleObj name="Visio" r:id="rId7" imgW="648078" imgH="4280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1863" y="1491630"/>
                        <a:ext cx="870497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8323" y="1510771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23" y="1510771"/>
                <a:ext cx="327333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54735" y="1690362"/>
                <a:ext cx="3209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Y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35" y="1690362"/>
                <a:ext cx="320921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12419" y="1602226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Z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19" y="1602226"/>
                <a:ext cx="314509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85483" y="1500273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83" y="1500273"/>
                <a:ext cx="327333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91895" y="1679864"/>
                <a:ext cx="3209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Y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95" y="1679864"/>
                <a:ext cx="320921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49579" y="1591728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Z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9" y="1591728"/>
                <a:ext cx="314509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32240" y="1571623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71623"/>
                <a:ext cx="327333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713875" y="1563108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Z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875" y="1563108"/>
                <a:ext cx="314509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1560" y="204794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(a) two input AND gate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5896" y="204794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(b) two input OR gate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204794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(c) NOT gate or Inverter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08563" y="2642599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63" y="2642599"/>
                <a:ext cx="327333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563888" y="2787774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95936" y="2496874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95936" y="2499742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60032" y="2499742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60032" y="2790642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63888" y="3294698"/>
            <a:ext cx="864096" cy="2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27984" y="3003798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427984" y="3003798"/>
            <a:ext cx="864096" cy="2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92080" y="3006666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92080" y="3294698"/>
            <a:ext cx="432048" cy="2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308563" y="3146655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Y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63" y="3146655"/>
                <a:ext cx="327333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/>
          <p:cNvCxnSpPr/>
          <p:nvPr/>
        </p:nvCxnSpPr>
        <p:spPr>
          <a:xfrm>
            <a:off x="3563888" y="3721010"/>
            <a:ext cx="864096" cy="2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27984" y="3432978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427984" y="3435846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60032" y="3435846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860032" y="3722444"/>
            <a:ext cx="864096" cy="43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563888" y="4222198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995936" y="3934166"/>
            <a:ext cx="0" cy="29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995936" y="3934166"/>
            <a:ext cx="1296144" cy="2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292080" y="3937034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292080" y="4222198"/>
            <a:ext cx="432048" cy="5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563888" y="4443958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995936" y="4729122"/>
            <a:ext cx="864096" cy="1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995936" y="4443958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860032" y="4441090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860032" y="4443958"/>
            <a:ext cx="432048" cy="14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92080" y="4441090"/>
            <a:ext cx="0" cy="290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92080" y="4730556"/>
            <a:ext cx="432048" cy="43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3057018" y="3579862"/>
                <a:ext cx="5469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GB" sz="1200" b="1" i="0" smtClean="0">
                          <a:latin typeface="+mj-lt"/>
                        </a:rPr>
                        <m:t> ∙ </m:t>
                      </m:r>
                      <m:r>
                        <m:rPr>
                          <m:nor/>
                        </m:rPr>
                        <a:rPr lang="en-GB" sz="1200" b="1" i="0" smtClean="0">
                          <a:latin typeface="+mj-lt"/>
                          <a:ea typeface="Cambria Math"/>
                        </a:rPr>
                        <m:t>Y</m:t>
                      </m:r>
                    </m:oMath>
                  </m:oMathPara>
                </a14:m>
                <a:endParaRPr lang="en-GB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18" y="3579862"/>
                <a:ext cx="546945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3057018" y="4072091"/>
                <a:ext cx="5918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GB" sz="1200" b="1" i="0" smtClean="0">
                          <a:latin typeface="+mj-lt"/>
                        </a:rPr>
                        <m:t> + </m:t>
                      </m:r>
                      <m:r>
                        <m:rPr>
                          <m:nor/>
                        </m:rPr>
                        <a:rPr lang="en-GB" sz="1200" b="1" i="0" smtClean="0">
                          <a:latin typeface="+mj-lt"/>
                          <a:ea typeface="Cambria Math"/>
                        </a:rPr>
                        <m:t>Y</m:t>
                      </m:r>
                    </m:oMath>
                  </m:oMathPara>
                </a14:m>
                <a:endParaRPr lang="en-GB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18" y="4072091"/>
                <a:ext cx="591829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3308562" y="4520522"/>
                <a:ext cx="327334" cy="283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sz="1200" b="1" i="0" smtClean="0">
                              <a:latin typeface="+mj-lt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GB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62" y="4520522"/>
                <a:ext cx="327334" cy="28347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3596595" y="2499742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95" y="2499742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4043070" y="2499742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70" y="2499742"/>
                <a:ext cx="312906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4499992" y="2499742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99742"/>
                <a:ext cx="312906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932040" y="2499742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499742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5339214" y="2499742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14" y="2499742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3594368" y="301483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368" y="3014831"/>
                <a:ext cx="312906" cy="27699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4043070" y="301483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70" y="3014831"/>
                <a:ext cx="312906" cy="27699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4499992" y="301483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14831"/>
                <a:ext cx="312906" cy="2769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907166" y="301483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66" y="3014831"/>
                <a:ext cx="312906" cy="2769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341228" y="301483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228" y="3014831"/>
                <a:ext cx="312906" cy="27699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3594368" y="344687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368" y="3446879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4043070" y="344687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70" y="3446879"/>
                <a:ext cx="312906" cy="27699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4499992" y="344687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446879"/>
                <a:ext cx="312906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4932040" y="344687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46879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5339214" y="344687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14" y="3446879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4499992" y="3950935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950935"/>
                <a:ext cx="312906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4907166" y="3950935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66" y="3950935"/>
                <a:ext cx="312906" cy="27699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4043070" y="3950935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70" y="3950935"/>
                <a:ext cx="312906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3595782" y="3950935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82" y="3950935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5339214" y="3950935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14" y="3950935"/>
                <a:ext cx="312906" cy="27699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3611022" y="445499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22" y="4454991"/>
                <a:ext cx="312906" cy="2769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4043070" y="445499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070" y="4454991"/>
                <a:ext cx="312906" cy="27699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4499992" y="445499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454991"/>
                <a:ext cx="312906" cy="27699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4907166" y="445499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1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66" y="4454991"/>
                <a:ext cx="312906" cy="2769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5339214" y="445499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0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214" y="4454991"/>
                <a:ext cx="312906" cy="27699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0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81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50405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dirty="0">
                <a:sym typeface="Symbol" pitchFamily="18" charset="2"/>
              </a:rPr>
              <a:t>Graphic Symbols and Input-Output Signals for </a:t>
            </a:r>
            <a:r>
              <a:rPr lang="en-US" altLang="zh-TW" dirty="0" smtClean="0">
                <a:sym typeface="Symbol" pitchFamily="18" charset="2"/>
              </a:rPr>
              <a:t>many input logic </a:t>
            </a:r>
            <a:r>
              <a:rPr lang="en-US" altLang="zh-TW" dirty="0">
                <a:sym typeface="Symbol" pitchFamily="18" charset="2"/>
              </a:rPr>
              <a:t>gates: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102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14648"/>
              </p:ext>
            </p:extLst>
          </p:nvPr>
        </p:nvGraphicFramePr>
        <p:xfrm>
          <a:off x="1691679" y="1582036"/>
          <a:ext cx="1353471" cy="88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Visio" r:id="rId3" imgW="720063" imgH="472512" progId="Visio.Drawing.11">
                  <p:embed/>
                </p:oleObj>
              </mc:Choice>
              <mc:Fallback>
                <p:oleObj name="Visio" r:id="rId3" imgW="720063" imgH="4725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79" y="1582036"/>
                        <a:ext cx="1353471" cy="888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166903"/>
              </p:ext>
            </p:extLst>
          </p:nvPr>
        </p:nvGraphicFramePr>
        <p:xfrm>
          <a:off x="5220071" y="1563638"/>
          <a:ext cx="135347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Visio" r:id="rId5" imgW="720063" imgH="497960" progId="Visio.Drawing.11">
                  <p:embed/>
                </p:oleObj>
              </mc:Choice>
              <mc:Fallback>
                <p:oleObj name="Visio" r:id="rId5" imgW="720063" imgH="4979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1" y="1563638"/>
                        <a:ext cx="1353471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75656" y="171375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186615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B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2020070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</a:t>
            </a:r>
            <a:endParaRPr lang="en-GB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28008" y="1869958"/>
                <a:ext cx="1098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/>
                  <a:t>F = A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4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1400" b="1" dirty="0" smtClean="0"/>
                  <a:t> B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sz="1400" b="1" dirty="0" smtClean="0"/>
                  <a:t>C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008" y="1869958"/>
                <a:ext cx="1098378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111" t="-2000" r="-1111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004048" y="146426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1722894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B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04048" y="2033786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2286833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D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51853" y="1873453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F = A + B + C + D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285978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(a) three input AND gate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6096" y="284003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(b) four input OR gate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059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3754760" cy="3607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Hexadecimal Number System</a:t>
            </a:r>
          </a:p>
          <a:p>
            <a:r>
              <a:rPr lang="en-US" altLang="en-US" sz="2000" dirty="0"/>
              <a:t>Base </a:t>
            </a:r>
            <a:r>
              <a:rPr lang="en-US" altLang="en-US" sz="2000" dirty="0" smtClean="0"/>
              <a:t>= 16 </a:t>
            </a:r>
            <a:endParaRPr lang="en-US" altLang="en-US" sz="2000" dirty="0"/>
          </a:p>
          <a:p>
            <a:pPr lvl="1"/>
            <a:r>
              <a:rPr lang="en-US" altLang="en-US" sz="1700" dirty="0" smtClean="0">
                <a:sym typeface="Wingdings" pitchFamily="2" charset="2"/>
              </a:rPr>
              <a:t>16 </a:t>
            </a:r>
            <a:r>
              <a:rPr lang="en-US" altLang="en-US" sz="1700" dirty="0">
                <a:sym typeface="Wingdings" pitchFamily="2" charset="2"/>
              </a:rPr>
              <a:t>digits </a:t>
            </a:r>
            <a:r>
              <a:rPr lang="en-US" altLang="en-US" sz="1700" dirty="0" smtClean="0">
                <a:sym typeface="Wingdings" pitchFamily="2" charset="2"/>
              </a:rPr>
              <a:t>{ </a:t>
            </a:r>
            <a:r>
              <a:rPr lang="en-US" altLang="en-US" sz="1700" dirty="0">
                <a:sym typeface="Wingdings" pitchFamily="2" charset="2"/>
              </a:rPr>
              <a:t>0, </a:t>
            </a:r>
            <a:r>
              <a:rPr lang="en-US" altLang="en-US" sz="1700" dirty="0" smtClean="0">
                <a:sym typeface="Wingdings" pitchFamily="2" charset="2"/>
              </a:rPr>
              <a:t>1, 2, 3, 4, 5, 6, 7, 8, 9, A, B, C, D, E, F}</a:t>
            </a:r>
            <a:endParaRPr lang="en-US" altLang="en-US" sz="1700" dirty="0">
              <a:sym typeface="Wingdings" pitchFamily="2" charset="2"/>
            </a:endParaRPr>
          </a:p>
          <a:p>
            <a:r>
              <a:rPr lang="en-US" altLang="en-US" sz="2000" dirty="0" smtClean="0">
                <a:sym typeface="Wingdings" pitchFamily="2" charset="2"/>
              </a:rPr>
              <a:t>Weights</a:t>
            </a:r>
            <a:endParaRPr lang="en-US" altLang="en-US" sz="2000" dirty="0">
              <a:sym typeface="Wingdings" pitchFamily="2" charset="2"/>
            </a:endParaRPr>
          </a:p>
          <a:p>
            <a:pPr lvl="1"/>
            <a:r>
              <a:rPr lang="en-US" altLang="en-US" sz="1700" dirty="0">
                <a:sym typeface="Wingdings" pitchFamily="2" charset="2"/>
              </a:rPr>
              <a:t>Weight = (</a:t>
            </a:r>
            <a:r>
              <a:rPr lang="en-US" altLang="en-US" sz="1700" i="1" dirty="0">
                <a:sym typeface="Wingdings" pitchFamily="2" charset="2"/>
              </a:rPr>
              <a:t>Base) </a:t>
            </a:r>
            <a:r>
              <a:rPr lang="en-US" altLang="en-US" sz="1700" i="1" baseline="50000" dirty="0">
                <a:sym typeface="Wingdings" pitchFamily="2" charset="2"/>
              </a:rPr>
              <a:t>Position</a:t>
            </a:r>
            <a:endParaRPr lang="en-US" altLang="en-US" sz="1700" i="1" dirty="0">
              <a:sym typeface="Wingdings" pitchFamily="2" charset="2"/>
            </a:endParaRPr>
          </a:p>
          <a:p>
            <a:r>
              <a:rPr lang="en-US" altLang="en-US" sz="2000" dirty="0">
                <a:sym typeface="Wingdings" pitchFamily="2" charset="2"/>
              </a:rPr>
              <a:t>Magnitude</a:t>
            </a:r>
          </a:p>
          <a:p>
            <a:pPr lvl="1"/>
            <a:r>
              <a:rPr lang="en-US" altLang="en-US" sz="1700" dirty="0">
                <a:sym typeface="Wingdings" pitchFamily="2" charset="2"/>
              </a:rPr>
              <a:t>Sum of </a:t>
            </a:r>
            <a:r>
              <a:rPr lang="en-US" altLang="en-US" sz="1700" dirty="0" smtClean="0">
                <a:sym typeface="Wingdings" pitchFamily="2" charset="2"/>
              </a:rPr>
              <a:t>“</a:t>
            </a:r>
            <a:r>
              <a:rPr lang="en-US" altLang="en-US" sz="1700" i="1" dirty="0" smtClean="0">
                <a:sym typeface="Wingdings" pitchFamily="2" charset="2"/>
              </a:rPr>
              <a:t>bit</a:t>
            </a:r>
            <a:r>
              <a:rPr lang="en-US" altLang="en-US" sz="1700" dirty="0" smtClean="0">
                <a:sym typeface="Wingdings" pitchFamily="2" charset="2"/>
              </a:rPr>
              <a:t> </a:t>
            </a:r>
            <a:r>
              <a:rPr lang="en-US" altLang="en-US" sz="1700" dirty="0">
                <a:sym typeface="Wingdings" pitchFamily="2" charset="2"/>
              </a:rPr>
              <a:t>x </a:t>
            </a:r>
            <a:r>
              <a:rPr lang="en-US" altLang="en-US" sz="1700" i="1" dirty="0">
                <a:sym typeface="Wingdings" pitchFamily="2" charset="2"/>
              </a:rPr>
              <a:t>Weight</a:t>
            </a:r>
            <a:r>
              <a:rPr lang="en-US" altLang="en-US" sz="1700" dirty="0">
                <a:sym typeface="Wingdings" pitchFamily="2" charset="2"/>
              </a:rPr>
              <a:t>”</a:t>
            </a:r>
          </a:p>
          <a:p>
            <a:r>
              <a:rPr lang="en-US" altLang="en-US" sz="2000" dirty="0">
                <a:sym typeface="Wingdings" pitchFamily="2" charset="2"/>
              </a:rPr>
              <a:t>Formal </a:t>
            </a:r>
            <a:r>
              <a:rPr lang="en-US" altLang="en-US" sz="2000" dirty="0" smtClean="0">
                <a:sym typeface="Wingdings" pitchFamily="2" charset="2"/>
              </a:rPr>
              <a:t>Notation</a:t>
            </a:r>
            <a:endParaRPr lang="en-US" altLang="en-US" sz="1600" i="1" dirty="0" smtClean="0"/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                                    </a:t>
            </a:r>
            <a:endParaRPr lang="en-US" altLang="en-US" sz="1600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21" name="Straight Connector 20"/>
          <p:cNvCxnSpPr>
            <a:stCxn id="13" idx="0"/>
            <a:endCxn id="8" idx="2"/>
          </p:cNvCxnSpPr>
          <p:nvPr/>
        </p:nvCxnSpPr>
        <p:spPr>
          <a:xfrm flipV="1">
            <a:off x="4771314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  <a:endCxn id="9" idx="2"/>
          </p:cNvCxnSpPr>
          <p:nvPr/>
        </p:nvCxnSpPr>
        <p:spPr>
          <a:xfrm flipV="1">
            <a:off x="5635410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  <a:endCxn id="10" idx="2"/>
          </p:cNvCxnSpPr>
          <p:nvPr/>
        </p:nvCxnSpPr>
        <p:spPr>
          <a:xfrm flipV="1">
            <a:off x="6440068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0"/>
            <a:endCxn id="11" idx="2"/>
          </p:cNvCxnSpPr>
          <p:nvPr/>
        </p:nvCxnSpPr>
        <p:spPr>
          <a:xfrm flipH="1" flipV="1">
            <a:off x="7402944" y="1347614"/>
            <a:ext cx="1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0"/>
            <a:endCxn id="12" idx="2"/>
          </p:cNvCxnSpPr>
          <p:nvPr/>
        </p:nvCxnSpPr>
        <p:spPr>
          <a:xfrm flipH="1" flipV="1">
            <a:off x="8531292" y="1347614"/>
            <a:ext cx="1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55290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419386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4044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186920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315268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3452" y="16356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7548" y="16356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6" y="16356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10236" y="163564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8238584" y="163564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40" name="Rounded Rectangle 39"/>
          <p:cNvSpPr/>
          <p:nvPr/>
        </p:nvSpPr>
        <p:spPr>
          <a:xfrm>
            <a:off x="4464527" y="3219822"/>
            <a:ext cx="613575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256</a:t>
            </a:r>
            <a:endParaRPr lang="en-GB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326672" y="3219822"/>
            <a:ext cx="61747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224</a:t>
            </a:r>
            <a:endParaRPr lang="en-GB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6224044" y="3219822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921520" y="3219822"/>
            <a:ext cx="9628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0.4375</a:t>
            </a:r>
            <a:endParaRPr lang="en-GB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8112377" y="3219822"/>
            <a:ext cx="83783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0.039</a:t>
            </a:r>
            <a:endParaRPr lang="en-GB" b="1" dirty="0"/>
          </a:p>
        </p:txBody>
      </p:sp>
      <p:cxnSp>
        <p:nvCxnSpPr>
          <p:cNvPr id="48" name="Straight Connector 47"/>
          <p:cNvCxnSpPr>
            <a:stCxn id="13" idx="2"/>
            <a:endCxn id="70" idx="0"/>
          </p:cNvCxnSpPr>
          <p:nvPr/>
        </p:nvCxnSpPr>
        <p:spPr>
          <a:xfrm>
            <a:off x="4771314" y="2004978"/>
            <a:ext cx="1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81812" y="213041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256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411631" y="21304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6282012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7070962" y="213041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1/16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8133587" y="213041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1/256</a:t>
            </a:r>
            <a:endParaRPr lang="en-GB" dirty="0"/>
          </a:p>
        </p:txBody>
      </p:sp>
      <p:cxnSp>
        <p:nvCxnSpPr>
          <p:cNvPr id="77" name="Straight Connector 76"/>
          <p:cNvCxnSpPr>
            <a:stCxn id="14" idx="2"/>
            <a:endCxn id="71" idx="0"/>
          </p:cNvCxnSpPr>
          <p:nvPr/>
        </p:nvCxnSpPr>
        <p:spPr>
          <a:xfrm>
            <a:off x="5635410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5" idx="2"/>
            <a:endCxn id="72" idx="0"/>
          </p:cNvCxnSpPr>
          <p:nvPr/>
        </p:nvCxnSpPr>
        <p:spPr>
          <a:xfrm>
            <a:off x="6440068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" idx="2"/>
            <a:endCxn id="73" idx="0"/>
          </p:cNvCxnSpPr>
          <p:nvPr/>
        </p:nvCxnSpPr>
        <p:spPr>
          <a:xfrm flipH="1">
            <a:off x="7402944" y="2004978"/>
            <a:ext cx="1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2"/>
            <a:endCxn id="74" idx="0"/>
          </p:cNvCxnSpPr>
          <p:nvPr/>
        </p:nvCxnSpPr>
        <p:spPr>
          <a:xfrm>
            <a:off x="8531293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355976" y="256245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1x256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5220072" y="256245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14x16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6156176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5x1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6945127" y="256245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7x1/16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7942028" y="2562458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10x1/256</a:t>
            </a:r>
            <a:endParaRPr lang="en-GB" dirty="0"/>
          </a:p>
        </p:txBody>
      </p:sp>
      <p:cxnSp>
        <p:nvCxnSpPr>
          <p:cNvPr id="94" name="Straight Connector 93"/>
          <p:cNvCxnSpPr>
            <a:stCxn id="70" idx="2"/>
            <a:endCxn id="89" idx="0"/>
          </p:cNvCxnSpPr>
          <p:nvPr/>
        </p:nvCxnSpPr>
        <p:spPr>
          <a:xfrm>
            <a:off x="4771315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1" idx="2"/>
            <a:endCxn id="90" idx="0"/>
          </p:cNvCxnSpPr>
          <p:nvPr/>
        </p:nvCxnSpPr>
        <p:spPr>
          <a:xfrm>
            <a:off x="5635410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2" idx="2"/>
            <a:endCxn id="91" idx="0"/>
          </p:cNvCxnSpPr>
          <p:nvPr/>
        </p:nvCxnSpPr>
        <p:spPr>
          <a:xfrm>
            <a:off x="6440068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3" idx="2"/>
            <a:endCxn id="92" idx="0"/>
          </p:cNvCxnSpPr>
          <p:nvPr/>
        </p:nvCxnSpPr>
        <p:spPr>
          <a:xfrm>
            <a:off x="7402944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74" idx="2"/>
            <a:endCxn id="93" idx="0"/>
          </p:cNvCxnSpPr>
          <p:nvPr/>
        </p:nvCxnSpPr>
        <p:spPr>
          <a:xfrm flipH="1">
            <a:off x="8531292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" idx="0"/>
            <a:endCxn id="89" idx="2"/>
          </p:cNvCxnSpPr>
          <p:nvPr/>
        </p:nvCxnSpPr>
        <p:spPr>
          <a:xfrm flipV="1">
            <a:off x="4771315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41" idx="0"/>
            <a:endCxn id="90" idx="2"/>
          </p:cNvCxnSpPr>
          <p:nvPr/>
        </p:nvCxnSpPr>
        <p:spPr>
          <a:xfrm flipV="1">
            <a:off x="5635411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2" idx="0"/>
            <a:endCxn id="91" idx="2"/>
          </p:cNvCxnSpPr>
          <p:nvPr/>
        </p:nvCxnSpPr>
        <p:spPr>
          <a:xfrm flipV="1">
            <a:off x="6440068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3" idx="0"/>
            <a:endCxn id="92" idx="2"/>
          </p:cNvCxnSpPr>
          <p:nvPr/>
        </p:nvCxnSpPr>
        <p:spPr>
          <a:xfrm flipV="1">
            <a:off x="7402944" y="2931790"/>
            <a:ext cx="1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4" idx="0"/>
            <a:endCxn id="93" idx="2"/>
          </p:cNvCxnSpPr>
          <p:nvPr/>
        </p:nvCxnSpPr>
        <p:spPr>
          <a:xfrm flipV="1">
            <a:off x="8531292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355976" y="365187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H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endParaRPr lang="en-US" altLang="en-US" baseline="50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64839" y="4102326"/>
            <a:ext cx="185499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458</a:t>
            </a:r>
            <a:r>
              <a:rPr lang="en-US" altLang="en-US" b="1" dirty="0" smtClean="0">
                <a:latin typeface="Arial" charset="0"/>
                <a:cs typeface="Arial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4765625</a:t>
            </a:r>
            <a:r>
              <a:rPr lang="en-US" altLang="en-US" b="1" dirty="0" smtClean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10</a:t>
            </a:r>
            <a:endParaRPr lang="en-US" altLang="en-US" b="1" baseline="-25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62959" y="4443958"/>
            <a:ext cx="12779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1E5</a:t>
            </a:r>
            <a:r>
              <a:rPr lang="en-US" altLang="en-US" b="1" dirty="0" smtClean="0">
                <a:latin typeface="Arial" charset="0"/>
                <a:cs typeface="Arial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7A</a:t>
            </a:r>
            <a:r>
              <a:rPr lang="en-US" altLang="en-US" b="1" dirty="0" smtClean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16</a:t>
            </a:r>
            <a:endParaRPr lang="en-US" altLang="en-US" b="1" baseline="-25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53048" y="3219822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951465" y="3219956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7853740" y="3219822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40" grpId="0" animBg="1"/>
      <p:bldP spid="41" grpId="0" animBg="1"/>
      <p:bldP spid="42" grpId="0" animBg="1"/>
      <p:bldP spid="43" grpId="0" animBg="1"/>
      <p:bldP spid="44" grpId="0" animBg="1"/>
      <p:bldP spid="70" grpId="0"/>
      <p:bldP spid="71" grpId="0"/>
      <p:bldP spid="72" grpId="0"/>
      <p:bldP spid="73" grpId="0"/>
      <p:bldP spid="74" grpId="0"/>
      <p:bldP spid="89" grpId="0"/>
      <p:bldP spid="90" grpId="0"/>
      <p:bldP spid="91" grpId="0"/>
      <p:bldP spid="92" grpId="0"/>
      <p:bldP spid="93" grpId="0"/>
      <p:bldP spid="154" grpId="0"/>
      <p:bldP spid="156" grpId="0"/>
      <p:bldP spid="60" grpId="0"/>
      <p:bldP spid="19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Binary Number System</a:t>
            </a:r>
          </a:p>
          <a:p>
            <a:r>
              <a:rPr lang="en-US" altLang="en-US" sz="2000" dirty="0"/>
              <a:t>Base </a:t>
            </a:r>
            <a:r>
              <a:rPr lang="en-US" altLang="en-US" sz="2000" dirty="0" smtClean="0"/>
              <a:t>= 2 </a:t>
            </a:r>
            <a:endParaRPr lang="en-US" altLang="en-US" sz="2000" dirty="0"/>
          </a:p>
          <a:p>
            <a:pPr lvl="1"/>
            <a:r>
              <a:rPr lang="en-US" altLang="en-US" sz="1700" dirty="0" smtClean="0">
                <a:sym typeface="Wingdings" pitchFamily="2" charset="2"/>
              </a:rPr>
              <a:t>2 </a:t>
            </a:r>
            <a:r>
              <a:rPr lang="en-US" altLang="en-US" sz="1700" dirty="0">
                <a:sym typeface="Wingdings" pitchFamily="2" charset="2"/>
              </a:rPr>
              <a:t>digits </a:t>
            </a:r>
            <a:r>
              <a:rPr lang="en-US" altLang="en-US" sz="1700" dirty="0" smtClean="0">
                <a:sym typeface="Wingdings" pitchFamily="2" charset="2"/>
              </a:rPr>
              <a:t>{ </a:t>
            </a:r>
            <a:r>
              <a:rPr lang="en-US" altLang="en-US" sz="1700" dirty="0">
                <a:sym typeface="Wingdings" pitchFamily="2" charset="2"/>
              </a:rPr>
              <a:t>0, </a:t>
            </a:r>
            <a:r>
              <a:rPr lang="en-US" altLang="en-US" sz="1700" dirty="0" smtClean="0">
                <a:sym typeface="Wingdings" pitchFamily="2" charset="2"/>
              </a:rPr>
              <a:t>1 }, called </a:t>
            </a:r>
            <a:r>
              <a:rPr lang="en-US" altLang="en-US" sz="1700" i="1" dirty="0" smtClean="0">
                <a:solidFill>
                  <a:schemeClr val="accent1"/>
                </a:solidFill>
                <a:sym typeface="Wingdings" pitchFamily="2" charset="2"/>
              </a:rPr>
              <a:t>b</a:t>
            </a:r>
            <a:r>
              <a:rPr lang="en-US" altLang="en-US" sz="1700" dirty="0" smtClean="0">
                <a:sym typeface="Wingdings" pitchFamily="2" charset="2"/>
              </a:rPr>
              <a:t>inary dig</a:t>
            </a:r>
            <a:r>
              <a:rPr lang="en-US" altLang="en-US" sz="1700" i="1" dirty="0" smtClean="0">
                <a:solidFill>
                  <a:schemeClr val="accent1"/>
                </a:solidFill>
                <a:sym typeface="Wingdings" pitchFamily="2" charset="2"/>
              </a:rPr>
              <a:t>its</a:t>
            </a:r>
            <a:r>
              <a:rPr lang="en-US" altLang="en-US" sz="1700" dirty="0" smtClean="0">
                <a:sym typeface="Wingdings" pitchFamily="2" charset="2"/>
              </a:rPr>
              <a:t> or “</a:t>
            </a:r>
            <a:r>
              <a:rPr lang="en-US" altLang="en-US" sz="1700" i="1" dirty="0" smtClean="0">
                <a:solidFill>
                  <a:schemeClr val="accent1"/>
                </a:solidFill>
                <a:sym typeface="Wingdings" pitchFamily="2" charset="2"/>
              </a:rPr>
              <a:t>bits</a:t>
            </a:r>
            <a:r>
              <a:rPr lang="en-US" altLang="en-US" sz="1700" dirty="0" smtClean="0">
                <a:sym typeface="Wingdings" pitchFamily="2" charset="2"/>
              </a:rPr>
              <a:t>”</a:t>
            </a:r>
            <a:endParaRPr lang="en-US" altLang="en-US" sz="1700" dirty="0">
              <a:sym typeface="Wingdings" pitchFamily="2" charset="2"/>
            </a:endParaRPr>
          </a:p>
          <a:p>
            <a:r>
              <a:rPr lang="en-US" altLang="en-US" sz="2000" dirty="0" smtClean="0">
                <a:sym typeface="Wingdings" pitchFamily="2" charset="2"/>
              </a:rPr>
              <a:t>Weights</a:t>
            </a:r>
            <a:endParaRPr lang="en-US" altLang="en-US" sz="2000" dirty="0">
              <a:sym typeface="Wingdings" pitchFamily="2" charset="2"/>
            </a:endParaRPr>
          </a:p>
          <a:p>
            <a:pPr lvl="1"/>
            <a:r>
              <a:rPr lang="en-US" altLang="en-US" sz="1700" dirty="0">
                <a:sym typeface="Wingdings" pitchFamily="2" charset="2"/>
              </a:rPr>
              <a:t>Weight = (</a:t>
            </a:r>
            <a:r>
              <a:rPr lang="en-US" altLang="en-US" sz="1700" i="1" dirty="0">
                <a:sym typeface="Wingdings" pitchFamily="2" charset="2"/>
              </a:rPr>
              <a:t>Base) </a:t>
            </a:r>
            <a:r>
              <a:rPr lang="en-US" altLang="en-US" sz="1700" i="1" baseline="50000" dirty="0">
                <a:sym typeface="Wingdings" pitchFamily="2" charset="2"/>
              </a:rPr>
              <a:t>Position</a:t>
            </a:r>
            <a:endParaRPr lang="en-US" altLang="en-US" sz="1700" i="1" dirty="0">
              <a:sym typeface="Wingdings" pitchFamily="2" charset="2"/>
            </a:endParaRPr>
          </a:p>
          <a:p>
            <a:r>
              <a:rPr lang="en-US" altLang="en-US" sz="2000" dirty="0">
                <a:sym typeface="Wingdings" pitchFamily="2" charset="2"/>
              </a:rPr>
              <a:t>Magnitude</a:t>
            </a:r>
          </a:p>
          <a:p>
            <a:pPr lvl="1"/>
            <a:r>
              <a:rPr lang="en-US" altLang="en-US" sz="1700" dirty="0">
                <a:sym typeface="Wingdings" pitchFamily="2" charset="2"/>
              </a:rPr>
              <a:t>Sum of </a:t>
            </a:r>
            <a:r>
              <a:rPr lang="en-US" altLang="en-US" sz="1700" dirty="0" smtClean="0">
                <a:sym typeface="Wingdings" pitchFamily="2" charset="2"/>
              </a:rPr>
              <a:t>“</a:t>
            </a:r>
            <a:r>
              <a:rPr lang="en-US" altLang="en-US" sz="1700" i="1" dirty="0" smtClean="0">
                <a:sym typeface="Wingdings" pitchFamily="2" charset="2"/>
              </a:rPr>
              <a:t>bit</a:t>
            </a:r>
            <a:r>
              <a:rPr lang="en-US" altLang="en-US" sz="1700" dirty="0" smtClean="0">
                <a:sym typeface="Wingdings" pitchFamily="2" charset="2"/>
              </a:rPr>
              <a:t> </a:t>
            </a:r>
            <a:r>
              <a:rPr lang="en-US" altLang="en-US" sz="1700" dirty="0">
                <a:sym typeface="Wingdings" pitchFamily="2" charset="2"/>
              </a:rPr>
              <a:t>x </a:t>
            </a:r>
            <a:r>
              <a:rPr lang="en-US" altLang="en-US" sz="1700" i="1" dirty="0">
                <a:sym typeface="Wingdings" pitchFamily="2" charset="2"/>
              </a:rPr>
              <a:t>Weight</a:t>
            </a:r>
            <a:r>
              <a:rPr lang="en-US" altLang="en-US" sz="1700" dirty="0">
                <a:sym typeface="Wingdings" pitchFamily="2" charset="2"/>
              </a:rPr>
              <a:t>”</a:t>
            </a:r>
          </a:p>
          <a:p>
            <a:r>
              <a:rPr lang="en-US" altLang="en-US" sz="2000" dirty="0">
                <a:sym typeface="Wingdings" pitchFamily="2" charset="2"/>
              </a:rPr>
              <a:t>Formal </a:t>
            </a:r>
            <a:r>
              <a:rPr lang="en-US" altLang="en-US" sz="2000" dirty="0" smtClean="0">
                <a:sym typeface="Wingdings" pitchFamily="2" charset="2"/>
              </a:rPr>
              <a:t>Notation</a:t>
            </a:r>
          </a:p>
          <a:p>
            <a:r>
              <a:rPr lang="en-US" altLang="en-US" sz="2000" dirty="0" smtClean="0">
                <a:sym typeface="Wingdings" pitchFamily="2" charset="2"/>
              </a:rPr>
              <a:t>Groups of bits</a:t>
            </a:r>
          </a:p>
          <a:p>
            <a:pPr lvl="1"/>
            <a:r>
              <a:rPr lang="en-US" altLang="en-US" sz="1600" dirty="0"/>
              <a:t>4 bits = </a:t>
            </a:r>
            <a:r>
              <a:rPr lang="en-US" altLang="en-US" sz="1600" i="1" dirty="0" smtClean="0"/>
              <a:t>Nibble, </a:t>
            </a:r>
            <a:r>
              <a:rPr lang="en-US" altLang="en-US" sz="1600" dirty="0" smtClean="0"/>
              <a:t>8 </a:t>
            </a:r>
            <a:r>
              <a:rPr lang="en-US" altLang="en-US" sz="1600" dirty="0"/>
              <a:t>bits = </a:t>
            </a:r>
            <a:r>
              <a:rPr lang="en-US" altLang="en-US" sz="1600" i="1" dirty="0" smtClean="0"/>
              <a:t>Byte</a:t>
            </a:r>
          </a:p>
          <a:p>
            <a:pPr>
              <a:buFont typeface="Wingdings 2" pitchFamily="18" charset="2"/>
              <a:buNone/>
            </a:pPr>
            <a:r>
              <a:rPr lang="en-US" altLang="en-US" dirty="0" smtClean="0"/>
              <a:t>                                    </a:t>
            </a:r>
            <a:endParaRPr lang="en-US" altLang="en-US" sz="1600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21" name="Straight Connector 20"/>
          <p:cNvCxnSpPr>
            <a:stCxn id="13" idx="0"/>
            <a:endCxn id="8" idx="2"/>
          </p:cNvCxnSpPr>
          <p:nvPr/>
        </p:nvCxnSpPr>
        <p:spPr>
          <a:xfrm flipV="1">
            <a:off x="4897543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  <a:endCxn id="9" idx="2"/>
          </p:cNvCxnSpPr>
          <p:nvPr/>
        </p:nvCxnSpPr>
        <p:spPr>
          <a:xfrm flipV="1">
            <a:off x="5658248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  <a:endCxn id="10" idx="2"/>
          </p:cNvCxnSpPr>
          <p:nvPr/>
        </p:nvCxnSpPr>
        <p:spPr>
          <a:xfrm flipV="1">
            <a:off x="6510457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04296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387823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81519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442224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294433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288272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171799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95404" y="163564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56109" y="163564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8318" y="1635646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11588" y="16356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95115" y="16356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40" name="Rounded Rectangle 39"/>
          <p:cNvSpPr/>
          <p:nvPr/>
        </p:nvSpPr>
        <p:spPr>
          <a:xfrm>
            <a:off x="4681519" y="3219822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416305" y="3219822"/>
            <a:ext cx="48388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94433" y="3219822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7216264" y="3219822"/>
            <a:ext cx="57606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025445" y="3219822"/>
            <a:ext cx="72475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0.25</a:t>
            </a:r>
            <a:endParaRPr lang="en-GB" b="1" dirty="0"/>
          </a:p>
        </p:txBody>
      </p:sp>
      <p:cxnSp>
        <p:nvCxnSpPr>
          <p:cNvPr id="48" name="Straight Connector 47"/>
          <p:cNvCxnSpPr>
            <a:stCxn id="13" idx="2"/>
            <a:endCxn id="70" idx="0"/>
          </p:cNvCxnSpPr>
          <p:nvPr/>
        </p:nvCxnSpPr>
        <p:spPr>
          <a:xfrm>
            <a:off x="4897543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739487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500192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6352401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7250060" y="21304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0.5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8067864" y="213041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0.25</a:t>
            </a:r>
            <a:endParaRPr lang="en-GB" dirty="0"/>
          </a:p>
        </p:txBody>
      </p:sp>
      <p:cxnSp>
        <p:nvCxnSpPr>
          <p:cNvPr id="77" name="Straight Connector 76"/>
          <p:cNvCxnSpPr>
            <a:stCxn id="14" idx="2"/>
            <a:endCxn id="71" idx="0"/>
          </p:cNvCxnSpPr>
          <p:nvPr/>
        </p:nvCxnSpPr>
        <p:spPr>
          <a:xfrm>
            <a:off x="5658248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5" idx="2"/>
            <a:endCxn id="72" idx="0"/>
          </p:cNvCxnSpPr>
          <p:nvPr/>
        </p:nvCxnSpPr>
        <p:spPr>
          <a:xfrm>
            <a:off x="6510457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04296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387823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613651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1x4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5374356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0x2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6226565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1x1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7124224" y="256245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0x0.5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7942028" y="256245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1x0.25</a:t>
            </a:r>
            <a:endParaRPr lang="en-GB" dirty="0"/>
          </a:p>
        </p:txBody>
      </p:sp>
      <p:cxnSp>
        <p:nvCxnSpPr>
          <p:cNvPr id="94" name="Straight Connector 93"/>
          <p:cNvCxnSpPr>
            <a:stCxn id="70" idx="2"/>
            <a:endCxn id="89" idx="0"/>
          </p:cNvCxnSpPr>
          <p:nvPr/>
        </p:nvCxnSpPr>
        <p:spPr>
          <a:xfrm>
            <a:off x="4897543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1" idx="2"/>
            <a:endCxn id="90" idx="0"/>
          </p:cNvCxnSpPr>
          <p:nvPr/>
        </p:nvCxnSpPr>
        <p:spPr>
          <a:xfrm>
            <a:off x="5658248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2" idx="2"/>
            <a:endCxn id="91" idx="0"/>
          </p:cNvCxnSpPr>
          <p:nvPr/>
        </p:nvCxnSpPr>
        <p:spPr>
          <a:xfrm>
            <a:off x="6510457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3" idx="2"/>
            <a:endCxn id="92" idx="0"/>
          </p:cNvCxnSpPr>
          <p:nvPr/>
        </p:nvCxnSpPr>
        <p:spPr>
          <a:xfrm flipH="1">
            <a:off x="7504296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87823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" idx="0"/>
            <a:endCxn id="89" idx="2"/>
          </p:cNvCxnSpPr>
          <p:nvPr/>
        </p:nvCxnSpPr>
        <p:spPr>
          <a:xfrm flipV="1">
            <a:off x="4897543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41" idx="0"/>
            <a:endCxn id="90" idx="2"/>
          </p:cNvCxnSpPr>
          <p:nvPr/>
        </p:nvCxnSpPr>
        <p:spPr>
          <a:xfrm flipV="1">
            <a:off x="5658248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2" idx="0"/>
            <a:endCxn id="91" idx="2"/>
          </p:cNvCxnSpPr>
          <p:nvPr/>
        </p:nvCxnSpPr>
        <p:spPr>
          <a:xfrm flipV="1">
            <a:off x="6510457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7504296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8387823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378984" y="3651870"/>
            <a:ext cx="458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endParaRPr lang="en-US" altLang="en-US" baseline="50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64839" y="4102326"/>
            <a:ext cx="9573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 b="1" dirty="0" smtClean="0">
                <a:latin typeface="Arial" charset="0"/>
                <a:cs typeface="Arial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25</a:t>
            </a:r>
            <a:r>
              <a:rPr lang="en-US" altLang="en-US" b="1" dirty="0" smtClean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10</a:t>
            </a:r>
            <a:endParaRPr lang="en-US" altLang="en-US" b="1" baseline="-25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62959" y="4443958"/>
            <a:ext cx="11288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 smtClean="0">
                <a:latin typeface="Arial" charset="0"/>
                <a:cs typeface="Arial" charset="0"/>
              </a:rPr>
              <a:t>(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101</a:t>
            </a:r>
            <a:r>
              <a:rPr lang="en-US" altLang="en-US" b="1" dirty="0" smtClean="0">
                <a:latin typeface="Arial" charset="0"/>
                <a:cs typeface="Arial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01</a:t>
            </a:r>
            <a:r>
              <a:rPr lang="en-US" altLang="en-US" b="1" dirty="0" smtClean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2</a:t>
            </a:r>
            <a:endParaRPr lang="en-US" altLang="en-US" b="1" baseline="-25000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31184" y="3219822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951465" y="3219956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7755592" y="3219822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animBg="1"/>
      <p:bldP spid="9" grpId="0" uiExpand="1" animBg="1"/>
      <p:bldP spid="10" grpId="0" uiExpand="1" animBg="1"/>
      <p:bldP spid="11" grpId="0" uiExpand="1" animBg="1"/>
      <p:bldP spid="12" grpId="0" uiExpand="1" animBg="1"/>
      <p:bldP spid="13" grpId="0" uiExpand="1"/>
      <p:bldP spid="14" grpId="0" uiExpand="1"/>
      <p:bldP spid="15" grpId="0" uiExpand="1"/>
      <p:bldP spid="16" grpId="0" uiExpand="1"/>
      <p:bldP spid="17" grpId="0" uiExpand="1"/>
      <p:bldP spid="40" grpId="0" uiExpand="1" animBg="1"/>
      <p:bldP spid="41" grpId="0" uiExpand="1" animBg="1"/>
      <p:bldP spid="42" grpId="0" uiExpand="1" animBg="1"/>
      <p:bldP spid="43" grpId="0" uiExpand="1" animBg="1"/>
      <p:bldP spid="44" grpId="0" uiExpand="1" animBg="1"/>
      <p:bldP spid="70" grpId="0" uiExpand="1"/>
      <p:bldP spid="71" grpId="0" uiExpand="1"/>
      <p:bldP spid="72" grpId="0" uiExpand="1"/>
      <p:bldP spid="73" grpId="0" uiExpand="1"/>
      <p:bldP spid="74" grpId="0" uiExpand="1"/>
      <p:bldP spid="89" grpId="0" uiExpand="1"/>
      <p:bldP spid="90" grpId="0" uiExpand="1"/>
      <p:bldP spid="91" grpId="0" uiExpand="1"/>
      <p:bldP spid="92" grpId="0" uiExpand="1"/>
      <p:bldP spid="93" grpId="0" uiExpand="1"/>
      <p:bldP spid="154" grpId="0" uiExpand="1"/>
      <p:bldP spid="156" grpId="0"/>
      <p:bldP spid="60" grpId="0"/>
      <p:bldP spid="19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3311042"/>
              </p:ext>
            </p:extLst>
          </p:nvPr>
        </p:nvGraphicFramePr>
        <p:xfrm>
          <a:off x="457200" y="1203595"/>
          <a:ext cx="4038600" cy="343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n</a:t>
                      </a:r>
                      <a:endParaRPr lang="en-GB" baseline="30000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0</a:t>
                      </a:r>
                      <a:r>
                        <a:rPr lang="en-GB" dirty="0" smtClean="0"/>
                        <a:t>=1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1</a:t>
                      </a:r>
                      <a:r>
                        <a:rPr lang="en-GB" dirty="0" smtClean="0"/>
                        <a:t>=2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dirty="0" smtClean="0"/>
                        <a:t>=4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3</a:t>
                      </a:r>
                      <a:r>
                        <a:rPr lang="en-GB" dirty="0" smtClean="0"/>
                        <a:t>=8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4</a:t>
                      </a:r>
                      <a:r>
                        <a:rPr lang="en-GB" dirty="0" smtClean="0"/>
                        <a:t>=16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5</a:t>
                      </a:r>
                      <a:r>
                        <a:rPr lang="en-GB" dirty="0" smtClean="0"/>
                        <a:t>=32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6</a:t>
                      </a:r>
                      <a:r>
                        <a:rPr lang="en-GB" dirty="0" smtClean="0"/>
                        <a:t>=64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7</a:t>
                      </a:r>
                      <a:r>
                        <a:rPr lang="en-GB" dirty="0" smtClean="0"/>
                        <a:t>=128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8230553"/>
              </p:ext>
            </p:extLst>
          </p:nvPr>
        </p:nvGraphicFramePr>
        <p:xfrm>
          <a:off x="4648200" y="1203595"/>
          <a:ext cx="4038600" cy="343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n</a:t>
                      </a:r>
                      <a:endParaRPr lang="en-GB" baseline="30000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8</a:t>
                      </a:r>
                      <a:r>
                        <a:rPr lang="en-GB" dirty="0" smtClean="0"/>
                        <a:t>=256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9</a:t>
                      </a:r>
                      <a:r>
                        <a:rPr lang="en-GB" dirty="0" smtClean="0"/>
                        <a:t>=512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10</a:t>
                      </a:r>
                      <a:r>
                        <a:rPr lang="en-GB" dirty="0" smtClean="0"/>
                        <a:t>=1024</a:t>
                      </a:r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11</a:t>
                      </a:r>
                      <a:r>
                        <a:rPr lang="en-GB" baseline="0" dirty="0" smtClean="0"/>
                        <a:t>=2048</a:t>
                      </a:r>
                      <a:endParaRPr lang="en-GB" baseline="30000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12</a:t>
                      </a:r>
                      <a:r>
                        <a:rPr lang="en-GB" dirty="0" smtClean="0"/>
                        <a:t>=4096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20</a:t>
                      </a:r>
                      <a:r>
                        <a:rPr lang="en-GB" dirty="0" smtClean="0"/>
                        <a:t>=1M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30</a:t>
                      </a:r>
                      <a:r>
                        <a:rPr lang="en-GB" dirty="0" smtClean="0"/>
                        <a:t>=1G</a:t>
                      </a:r>
                      <a:endParaRPr lang="en-GB" dirty="0"/>
                    </a:p>
                  </a:txBody>
                  <a:tcPr/>
                </a:tc>
              </a:tr>
              <a:tr h="3817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30000" dirty="0" smtClean="0"/>
                        <a:t>40</a:t>
                      </a:r>
                      <a:r>
                        <a:rPr lang="en-GB" dirty="0" smtClean="0"/>
                        <a:t>=1T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NUMBERS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7544" y="771550"/>
            <a:ext cx="17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power of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6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 Binary 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Arithmetic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00" y="1915624"/>
            <a:ext cx="1299600" cy="12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ARITHMETIC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1275" y="20102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5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0" y="20102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0" y="255163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5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1275" y="255163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n-lt"/>
                <a:cs typeface="Times New Roman" pitchFamily="18" charset="0"/>
              </a:rPr>
              <a:t>5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3132138" y="3091382"/>
            <a:ext cx="1800225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51163" y="255163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tx2"/>
                </a:solidFill>
                <a:latin typeface="+mn-lt"/>
                <a:cs typeface="Arial" charset="0"/>
              </a:rPr>
              <a:t>+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0" y="3270769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51275" y="3270769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32138" y="3270769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1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932363" y="3631132"/>
            <a:ext cx="360362" cy="360362"/>
          </a:xfrm>
          <a:prstGeom prst="line">
            <a:avLst/>
          </a:prstGeom>
          <a:ln>
            <a:headEnd/>
            <a:tailEnd type="triangle" w="lg" len="lg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472113" y="3810519"/>
            <a:ext cx="2879725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= </a:t>
            </a:r>
            <a:r>
              <a:rPr lang="en-US" altLang="en-US" sz="2400" b="1" u="none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Ten </a:t>
            </a:r>
            <a:r>
              <a:rPr lang="en-US" altLang="en-US" sz="2400" b="1" u="none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≥</a:t>
            </a:r>
            <a:r>
              <a:rPr lang="en-US" altLang="en-US" sz="2400" b="1" u="none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400" b="1" u="none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Base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2"/>
                </a:solidFill>
                <a:latin typeface="+mn-lt"/>
                <a:cs typeface="Times New Roman" pitchFamily="18" charset="0"/>
                <a:sym typeface="Wingdings" pitchFamily="2" charset="2"/>
              </a:rPr>
              <a:t> Subtract a Base</a:t>
            </a:r>
            <a:endParaRPr lang="en-US" altLang="en-US" sz="2400" b="1" i="0" u="none" baseline="-25000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51275" y="147054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Times New Roman" pitchFamily="18" charset="0"/>
              </a:rPr>
              <a:t>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32138" y="1470544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Times New Roman" pitchFamily="18" charset="0"/>
              </a:rPr>
              <a:t>1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111750" y="1651519"/>
            <a:ext cx="720725" cy="0"/>
          </a:xfrm>
          <a:prstGeom prst="line">
            <a:avLst/>
          </a:prstGeom>
          <a:ln>
            <a:headEnd/>
            <a:tailEnd type="triangle" w="lg" len="lg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011863" y="1470544"/>
            <a:ext cx="12604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Carry</a:t>
            </a:r>
            <a:endParaRPr lang="en-US" altLang="en-US" sz="2800" b="1" i="0" u="none" spc="50" baseline="-25000" dirty="0">
              <a:ln w="13500">
                <a:solidFill>
                  <a:schemeClr val="accent6">
                    <a:alpha val="6500"/>
                  </a:schemeClr>
                </a:solidFill>
                <a:prstDash val="solid"/>
              </a:ln>
              <a:solidFill>
                <a:schemeClr val="accent6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301" y="771550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ADDITION</a:t>
            </a:r>
          </a:p>
          <a:p>
            <a:r>
              <a:rPr lang="en-GB" dirty="0" smtClean="0"/>
              <a:t>Decimal Addition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15579 L 1.94444E-6 -2.96296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41991 L -2.22222E-6 -2.59259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2625 L -2.77778E-6 0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12" grpId="0"/>
      <p:bldP spid="12" grpId="1"/>
      <p:bldP spid="13" grpId="0"/>
      <p:bldP spid="14" grpId="0"/>
      <p:bldP spid="15" grpId="0" animBg="1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ARITHMETIC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301" y="771550"/>
            <a:ext cx="3834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ADDITION</a:t>
            </a:r>
          </a:p>
          <a:p>
            <a:r>
              <a:rPr lang="en-GB" dirty="0" smtClean="0"/>
              <a:t>Binary Addition - </a:t>
            </a:r>
            <a:r>
              <a:rPr lang="en-US" altLang="en-US" dirty="0"/>
              <a:t>Column </a:t>
            </a:r>
            <a:r>
              <a:rPr lang="en-US" altLang="en-US" dirty="0" smtClean="0"/>
              <a:t>Addition</a:t>
            </a:r>
            <a:endParaRPr lang="en-US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51275" y="213903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2113" y="213903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11863" y="213903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930775" y="213903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91025" y="213903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11525" y="213903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11863" y="267878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472113" y="267878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32363" y="267878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51275" y="267878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391025" y="267878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411413" y="3218532"/>
            <a:ext cx="4140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590800" y="267878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+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011863" y="3397919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472113" y="3397919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391025" y="3397919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311525" y="3397919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 dirty="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851275" y="3397919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932363" y="3397919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771775" y="3397919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spc="50" dirty="0">
                <a:ln w="13500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372225" y="3758282"/>
            <a:ext cx="539750" cy="53975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911975" y="4272632"/>
            <a:ext cx="1260475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≥ (2)</a:t>
            </a:r>
            <a:r>
              <a:rPr lang="en-US" altLang="en-US" sz="2400" b="1" i="0" u="none" baseline="-25000">
                <a:solidFill>
                  <a:schemeClr val="tx1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472113" y="1597694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930775" y="15976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391025" y="15976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851275" y="15976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311525" y="15976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771775" y="1597694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6732588" y="2137444"/>
            <a:ext cx="863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61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en-US" sz="800" i="0" u="none" dirty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23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732588" y="3347119"/>
            <a:ext cx="8636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84</a:t>
            </a:r>
          </a:p>
        </p:txBody>
      </p:sp>
    </p:spTree>
    <p:extLst>
      <p:ext uri="{BB962C8B-B14F-4D97-AF65-F5344CB8AC3E}">
        <p14:creationId xmlns:p14="http://schemas.microsoft.com/office/powerpoint/2010/main" val="8407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ARITHMETIC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301" y="771550"/>
            <a:ext cx="559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SUBTRACTION</a:t>
            </a:r>
          </a:p>
          <a:p>
            <a:r>
              <a:rPr lang="en-GB" dirty="0" smtClean="0"/>
              <a:t>Binary Subtraction - </a:t>
            </a:r>
            <a:r>
              <a:rPr lang="en-US" altLang="en-US" dirty="0"/>
              <a:t>Borrow a “Base” when </a:t>
            </a:r>
            <a:r>
              <a:rPr lang="en-US" altLang="en-US" dirty="0" smtClean="0"/>
              <a:t>needed</a:t>
            </a:r>
            <a:endParaRPr lang="en-US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98962" y="277073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800" y="2770733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59550" y="2770733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8462" y="277073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38712" y="277073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59212" y="277073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59550" y="3310483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19800" y="3310483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680050" y="3310483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598962" y="331048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138712" y="331048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1979712" y="3850233"/>
            <a:ext cx="43195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979712" y="3308896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−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759550" y="4029621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219800" y="4029621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138712" y="4029621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59212" y="4029621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598962" y="4029621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680050" y="4029621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519462" y="4029621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5580162" y="1869033"/>
            <a:ext cx="719138" cy="360363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480275" y="1689646"/>
            <a:ext cx="12604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(10)</a:t>
            </a:r>
            <a:r>
              <a:rPr lang="en-US" altLang="en-US" sz="2800" i="0" u="none" baseline="-250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219800" y="2229396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680050" y="1689646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059212" y="2205583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3598962" y="2229396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519462" y="2769146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4680050" y="2859633"/>
            <a:ext cx="360362" cy="1809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4140300" y="2858046"/>
            <a:ext cx="360362" cy="1809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680050" y="2229396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4140300" y="2229396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2519462" y="2851696"/>
            <a:ext cx="360363" cy="1809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519462" y="2229396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2983012" y="2305596"/>
            <a:ext cx="539750" cy="1793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059212" y="1689646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6480275" y="2769146"/>
            <a:ext cx="8636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77</a:t>
            </a:r>
          </a:p>
          <a:p>
            <a:pPr>
              <a:lnSpc>
                <a:spcPct val="87000"/>
              </a:lnSpc>
              <a:spcBef>
                <a:spcPct val="50000"/>
              </a:spcBef>
            </a:pPr>
            <a:endParaRPr lang="en-US" altLang="en-US" sz="800" i="0" u="none" dirty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23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480275" y="4029621"/>
            <a:ext cx="86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en-US" altLang="en-US" sz="24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= 54</a:t>
            </a:r>
          </a:p>
        </p:txBody>
      </p:sp>
    </p:spTree>
    <p:extLst>
      <p:ext uri="{BB962C8B-B14F-4D97-AF65-F5344CB8AC3E}">
        <p14:creationId xmlns:p14="http://schemas.microsoft.com/office/powerpoint/2010/main" val="11970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7708 L 4.44444E-6 7.40741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15578 L 2.22222E-6 4.44444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8055 L -8.33333E-7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00347 L -0.00017 -0.0016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5" grpId="0" animBg="1"/>
      <p:bldP spid="36" grpId="0"/>
      <p:bldP spid="36" grpId="1"/>
      <p:bldP spid="36" grpId="2"/>
      <p:bldP spid="37" grpId="0"/>
      <p:bldP spid="37" grpId="1"/>
      <p:bldP spid="37" grpId="2"/>
      <p:bldP spid="38" grpId="0" animBg="1"/>
      <p:bldP spid="39" grpId="0"/>
      <p:bldP spid="40" grpId="0" animBg="1"/>
      <p:bldP spid="41" grpId="0"/>
      <p:bldP spid="41" grpId="1"/>
      <p:bldP spid="41" grpId="2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ARITHMETIC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301" y="771550"/>
            <a:ext cx="3568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MULTIPLICATION</a:t>
            </a:r>
          </a:p>
          <a:p>
            <a:r>
              <a:rPr lang="en-GB" dirty="0" smtClean="0"/>
              <a:t>Binary Multiplication – </a:t>
            </a:r>
            <a:r>
              <a:rPr lang="en-US" dirty="0" smtClean="0"/>
              <a:t>Bit by bit</a:t>
            </a:r>
            <a:endParaRPr lang="en-US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9232" y="74419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39482" y="74419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18982" y="74419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560320" y="744190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100070" y="744190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18982" y="12839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79232" y="12839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558732" y="12839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100070" y="1283940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>
                <a:solidFill>
                  <a:schemeClr val="bg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4139257" y="1823690"/>
            <a:ext cx="43195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79232" y="19792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939482" y="19792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018982" y="19792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560320" y="1979265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100070" y="1979265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939482" y="252060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399732" y="252060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479232" y="252060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020570" y="252060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560320" y="2520602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58395" y="3623915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318645" y="3623915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398145" y="3623915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939482" y="362391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79232" y="362391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939482" y="3060352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 dirty="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479232" y="30841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018982" y="30841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399732" y="30841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859982" y="3084165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spc="50">
                <a:ln w="13500">
                  <a:solidFill>
                    <a:schemeClr val="accent6"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4139257" y="4163665"/>
            <a:ext cx="43195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8100070" y="4344640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7560320" y="4344640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018982" y="43446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939482" y="43446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399732" y="43446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4859982" y="43446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4318645" y="4344640"/>
            <a:ext cx="3603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479232" y="43446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i="0" u="none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4139257" y="1283940"/>
            <a:ext cx="3603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8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020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0324 L -2.77778E-6 1.85185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10509 L 5E-6 0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10509 L 2.77778E-6 0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10509 L 5.55556E-7 0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-0.10509 L 1.94444E-6 0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2625 L 5E-6 -3.7037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2625 L 2.77778E-6 -3.7037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2625 L 5.55556E-7 -3.7037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2625 L 1.94444E-6 -3.7037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2625 L -2.77778E-7 -3.7037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6435 L -3.61111E-6 7.40741E-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2625 L 5.55556E-7 2.59259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625 L 1.94444E-6 2.59259E-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2625 L -2.77778E-7 2.59259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-0.2625 L -2.5E-6 2.59259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42014 L 5.55556E-7 -2.59259E-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42014 L 1.94444E-6 -2.59259E-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42014 L -2.77778E-7 -2.59259E-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42014 L -2.5E-6 -2.59259E-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9 -0.42014 L -4.72222E-6 -2.59259E-6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1.4 Number-base </a:t>
            </a:r>
            <a:r>
              <a:rPr lang="en-GB" dirty="0" smtClean="0">
                <a:solidFill>
                  <a:schemeClr val="accent1"/>
                </a:solidFill>
              </a:rPr>
              <a:t>conversion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79" y="1919229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CHAPTER 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5576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-25253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83768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>
            <a:stCxn id="6" idx="6"/>
            <a:endCxn id="9" idx="2"/>
          </p:cNvCxnSpPr>
          <p:nvPr/>
        </p:nvCxnSpPr>
        <p:spPr>
          <a:xfrm>
            <a:off x="147565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11960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9" idx="6"/>
            <a:endCxn id="13" idx="2"/>
          </p:cNvCxnSpPr>
          <p:nvPr/>
        </p:nvCxnSpPr>
        <p:spPr>
          <a:xfrm>
            <a:off x="3203848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40152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3" idx="6"/>
            <a:endCxn id="15" idx="2"/>
          </p:cNvCxnSpPr>
          <p:nvPr/>
        </p:nvCxnSpPr>
        <p:spPr>
          <a:xfrm>
            <a:off x="4932040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68344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/>
          <p:cNvCxnSpPr>
            <a:stCxn id="15" idx="6"/>
            <a:endCxn id="19" idx="2"/>
          </p:cNvCxnSpPr>
          <p:nvPr/>
        </p:nvCxnSpPr>
        <p:spPr>
          <a:xfrm>
            <a:off x="6660232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8388424" y="1484142"/>
            <a:ext cx="1008112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8412" y="1995686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Digital </a:t>
            </a:r>
          </a:p>
          <a:p>
            <a:pPr algn="ctr"/>
            <a:r>
              <a:rPr lang="en-GB" dirty="0" smtClean="0"/>
              <a:t>Systems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245727" y="1995685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</a:t>
            </a:r>
          </a:p>
          <a:p>
            <a:pPr algn="ctr"/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468073" y="1995684"/>
            <a:ext cx="166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Number-base</a:t>
            </a:r>
          </a:p>
          <a:p>
            <a:pPr algn="ctr"/>
            <a:r>
              <a:rPr lang="en-GB" dirty="0" smtClean="0"/>
              <a:t>Conversions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244259" y="1995686"/>
            <a:ext cx="156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Octal &amp; </a:t>
            </a:r>
          </a:p>
          <a:p>
            <a:pPr algn="ctr"/>
            <a:r>
              <a:rPr lang="en-GB" dirty="0" smtClean="0"/>
              <a:t>Hexadecimal</a:t>
            </a:r>
          </a:p>
          <a:p>
            <a:pPr algn="ctr"/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69871" y="3868235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755576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>
          <a:xfrm>
            <a:off x="-25253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83768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/>
          <p:cNvCxnSpPr>
            <a:stCxn id="31" idx="6"/>
            <a:endCxn id="33" idx="2"/>
          </p:cNvCxnSpPr>
          <p:nvPr/>
        </p:nvCxnSpPr>
        <p:spPr>
          <a:xfrm>
            <a:off x="147565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211960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Connector 35"/>
          <p:cNvCxnSpPr>
            <a:stCxn id="33" idx="6"/>
            <a:endCxn id="35" idx="2"/>
          </p:cNvCxnSpPr>
          <p:nvPr/>
        </p:nvCxnSpPr>
        <p:spPr>
          <a:xfrm>
            <a:off x="3203848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940152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>
            <a:stCxn id="35" idx="6"/>
            <a:endCxn id="37" idx="2"/>
          </p:cNvCxnSpPr>
          <p:nvPr/>
        </p:nvCxnSpPr>
        <p:spPr>
          <a:xfrm>
            <a:off x="4932040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717280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cxnSp>
        <p:nvCxnSpPr>
          <p:cNvPr id="40" name="Straight Connector 39"/>
          <p:cNvCxnSpPr>
            <a:stCxn id="37" idx="6"/>
            <a:endCxn id="39" idx="2"/>
          </p:cNvCxnSpPr>
          <p:nvPr/>
        </p:nvCxnSpPr>
        <p:spPr>
          <a:xfrm>
            <a:off x="6660232" y="3376612"/>
            <a:ext cx="1057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9" idx="6"/>
          </p:cNvCxnSpPr>
          <p:nvPr/>
        </p:nvCxnSpPr>
        <p:spPr>
          <a:xfrm flipV="1">
            <a:off x="8437360" y="3369124"/>
            <a:ext cx="959176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16497" y="3868235"/>
            <a:ext cx="16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Signed Binary</a:t>
            </a:r>
          </a:p>
          <a:p>
            <a:pPr algn="ctr"/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135822" y="3858527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</a:t>
            </a:r>
          </a:p>
          <a:p>
            <a:pPr algn="ctr"/>
            <a:r>
              <a:rPr lang="en-GB" dirty="0" smtClean="0"/>
              <a:t>Codes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423092" y="3880668"/>
            <a:ext cx="175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 Storage</a:t>
            </a:r>
          </a:p>
          <a:p>
            <a:pPr algn="ctr"/>
            <a:r>
              <a:rPr lang="en-GB" dirty="0" smtClean="0"/>
              <a:t>&amp; Registers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334168" y="388066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 Logic</a:t>
            </a:r>
            <a:endParaRPr lang="en-GB" dirty="0"/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2" y="1292496"/>
            <a:ext cx="398268" cy="398268"/>
          </a:xfrm>
          <a:prstGeom prst="rect">
            <a:avLst/>
          </a:prstGeom>
        </p:spPr>
      </p:pic>
      <p:pic>
        <p:nvPicPr>
          <p:cNvPr id="47" name="Picture 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07" y="1288086"/>
            <a:ext cx="399600" cy="399600"/>
          </a:xfrm>
          <a:prstGeom prst="rect">
            <a:avLst/>
          </a:prstGeom>
        </p:spPr>
      </p:pic>
      <p:pic>
        <p:nvPicPr>
          <p:cNvPr id="48" name="Picture 4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91" y="1292496"/>
            <a:ext cx="399600" cy="399600"/>
          </a:xfrm>
          <a:prstGeom prst="rect">
            <a:avLst/>
          </a:prstGeom>
        </p:spPr>
      </p:pic>
      <p:pic>
        <p:nvPicPr>
          <p:cNvPr id="49" name="Picture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72" y="1292496"/>
            <a:ext cx="399600" cy="399600"/>
          </a:xfrm>
          <a:prstGeom prst="rect">
            <a:avLst/>
          </a:prstGeom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2" y="3173068"/>
            <a:ext cx="399600" cy="399600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08" y="3177764"/>
            <a:ext cx="399600" cy="399600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00" y="3177764"/>
            <a:ext cx="399600" cy="399600"/>
          </a:xfrm>
          <a:prstGeom prst="rect">
            <a:avLst/>
          </a:prstGeom>
        </p:spPr>
      </p:pic>
      <p:pic>
        <p:nvPicPr>
          <p:cNvPr id="53" name="Picture 5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92" y="3177764"/>
            <a:ext cx="399600" cy="399600"/>
          </a:xfrm>
          <a:prstGeom prst="rect">
            <a:avLst/>
          </a:prstGeom>
        </p:spPr>
      </p:pic>
      <p:pic>
        <p:nvPicPr>
          <p:cNvPr id="54" name="Picture 5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20" y="3177764"/>
            <a:ext cx="399600" cy="399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921821" y="1995686"/>
            <a:ext cx="130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</a:t>
            </a:r>
          </a:p>
          <a:p>
            <a:pPr algn="ctr"/>
            <a:r>
              <a:rPr lang="en-GB" dirty="0" smtClean="0"/>
              <a:t>Arithmetic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00" y="129363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9" grpId="0" animBg="1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35" grpId="0" animBg="1"/>
      <p:bldP spid="37" grpId="0" animBg="1"/>
      <p:bldP spid="39" grpId="0" animBg="1"/>
      <p:bldP spid="42" grpId="0"/>
      <p:bldP spid="43" grpId="0"/>
      <p:bldP spid="44" grpId="0"/>
      <p:bldP spid="45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AutoShape 13"/>
          <p:cNvCxnSpPr>
            <a:cxnSpLocks noChangeShapeType="1"/>
            <a:stCxn id="7" idx="0"/>
          </p:cNvCxnSpPr>
          <p:nvPr/>
        </p:nvCxnSpPr>
        <p:spPr bwMode="auto">
          <a:xfrm rot="16200000" flipH="1" flipV="1">
            <a:off x="3462138" y="-494956"/>
            <a:ext cx="1091756" cy="4708048"/>
          </a:xfrm>
          <a:prstGeom prst="curvedConnector4">
            <a:avLst>
              <a:gd name="adj1" fmla="val -20939"/>
              <a:gd name="adj2" fmla="val 100056"/>
            </a:avLst>
          </a:prstGeom>
          <a:ln>
            <a:headEnd/>
            <a:tailEnd type="triangle" w="lg" len="lg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AutoShape 16"/>
          <p:cNvCxnSpPr>
            <a:cxnSpLocks noChangeShapeType="1"/>
            <a:stCxn id="9" idx="2"/>
          </p:cNvCxnSpPr>
          <p:nvPr/>
        </p:nvCxnSpPr>
        <p:spPr bwMode="auto">
          <a:xfrm rot="5400000" flipH="1">
            <a:off x="3462139" y="1266821"/>
            <a:ext cx="1091754" cy="4708048"/>
          </a:xfrm>
          <a:prstGeom prst="curvedConnector4">
            <a:avLst>
              <a:gd name="adj1" fmla="val -20939"/>
              <a:gd name="adj2" fmla="val 100003"/>
            </a:avLst>
          </a:prstGeom>
          <a:ln>
            <a:headEnd/>
            <a:tailEnd type="triangle" w="lg" len="lg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 flipV="1">
            <a:off x="6012160" y="2001588"/>
            <a:ext cx="0" cy="306320"/>
          </a:xfrm>
          <a:prstGeom prst="straightConnector1">
            <a:avLst/>
          </a:prstGeom>
          <a:ln>
            <a:headEnd/>
            <a:tailEnd type="triangle" w="lg" len="lg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AutoShape 10"/>
          <p:cNvCxnSpPr>
            <a:cxnSpLocks noChangeShapeType="1"/>
          </p:cNvCxnSpPr>
          <p:nvPr/>
        </p:nvCxnSpPr>
        <p:spPr bwMode="auto">
          <a:xfrm>
            <a:off x="6660232" y="2017737"/>
            <a:ext cx="0" cy="290171"/>
          </a:xfrm>
          <a:prstGeom prst="straightConnector1">
            <a:avLst/>
          </a:prstGeom>
          <a:ln>
            <a:headEnd/>
            <a:tailEnd type="triangle" w="lg" len="lg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 flipV="1">
            <a:off x="6660232" y="3172004"/>
            <a:ext cx="0" cy="290171"/>
          </a:xfrm>
          <a:prstGeom prst="straightConnector1">
            <a:avLst/>
          </a:prstGeom>
          <a:ln>
            <a:headEnd/>
            <a:tailEnd type="triangle" w="lg" len="lg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AutoShape 12"/>
          <p:cNvCxnSpPr>
            <a:cxnSpLocks noChangeShapeType="1"/>
          </p:cNvCxnSpPr>
          <p:nvPr/>
        </p:nvCxnSpPr>
        <p:spPr bwMode="auto">
          <a:xfrm>
            <a:off x="6012160" y="3172004"/>
            <a:ext cx="0" cy="290171"/>
          </a:xfrm>
          <a:prstGeom prst="straightConnector1">
            <a:avLst/>
          </a:prstGeom>
          <a:ln>
            <a:headEnd/>
            <a:tailEnd type="triangle" w="lg" len="lg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403647" y="2404944"/>
            <a:ext cx="1597496" cy="6700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en-US" sz="1800" i="0" u="none" dirty="0">
                <a:solidFill>
                  <a:schemeClr val="bg1"/>
                </a:solidFill>
                <a:latin typeface="+mj-lt"/>
                <a:cs typeface="Arial" charset="0"/>
              </a:rPr>
              <a:t>Decimal</a:t>
            </a:r>
          </a:p>
          <a:p>
            <a:pPr algn="ctr" eaLnBrk="1" hangingPunct="1"/>
            <a:r>
              <a:rPr lang="en-US" altLang="en-US" sz="1800" i="0" u="none" dirty="0">
                <a:solidFill>
                  <a:schemeClr val="bg1"/>
                </a:solidFill>
                <a:latin typeface="+mj-lt"/>
                <a:cs typeface="Arial" charset="0"/>
              </a:rPr>
              <a:t>(Base 10)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596" y="1313190"/>
            <a:ext cx="1562888" cy="6346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en-US" sz="1800" i="0" u="none" dirty="0">
                <a:solidFill>
                  <a:schemeClr val="bg1"/>
                </a:solidFill>
                <a:latin typeface="+mj-lt"/>
                <a:cs typeface="Arial" charset="0"/>
              </a:rPr>
              <a:t>Octal</a:t>
            </a:r>
          </a:p>
          <a:p>
            <a:pPr algn="ctr" eaLnBrk="1" hangingPunct="1"/>
            <a:r>
              <a:rPr lang="en-US" altLang="en-US" sz="1800" i="0" u="none" dirty="0">
                <a:solidFill>
                  <a:schemeClr val="bg1"/>
                </a:solidFill>
                <a:latin typeface="+mj-lt"/>
                <a:cs typeface="Arial" charset="0"/>
              </a:rPr>
              <a:t>(Base 8)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570436" y="2404944"/>
            <a:ext cx="1583208" cy="67002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en-US" sz="1800" i="0" u="none">
                <a:solidFill>
                  <a:schemeClr val="bg1"/>
                </a:solidFill>
                <a:latin typeface="+mj-lt"/>
                <a:cs typeface="Arial" charset="0"/>
              </a:rPr>
              <a:t>Binary</a:t>
            </a:r>
          </a:p>
          <a:p>
            <a:pPr algn="ctr" eaLnBrk="1" hangingPunct="1"/>
            <a:r>
              <a:rPr lang="en-US" altLang="en-US" sz="1800" i="0" u="none">
                <a:solidFill>
                  <a:schemeClr val="bg1"/>
                </a:solidFill>
                <a:latin typeface="+mj-lt"/>
                <a:cs typeface="Arial" charset="0"/>
              </a:rPr>
              <a:t>(Base 2)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570436" y="3532044"/>
            <a:ext cx="1583208" cy="6346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en-US" sz="1800" i="0" u="none" dirty="0">
                <a:solidFill>
                  <a:schemeClr val="bg1"/>
                </a:solidFill>
                <a:latin typeface="+mj-lt"/>
                <a:cs typeface="Arial" charset="0"/>
              </a:rPr>
              <a:t>Hexadecimal</a:t>
            </a:r>
          </a:p>
          <a:p>
            <a:pPr algn="ctr" eaLnBrk="1" hangingPunct="1"/>
            <a:r>
              <a:rPr lang="en-US" altLang="en-US" sz="1800" i="0" u="none" dirty="0">
                <a:solidFill>
                  <a:schemeClr val="bg1"/>
                </a:solidFill>
                <a:latin typeface="+mj-lt"/>
                <a:cs typeface="Arial" charset="0"/>
              </a:rPr>
              <a:t>(Base 16)</a:t>
            </a:r>
          </a:p>
        </p:txBody>
      </p:sp>
      <p:cxnSp>
        <p:nvCxnSpPr>
          <p:cNvPr id="10" name="AutoShape 7"/>
          <p:cNvCxnSpPr>
            <a:cxnSpLocks noChangeShapeType="1"/>
          </p:cNvCxnSpPr>
          <p:nvPr/>
        </p:nvCxnSpPr>
        <p:spPr bwMode="auto">
          <a:xfrm>
            <a:off x="3081750" y="2883972"/>
            <a:ext cx="2426354" cy="26338"/>
          </a:xfrm>
          <a:prstGeom prst="straightConnector1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 flipH="1">
            <a:off x="3091696" y="2523932"/>
            <a:ext cx="2416408" cy="0"/>
          </a:xfrm>
          <a:prstGeom prst="straightConnector1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  <a:endCxn id="7" idx="1"/>
          </p:cNvCxnSpPr>
          <p:nvPr/>
        </p:nvCxnSpPr>
        <p:spPr bwMode="auto">
          <a:xfrm flipV="1">
            <a:off x="2555776" y="1630529"/>
            <a:ext cx="3024820" cy="774415"/>
          </a:xfrm>
          <a:prstGeom prst="curvedConnector3">
            <a:avLst>
              <a:gd name="adj1" fmla="val 121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  <a:endCxn id="9" idx="1"/>
          </p:cNvCxnSpPr>
          <p:nvPr/>
        </p:nvCxnSpPr>
        <p:spPr bwMode="auto">
          <a:xfrm>
            <a:off x="2555778" y="3074968"/>
            <a:ext cx="3014658" cy="774415"/>
          </a:xfrm>
          <a:prstGeom prst="curvedConnector3">
            <a:avLst>
              <a:gd name="adj1" fmla="val -47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 rot="20635942">
            <a:off x="1800401" y="1081342"/>
            <a:ext cx="1260475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600" i="0" u="none" dirty="0">
                <a:solidFill>
                  <a:schemeClr val="tx2"/>
                </a:solidFill>
                <a:latin typeface="+mj-lt"/>
                <a:cs typeface="Arial" charset="0"/>
              </a:rPr>
              <a:t>Evaluate Magnitude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779912" y="2319618"/>
            <a:ext cx="1260475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600" i="0" u="none" dirty="0">
                <a:solidFill>
                  <a:schemeClr val="tx2"/>
                </a:solidFill>
                <a:latin typeface="+mj-lt"/>
                <a:cs typeface="Arial" charset="0"/>
              </a:rPr>
              <a:t>Evaluate Magnitude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 rot="1000224">
            <a:off x="1653992" y="3919548"/>
            <a:ext cx="1260475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600" i="0" u="none" dirty="0">
                <a:solidFill>
                  <a:schemeClr val="tx2"/>
                </a:solidFill>
                <a:latin typeface="+mj-lt"/>
                <a:cs typeface="Arial" charset="0"/>
              </a:rPr>
              <a:t>Evaluate Magnitude</a:t>
            </a:r>
          </a:p>
        </p:txBody>
      </p:sp>
    </p:spTree>
    <p:extLst>
      <p:ext uri="{BB962C8B-B14F-4D97-AF65-F5344CB8AC3E}">
        <p14:creationId xmlns:p14="http://schemas.microsoft.com/office/powerpoint/2010/main" val="9079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Decimal to binary conversion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Divide the number by the ‘Base’ (=2)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Take the remainder (either 0 or 1) as a coefficient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Take the quotient and repeat the </a:t>
            </a:r>
            <a:r>
              <a:rPr lang="en-US" altLang="en-US" dirty="0" smtClean="0"/>
              <a:t>division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Decimal (integer) to binary conversion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2163" y="1482338"/>
            <a:ext cx="2079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0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Example:</a:t>
            </a:r>
            <a:r>
              <a:rPr lang="en-US" altLang="en-US" sz="2000" b="1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en-US" sz="20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13</a:t>
            </a:r>
            <a:r>
              <a:rPr lang="en-US" altLang="en-US" sz="20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  <a:r>
              <a:rPr lang="en-US" altLang="en-US" sz="20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59832" y="1879253"/>
            <a:ext cx="1393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Quotient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92613" y="1879253"/>
            <a:ext cx="165622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Remainder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24945" y="1874490"/>
            <a:ext cx="16433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Coefficient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27300" y="3714403"/>
            <a:ext cx="53142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Answer:</a:t>
            </a:r>
            <a:r>
              <a:rPr lang="en-US" altLang="en-US" sz="21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(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13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10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3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2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1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1101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6227737" y="4111278"/>
            <a:ext cx="144463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5076056" y="4111278"/>
            <a:ext cx="136525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79516" y="4379347"/>
            <a:ext cx="2168748" cy="3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  <a:defRPr/>
            </a:pPr>
            <a:r>
              <a:rPr lang="en-US" altLang="en-US" sz="2100" b="1" i="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MSB           LSB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32025" y="2165003"/>
            <a:ext cx="49244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13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92388" y="2168178"/>
            <a:ext cx="1321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2 =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6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75509" y="2168178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32025" y="2525365"/>
            <a:ext cx="4090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>
                <a:solidFill>
                  <a:schemeClr val="accent2"/>
                </a:solidFill>
                <a:latin typeface="+mj-lt"/>
                <a:cs typeface="Arial" charset="0"/>
              </a:rPr>
              <a:t> 6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592388" y="2528540"/>
            <a:ext cx="1321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2 =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3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075509" y="2528540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0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0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32025" y="2885728"/>
            <a:ext cx="4090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>
                <a:solidFill>
                  <a:schemeClr val="accent2"/>
                </a:solidFill>
                <a:latin typeface="+mj-lt"/>
                <a:cs typeface="Arial" charset="0"/>
              </a:rPr>
              <a:t> 3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92388" y="2888903"/>
            <a:ext cx="1321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2 =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075509" y="2888903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232025" y="3238153"/>
            <a:ext cx="4090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>
                <a:solidFill>
                  <a:schemeClr val="accent2"/>
                </a:solidFill>
                <a:latin typeface="+mj-lt"/>
                <a:cs typeface="Arial" charset="0"/>
              </a:rPr>
              <a:t> 1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92388" y="3241328"/>
            <a:ext cx="1321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2 =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075509" y="3241328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16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0.10509 L 8.05556E-6 -3.7037E-6 " pathEditMode="relative" ptsTypes="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04885 L 3.33333E-6 4.81481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04907 L 3.33333E-6 -1.48148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04792 L 3.33333E-6 -3.7037E-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Decimal (fraction) to binary </a:t>
            </a:r>
            <a:r>
              <a:rPr lang="en-GB" dirty="0" smtClean="0"/>
              <a:t>conversion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Multiply </a:t>
            </a:r>
            <a:r>
              <a:rPr lang="en-US" altLang="en-US" dirty="0"/>
              <a:t>the number by the ‘Base’ (=2)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Take the integer (either 0 or 1) as a coefficient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Take the resultant fraction and repeat the </a:t>
            </a:r>
            <a:r>
              <a:rPr lang="en-US" altLang="en-US" dirty="0" smtClean="0"/>
              <a:t>division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Decimal (fraction) to binary conversion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92163" y="1448469"/>
            <a:ext cx="255550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Example: (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0.625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628732" y="1986632"/>
            <a:ext cx="11592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Integer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794007" y="1986632"/>
            <a:ext cx="12901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Fraction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096953" y="1995686"/>
            <a:ext cx="16433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Coefficient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187575" y="3607469"/>
            <a:ext cx="58689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Answer:</a:t>
            </a:r>
            <a:r>
              <a:rPr lang="en-US" altLang="en-US" sz="21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(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0.625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10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(0.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-1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-2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-3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0.101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6227738" y="4039269"/>
            <a:ext cx="144462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5207000" y="4026569"/>
            <a:ext cx="73025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706938" y="4307338"/>
            <a:ext cx="2097310" cy="3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  <a:defRPr/>
            </a:pPr>
            <a:r>
              <a:rPr lang="en-US" altLang="en-US" sz="2100" b="1" i="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MSB           LSB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232025" y="2272382"/>
            <a:ext cx="8771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>
                <a:solidFill>
                  <a:schemeClr val="accent2"/>
                </a:solidFill>
                <a:latin typeface="+mj-lt"/>
                <a:cs typeface="Arial" charset="0"/>
              </a:rPr>
              <a:t>0.625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132138" y="2275557"/>
            <a:ext cx="258917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* 2 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   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  </a:t>
            </a:r>
            <a:r>
              <a:rPr lang="en-US" altLang="en-US" sz="21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.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      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25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32025" y="2632744"/>
            <a:ext cx="7232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>
                <a:solidFill>
                  <a:schemeClr val="accent2"/>
                </a:solidFill>
                <a:latin typeface="+mj-lt"/>
                <a:cs typeface="Arial" charset="0"/>
              </a:rPr>
              <a:t>0.25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132138" y="2635919"/>
            <a:ext cx="25763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* 2 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0   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  </a:t>
            </a:r>
            <a:r>
              <a:rPr lang="en-US" altLang="en-US" sz="21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.         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5</a:t>
            </a:r>
            <a:endParaRPr lang="en-US" altLang="en-US" sz="2100" b="1" i="0" u="none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232025" y="2993107"/>
            <a:ext cx="56938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>
                <a:solidFill>
                  <a:schemeClr val="accent2"/>
                </a:solidFill>
                <a:latin typeface="+mj-lt"/>
                <a:cs typeface="Arial" charset="0"/>
              </a:rPr>
              <a:t>0.5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132138" y="2996282"/>
            <a:ext cx="25763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* 2 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   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  </a:t>
            </a:r>
            <a:r>
              <a:rPr lang="en-US" altLang="en-US" sz="21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.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        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  <a:endParaRPr lang="en-US" altLang="en-US" sz="2100" b="1" i="0" u="none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4208" y="2256507"/>
            <a:ext cx="9316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-1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44208" y="2693638"/>
            <a:ext cx="9316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b="1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altLang="en-US" sz="2100" b="1" baseline="-25000" dirty="0">
                <a:solidFill>
                  <a:schemeClr val="tx2"/>
                </a:solidFill>
                <a:cs typeface="Times New Roman" pitchFamily="18" charset="0"/>
              </a:rPr>
              <a:t>-2 </a:t>
            </a:r>
            <a:r>
              <a:rPr lang="en-US" altLang="en-US" sz="2100" b="1" dirty="0">
                <a:solidFill>
                  <a:schemeClr val="tx2"/>
                </a:solidFill>
                <a:cs typeface="Times New Roman" pitchFamily="18" charset="0"/>
              </a:rPr>
              <a:t>=</a:t>
            </a:r>
            <a:r>
              <a:rPr lang="en-US" altLang="en-US" sz="21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altLang="en-US" sz="2100" b="1" dirty="0">
                <a:solidFill>
                  <a:schemeClr val="accent1"/>
                </a:solidFill>
                <a:cs typeface="Arial" charset="0"/>
              </a:rPr>
              <a:t>0</a:t>
            </a:r>
            <a:endParaRPr lang="en-GB" sz="2100" dirty="0"/>
          </a:p>
        </p:txBody>
      </p:sp>
      <p:sp>
        <p:nvSpPr>
          <p:cNvPr id="43" name="Rectangle 42"/>
          <p:cNvSpPr/>
          <p:nvPr/>
        </p:nvSpPr>
        <p:spPr>
          <a:xfrm>
            <a:off x="6444208" y="3075806"/>
            <a:ext cx="9316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b="1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altLang="en-US" sz="2100" b="1" baseline="-25000" dirty="0">
                <a:solidFill>
                  <a:schemeClr val="tx2"/>
                </a:solidFill>
                <a:cs typeface="Times New Roman" pitchFamily="18" charset="0"/>
              </a:rPr>
              <a:t>-3 </a:t>
            </a:r>
            <a:r>
              <a:rPr lang="en-US" altLang="en-US" sz="2100" b="1" dirty="0">
                <a:solidFill>
                  <a:schemeClr val="tx2"/>
                </a:solidFill>
                <a:cs typeface="Times New Roman" pitchFamily="18" charset="0"/>
              </a:rPr>
              <a:t>=</a:t>
            </a:r>
            <a:r>
              <a:rPr lang="en-US" altLang="en-US" sz="21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altLang="en-US" sz="2100" b="1" dirty="0">
                <a:solidFill>
                  <a:schemeClr val="accent1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83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0.10509 L 8.05556E-6 -3.7037E-6 " pathEditMode="relative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78 -0.04861 L -1.94444E-6 -3.7037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15 -0.04884 L 3.05556E-6 0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Decimal (integer) to octal conversion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2163" y="1482338"/>
            <a:ext cx="22252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0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Example:</a:t>
            </a:r>
            <a:r>
              <a:rPr lang="en-US" altLang="en-US" sz="2000" b="1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en-US" sz="20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175</a:t>
            </a:r>
            <a:r>
              <a:rPr lang="en-US" altLang="en-US" sz="20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  <a:r>
              <a:rPr lang="en-US" altLang="en-US" sz="2000" b="1" i="0" u="none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2000" b="1" i="0" u="none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67236" y="1879253"/>
            <a:ext cx="1393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Quotient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00017" y="1879253"/>
            <a:ext cx="165622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Remainder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32349" y="1874490"/>
            <a:ext cx="16433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Coefficient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27300" y="3714403"/>
            <a:ext cx="54681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Answer:</a:t>
            </a:r>
            <a:r>
              <a:rPr lang="en-US" altLang="en-US" sz="21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(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175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10</a:t>
            </a:r>
            <a:r>
              <a:rPr lang="en-US" altLang="en-US" sz="2100" b="1" i="0" u="none" baseline="-25000" dirty="0" smtClean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3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2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1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(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257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8</a:t>
            </a:r>
            <a:endParaRPr lang="en-US" altLang="en-US" sz="2100" b="1" i="0" u="none" baseline="-25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6371753" y="4111278"/>
            <a:ext cx="144463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5227563" y="4111278"/>
            <a:ext cx="136525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60032" y="4379347"/>
            <a:ext cx="2168748" cy="3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  <a:defRPr/>
            </a:pPr>
            <a:r>
              <a:rPr lang="en-US" altLang="en-US" sz="2100" b="1" i="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MSB           LSB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32025" y="2165003"/>
            <a:ext cx="6463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175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699792" y="2168178"/>
            <a:ext cx="14750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     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21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182913" y="2168178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7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7</a:t>
            </a:r>
            <a:endParaRPr lang="en-US" altLang="en-US" sz="2100" b="1" i="0" u="none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97220" y="2525365"/>
            <a:ext cx="5629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21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99792" y="2528540"/>
            <a:ext cx="1321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     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2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182913" y="2528540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5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5</a:t>
            </a:r>
            <a:endParaRPr lang="en-US" altLang="en-US" sz="2100" b="1" i="0" u="none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426512" y="2885728"/>
            <a:ext cx="40908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2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699792" y="2888903"/>
            <a:ext cx="13211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182913" y="2888903"/>
            <a:ext cx="1944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2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2</a:t>
            </a:r>
            <a:endParaRPr lang="en-US" altLang="en-US" sz="2100" b="1" i="0" u="none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0.10509 L 8.05556E-6 -3.7037E-6 " pathEditMode="relative" ptsTypes="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04885 L 3.33333E-6 4.81481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04907 L 3.33333E-6 -1.48148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BASE CONVERSION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Decimal (fraction) to octal conversion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92163" y="1448469"/>
            <a:ext cx="27093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Example: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0.3125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  <a:r>
              <a:rPr lang="en-US" altLang="en-US" sz="2100" b="1" i="0" u="none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2100" b="1" i="0" u="none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628732" y="1986632"/>
            <a:ext cx="11592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Integer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794007" y="1986632"/>
            <a:ext cx="12901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Fraction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096953" y="1995686"/>
            <a:ext cx="16433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Coefficient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187575" y="3607469"/>
            <a:ext cx="597150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Answer:</a:t>
            </a:r>
            <a:r>
              <a:rPr lang="en-US" altLang="en-US" sz="21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     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(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0.3125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10</a:t>
            </a:r>
            <a:r>
              <a:rPr lang="en-US" altLang="en-US" sz="2100" b="1" i="0" u="none" baseline="-25000" dirty="0" smtClean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(0.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-1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-2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-3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  <a:r>
              <a:rPr lang="en-US" altLang="en-US" sz="2100" b="1" i="0" u="none" baseline="-250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= (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0.24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2100" b="1" i="0" u="none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8</a:t>
            </a:r>
            <a:endParaRPr lang="en-US" altLang="en-US" sz="2100" b="1" i="0" u="none" baseline="-25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6443762" y="4039269"/>
            <a:ext cx="144462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5292080" y="4026569"/>
            <a:ext cx="73025" cy="2889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 sz="2100">
              <a:latin typeface="+mj-lt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850954" y="4307338"/>
            <a:ext cx="2097310" cy="3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7000"/>
              </a:lnSpc>
              <a:spcBef>
                <a:spcPct val="50000"/>
              </a:spcBef>
              <a:defRPr/>
            </a:pPr>
            <a:r>
              <a:rPr lang="en-US" altLang="en-US" sz="2100" b="1" i="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MSB           LSB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232025" y="2272382"/>
            <a:ext cx="103105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0.3125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132138" y="2275557"/>
            <a:ext cx="25763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*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2      </a:t>
            </a:r>
            <a:r>
              <a:rPr lang="en-US" altLang="en-US" sz="21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.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 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 5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32025" y="2632744"/>
            <a:ext cx="56938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0.5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132138" y="2635919"/>
            <a:ext cx="25763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* </a:t>
            </a:r>
            <a:r>
              <a:rPr lang="en-US" altLang="en-US" sz="2100" b="1" i="0" u="none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4      </a:t>
            </a:r>
            <a:r>
              <a:rPr lang="en-US" altLang="en-US" sz="21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.          </a:t>
            </a:r>
            <a:r>
              <a:rPr lang="en-US" altLang="en-US" sz="21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  <a:endParaRPr lang="en-US" altLang="en-US" sz="2100" b="1" i="0" u="none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4208" y="2256507"/>
            <a:ext cx="9316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altLang="en-US" sz="2100" b="1" i="0" u="none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-1 </a:t>
            </a:r>
            <a:r>
              <a:rPr lang="en-US" altLang="en-US" sz="21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altLang="en-US" sz="21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100" b="1" i="0" u="none" dirty="0" smtClean="0">
                <a:solidFill>
                  <a:schemeClr val="accent1"/>
                </a:solidFill>
                <a:latin typeface="+mj-lt"/>
                <a:cs typeface="Arial" charset="0"/>
              </a:rPr>
              <a:t>2</a:t>
            </a:r>
            <a:endParaRPr lang="en-US" altLang="en-US" sz="2100" b="1" i="0" u="none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44208" y="2693638"/>
            <a:ext cx="9316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100" b="1" dirty="0">
                <a:solidFill>
                  <a:schemeClr val="tx2"/>
                </a:solidFill>
                <a:cs typeface="Times New Roman" pitchFamily="18" charset="0"/>
              </a:rPr>
              <a:t>a</a:t>
            </a:r>
            <a:r>
              <a:rPr lang="en-US" altLang="en-US" sz="2100" b="1" baseline="-25000" dirty="0">
                <a:solidFill>
                  <a:schemeClr val="tx2"/>
                </a:solidFill>
                <a:cs typeface="Times New Roman" pitchFamily="18" charset="0"/>
              </a:rPr>
              <a:t>-2 </a:t>
            </a:r>
            <a:r>
              <a:rPr lang="en-US" altLang="en-US" sz="2100" b="1" dirty="0">
                <a:solidFill>
                  <a:schemeClr val="tx2"/>
                </a:solidFill>
                <a:cs typeface="Times New Roman" pitchFamily="18" charset="0"/>
              </a:rPr>
              <a:t>=</a:t>
            </a:r>
            <a:r>
              <a:rPr lang="en-US" altLang="en-US" sz="21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altLang="en-US" sz="2100" b="1" dirty="0">
                <a:solidFill>
                  <a:schemeClr val="accent1"/>
                </a:solidFill>
                <a:cs typeface="Arial" charset="0"/>
              </a:rPr>
              <a:t>4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2336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0.10509 L 8.05556E-6 -3.7037E-6 " pathEditMode="relative" ptsTypes="AA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78 -0.04861 L -1.94444E-6 -3.7037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5" grpId="1"/>
      <p:bldP spid="36" grpId="0"/>
      <p:bldP spid="37" grpId="0"/>
      <p:bldP spid="37" grpId="1"/>
      <p:bldP spid="38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1.5 Octal &amp; hexa</a:t>
            </a:r>
            <a:r>
              <a:rPr lang="en-GB" dirty="0" smtClean="0">
                <a:solidFill>
                  <a:schemeClr val="accent1"/>
                </a:solidFill>
              </a:rPr>
              <a:t>decimal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03" y="1921453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5626968" cy="3607049"/>
          </a:xfrm>
        </p:spPr>
        <p:txBody>
          <a:bodyPr/>
          <a:lstStyle/>
          <a:p>
            <a:r>
              <a:rPr lang="en-US" altLang="en-US" sz="2000" dirty="0" smtClean="0"/>
              <a:t>Binary to octal conversion</a:t>
            </a:r>
          </a:p>
          <a:p>
            <a:r>
              <a:rPr lang="en-US" altLang="en-US" sz="2000" dirty="0" smtClean="0"/>
              <a:t>8 </a:t>
            </a:r>
            <a:r>
              <a:rPr lang="en-US" altLang="en-US" sz="2000" dirty="0"/>
              <a:t>= 2</a:t>
            </a:r>
            <a:r>
              <a:rPr lang="en-US" altLang="en-US" sz="2000" baseline="30000" dirty="0"/>
              <a:t>3</a:t>
            </a:r>
          </a:p>
          <a:p>
            <a:r>
              <a:rPr lang="en-US" altLang="en-US" sz="2000" dirty="0"/>
              <a:t>Each group of 3 bits represents an octal </a:t>
            </a:r>
            <a:r>
              <a:rPr lang="en-US" altLang="en-US" sz="2000" dirty="0" smtClean="0"/>
              <a:t>digit</a:t>
            </a:r>
            <a:endParaRPr lang="en-US" altLang="en-US" sz="2000" dirty="0"/>
          </a:p>
          <a:p>
            <a:endParaRPr lang="en-GB" dirty="0" smtClean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6921656"/>
              </p:ext>
            </p:extLst>
          </p:nvPr>
        </p:nvGraphicFramePr>
        <p:xfrm>
          <a:off x="6156175" y="987425"/>
          <a:ext cx="2530626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5313"/>
                <a:gridCol w="12653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Octal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Binary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001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010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011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101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110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111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OCTAL &amp; HEXADECIMAL NUMBERS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51420" y="2382748"/>
            <a:ext cx="1231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Example:</a:t>
            </a:r>
            <a:endParaRPr lang="en-US" altLang="en-US" sz="1800" b="1" i="0" u="none" baseline="-25000" dirty="0">
              <a:solidFill>
                <a:srgbClr val="FF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872257" y="2922498"/>
            <a:ext cx="20681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( 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1 0 1 1 0 . 0 1  </a:t>
            </a:r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872257" y="4116412"/>
            <a:ext cx="2016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( 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2       6    .   2   </a:t>
            </a:r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8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275856" y="3221061"/>
            <a:ext cx="354516" cy="898525"/>
            <a:chOff x="2701" y="2613"/>
            <a:chExt cx="196" cy="566"/>
          </a:xfrm>
        </p:grpSpPr>
        <p:sp>
          <p:nvSpPr>
            <p:cNvPr id="12" name="AutoShape 41"/>
            <p:cNvSpPr>
              <a:spLocks/>
            </p:cNvSpPr>
            <p:nvPr/>
          </p:nvSpPr>
          <p:spPr bwMode="auto">
            <a:xfrm rot="16200000">
              <a:off x="2742" y="2572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sp>
          <p:nvSpPr>
            <p:cNvPr id="13" name="AutoShape 42"/>
            <p:cNvSpPr>
              <a:spLocks/>
            </p:cNvSpPr>
            <p:nvPr/>
          </p:nvSpPr>
          <p:spPr bwMode="auto">
            <a:xfrm rot="5400000" flipV="1">
              <a:off x="2742" y="3025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cxnSp>
          <p:nvCxnSpPr>
            <p:cNvPr id="14" name="AutoShape 43"/>
            <p:cNvCxnSpPr>
              <a:cxnSpLocks noChangeShapeType="1"/>
              <a:stCxn id="12" idx="1"/>
              <a:endCxn id="13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2627784" y="3219474"/>
            <a:ext cx="360040" cy="898525"/>
            <a:chOff x="2701" y="2613"/>
            <a:chExt cx="196" cy="566"/>
          </a:xfrm>
        </p:grpSpPr>
        <p:sp>
          <p:nvSpPr>
            <p:cNvPr id="16" name="AutoShape 45"/>
            <p:cNvSpPr>
              <a:spLocks/>
            </p:cNvSpPr>
            <p:nvPr/>
          </p:nvSpPr>
          <p:spPr bwMode="auto">
            <a:xfrm rot="16200000">
              <a:off x="2742" y="2572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sp>
          <p:nvSpPr>
            <p:cNvPr id="17" name="AutoShape 46"/>
            <p:cNvSpPr>
              <a:spLocks/>
            </p:cNvSpPr>
            <p:nvPr/>
          </p:nvSpPr>
          <p:spPr bwMode="auto">
            <a:xfrm rot="5400000" flipV="1">
              <a:off x="2742" y="3025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cxnSp>
          <p:nvCxnSpPr>
            <p:cNvPr id="18" name="AutoShape 47"/>
            <p:cNvCxnSpPr>
              <a:cxnSpLocks noChangeShapeType="1"/>
              <a:stCxn id="16" idx="1"/>
              <a:endCxn id="17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2051720" y="3217887"/>
            <a:ext cx="388623" cy="898525"/>
            <a:chOff x="2701" y="2613"/>
            <a:chExt cx="196" cy="566"/>
          </a:xfrm>
        </p:grpSpPr>
        <p:sp>
          <p:nvSpPr>
            <p:cNvPr id="20" name="AutoShape 49"/>
            <p:cNvSpPr>
              <a:spLocks/>
            </p:cNvSpPr>
            <p:nvPr/>
          </p:nvSpPr>
          <p:spPr bwMode="auto">
            <a:xfrm rot="16200000">
              <a:off x="2742" y="2572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sp>
          <p:nvSpPr>
            <p:cNvPr id="21" name="AutoShape 50"/>
            <p:cNvSpPr>
              <a:spLocks/>
            </p:cNvSpPr>
            <p:nvPr/>
          </p:nvSpPr>
          <p:spPr bwMode="auto">
            <a:xfrm rot="5400000" flipV="1">
              <a:off x="2742" y="3025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cxnSp>
          <p:nvCxnSpPr>
            <p:cNvPr id="22" name="AutoShape 51"/>
            <p:cNvCxnSpPr>
              <a:cxnSpLocks noChangeShapeType="1"/>
              <a:stCxn id="20" idx="1"/>
              <a:endCxn id="21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Line 52"/>
          <p:cNvSpPr>
            <a:spLocks noChangeShapeType="1"/>
          </p:cNvSpPr>
          <p:nvPr/>
        </p:nvSpPr>
        <p:spPr bwMode="auto">
          <a:xfrm flipH="1">
            <a:off x="2112108" y="2690723"/>
            <a:ext cx="227644" cy="272579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4" name="Line 53"/>
          <p:cNvSpPr>
            <a:spLocks noChangeShapeType="1"/>
          </p:cNvSpPr>
          <p:nvPr/>
        </p:nvSpPr>
        <p:spPr bwMode="auto">
          <a:xfrm>
            <a:off x="3347814" y="2690723"/>
            <a:ext cx="216074" cy="272579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1979687" y="2382748"/>
            <a:ext cx="1800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Assume Zeros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251420" y="4465444"/>
            <a:ext cx="6192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Works </a:t>
            </a:r>
            <a:r>
              <a:rPr lang="en-US" altLang="en-US" sz="1600" i="0" u="none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both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ways (</a:t>
            </a:r>
            <a:r>
              <a:rPr lang="en-US" altLang="en-US" sz="160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Binary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altLang="en-US" sz="160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Octal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altLang="en-US" sz="160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Octal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altLang="en-US" sz="160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Binary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endParaRPr lang="en-US" altLang="en-US" sz="1600" i="0" u="none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2088" y="29217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0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0352" y="29174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0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 animBg="1"/>
      <p:bldP spid="24" grpId="0" animBg="1"/>
      <p:bldP spid="25" grpId="0"/>
      <p:bldP spid="26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5482952" cy="3607049"/>
          </a:xfrm>
        </p:spPr>
        <p:txBody>
          <a:bodyPr/>
          <a:lstStyle/>
          <a:p>
            <a:r>
              <a:rPr lang="en-US" altLang="en-US" sz="2000" dirty="0" smtClean="0"/>
              <a:t>Binary to hexadecimal conversion</a:t>
            </a:r>
          </a:p>
          <a:p>
            <a:r>
              <a:rPr lang="en-US" altLang="en-US" sz="2000" dirty="0" smtClean="0"/>
              <a:t>16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2</a:t>
            </a:r>
            <a:r>
              <a:rPr lang="en-US" altLang="en-US" sz="2000" baseline="30000" dirty="0" smtClean="0"/>
              <a:t>4</a:t>
            </a:r>
            <a:endParaRPr lang="en-US" altLang="en-US" sz="2000" baseline="30000" dirty="0"/>
          </a:p>
          <a:p>
            <a:r>
              <a:rPr lang="en-US" altLang="en-US" sz="2000" dirty="0"/>
              <a:t>Each group of </a:t>
            </a:r>
            <a:r>
              <a:rPr lang="en-US" altLang="en-US" sz="2000" dirty="0" smtClean="0"/>
              <a:t>4 </a:t>
            </a:r>
            <a:r>
              <a:rPr lang="en-US" altLang="en-US" sz="2000" dirty="0"/>
              <a:t>bits represents </a:t>
            </a:r>
            <a:r>
              <a:rPr lang="en-US" altLang="en-US" sz="2000" dirty="0" smtClean="0"/>
              <a:t>a hexadecimal digit</a:t>
            </a:r>
            <a:endParaRPr lang="en-US" altLang="en-US" sz="2000" dirty="0"/>
          </a:p>
          <a:p>
            <a:endParaRPr lang="en-GB" dirty="0" smtClean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6173290"/>
              </p:ext>
            </p:extLst>
          </p:nvPr>
        </p:nvGraphicFramePr>
        <p:xfrm>
          <a:off x="6156175" y="771542"/>
          <a:ext cx="2530626" cy="38878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5313"/>
                <a:gridCol w="1265313"/>
              </a:tblGrid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Hex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Binary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INTEGRATED CIRCUIT DESIGN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OCTAL &amp; HEXADECIMAL NUMBERS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51420" y="2382748"/>
            <a:ext cx="1231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Example:</a:t>
            </a:r>
            <a:endParaRPr lang="en-US" altLang="en-US" sz="1800" b="1" i="0" u="none" baseline="-25000" dirty="0">
              <a:solidFill>
                <a:srgbClr val="FF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619672" y="2922498"/>
            <a:ext cx="26642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( 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   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0 1 1 0 . 0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      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482847" y="4116412"/>
            <a:ext cx="2801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   (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1          6   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. 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     4  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 smtClean="0">
                <a:solidFill>
                  <a:schemeClr val="tx2"/>
                </a:solidFill>
                <a:latin typeface="+mj-lt"/>
                <a:cs typeface="Arial" charset="0"/>
              </a:rPr>
              <a:t>16</a:t>
            </a:r>
            <a:endParaRPr lang="en-US" altLang="en-US" sz="1800" b="1" i="0" u="none" baseline="-250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325370" y="3221061"/>
            <a:ext cx="597653" cy="898525"/>
            <a:chOff x="2701" y="2613"/>
            <a:chExt cx="196" cy="566"/>
          </a:xfrm>
        </p:grpSpPr>
        <p:sp>
          <p:nvSpPr>
            <p:cNvPr id="12" name="AutoShape 41"/>
            <p:cNvSpPr>
              <a:spLocks/>
            </p:cNvSpPr>
            <p:nvPr/>
          </p:nvSpPr>
          <p:spPr bwMode="auto">
            <a:xfrm rot="16200000">
              <a:off x="2742" y="2572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sp>
          <p:nvSpPr>
            <p:cNvPr id="13" name="AutoShape 42"/>
            <p:cNvSpPr>
              <a:spLocks/>
            </p:cNvSpPr>
            <p:nvPr/>
          </p:nvSpPr>
          <p:spPr bwMode="auto">
            <a:xfrm rot="5400000" flipV="1">
              <a:off x="2742" y="3025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cxnSp>
          <p:nvCxnSpPr>
            <p:cNvPr id="14" name="AutoShape 43"/>
            <p:cNvCxnSpPr>
              <a:cxnSpLocks noChangeShapeType="1"/>
              <a:stCxn id="12" idx="1"/>
              <a:endCxn id="13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2411760" y="3219474"/>
            <a:ext cx="648072" cy="898525"/>
            <a:chOff x="2701" y="2613"/>
            <a:chExt cx="196" cy="566"/>
          </a:xfrm>
        </p:grpSpPr>
        <p:sp>
          <p:nvSpPr>
            <p:cNvPr id="16" name="AutoShape 45"/>
            <p:cNvSpPr>
              <a:spLocks/>
            </p:cNvSpPr>
            <p:nvPr/>
          </p:nvSpPr>
          <p:spPr bwMode="auto">
            <a:xfrm rot="16200000">
              <a:off x="2742" y="2572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sp>
          <p:nvSpPr>
            <p:cNvPr id="17" name="AutoShape 46"/>
            <p:cNvSpPr>
              <a:spLocks/>
            </p:cNvSpPr>
            <p:nvPr/>
          </p:nvSpPr>
          <p:spPr bwMode="auto">
            <a:xfrm rot="5400000" flipV="1">
              <a:off x="2742" y="3025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cxnSp>
          <p:nvCxnSpPr>
            <p:cNvPr id="18" name="AutoShape 47"/>
            <p:cNvCxnSpPr>
              <a:cxnSpLocks noChangeShapeType="1"/>
              <a:stCxn id="16" idx="1"/>
              <a:endCxn id="17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1805713" y="3217887"/>
            <a:ext cx="464737" cy="898525"/>
            <a:chOff x="2701" y="2613"/>
            <a:chExt cx="196" cy="566"/>
          </a:xfrm>
        </p:grpSpPr>
        <p:sp>
          <p:nvSpPr>
            <p:cNvPr id="20" name="AutoShape 49"/>
            <p:cNvSpPr>
              <a:spLocks/>
            </p:cNvSpPr>
            <p:nvPr/>
          </p:nvSpPr>
          <p:spPr bwMode="auto">
            <a:xfrm rot="16200000">
              <a:off x="2742" y="2572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sp>
          <p:nvSpPr>
            <p:cNvPr id="21" name="AutoShape 50"/>
            <p:cNvSpPr>
              <a:spLocks/>
            </p:cNvSpPr>
            <p:nvPr/>
          </p:nvSpPr>
          <p:spPr bwMode="auto">
            <a:xfrm rot="5400000" flipV="1">
              <a:off x="2742" y="3025"/>
              <a:ext cx="113" cy="196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800">
                <a:latin typeface="+mj-lt"/>
              </a:endParaRPr>
            </a:p>
          </p:txBody>
        </p:sp>
        <p:cxnSp>
          <p:nvCxnSpPr>
            <p:cNvPr id="22" name="AutoShape 51"/>
            <p:cNvCxnSpPr>
              <a:cxnSpLocks noChangeShapeType="1"/>
              <a:stCxn id="20" idx="1"/>
              <a:endCxn id="21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Line 52"/>
          <p:cNvSpPr>
            <a:spLocks noChangeShapeType="1"/>
          </p:cNvSpPr>
          <p:nvPr/>
        </p:nvSpPr>
        <p:spPr bwMode="auto">
          <a:xfrm flipH="1">
            <a:off x="2112108" y="2690723"/>
            <a:ext cx="227644" cy="272579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4" name="Line 53"/>
          <p:cNvSpPr>
            <a:spLocks noChangeShapeType="1"/>
          </p:cNvSpPr>
          <p:nvPr/>
        </p:nvSpPr>
        <p:spPr bwMode="auto">
          <a:xfrm>
            <a:off x="3347814" y="2690723"/>
            <a:ext cx="216074" cy="272579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1979687" y="2382748"/>
            <a:ext cx="1800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Assume Zeros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251420" y="4465444"/>
            <a:ext cx="6192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Works </a:t>
            </a:r>
            <a:r>
              <a:rPr lang="en-US" altLang="en-US" sz="1600" i="0" u="none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both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ways (</a:t>
            </a:r>
            <a:r>
              <a:rPr lang="en-US" altLang="en-US" sz="160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Binary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altLang="en-US" sz="1600" u="none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Hex</a:t>
            </a:r>
            <a:r>
              <a:rPr lang="en-US" altLang="en-US" sz="1600" i="0" u="none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altLang="en-US" sz="1600" u="none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Hex</a:t>
            </a:r>
            <a:r>
              <a:rPr lang="en-US" altLang="en-US" sz="1600" i="0" u="none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altLang="en-US" sz="160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Binary</a:t>
            </a:r>
            <a:r>
              <a:rPr lang="en-US" altLang="en-US" sz="1600" i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endParaRPr lang="en-US" altLang="en-US" sz="1600" i="0" u="none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5054" y="2921569"/>
            <a:ext cx="58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000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20755" y="292671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00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 animBg="1"/>
      <p:bldP spid="24" grpId="0" animBg="1"/>
      <p:bldP spid="25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 DIGITAL </a:t>
            </a:r>
            <a:r>
              <a:rPr lang="en-GB" dirty="0" smtClean="0">
                <a:solidFill>
                  <a:schemeClr val="accent1"/>
                </a:solidFill>
              </a:rPr>
              <a:t>systems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03" y="1851670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Octal to hexadecimal conversion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Convert to </a:t>
            </a:r>
            <a:r>
              <a:rPr lang="en-US" altLang="en-US" sz="2000" dirty="0" smtClean="0">
                <a:solidFill>
                  <a:schemeClr val="accent2"/>
                </a:solidFill>
              </a:rPr>
              <a:t>binary</a:t>
            </a:r>
            <a:r>
              <a:rPr lang="en-US" altLang="en-US" sz="2000" dirty="0" smtClean="0"/>
              <a:t> as an intermediate step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INTEGRATED CIRCUIT DESIGN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OCTAL &amp; HEXADECIMAL NUMBERS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444831" y="915566"/>
            <a:ext cx="1231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Example:</a:t>
            </a:r>
            <a:endParaRPr lang="en-US" altLang="en-US" sz="1800" b="1" i="0" u="none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454758" y="2739690"/>
            <a:ext cx="3831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(     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</a:t>
            </a:r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0 1 1 0 . 0 1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0      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220072" y="4011910"/>
            <a:ext cx="34563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(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      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1            6    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.  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   4        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16</a:t>
            </a: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7313028" y="3076599"/>
            <a:ext cx="859372" cy="898525"/>
            <a:chOff x="2731" y="2614"/>
            <a:chExt cx="135" cy="566"/>
          </a:xfrm>
        </p:grpSpPr>
        <p:sp>
          <p:nvSpPr>
            <p:cNvPr id="34" name="AutoShape 9"/>
            <p:cNvSpPr>
              <a:spLocks/>
            </p:cNvSpPr>
            <p:nvPr/>
          </p:nvSpPr>
          <p:spPr bwMode="auto">
            <a:xfrm rot="16200000">
              <a:off x="2742" y="2603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sp>
          <p:nvSpPr>
            <p:cNvPr id="35" name="AutoShape 10"/>
            <p:cNvSpPr>
              <a:spLocks/>
            </p:cNvSpPr>
            <p:nvPr/>
          </p:nvSpPr>
          <p:spPr bwMode="auto">
            <a:xfrm rot="5400000" flipV="1">
              <a:off x="2742" y="3056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cxnSp>
          <p:nvCxnSpPr>
            <p:cNvPr id="36" name="AutoShape 11"/>
            <p:cNvCxnSpPr>
              <a:cxnSpLocks noChangeShapeType="1"/>
              <a:stCxn id="34" idx="1"/>
              <a:endCxn id="35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6509917" y="3077393"/>
            <a:ext cx="600221" cy="898525"/>
            <a:chOff x="2754" y="2613"/>
            <a:chExt cx="90" cy="566"/>
          </a:xfrm>
        </p:grpSpPr>
        <p:sp>
          <p:nvSpPr>
            <p:cNvPr id="38" name="AutoShape 13"/>
            <p:cNvSpPr>
              <a:spLocks/>
            </p:cNvSpPr>
            <p:nvPr/>
          </p:nvSpPr>
          <p:spPr bwMode="auto">
            <a:xfrm rot="16200000">
              <a:off x="2742" y="2625"/>
              <a:ext cx="113" cy="90"/>
            </a:xfrm>
            <a:prstGeom prst="leftBrace">
              <a:avLst>
                <a:gd name="adj1" fmla="val 33407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sp>
          <p:nvSpPr>
            <p:cNvPr id="39" name="AutoShape 14"/>
            <p:cNvSpPr>
              <a:spLocks/>
            </p:cNvSpPr>
            <p:nvPr/>
          </p:nvSpPr>
          <p:spPr bwMode="auto">
            <a:xfrm rot="5400000" flipV="1">
              <a:off x="2742" y="3078"/>
              <a:ext cx="113" cy="90"/>
            </a:xfrm>
            <a:prstGeom prst="leftBrace">
              <a:avLst>
                <a:gd name="adj1" fmla="val 33407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cxnSp>
          <p:nvCxnSpPr>
            <p:cNvPr id="40" name="AutoShape 15"/>
            <p:cNvCxnSpPr>
              <a:cxnSpLocks noChangeShapeType="1"/>
              <a:stCxn id="38" idx="1"/>
              <a:endCxn id="39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16"/>
          <p:cNvGrpSpPr>
            <a:grpSpLocks/>
          </p:cNvGrpSpPr>
          <p:nvPr/>
        </p:nvGrpSpPr>
        <p:grpSpPr bwMode="auto">
          <a:xfrm>
            <a:off x="5676258" y="3075806"/>
            <a:ext cx="622220" cy="898525"/>
            <a:chOff x="2686" y="2614"/>
            <a:chExt cx="226" cy="566"/>
          </a:xfrm>
        </p:grpSpPr>
        <p:sp>
          <p:nvSpPr>
            <p:cNvPr id="42" name="AutoShape 17"/>
            <p:cNvSpPr>
              <a:spLocks/>
            </p:cNvSpPr>
            <p:nvPr/>
          </p:nvSpPr>
          <p:spPr bwMode="auto">
            <a:xfrm rot="16200000">
              <a:off x="2742" y="2558"/>
              <a:ext cx="113" cy="226"/>
            </a:xfrm>
            <a:prstGeom prst="leftBrace">
              <a:avLst>
                <a:gd name="adj1" fmla="val 33405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sp>
          <p:nvSpPr>
            <p:cNvPr id="43" name="AutoShape 18"/>
            <p:cNvSpPr>
              <a:spLocks/>
            </p:cNvSpPr>
            <p:nvPr/>
          </p:nvSpPr>
          <p:spPr bwMode="auto">
            <a:xfrm rot="5400000" flipV="1">
              <a:off x="2742" y="3011"/>
              <a:ext cx="113" cy="226"/>
            </a:xfrm>
            <a:prstGeom prst="leftBrace">
              <a:avLst>
                <a:gd name="adj1" fmla="val 33405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cxnSp>
          <p:nvCxnSpPr>
            <p:cNvPr id="44" name="AutoShape 19"/>
            <p:cNvCxnSpPr>
              <a:cxnSpLocks noChangeShapeType="1"/>
              <a:stCxn id="42" idx="1"/>
              <a:endCxn id="43" idx="1"/>
            </p:cNvCxnSpPr>
            <p:nvPr/>
          </p:nvCxnSpPr>
          <p:spPr bwMode="auto">
            <a:xfrm>
              <a:off x="2799" y="2728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1150938" y="5851525"/>
            <a:ext cx="7200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20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Works </a:t>
            </a:r>
            <a:r>
              <a:rPr lang="en-US" altLang="en-US" sz="2000" b="1" i="0" u="none">
                <a:solidFill>
                  <a:srgbClr val="FF9900"/>
                </a:solidFill>
                <a:latin typeface="+mj-lt"/>
                <a:cs typeface="Times New Roman" pitchFamily="18" charset="0"/>
              </a:rPr>
              <a:t>both</a:t>
            </a:r>
            <a:r>
              <a:rPr lang="en-US" altLang="en-US" sz="20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 ways (</a:t>
            </a:r>
            <a:r>
              <a:rPr lang="en-US" altLang="en-US" sz="2000" b="1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Octal</a:t>
            </a:r>
            <a:r>
              <a:rPr lang="en-US" altLang="en-US" sz="20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altLang="en-US" sz="2000" b="1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Hex</a:t>
            </a:r>
            <a:r>
              <a:rPr lang="en-US" altLang="en-US" sz="20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altLang="en-US" sz="2000" b="1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Hex </a:t>
            </a:r>
            <a:r>
              <a:rPr lang="en-US" altLang="en-US" sz="20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altLang="en-US" sz="2000" b="1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Octal</a:t>
            </a:r>
            <a:r>
              <a:rPr lang="en-US" altLang="en-US" sz="2000" b="1" i="0" u="none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endParaRPr lang="en-US" altLang="en-US" sz="2000" b="1" i="0" u="none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5796483" y="915566"/>
            <a:ext cx="2627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en-US" sz="18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(</a:t>
            </a:r>
            <a:r>
              <a:rPr lang="en-US" altLang="en-US" sz="1800" b="1" i="0" u="none" dirty="0">
                <a:solidFill>
                  <a:schemeClr val="tx1"/>
                </a:solidFill>
                <a:latin typeface="+mj-lt"/>
                <a:cs typeface="Arial" charset="0"/>
              </a:rPr>
              <a:t>   </a:t>
            </a:r>
            <a:r>
              <a:rPr lang="en-US" altLang="en-US" sz="1800" b="1" i="0" u="none" dirty="0" smtClean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2          6    </a:t>
            </a: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.    </a:t>
            </a:r>
            <a:r>
              <a:rPr lang="en-US" altLang="en-US" sz="1800" b="1" i="0" u="none" dirty="0" smtClean="0">
                <a:solidFill>
                  <a:schemeClr val="accent2"/>
                </a:solidFill>
                <a:latin typeface="+mj-lt"/>
                <a:cs typeface="Arial" charset="0"/>
              </a:rPr>
              <a:t>    2   </a:t>
            </a:r>
            <a:r>
              <a:rPr lang="en-US" altLang="en-US" sz="18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)</a:t>
            </a:r>
            <a:r>
              <a:rPr lang="en-US" altLang="en-US" sz="1800" b="1" i="0" u="none" baseline="-25000" dirty="0">
                <a:solidFill>
                  <a:schemeClr val="tx2"/>
                </a:solidFill>
                <a:latin typeface="+mj-lt"/>
                <a:cs typeface="Arial" charset="0"/>
              </a:rPr>
              <a:t>8</a:t>
            </a:r>
          </a:p>
        </p:txBody>
      </p:sp>
      <p:grpSp>
        <p:nvGrpSpPr>
          <p:cNvPr id="50" name="Group 25"/>
          <p:cNvGrpSpPr>
            <a:grpSpLocks/>
          </p:cNvGrpSpPr>
          <p:nvPr/>
        </p:nvGrpSpPr>
        <p:grpSpPr bwMode="auto">
          <a:xfrm>
            <a:off x="7759602" y="1203598"/>
            <a:ext cx="214312" cy="898525"/>
            <a:chOff x="2731" y="2614"/>
            <a:chExt cx="135" cy="566"/>
          </a:xfrm>
        </p:grpSpPr>
        <p:sp>
          <p:nvSpPr>
            <p:cNvPr id="51" name="AutoShape 26"/>
            <p:cNvSpPr>
              <a:spLocks/>
            </p:cNvSpPr>
            <p:nvPr/>
          </p:nvSpPr>
          <p:spPr bwMode="auto">
            <a:xfrm rot="16200000">
              <a:off x="2742" y="2603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sp>
          <p:nvSpPr>
            <p:cNvPr id="52" name="AutoShape 27"/>
            <p:cNvSpPr>
              <a:spLocks/>
            </p:cNvSpPr>
            <p:nvPr/>
          </p:nvSpPr>
          <p:spPr bwMode="auto">
            <a:xfrm rot="5400000" flipV="1">
              <a:off x="2742" y="3056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cxnSp>
          <p:nvCxnSpPr>
            <p:cNvPr id="53" name="AutoShape 28"/>
            <p:cNvCxnSpPr>
              <a:cxnSpLocks noChangeShapeType="1"/>
              <a:stCxn id="51" idx="1"/>
              <a:endCxn id="52" idx="1"/>
            </p:cNvCxnSpPr>
            <p:nvPr/>
          </p:nvCxnSpPr>
          <p:spPr bwMode="auto">
            <a:xfrm>
              <a:off x="2798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6861912" y="1203598"/>
            <a:ext cx="214312" cy="898525"/>
            <a:chOff x="2731" y="2614"/>
            <a:chExt cx="135" cy="566"/>
          </a:xfrm>
        </p:grpSpPr>
        <p:sp>
          <p:nvSpPr>
            <p:cNvPr id="55" name="AutoShape 30"/>
            <p:cNvSpPr>
              <a:spLocks/>
            </p:cNvSpPr>
            <p:nvPr/>
          </p:nvSpPr>
          <p:spPr bwMode="auto">
            <a:xfrm rot="16200000">
              <a:off x="2742" y="2603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sp>
          <p:nvSpPr>
            <p:cNvPr id="56" name="AutoShape 31"/>
            <p:cNvSpPr>
              <a:spLocks/>
            </p:cNvSpPr>
            <p:nvPr/>
          </p:nvSpPr>
          <p:spPr bwMode="auto">
            <a:xfrm rot="5400000" flipV="1">
              <a:off x="2742" y="3056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cxnSp>
          <p:nvCxnSpPr>
            <p:cNvPr id="57" name="AutoShape 32"/>
            <p:cNvCxnSpPr>
              <a:cxnSpLocks noChangeShapeType="1"/>
              <a:stCxn id="55" idx="1"/>
              <a:endCxn id="56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6190982" y="1203598"/>
            <a:ext cx="214312" cy="898525"/>
            <a:chOff x="2731" y="2614"/>
            <a:chExt cx="135" cy="566"/>
          </a:xfrm>
        </p:grpSpPr>
        <p:sp>
          <p:nvSpPr>
            <p:cNvPr id="59" name="AutoShape 34"/>
            <p:cNvSpPr>
              <a:spLocks/>
            </p:cNvSpPr>
            <p:nvPr/>
          </p:nvSpPr>
          <p:spPr bwMode="auto">
            <a:xfrm rot="16200000">
              <a:off x="2742" y="2603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sp>
          <p:nvSpPr>
            <p:cNvPr id="60" name="AutoShape 35"/>
            <p:cNvSpPr>
              <a:spLocks/>
            </p:cNvSpPr>
            <p:nvPr/>
          </p:nvSpPr>
          <p:spPr bwMode="auto">
            <a:xfrm rot="5400000" flipV="1">
              <a:off x="2742" y="3056"/>
              <a:ext cx="113" cy="135"/>
            </a:xfrm>
            <a:prstGeom prst="leftBrace">
              <a:avLst>
                <a:gd name="adj1" fmla="val 33409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 u="sng">
                  <a:solidFill>
                    <a:srgbClr val="003366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GB" altLang="en-US" sz="1200">
                <a:latin typeface="+mj-lt"/>
              </a:endParaRPr>
            </a:p>
          </p:txBody>
        </p:sp>
        <p:cxnSp>
          <p:nvCxnSpPr>
            <p:cNvPr id="61" name="AutoShape 36"/>
            <p:cNvCxnSpPr>
              <a:cxnSpLocks noChangeShapeType="1"/>
              <a:stCxn id="59" idx="1"/>
              <a:endCxn id="60" idx="1"/>
            </p:cNvCxnSpPr>
            <p:nvPr/>
          </p:nvCxnSpPr>
          <p:spPr bwMode="auto">
            <a:xfrm>
              <a:off x="2799" y="2727"/>
              <a:ext cx="0" cy="34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" name="Line 52"/>
          <p:cNvSpPr>
            <a:spLocks noChangeShapeType="1"/>
          </p:cNvSpPr>
          <p:nvPr/>
        </p:nvSpPr>
        <p:spPr bwMode="auto">
          <a:xfrm flipH="1">
            <a:off x="6288572" y="2447677"/>
            <a:ext cx="227644" cy="272579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5" name="Line 53"/>
          <p:cNvSpPr>
            <a:spLocks noChangeShapeType="1"/>
          </p:cNvSpPr>
          <p:nvPr/>
        </p:nvSpPr>
        <p:spPr bwMode="auto">
          <a:xfrm>
            <a:off x="7524278" y="2447677"/>
            <a:ext cx="216074" cy="272579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6156151" y="2139702"/>
            <a:ext cx="1800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2"/>
                </a:solidFill>
                <a:latin typeface="+mj-lt"/>
                <a:cs typeface="Arial" charset="0"/>
              </a:rPr>
              <a:t>Assume Zeros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72118" y="2741353"/>
            <a:ext cx="58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0 0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83485" y="27319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0 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8" grpId="0"/>
      <p:bldP spid="49" grpId="0"/>
      <p:bldP spid="64" grpId="0" animBg="1"/>
      <p:bldP spid="65" grpId="0" animBg="1"/>
      <p:bldP spid="66" grpId="0"/>
      <p:bldP spid="67" grpId="0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OCTAL &amp; HEXADECIMAL NUMBERS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9" name="Content Placeholder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838273"/>
              </p:ext>
            </p:extLst>
          </p:nvPr>
        </p:nvGraphicFramePr>
        <p:xfrm>
          <a:off x="2699791" y="771542"/>
          <a:ext cx="3600400" cy="38878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0100"/>
                <a:gridCol w="900100"/>
                <a:gridCol w="900100"/>
                <a:gridCol w="900100"/>
              </a:tblGrid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Decimal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Octal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Hex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Binary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02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02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03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03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0011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04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04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05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05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06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06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07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07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0111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08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09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1011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1100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1101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1110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869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2"/>
                          </a:solidFill>
                        </a:rPr>
                        <a:t>1111</a:t>
                      </a:r>
                      <a:endParaRPr lang="en-GB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1.6 comp</a:t>
            </a:r>
            <a:r>
              <a:rPr lang="en-GB" dirty="0" smtClean="0">
                <a:solidFill>
                  <a:schemeClr val="accent1"/>
                </a:solidFill>
              </a:rPr>
              <a:t>lements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9229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Complements are used in digital computers to simplify the subtraction operation and for logical manipulation. Simplifying operations leads to simpler, less expensive circuits to implement the operations. </a:t>
            </a:r>
            <a:endParaRPr lang="en-GB" sz="1800" dirty="0" smtClean="0"/>
          </a:p>
          <a:p>
            <a:pPr>
              <a:lnSpc>
                <a:spcPct val="150000"/>
              </a:lnSpc>
            </a:pPr>
            <a:r>
              <a:rPr lang="en-US" altLang="zh-TW" sz="1800" dirty="0" smtClean="0"/>
              <a:t>There </a:t>
            </a:r>
            <a:r>
              <a:rPr lang="en-US" altLang="zh-TW" sz="1800" dirty="0"/>
              <a:t>are two types of complements for each base-</a:t>
            </a:r>
            <a:r>
              <a:rPr lang="en-US" altLang="zh-TW" sz="1800" i="1" dirty="0"/>
              <a:t>r</a:t>
            </a:r>
            <a:r>
              <a:rPr lang="en-US" altLang="zh-TW" sz="1800" dirty="0"/>
              <a:t> system: </a:t>
            </a:r>
            <a:endParaRPr lang="en-US" altLang="zh-TW" sz="1800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diminished </a:t>
            </a:r>
            <a:r>
              <a:rPr lang="en-US" altLang="zh-TW" dirty="0"/>
              <a:t>radix complement. 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/>
              <a:t>the radix complement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tr-TR" altLang="zh-TW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b="1" dirty="0" smtClean="0"/>
              <a:t>Diminished Radix Complement</a:t>
            </a:r>
            <a:r>
              <a:rPr lang="tr-TR" altLang="zh-TW" sz="1800" b="1" dirty="0" smtClean="0"/>
              <a:t> (r-1)’s Complement</a:t>
            </a:r>
            <a:endParaRPr lang="en-US" altLang="zh-TW" sz="1800" b="1" dirty="0" smtClean="0"/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Given a Number =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 base =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, digits = n,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The (</a:t>
            </a:r>
            <a:r>
              <a:rPr lang="en-US" altLang="en-US" i="1" dirty="0" smtClean="0"/>
              <a:t>r–1</a:t>
            </a:r>
            <a:r>
              <a:rPr lang="en-US" altLang="en-US" dirty="0" smtClean="0"/>
              <a:t>)’s complement </a:t>
            </a:r>
            <a:r>
              <a:rPr lang="en-US" altLang="en-US" i="1" dirty="0" smtClean="0"/>
              <a:t>of N</a:t>
            </a:r>
            <a:r>
              <a:rPr lang="en-US" altLang="en-US" dirty="0" smtClean="0"/>
              <a:t> is defined as:</a:t>
            </a:r>
          </a:p>
          <a:p>
            <a:pPr lvl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dirty="0" smtClean="0"/>
              <a:t>				</a:t>
            </a:r>
            <a:r>
              <a:rPr lang="en-US" altLang="en-US" i="1" dirty="0" smtClean="0"/>
              <a:t>(</a:t>
            </a:r>
            <a:r>
              <a:rPr lang="en-US" altLang="en-US" i="1" dirty="0" err="1" smtClean="0"/>
              <a:t>r</a:t>
            </a:r>
            <a:r>
              <a:rPr lang="en-US" altLang="en-US" i="1" baseline="30000" dirty="0" err="1" smtClean="0"/>
              <a:t>n</a:t>
            </a:r>
            <a:r>
              <a:rPr lang="en-US" altLang="en-US" i="1" baseline="30000" dirty="0" smtClean="0"/>
              <a:t> </a:t>
            </a:r>
            <a:r>
              <a:rPr lang="en-US" altLang="en-US" i="1" dirty="0" smtClean="0"/>
              <a:t>–1) – N</a:t>
            </a:r>
            <a:endParaRPr lang="tr-TR" altLang="en-US" i="1" dirty="0" smtClean="0"/>
          </a:p>
          <a:p>
            <a:pPr>
              <a:lnSpc>
                <a:spcPct val="150000"/>
              </a:lnSpc>
            </a:pPr>
            <a:r>
              <a:rPr lang="en-US" altLang="en-US" sz="1800" b="1" dirty="0"/>
              <a:t>Example for 6-digit </a:t>
            </a:r>
            <a:r>
              <a:rPr lang="en-US" altLang="en-US" sz="1800" b="1" u="sng" dirty="0"/>
              <a:t>decimal</a:t>
            </a:r>
            <a:r>
              <a:rPr lang="en-US" altLang="en-US" sz="1800" b="1" dirty="0"/>
              <a:t> numbers</a:t>
            </a:r>
            <a:r>
              <a:rPr lang="en-US" altLang="en-US" sz="18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9’s complement is </a:t>
            </a:r>
            <a:r>
              <a:rPr lang="en-US" altLang="en-US" i="1" dirty="0"/>
              <a:t>(</a:t>
            </a:r>
            <a:r>
              <a:rPr lang="en-US" altLang="en-US" i="1" dirty="0" err="1"/>
              <a:t>r</a:t>
            </a:r>
            <a:r>
              <a:rPr lang="en-US" altLang="en-US" i="1" baseline="30000" dirty="0" err="1"/>
              <a:t>n</a:t>
            </a:r>
            <a:r>
              <a:rPr lang="tr-TR" altLang="en-US" i="1" baseline="30000" dirty="0"/>
              <a:t> </a:t>
            </a:r>
            <a:r>
              <a:rPr lang="en-US" altLang="en-US" i="1" dirty="0"/>
              <a:t>–</a:t>
            </a:r>
            <a:r>
              <a:rPr lang="tr-TR" altLang="en-US" i="1" dirty="0"/>
              <a:t> </a:t>
            </a:r>
            <a:r>
              <a:rPr lang="en-US" altLang="en-US" i="1" dirty="0"/>
              <a:t>1)–N</a:t>
            </a:r>
            <a:r>
              <a:rPr lang="en-US" altLang="en-US" dirty="0"/>
              <a:t> = (10</a:t>
            </a:r>
            <a:r>
              <a:rPr lang="en-US" altLang="en-US" baseline="30000" dirty="0"/>
              <a:t>6</a:t>
            </a:r>
            <a:r>
              <a:rPr lang="en-US" altLang="en-US" dirty="0"/>
              <a:t>–1)–</a:t>
            </a:r>
            <a:r>
              <a:rPr lang="en-US" altLang="en-US" i="1" dirty="0"/>
              <a:t>N</a:t>
            </a:r>
            <a:r>
              <a:rPr lang="en-US" altLang="en-US" dirty="0"/>
              <a:t> = 999999–</a:t>
            </a:r>
            <a:r>
              <a:rPr lang="en-US" altLang="en-US" i="1" dirty="0"/>
              <a:t>N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9’s complement of 546700 is 999999–546700 = 453299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altLang="zh-TW" sz="1800" b="1" dirty="0" smtClean="0"/>
              <a:t>For decimal numbers r = 10 and  </a:t>
            </a:r>
          </a:p>
          <a:p>
            <a:pPr lvl="1">
              <a:lnSpc>
                <a:spcPct val="150000"/>
              </a:lnSpc>
            </a:pPr>
            <a:r>
              <a:rPr lang="en-GB" altLang="en-US" i="1" dirty="0" smtClean="0"/>
              <a:t>(r-1) </a:t>
            </a:r>
            <a:r>
              <a:rPr lang="en-GB" altLang="en-US" dirty="0" smtClean="0"/>
              <a:t>= 9, this is called 9’s complement of N.</a:t>
            </a:r>
          </a:p>
          <a:p>
            <a:pPr lvl="1">
              <a:lnSpc>
                <a:spcPct val="150000"/>
              </a:lnSpc>
            </a:pPr>
            <a:r>
              <a:rPr lang="en-GB" altLang="en-US" i="1" dirty="0" smtClean="0"/>
              <a:t>(10</a:t>
            </a:r>
            <a:r>
              <a:rPr lang="en-GB" altLang="en-US" i="1" baseline="30000" dirty="0" smtClean="0"/>
              <a:t>n</a:t>
            </a:r>
            <a:r>
              <a:rPr lang="en-GB" altLang="en-US" i="1" dirty="0" smtClean="0"/>
              <a:t>-1)-N</a:t>
            </a:r>
            <a:r>
              <a:rPr lang="en-GB" altLang="en-US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altLang="en-US" i="1" dirty="0" smtClean="0"/>
              <a:t>10</a:t>
            </a:r>
            <a:r>
              <a:rPr lang="en-GB" altLang="en-US" i="1" baseline="30000" dirty="0" smtClean="0"/>
              <a:t>n</a:t>
            </a:r>
            <a:r>
              <a:rPr lang="en-GB" altLang="en-US" dirty="0" smtClean="0"/>
              <a:t> represents a number that consist of a single 1 followed by n 0’s.</a:t>
            </a:r>
          </a:p>
          <a:p>
            <a:pPr lvl="1">
              <a:lnSpc>
                <a:spcPct val="150000"/>
              </a:lnSpc>
            </a:pPr>
            <a:r>
              <a:rPr lang="en-GB" altLang="en-US" i="1" dirty="0" smtClean="0"/>
              <a:t>10</a:t>
            </a:r>
            <a:r>
              <a:rPr lang="en-GB" altLang="en-US" i="1" baseline="30000" dirty="0" smtClean="0"/>
              <a:t>n</a:t>
            </a:r>
            <a:r>
              <a:rPr lang="en-GB" altLang="en-US" i="1" dirty="0" smtClean="0"/>
              <a:t>-1</a:t>
            </a:r>
            <a:r>
              <a:rPr lang="en-GB" altLang="en-US" dirty="0" smtClean="0"/>
              <a:t> is a number represented by n 9’s.</a:t>
            </a:r>
          </a:p>
          <a:p>
            <a:pPr>
              <a:lnSpc>
                <a:spcPct val="150000"/>
              </a:lnSpc>
            </a:pPr>
            <a:r>
              <a:rPr lang="en-GB" altLang="en-US" sz="1800" b="1" dirty="0" smtClean="0"/>
              <a:t>For binary numbers r = 2 and 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r-1 = 1, this is called 1’s complement of N. </a:t>
            </a:r>
          </a:p>
          <a:p>
            <a:pPr lvl="1">
              <a:lnSpc>
                <a:spcPct val="150000"/>
              </a:lnSpc>
            </a:pPr>
            <a:r>
              <a:rPr lang="en-GB" altLang="en-US" i="1" dirty="0" smtClean="0"/>
              <a:t>(2</a:t>
            </a:r>
            <a:r>
              <a:rPr lang="en-GB" altLang="en-US" i="1" baseline="30000" dirty="0" smtClean="0"/>
              <a:t>n</a:t>
            </a:r>
            <a:r>
              <a:rPr lang="en-GB" altLang="en-US" i="1" dirty="0" smtClean="0"/>
              <a:t>-1)-N.</a:t>
            </a:r>
          </a:p>
          <a:p>
            <a:pPr lvl="1">
              <a:lnSpc>
                <a:spcPct val="150000"/>
              </a:lnSpc>
            </a:pPr>
            <a:r>
              <a:rPr lang="en-GB" altLang="en-US" i="1" dirty="0" smtClean="0"/>
              <a:t>2</a:t>
            </a:r>
            <a:r>
              <a:rPr lang="en-GB" altLang="en-US" i="1" baseline="30000" dirty="0" smtClean="0"/>
              <a:t>n</a:t>
            </a:r>
            <a:r>
              <a:rPr lang="en-GB" altLang="en-US" i="1" dirty="0" smtClean="0"/>
              <a:t> </a:t>
            </a:r>
            <a:r>
              <a:rPr lang="en-GB" altLang="en-US" dirty="0" smtClean="0"/>
              <a:t>represents a binary number that consist of a 1 followed by n 0’s.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zh-TW" sz="1800" b="1" dirty="0" smtClean="0"/>
              <a:t>For Example: 0011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altLang="en-US" spc="600" dirty="0" smtClean="0"/>
              <a:t>				    		    	     	</a:t>
            </a:r>
            <a:endParaRPr lang="en-GB" altLang="en-US" spc="600" dirty="0"/>
          </a:p>
          <a:p>
            <a:pPr marL="457200" lvl="1" indent="0">
              <a:lnSpc>
                <a:spcPct val="150000"/>
              </a:lnSpc>
              <a:buNone/>
            </a:pPr>
            <a:endParaRPr lang="en-GB" sz="1800" spc="600" dirty="0" smtClean="0"/>
          </a:p>
          <a:p>
            <a:pPr>
              <a:lnSpc>
                <a:spcPct val="150000"/>
              </a:lnSpc>
            </a:pPr>
            <a:endParaRPr lang="en-GB" sz="2000" spc="600" dirty="0"/>
          </a:p>
          <a:p>
            <a:pPr>
              <a:lnSpc>
                <a:spcPct val="150000"/>
              </a:lnSpc>
            </a:pPr>
            <a:r>
              <a:rPr lang="en-GB" sz="2000" dirty="0" smtClean="0"/>
              <a:t>When subtracting binary digit from 1 we can have either 1-0 =1 or 1-1 =0 which causes bit to change from 0 to 1 or from 1 to 0.</a:t>
            </a:r>
          </a:p>
          <a:p>
            <a:r>
              <a:rPr lang="en-GB" sz="1800" dirty="0" smtClean="0"/>
              <a:t>1’s complement of a binary is formed by changing 1’s to 0’s and 0’s to 1’s.</a:t>
            </a:r>
          </a:p>
          <a:p>
            <a:r>
              <a:rPr lang="en-GB" sz="1800" dirty="0" smtClean="0"/>
              <a:t>Example: </a:t>
            </a:r>
            <a:r>
              <a:rPr lang="en-GB" sz="1800" spc="600" dirty="0" smtClean="0"/>
              <a:t>0011011</a:t>
            </a:r>
            <a:r>
              <a:rPr lang="en-GB" sz="1800" spc="600" dirty="0" smtClean="0">
                <a:sym typeface="Wingdings" panose="05000000000000000000" pitchFamily="2" charset="2"/>
              </a:rPr>
              <a:t>1100100</a:t>
            </a:r>
            <a:endParaRPr lang="en-GB" sz="1800" spc="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36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051720" y="2643758"/>
            <a:ext cx="1264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6016" y="2643758"/>
            <a:ext cx="1264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19872" y="2098797"/>
            <a:ext cx="1664568" cy="772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6"/>
          </p:cNvCxnSpPr>
          <p:nvPr/>
        </p:nvCxnSpPr>
        <p:spPr>
          <a:xfrm>
            <a:off x="3563888" y="1697850"/>
            <a:ext cx="1520552" cy="801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27784" y="1472022"/>
            <a:ext cx="936104" cy="45165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64470" y="1419622"/>
            <a:ext cx="29434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altLang="en-US" spc="600" dirty="0"/>
              <a:t>(2</a:t>
            </a:r>
            <a:r>
              <a:rPr lang="en-GB" altLang="en-US" spc="600" baseline="30000" dirty="0"/>
              <a:t>4</a:t>
            </a:r>
            <a:r>
              <a:rPr lang="en-GB" altLang="en-US" spc="600" dirty="0"/>
              <a:t>-1) – 0011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2517" y="1929853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pc="600" dirty="0"/>
              <a:t>2</a:t>
            </a:r>
            <a:r>
              <a:rPr lang="en-GB" altLang="en-US" spc="600" baseline="30000" dirty="0"/>
              <a:t>4</a:t>
            </a:r>
            <a:r>
              <a:rPr lang="en-GB" altLang="en-US" spc="600" dirty="0"/>
              <a:t> = </a:t>
            </a:r>
            <a:r>
              <a:rPr lang="en-GB" altLang="en-US" b="1" spc="600" dirty="0">
                <a:solidFill>
                  <a:schemeClr val="accent5"/>
                </a:solidFill>
              </a:rPr>
              <a:t>10000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2299185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spc="600" dirty="0"/>
              <a:t>-</a:t>
            </a:r>
            <a:r>
              <a:rPr lang="en-GB" altLang="en-US" spc="600" dirty="0"/>
              <a:t>      </a:t>
            </a:r>
            <a:r>
              <a:rPr lang="en-GB" altLang="en-US" b="1" spc="600" dirty="0">
                <a:solidFill>
                  <a:schemeClr val="accent6"/>
                </a:solidFill>
              </a:rPr>
              <a:t>1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3254" y="2687091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spc="600" dirty="0">
                <a:solidFill>
                  <a:schemeClr val="accent2"/>
                </a:solidFill>
              </a:rPr>
              <a:t>01111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1847895"/>
            <a:ext cx="1479892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en-US" b="1" spc="600" dirty="0">
                <a:solidFill>
                  <a:schemeClr val="accent5"/>
                </a:solidFill>
              </a:rPr>
              <a:t>1111</a:t>
            </a:r>
            <a:endParaRPr lang="en-GB" altLang="en-US" b="1" spc="600" dirty="0">
              <a:solidFill>
                <a:schemeClr val="accent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9952" y="2207935"/>
            <a:ext cx="1903085" cy="463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en-US" spc="600" dirty="0"/>
              <a:t>-  </a:t>
            </a:r>
            <a:r>
              <a:rPr lang="en-US" altLang="en-US" b="1" spc="600" dirty="0">
                <a:solidFill>
                  <a:schemeClr val="accent6"/>
                </a:solidFill>
              </a:rPr>
              <a:t>0011</a:t>
            </a:r>
            <a:endParaRPr lang="en-GB" altLang="en-US" b="1" spc="600" dirty="0">
              <a:solidFill>
                <a:schemeClr val="accent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32268" y="2639983"/>
            <a:ext cx="14798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altLang="en-US" b="1" spc="600" dirty="0">
                <a:solidFill>
                  <a:schemeClr val="accent2"/>
                </a:solidFill>
              </a:rPr>
              <a:t>1100</a:t>
            </a:r>
          </a:p>
        </p:txBody>
      </p:sp>
    </p:spTree>
    <p:extLst>
      <p:ext uri="{BB962C8B-B14F-4D97-AF65-F5344CB8AC3E}">
        <p14:creationId xmlns:p14="http://schemas.microsoft.com/office/powerpoint/2010/main" val="19638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 smtClean="0"/>
              <a:t>Example </a:t>
            </a:r>
            <a:r>
              <a:rPr lang="en-US" altLang="en-US" sz="1800" b="1" dirty="0"/>
              <a:t>for 7-digit </a:t>
            </a:r>
            <a:r>
              <a:rPr lang="en-US" altLang="en-US" sz="1800" b="1" u="sng" dirty="0"/>
              <a:t>binary</a:t>
            </a:r>
            <a:r>
              <a:rPr lang="en-US" altLang="en-US" sz="1800" b="1" dirty="0"/>
              <a:t> numbers: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1’s complement is </a:t>
            </a:r>
            <a:r>
              <a:rPr lang="en-US" altLang="en-US" i="1" dirty="0"/>
              <a:t>(</a:t>
            </a:r>
            <a:r>
              <a:rPr lang="en-US" altLang="en-US" i="1" dirty="0" err="1"/>
              <a:t>r</a:t>
            </a:r>
            <a:r>
              <a:rPr lang="en-US" altLang="en-US" i="1" baseline="30000" dirty="0" err="1"/>
              <a:t>n</a:t>
            </a:r>
            <a:r>
              <a:rPr lang="tr-TR" altLang="en-US" i="1" baseline="30000" dirty="0"/>
              <a:t> </a:t>
            </a:r>
            <a:r>
              <a:rPr lang="en-US" altLang="en-US" i="1" baseline="30000" dirty="0"/>
              <a:t> </a:t>
            </a:r>
            <a:r>
              <a:rPr lang="en-US" altLang="en-US" i="1" dirty="0"/>
              <a:t>–</a:t>
            </a:r>
            <a:r>
              <a:rPr lang="tr-TR" altLang="en-US" i="1" dirty="0"/>
              <a:t> </a:t>
            </a:r>
            <a:r>
              <a:rPr lang="en-US" altLang="en-US" i="1" dirty="0"/>
              <a:t>1) – N</a:t>
            </a:r>
            <a:r>
              <a:rPr lang="en-US" altLang="en-US" dirty="0"/>
              <a:t> = (2</a:t>
            </a:r>
            <a:r>
              <a:rPr lang="en-US" altLang="en-US" baseline="30000" dirty="0"/>
              <a:t>7</a:t>
            </a:r>
            <a:r>
              <a:rPr lang="en-US" altLang="en-US" dirty="0"/>
              <a:t>–1)–</a:t>
            </a:r>
            <a:r>
              <a:rPr lang="en-US" altLang="en-US" i="1" dirty="0"/>
              <a:t>N</a:t>
            </a:r>
            <a:r>
              <a:rPr lang="en-US" altLang="en-US" dirty="0"/>
              <a:t> = 1111111–</a:t>
            </a:r>
            <a:r>
              <a:rPr lang="en-US" altLang="en-US" i="1" dirty="0"/>
              <a:t>N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1’s complement of 1011000 is 1111111–1011000 = 0100111</a:t>
            </a:r>
          </a:p>
          <a:p>
            <a:pPr>
              <a:lnSpc>
                <a:spcPct val="150000"/>
              </a:lnSpc>
            </a:pPr>
            <a:r>
              <a:rPr lang="en-US" altLang="en-US" sz="1800" b="1" dirty="0"/>
              <a:t>Observation: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Subtraction from (</a:t>
            </a:r>
            <a:r>
              <a:rPr lang="en-US" altLang="en-US" i="1" dirty="0" err="1"/>
              <a:t>r</a:t>
            </a:r>
            <a:r>
              <a:rPr lang="en-US" altLang="en-US" i="1" baseline="30000" dirty="0" err="1"/>
              <a:t>n</a:t>
            </a:r>
            <a:r>
              <a:rPr lang="tr-TR" altLang="en-US" i="1" baseline="30000" dirty="0"/>
              <a:t> </a:t>
            </a:r>
            <a:r>
              <a:rPr lang="en-US" altLang="en-US" dirty="0"/>
              <a:t>–</a:t>
            </a:r>
            <a:r>
              <a:rPr lang="tr-TR" altLang="en-US" dirty="0"/>
              <a:t> </a:t>
            </a:r>
            <a:r>
              <a:rPr lang="en-US" altLang="en-US" dirty="0"/>
              <a:t>1) will never require a borrow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Diminished radix complement can be computed </a:t>
            </a:r>
            <a:r>
              <a:rPr lang="en-US" altLang="en-US" dirty="0" smtClean="0"/>
              <a:t>digit-by-digit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1’s Complement (</a:t>
            </a:r>
            <a:r>
              <a:rPr lang="en-US" altLang="en-US" i="1" dirty="0"/>
              <a:t>Diminished Radix</a:t>
            </a:r>
            <a:r>
              <a:rPr lang="en-US" altLang="en-US" dirty="0"/>
              <a:t> Complement)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All ‘0’s become ‘1’s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All ‘1’s become ‘</a:t>
            </a:r>
            <a:r>
              <a:rPr lang="en-US" altLang="en-US" dirty="0" smtClean="0"/>
              <a:t>0’s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If </a:t>
            </a:r>
            <a:r>
              <a:rPr lang="en-US" altLang="en-US" dirty="0"/>
              <a:t>you add a number and its 1’s complement 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2698836" y="4056277"/>
            <a:ext cx="3097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98836" y="3703553"/>
            <a:ext cx="360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Times New Roman" pitchFamily="18" charset="0"/>
              </a:rPr>
              <a:t>+</a:t>
            </a:r>
            <a:endParaRPr lang="en-US" altLang="en-US" sz="2400" b="1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19947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364069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08191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52313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96435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740557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084679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28799" y="3723878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027284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71406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715528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059650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03772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747894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92016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436136" y="329183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027284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371406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715528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059650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403772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747894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5092016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136" y="420029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1800" b="1" dirty="0"/>
              <a:t>Radix </a:t>
            </a:r>
            <a:r>
              <a:rPr lang="en-US" altLang="zh-TW" sz="1800" b="1" dirty="0" smtClean="0"/>
              <a:t>Complement, </a:t>
            </a:r>
            <a:r>
              <a:rPr lang="en-US" altLang="zh-TW" sz="1800" b="1" dirty="0"/>
              <a:t>t</a:t>
            </a:r>
            <a:r>
              <a:rPr lang="en-US" altLang="zh-TW" sz="1800" b="1" dirty="0" smtClean="0"/>
              <a:t>he </a:t>
            </a:r>
            <a:r>
              <a:rPr lang="en-US" altLang="zh-TW" sz="1800" b="1" dirty="0"/>
              <a:t>r's C</a:t>
            </a:r>
            <a:r>
              <a:rPr lang="en-US" altLang="zh-TW" sz="1800" b="1" dirty="0" smtClean="0"/>
              <a:t>omplement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Given a Number = </a:t>
            </a:r>
            <a:r>
              <a:rPr lang="en-US" altLang="en-US" i="1" dirty="0"/>
              <a:t>N</a:t>
            </a:r>
            <a:r>
              <a:rPr lang="en-US" altLang="en-US" dirty="0"/>
              <a:t>, base = </a:t>
            </a:r>
            <a:r>
              <a:rPr lang="en-US" altLang="en-US" i="1" dirty="0"/>
              <a:t>r</a:t>
            </a:r>
            <a:r>
              <a:rPr lang="en-US" altLang="en-US" dirty="0"/>
              <a:t>, digits = n, </a:t>
            </a:r>
            <a:endParaRPr lang="en-US" altLang="en-US" dirty="0" smtClean="0"/>
          </a:p>
          <a:p>
            <a:pPr lvl="1">
              <a:lnSpc>
                <a:spcPct val="150000"/>
              </a:lnSpc>
            </a:pPr>
            <a:r>
              <a:rPr lang="en-US" altLang="en-US" dirty="0"/>
              <a:t>The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’s </a:t>
            </a:r>
            <a:r>
              <a:rPr lang="en-US" altLang="en-US" dirty="0"/>
              <a:t>complement </a:t>
            </a:r>
            <a:r>
              <a:rPr lang="en-US" altLang="en-US" i="1" dirty="0"/>
              <a:t>of N</a:t>
            </a:r>
            <a:r>
              <a:rPr lang="en-US" altLang="en-US" dirty="0"/>
              <a:t> is defined as:</a:t>
            </a:r>
          </a:p>
          <a:p>
            <a:pPr lvl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dirty="0"/>
              <a:t>				</a:t>
            </a:r>
            <a:r>
              <a:rPr lang="en-US" altLang="en-US" i="1" dirty="0" err="1" smtClean="0"/>
              <a:t>r</a:t>
            </a:r>
            <a:r>
              <a:rPr lang="en-US" altLang="en-US" i="1" baseline="30000" dirty="0" err="1" smtClean="0"/>
              <a:t>n</a:t>
            </a:r>
            <a:r>
              <a:rPr lang="en-US" altLang="en-US" i="1" baseline="30000" dirty="0" smtClean="0"/>
              <a:t> </a:t>
            </a:r>
            <a:r>
              <a:rPr lang="en-US" altLang="en-US" i="1" dirty="0" smtClean="0"/>
              <a:t> - N, for N </a:t>
            </a:r>
            <a:r>
              <a:rPr lang="en-US" altLang="en-US" i="1" dirty="0" smtClean="0">
                <a:latin typeface="+mj-lt"/>
                <a:cs typeface="Times New Roman"/>
              </a:rPr>
              <a:t>≠ 0 and 0 for N = 0.</a:t>
            </a:r>
            <a:endParaRPr lang="en-US" alt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/>
              <a:t>The </a:t>
            </a:r>
            <a:r>
              <a:rPr lang="en-US" altLang="zh-TW" sz="1800" dirty="0"/>
              <a:t>r's complement is obtained by adding 1 to the (r </a:t>
            </a:r>
            <a:r>
              <a:rPr lang="en-US" altLang="zh-TW" sz="1800" dirty="0">
                <a:sym typeface="Symbol" pitchFamily="18" charset="2"/>
              </a:rPr>
              <a:t></a:t>
            </a:r>
            <a:r>
              <a:rPr lang="en-US" altLang="zh-TW" sz="1800" dirty="0"/>
              <a:t> 1) 's complement, since </a:t>
            </a:r>
            <a:endParaRPr lang="en-US" altLang="zh-TW" sz="1800" dirty="0" smtClean="0"/>
          </a:p>
          <a:p>
            <a:pPr lvl="1">
              <a:lnSpc>
                <a:spcPct val="150000"/>
              </a:lnSpc>
            </a:pPr>
            <a:r>
              <a:rPr lang="en-US" altLang="zh-TW" i="1" dirty="0" smtClean="0"/>
              <a:t>= </a:t>
            </a:r>
            <a:r>
              <a:rPr lang="en-US" altLang="zh-TW" i="1" dirty="0"/>
              <a:t>[(</a:t>
            </a:r>
            <a:r>
              <a:rPr lang="en-US" altLang="zh-TW" i="1" dirty="0" err="1"/>
              <a:t>r</a:t>
            </a:r>
            <a:r>
              <a:rPr lang="en-US" altLang="zh-TW" i="1" baseline="30000" dirty="0" err="1"/>
              <a:t>n</a:t>
            </a:r>
            <a:r>
              <a:rPr lang="en-US" altLang="zh-TW" i="1" dirty="0"/>
              <a:t> </a:t>
            </a:r>
            <a:r>
              <a:rPr lang="en-US" altLang="zh-TW" i="1" dirty="0">
                <a:sym typeface="Symbol" pitchFamily="18" charset="2"/>
              </a:rPr>
              <a:t></a:t>
            </a:r>
            <a:r>
              <a:rPr lang="en-US" altLang="zh-TW" i="1" dirty="0"/>
              <a:t> 1) – N] + 1</a:t>
            </a:r>
            <a:r>
              <a:rPr lang="en-US" altLang="zh-TW" i="1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i="1" dirty="0" smtClean="0"/>
              <a:t>= </a:t>
            </a:r>
            <a:r>
              <a:rPr lang="en-US" altLang="zh-TW" i="1" dirty="0" err="1" smtClean="0"/>
              <a:t>r</a:t>
            </a:r>
            <a:r>
              <a:rPr lang="en-US" altLang="zh-TW" i="1" baseline="30000" dirty="0" err="1" smtClean="0"/>
              <a:t>n</a:t>
            </a:r>
            <a:r>
              <a:rPr lang="en-US" altLang="zh-TW" i="1" dirty="0" smtClean="0"/>
              <a:t>-N</a:t>
            </a:r>
          </a:p>
          <a:p>
            <a:pPr lvl="1">
              <a:lnSpc>
                <a:spcPct val="150000"/>
              </a:lnSpc>
            </a:pPr>
            <a:endParaRPr lang="en-US" altLang="zh-TW" dirty="0" smtClean="0"/>
          </a:p>
          <a:p>
            <a:pPr lvl="1">
              <a:lnSpc>
                <a:spcPct val="150000"/>
              </a:lnSpc>
            </a:pP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39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79712" y="372387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43808" y="372387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</a:t>
            </a:r>
            <a:r>
              <a:rPr lang="en-GB" dirty="0" smtClean="0">
                <a:solidFill>
                  <a:schemeClr val="accent1"/>
                </a:solidFill>
              </a:rPr>
              <a:t>SYSTEMS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Digital age and information age</a:t>
            </a:r>
          </a:p>
          <a:p>
            <a:r>
              <a:rPr lang="en-US" altLang="zh-TW" dirty="0"/>
              <a:t>Digital computers</a:t>
            </a:r>
          </a:p>
          <a:p>
            <a:pPr lvl="1"/>
            <a:r>
              <a:rPr lang="en-US" altLang="zh-TW" sz="1600" dirty="0"/>
              <a:t>General purposes</a:t>
            </a:r>
          </a:p>
          <a:p>
            <a:pPr lvl="1"/>
            <a:r>
              <a:rPr lang="en-US" altLang="zh-TW" sz="1600" dirty="0"/>
              <a:t>Many scientific, industrial and commercial applications</a:t>
            </a:r>
          </a:p>
          <a:p>
            <a:r>
              <a:rPr lang="en-US" altLang="zh-TW" dirty="0"/>
              <a:t>Digital systems</a:t>
            </a:r>
          </a:p>
          <a:p>
            <a:pPr lvl="1"/>
            <a:r>
              <a:rPr lang="en-US" altLang="zh-TW" sz="1600" dirty="0"/>
              <a:t>Telephone switching exchanges</a:t>
            </a:r>
          </a:p>
          <a:p>
            <a:pPr lvl="1"/>
            <a:r>
              <a:rPr lang="en-US" altLang="zh-TW" sz="1600" dirty="0"/>
              <a:t>Digital camera</a:t>
            </a:r>
          </a:p>
          <a:p>
            <a:pPr lvl="1"/>
            <a:r>
              <a:rPr lang="en-US" altLang="zh-TW" sz="1600" dirty="0"/>
              <a:t>Electronic calculators, PDA's</a:t>
            </a:r>
          </a:p>
          <a:p>
            <a:pPr lvl="1"/>
            <a:r>
              <a:rPr lang="en-US" altLang="zh-TW" sz="1600" dirty="0"/>
              <a:t>Digital TV</a:t>
            </a:r>
          </a:p>
          <a:p>
            <a:r>
              <a:rPr lang="en-US" altLang="zh-TW" dirty="0"/>
              <a:t>Discrete information-processing systems</a:t>
            </a:r>
          </a:p>
          <a:p>
            <a:pPr lvl="1"/>
            <a:r>
              <a:rPr lang="en-US" altLang="zh-TW" sz="1600" dirty="0"/>
              <a:t>Manipulate discrete elements of information</a:t>
            </a:r>
          </a:p>
          <a:p>
            <a:pPr lvl="1"/>
            <a:r>
              <a:rPr lang="en-US" altLang="zh-TW" sz="1600" dirty="0"/>
              <a:t>For example, {1, 2, 3, …} and {A, B, C, …}…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1800" b="1" dirty="0" smtClean="0"/>
              <a:t>10’s complement of N can </a:t>
            </a:r>
            <a:r>
              <a:rPr lang="en-US" altLang="zh-TW" sz="1800" b="1" dirty="0"/>
              <a:t>b</a:t>
            </a:r>
            <a:r>
              <a:rPr lang="en-US" altLang="zh-TW" sz="1800" b="1" dirty="0" smtClean="0"/>
              <a:t>e formed: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By leaving all least significant 0’s unchanged.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By subtracting first non-zero least significant digit by 10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By subtracting all higher significant digits from 9.</a:t>
            </a:r>
          </a:p>
          <a:p>
            <a:pPr>
              <a:lnSpc>
                <a:spcPct val="150000"/>
              </a:lnSpc>
            </a:pPr>
            <a:r>
              <a:rPr lang="en-US" altLang="zh-TW" sz="1800" b="1" dirty="0" smtClean="0"/>
              <a:t>2’s complement of N can be formed: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By leaving all least significant 0’s and the first 1 unchanged and replacing 1’s with 0’s and 0’s with 1’s in all other higher significant digits.</a:t>
            </a:r>
          </a:p>
          <a:p>
            <a:pPr lvl="1">
              <a:lnSpc>
                <a:spcPct val="150000"/>
              </a:lnSpc>
            </a:pP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Example: Base-10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The 10's complement of 012398:</a:t>
            </a:r>
          </a:p>
          <a:p>
            <a:pPr lvl="1">
              <a:lnSpc>
                <a:spcPct val="150000"/>
              </a:lnSpc>
            </a:pPr>
            <a:endParaRPr lang="en-US" altLang="zh-TW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sz="2000" dirty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The 10’s complement of 246700: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03848" y="20755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433" y="20755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018" y="20755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0603" y="20755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6188" y="20755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075577"/>
            <a:ext cx="5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2481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9433" y="2481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5018" y="2481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2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0603" y="2481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6188" y="2481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9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24904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8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2698836" y="2787774"/>
            <a:ext cx="3097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843808" y="2481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/>
              <a:t>-</a:t>
            </a:r>
            <a:endParaRPr lang="en-GB" b="1" spc="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9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9433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8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5018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0603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6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26188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27970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2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36504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9433" y="36504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15018" y="36504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0602" y="3650461"/>
            <a:ext cx="64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36504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4920" y="3650461"/>
            <a:ext cx="2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3848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2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9433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4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15018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6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81330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7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8024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6056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H="1">
            <a:off x="2698836" y="4362658"/>
            <a:ext cx="3097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843808" y="40560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/>
              <a:t>-</a:t>
            </a:r>
            <a:endParaRPr lang="en-GB" b="1" spc="600" dirty="0"/>
          </a:p>
        </p:txBody>
      </p:sp>
      <p:sp>
        <p:nvSpPr>
          <p:cNvPr id="42" name="TextBox 41"/>
          <p:cNvSpPr txBox="1"/>
          <p:nvPr/>
        </p:nvSpPr>
        <p:spPr>
          <a:xfrm>
            <a:off x="3203848" y="4362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9433" y="4362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5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15018" y="4362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3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1999" y="4362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3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88024" y="4362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76056" y="43626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2’s Complement (</a:t>
            </a:r>
            <a:r>
              <a:rPr lang="en-US" altLang="en-US" i="1" dirty="0"/>
              <a:t>Radix</a:t>
            </a:r>
            <a:r>
              <a:rPr lang="en-US" altLang="en-US" dirty="0"/>
              <a:t> Complement)</a:t>
            </a:r>
          </a:p>
          <a:p>
            <a:pPr lvl="1"/>
            <a:r>
              <a:rPr lang="en-US" altLang="en-US" dirty="0"/>
              <a:t>Take 1’s complement then add 1</a:t>
            </a:r>
          </a:p>
          <a:p>
            <a:pPr lvl="1"/>
            <a:r>
              <a:rPr lang="en-US" altLang="en-US" dirty="0"/>
              <a:t>Toggle all bits to the left of the first ‘1’ from the right</a:t>
            </a:r>
          </a:p>
          <a:p>
            <a:pPr lvl="1">
              <a:buFont typeface="Wingdings" pitchFamily="2" charset="2"/>
              <a:buNone/>
            </a:pPr>
            <a:r>
              <a:rPr lang="en-US" altLang="en-US" i="1" dirty="0">
                <a:solidFill>
                  <a:srgbClr val="FF6600"/>
                </a:solidFill>
              </a:rPr>
              <a:t>Example</a:t>
            </a:r>
            <a:r>
              <a:rPr lang="en-US" altLang="en-US" dirty="0">
                <a:solidFill>
                  <a:srgbClr val="FF6600"/>
                </a:solidFill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/>
              <a:t>Number: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solidFill>
                  <a:srgbClr val="FF9900"/>
                </a:solidFill>
              </a:rPr>
              <a:t>1’s</a:t>
            </a:r>
            <a:r>
              <a:rPr lang="en-US" altLang="en-US" dirty="0"/>
              <a:t> Comp.:</a:t>
            </a:r>
            <a:endParaRPr lang="en-US" altLang="en-US" baseline="-25000" dirty="0">
              <a:solidFill>
                <a:srgbClr val="FF6600"/>
              </a:solidFill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28184" y="2571750"/>
            <a:ext cx="259228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3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1 0 1 1 0 0 0 0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610441" y="3895535"/>
            <a:ext cx="17938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74888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946404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16656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83092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968584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608544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309464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2411760" y="3795886"/>
            <a:ext cx="3097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11760" y="3443162"/>
            <a:ext cx="360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Times New Roman" pitchFamily="18" charset="0"/>
              </a:rPr>
              <a:t>+</a:t>
            </a:r>
            <a:endParaRPr lang="en-US" altLang="en-US" sz="2400" b="1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732871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076993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421115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765237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109359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453481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797603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140159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740208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84330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428452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772574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116696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480425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808588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143126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740208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084330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28452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772574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116696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460818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804940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149060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140159" y="346348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4808407" y="2798807"/>
            <a:ext cx="3603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0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4480244" y="2798807"/>
            <a:ext cx="3603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0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4116333" y="2798807"/>
            <a:ext cx="3603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0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3772211" y="2798807"/>
            <a:ext cx="3603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0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31478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3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</a:t>
            </a:r>
            <a:endParaRPr lang="en-GB" spc="300" dirty="0">
              <a:ln w="18415" cmpd="sng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2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Example: Base-2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The 2's complement of 1101100 is 0010100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2000" dirty="0" smtClean="0"/>
              <a:t> </a:t>
            </a:r>
          </a:p>
          <a:p>
            <a:pPr lvl="1">
              <a:lnSpc>
                <a:spcPct val="150000"/>
              </a:lnSpc>
            </a:pP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endParaRPr lang="en-US" altLang="zh-TW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28184" y="2139702"/>
            <a:ext cx="259228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3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1 1 0 1 1 </a:t>
            </a:r>
            <a:r>
              <a:rPr lang="en-US" altLang="en-US" sz="2400" b="1" i="0" u="none" spc="3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0 0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610441" y="3463487"/>
            <a:ext cx="17938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274888" y="3463487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946404" y="3463487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616656" y="3463487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283092" y="3463487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968584" y="3463487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608544" y="3463487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2411760" y="3363838"/>
            <a:ext cx="3097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411760" y="3011114"/>
            <a:ext cx="360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Times New Roman" pitchFamily="18" charset="0"/>
              </a:rPr>
              <a:t>+</a:t>
            </a:r>
            <a:endParaRPr lang="en-US" altLang="en-US" sz="2400" b="1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076993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21115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765237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109359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453481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97603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140159" y="2627032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084330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428452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772574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116696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80425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808588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43126" y="196792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084330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428452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772574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116696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460818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804940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149060" y="3535495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140159" y="3031439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808407" y="2366759"/>
            <a:ext cx="3603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0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4480244" y="2366759"/>
            <a:ext cx="3603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0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52120" y="27157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3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</a:t>
            </a:r>
            <a:endParaRPr lang="en-GB" spc="300" dirty="0">
              <a:ln w="18415" cmpd="sng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0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2625 L 2.5E-6 -2.59259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6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3" grpId="1"/>
      <p:bldP spid="44" grpId="0"/>
      <p:bldP spid="44" grpId="1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Example: Base-2</a:t>
            </a:r>
            <a:endParaRPr lang="en-US" altLang="zh-TW" sz="2000" dirty="0" smtClean="0"/>
          </a:p>
          <a:p>
            <a:pPr lvl="1">
              <a:lnSpc>
                <a:spcPct val="150000"/>
              </a:lnSpc>
            </a:pPr>
            <a:r>
              <a:rPr lang="en-US" altLang="zh-TW" sz="2000" dirty="0" smtClean="0"/>
              <a:t>The 2's complement of 0110111 is 1001001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16016" y="2571750"/>
            <a:ext cx="2592289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3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0 1 1 </a:t>
            </a:r>
            <a:r>
              <a:rPr lang="en-US" altLang="en-US" sz="2400" b="1" i="0" u="none" spc="3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 </a:t>
            </a:r>
            <a:r>
              <a:rPr lang="en-US" altLang="en-US" sz="2400" b="1" i="0" u="none" spc="3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1 1 1</a:t>
            </a:r>
            <a:endParaRPr lang="en-US" altLang="en-US" sz="2400" b="1" i="0" u="none" spc="3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098273" y="3895535"/>
            <a:ext cx="17938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762720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34236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04488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770924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56416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96376" y="3895535"/>
            <a:ext cx="179388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dirty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899592" y="3795886"/>
            <a:ext cx="3097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592" y="3443162"/>
            <a:ext cx="3609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+</a:t>
            </a: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64825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08947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53069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597191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941313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285435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627991" y="3059080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72162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916284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60406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604528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968257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296420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630958" y="2399975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72162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916284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260406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604528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948650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92772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636892" y="3967543"/>
            <a:ext cx="360000" cy="33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5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5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627991" y="3463487"/>
            <a:ext cx="360000" cy="33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2400" b="1" i="0" u="none" spc="600" dirty="0" smtClean="0">
                <a:solidFill>
                  <a:schemeClr val="accent6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i="0" u="none" spc="600" dirty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1960" y="31478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3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or</a:t>
            </a:r>
            <a:endParaRPr lang="en-GB" spc="300" dirty="0">
              <a:ln w="18415" cmpd="sng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9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23774 L 0.00053 -0.00185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6" grpId="0" animBg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zh-TW" dirty="0" smtClean="0"/>
              <a:t>Complement of the complement restores the number to its original value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+mj-lt"/>
              </a:rPr>
              <a:t>r’s complement of N is </a:t>
            </a:r>
            <a:r>
              <a:rPr lang="en-GB" i="1" dirty="0" err="1" smtClean="0">
                <a:latin typeface="+mj-lt"/>
              </a:rPr>
              <a:t>r</a:t>
            </a:r>
            <a:r>
              <a:rPr lang="en-GB" i="1" baseline="30000" dirty="0" err="1" smtClean="0">
                <a:latin typeface="+mj-lt"/>
              </a:rPr>
              <a:t>n</a:t>
            </a:r>
            <a:r>
              <a:rPr lang="en-GB" i="1" dirty="0" smtClean="0">
                <a:latin typeface="+mj-lt"/>
              </a:rPr>
              <a:t>-N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+mj-lt"/>
              </a:rPr>
              <a:t>The complement of the complement is</a:t>
            </a:r>
          </a:p>
          <a:p>
            <a:pPr lvl="1">
              <a:lnSpc>
                <a:spcPct val="150000"/>
              </a:lnSpc>
            </a:pPr>
            <a:r>
              <a:rPr lang="en-GB" i="1" spc="600" dirty="0" err="1" smtClean="0">
                <a:latin typeface="+mj-lt"/>
              </a:rPr>
              <a:t>r</a:t>
            </a:r>
            <a:r>
              <a:rPr lang="en-GB" i="1" spc="600" baseline="30000" dirty="0" err="1" smtClean="0">
                <a:latin typeface="+mj-lt"/>
              </a:rPr>
              <a:t>n</a:t>
            </a:r>
            <a:r>
              <a:rPr lang="en-GB" i="1" spc="600" dirty="0" smtClean="0">
                <a:latin typeface="+mj-lt"/>
              </a:rPr>
              <a:t>-(</a:t>
            </a:r>
            <a:r>
              <a:rPr lang="en-GB" i="1" spc="600" dirty="0" err="1" smtClean="0">
                <a:latin typeface="+mj-lt"/>
              </a:rPr>
              <a:t>r</a:t>
            </a:r>
            <a:r>
              <a:rPr lang="en-GB" i="1" spc="600" baseline="30000" dirty="0" err="1" smtClean="0">
                <a:latin typeface="+mj-lt"/>
              </a:rPr>
              <a:t>n</a:t>
            </a:r>
            <a:r>
              <a:rPr lang="en-GB" i="1" spc="600" dirty="0" smtClean="0">
                <a:latin typeface="+mj-lt"/>
              </a:rPr>
              <a:t>-N) = N </a:t>
            </a:r>
            <a:r>
              <a:rPr lang="en-GB" dirty="0" smtClean="0">
                <a:latin typeface="+mj-lt"/>
                <a:sym typeface="Wingdings" panose="05000000000000000000" pitchFamily="2" charset="2"/>
              </a:rPr>
              <a:t> original number</a:t>
            </a:r>
            <a:endParaRPr lang="en-GB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subtraction of two </a:t>
            </a:r>
            <a:r>
              <a:rPr lang="en-US" altLang="zh-TW" i="1" dirty="0"/>
              <a:t>n</a:t>
            </a:r>
            <a:r>
              <a:rPr lang="en-US" altLang="zh-TW" dirty="0"/>
              <a:t>-digit unsigned numbers </a:t>
            </a:r>
            <a:r>
              <a:rPr lang="en-US" altLang="zh-TW" i="1" dirty="0"/>
              <a:t>M</a:t>
            </a:r>
            <a:r>
              <a:rPr lang="en-US" altLang="zh-TW" dirty="0"/>
              <a:t> – </a:t>
            </a:r>
            <a:r>
              <a:rPr lang="en-US" altLang="zh-TW" i="1" dirty="0"/>
              <a:t>N</a:t>
            </a:r>
            <a:r>
              <a:rPr lang="en-US" altLang="zh-TW" dirty="0"/>
              <a:t> in base</a:t>
            </a:r>
            <a:r>
              <a:rPr lang="en-US" altLang="zh-TW" i="1" dirty="0"/>
              <a:t> r </a:t>
            </a:r>
            <a:r>
              <a:rPr lang="en-US" altLang="zh-TW" dirty="0"/>
              <a:t>can be </a:t>
            </a:r>
            <a:r>
              <a:rPr lang="en-US" altLang="zh-TW" dirty="0" smtClean="0"/>
              <a:t>done </a:t>
            </a:r>
            <a:r>
              <a:rPr lang="en-US" altLang="zh-TW" dirty="0"/>
              <a:t>as </a:t>
            </a:r>
            <a:r>
              <a:rPr lang="en-US" altLang="zh-TW" dirty="0" smtClean="0"/>
              <a:t>follows: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Add the minuend M to the r’s complement of the subtrahend N. 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N r’s complement </a:t>
            </a:r>
            <a:r>
              <a:rPr lang="en-US" sz="1800" i="1" dirty="0" smtClean="0"/>
              <a:t>= </a:t>
            </a:r>
            <a:r>
              <a:rPr lang="en-US" sz="1800" i="1" dirty="0" err="1" smtClean="0"/>
              <a:t>r</a:t>
            </a:r>
            <a:r>
              <a:rPr lang="en-US" sz="1800" i="1" baseline="30000" dirty="0" err="1" smtClean="0"/>
              <a:t>n</a:t>
            </a:r>
            <a:r>
              <a:rPr lang="en-US" sz="1800" i="1" dirty="0" smtClean="0"/>
              <a:t>-N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en-US" sz="1800" i="1" dirty="0" smtClean="0"/>
              <a:t>                                 = </a:t>
            </a:r>
            <a:r>
              <a:rPr lang="en-US" sz="1800" i="1" dirty="0"/>
              <a:t>M + </a:t>
            </a:r>
            <a:r>
              <a:rPr lang="en-US" sz="1800" i="1" dirty="0" err="1" smtClean="0"/>
              <a:t>r</a:t>
            </a:r>
            <a:r>
              <a:rPr lang="en-US" sz="1800" i="1" baseline="30000" dirty="0" err="1" smtClean="0"/>
              <a:t>n</a:t>
            </a:r>
            <a:r>
              <a:rPr lang="en-US" sz="1800" i="1" dirty="0" smtClean="0"/>
              <a:t>-N</a:t>
            </a:r>
          </a:p>
          <a:p>
            <a:pPr marL="1200150" lvl="2" indent="-342900">
              <a:buFont typeface="Courier New" panose="02070309020205020404" pitchFamily="49" charset="0"/>
              <a:buChar char="o"/>
            </a:pPr>
            <a:r>
              <a:rPr lang="en-US" sz="1800" i="1" dirty="0"/>
              <a:t> </a:t>
            </a:r>
            <a:r>
              <a:rPr lang="en-US" sz="1800" i="1" dirty="0" smtClean="0"/>
              <a:t>                                = M – </a:t>
            </a:r>
            <a:r>
              <a:rPr lang="en-US" sz="1800" i="1" dirty="0" err="1" smtClean="0"/>
              <a:t>N+r</a:t>
            </a:r>
            <a:r>
              <a:rPr lang="en-US" sz="1800" i="1" baseline="30000" dirty="0" err="1" smtClean="0"/>
              <a:t>n</a:t>
            </a:r>
            <a:endParaRPr lang="en-US" sz="1800" i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If M </a:t>
            </a:r>
            <a:r>
              <a:rPr lang="en-US" dirty="0" smtClean="0">
                <a:latin typeface="+mj-lt"/>
                <a:cs typeface="Times New Roman"/>
              </a:rPr>
              <a:t>≥ N, the sum will produce an end carry </a:t>
            </a:r>
            <a:r>
              <a:rPr lang="en-US" dirty="0" err="1" smtClean="0">
                <a:latin typeface="+mj-lt"/>
                <a:cs typeface="Times New Roman"/>
              </a:rPr>
              <a:t>r</a:t>
            </a:r>
            <a:r>
              <a:rPr lang="en-US" baseline="30000" dirty="0" err="1" smtClean="0">
                <a:latin typeface="+mj-lt"/>
                <a:cs typeface="Times New Roman"/>
              </a:rPr>
              <a:t>n</a:t>
            </a:r>
            <a:r>
              <a:rPr lang="en-US" dirty="0" smtClean="0">
                <a:latin typeface="+mj-lt"/>
                <a:cs typeface="Times New Roman"/>
              </a:rPr>
              <a:t>, which can be discarded; what is left is the result M – 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If M &lt; N, the sum does not produce an end carry and is equal to </a:t>
            </a:r>
            <a:r>
              <a:rPr lang="en-GB" dirty="0" err="1" smtClean="0">
                <a:latin typeface="+mj-lt"/>
              </a:rPr>
              <a:t>r</a:t>
            </a:r>
            <a:r>
              <a:rPr lang="en-GB" baseline="30000" dirty="0" err="1" smtClean="0">
                <a:latin typeface="+mj-lt"/>
              </a:rPr>
              <a:t>n</a:t>
            </a:r>
            <a:r>
              <a:rPr lang="en-GB" dirty="0" smtClean="0">
                <a:latin typeface="+mj-lt"/>
              </a:rPr>
              <a:t>-(N-M), which is the r’s complement of (N-M). To obtain the answer in a familiar form, take the r’s complement of the sum and place negative sign in front. </a:t>
            </a:r>
            <a:endParaRPr lang="en-GB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1.5</a:t>
            </a:r>
          </a:p>
          <a:p>
            <a:pPr lvl="1"/>
            <a:r>
              <a:rPr lang="en-US" altLang="zh-TW" dirty="0"/>
              <a:t>Using 10's complement, subtract 72532 – 3250.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17390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 = 72532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17434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3250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1304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Step1: Take 10’s complement of N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546866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2451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8036" y="2787774"/>
            <a:ext cx="60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9912" y="2787774"/>
            <a:ext cx="23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6866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2451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2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7196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5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912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H="1">
            <a:off x="2051720" y="3499971"/>
            <a:ext cx="208823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979712" y="31933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/>
              <a:t>-</a:t>
            </a:r>
            <a:endParaRPr lang="en-GB" b="1" spc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2546866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6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02451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8534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5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9912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95736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736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9</a:t>
            </a:r>
            <a:endParaRPr lang="en-GB" b="1" spc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 animBg="1"/>
      <p:bldP spid="35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1600" y="98757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Step2: To find the SUM, Add 10’s complement of N to M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162151" y="1491630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72532</a:t>
            </a:r>
            <a:endParaRPr lang="en-GB" b="1" dirty="0">
              <a:solidFill>
                <a:schemeClr val="accent5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07904" y="2139702"/>
            <a:ext cx="1264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37532" y="177037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4162151" y="178895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96750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0705" y="213970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169282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27784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Step3: To find the ANSWER discard </a:t>
            </a:r>
            <a:r>
              <a:rPr lang="en-GB" dirty="0"/>
              <a:t>end carry </a:t>
            </a:r>
            <a:r>
              <a:rPr lang="en-GB" dirty="0" smtClean="0"/>
              <a:t>10</a:t>
            </a:r>
            <a:r>
              <a:rPr lang="en-GB" baseline="30000" dirty="0" smtClean="0"/>
              <a:t>5</a:t>
            </a:r>
            <a:r>
              <a:rPr lang="en-GB" dirty="0" smtClean="0"/>
              <a:t>, Subtract </a:t>
            </a:r>
            <a:r>
              <a:rPr lang="en-GB" dirty="0" err="1" smtClean="0"/>
              <a:t>r</a:t>
            </a:r>
            <a:r>
              <a:rPr lang="en-GB" baseline="30000" dirty="0" err="1" smtClean="0"/>
              <a:t>n</a:t>
            </a:r>
            <a:r>
              <a:rPr lang="en-GB" baseline="30000" dirty="0" smtClean="0"/>
              <a:t>  </a:t>
            </a:r>
            <a:r>
              <a:rPr lang="en-GB" dirty="0" smtClean="0"/>
              <a:t>from SUM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030705" y="313852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169282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705" y="345489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100000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707904" y="3795886"/>
            <a:ext cx="1264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32782" y="342655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4051149" y="378659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 69282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15816" y="213970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SUM=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915816" y="378659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3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1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1.6</a:t>
            </a:r>
            <a:endParaRPr lang="en-US" altLang="zh-TW" dirty="0"/>
          </a:p>
          <a:p>
            <a:pPr lvl="1"/>
            <a:r>
              <a:rPr lang="en-US" altLang="zh-TW" dirty="0"/>
              <a:t>Using 10's complement, subtract </a:t>
            </a:r>
            <a:r>
              <a:rPr lang="en-US" altLang="zh-TW" dirty="0" smtClean="0"/>
              <a:t>3250 - 72532.</a:t>
            </a:r>
            <a:endParaRPr lang="en-US" altLang="zh-TW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17390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 = 3250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17434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72532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13041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Step1: Take 10’s complement of N 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186826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411" y="27877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7996" y="278777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5896" y="27877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9751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2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5336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5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2996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9060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2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1979712" y="3499971"/>
            <a:ext cx="208823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907704" y="31933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/>
              <a:t>-</a:t>
            </a:r>
            <a:endParaRPr lang="en-GB" b="1" spc="600" dirty="0"/>
          </a:p>
        </p:txBody>
      </p:sp>
      <p:sp>
        <p:nvSpPr>
          <p:cNvPr id="33" name="TextBox 32"/>
          <p:cNvSpPr txBox="1"/>
          <p:nvPr/>
        </p:nvSpPr>
        <p:spPr>
          <a:xfrm>
            <a:off x="2532916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4288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52996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6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9060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8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95736" y="34985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2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1378" y="278777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1807" y="32026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7</a:t>
            </a:r>
            <a:endParaRPr lang="en-GB" b="1" spc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DIGITAL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TW" sz="1800" dirty="0"/>
              <a:t>The physical quantities or signals can assume only discrete values.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/>
              <a:t>Greater accuracy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ANALOG SIGNAL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dirty="0"/>
              <a:t>The physical quantities or signals may </a:t>
            </a:r>
            <a:r>
              <a:rPr lang="en-US" altLang="zh-TW" sz="1800" dirty="0" smtClean="0"/>
              <a:t>vary continuously </a:t>
            </a:r>
            <a:r>
              <a:rPr lang="en-US" altLang="zh-TW" sz="1800" dirty="0"/>
              <a:t>over a specified range.</a:t>
            </a:r>
          </a:p>
          <a:p>
            <a:pPr algn="just"/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</a:t>
            </a:r>
            <a:r>
              <a:rPr lang="en-GB" dirty="0" smtClean="0">
                <a:solidFill>
                  <a:schemeClr val="accent1"/>
                </a:solidFill>
              </a:rPr>
              <a:t>SYSTEMS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0" name="直線單箭頭接點 4"/>
          <p:cNvCxnSpPr>
            <a:cxnSpLocks noChangeShapeType="1"/>
          </p:cNvCxnSpPr>
          <p:nvPr/>
        </p:nvCxnSpPr>
        <p:spPr bwMode="auto">
          <a:xfrm rot="5400000" flipH="1" flipV="1">
            <a:off x="5129434" y="3707458"/>
            <a:ext cx="126530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單箭頭接點 6"/>
          <p:cNvCxnSpPr>
            <a:cxnSpLocks noChangeShapeType="1"/>
          </p:cNvCxnSpPr>
          <p:nvPr/>
        </p:nvCxnSpPr>
        <p:spPr bwMode="auto">
          <a:xfrm>
            <a:off x="5754444" y="4342902"/>
            <a:ext cx="2021091" cy="9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手繪多邊形 21"/>
          <p:cNvSpPr>
            <a:spLocks noChangeArrowheads="1"/>
          </p:cNvSpPr>
          <p:nvPr/>
        </p:nvSpPr>
        <p:spPr bwMode="auto">
          <a:xfrm>
            <a:off x="5762085" y="3107370"/>
            <a:ext cx="1858079" cy="1188082"/>
          </a:xfrm>
          <a:custGeom>
            <a:avLst/>
            <a:gdLst>
              <a:gd name="T0" fmla="*/ 0 w 1930400"/>
              <a:gd name="T1" fmla="*/ 31436011 h 1628987"/>
              <a:gd name="T2" fmla="*/ 9935227 w 1930400"/>
              <a:gd name="T3" fmla="*/ 3194026 h 1628987"/>
              <a:gd name="T4" fmla="*/ 24369400 w 1930400"/>
              <a:gd name="T5" fmla="*/ 50600130 h 1628987"/>
              <a:gd name="T6" fmla="*/ 35616821 w 1930400"/>
              <a:gd name="T7" fmla="*/ 23030641 h 1628987"/>
              <a:gd name="T8" fmla="*/ 0 60000 65536"/>
              <a:gd name="T9" fmla="*/ 0 60000 65536"/>
              <a:gd name="T10" fmla="*/ 0 60000 65536"/>
              <a:gd name="T11" fmla="*/ 0 60000 65536"/>
              <a:gd name="T12" fmla="*/ 0 w 1930400"/>
              <a:gd name="T13" fmla="*/ 0 h 1628987"/>
              <a:gd name="T14" fmla="*/ 1930400 w 1930400"/>
              <a:gd name="T15" fmla="*/ 1628987 h 1628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0400" h="1628987">
                <a:moveTo>
                  <a:pt x="0" y="949960"/>
                </a:moveTo>
                <a:cubicBezTo>
                  <a:pt x="159173" y="474980"/>
                  <a:pt x="318347" y="0"/>
                  <a:pt x="538480" y="96520"/>
                </a:cubicBezTo>
                <a:cubicBezTo>
                  <a:pt x="758613" y="193040"/>
                  <a:pt x="1088813" y="1429173"/>
                  <a:pt x="1320800" y="1529080"/>
                </a:cubicBezTo>
                <a:cubicBezTo>
                  <a:pt x="1552787" y="1628987"/>
                  <a:pt x="1741593" y="1162473"/>
                  <a:pt x="1930400" y="695960"/>
                </a:cubicBezTo>
              </a:path>
            </a:pathLst>
          </a:custGeom>
          <a:solidFill>
            <a:schemeClr val="bg1"/>
          </a:solidFill>
          <a:ln w="158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文字方塊 22"/>
          <p:cNvSpPr txBox="1">
            <a:spLocks noChangeArrowheads="1"/>
          </p:cNvSpPr>
          <p:nvPr/>
        </p:nvSpPr>
        <p:spPr bwMode="auto">
          <a:xfrm>
            <a:off x="7751337" y="4211719"/>
            <a:ext cx="248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u="none" dirty="0">
                <a:latin typeface="+mj-lt"/>
              </a:rPr>
              <a:t>t</a:t>
            </a:r>
            <a:endParaRPr kumimoji="0" lang="zh-TW" altLang="en-US" sz="1400" u="none" dirty="0">
              <a:latin typeface="+mj-lt"/>
            </a:endParaRPr>
          </a:p>
        </p:txBody>
      </p:sp>
      <p:sp>
        <p:nvSpPr>
          <p:cNvPr id="14" name="文字方塊 23"/>
          <p:cNvSpPr txBox="1">
            <a:spLocks noChangeArrowheads="1"/>
          </p:cNvSpPr>
          <p:nvPr/>
        </p:nvSpPr>
        <p:spPr bwMode="auto">
          <a:xfrm>
            <a:off x="5534124" y="2836632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u="none" dirty="0">
                <a:latin typeface="+mj-lt"/>
              </a:rPr>
              <a:t>X</a:t>
            </a:r>
            <a:r>
              <a:rPr kumimoji="0" lang="en-US" altLang="zh-TW" sz="1400" i="0" u="none" dirty="0">
                <a:latin typeface="+mj-lt"/>
              </a:rPr>
              <a:t>(</a:t>
            </a:r>
            <a:r>
              <a:rPr kumimoji="0" lang="en-US" altLang="zh-TW" sz="1400" u="none" dirty="0">
                <a:latin typeface="+mj-lt"/>
              </a:rPr>
              <a:t>t</a:t>
            </a:r>
            <a:r>
              <a:rPr kumimoji="0" lang="en-US" altLang="zh-TW" sz="1400" i="0" u="none" dirty="0">
                <a:latin typeface="+mj-lt"/>
              </a:rPr>
              <a:t>)</a:t>
            </a:r>
            <a:endParaRPr kumimoji="0" lang="zh-TW" altLang="en-US" sz="1400" i="0" u="none" dirty="0">
              <a:latin typeface="+mj-lt"/>
            </a:endParaRPr>
          </a:p>
        </p:txBody>
      </p:sp>
      <p:cxnSp>
        <p:nvCxnSpPr>
          <p:cNvPr id="15" name="直線單箭頭接點 24"/>
          <p:cNvCxnSpPr>
            <a:cxnSpLocks noChangeShapeType="1"/>
          </p:cNvCxnSpPr>
          <p:nvPr/>
        </p:nvCxnSpPr>
        <p:spPr bwMode="auto">
          <a:xfrm rot="5400000" flipH="1" flipV="1">
            <a:off x="386003" y="3668795"/>
            <a:ext cx="1343981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字方塊 27"/>
          <p:cNvSpPr txBox="1">
            <a:spLocks noChangeArrowheads="1"/>
          </p:cNvSpPr>
          <p:nvPr/>
        </p:nvSpPr>
        <p:spPr bwMode="auto">
          <a:xfrm>
            <a:off x="3068614" y="4204412"/>
            <a:ext cx="248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u="none" dirty="0">
                <a:latin typeface="+mj-lt"/>
              </a:rPr>
              <a:t>t</a:t>
            </a:r>
            <a:endParaRPr kumimoji="0" lang="zh-TW" altLang="en-US" sz="1400" u="none" dirty="0">
              <a:latin typeface="+mj-lt"/>
            </a:endParaRPr>
          </a:p>
        </p:txBody>
      </p:sp>
      <p:sp>
        <p:nvSpPr>
          <p:cNvPr id="17" name="文字方塊 28"/>
          <p:cNvSpPr txBox="1">
            <a:spLocks noChangeArrowheads="1"/>
          </p:cNvSpPr>
          <p:nvPr/>
        </p:nvSpPr>
        <p:spPr bwMode="auto">
          <a:xfrm>
            <a:off x="827584" y="2743820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u="none" dirty="0">
                <a:latin typeface="+mj-lt"/>
              </a:rPr>
              <a:t>X</a:t>
            </a:r>
            <a:r>
              <a:rPr kumimoji="0" lang="en-US" altLang="zh-TW" sz="1400" i="0" u="none" dirty="0">
                <a:latin typeface="+mj-lt"/>
              </a:rPr>
              <a:t>(</a:t>
            </a:r>
            <a:r>
              <a:rPr kumimoji="0" lang="en-US" altLang="zh-TW" sz="1400" u="none" dirty="0">
                <a:latin typeface="+mj-lt"/>
              </a:rPr>
              <a:t>t</a:t>
            </a:r>
            <a:r>
              <a:rPr kumimoji="0" lang="en-US" altLang="zh-TW" sz="1400" i="0" u="none" dirty="0">
                <a:latin typeface="+mj-lt"/>
              </a:rPr>
              <a:t>)</a:t>
            </a:r>
            <a:endParaRPr kumimoji="0" lang="zh-TW" altLang="en-US" sz="1400" i="0" u="none" dirty="0">
              <a:latin typeface="+mj-lt"/>
            </a:endParaRPr>
          </a:p>
        </p:txBody>
      </p:sp>
      <p:cxnSp>
        <p:nvCxnSpPr>
          <p:cNvPr id="18" name="直線單箭頭接點 30"/>
          <p:cNvCxnSpPr>
            <a:cxnSpLocks noChangeShapeType="1"/>
          </p:cNvCxnSpPr>
          <p:nvPr/>
        </p:nvCxnSpPr>
        <p:spPr bwMode="auto">
          <a:xfrm rot="5400000" flipH="1" flipV="1">
            <a:off x="753271" y="3943866"/>
            <a:ext cx="806389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單箭頭接點 31"/>
          <p:cNvCxnSpPr>
            <a:cxnSpLocks noChangeShapeType="1"/>
          </p:cNvCxnSpPr>
          <p:nvPr/>
        </p:nvCxnSpPr>
        <p:spPr bwMode="auto">
          <a:xfrm rot="5400000" flipH="1" flipV="1">
            <a:off x="759955" y="3841435"/>
            <a:ext cx="1007986" cy="2574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單箭頭接點 32"/>
          <p:cNvCxnSpPr>
            <a:cxnSpLocks noChangeShapeType="1"/>
          </p:cNvCxnSpPr>
          <p:nvPr/>
        </p:nvCxnSpPr>
        <p:spPr bwMode="auto">
          <a:xfrm rot="5400000" flipH="1" flipV="1">
            <a:off x="788873" y="3762527"/>
            <a:ext cx="1165114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線單箭頭接點 33"/>
          <p:cNvCxnSpPr>
            <a:cxnSpLocks noChangeShapeType="1"/>
          </p:cNvCxnSpPr>
          <p:nvPr/>
        </p:nvCxnSpPr>
        <p:spPr bwMode="auto">
          <a:xfrm rot="5400000" flipH="1" flipV="1">
            <a:off x="853251" y="3725813"/>
            <a:ext cx="1233301" cy="2574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線單箭頭接點 34"/>
          <p:cNvCxnSpPr>
            <a:cxnSpLocks noChangeShapeType="1"/>
          </p:cNvCxnSpPr>
          <p:nvPr/>
        </p:nvCxnSpPr>
        <p:spPr bwMode="auto">
          <a:xfrm rot="5400000" flipH="1" flipV="1">
            <a:off x="960733" y="3726457"/>
            <a:ext cx="1233301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單箭頭接點 35"/>
          <p:cNvCxnSpPr>
            <a:cxnSpLocks noChangeShapeType="1"/>
          </p:cNvCxnSpPr>
          <p:nvPr/>
        </p:nvCxnSpPr>
        <p:spPr bwMode="auto">
          <a:xfrm rot="5400000" flipH="1" flipV="1">
            <a:off x="1101664" y="3762527"/>
            <a:ext cx="1165114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線單箭頭接點 36"/>
          <p:cNvCxnSpPr>
            <a:cxnSpLocks noChangeShapeType="1"/>
          </p:cNvCxnSpPr>
          <p:nvPr/>
        </p:nvCxnSpPr>
        <p:spPr bwMode="auto">
          <a:xfrm rot="5400000" flipH="1" flipV="1">
            <a:off x="1287067" y="3842079"/>
            <a:ext cx="1007986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線單箭頭接點 37"/>
          <p:cNvCxnSpPr>
            <a:cxnSpLocks noChangeShapeType="1"/>
          </p:cNvCxnSpPr>
          <p:nvPr/>
        </p:nvCxnSpPr>
        <p:spPr bwMode="auto">
          <a:xfrm rot="5400000" flipH="1" flipV="1">
            <a:off x="1486980" y="3943866"/>
            <a:ext cx="806389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線單箭頭接點 38"/>
          <p:cNvCxnSpPr>
            <a:cxnSpLocks noChangeShapeType="1"/>
          </p:cNvCxnSpPr>
          <p:nvPr/>
        </p:nvCxnSpPr>
        <p:spPr bwMode="auto">
          <a:xfrm rot="5400000" flipH="1" flipV="1">
            <a:off x="1686894" y="4032806"/>
            <a:ext cx="604792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單箭頭接點 39"/>
          <p:cNvCxnSpPr>
            <a:cxnSpLocks noChangeShapeType="1"/>
          </p:cNvCxnSpPr>
          <p:nvPr/>
        </p:nvCxnSpPr>
        <p:spPr bwMode="auto">
          <a:xfrm rot="5400000" flipH="1" flipV="1">
            <a:off x="1871801" y="4124711"/>
            <a:ext cx="448653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線單箭頭接點 40"/>
          <p:cNvCxnSpPr>
            <a:cxnSpLocks noChangeShapeType="1"/>
          </p:cNvCxnSpPr>
          <p:nvPr/>
        </p:nvCxnSpPr>
        <p:spPr bwMode="auto">
          <a:xfrm rot="5400000" flipH="1" flipV="1">
            <a:off x="2079439" y="4213651"/>
            <a:ext cx="247055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線單箭頭接點 41"/>
          <p:cNvCxnSpPr>
            <a:cxnSpLocks noChangeShapeType="1"/>
          </p:cNvCxnSpPr>
          <p:nvPr/>
        </p:nvCxnSpPr>
        <p:spPr bwMode="auto">
          <a:xfrm rot="5400000" flipH="1" flipV="1">
            <a:off x="2223518" y="4263555"/>
            <a:ext cx="157127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線單箭頭接點 42"/>
          <p:cNvCxnSpPr>
            <a:cxnSpLocks noChangeShapeType="1"/>
          </p:cNvCxnSpPr>
          <p:nvPr/>
        </p:nvCxnSpPr>
        <p:spPr bwMode="auto">
          <a:xfrm rot="5400000" flipH="1" flipV="1">
            <a:off x="2353085" y="4279367"/>
            <a:ext cx="111669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線單箭頭接點 43"/>
          <p:cNvCxnSpPr>
            <a:cxnSpLocks noChangeShapeType="1"/>
          </p:cNvCxnSpPr>
          <p:nvPr/>
        </p:nvCxnSpPr>
        <p:spPr bwMode="auto">
          <a:xfrm rot="5400000" flipH="1" flipV="1">
            <a:off x="2437195" y="4263555"/>
            <a:ext cx="157127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線單箭頭接點 44"/>
          <p:cNvCxnSpPr>
            <a:cxnSpLocks noChangeShapeType="1"/>
          </p:cNvCxnSpPr>
          <p:nvPr/>
        </p:nvCxnSpPr>
        <p:spPr bwMode="auto">
          <a:xfrm rot="5400000" flipH="1" flipV="1">
            <a:off x="2499712" y="4225853"/>
            <a:ext cx="247055" cy="2574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線單箭頭接點 45"/>
          <p:cNvCxnSpPr>
            <a:cxnSpLocks noChangeShapeType="1"/>
          </p:cNvCxnSpPr>
          <p:nvPr/>
        </p:nvCxnSpPr>
        <p:spPr bwMode="auto">
          <a:xfrm rot="5400000" flipH="1" flipV="1">
            <a:off x="2530984" y="4154357"/>
            <a:ext cx="381454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線單箭頭接點 46"/>
          <p:cNvCxnSpPr>
            <a:cxnSpLocks noChangeShapeType="1"/>
          </p:cNvCxnSpPr>
          <p:nvPr/>
        </p:nvCxnSpPr>
        <p:spPr bwMode="auto">
          <a:xfrm rot="5400000" flipH="1" flipV="1">
            <a:off x="2552031" y="4068382"/>
            <a:ext cx="537593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單箭頭接點 47"/>
          <p:cNvCxnSpPr>
            <a:cxnSpLocks noChangeShapeType="1"/>
          </p:cNvCxnSpPr>
          <p:nvPr/>
        </p:nvCxnSpPr>
        <p:spPr bwMode="auto">
          <a:xfrm rot="5400000" flipH="1" flipV="1">
            <a:off x="2558070" y="3966595"/>
            <a:ext cx="739190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線單箭頭接點 49"/>
          <p:cNvCxnSpPr>
            <a:cxnSpLocks noChangeShapeType="1"/>
          </p:cNvCxnSpPr>
          <p:nvPr/>
        </p:nvCxnSpPr>
        <p:spPr bwMode="auto">
          <a:xfrm rot="5400000" flipH="1" flipV="1">
            <a:off x="768894" y="4040217"/>
            <a:ext cx="582063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線單箭頭接點 50"/>
          <p:cNvCxnSpPr>
            <a:cxnSpLocks noChangeShapeType="1"/>
          </p:cNvCxnSpPr>
          <p:nvPr/>
        </p:nvCxnSpPr>
        <p:spPr bwMode="auto">
          <a:xfrm>
            <a:off x="1050271" y="4343751"/>
            <a:ext cx="2042801" cy="9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588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6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9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1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4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12" grpId="0" animBg="1"/>
      <p:bldP spid="13" grpId="0"/>
      <p:bldP spid="14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1600" y="98757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Step2: To find the SUM, Add 10’s complement of N to M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361951" y="134761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03250</a:t>
            </a:r>
            <a:endParaRPr lang="en-GB" b="1" dirty="0">
              <a:solidFill>
                <a:schemeClr val="accent5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07704" y="1995686"/>
            <a:ext cx="1264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37332" y="162635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2361951" y="1644938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27468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1951" y="1995686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30718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2346434"/>
            <a:ext cx="701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Step3: To find the </a:t>
            </a:r>
            <a:r>
              <a:rPr lang="en-GB" dirty="0"/>
              <a:t>ANSWER take the –(10’s complement of </a:t>
            </a:r>
            <a:r>
              <a:rPr lang="en-GB" dirty="0" smtClean="0"/>
              <a:t>SUM)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288213" y="401191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-69282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5616" y="1995686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SUM=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1115616" y="402120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ANSWER=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67219" y="1829604"/>
            <a:ext cx="265829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is no end carry!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4716" y="29317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0301" y="29317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5886" y="293179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3786" y="29317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9268" y="293179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1679" y="32291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7264" y="32291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7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04924" y="32291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80988" y="32291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8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1331640" y="3526438"/>
            <a:ext cx="208823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259632" y="32198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/>
              <a:t>-</a:t>
            </a:r>
            <a:endParaRPr lang="en-GB" b="1" spc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1884844" y="35250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9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26216" y="35250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2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4924" y="35250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8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80988" y="35250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2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7664" y="35250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6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3735" y="32291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88213" y="4083662"/>
            <a:ext cx="226035" cy="2258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20" grpId="0"/>
      <p:bldP spid="21" grpId="0" build="p"/>
      <p:bldP spid="22" grpId="0"/>
      <p:bldP spid="23" grpId="0"/>
      <p:bldP spid="30" grpId="0"/>
      <p:bldP spid="31" grpId="0"/>
      <p:bldP spid="33" grpId="0"/>
      <p:bldP spid="3" grpId="0"/>
      <p:bldP spid="29" grpId="0"/>
      <p:bldP spid="32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37593" y="2826507"/>
            <a:ext cx="1793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467940" y="2826507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098287" y="2826507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2728633" y="2826507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358979" y="2826507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989325" y="2826507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619672" y="2826507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04898" y="22837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62132" y="22837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19366" y="228371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34500" y="228371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91078" y="228371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720" y="887690"/>
            <a:ext cx="82437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Example 1.7: Given </a:t>
            </a:r>
            <a:r>
              <a:rPr lang="en-GB" dirty="0"/>
              <a:t>the two binary numbers X = 1010100 and Y = 1000011, perform the subtraction (a) X – Y and (b) Y – X using 2’s complements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(a)   Step1</a:t>
            </a:r>
            <a:r>
              <a:rPr lang="en-GB" dirty="0"/>
              <a:t>: Take the 2’s complement of 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47664" y="22837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62790" y="228371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981" y="3000023"/>
            <a:ext cx="44978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dirty="0" smtClean="0"/>
              <a:t>Step2: Add 2’s complement of Y to X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1904898" y="34265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62132" y="34265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19366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34500" y="34265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91078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47664" y="34265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62790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04898" y="3786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62132" y="3786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19366" y="37865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34500" y="37865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91078" y="37865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47664" y="3786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62790" y="37865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187624" y="4155926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217252" y="378659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906148" y="41567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63382" y="41567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20616" y="41567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35750" y="41567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92328" y="41567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48914" y="41567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64040" y="41567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87624" y="41559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88024" y="3800262"/>
            <a:ext cx="265508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is an end carry!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0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763 L -1.11111E-6 2.3943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763 L -3.33333E-6 2.39432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8763 L -1.94444E-6 2.3943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85 L -1.38889E-6 -1.76652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763 L 8.33333E-7 2.39432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763 L 2.22222E-6 2.39432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763 L 3.61111E-6 2.39432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3" grpId="0"/>
      <p:bldP spid="64" grpId="0"/>
      <p:bldP spid="65" grpId="0"/>
      <p:bldP spid="66" grpId="0"/>
      <p:bldP spid="67" grpId="0"/>
      <p:bldP spid="68" grpId="0"/>
      <p:bldP spid="69" grpId="0"/>
      <p:bldP spid="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0720" y="887690"/>
            <a:ext cx="82437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dirty="0" smtClean="0"/>
              <a:t>Step3: Discard the end carry.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5981" y="2571750"/>
            <a:ext cx="51096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(b)   Y – X: Step1</a:t>
            </a:r>
            <a:r>
              <a:rPr lang="en-GB" dirty="0"/>
              <a:t>: Take the 2’s complement of X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971600" y="2066826"/>
            <a:ext cx="3096344" cy="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971600" y="169836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906148" y="13484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63382" y="13484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20616" y="134848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35750" y="134848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92328" y="134848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48914" y="13484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64040" y="134848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87624" y="13476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148" y="1698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63382" y="1698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0616" y="16983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5750" y="169836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92328" y="16983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8914" y="1698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64040" y="16983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7624" y="16974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06148" y="21304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63382" y="21304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20616" y="21304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35750" y="213041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92328" y="21304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48914" y="21304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364040" y="21304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87624" y="21295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3621569" y="3618595"/>
            <a:ext cx="1793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3251916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8" name="Text Box 12"/>
          <p:cNvSpPr txBox="1">
            <a:spLocks noChangeArrowheads="1"/>
          </p:cNvSpPr>
          <p:nvPr/>
        </p:nvSpPr>
        <p:spPr bwMode="auto">
          <a:xfrm>
            <a:off x="2882263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9" name="Text Box 13"/>
          <p:cNvSpPr txBox="1">
            <a:spLocks noChangeArrowheads="1"/>
          </p:cNvSpPr>
          <p:nvPr/>
        </p:nvSpPr>
        <p:spPr bwMode="auto">
          <a:xfrm>
            <a:off x="2512609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Text Box 14"/>
          <p:cNvSpPr txBox="1">
            <a:spLocks noChangeArrowheads="1"/>
          </p:cNvSpPr>
          <p:nvPr/>
        </p:nvSpPr>
        <p:spPr bwMode="auto">
          <a:xfrm>
            <a:off x="2142955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1773301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" name="Text Box 16"/>
          <p:cNvSpPr txBox="1">
            <a:spLocks noChangeArrowheads="1"/>
          </p:cNvSpPr>
          <p:nvPr/>
        </p:nvSpPr>
        <p:spPr bwMode="auto">
          <a:xfrm>
            <a:off x="1403648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88874" y="307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46108" y="307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403342" y="30758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18476" y="307580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75054" y="30758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31640" y="307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46766" y="30758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175" y="213041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4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763 L -1.11111E-6 2.39432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763 L -3.33333E-6 2.39432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8763 L -1.94444E-6 2.39432E-6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85 L -1.38889E-6 -1.76652E-6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763 L 8.33333E-7 2.39432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763 L 2.22222E-6 2.39432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763 L 3.61111E-6 2.39432E-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9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build="allAtOnce"/>
      <p:bldP spid="107" grpId="0" build="allAtOnce"/>
      <p:bldP spid="108" grpId="0" build="allAtOnce"/>
      <p:bldP spid="109" grpId="0" build="allAtOnce"/>
      <p:bldP spid="110" grpId="0" build="allAtOnce"/>
      <p:bldP spid="111" grpId="0" build="allAtOnce"/>
      <p:bldP spid="112" grpId="0" build="allAtOnce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5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5981" y="915566"/>
            <a:ext cx="44978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dirty="0" smtClean="0"/>
              <a:t>Step2: Add 2’s complement of X to Y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1904898" y="13420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62132" y="13420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19366" y="134209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34500" y="1342097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91078" y="134209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47664" y="13420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62790" y="134209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04898" y="17021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62132" y="17021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19366" y="170213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34500" y="1702137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91078" y="170213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47664" y="17021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62790" y="170213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1187624" y="2071469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217252" y="170213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906148" y="20723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63382" y="20723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20616" y="207233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35750" y="2072337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92328" y="207233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48914" y="207233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64040" y="2072337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0012" y="1829604"/>
            <a:ext cx="265829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is no end carry!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3260" y="2499742"/>
            <a:ext cx="69728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dirty="0" smtClean="0"/>
              <a:t>Step3: To find the answer Y – X = - (2’s complement of SUM)</a:t>
            </a:r>
            <a:endParaRPr lang="en-GB" dirty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3837593" y="3618595"/>
            <a:ext cx="1793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467940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3098287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728633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358979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1989325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1619672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04898" y="307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2132" y="307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19366" y="30758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34500" y="307580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91078" y="30758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47664" y="3075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362790" y="30758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387541" y="3629874"/>
            <a:ext cx="226035" cy="22582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1475656" y="361859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-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1520" y="206769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SUM=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7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763 L -1.11111E-6 2.39432E-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763 L -3.33333E-6 2.39432E-6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8763 L -1.94444E-6 2.39432E-6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85 L -1.38889E-6 -1.76652E-6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763 L 8.33333E-7 2.39432E-6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763 L 2.22222E-6 2.39432E-6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763 L 3.61111E-6 2.39432E-6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46" grpId="0"/>
      <p:bldP spid="47" grpId="0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9" grpId="0" build="allAtOnce"/>
      <p:bldP spid="60" grpId="0" build="allAtOnce"/>
      <p:bldP spid="61" grpId="0"/>
      <p:bldP spid="62" grpId="0"/>
      <p:bldP spid="94" grpId="0"/>
      <p:bldP spid="95" grpId="0"/>
      <p:bldP spid="96" grpId="0"/>
      <p:bldP spid="97" grpId="0"/>
      <p:bldP spid="98" grpId="0"/>
      <p:bldP spid="99" grpId="0" animBg="1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Subtraction of unsigned numbers can also be done by means of the (</a:t>
            </a:r>
            <a:r>
              <a:rPr lang="en-US" altLang="zh-TW" i="1" dirty="0"/>
              <a:t>r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1)'s complement. Remember that the (</a:t>
            </a:r>
            <a:r>
              <a:rPr lang="en-US" altLang="zh-TW" i="1" dirty="0">
                <a:sym typeface="Symbol" pitchFamily="18" charset="2"/>
              </a:rPr>
              <a:t>r</a:t>
            </a:r>
            <a:r>
              <a:rPr lang="en-US" altLang="zh-TW" dirty="0">
                <a:sym typeface="Symbol" pitchFamily="18" charset="2"/>
              </a:rPr>
              <a:t> </a:t>
            </a:r>
            <a:r>
              <a:rPr lang="en-US" altLang="zh-TW" dirty="0"/>
              <a:t> 1) 's complement is one less then the </a:t>
            </a:r>
            <a:r>
              <a:rPr lang="en-US" altLang="zh-TW" i="1" dirty="0">
                <a:sym typeface="Symbol" pitchFamily="18" charset="2"/>
              </a:rPr>
              <a:t>r</a:t>
            </a:r>
            <a:r>
              <a:rPr lang="en-US" altLang="zh-TW" dirty="0">
                <a:sym typeface="Symbol" pitchFamily="18" charset="2"/>
              </a:rPr>
              <a:t>'s complement.</a:t>
            </a:r>
          </a:p>
          <a:p>
            <a:pPr marL="0" indent="0">
              <a:buNone/>
            </a:pPr>
            <a:r>
              <a:rPr lang="en-US" altLang="zh-TW" dirty="0"/>
              <a:t>Example 1.8 </a:t>
            </a:r>
            <a:r>
              <a:rPr lang="en-US" altLang="zh-TW" dirty="0" smtClean="0"/>
              <a:t>:Repeat </a:t>
            </a:r>
            <a:r>
              <a:rPr lang="en-US" altLang="zh-TW" dirty="0"/>
              <a:t>Example 1.7, but this time using 1's complement. </a:t>
            </a:r>
            <a:endParaRPr lang="en-US" altLang="zh-TW" dirty="0" smtClean="0"/>
          </a:p>
          <a:p>
            <a:pPr marL="457200" indent="-457200">
              <a:buAutoNum type="alphaLcParenBoth"/>
            </a:pPr>
            <a:r>
              <a:rPr lang="en-US" altLang="zh-TW" dirty="0" smtClean="0"/>
              <a:t>X – Y = 1010100 – 1000011(84 – 67 = 17)</a:t>
            </a:r>
          </a:p>
          <a:p>
            <a:pPr marL="0" indent="0">
              <a:buNone/>
            </a:pPr>
            <a:r>
              <a:rPr lang="en-GB" dirty="0"/>
              <a:t>Step1: Take the </a:t>
            </a:r>
            <a:r>
              <a:rPr lang="en-GB" dirty="0" smtClean="0"/>
              <a:t>1’s </a:t>
            </a:r>
            <a:r>
              <a:rPr lang="en-GB" dirty="0"/>
              <a:t>complement of Y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837593" y="4122651"/>
            <a:ext cx="1793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467940" y="4122651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98287" y="4122651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728633" y="4122651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358979" y="4122651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89325" y="4122651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19672" y="4122651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4898" y="35798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2132" y="35798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9366" y="35798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4500" y="357986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1078" y="35798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35798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2790" y="35798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763 L -1.11111E-6 2.3943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763 L -3.33333E-6 2.39432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8763 L -1.94444E-6 2.3943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85 L -1.38889E-6 -1.76652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763 L 8.33333E-7 2.39432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763 L 2.22222E-6 2.39432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763 L 3.61111E-6 2.39432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Step2: Add1’s </a:t>
            </a:r>
            <a:r>
              <a:rPr lang="en-GB" dirty="0"/>
              <a:t>complement of </a:t>
            </a:r>
            <a:r>
              <a:rPr lang="en-GB" dirty="0" smtClean="0"/>
              <a:t>Y to the X</a:t>
            </a:r>
            <a:endParaRPr lang="en-GB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Step3: Remove the end carry and add 1 (End-around carry)</a:t>
            </a:r>
            <a:endParaRPr lang="en-US" altLang="zh-TW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904898" y="16161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2132" y="16161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19366" y="16161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4500" y="16161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1078" y="16161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7664" y="16161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2790" y="16161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4898" y="19762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2132" y="19762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9366" y="19762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4500" y="19762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91078" y="19762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7664" y="19762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2790" y="19762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187624" y="2345566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17252" y="197623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06148" y="234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3382" y="234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0616" y="234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35750" y="23464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92328" y="234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8914" y="234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64040" y="234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7624" y="23455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1565379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is an end carry! </a:t>
            </a:r>
          </a:p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 is 1 less than the correct difference when an end carry occurs!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71600" y="4083050"/>
            <a:ext cx="3096344" cy="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71600" y="371458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906148" y="33647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3382" y="33647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20616" y="33647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5750" y="336470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2328" y="33647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48914" y="33647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64040" y="336470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5750" y="371458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06148" y="4146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63382" y="4146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20616" y="41466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35750" y="41466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92328" y="41466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48914" y="4146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64040" y="41466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175" y="414663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ANSWER=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3464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16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4067944" y="41466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17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251520" y="234643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SUM=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8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uiExpand="1"/>
      <p:bldP spid="30" grpId="0" uiExpand="1"/>
      <p:bldP spid="31" grpId="0" uiExpand="1"/>
      <p:bldP spid="32" grpId="0" uiExpand="1"/>
      <p:bldP spid="33" grpId="0" uiExpand="1"/>
      <p:bldP spid="34" grpId="0" uiExpand="1"/>
      <p:bldP spid="35" grpId="0" uiExpand="1"/>
      <p:bldP spid="36" grpId="0" uiExpand="1"/>
      <p:bldP spid="37" grpId="0" uiExpand="1"/>
      <p:bldP spid="38" grpId="0" uiExpand="1"/>
      <p:bldP spid="39" grpId="0" uiExpand="1"/>
      <p:bldP spid="40" grpId="0" uiExpand="1"/>
      <p:bldP spid="41" grpId="0" uiExpand="1"/>
      <p:bldP spid="42" grpId="0" uiExpand="1"/>
      <p:bldP spid="44" grpId="0" uiExpand="1"/>
      <p:bldP spid="45" grpId="0" uiExpand="1"/>
      <p:bldP spid="46" grpId="0" uiExpand="1"/>
      <p:bldP spid="47" grpId="0" uiExpand="1"/>
      <p:bldP spid="48" grpId="0" uiExpand="1"/>
      <p:bldP spid="49" grpId="0" uiExpand="1"/>
      <p:bldP spid="50" grpId="0" uiExpand="1"/>
      <p:bldP spid="51" grpId="0" uiExpand="1"/>
      <p:bldP spid="52" grpId="0" uiExpand="1"/>
      <p:bldP spid="53" grpId="0" uiExpan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7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7" grpId="0" uiExpand="1"/>
      <p:bldP spid="81" grpId="0"/>
      <p:bldP spid="8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Example </a:t>
            </a:r>
            <a:r>
              <a:rPr lang="en-US" altLang="zh-TW" dirty="0"/>
              <a:t>1.8 </a:t>
            </a:r>
            <a:r>
              <a:rPr lang="en-US" altLang="zh-TW" dirty="0" smtClean="0"/>
              <a:t>:Repeat </a:t>
            </a:r>
            <a:r>
              <a:rPr lang="en-US" altLang="zh-TW" dirty="0"/>
              <a:t>Example 1.7, but this time using 1's complement. </a:t>
            </a:r>
            <a:endParaRPr lang="en-US" altLang="zh-TW" dirty="0" smtClean="0"/>
          </a:p>
          <a:p>
            <a:pPr marL="457200" indent="-457200">
              <a:buAutoNum type="alphaLcParenBoth"/>
            </a:pPr>
            <a:r>
              <a:rPr lang="en-US" altLang="zh-TW" dirty="0"/>
              <a:t>Y</a:t>
            </a:r>
            <a:r>
              <a:rPr lang="en-US" altLang="zh-TW" dirty="0" smtClean="0"/>
              <a:t> – X = 1000011 – 1010100 (67 – 84 = -17)</a:t>
            </a:r>
          </a:p>
          <a:p>
            <a:pPr marL="0" indent="0">
              <a:buNone/>
            </a:pPr>
            <a:r>
              <a:rPr lang="en-GB" dirty="0"/>
              <a:t>Step1: Take the </a:t>
            </a:r>
            <a:r>
              <a:rPr lang="en-GB" dirty="0" smtClean="0"/>
              <a:t>1’s </a:t>
            </a:r>
            <a:r>
              <a:rPr lang="en-GB" dirty="0"/>
              <a:t>complement of </a:t>
            </a:r>
            <a:r>
              <a:rPr lang="en-GB" dirty="0" smtClean="0"/>
              <a:t>X</a:t>
            </a:r>
            <a:endParaRPr lang="en-GB" dirty="0"/>
          </a:p>
          <a:p>
            <a:pPr marL="0" indent="0">
              <a:buNone/>
            </a:pPr>
            <a:endParaRPr lang="en-US" altLang="zh-TW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837593" y="3258555"/>
            <a:ext cx="1793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467940" y="325855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098287" y="325855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728633" y="325855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358979" y="325855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89325" y="325855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19672" y="3258555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4898" y="27157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2132" y="27157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9366" y="271576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4500" y="271576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1078" y="271576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7664" y="27157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2790" y="271576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763 L -1.11111E-6 2.3943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763 L -3.33333E-6 2.39432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8763 L -1.94444E-6 2.3943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85 L -1.38889E-6 -1.76652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763 L 8.33333E-7 2.39432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763 L 2.22222E-6 2.39432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763 L 3.61111E-6 2.39432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Step2: Add1’s </a:t>
            </a:r>
            <a:r>
              <a:rPr lang="en-GB" dirty="0"/>
              <a:t>complement of </a:t>
            </a:r>
            <a:r>
              <a:rPr lang="en-GB" dirty="0" smtClean="0"/>
              <a:t>X to the Y</a:t>
            </a:r>
          </a:p>
          <a:p>
            <a:pPr marL="0" indent="0">
              <a:buNone/>
            </a:pPr>
            <a:endParaRPr lang="en-GB" altLang="zh-TW" dirty="0"/>
          </a:p>
          <a:p>
            <a:pPr marL="0" indent="0">
              <a:buNone/>
            </a:pPr>
            <a:endParaRPr lang="en-GB" altLang="zh-TW" dirty="0" smtClean="0"/>
          </a:p>
          <a:p>
            <a:pPr marL="0" indent="0">
              <a:buNone/>
            </a:pPr>
            <a:endParaRPr lang="en-GB" altLang="zh-TW" dirty="0"/>
          </a:p>
          <a:p>
            <a:pPr marL="0" indent="0">
              <a:buNone/>
            </a:pPr>
            <a:endParaRPr lang="en-GB" altLang="zh-TW" dirty="0" smtClean="0"/>
          </a:p>
          <a:p>
            <a:pPr marL="0" indent="0">
              <a:buNone/>
            </a:pPr>
            <a:r>
              <a:rPr lang="en-US" altLang="zh-TW" dirty="0" smtClean="0"/>
              <a:t>Step3: </a:t>
            </a:r>
            <a:r>
              <a:rPr lang="en-GB" dirty="0"/>
              <a:t>To find the answer Y – X = - </a:t>
            </a:r>
            <a:r>
              <a:rPr lang="en-GB" dirty="0" smtClean="0"/>
              <a:t>(1’s </a:t>
            </a:r>
            <a:r>
              <a:rPr lang="en-GB" dirty="0"/>
              <a:t>complement of SUM)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904898" y="16161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2132" y="16161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19366" y="16161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4500" y="16161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1078" y="16161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7664" y="16161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2790" y="16161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4898" y="19762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2132" y="19762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9366" y="19762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4500" y="19762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91078" y="19762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7664" y="19762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2790" y="19762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187624" y="2345566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17252" y="197623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06148" y="234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3382" y="234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0616" y="234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35750" y="23464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92328" y="234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8914" y="234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64040" y="234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234643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is NO end carry!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2175" y="4146634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ANSWER=</a:t>
            </a:r>
            <a:endParaRPr lang="en-GB" dirty="0"/>
          </a:p>
        </p:txBody>
      </p:sp>
      <p:sp>
        <p:nvSpPr>
          <p:cNvPr id="81" name="TextBox 80"/>
          <p:cNvSpPr txBox="1"/>
          <p:nvPr/>
        </p:nvSpPr>
        <p:spPr>
          <a:xfrm>
            <a:off x="3923928" y="41559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-17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251520" y="2346434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SUM=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1331640" y="41559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-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3765585" y="4230219"/>
            <a:ext cx="179387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3395932" y="4230219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3026279" y="4230219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2656625" y="4230219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2286971" y="4230219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1917317" y="4230219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1547664" y="4230219"/>
            <a:ext cx="179388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32890" y="36874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90124" y="36874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47358" y="368743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2492" y="368743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19070" y="368743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75656" y="36874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90782" y="368743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763 L -1.11111E-6 2.39432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763 L -3.33333E-6 2.39432E-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8763 L -1.94444E-6 2.39432E-6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8585 L -1.38889E-6 -1.76652E-6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8763 L 8.33333E-7 2.39432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763 L 2.22222E-6 2.39432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763 L 3.61111E-6 2.39432E-6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uiExpand="1"/>
      <p:bldP spid="30" grpId="0" uiExpand="1"/>
      <p:bldP spid="31" grpId="0" uiExpand="1"/>
      <p:bldP spid="32" grpId="0" uiExpand="1"/>
      <p:bldP spid="33" grpId="0" uiExpand="1"/>
      <p:bldP spid="34" grpId="0" uiExpand="1"/>
      <p:bldP spid="35" grpId="0" uiExpand="1"/>
      <p:bldP spid="36" grpId="0" uiExpand="1"/>
      <p:bldP spid="37" grpId="0" uiExpand="1"/>
      <p:bldP spid="38" grpId="0" uiExpand="1"/>
      <p:bldP spid="39" grpId="0" uiExpand="1"/>
      <p:bldP spid="40" grpId="0" uiExpand="1"/>
      <p:bldP spid="41" grpId="0" uiExpand="1"/>
      <p:bldP spid="42" grpId="0" uiExpand="1"/>
      <p:bldP spid="44" grpId="0" uiExpand="1"/>
      <p:bldP spid="45" grpId="0" uiExpand="1"/>
      <p:bldP spid="46" grpId="0" uiExpand="1"/>
      <p:bldP spid="47" grpId="0" uiExpand="1"/>
      <p:bldP spid="48" grpId="0" uiExpand="1"/>
      <p:bldP spid="49" grpId="0" uiExpand="1"/>
      <p:bldP spid="50" grpId="0" uiExpand="1"/>
      <p:bldP spid="51" grpId="0" uiExpand="1"/>
      <p:bldP spid="53" grpId="0" uiExpand="1"/>
      <p:bldP spid="80" grpId="0"/>
      <p:bldP spid="81" grpId="0"/>
      <p:bldP spid="82" grpId="0" uiExpand="1"/>
      <p:bldP spid="63" grpId="0"/>
      <p:bldP spid="52" grpId="0" build="allAtOnce"/>
      <p:bldP spid="64" grpId="0" build="allAtOnce"/>
      <p:bldP spid="65" grpId="0" build="allAtOnce"/>
      <p:bldP spid="66" grpId="0" build="allAtOnce"/>
      <p:bldP spid="68" grpId="0" build="allAtOnce"/>
      <p:bldP spid="69" grpId="0" build="allAtOnce"/>
      <p:bldP spid="70" grpId="0" build="allAtOnce"/>
      <p:bldP spid="71" grpId="0"/>
      <p:bldP spid="79" grpId="0"/>
      <p:bldP spid="83" grpId="0"/>
      <p:bldP spid="84" grpId="0"/>
      <p:bldP spid="85" grpId="0"/>
      <p:bldP spid="86" grpId="0"/>
      <p:bldP spid="8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1.7 Signed binary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9229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SIGNED BINARY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3525" indent="-263525">
              <a:lnSpc>
                <a:spcPct val="150000"/>
              </a:lnSpc>
            </a:pPr>
            <a:r>
              <a:rPr lang="en-US" altLang="zh-TW" sz="1800" dirty="0"/>
              <a:t>To represent negative integers, we need a notation for negative values.</a:t>
            </a:r>
          </a:p>
          <a:p>
            <a:pPr marL="263525" indent="-263525">
              <a:lnSpc>
                <a:spcPct val="150000"/>
              </a:lnSpc>
            </a:pPr>
            <a:r>
              <a:rPr lang="en-US" altLang="zh-TW" sz="1800" dirty="0"/>
              <a:t>It is customary to represent the sign with a bit placed in the </a:t>
            </a:r>
            <a:r>
              <a:rPr lang="en-US" altLang="zh-TW" sz="1800" dirty="0" smtClean="0"/>
              <a:t>left most </a:t>
            </a:r>
            <a:r>
              <a:rPr lang="en-US" altLang="zh-TW" sz="1800" dirty="0"/>
              <a:t>position of the number since binary digits.</a:t>
            </a:r>
          </a:p>
          <a:p>
            <a:pPr marL="263525" indent="-263525"/>
            <a:r>
              <a:rPr lang="en-US" altLang="zh-TW" sz="1800" dirty="0"/>
              <a:t>The convention is to make the </a:t>
            </a:r>
            <a:r>
              <a:rPr lang="en-US" altLang="zh-TW" sz="1800" dirty="0">
                <a:solidFill>
                  <a:schemeClr val="accent5"/>
                </a:solidFill>
              </a:rPr>
              <a:t>sign bit </a:t>
            </a:r>
            <a:endParaRPr lang="en-US" altLang="zh-TW" sz="1800" dirty="0" smtClean="0">
              <a:solidFill>
                <a:schemeClr val="accent5"/>
              </a:solidFill>
            </a:endParaRPr>
          </a:p>
          <a:p>
            <a:pPr marL="663575" lvl="1" indent="-263525"/>
            <a:r>
              <a:rPr lang="en-US" altLang="zh-TW" dirty="0" smtClean="0">
                <a:solidFill>
                  <a:schemeClr val="accent2"/>
                </a:solidFill>
              </a:rPr>
              <a:t>0 </a:t>
            </a:r>
            <a:r>
              <a:rPr lang="en-US" altLang="zh-TW" dirty="0">
                <a:solidFill>
                  <a:schemeClr val="accent2"/>
                </a:solidFill>
              </a:rPr>
              <a:t>for positive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chemeClr val="accent2"/>
                </a:solidFill>
              </a:rPr>
              <a:t>1 for negative</a:t>
            </a:r>
            <a:r>
              <a:rPr lang="en-US" altLang="zh-TW" dirty="0" smtClean="0"/>
              <a:t>.</a:t>
            </a:r>
          </a:p>
          <a:p>
            <a:pPr marL="263525" indent="-263525"/>
            <a:r>
              <a:rPr lang="en-US" altLang="zh-TW" sz="1800" dirty="0" smtClean="0"/>
              <a:t>Example</a:t>
            </a:r>
            <a:endParaRPr lang="en-US" altLang="zh-TW" sz="1800" dirty="0"/>
          </a:p>
          <a:p>
            <a:pPr lvl="1"/>
            <a:r>
              <a:rPr lang="en-GB" dirty="0" smtClean="0"/>
              <a:t>Signed-magnitude representation: 10001001</a:t>
            </a:r>
          </a:p>
          <a:p>
            <a:pPr lvl="1"/>
            <a:r>
              <a:rPr lang="en-GB" dirty="0" smtClean="0"/>
              <a:t>Signed-1’s complement representation: 11110110</a:t>
            </a:r>
          </a:p>
          <a:p>
            <a:pPr lvl="1"/>
            <a:r>
              <a:rPr lang="en-GB" dirty="0" smtClean="0"/>
              <a:t>Signed-2’s complement representation: 11110111</a:t>
            </a:r>
          </a:p>
          <a:p>
            <a:r>
              <a:rPr lang="en-US" altLang="zh-TW" dirty="0">
                <a:sym typeface="Symbol" pitchFamily="18" charset="2"/>
              </a:rPr>
              <a:t>Table 1.3 lists all possible four-bit signed binary numbers in the three representations</a:t>
            </a:r>
            <a:r>
              <a:rPr lang="en-US" altLang="zh-TW" dirty="0" smtClean="0">
                <a:sym typeface="Symbol" pitchFamily="18" charset="2"/>
              </a:rPr>
              <a:t>.</a:t>
            </a: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</a:t>
            </a:r>
            <a:r>
              <a:rPr lang="en-GB" dirty="0" smtClean="0">
                <a:solidFill>
                  <a:schemeClr val="accent1"/>
                </a:solidFill>
              </a:rPr>
              <a:t>SYSTEMS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Binary digital signal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An information variable represented by physical quantity.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For digital systems, the variable takes on discrete values.</a:t>
            </a:r>
          </a:p>
          <a:p>
            <a:pPr lvl="2">
              <a:lnSpc>
                <a:spcPct val="150000"/>
              </a:lnSpc>
            </a:pPr>
            <a:r>
              <a:rPr lang="en-US" altLang="zh-TW" dirty="0"/>
              <a:t>Two level, or binary values are the most prevalent values</a:t>
            </a:r>
            <a:r>
              <a:rPr lang="en-US" altLang="zh-TW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Binary values are represented abstractly by:</a:t>
            </a:r>
          </a:p>
          <a:p>
            <a:pPr lvl="2">
              <a:lnSpc>
                <a:spcPct val="150000"/>
              </a:lnSpc>
            </a:pPr>
            <a:r>
              <a:rPr lang="en-US" altLang="zh-TW" dirty="0"/>
              <a:t>Digits 0 and 1</a:t>
            </a:r>
          </a:p>
          <a:p>
            <a:pPr lvl="2">
              <a:lnSpc>
                <a:spcPct val="150000"/>
              </a:lnSpc>
            </a:pPr>
            <a:r>
              <a:rPr lang="en-US" altLang="zh-TW" dirty="0"/>
              <a:t>Words (symbols) False (F) and True (T)</a:t>
            </a:r>
          </a:p>
          <a:p>
            <a:pPr lvl="2">
              <a:lnSpc>
                <a:spcPct val="150000"/>
              </a:lnSpc>
            </a:pPr>
            <a:r>
              <a:rPr lang="en-US" altLang="zh-TW" dirty="0"/>
              <a:t>Words (symbols) Low (L) and High (H) </a:t>
            </a:r>
          </a:p>
          <a:p>
            <a:pPr lvl="2">
              <a:lnSpc>
                <a:spcPct val="150000"/>
              </a:lnSpc>
            </a:pPr>
            <a:r>
              <a:rPr lang="en-US" altLang="zh-TW" dirty="0"/>
              <a:t>And words On and Off</a:t>
            </a:r>
          </a:p>
          <a:p>
            <a:pPr lvl="1"/>
            <a:endParaRPr lang="en-US" altLang="zh-TW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SIGNED BINARY NUMBERS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60</a:t>
            </a:fld>
            <a:endParaRPr lang="en-GB"/>
          </a:p>
        </p:txBody>
      </p:sp>
      <p:graphicFrame>
        <p:nvGraphicFramePr>
          <p:cNvPr id="8" name="Content Placeholder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388952"/>
              </p:ext>
            </p:extLst>
          </p:nvPr>
        </p:nvGraphicFramePr>
        <p:xfrm>
          <a:off x="2411761" y="771551"/>
          <a:ext cx="4032446" cy="39960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87138"/>
                <a:gridCol w="1209734"/>
                <a:gridCol w="1048436"/>
                <a:gridCol w="887138"/>
              </a:tblGrid>
              <a:tr h="343742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Decimal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Signed-2’s Complement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Signed-1’s Complement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Signed Magnitude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+6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+5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+4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0100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+3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+2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+0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0000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-2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-3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-4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-5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-6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1110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-7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1001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1111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14839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-8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1000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GB" sz="7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SIGNED BINARY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Arithmetic addition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The addition of two numbers in the signed-magnitude system follows the rules of ordinary arithmetic. 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If </a:t>
            </a:r>
            <a:r>
              <a:rPr lang="en-US" altLang="zh-TW" dirty="0"/>
              <a:t>the signs are the </a:t>
            </a:r>
            <a:r>
              <a:rPr lang="en-US" altLang="zh-TW" dirty="0" smtClean="0"/>
              <a:t>same</a:t>
            </a:r>
            <a:r>
              <a:rPr lang="en-US" altLang="zh-TW" dirty="0"/>
              <a:t>;</a:t>
            </a:r>
            <a:endParaRPr lang="en-US" altLang="zh-TW" dirty="0" smtClean="0"/>
          </a:p>
          <a:p>
            <a:pPr lvl="3">
              <a:lnSpc>
                <a:spcPct val="150000"/>
              </a:lnSpc>
            </a:pPr>
            <a:r>
              <a:rPr lang="en-US" altLang="zh-TW" dirty="0" smtClean="0"/>
              <a:t>we </a:t>
            </a:r>
            <a:r>
              <a:rPr lang="en-US" altLang="zh-TW" dirty="0"/>
              <a:t>add the two magnitudes and give the sum the common sign. 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If </a:t>
            </a:r>
            <a:r>
              <a:rPr lang="en-US" altLang="zh-TW" dirty="0"/>
              <a:t>the signs are </a:t>
            </a:r>
            <a:r>
              <a:rPr lang="en-US" altLang="zh-TW" dirty="0" smtClean="0"/>
              <a:t>different</a:t>
            </a:r>
            <a:r>
              <a:rPr lang="en-US" altLang="zh-TW" dirty="0"/>
              <a:t>;</a:t>
            </a:r>
            <a:endParaRPr lang="en-US" altLang="zh-TW" dirty="0" smtClean="0"/>
          </a:p>
          <a:p>
            <a:pPr lvl="3">
              <a:lnSpc>
                <a:spcPct val="150000"/>
              </a:lnSpc>
            </a:pPr>
            <a:r>
              <a:rPr lang="en-US" altLang="zh-TW" dirty="0" smtClean="0"/>
              <a:t>we </a:t>
            </a:r>
            <a:r>
              <a:rPr lang="en-US" altLang="zh-TW" dirty="0"/>
              <a:t>subtract the smaller magnitude from the larger and give the difference the sign </a:t>
            </a:r>
            <a:r>
              <a:rPr lang="en-US" altLang="zh-TW" dirty="0" smtClean="0"/>
              <a:t>of </a:t>
            </a:r>
            <a:r>
              <a:rPr lang="en-US" altLang="zh-TW" dirty="0"/>
              <a:t>the larger magnitude.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SIGNED BINARY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TW" dirty="0" smtClean="0"/>
              <a:t>The addition of two signed binary numbers with negative numbers represented in signed-2's-complement form is obtained from the addition of the two numbers, including their sign bits.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A carry out of the sign-bit position is discarded. 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Example</a:t>
            </a:r>
            <a:r>
              <a:rPr lang="en-US" altLang="zh-TW" dirty="0" smtClean="0"/>
              <a:t>:</a:t>
            </a: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20922" y="34265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156" y="34265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5390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0524" y="34265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7102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34265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8814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0922" y="3786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8156" y="3786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5390" y="37865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0524" y="37865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7102" y="37865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37865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8814" y="37865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9632" y="4155926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87624" y="378659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22172" y="41567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9406" y="41567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6640" y="41567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1774" y="41567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8352" y="41567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4938" y="41567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0064" y="41567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41559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3648" y="34358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648" y="37958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41559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19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7584" y="34358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6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95886"/>
            <a:ext cx="6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53592" y="4155926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9464" y="343584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7" name="Rectangle 46"/>
          <p:cNvSpPr/>
          <p:nvPr/>
        </p:nvSpPr>
        <p:spPr>
          <a:xfrm>
            <a:off x="439464" y="379588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8" name="Rectangle 47"/>
          <p:cNvSpPr/>
          <p:nvPr/>
        </p:nvSpPr>
        <p:spPr>
          <a:xfrm>
            <a:off x="439464" y="415592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41490" y="34163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98724" y="34163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55958" y="34163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71092" y="34163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7670" y="34163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84256" y="34163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9382" y="34163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490" y="377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98724" y="377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55958" y="377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71092" y="37764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7670" y="377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84256" y="37764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99382" y="37764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680200" y="4145766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608192" y="377643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542740" y="4146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99974" y="4146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57208" y="41466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72342" y="414663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28920" y="41466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85506" y="41466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00632" y="414663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24216" y="41457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24216" y="3425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24216" y="37857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20072" y="4145766"/>
            <a:ext cx="22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48152" y="3425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6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32128" y="3785726"/>
            <a:ext cx="6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974160" y="4145766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860032" y="342568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80" name="Rectangle 79"/>
          <p:cNvSpPr/>
          <p:nvPr/>
        </p:nvSpPr>
        <p:spPr>
          <a:xfrm>
            <a:off x="4860032" y="378572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81" name="Rectangle 80"/>
          <p:cNvSpPr/>
          <p:nvPr/>
        </p:nvSpPr>
        <p:spPr>
          <a:xfrm>
            <a:off x="4860032" y="414576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716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"/>
                            </p:stCondLst>
                            <p:childTnLst>
                              <p:par>
                                <p:cTn id="2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"/>
                            </p:stCondLst>
                            <p:childTnLst>
                              <p:par>
                                <p:cTn id="2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00"/>
                            </p:stCondLst>
                            <p:childTnLst>
                              <p:par>
                                <p:cTn id="2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500"/>
                            </p:stCondLst>
                            <p:childTnLst>
                              <p:par>
                                <p:cTn id="2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000"/>
                            </p:stCondLst>
                            <p:childTnLst>
                              <p:par>
                                <p:cTn id="2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0"/>
                            </p:stCondLst>
                            <p:childTnLst>
                              <p:par>
                                <p:cTn id="2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SIGNED BINARY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Example:</a:t>
            </a: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20922" y="17178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156" y="17178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5390" y="17178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0524" y="171781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7102" y="17178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171781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8814" y="17178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0922" y="20778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8156" y="20778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5390" y="20778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0524" y="20778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7102" y="20778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20778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8814" y="20778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9632" y="2447186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87624" y="207785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22172" y="2448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9406" y="2448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6640" y="24480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1774" y="24480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8352" y="24480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4938" y="24480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0064" y="24480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24471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3648" y="17271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648" y="20871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709" y="244718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7584" y="17271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6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2087146"/>
            <a:ext cx="6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53592" y="2447186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9464" y="1727106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7" name="Rectangle 46"/>
          <p:cNvSpPr/>
          <p:nvPr/>
        </p:nvSpPr>
        <p:spPr>
          <a:xfrm>
            <a:off x="439464" y="208714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48" name="Rectangle 47"/>
          <p:cNvSpPr/>
          <p:nvPr/>
        </p:nvSpPr>
        <p:spPr>
          <a:xfrm>
            <a:off x="439464" y="244718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41490" y="17076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98724" y="17076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55958" y="17076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71092" y="17076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7670" y="17076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84256" y="17076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99382" y="17076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41490" y="20676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98724" y="20676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55958" y="20676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71092" y="20676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7670" y="20676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84256" y="20676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99382" y="20676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680200" y="2437026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608192" y="206769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542740" y="24378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99974" y="24378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57208" y="24378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72342" y="243789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28920" y="24378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85506" y="24378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00632" y="24378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24216" y="24370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24216" y="17169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24216" y="20769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32128" y="2437026"/>
            <a:ext cx="6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19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48152" y="17169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6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32128" y="2076986"/>
            <a:ext cx="6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974160" y="2437026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860032" y="171694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80" name="Rectangle 79"/>
          <p:cNvSpPr/>
          <p:nvPr/>
        </p:nvSpPr>
        <p:spPr>
          <a:xfrm>
            <a:off x="4860032" y="207698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-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860032" y="243702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77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"/>
                            </p:stCondLst>
                            <p:childTnLst>
                              <p:par>
                                <p:cTn id="1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500"/>
                            </p:stCondLst>
                            <p:childTnLst>
                              <p:par>
                                <p:cTn id="2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000"/>
                            </p:stCondLst>
                            <p:childTnLst>
                              <p:par>
                                <p:cTn id="2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0"/>
                            </p:stCondLst>
                            <p:childTnLst>
                              <p:par>
                                <p:cTn id="2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SIGNED BINARY NUMBERS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 smtClean="0"/>
                  <a:t>Arithmetic Subtraction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>
                    <a:sym typeface="Symbol" pitchFamily="18" charset="2"/>
                  </a:rPr>
                  <a:t>In 2’s-complement form:</a:t>
                </a:r>
              </a:p>
              <a:p>
                <a:pPr lvl="2">
                  <a:lnSpc>
                    <a:spcPct val="150000"/>
                  </a:lnSpc>
                  <a:spcBef>
                    <a:spcPct val="0"/>
                  </a:spcBef>
                  <a:buFontTx/>
                  <a:buAutoNum type="arabicPeriod"/>
                </a:pPr>
                <a:r>
                  <a:rPr lang="en-US" altLang="zh-TW" dirty="0"/>
                  <a:t>Take the 2’s complement of the subtrahend (including the sign bit) and add it to the minuend (including sign bit). </a:t>
                </a:r>
              </a:p>
              <a:p>
                <a:pPr lvl="2">
                  <a:lnSpc>
                    <a:spcPct val="150000"/>
                  </a:lnSpc>
                  <a:spcBef>
                    <a:spcPct val="0"/>
                  </a:spcBef>
                  <a:buFontTx/>
                  <a:buAutoNum type="arabicPeriod"/>
                </a:pPr>
                <a:r>
                  <a:rPr lang="en-US" altLang="zh-TW" dirty="0"/>
                  <a:t>A carry out of sign-bit position is discarded.</a:t>
                </a:r>
              </a:p>
              <a:p>
                <a:pPr marL="457200" lvl="1" indent="0">
                  <a:buNone/>
                </a:pPr>
                <a:r>
                  <a:rPr lang="en-GB" b="1" dirty="0" smtClean="0">
                    <a:solidFill>
                      <a:schemeClr val="accent2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±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solidFill>
                      <a:schemeClr val="accent2"/>
                    </a:solidFill>
                    <a:latin typeface="+mj-lt"/>
                  </a:rPr>
                  <a:t> – (+B) 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±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)+</m:t>
                    </m:r>
                    <m:d>
                      <m:dPr>
                        <m:ctrlPr>
                          <a:rPr lang="en-GB" b="1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1" i="0" smtClean="0">
                            <a:solidFill>
                              <a:schemeClr val="accent2"/>
                            </a:solidFill>
                            <a:latin typeface="+mj-lt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b="1" i="0" smtClean="0">
                            <a:solidFill>
                              <a:schemeClr val="accent2"/>
                            </a:solidFill>
                            <a:latin typeface="+mj-lt"/>
                            <a:ea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GB" b="1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GB" b="1" dirty="0" smtClean="0">
                    <a:solidFill>
                      <a:schemeClr val="accent2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±</m:t>
                    </m:r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chemeClr val="accent2"/>
                    </a:solidFill>
                    <a:latin typeface="+mj-lt"/>
                  </a:rPr>
                  <a:t> – </a:t>
                </a:r>
                <a:r>
                  <a:rPr lang="en-GB" b="1" dirty="0" smtClean="0">
                    <a:solidFill>
                      <a:schemeClr val="accent2"/>
                    </a:solidFill>
                    <a:latin typeface="+mj-lt"/>
                  </a:rPr>
                  <a:t>(-B</a:t>
                </a:r>
                <a:r>
                  <a:rPr lang="en-GB" b="1" dirty="0">
                    <a:solidFill>
                      <a:schemeClr val="accent2"/>
                    </a:solidFill>
                    <a:latin typeface="+mj-lt"/>
                  </a:rPr>
                  <a:t>) 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±</m:t>
                    </m:r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GB" b="1" i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)+</m:t>
                    </m:r>
                    <m:d>
                      <m:dPr>
                        <m:ctrlPr>
                          <a:rPr lang="en-GB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1" i="0" smtClean="0">
                            <a:solidFill>
                              <a:schemeClr val="accent2"/>
                            </a:solidFill>
                            <a:latin typeface="+mj-lt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GB" b="1" i="0">
                            <a:solidFill>
                              <a:schemeClr val="accent2"/>
                            </a:solidFill>
                            <a:latin typeface="+mj-lt"/>
                            <a:ea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GB" b="1" dirty="0">
                  <a:solidFill>
                    <a:schemeClr val="accent2"/>
                  </a:solidFill>
                  <a:latin typeface="+mj-lt"/>
                  <a:ea typeface="Cambria Math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SIGNED BINARY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(-6) – (-13)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(11111010 – 11110011)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841002" y="1995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98236" y="1995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55470" y="199568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0604" y="199568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7182" y="199568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83768" y="19956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98894" y="199568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41002" y="23557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98236" y="23557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55470" y="235572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0604" y="235572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7182" y="235572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3768" y="23557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98894" y="235572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979712" y="2725058"/>
            <a:ext cx="30243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937332" y="2355726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842252" y="27259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99486" y="27259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56720" y="272592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71854" y="272592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28432" y="272592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85018" y="27259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00144" y="272592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23728" y="27250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23728" y="2004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23728" y="23650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18593" y="27250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47664" y="2004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6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31640" y="2365018"/>
            <a:ext cx="66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13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1273672" y="2725058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159544" y="2004978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-</a:t>
            </a:r>
            <a:endParaRPr lang="en-GB" b="1" dirty="0"/>
          </a:p>
        </p:txBody>
      </p:sp>
      <p:sp>
        <p:nvSpPr>
          <p:cNvPr id="78" name="Rectangle 77"/>
          <p:cNvSpPr/>
          <p:nvPr/>
        </p:nvSpPr>
        <p:spPr>
          <a:xfrm>
            <a:off x="1159544" y="236501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79" name="Rectangle 78"/>
          <p:cNvSpPr/>
          <p:nvPr/>
        </p:nvSpPr>
        <p:spPr>
          <a:xfrm>
            <a:off x="1159544" y="272505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374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1.8 Binary </a:t>
            </a:r>
            <a:r>
              <a:rPr lang="en-GB" dirty="0" smtClean="0">
                <a:solidFill>
                  <a:schemeClr val="accent1"/>
                </a:solidFill>
              </a:rPr>
              <a:t>codes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9229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BCD Code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/>
              <a:t>A number with k decimal digits will require 4k bits in BCD. </a:t>
            </a:r>
          </a:p>
          <a:p>
            <a:pPr lvl="1">
              <a:lnSpc>
                <a:spcPct val="150000"/>
              </a:lnSpc>
            </a:pPr>
            <a:r>
              <a:rPr lang="en-US" altLang="zh-TW" sz="1800" dirty="0"/>
              <a:t>Decimal 396 is represented in BCD with 12bits </a:t>
            </a:r>
            <a:r>
              <a:rPr lang="en-US" altLang="zh-TW" sz="1800" dirty="0" smtClean="0"/>
              <a:t>as:</a:t>
            </a:r>
          </a:p>
          <a:p>
            <a:pPr lvl="1">
              <a:lnSpc>
                <a:spcPct val="150000"/>
              </a:lnSpc>
            </a:pPr>
            <a:endParaRPr lang="en-US" altLang="zh-TW" dirty="0"/>
          </a:p>
          <a:p>
            <a:pPr lvl="1">
              <a:lnSpc>
                <a:spcPct val="150000"/>
              </a:lnSpc>
            </a:pPr>
            <a:endParaRPr lang="en-US" altLang="zh-TW" sz="1800" dirty="0" smtClean="0"/>
          </a:p>
          <a:p>
            <a:pPr lvl="1">
              <a:lnSpc>
                <a:spcPct val="150000"/>
              </a:lnSpc>
            </a:pP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Each </a:t>
            </a:r>
            <a:r>
              <a:rPr lang="en-US" altLang="zh-TW" dirty="0"/>
              <a:t>group of 4 bits representing one decimal digit.</a:t>
            </a:r>
            <a:endParaRPr lang="en-US" altLang="zh-TW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63888" y="24277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2"/>
                </a:solidFill>
              </a:rPr>
              <a:t>396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31840" y="271576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3995936" y="2797066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83968" y="2715766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55776" y="32918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0011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5876" y="32918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1001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32918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0110</a:t>
            </a:r>
            <a:endParaRPr lang="en-GB" b="1" spc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22" grpId="0"/>
      <p:bldP spid="23" grpId="0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altLang="zh-TW" dirty="0"/>
              <a:t>A decimal number in BCD is the same as its equivalent binary number only when the number is between </a:t>
            </a:r>
            <a:r>
              <a:rPr lang="en-US" altLang="zh-TW" b="1" dirty="0">
                <a:solidFill>
                  <a:schemeClr val="accent2"/>
                </a:solidFill>
              </a:rPr>
              <a:t>0</a:t>
            </a:r>
            <a:r>
              <a:rPr lang="en-US" altLang="zh-TW" dirty="0"/>
              <a:t> and </a:t>
            </a:r>
            <a:r>
              <a:rPr lang="en-US" altLang="zh-TW" b="1" dirty="0">
                <a:solidFill>
                  <a:schemeClr val="accent2"/>
                </a:solidFill>
              </a:rPr>
              <a:t>9</a:t>
            </a:r>
            <a:r>
              <a:rPr lang="en-US" altLang="zh-TW" dirty="0"/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The binary combinations </a:t>
            </a:r>
            <a:r>
              <a:rPr lang="en-US" altLang="zh-TW" b="1" dirty="0">
                <a:solidFill>
                  <a:schemeClr val="accent2"/>
                </a:solidFill>
              </a:rPr>
              <a:t>1010</a:t>
            </a:r>
            <a:r>
              <a:rPr lang="en-US" altLang="zh-TW" dirty="0"/>
              <a:t> through </a:t>
            </a:r>
            <a:r>
              <a:rPr lang="en-US" altLang="zh-TW" b="1" dirty="0">
                <a:solidFill>
                  <a:schemeClr val="accent2"/>
                </a:solidFill>
              </a:rPr>
              <a:t>1111</a:t>
            </a:r>
            <a:r>
              <a:rPr lang="en-US" altLang="zh-TW" dirty="0"/>
              <a:t> are not used and have no meaning in BCD.</a:t>
            </a:r>
          </a:p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8033130"/>
              </p:ext>
            </p:extLst>
          </p:nvPr>
        </p:nvGraphicFramePr>
        <p:xfrm>
          <a:off x="4648200" y="987425"/>
          <a:ext cx="4038600" cy="3564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9300"/>
                <a:gridCol w="20193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Decimal</a:t>
                      </a:r>
                      <a:r>
                        <a:rPr lang="en-GB" sz="1100" baseline="0" dirty="0" smtClean="0"/>
                        <a:t> Symbol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BCD</a:t>
                      </a:r>
                      <a:r>
                        <a:rPr lang="en-GB" sz="1100" baseline="0" dirty="0" smtClean="0"/>
                        <a:t> Digit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0000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0001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0010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0011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0100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0101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0110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0111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1000</a:t>
                      </a:r>
                      <a:endParaRPr lang="en-GB" sz="11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1001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Example:</a:t>
            </a:r>
          </a:p>
          <a:p>
            <a:pPr lvl="1"/>
            <a:r>
              <a:rPr lang="en-US" altLang="zh-TW" sz="1600" dirty="0"/>
              <a:t>Consider decimal 185 and its corresponding value in BCD and binary:</a:t>
            </a:r>
          </a:p>
          <a:p>
            <a:pPr lvl="1"/>
            <a:endParaRPr lang="en-US" altLang="zh-TW" sz="16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65592" y="1698362"/>
            <a:ext cx="141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2"/>
                </a:solidFill>
              </a:rPr>
              <a:t>(185)</a:t>
            </a:r>
            <a:r>
              <a:rPr lang="en-GB" b="1" spc="600" baseline="-25000" dirty="0" smtClean="0">
                <a:solidFill>
                  <a:schemeClr val="accent2"/>
                </a:solidFill>
              </a:rPr>
              <a:t>10</a:t>
            </a:r>
            <a:endParaRPr lang="en-GB" b="1" spc="600" baseline="-25000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>
            <a:endCxn id="22" idx="0"/>
          </p:cNvCxnSpPr>
          <p:nvPr/>
        </p:nvCxnSpPr>
        <p:spPr>
          <a:xfrm flipH="1">
            <a:off x="3023828" y="2067694"/>
            <a:ext cx="612068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3" idx="0"/>
          </p:cNvCxnSpPr>
          <p:nvPr/>
        </p:nvCxnSpPr>
        <p:spPr>
          <a:xfrm>
            <a:off x="3995936" y="2067694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5976" y="2067694"/>
            <a:ext cx="528336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1760" y="25624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(0001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5876" y="25624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1000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25624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0101)</a:t>
            </a:r>
            <a:r>
              <a:rPr lang="en-GB" b="1" spc="600" baseline="-25000" dirty="0" smtClean="0">
                <a:solidFill>
                  <a:schemeClr val="accent3"/>
                </a:solidFill>
              </a:rPr>
              <a:t>BCD</a:t>
            </a:r>
            <a:endParaRPr lang="en-GB" b="1" spc="600" baseline="-25000" dirty="0">
              <a:solidFill>
                <a:schemeClr val="accent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51920" y="28597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32104" y="3229114"/>
            <a:ext cx="232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600" dirty="0" smtClean="0">
                <a:solidFill>
                  <a:schemeClr val="accent3"/>
                </a:solidFill>
              </a:rPr>
              <a:t>(10111001)</a:t>
            </a:r>
            <a:r>
              <a:rPr lang="en-GB" b="1" spc="600" baseline="-25000" dirty="0" smtClean="0">
                <a:solidFill>
                  <a:schemeClr val="accent3"/>
                </a:solidFill>
              </a:rPr>
              <a:t>2</a:t>
            </a:r>
            <a:endParaRPr lang="en-GB" b="1" spc="600" baseline="-25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22" grpId="0"/>
      <p:bldP spid="23" grpId="0"/>
      <p:bldP spid="24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</a:t>
            </a:r>
            <a:r>
              <a:rPr lang="en-GB" dirty="0" smtClean="0">
                <a:solidFill>
                  <a:schemeClr val="accent1"/>
                </a:solidFill>
              </a:rPr>
              <a:t>SYSTEMS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Binary values are represented by </a:t>
            </a:r>
            <a:r>
              <a:rPr lang="en-US" altLang="zh-TW" dirty="0" smtClean="0"/>
              <a:t>values or </a:t>
            </a:r>
            <a:r>
              <a:rPr lang="en-US" altLang="zh-TW" dirty="0"/>
              <a:t>ranges of values of physical quantities.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7" name="直線單箭頭接點 3"/>
          <p:cNvCxnSpPr>
            <a:cxnSpLocks noChangeShapeType="1"/>
          </p:cNvCxnSpPr>
          <p:nvPr/>
        </p:nvCxnSpPr>
        <p:spPr bwMode="auto">
          <a:xfrm rot="5400000" flipH="1" flipV="1">
            <a:off x="2266082" y="3333078"/>
            <a:ext cx="2159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線單箭頭接點 4"/>
          <p:cNvCxnSpPr>
            <a:cxnSpLocks noChangeShapeType="1"/>
          </p:cNvCxnSpPr>
          <p:nvPr/>
        </p:nvCxnSpPr>
        <p:spPr bwMode="auto">
          <a:xfrm>
            <a:off x="3334470" y="4417340"/>
            <a:ext cx="25209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823670" y="4249420"/>
            <a:ext cx="2568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u="none" dirty="0">
                <a:latin typeface="+mj-lt"/>
              </a:rPr>
              <a:t>t</a:t>
            </a:r>
            <a:endParaRPr kumimoji="0" lang="zh-TW" altLang="en-US" sz="1600" u="none" dirty="0">
              <a:latin typeface="+mj-lt"/>
            </a:endParaRPr>
          </a:p>
        </p:txBody>
      </p:sp>
      <p:sp>
        <p:nvSpPr>
          <p:cNvPr id="10" name="文字方塊 7"/>
          <p:cNvSpPr txBox="1">
            <a:spLocks noChangeArrowheads="1"/>
          </p:cNvSpPr>
          <p:nvPr/>
        </p:nvSpPr>
        <p:spPr bwMode="auto">
          <a:xfrm>
            <a:off x="3100713" y="1945164"/>
            <a:ext cx="500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u="none" dirty="0">
                <a:latin typeface="+mj-lt"/>
              </a:rPr>
              <a:t>V</a:t>
            </a:r>
            <a:r>
              <a:rPr kumimoji="0" lang="en-US" altLang="zh-TW" sz="1600" i="0" u="none" dirty="0">
                <a:latin typeface="+mj-lt"/>
              </a:rPr>
              <a:t>(</a:t>
            </a:r>
            <a:r>
              <a:rPr kumimoji="0" lang="en-US" altLang="zh-TW" sz="1600" u="none" dirty="0">
                <a:latin typeface="+mj-lt"/>
              </a:rPr>
              <a:t>t</a:t>
            </a:r>
            <a:r>
              <a:rPr kumimoji="0" lang="en-US" altLang="zh-TW" sz="1600" i="0" u="none" dirty="0">
                <a:latin typeface="+mj-lt"/>
              </a:rPr>
              <a:t>)</a:t>
            </a:r>
            <a:endParaRPr kumimoji="0" lang="zh-TW" altLang="en-US" sz="1600" i="0" u="none" dirty="0">
              <a:latin typeface="+mj-lt"/>
            </a:endParaRPr>
          </a:p>
        </p:txBody>
      </p:sp>
      <p:cxnSp>
        <p:nvCxnSpPr>
          <p:cNvPr id="11" name="直線接點 22"/>
          <p:cNvCxnSpPr>
            <a:cxnSpLocks noChangeShapeType="1"/>
          </p:cNvCxnSpPr>
          <p:nvPr/>
        </p:nvCxnSpPr>
        <p:spPr bwMode="auto">
          <a:xfrm>
            <a:off x="3345582" y="2659978"/>
            <a:ext cx="762000" cy="1587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接點 23"/>
          <p:cNvCxnSpPr>
            <a:cxnSpLocks noChangeShapeType="1"/>
          </p:cNvCxnSpPr>
          <p:nvPr/>
        </p:nvCxnSpPr>
        <p:spPr bwMode="auto">
          <a:xfrm>
            <a:off x="4107582" y="4417340"/>
            <a:ext cx="762000" cy="1588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線接點 24"/>
          <p:cNvCxnSpPr>
            <a:cxnSpLocks noChangeShapeType="1"/>
          </p:cNvCxnSpPr>
          <p:nvPr/>
        </p:nvCxnSpPr>
        <p:spPr bwMode="auto">
          <a:xfrm>
            <a:off x="4879107" y="2659978"/>
            <a:ext cx="762000" cy="1587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線接點 26"/>
          <p:cNvCxnSpPr>
            <a:cxnSpLocks noChangeShapeType="1"/>
          </p:cNvCxnSpPr>
          <p:nvPr/>
        </p:nvCxnSpPr>
        <p:spPr bwMode="auto">
          <a:xfrm rot="5400000">
            <a:off x="3219376" y="3525959"/>
            <a:ext cx="1765300" cy="11112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線接點 27"/>
          <p:cNvCxnSpPr>
            <a:cxnSpLocks noChangeShapeType="1"/>
          </p:cNvCxnSpPr>
          <p:nvPr/>
        </p:nvCxnSpPr>
        <p:spPr bwMode="auto">
          <a:xfrm rot="5400000">
            <a:off x="3981376" y="3525959"/>
            <a:ext cx="1765300" cy="11112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文字方塊 28"/>
          <p:cNvSpPr txBox="1">
            <a:spLocks noChangeArrowheads="1"/>
          </p:cNvSpPr>
          <p:nvPr/>
        </p:nvSpPr>
        <p:spPr bwMode="auto">
          <a:xfrm>
            <a:off x="4869582" y="2782215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i="0" u="none" dirty="0">
                <a:solidFill>
                  <a:schemeClr val="accent4"/>
                </a:solidFill>
                <a:latin typeface="+mj-lt"/>
              </a:rPr>
              <a:t>Logic 1</a:t>
            </a:r>
            <a:endParaRPr kumimoji="0" lang="zh-TW" altLang="en-US" sz="1600" i="0" u="none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文字方塊 30"/>
          <p:cNvSpPr txBox="1">
            <a:spLocks noChangeArrowheads="1"/>
          </p:cNvSpPr>
          <p:nvPr/>
        </p:nvSpPr>
        <p:spPr bwMode="auto">
          <a:xfrm>
            <a:off x="4867995" y="3980778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i="0" u="none" dirty="0">
                <a:solidFill>
                  <a:schemeClr val="accent4"/>
                </a:solidFill>
                <a:latin typeface="+mj-lt"/>
              </a:rPr>
              <a:t>Logic 0</a:t>
            </a:r>
            <a:endParaRPr kumimoji="0" lang="zh-TW" altLang="en-US" sz="1600" i="0" u="none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18" name="直線接點 32"/>
          <p:cNvCxnSpPr>
            <a:cxnSpLocks noChangeShapeType="1"/>
          </p:cNvCxnSpPr>
          <p:nvPr/>
        </p:nvCxnSpPr>
        <p:spPr bwMode="auto">
          <a:xfrm>
            <a:off x="3345582" y="3239415"/>
            <a:ext cx="2295525" cy="1588"/>
          </a:xfrm>
          <a:prstGeom prst="line">
            <a:avLst/>
          </a:prstGeom>
          <a:noFill/>
          <a:ln w="12700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接點 34"/>
          <p:cNvCxnSpPr>
            <a:cxnSpLocks noChangeShapeType="1"/>
          </p:cNvCxnSpPr>
          <p:nvPr/>
        </p:nvCxnSpPr>
        <p:spPr bwMode="auto">
          <a:xfrm>
            <a:off x="3355107" y="3888703"/>
            <a:ext cx="2295525" cy="1587"/>
          </a:xfrm>
          <a:prstGeom prst="line">
            <a:avLst/>
          </a:prstGeom>
          <a:noFill/>
          <a:ln w="12700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字方塊 35"/>
          <p:cNvSpPr txBox="1">
            <a:spLocks noChangeArrowheads="1"/>
          </p:cNvSpPr>
          <p:nvPr/>
        </p:nvSpPr>
        <p:spPr bwMode="auto">
          <a:xfrm>
            <a:off x="4858470" y="3391815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600" i="0" u="none" dirty="0" err="1">
                <a:solidFill>
                  <a:schemeClr val="accent4"/>
                </a:solidFill>
                <a:latin typeface="+mj-lt"/>
              </a:rPr>
              <a:t>undefine</a:t>
            </a:r>
            <a:endParaRPr kumimoji="0" lang="zh-TW" altLang="en-US" sz="1600" i="0" u="none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58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6" grpId="0"/>
      <p:bldP spid="17" grpId="0"/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BCD Addition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Consider the addition of two decimal digits in BCD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Since each digit does not exceed 9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</a:t>
            </a:r>
            <a:r>
              <a:rPr lang="en-GB" dirty="0" smtClean="0"/>
              <a:t>he sum cannot be greater than 9 + 9 + 1 = 19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the 1 in the sum being a previous carry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Suppose we add the BCD digits as if they were binary numbers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binary sum will produce a result in the range from 0 to 19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 binary this will be from 0000 to 10011, but in BCD it is from 0000 to 1 1001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The first 1 being a carry and the next four bits being the BCD digit sum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BCD Addition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When binary sum is equal to or less than 1001 (without a carry)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/>
              <a:t>The corresponding BCD digit is correct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When the binary sum is greater than or equal to 1010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/>
              <a:t>The result is an invalid BCD digit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The addition of 6 = (0110)</a:t>
            </a:r>
            <a:r>
              <a:rPr lang="en-GB" baseline="-25000" dirty="0" smtClean="0"/>
              <a:t>2</a:t>
            </a:r>
            <a:r>
              <a:rPr lang="en-GB" dirty="0" smtClean="0"/>
              <a:t> to the binary sum converts it to the correct digit and also produces a carry as required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This is because the difference between a carry in the most significant bit position of the binary sum and a decimal carry.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/>
              <a:t>16 – 10 = 6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1080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BCD Addition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Consider the following three addition of two decimal digits in BCD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39246" y="219225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380" y="219225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0958" y="219225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2670" y="219225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9246" y="25522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4380" y="255229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0958" y="25522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670" y="25522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9632" y="2921630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59632" y="255229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40496" y="29224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5630" y="292249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2208" y="29224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3920" y="29224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8709" y="292163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9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20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4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2561590"/>
            <a:ext cx="3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5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53592" y="2921630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9464" y="256159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419566" y="21820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4700" y="218209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1278" y="21820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62990" y="21820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9566" y="25421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34700" y="254213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91278" y="25421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62990" y="25421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139952" y="2911470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39952" y="254213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420816" y="29123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35950" y="291233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92528" y="29123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4240" y="29123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7120" y="29114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12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7904" y="21913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4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7904" y="2551430"/>
            <a:ext cx="3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8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433912" y="2911470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319784" y="255143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255958" y="21820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71092" y="218209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7670" y="21820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99382" y="21820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55958" y="25421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71092" y="254213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7670" y="25421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99382" y="25421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976344" y="2911470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976344" y="254213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7257208" y="29123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72342" y="2912338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28920" y="29123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00632" y="291233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43512" y="29114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44296" y="219139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8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44296" y="2551430"/>
            <a:ext cx="3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9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270304" y="2911470"/>
            <a:ext cx="562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156176" y="255143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948264" y="2909798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4890615" y="2657770"/>
            <a:ext cx="574885" cy="504056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81322" y="2355726"/>
            <a:ext cx="716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40005" dist="15240" dir="5400000" algn="tl" rotWithShape="0">
                    <a:srgbClr val="000000">
                      <a:alpha val="35000"/>
                    </a:srgbClr>
                  </a:outerShdw>
                </a:effectLst>
                <a:sym typeface="Webdings"/>
              </a:rPr>
              <a:t></a:t>
            </a:r>
            <a:endParaRPr lang="en-GB" sz="3600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40005" dist="15240" dir="5400000" algn="tl" rotWithShape="0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6" name="Multiply 85"/>
          <p:cNvSpPr/>
          <p:nvPr/>
        </p:nvSpPr>
        <p:spPr>
          <a:xfrm>
            <a:off x="7643987" y="2657770"/>
            <a:ext cx="574885" cy="504056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4427984" y="321982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43118" y="321982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99696" y="321982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71408" y="321982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139952" y="321982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4139952" y="3579862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427984" y="357057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43118" y="357057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9696" y="357057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71408" y="357057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067944" y="35798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70204" y="321982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85338" y="321982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41916" y="321982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13628" y="321982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982172" y="321982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6982172" y="3579862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270204" y="357057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385338" y="357057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41916" y="357057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013628" y="357057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10164" y="357986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56064" y="3589154"/>
            <a:ext cx="1412080" cy="27874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456064" y="4011910"/>
            <a:ext cx="14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Correct BCD digit sum (2)</a:t>
            </a:r>
            <a:endParaRPr lang="en-GB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851920" y="401191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Carry</a:t>
            </a:r>
            <a:endParaRPr lang="en-GB" sz="1400" dirty="0"/>
          </a:p>
        </p:txBody>
      </p:sp>
      <p:sp>
        <p:nvSpPr>
          <p:cNvPr id="15" name="Oval 14"/>
          <p:cNvSpPr/>
          <p:nvPr/>
        </p:nvSpPr>
        <p:spPr>
          <a:xfrm>
            <a:off x="4093344" y="3589154"/>
            <a:ext cx="288032" cy="2787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ounded Rectangle 110"/>
          <p:cNvSpPr/>
          <p:nvPr/>
        </p:nvSpPr>
        <p:spPr>
          <a:xfrm>
            <a:off x="7294856" y="3599326"/>
            <a:ext cx="1412080" cy="27874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7294856" y="4022082"/>
            <a:ext cx="14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Correct BCD digit sum (7)</a:t>
            </a:r>
            <a:endParaRPr lang="en-GB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690712" y="402208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Carry</a:t>
            </a:r>
            <a:endParaRPr lang="en-GB" sz="1400" dirty="0"/>
          </a:p>
        </p:txBody>
      </p:sp>
      <p:sp>
        <p:nvSpPr>
          <p:cNvPr id="114" name="Oval 113"/>
          <p:cNvSpPr/>
          <p:nvPr/>
        </p:nvSpPr>
        <p:spPr>
          <a:xfrm>
            <a:off x="6932136" y="3599326"/>
            <a:ext cx="288032" cy="2787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000"/>
                            </p:stCondLst>
                            <p:childTnLst>
                              <p:par>
                                <p:cTn id="2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"/>
                            </p:stCondLst>
                            <p:childTnLst>
                              <p:par>
                                <p:cTn id="3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500"/>
                            </p:stCondLst>
                            <p:childTnLst>
                              <p:par>
                                <p:cTn id="3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0"/>
                            </p:stCondLst>
                            <p:childTnLst>
                              <p:par>
                                <p:cTn id="3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500"/>
                            </p:stCondLst>
                            <p:childTnLst>
                              <p:par>
                                <p:cTn id="3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0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5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7" grpId="0"/>
      <p:bldP spid="18" grpId="0"/>
      <p:bldP spid="19" grpId="0"/>
      <p:bldP spid="21" grpId="0"/>
      <p:bldP spid="23" grpId="0"/>
      <p:bldP spid="26" grpId="0"/>
      <p:bldP spid="27" grpId="0"/>
      <p:bldP spid="28" grpId="0"/>
      <p:bldP spid="30" grpId="0"/>
      <p:bldP spid="34" grpId="0"/>
      <p:bldP spid="35" grpId="0"/>
      <p:bldP spid="36" grpId="0"/>
      <p:bldP spid="39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7" grpId="0" animBg="1"/>
      <p:bldP spid="7" grpId="1" animBg="1"/>
      <p:bldP spid="8" grpId="0"/>
      <p:bldP spid="86" grpId="0" animBg="1"/>
      <p:bldP spid="86" grpId="1" animBg="1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4" grpId="0"/>
      <p:bldP spid="105" grpId="0"/>
      <p:bldP spid="106" grpId="0"/>
      <p:bldP spid="107" grpId="0"/>
      <p:bldP spid="108" grpId="0"/>
      <p:bldP spid="9" grpId="0" animBg="1"/>
      <p:bldP spid="13" grpId="0"/>
      <p:bldP spid="110" grpId="0"/>
      <p:bldP spid="15" grpId="0" animBg="1"/>
      <p:bldP spid="111" grpId="0" animBg="1"/>
      <p:bldP spid="112" grpId="0"/>
      <p:bldP spid="113" grpId="0"/>
      <p:bldP spid="1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11989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The addition of two n-digit unsigned BCD numbers follows the same procedure.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Consider the addition of 184 + 576 = 760 in BCD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03648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8782" y="221171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5360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7072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02544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517678" y="221171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774256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45968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90776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605910" y="221171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62488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234200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956376" y="2211710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4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212954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584666" y="2211710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8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518782" y="249974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75360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147072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402544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517678" y="249974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74256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145968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490776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605910" y="249974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862488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4200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956376" y="249974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6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212954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5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584666" y="249974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7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1043608" y="281063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059832" y="281063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148064" y="2814062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1043608" y="249974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146" name="Rectangle 145"/>
          <p:cNvSpPr/>
          <p:nvPr/>
        </p:nvSpPr>
        <p:spPr>
          <a:xfrm>
            <a:off x="3059832" y="249974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147" name="Rectangle 146"/>
          <p:cNvSpPr/>
          <p:nvPr/>
        </p:nvSpPr>
        <p:spPr>
          <a:xfrm>
            <a:off x="5191992" y="249974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403648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518782" y="279753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775360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147072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02544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517678" y="279753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774256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45968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490776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05910" y="2797532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862488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0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234200" y="2797532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077518" y="2797299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3"/>
                </a:solidFill>
              </a:rPr>
              <a:t>1</a:t>
            </a:r>
            <a:endParaRPr lang="en-GB" b="1" spc="600" dirty="0">
              <a:solidFill>
                <a:schemeClr val="accent3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517678" y="19863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6"/>
                </a:solidFill>
              </a:rPr>
              <a:t>1</a:t>
            </a:r>
            <a:endParaRPr lang="en-GB" b="1" spc="600" dirty="0">
              <a:solidFill>
                <a:schemeClr val="accent6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6914" y="198639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6"/>
                </a:solidFill>
              </a:rPr>
              <a:t>1</a:t>
            </a:r>
            <a:endParaRPr lang="en-GB" b="1" spc="600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282435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Binary Sum</a:t>
            </a:r>
            <a:endParaRPr lang="en-GB" sz="1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35496" y="314781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Add 6</a:t>
            </a:r>
            <a:endParaRPr lang="en-GB" sz="1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35496" y="3435846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BCD Sum</a:t>
            </a:r>
            <a:endParaRPr lang="en-GB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3401584" y="30665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516718" y="306651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773296" y="30665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145008" y="30665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113552" y="306651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3059832" y="342655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489816" y="30665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604950" y="306651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861528" y="30665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233240" y="306651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201784" y="306651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5148064" y="3426554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402544" y="343584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517678" y="343584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774256" y="343584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145968" y="343584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489816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604950" y="34265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861528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233240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185" name="Straight Connector 184"/>
          <p:cNvCxnSpPr/>
          <p:nvPr/>
        </p:nvCxnSpPr>
        <p:spPr>
          <a:xfrm>
            <a:off x="1043608" y="3435846"/>
            <a:ext cx="17281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386320" y="343584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501454" y="3435846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758032" y="343584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129744" y="3435846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1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958822" y="3426554"/>
            <a:ext cx="2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215400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7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587112" y="3426554"/>
            <a:ext cx="3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6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064200" y="249974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7212954" y="3435846"/>
            <a:ext cx="103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5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"/>
                            </p:stCondLst>
                            <p:childTnLst>
                              <p:par>
                                <p:cTn id="2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"/>
                            </p:stCondLst>
                            <p:childTnLst>
                              <p:par>
                                <p:cTn id="2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000"/>
                            </p:stCondLst>
                            <p:childTnLst>
                              <p:par>
                                <p:cTn id="2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000"/>
                            </p:stCondLst>
                            <p:childTnLst>
                              <p:par>
                                <p:cTn id="2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5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00"/>
                            </p:stCondLst>
                            <p:childTnLst>
                              <p:par>
                                <p:cTn id="3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500"/>
                            </p:stCondLst>
                            <p:childTnLst>
                              <p:par>
                                <p:cTn id="3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000"/>
                            </p:stCondLst>
                            <p:childTnLst>
                              <p:par>
                                <p:cTn id="3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500"/>
                            </p:stCondLst>
                            <p:childTnLst>
                              <p:par>
                                <p:cTn id="3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500"/>
                            </p:stCondLst>
                            <p:childTnLst>
                              <p:par>
                                <p:cTn id="3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09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24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1" grpId="0"/>
      <p:bldP spid="172" grpId="0"/>
      <p:bldP spid="173" grpId="0"/>
      <p:bldP spid="174" grpId="0"/>
      <p:bldP spid="175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The representation of signed decimal numbers in BCD is similar to the representation of signed numbers in binary.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We can use either the familiar sign and magnitude system or the signed-complement system.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sign of a decimal number is usually represented with four bits to conform to the 4-bit code of the decimal digits.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“</a:t>
            </a:r>
            <a:r>
              <a:rPr lang="en-GB" b="1" dirty="0" smtClean="0">
                <a:solidFill>
                  <a:schemeClr val="accent2"/>
                </a:solidFill>
              </a:rPr>
              <a:t>+</a:t>
            </a:r>
            <a:r>
              <a:rPr lang="en-GB" dirty="0" smtClean="0"/>
              <a:t>” with </a:t>
            </a:r>
            <a:r>
              <a:rPr lang="en-GB" b="1" dirty="0" smtClean="0">
                <a:solidFill>
                  <a:schemeClr val="accent2"/>
                </a:solidFill>
              </a:rPr>
              <a:t>0 0 0 0 </a:t>
            </a:r>
            <a:r>
              <a:rPr lang="en-GB" dirty="0" smtClean="0"/>
              <a:t>and “</a:t>
            </a:r>
            <a:r>
              <a:rPr lang="en-GB" b="1" dirty="0" smtClean="0">
                <a:solidFill>
                  <a:schemeClr val="accent2"/>
                </a:solidFill>
              </a:rPr>
              <a:t>-</a:t>
            </a:r>
            <a:r>
              <a:rPr lang="en-GB" dirty="0" smtClean="0"/>
              <a:t>” with </a:t>
            </a:r>
            <a:r>
              <a:rPr lang="en-GB" b="1" dirty="0" smtClean="0">
                <a:solidFill>
                  <a:schemeClr val="accent2"/>
                </a:solidFill>
              </a:rPr>
              <a:t>1001</a:t>
            </a:r>
            <a:r>
              <a:rPr lang="en-GB" dirty="0" smtClean="0"/>
              <a:t> (BCD equivalent of 9)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The signed-complement system can be either the 9’s or the 10’s complement.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But the 10’s complement is the one most often used.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obtain the 10’s complement of a BCD number: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First take the 9’s complement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9’s complement is calculated from the subtraction of each digit from 9.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Then add one to the least significant digit</a:t>
            </a:r>
          </a:p>
          <a:p>
            <a:pPr lvl="1"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1900" dirty="0"/>
              <a:t>The procedures developed for the signed-2’s complement system in the previous </a:t>
            </a:r>
            <a:r>
              <a:rPr lang="en-GB" sz="1900" dirty="0" smtClean="0"/>
              <a:t>section apply also to the signed-10’s complement system for decimal numbers. 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Addition is done by: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adding all digits,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including the sign digit and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discarding the end carry. 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This assumes that all negative numbers are in 10’s complement form.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900" dirty="0" smtClean="0"/>
              <a:t>Consider the addition (+375) + (-240) = +135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Step1: Find the 10’s complement of (-240)</a:t>
            </a:r>
          </a:p>
          <a:p>
            <a:pPr>
              <a:lnSpc>
                <a:spcPct val="150000"/>
              </a:lnSpc>
            </a:pPr>
            <a:endParaRPr lang="en-GB" sz="1900" dirty="0"/>
          </a:p>
          <a:p>
            <a:pPr>
              <a:lnSpc>
                <a:spcPct val="150000"/>
              </a:lnSpc>
            </a:pPr>
            <a:endParaRPr lang="en-GB" sz="1900" dirty="0" smtClean="0"/>
          </a:p>
          <a:p>
            <a:pPr>
              <a:lnSpc>
                <a:spcPct val="150000"/>
              </a:lnSpc>
            </a:pPr>
            <a:r>
              <a:rPr lang="en-GB" sz="1900" dirty="0" smtClean="0"/>
              <a:t>Step 2: Add 10’s complement of (-240) to 375 and discard the end carry.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758435" y="20676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9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4020" y="2067694"/>
            <a:ext cx="60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10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2067694"/>
            <a:ext cx="23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8435" y="24825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2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13180" y="24825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4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5896" y="24825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2555776" y="2779891"/>
            <a:ext cx="144016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483768" y="24732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/>
              <a:t>-</a:t>
            </a:r>
            <a:endParaRPr lang="en-GB" b="1" spc="600" dirty="0"/>
          </a:p>
        </p:txBody>
      </p:sp>
      <p:sp>
        <p:nvSpPr>
          <p:cNvPr id="30" name="TextBox 29"/>
          <p:cNvSpPr txBox="1"/>
          <p:nvPr/>
        </p:nvSpPr>
        <p:spPr>
          <a:xfrm>
            <a:off x="2758435" y="27784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7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4518" y="27784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6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5896" y="27784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0956" y="4362658"/>
            <a:ext cx="89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135</a:t>
            </a:r>
            <a:endParaRPr lang="en-GB" b="1" spc="6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9832" y="36425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375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9832" y="400261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760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483768" y="4362658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483768" y="400261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+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71712" y="364532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5"/>
                </a:solidFill>
              </a:rPr>
              <a:t>0</a:t>
            </a:r>
            <a:endParaRPr lang="en-GB" b="1" spc="600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1712" y="40026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1"/>
                </a:solidFill>
              </a:rPr>
              <a:t>9</a:t>
            </a:r>
            <a:endParaRPr lang="en-GB" b="1" spc="6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1712" y="43626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600" dirty="0" smtClean="0">
                <a:solidFill>
                  <a:schemeClr val="accent2"/>
                </a:solidFill>
              </a:rPr>
              <a:t>0</a:t>
            </a:r>
            <a:endParaRPr lang="en-GB" b="1" spc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8" grpId="0"/>
      <p:bldP spid="30" grpId="0"/>
      <p:bldP spid="31" grpId="0"/>
      <p:bldP spid="32" grpId="0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78</a:t>
            </a:fld>
            <a:endParaRPr lang="en-GB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9542"/>
            <a:ext cx="4428530" cy="40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212993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800" dirty="0" err="1" smtClean="0"/>
              <a:t>Gray</a:t>
            </a:r>
            <a:r>
              <a:rPr lang="en-GB" sz="1800" dirty="0" smtClean="0"/>
              <a:t> code:</a:t>
            </a:r>
          </a:p>
          <a:p>
            <a:pPr lvl="1" algn="just"/>
            <a:r>
              <a:rPr lang="en-GB" dirty="0" smtClean="0"/>
              <a:t>The output data of many physical systems produce quantities that are continuous.</a:t>
            </a:r>
          </a:p>
          <a:p>
            <a:pPr lvl="1" algn="just"/>
            <a:r>
              <a:rPr lang="en-GB" dirty="0" smtClean="0"/>
              <a:t>These data must be converted into digital form before they are applied to a digital system.</a:t>
            </a:r>
          </a:p>
          <a:p>
            <a:pPr lvl="1" algn="just"/>
            <a:r>
              <a:rPr lang="en-GB" dirty="0" smtClean="0"/>
              <a:t>Continuous or </a:t>
            </a:r>
            <a:r>
              <a:rPr lang="en-GB" dirty="0" err="1" smtClean="0"/>
              <a:t>analog</a:t>
            </a:r>
            <a:r>
              <a:rPr lang="en-GB" dirty="0" smtClean="0"/>
              <a:t> information is converted into digital form by means of an </a:t>
            </a:r>
            <a:r>
              <a:rPr lang="en-GB" dirty="0" err="1" smtClean="0"/>
              <a:t>analog</a:t>
            </a:r>
            <a:r>
              <a:rPr lang="en-GB" dirty="0" smtClean="0"/>
              <a:t>-to-digital converter.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11" name="手繪多邊形 21"/>
          <p:cNvSpPr>
            <a:spLocks noChangeArrowheads="1"/>
          </p:cNvSpPr>
          <p:nvPr/>
        </p:nvSpPr>
        <p:spPr bwMode="auto">
          <a:xfrm>
            <a:off x="3553728" y="3286531"/>
            <a:ext cx="1858079" cy="1188082"/>
          </a:xfrm>
          <a:custGeom>
            <a:avLst/>
            <a:gdLst>
              <a:gd name="T0" fmla="*/ 0 w 1930400"/>
              <a:gd name="T1" fmla="*/ 31436011 h 1628987"/>
              <a:gd name="T2" fmla="*/ 9935227 w 1930400"/>
              <a:gd name="T3" fmla="*/ 3194026 h 1628987"/>
              <a:gd name="T4" fmla="*/ 24369400 w 1930400"/>
              <a:gd name="T5" fmla="*/ 50600130 h 1628987"/>
              <a:gd name="T6" fmla="*/ 35616821 w 1930400"/>
              <a:gd name="T7" fmla="*/ 23030641 h 1628987"/>
              <a:gd name="T8" fmla="*/ 0 60000 65536"/>
              <a:gd name="T9" fmla="*/ 0 60000 65536"/>
              <a:gd name="T10" fmla="*/ 0 60000 65536"/>
              <a:gd name="T11" fmla="*/ 0 60000 65536"/>
              <a:gd name="T12" fmla="*/ 0 w 1930400"/>
              <a:gd name="T13" fmla="*/ 0 h 1628987"/>
              <a:gd name="T14" fmla="*/ 1930400 w 1930400"/>
              <a:gd name="T15" fmla="*/ 1628987 h 16289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0400" h="1628987">
                <a:moveTo>
                  <a:pt x="0" y="949960"/>
                </a:moveTo>
                <a:cubicBezTo>
                  <a:pt x="159173" y="474980"/>
                  <a:pt x="318347" y="0"/>
                  <a:pt x="538480" y="96520"/>
                </a:cubicBezTo>
                <a:cubicBezTo>
                  <a:pt x="758613" y="193040"/>
                  <a:pt x="1088813" y="1429173"/>
                  <a:pt x="1320800" y="1529080"/>
                </a:cubicBezTo>
                <a:cubicBezTo>
                  <a:pt x="1552787" y="1628987"/>
                  <a:pt x="1741593" y="1162473"/>
                  <a:pt x="1930400" y="695960"/>
                </a:cubicBezTo>
              </a:path>
            </a:pathLst>
          </a:custGeom>
          <a:solidFill>
            <a:schemeClr val="bg1"/>
          </a:solidFill>
          <a:ln w="158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cxnSp>
        <p:nvCxnSpPr>
          <p:cNvPr id="14" name="直線單箭頭接點 24"/>
          <p:cNvCxnSpPr>
            <a:cxnSpLocks noChangeShapeType="1"/>
          </p:cNvCxnSpPr>
          <p:nvPr/>
        </p:nvCxnSpPr>
        <p:spPr bwMode="auto">
          <a:xfrm rot="5400000" flipH="1" flipV="1">
            <a:off x="2871100" y="3888596"/>
            <a:ext cx="1343981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文字方塊 27"/>
          <p:cNvSpPr txBox="1">
            <a:spLocks noChangeArrowheads="1"/>
          </p:cNvSpPr>
          <p:nvPr/>
        </p:nvSpPr>
        <p:spPr bwMode="auto">
          <a:xfrm>
            <a:off x="5619358" y="4424213"/>
            <a:ext cx="248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u="none" dirty="0">
                <a:latin typeface="+mj-lt"/>
              </a:rPr>
              <a:t>t</a:t>
            </a:r>
            <a:endParaRPr kumimoji="0" lang="zh-TW" altLang="en-US" sz="1400" u="none" dirty="0">
              <a:latin typeface="+mj-lt"/>
            </a:endParaRPr>
          </a:p>
        </p:txBody>
      </p:sp>
      <p:sp>
        <p:nvSpPr>
          <p:cNvPr id="16" name="文字方塊 28"/>
          <p:cNvSpPr txBox="1">
            <a:spLocks noChangeArrowheads="1"/>
          </p:cNvSpPr>
          <p:nvPr/>
        </p:nvSpPr>
        <p:spPr bwMode="auto">
          <a:xfrm>
            <a:off x="3312681" y="2963621"/>
            <a:ext cx="458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u="none" dirty="0">
                <a:latin typeface="+mj-lt"/>
              </a:rPr>
              <a:t>X</a:t>
            </a:r>
            <a:r>
              <a:rPr kumimoji="0" lang="en-US" altLang="zh-TW" sz="1400" i="0" u="none" dirty="0">
                <a:latin typeface="+mj-lt"/>
              </a:rPr>
              <a:t>(</a:t>
            </a:r>
            <a:r>
              <a:rPr kumimoji="0" lang="en-US" altLang="zh-TW" sz="1400" u="none" dirty="0">
                <a:latin typeface="+mj-lt"/>
              </a:rPr>
              <a:t>t</a:t>
            </a:r>
            <a:r>
              <a:rPr kumimoji="0" lang="en-US" altLang="zh-TW" sz="1400" i="0" u="none" dirty="0">
                <a:latin typeface="+mj-lt"/>
              </a:rPr>
              <a:t>)</a:t>
            </a:r>
            <a:endParaRPr kumimoji="0" lang="zh-TW" altLang="en-US" sz="1400" i="0" u="none" dirty="0">
              <a:latin typeface="+mj-lt"/>
            </a:endParaRPr>
          </a:p>
        </p:txBody>
      </p:sp>
      <p:cxnSp>
        <p:nvCxnSpPr>
          <p:cNvPr id="17" name="直線單箭頭接點 30"/>
          <p:cNvCxnSpPr>
            <a:cxnSpLocks noChangeShapeType="1"/>
          </p:cNvCxnSpPr>
          <p:nvPr/>
        </p:nvCxnSpPr>
        <p:spPr bwMode="auto">
          <a:xfrm rot="5400000" flipH="1" flipV="1">
            <a:off x="3238368" y="4163667"/>
            <a:ext cx="806389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單箭頭接點 31"/>
          <p:cNvCxnSpPr>
            <a:cxnSpLocks noChangeShapeType="1"/>
          </p:cNvCxnSpPr>
          <p:nvPr/>
        </p:nvCxnSpPr>
        <p:spPr bwMode="auto">
          <a:xfrm rot="5400000" flipH="1" flipV="1">
            <a:off x="3245052" y="4061236"/>
            <a:ext cx="1007986" cy="2574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單箭頭接點 32"/>
          <p:cNvCxnSpPr>
            <a:cxnSpLocks noChangeShapeType="1"/>
          </p:cNvCxnSpPr>
          <p:nvPr/>
        </p:nvCxnSpPr>
        <p:spPr bwMode="auto">
          <a:xfrm rot="5400000" flipH="1" flipV="1">
            <a:off x="3273970" y="3982328"/>
            <a:ext cx="1165114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單箭頭接點 33"/>
          <p:cNvCxnSpPr>
            <a:cxnSpLocks noChangeShapeType="1"/>
          </p:cNvCxnSpPr>
          <p:nvPr/>
        </p:nvCxnSpPr>
        <p:spPr bwMode="auto">
          <a:xfrm rot="5400000" flipH="1" flipV="1">
            <a:off x="3338348" y="3945614"/>
            <a:ext cx="1233301" cy="2574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線單箭頭接點 34"/>
          <p:cNvCxnSpPr>
            <a:cxnSpLocks noChangeShapeType="1"/>
          </p:cNvCxnSpPr>
          <p:nvPr/>
        </p:nvCxnSpPr>
        <p:spPr bwMode="auto">
          <a:xfrm rot="5400000" flipH="1" flipV="1">
            <a:off x="3445830" y="3946258"/>
            <a:ext cx="1233301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線單箭頭接點 35"/>
          <p:cNvCxnSpPr>
            <a:cxnSpLocks noChangeShapeType="1"/>
          </p:cNvCxnSpPr>
          <p:nvPr/>
        </p:nvCxnSpPr>
        <p:spPr bwMode="auto">
          <a:xfrm rot="5400000" flipH="1" flipV="1">
            <a:off x="3586761" y="3982328"/>
            <a:ext cx="1165114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線單箭頭接點 36"/>
          <p:cNvCxnSpPr>
            <a:cxnSpLocks noChangeShapeType="1"/>
          </p:cNvCxnSpPr>
          <p:nvPr/>
        </p:nvCxnSpPr>
        <p:spPr bwMode="auto">
          <a:xfrm rot="5400000" flipH="1" flipV="1">
            <a:off x="3772164" y="4061880"/>
            <a:ext cx="1007986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線單箭頭接點 37"/>
          <p:cNvCxnSpPr>
            <a:cxnSpLocks noChangeShapeType="1"/>
          </p:cNvCxnSpPr>
          <p:nvPr/>
        </p:nvCxnSpPr>
        <p:spPr bwMode="auto">
          <a:xfrm rot="5400000" flipH="1" flipV="1">
            <a:off x="3972077" y="4163667"/>
            <a:ext cx="806389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線單箭頭接點 38"/>
          <p:cNvCxnSpPr>
            <a:cxnSpLocks noChangeShapeType="1"/>
          </p:cNvCxnSpPr>
          <p:nvPr/>
        </p:nvCxnSpPr>
        <p:spPr bwMode="auto">
          <a:xfrm rot="5400000" flipH="1" flipV="1">
            <a:off x="4171991" y="4252607"/>
            <a:ext cx="604792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線單箭頭接點 39"/>
          <p:cNvCxnSpPr>
            <a:cxnSpLocks noChangeShapeType="1"/>
          </p:cNvCxnSpPr>
          <p:nvPr/>
        </p:nvCxnSpPr>
        <p:spPr bwMode="auto">
          <a:xfrm rot="5400000" flipH="1" flipV="1">
            <a:off x="4356898" y="4344512"/>
            <a:ext cx="448653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單箭頭接點 40"/>
          <p:cNvCxnSpPr>
            <a:cxnSpLocks noChangeShapeType="1"/>
          </p:cNvCxnSpPr>
          <p:nvPr/>
        </p:nvCxnSpPr>
        <p:spPr bwMode="auto">
          <a:xfrm rot="5400000" flipH="1" flipV="1">
            <a:off x="4564536" y="4433452"/>
            <a:ext cx="247055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線單箭頭接點 41"/>
          <p:cNvCxnSpPr>
            <a:cxnSpLocks noChangeShapeType="1"/>
          </p:cNvCxnSpPr>
          <p:nvPr/>
        </p:nvCxnSpPr>
        <p:spPr bwMode="auto">
          <a:xfrm rot="5400000" flipH="1" flipV="1">
            <a:off x="4708615" y="4483356"/>
            <a:ext cx="157127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線單箭頭接點 42"/>
          <p:cNvCxnSpPr>
            <a:cxnSpLocks noChangeShapeType="1"/>
          </p:cNvCxnSpPr>
          <p:nvPr/>
        </p:nvCxnSpPr>
        <p:spPr bwMode="auto">
          <a:xfrm rot="5400000" flipH="1" flipV="1">
            <a:off x="4838182" y="4499168"/>
            <a:ext cx="111669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線單箭頭接點 43"/>
          <p:cNvCxnSpPr>
            <a:cxnSpLocks noChangeShapeType="1"/>
          </p:cNvCxnSpPr>
          <p:nvPr/>
        </p:nvCxnSpPr>
        <p:spPr bwMode="auto">
          <a:xfrm rot="5400000" flipH="1" flipV="1">
            <a:off x="4922292" y="4483356"/>
            <a:ext cx="157127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線單箭頭接點 44"/>
          <p:cNvCxnSpPr>
            <a:cxnSpLocks noChangeShapeType="1"/>
          </p:cNvCxnSpPr>
          <p:nvPr/>
        </p:nvCxnSpPr>
        <p:spPr bwMode="auto">
          <a:xfrm rot="5400000" flipH="1" flipV="1">
            <a:off x="4984809" y="4445654"/>
            <a:ext cx="247055" cy="2574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線單箭頭接點 45"/>
          <p:cNvCxnSpPr>
            <a:cxnSpLocks noChangeShapeType="1"/>
          </p:cNvCxnSpPr>
          <p:nvPr/>
        </p:nvCxnSpPr>
        <p:spPr bwMode="auto">
          <a:xfrm rot="5400000" flipH="1" flipV="1">
            <a:off x="5016081" y="4374158"/>
            <a:ext cx="381454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線單箭頭接點 46"/>
          <p:cNvCxnSpPr>
            <a:cxnSpLocks noChangeShapeType="1"/>
          </p:cNvCxnSpPr>
          <p:nvPr/>
        </p:nvCxnSpPr>
        <p:spPr bwMode="auto">
          <a:xfrm rot="5400000" flipH="1" flipV="1">
            <a:off x="5037128" y="4288183"/>
            <a:ext cx="537593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線單箭頭接點 47"/>
          <p:cNvCxnSpPr>
            <a:cxnSpLocks noChangeShapeType="1"/>
          </p:cNvCxnSpPr>
          <p:nvPr/>
        </p:nvCxnSpPr>
        <p:spPr bwMode="auto">
          <a:xfrm rot="5400000" flipH="1" flipV="1">
            <a:off x="5043167" y="4186396"/>
            <a:ext cx="739190" cy="128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單箭頭接點 49"/>
          <p:cNvCxnSpPr>
            <a:cxnSpLocks noChangeShapeType="1"/>
          </p:cNvCxnSpPr>
          <p:nvPr/>
        </p:nvCxnSpPr>
        <p:spPr bwMode="auto">
          <a:xfrm rot="5400000" flipH="1" flipV="1">
            <a:off x="3253991" y="4260018"/>
            <a:ext cx="582063" cy="1287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線單箭頭接點 50"/>
          <p:cNvCxnSpPr>
            <a:cxnSpLocks noChangeShapeType="1"/>
          </p:cNvCxnSpPr>
          <p:nvPr/>
        </p:nvCxnSpPr>
        <p:spPr bwMode="auto">
          <a:xfrm>
            <a:off x="3535368" y="4563552"/>
            <a:ext cx="2042801" cy="9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31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3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6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 Binary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9229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900" dirty="0" err="1" smtClean="0"/>
              <a:t>Gray</a:t>
            </a:r>
            <a:r>
              <a:rPr lang="en-GB" sz="1900" dirty="0" smtClean="0"/>
              <a:t> code:</a:t>
            </a:r>
          </a:p>
          <a:p>
            <a:pPr lvl="1" algn="just"/>
            <a:r>
              <a:rPr lang="en-US" altLang="zh-TW" sz="1900" dirty="0" smtClean="0"/>
              <a:t>It is convenient to use gray code to represent the digital data when it is converted from analog data.</a:t>
            </a:r>
          </a:p>
          <a:p>
            <a:pPr lvl="1" algn="just"/>
            <a:r>
              <a:rPr lang="en-US" altLang="zh-TW" sz="1900" dirty="0"/>
              <a:t>The advantage is that only bit in the code group changes in going from one number to the next.</a:t>
            </a:r>
          </a:p>
          <a:p>
            <a:pPr lvl="2" algn="just"/>
            <a:r>
              <a:rPr lang="en-US" altLang="zh-TW" sz="1700" dirty="0"/>
              <a:t>Error detection.</a:t>
            </a:r>
          </a:p>
          <a:p>
            <a:pPr lvl="2" algn="just"/>
            <a:r>
              <a:rPr lang="en-US" altLang="zh-TW" sz="1700" dirty="0"/>
              <a:t>Representation of analog data.</a:t>
            </a:r>
          </a:p>
          <a:p>
            <a:pPr lvl="2" algn="just"/>
            <a:r>
              <a:rPr lang="en-US" altLang="zh-TW" sz="1700" dirty="0"/>
              <a:t>Low power design.</a:t>
            </a:r>
          </a:p>
          <a:p>
            <a:pPr lvl="1"/>
            <a:endParaRPr lang="en-US" altLang="zh-TW" sz="1800" dirty="0" smtClean="0"/>
          </a:p>
          <a:p>
            <a:pPr lvl="1"/>
            <a:endParaRPr lang="en-GB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8209832"/>
              </p:ext>
            </p:extLst>
          </p:nvPr>
        </p:nvGraphicFramePr>
        <p:xfrm>
          <a:off x="5076056" y="771542"/>
          <a:ext cx="3384376" cy="39238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2188"/>
                <a:gridCol w="1692188"/>
              </a:tblGrid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 smtClean="0"/>
                        <a:t>Gray</a:t>
                      </a:r>
                      <a:r>
                        <a:rPr lang="en-GB" sz="800" baseline="0" dirty="0" smtClean="0"/>
                        <a:t> Code</a:t>
                      </a:r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Decimal Equivalent</a:t>
                      </a:r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0000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0001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0011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2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0010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3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0110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4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0111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5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0101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6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0100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7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1100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8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1101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9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1111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1110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11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1010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12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1011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13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1001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14</a:t>
                      </a:r>
                      <a:endParaRPr lang="en-GB" sz="800" dirty="0"/>
                    </a:p>
                  </a:txBody>
                  <a:tcPr/>
                </a:tc>
              </a:tr>
              <a:tr h="23081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1000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15</a:t>
                      </a:r>
                      <a:endParaRPr lang="en-GB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American Standard Code for Information Interchange (ASCII) Character Code (Refer to Table 1.7)</a:t>
            </a:r>
          </a:p>
          <a:p>
            <a:r>
              <a:rPr lang="en-US" altLang="zh-TW" dirty="0"/>
              <a:t>A popular code used to represent information sent as character-based data.</a:t>
            </a:r>
          </a:p>
          <a:p>
            <a:r>
              <a:rPr lang="en-US" altLang="zh-TW" dirty="0"/>
              <a:t>It uses 7-bits to </a:t>
            </a:r>
            <a:r>
              <a:rPr lang="en-US" altLang="zh-TW" dirty="0" smtClean="0"/>
              <a:t>represent 128 characters:</a:t>
            </a:r>
            <a:endParaRPr lang="en-US" altLang="zh-TW" dirty="0"/>
          </a:p>
          <a:p>
            <a:pPr lvl="1"/>
            <a:r>
              <a:rPr lang="en-US" altLang="zh-TW" dirty="0"/>
              <a:t>94 Graphic printing characters.</a:t>
            </a:r>
          </a:p>
          <a:p>
            <a:pPr lvl="1"/>
            <a:r>
              <a:rPr lang="en-US" altLang="zh-TW" dirty="0"/>
              <a:t>34 Non-printing characters.</a:t>
            </a:r>
          </a:p>
          <a:p>
            <a:r>
              <a:rPr lang="en-US" altLang="zh-TW" dirty="0"/>
              <a:t>Some non-printing characters are used for text format (e.g. BS = Backspace, CR = carriage return).</a:t>
            </a:r>
          </a:p>
          <a:p>
            <a:r>
              <a:rPr lang="en-US" altLang="zh-TW" dirty="0"/>
              <a:t>Other non-printing characters are used for record marking and flow control (e.g. STX and ETX start and end text areas).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82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771550"/>
            <a:ext cx="5014111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83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40" y="794916"/>
            <a:ext cx="5923880" cy="40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ASCII has some interesting properties: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Digits 0 to 9 span Hexadecimal values 30</a:t>
            </a:r>
            <a:r>
              <a:rPr lang="en-US" altLang="zh-TW" baseline="-25000" dirty="0"/>
              <a:t>16</a:t>
            </a:r>
            <a:r>
              <a:rPr lang="en-US" altLang="zh-TW" dirty="0"/>
              <a:t> to 39</a:t>
            </a:r>
            <a:r>
              <a:rPr lang="en-US" altLang="zh-TW" baseline="-25000" dirty="0"/>
              <a:t>16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Upper case A-Z span 41</a:t>
            </a:r>
            <a:r>
              <a:rPr lang="en-US" altLang="zh-TW" baseline="-25000" dirty="0"/>
              <a:t>16</a:t>
            </a:r>
            <a:r>
              <a:rPr lang="en-US" altLang="zh-TW" dirty="0"/>
              <a:t> to 5A</a:t>
            </a:r>
            <a:r>
              <a:rPr lang="en-US" altLang="zh-TW" baseline="-25000" dirty="0"/>
              <a:t>16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Lower case a-z span 61</a:t>
            </a:r>
            <a:r>
              <a:rPr lang="en-US" altLang="zh-TW" baseline="-25000" dirty="0"/>
              <a:t>16</a:t>
            </a:r>
            <a:r>
              <a:rPr lang="en-US" altLang="zh-TW" dirty="0"/>
              <a:t> to 7A</a:t>
            </a:r>
            <a:r>
              <a:rPr lang="en-US" altLang="zh-TW" baseline="-25000" dirty="0"/>
              <a:t>16</a:t>
            </a:r>
          </a:p>
          <a:p>
            <a:pPr lvl="2">
              <a:lnSpc>
                <a:spcPct val="150000"/>
              </a:lnSpc>
            </a:pPr>
            <a:r>
              <a:rPr lang="en-US" altLang="zh-TW" dirty="0"/>
              <a:t>Lower to upper case translation (and vice versa) occurs by flipping bit 6.</a:t>
            </a:r>
            <a:endParaRPr lang="en-US" altLang="zh-TW" baseline="-25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/>
              <a:t>Error-Detecting Code </a:t>
            </a:r>
          </a:p>
          <a:p>
            <a:pPr lvl="1"/>
            <a:r>
              <a:rPr lang="en-US" altLang="zh-TW" dirty="0"/>
              <a:t>To detect errors in data communication and processing, an </a:t>
            </a:r>
            <a:r>
              <a:rPr lang="en-US" altLang="zh-TW" u="sng" dirty="0"/>
              <a:t>eighth bit</a:t>
            </a:r>
            <a:r>
              <a:rPr lang="en-US" altLang="zh-TW" dirty="0"/>
              <a:t> is sometimes added to the ASCII character to indicate its parity. </a:t>
            </a:r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chemeClr val="accent5"/>
                </a:solidFill>
              </a:rPr>
              <a:t>parity bit </a:t>
            </a:r>
            <a:r>
              <a:rPr lang="en-US" altLang="zh-TW" dirty="0"/>
              <a:t>is an extra bit included with a message to make the total number of 1's either even or odd.</a:t>
            </a:r>
          </a:p>
          <a:p>
            <a:r>
              <a:rPr lang="en-US" altLang="zh-TW" dirty="0"/>
              <a:t>Example:</a:t>
            </a:r>
          </a:p>
          <a:p>
            <a:pPr lvl="1"/>
            <a:r>
              <a:rPr lang="en-US" altLang="zh-TW" dirty="0"/>
              <a:t>Consider the following two characters and their even and odd parity: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63404"/>
              </p:ext>
            </p:extLst>
          </p:nvPr>
        </p:nvGraphicFramePr>
        <p:xfrm>
          <a:off x="539553" y="3435846"/>
          <a:ext cx="79928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/>
                <a:gridCol w="3096345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With</a:t>
                      </a:r>
                      <a:r>
                        <a:rPr lang="en-GB" baseline="0" dirty="0" smtClean="0"/>
                        <a:t> even parity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With odd</a:t>
                      </a:r>
                      <a:r>
                        <a:rPr lang="en-GB" baseline="0" dirty="0" smtClean="0"/>
                        <a:t> parity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ASCII A = 1000001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01000001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11000001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ASCII T = 1010100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11010100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01010100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5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1800" dirty="0"/>
              <a:t>Error-Detecting Code</a:t>
            </a:r>
          </a:p>
          <a:p>
            <a:pPr lvl="1"/>
            <a:r>
              <a:rPr lang="en-US" altLang="zh-TW" dirty="0">
                <a:solidFill>
                  <a:schemeClr val="accent2"/>
                </a:solidFill>
              </a:rPr>
              <a:t>Redundancy</a:t>
            </a:r>
            <a:r>
              <a:rPr lang="en-US" altLang="zh-TW" dirty="0">
                <a:solidFill>
                  <a:schemeClr val="accent1"/>
                </a:solidFill>
              </a:rPr>
              <a:t> </a:t>
            </a:r>
            <a:r>
              <a:rPr lang="en-US" altLang="zh-TW" dirty="0"/>
              <a:t>(e.g. extra information), in the form of extra bits, can be incorporated into binary code words to detect and correct errors.   </a:t>
            </a:r>
          </a:p>
          <a:p>
            <a:pPr lvl="1"/>
            <a:r>
              <a:rPr lang="en-US" altLang="zh-TW" dirty="0"/>
              <a:t>A simple form of redundancy is </a:t>
            </a:r>
            <a:r>
              <a:rPr lang="en-US" altLang="zh-TW" dirty="0">
                <a:solidFill>
                  <a:schemeClr val="accent5"/>
                </a:solidFill>
              </a:rPr>
              <a:t>parity</a:t>
            </a:r>
            <a:r>
              <a:rPr lang="en-US" altLang="zh-TW" dirty="0"/>
              <a:t>, an extra bit appended onto the code word to make the number of 1’s odd or even. Parity can detect all single-bit errors and some multiple-bit errors.</a:t>
            </a:r>
          </a:p>
          <a:p>
            <a:pPr lvl="1"/>
            <a:r>
              <a:rPr lang="en-US" altLang="zh-TW" dirty="0"/>
              <a:t>A code word has </a:t>
            </a:r>
            <a:r>
              <a:rPr lang="en-US" altLang="zh-TW" dirty="0">
                <a:solidFill>
                  <a:schemeClr val="accent1"/>
                </a:solidFill>
              </a:rPr>
              <a:t>even parity </a:t>
            </a:r>
            <a:r>
              <a:rPr lang="en-US" altLang="zh-TW" dirty="0"/>
              <a:t>if the number of 1’s in the code word is even.</a:t>
            </a:r>
          </a:p>
          <a:p>
            <a:pPr lvl="1"/>
            <a:r>
              <a:rPr lang="en-US" altLang="zh-TW" dirty="0"/>
              <a:t>A code word has </a:t>
            </a:r>
            <a:r>
              <a:rPr lang="en-US" altLang="zh-TW" dirty="0">
                <a:solidFill>
                  <a:schemeClr val="accent1"/>
                </a:solidFill>
              </a:rPr>
              <a:t>odd parity </a:t>
            </a:r>
            <a:r>
              <a:rPr lang="en-US" altLang="zh-TW" dirty="0"/>
              <a:t>if the number of 1’s in the code word is odd.</a:t>
            </a:r>
          </a:p>
          <a:p>
            <a:pPr lvl="1"/>
            <a:r>
              <a:rPr lang="en-US" altLang="zh-TW" dirty="0"/>
              <a:t>Example</a:t>
            </a:r>
            <a:r>
              <a:rPr lang="en-US" altLang="zh-TW" dirty="0" smtClean="0"/>
              <a:t>:</a:t>
            </a:r>
          </a:p>
          <a:p>
            <a:pPr lvl="2"/>
            <a:r>
              <a:rPr lang="en-US" altLang="zh-TW" dirty="0"/>
              <a:t>Message A</a:t>
            </a:r>
            <a:r>
              <a:rPr lang="en-US" altLang="zh-TW" dirty="0" smtClean="0"/>
              <a:t>: 10001001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(even parity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2"/>
            <a:r>
              <a:rPr lang="en-US" altLang="zh-TW" dirty="0"/>
              <a:t>Message B</a:t>
            </a:r>
            <a:r>
              <a:rPr lang="en-US" altLang="zh-TW" dirty="0" smtClean="0"/>
              <a:t>: 10001001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0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(odd parity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pPr lvl="2"/>
            <a:endParaRPr lang="zh-TW" altLang="en-US" dirty="0"/>
          </a:p>
          <a:p>
            <a:pPr lvl="2"/>
            <a:endParaRPr lang="en-US" altLang="zh-TW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1.9 Binary storage &amp; </a:t>
            </a:r>
            <a:r>
              <a:rPr lang="en-GB" dirty="0" smtClean="0">
                <a:solidFill>
                  <a:schemeClr val="accent1"/>
                </a:solidFill>
              </a:rPr>
              <a:t>registers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23678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STORAGE &amp; REGISTERS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Registers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A </a:t>
            </a:r>
            <a:r>
              <a:rPr lang="en-US" altLang="zh-TW" dirty="0">
                <a:solidFill>
                  <a:schemeClr val="accent2"/>
                </a:solidFill>
              </a:rPr>
              <a:t>binary cell </a:t>
            </a:r>
            <a:r>
              <a:rPr lang="en-US" altLang="zh-TW" dirty="0"/>
              <a:t>is a device that possesses two stable states and is capable of storing one of the two states</a:t>
            </a:r>
            <a:r>
              <a:rPr lang="en-US" altLang="zh-TW" dirty="0" smtClean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A </a:t>
            </a:r>
            <a:r>
              <a:rPr lang="en-US" altLang="zh-TW" dirty="0">
                <a:solidFill>
                  <a:schemeClr val="accent2"/>
                </a:solidFill>
              </a:rPr>
              <a:t>register</a:t>
            </a:r>
            <a:r>
              <a:rPr lang="en-US" altLang="zh-TW" dirty="0"/>
              <a:t> is a group of binary cells. A register with </a:t>
            </a:r>
            <a:r>
              <a:rPr lang="en-US" altLang="zh-TW" i="1" dirty="0"/>
              <a:t>n</a:t>
            </a:r>
            <a:r>
              <a:rPr lang="en-US" altLang="zh-TW" dirty="0"/>
              <a:t> cells can store any discrete quantity of information that contains </a:t>
            </a:r>
            <a:r>
              <a:rPr lang="en-US" altLang="zh-TW" i="1" dirty="0"/>
              <a:t>n</a:t>
            </a:r>
            <a:r>
              <a:rPr lang="en-US" altLang="zh-TW" dirty="0"/>
              <a:t> bits.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707904" y="2427734"/>
            <a:ext cx="648072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1/0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915816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491880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067944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644008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220072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796136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2339752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6372200" y="3723878"/>
            <a:ext cx="43204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27784" y="4301530"/>
            <a:ext cx="9255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i="0" u="none" dirty="0">
                <a:latin typeface="+mn-lt"/>
              </a:rPr>
              <a:t>n cells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705822" y="4299942"/>
            <a:ext cx="226536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i="0" u="none" dirty="0">
                <a:latin typeface="+mn-lt"/>
              </a:rPr>
              <a:t>2</a:t>
            </a:r>
            <a:r>
              <a:rPr lang="en-US" altLang="zh-TW" sz="2000" i="0" u="none" baseline="30000" dirty="0">
                <a:latin typeface="+mn-lt"/>
              </a:rPr>
              <a:t>n</a:t>
            </a:r>
            <a:r>
              <a:rPr lang="en-US" altLang="zh-TW" sz="2000" i="0" u="none" dirty="0">
                <a:latin typeface="+mn-lt"/>
              </a:rPr>
              <a:t> possible states</a:t>
            </a: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553297" y="4499967"/>
            <a:ext cx="1152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STORAGE &amp; REGISTERS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dirty="0"/>
              <a:t>A binary cell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Two stable state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Store one bit of information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Examples: flip-flop circuits, ferrite cores, capacitor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A register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 group of binary cells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AX in x86 CPU</a:t>
            </a:r>
          </a:p>
          <a:p>
            <a:pPr>
              <a:lnSpc>
                <a:spcPct val="80000"/>
              </a:lnSpc>
            </a:pPr>
            <a:r>
              <a:rPr lang="en-US" altLang="zh-TW" dirty="0"/>
              <a:t>Register Transfer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A transfer of the information stored in one register to another.</a:t>
            </a:r>
          </a:p>
          <a:p>
            <a:pPr lvl="1">
              <a:lnSpc>
                <a:spcPct val="80000"/>
              </a:lnSpc>
            </a:pPr>
            <a:r>
              <a:rPr lang="en-US" altLang="zh-TW" dirty="0"/>
              <a:t>One of the major operations in digital system.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zh-TW" dirty="0"/>
              <a:t>An example in next slides.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Decimal Number System</a:t>
            </a:r>
          </a:p>
          <a:p>
            <a:r>
              <a:rPr lang="en-US" altLang="en-US" dirty="0"/>
              <a:t>Base (also called radix) = 10 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10 digits </a:t>
            </a:r>
            <a:endParaRPr lang="en-US" altLang="en-US" dirty="0" smtClean="0">
              <a:sym typeface="Wingdings" pitchFamily="2" charset="2"/>
            </a:endParaRPr>
          </a:p>
          <a:p>
            <a:pPr lvl="1"/>
            <a:r>
              <a:rPr lang="en-US" altLang="en-US" dirty="0" smtClean="0">
                <a:sym typeface="Wingdings" pitchFamily="2" charset="2"/>
              </a:rPr>
              <a:t>{ </a:t>
            </a:r>
            <a:r>
              <a:rPr lang="en-US" altLang="en-US" dirty="0">
                <a:sym typeface="Wingdings" pitchFamily="2" charset="2"/>
              </a:rPr>
              <a:t>0, 1, 2, 3, 4, 5, 6, 7, 8, 9 }</a:t>
            </a:r>
          </a:p>
          <a:p>
            <a:r>
              <a:rPr lang="en-US" altLang="en-US" dirty="0">
                <a:sym typeface="Wingdings" pitchFamily="2" charset="2"/>
              </a:rPr>
              <a:t>Digit Position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Integer &amp; fraction</a:t>
            </a:r>
          </a:p>
          <a:p>
            <a:r>
              <a:rPr lang="en-US" altLang="en-US" dirty="0">
                <a:sym typeface="Wingdings" pitchFamily="2" charset="2"/>
              </a:rPr>
              <a:t>Digit Weight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Weight = (</a:t>
            </a:r>
            <a:r>
              <a:rPr lang="en-US" altLang="en-US" i="1" dirty="0">
                <a:sym typeface="Wingdings" pitchFamily="2" charset="2"/>
              </a:rPr>
              <a:t>Base) </a:t>
            </a:r>
            <a:r>
              <a:rPr lang="en-US" altLang="en-US" i="1" baseline="50000" dirty="0">
                <a:sym typeface="Wingdings" pitchFamily="2" charset="2"/>
              </a:rPr>
              <a:t>Position</a:t>
            </a:r>
            <a:endParaRPr lang="en-US" altLang="en-US" i="1" dirty="0">
              <a:sym typeface="Wingdings" pitchFamily="2" charset="2"/>
            </a:endParaRPr>
          </a:p>
          <a:p>
            <a:r>
              <a:rPr lang="en-US" altLang="en-US" dirty="0">
                <a:sym typeface="Wingdings" pitchFamily="2" charset="2"/>
              </a:rPr>
              <a:t>Magnitude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Sum of “</a:t>
            </a:r>
            <a:r>
              <a:rPr lang="en-US" altLang="en-US" i="1" dirty="0">
                <a:sym typeface="Wingdings" pitchFamily="2" charset="2"/>
              </a:rPr>
              <a:t>Digit</a:t>
            </a:r>
            <a:r>
              <a:rPr lang="en-US" altLang="en-US" dirty="0">
                <a:sym typeface="Wingdings" pitchFamily="2" charset="2"/>
              </a:rPr>
              <a:t> x </a:t>
            </a:r>
            <a:r>
              <a:rPr lang="en-US" altLang="en-US" i="1" dirty="0">
                <a:sym typeface="Wingdings" pitchFamily="2" charset="2"/>
              </a:rPr>
              <a:t>Weight</a:t>
            </a:r>
            <a:r>
              <a:rPr lang="en-US" altLang="en-US" dirty="0">
                <a:sym typeface="Wingdings" pitchFamily="2" charset="2"/>
              </a:rPr>
              <a:t>”</a:t>
            </a:r>
          </a:p>
          <a:p>
            <a:r>
              <a:rPr lang="en-US" altLang="en-US" dirty="0">
                <a:sym typeface="Wingdings" pitchFamily="2" charset="2"/>
              </a:rPr>
              <a:t>Formal </a:t>
            </a:r>
            <a:r>
              <a:rPr lang="en-US" altLang="en-US" dirty="0" smtClean="0">
                <a:sym typeface="Wingdings" pitchFamily="2" charset="2"/>
              </a:rPr>
              <a:t>Notation</a:t>
            </a:r>
            <a:endParaRPr lang="en-US" altLang="en-US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</a:t>
            </a:r>
            <a:r>
              <a:rPr lang="en-GB" dirty="0" smtClean="0">
                <a:solidFill>
                  <a:schemeClr val="accent1"/>
                </a:solidFill>
              </a:rPr>
              <a:t>NUMBERS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21" name="Straight Connector 20"/>
          <p:cNvCxnSpPr>
            <a:stCxn id="13" idx="0"/>
            <a:endCxn id="8" idx="2"/>
          </p:cNvCxnSpPr>
          <p:nvPr/>
        </p:nvCxnSpPr>
        <p:spPr>
          <a:xfrm flipV="1">
            <a:off x="4925192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  <a:endCxn id="9" idx="2"/>
          </p:cNvCxnSpPr>
          <p:nvPr/>
        </p:nvCxnSpPr>
        <p:spPr>
          <a:xfrm flipV="1">
            <a:off x="5712084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0"/>
            <a:endCxn id="10" idx="2"/>
          </p:cNvCxnSpPr>
          <p:nvPr/>
        </p:nvCxnSpPr>
        <p:spPr>
          <a:xfrm flipV="1">
            <a:off x="6510457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61956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387823" y="1347614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09168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496060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294433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345932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171799" y="987574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57330" y="16356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44222" y="16356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2595" y="16356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69248" y="163564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95115" y="163564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40" name="Rounded Rectangle 39"/>
          <p:cNvSpPr/>
          <p:nvPr/>
        </p:nvSpPr>
        <p:spPr>
          <a:xfrm>
            <a:off x="4565152" y="3219822"/>
            <a:ext cx="72008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500</a:t>
            </a:r>
            <a:endParaRPr lang="en-GB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470141" y="3219822"/>
            <a:ext cx="48388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10</a:t>
            </a:r>
            <a:endParaRPr lang="en-GB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6294433" y="3219822"/>
            <a:ext cx="432048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7273924" y="3219822"/>
            <a:ext cx="57606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0.7</a:t>
            </a:r>
            <a:endParaRPr lang="en-GB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8025445" y="3219822"/>
            <a:ext cx="72475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0.04</a:t>
            </a:r>
            <a:endParaRPr lang="en-GB" b="1" dirty="0"/>
          </a:p>
        </p:txBody>
      </p:sp>
      <p:cxnSp>
        <p:nvCxnSpPr>
          <p:cNvPr id="48" name="Straight Connector 47"/>
          <p:cNvCxnSpPr>
            <a:stCxn id="13" idx="2"/>
            <a:endCxn id="70" idx="0"/>
          </p:cNvCxnSpPr>
          <p:nvPr/>
        </p:nvCxnSpPr>
        <p:spPr>
          <a:xfrm>
            <a:off x="4925192" y="2004978"/>
            <a:ext cx="1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35690" y="213041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5488305" y="21304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6352401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7307720" y="213041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0.1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8067864" y="213041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0.01</a:t>
            </a:r>
            <a:endParaRPr lang="en-GB" dirty="0"/>
          </a:p>
        </p:txBody>
      </p:sp>
      <p:cxnSp>
        <p:nvCxnSpPr>
          <p:cNvPr id="77" name="Straight Connector 76"/>
          <p:cNvCxnSpPr>
            <a:stCxn id="14" idx="2"/>
            <a:endCxn id="71" idx="0"/>
          </p:cNvCxnSpPr>
          <p:nvPr/>
        </p:nvCxnSpPr>
        <p:spPr>
          <a:xfrm>
            <a:off x="5712084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5" idx="2"/>
            <a:endCxn id="72" idx="0"/>
          </p:cNvCxnSpPr>
          <p:nvPr/>
        </p:nvCxnSpPr>
        <p:spPr>
          <a:xfrm>
            <a:off x="6510457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61956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387823" y="2004978"/>
            <a:ext cx="0" cy="125432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09854" y="256245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5x100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5362469" y="256245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1x10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6226565" y="256245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2x1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7181884" y="256245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7x0.1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7942028" y="256245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4x0.01</a:t>
            </a:r>
            <a:endParaRPr lang="en-GB" dirty="0"/>
          </a:p>
        </p:txBody>
      </p:sp>
      <p:cxnSp>
        <p:nvCxnSpPr>
          <p:cNvPr id="94" name="Straight Connector 93"/>
          <p:cNvCxnSpPr>
            <a:stCxn id="70" idx="2"/>
            <a:endCxn id="89" idx="0"/>
          </p:cNvCxnSpPr>
          <p:nvPr/>
        </p:nvCxnSpPr>
        <p:spPr>
          <a:xfrm>
            <a:off x="4925193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1" idx="2"/>
            <a:endCxn id="90" idx="0"/>
          </p:cNvCxnSpPr>
          <p:nvPr/>
        </p:nvCxnSpPr>
        <p:spPr>
          <a:xfrm>
            <a:off x="5712084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2" idx="2"/>
            <a:endCxn id="91" idx="0"/>
          </p:cNvCxnSpPr>
          <p:nvPr/>
        </p:nvCxnSpPr>
        <p:spPr>
          <a:xfrm>
            <a:off x="6510457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3" idx="2"/>
            <a:endCxn id="92" idx="0"/>
          </p:cNvCxnSpPr>
          <p:nvPr/>
        </p:nvCxnSpPr>
        <p:spPr>
          <a:xfrm flipH="1">
            <a:off x="7561956" y="2499742"/>
            <a:ext cx="1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87823" y="2499742"/>
            <a:ext cx="0" cy="6271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" idx="0"/>
            <a:endCxn id="89" idx="2"/>
          </p:cNvCxnSpPr>
          <p:nvPr/>
        </p:nvCxnSpPr>
        <p:spPr>
          <a:xfrm flipV="1">
            <a:off x="4925192" y="2931790"/>
            <a:ext cx="1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41" idx="0"/>
            <a:endCxn id="90" idx="2"/>
          </p:cNvCxnSpPr>
          <p:nvPr/>
        </p:nvCxnSpPr>
        <p:spPr>
          <a:xfrm flipV="1">
            <a:off x="5712084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2" idx="0"/>
            <a:endCxn id="91" idx="2"/>
          </p:cNvCxnSpPr>
          <p:nvPr/>
        </p:nvCxnSpPr>
        <p:spPr>
          <a:xfrm flipV="1">
            <a:off x="6510457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7561956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8387823" y="2931790"/>
            <a:ext cx="0" cy="288032"/>
          </a:xfrm>
          <a:prstGeom prst="line">
            <a:avLst/>
          </a:prstGeom>
          <a:ln>
            <a:prstDash val="sysDot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378984" y="3867894"/>
            <a:ext cx="458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0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-1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d</a:t>
            </a:r>
            <a:r>
              <a:rPr lang="en-US" alt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x B</a:t>
            </a:r>
            <a:r>
              <a:rPr lang="en-US" altLang="en-US" baseline="5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-2</a:t>
            </a:r>
            <a:endParaRPr lang="en-US" altLang="en-US" baseline="50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64839" y="4318350"/>
            <a:ext cx="121379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(</a:t>
            </a:r>
            <a:r>
              <a:rPr lang="en-US" alt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512</a:t>
            </a:r>
            <a:r>
              <a:rPr lang="en-US" altLang="en-US" b="1" dirty="0">
                <a:latin typeface="Arial" charset="0"/>
                <a:cs typeface="Arial" charset="0"/>
              </a:rPr>
              <a:t>.</a:t>
            </a:r>
            <a:r>
              <a:rPr lang="en-US" altLang="en-US" b="1" dirty="0">
                <a:solidFill>
                  <a:schemeClr val="accent1"/>
                </a:solidFill>
                <a:latin typeface="Arial" charset="0"/>
                <a:cs typeface="Arial" charset="0"/>
              </a:rPr>
              <a:t>74</a:t>
            </a:r>
            <a:r>
              <a:rPr lang="en-US" altLang="en-US" b="1" dirty="0">
                <a:latin typeface="Arial" charset="0"/>
                <a:cs typeface="Arial" charset="0"/>
              </a:rPr>
              <a:t>)</a:t>
            </a:r>
            <a:r>
              <a:rPr lang="en-US" altLang="en-US" b="1" baseline="-25000" dirty="0">
                <a:solidFill>
                  <a:schemeClr val="accent1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227692" y="3219822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5978927" y="3219956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7781732" y="3219956"/>
            <a:ext cx="31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2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5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000"/>
                            </p:stCondLst>
                            <p:childTnLst>
                              <p:par>
                                <p:cTn id="2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40" grpId="0" animBg="1"/>
      <p:bldP spid="41" grpId="0" animBg="1"/>
      <p:bldP spid="42" grpId="0" animBg="1"/>
      <p:bldP spid="43" grpId="0" animBg="1"/>
      <p:bldP spid="44" grpId="0" animBg="1"/>
      <p:bldP spid="70" grpId="0"/>
      <p:bldP spid="71" grpId="0"/>
      <p:bldP spid="72" grpId="0"/>
      <p:bldP spid="73" grpId="0"/>
      <p:bldP spid="74" grpId="0"/>
      <p:bldP spid="89" grpId="0"/>
      <p:bldP spid="90" grpId="0"/>
      <p:bldP spid="91" grpId="0"/>
      <p:bldP spid="92" grpId="0"/>
      <p:bldP spid="93" grpId="0"/>
      <p:bldP spid="154" grpId="0"/>
      <p:bldP spid="156" grpId="0"/>
      <p:bldP spid="58" grpId="0"/>
      <p:bldP spid="59" grpId="0"/>
      <p:bldP spid="6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27784" y="2015431"/>
            <a:ext cx="4320480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STORAGE &amp; REGISTERS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9852" y="935311"/>
            <a:ext cx="309634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Memory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987824" y="2338601"/>
            <a:ext cx="154817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Control Unit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6046" y="2338601"/>
            <a:ext cx="154817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Datapath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9852" y="3743623"/>
            <a:ext cx="3096344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Input / Output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51920" y="1511375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60132" y="1511375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51920" y="3239567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60132" y="3239567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5996" y="2447479"/>
            <a:ext cx="4500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12127" y="2807519"/>
            <a:ext cx="4739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3916" y="20258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CPU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187624" y="3708489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1600" dirty="0"/>
              <a:t>Inputs: Keyboard, mouse, modem, microphone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444208" y="3708489"/>
            <a:ext cx="2160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TW" sz="1600" i="0" u="none" dirty="0">
                <a:latin typeface="+mj-lt"/>
              </a:rPr>
              <a:t>Outputs: CRT, LCD, modem, speakers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239852" y="4321428"/>
            <a:ext cx="3096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TW" sz="1600" i="0" u="none" dirty="0">
                <a:latin typeface="+mj-lt"/>
              </a:rPr>
              <a:t>Synchronous or Asynchronous?</a:t>
            </a:r>
          </a:p>
        </p:txBody>
      </p:sp>
    </p:spTree>
    <p:extLst>
      <p:ext uri="{BB962C8B-B14F-4D97-AF65-F5344CB8AC3E}">
        <p14:creationId xmlns:p14="http://schemas.microsoft.com/office/powerpoint/2010/main" val="14207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STORAGE &amp; REGISTER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47664" y="2736875"/>
            <a:ext cx="5616624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47664" y="1800771"/>
            <a:ext cx="561662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47664" y="771550"/>
            <a:ext cx="5616624" cy="8131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835696" y="3456955"/>
            <a:ext cx="144016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Keyboard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788024" y="3456955"/>
            <a:ext cx="1440160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Control</a:t>
            </a:r>
            <a:endParaRPr lang="en-GB" sz="1400" dirty="0"/>
          </a:p>
        </p:txBody>
      </p:sp>
      <p:cxnSp>
        <p:nvCxnSpPr>
          <p:cNvPr id="14" name="Straight Arrow Connector 13"/>
          <p:cNvCxnSpPr>
            <a:stCxn id="21" idx="6"/>
          </p:cNvCxnSpPr>
          <p:nvPr/>
        </p:nvCxnSpPr>
        <p:spPr>
          <a:xfrm>
            <a:off x="3203848" y="4241842"/>
            <a:ext cx="1584176" cy="40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3848" y="4035420"/>
            <a:ext cx="158417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6"/>
          </p:cNvCxnSpPr>
          <p:nvPr/>
        </p:nvCxnSpPr>
        <p:spPr>
          <a:xfrm>
            <a:off x="3203848" y="3819395"/>
            <a:ext cx="158417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6"/>
          </p:cNvCxnSpPr>
          <p:nvPr/>
        </p:nvCxnSpPr>
        <p:spPr>
          <a:xfrm>
            <a:off x="3203848" y="3608172"/>
            <a:ext cx="158417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87824" y="3528963"/>
            <a:ext cx="216024" cy="15841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J</a:t>
            </a:r>
            <a:endParaRPr lang="en-GB" sz="700" b="1" dirty="0"/>
          </a:p>
        </p:txBody>
      </p:sp>
      <p:sp>
        <p:nvSpPr>
          <p:cNvPr id="19" name="Oval 18"/>
          <p:cNvSpPr/>
          <p:nvPr/>
        </p:nvSpPr>
        <p:spPr>
          <a:xfrm>
            <a:off x="2987824" y="3740186"/>
            <a:ext cx="216024" cy="15841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O</a:t>
            </a:r>
            <a:endParaRPr lang="en-GB" sz="700" b="1" dirty="0"/>
          </a:p>
        </p:txBody>
      </p:sp>
      <p:sp>
        <p:nvSpPr>
          <p:cNvPr id="20" name="Oval 19"/>
          <p:cNvSpPr/>
          <p:nvPr/>
        </p:nvSpPr>
        <p:spPr>
          <a:xfrm>
            <a:off x="2987824" y="3951410"/>
            <a:ext cx="216024" cy="15841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H</a:t>
            </a:r>
            <a:endParaRPr lang="en-GB" sz="700" b="1" dirty="0"/>
          </a:p>
        </p:txBody>
      </p:sp>
      <p:sp>
        <p:nvSpPr>
          <p:cNvPr id="21" name="Oval 20"/>
          <p:cNvSpPr/>
          <p:nvPr/>
        </p:nvSpPr>
        <p:spPr>
          <a:xfrm>
            <a:off x="2987824" y="4162633"/>
            <a:ext cx="216024" cy="15841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N</a:t>
            </a:r>
            <a:endParaRPr lang="en-GB" sz="700" b="1" dirty="0"/>
          </a:p>
        </p:txBody>
      </p:sp>
      <p:sp>
        <p:nvSpPr>
          <p:cNvPr id="38" name="Rectangle 37"/>
          <p:cNvSpPr/>
          <p:nvPr/>
        </p:nvSpPr>
        <p:spPr>
          <a:xfrm>
            <a:off x="5076056" y="2952899"/>
            <a:ext cx="86409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8 cells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2851274"/>
            <a:ext cx="91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Input Register</a:t>
            </a:r>
            <a:endParaRPr lang="en-GB" sz="1200" dirty="0"/>
          </a:p>
        </p:txBody>
      </p:sp>
      <p:cxnSp>
        <p:nvCxnSpPr>
          <p:cNvPr id="40" name="Straight Arrow Connector 39"/>
          <p:cNvCxnSpPr>
            <a:stCxn id="12" idx="0"/>
            <a:endCxn id="38" idx="2"/>
          </p:cNvCxnSpPr>
          <p:nvPr/>
        </p:nvCxnSpPr>
        <p:spPr>
          <a:xfrm flipV="1">
            <a:off x="5508104" y="3168923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76056" y="2232818"/>
            <a:ext cx="86409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8 cells</a:t>
            </a:r>
            <a:endParaRPr lang="en-GB" sz="1200" dirty="0"/>
          </a:p>
        </p:txBody>
      </p:sp>
      <p:sp>
        <p:nvSpPr>
          <p:cNvPr id="48" name="Rectangle 47"/>
          <p:cNvSpPr/>
          <p:nvPr/>
        </p:nvSpPr>
        <p:spPr>
          <a:xfrm>
            <a:off x="3995936" y="2232818"/>
            <a:ext cx="86409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8 cells</a:t>
            </a:r>
            <a:endParaRPr lang="en-GB" sz="1200" dirty="0"/>
          </a:p>
        </p:txBody>
      </p:sp>
      <p:sp>
        <p:nvSpPr>
          <p:cNvPr id="49" name="Rectangle 48"/>
          <p:cNvSpPr/>
          <p:nvPr/>
        </p:nvSpPr>
        <p:spPr>
          <a:xfrm>
            <a:off x="2915816" y="2232818"/>
            <a:ext cx="86409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8 cells</a:t>
            </a:r>
            <a:endParaRPr lang="en-GB" sz="1200" dirty="0"/>
          </a:p>
        </p:txBody>
      </p:sp>
      <p:sp>
        <p:nvSpPr>
          <p:cNvPr id="50" name="Rectangle 49"/>
          <p:cNvSpPr/>
          <p:nvPr/>
        </p:nvSpPr>
        <p:spPr>
          <a:xfrm>
            <a:off x="1835696" y="2232818"/>
            <a:ext cx="86409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8 cells</a:t>
            </a:r>
            <a:endParaRPr lang="en-GB" sz="1200" dirty="0"/>
          </a:p>
        </p:txBody>
      </p:sp>
      <p:cxnSp>
        <p:nvCxnSpPr>
          <p:cNvPr id="51" name="Straight Arrow Connector 50"/>
          <p:cNvCxnSpPr>
            <a:stCxn id="38" idx="0"/>
            <a:endCxn id="47" idx="2"/>
          </p:cNvCxnSpPr>
          <p:nvPr/>
        </p:nvCxnSpPr>
        <p:spPr>
          <a:xfrm flipV="1">
            <a:off x="5508104" y="2448842"/>
            <a:ext cx="0" cy="5040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1"/>
            <a:endCxn id="48" idx="3"/>
          </p:cNvCxnSpPr>
          <p:nvPr/>
        </p:nvCxnSpPr>
        <p:spPr>
          <a:xfrm flipH="1">
            <a:off x="4860032" y="2340830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1"/>
            <a:endCxn id="49" idx="3"/>
          </p:cNvCxnSpPr>
          <p:nvPr/>
        </p:nvCxnSpPr>
        <p:spPr>
          <a:xfrm flipH="1">
            <a:off x="3779912" y="2340830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1"/>
            <a:endCxn id="50" idx="3"/>
          </p:cNvCxnSpPr>
          <p:nvPr/>
        </p:nvCxnSpPr>
        <p:spPr>
          <a:xfrm flipH="1">
            <a:off x="2699792" y="2340830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07136" y="2131193"/>
            <a:ext cx="105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Processor Register</a:t>
            </a:r>
            <a:endParaRPr lang="en-GB" sz="1200" dirty="0"/>
          </a:p>
        </p:txBody>
      </p:sp>
      <p:sp>
        <p:nvSpPr>
          <p:cNvPr id="65" name="Rectangle 64"/>
          <p:cNvSpPr/>
          <p:nvPr/>
        </p:nvSpPr>
        <p:spPr>
          <a:xfrm>
            <a:off x="2339752" y="1178148"/>
            <a:ext cx="30963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01001010 01001111 11001000 11001110</a:t>
            </a:r>
            <a:endParaRPr lang="en-GB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104488" y="1123082"/>
            <a:ext cx="105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Memory Register</a:t>
            </a:r>
            <a:endParaRPr lang="en-GB" sz="1200" dirty="0"/>
          </a:p>
        </p:txBody>
      </p:sp>
      <p:sp>
        <p:nvSpPr>
          <p:cNvPr id="73" name="Right Brace 72"/>
          <p:cNvSpPr/>
          <p:nvPr/>
        </p:nvSpPr>
        <p:spPr>
          <a:xfrm rot="16200000">
            <a:off x="3815747" y="402"/>
            <a:ext cx="144353" cy="424847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Arrow Connector 73"/>
          <p:cNvCxnSpPr>
            <a:stCxn id="73" idx="1"/>
            <a:endCxn id="65" idx="2"/>
          </p:cNvCxnSpPr>
          <p:nvPr/>
        </p:nvCxnSpPr>
        <p:spPr>
          <a:xfrm flipV="1">
            <a:off x="3887924" y="1394172"/>
            <a:ext cx="0" cy="6582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682124" y="1019730"/>
            <a:ext cx="216024" cy="158418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J</a:t>
            </a:r>
            <a:endParaRPr lang="en-GB" sz="700" b="1" dirty="0"/>
          </a:p>
        </p:txBody>
      </p:sp>
      <p:sp>
        <p:nvSpPr>
          <p:cNvPr id="81" name="Oval 80"/>
          <p:cNvSpPr/>
          <p:nvPr/>
        </p:nvSpPr>
        <p:spPr>
          <a:xfrm>
            <a:off x="3419872" y="1019730"/>
            <a:ext cx="216024" cy="158418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O</a:t>
            </a:r>
            <a:endParaRPr lang="en-GB" sz="700" b="1" dirty="0"/>
          </a:p>
        </p:txBody>
      </p:sp>
      <p:sp>
        <p:nvSpPr>
          <p:cNvPr id="82" name="Oval 81"/>
          <p:cNvSpPr/>
          <p:nvPr/>
        </p:nvSpPr>
        <p:spPr>
          <a:xfrm>
            <a:off x="4283968" y="1019730"/>
            <a:ext cx="216024" cy="158418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H</a:t>
            </a:r>
            <a:endParaRPr lang="en-GB" sz="700" b="1" dirty="0"/>
          </a:p>
        </p:txBody>
      </p:sp>
      <p:sp>
        <p:nvSpPr>
          <p:cNvPr id="83" name="Oval 82"/>
          <p:cNvSpPr/>
          <p:nvPr/>
        </p:nvSpPr>
        <p:spPr>
          <a:xfrm>
            <a:off x="4932040" y="1019730"/>
            <a:ext cx="216024" cy="158418"/>
          </a:xfrm>
          <a:prstGeom prst="ellipse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b="1" dirty="0" smtClean="0"/>
              <a:t>N</a:t>
            </a:r>
            <a:endParaRPr lang="en-GB" sz="7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547664" y="273687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INPUT UNIT</a:t>
            </a:r>
            <a:endParaRPr lang="en-GB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1547664" y="181180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PROCESSOR UNIT</a:t>
            </a:r>
            <a:endParaRPr lang="en-GB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7664" y="79265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MEMORY UNIT</a:t>
            </a:r>
            <a:endParaRPr lang="en-GB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576604" y="4542388"/>
            <a:ext cx="3435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TW" sz="1100" dirty="0"/>
              <a:t>Figure 1.1 Transfer of information among register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300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71600" y="771550"/>
            <a:ext cx="1800200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The other major component of a digital system</a:t>
            </a:r>
          </a:p>
          <a:p>
            <a:pPr lvl="1"/>
            <a:r>
              <a:rPr lang="en-US" altLang="zh-TW" sz="1800" dirty="0"/>
              <a:t>Circuit elements to manipulate individual bits of information</a:t>
            </a:r>
          </a:p>
          <a:p>
            <a:pPr lvl="1"/>
            <a:r>
              <a:rPr lang="en-US" altLang="zh-TW" sz="1800" dirty="0"/>
              <a:t>Load-store machine</a:t>
            </a:r>
          </a:p>
          <a:p>
            <a:pPr lvl="2" indent="-157163">
              <a:buNone/>
            </a:pPr>
            <a:r>
              <a:rPr lang="en-US" altLang="zh-TW" dirty="0"/>
              <a:t>LD	R1; </a:t>
            </a:r>
          </a:p>
          <a:p>
            <a:pPr lvl="2" indent="-157163">
              <a:buNone/>
            </a:pPr>
            <a:r>
              <a:rPr lang="en-US" altLang="zh-TW" dirty="0"/>
              <a:t>LD	R2;</a:t>
            </a:r>
          </a:p>
          <a:p>
            <a:pPr lvl="2" indent="-157163">
              <a:buNone/>
            </a:pPr>
            <a:r>
              <a:rPr lang="en-US" altLang="zh-TW" dirty="0"/>
              <a:t>ADD 	R3, R2, R1;</a:t>
            </a:r>
          </a:p>
          <a:p>
            <a:pPr lvl="2" indent="-157163">
              <a:buNone/>
            </a:pPr>
            <a:r>
              <a:rPr lang="en-US" altLang="zh-TW" dirty="0"/>
              <a:t>SD	R3;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STORAGE &amp; REGISTERS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92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1600" y="2715766"/>
            <a:ext cx="3816424" cy="190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437195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PROCESSOR UNIT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1187624" y="4162523"/>
            <a:ext cx="12961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0011100001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1187624" y="2890270"/>
            <a:ext cx="12961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0001000010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1187624" y="3302863"/>
            <a:ext cx="129614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Digital logic circuits for binary addition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518887"/>
            <a:ext cx="12961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0100100011</a:t>
            </a:r>
            <a:endParaRPr lang="en-GB" sz="1200" dirty="0"/>
          </a:p>
        </p:txBody>
      </p:sp>
      <p:cxnSp>
        <p:nvCxnSpPr>
          <p:cNvPr id="18" name="Straight Arrow Connector 17"/>
          <p:cNvCxnSpPr>
            <a:stCxn id="13" idx="0"/>
            <a:endCxn id="15" idx="2"/>
          </p:cNvCxnSpPr>
          <p:nvPr/>
        </p:nvCxnSpPr>
        <p:spPr>
          <a:xfrm flipV="1">
            <a:off x="1835696" y="3950935"/>
            <a:ext cx="0" cy="21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5" idx="0"/>
          </p:cNvCxnSpPr>
          <p:nvPr/>
        </p:nvCxnSpPr>
        <p:spPr>
          <a:xfrm>
            <a:off x="1835696" y="3106294"/>
            <a:ext cx="0" cy="1965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6" idx="1"/>
          </p:cNvCxnSpPr>
          <p:nvPr/>
        </p:nvCxnSpPr>
        <p:spPr>
          <a:xfrm>
            <a:off x="2483768" y="3626899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59632" y="1131590"/>
            <a:ext cx="12961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0100100011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1259632" y="1563638"/>
            <a:ext cx="12961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0011100001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1259632" y="1995686"/>
            <a:ext cx="129614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0001000010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78258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MEMORY UNIT</a:t>
            </a:r>
            <a:endParaRPr lang="en-GB" sz="1200" dirty="0"/>
          </a:p>
        </p:txBody>
      </p:sp>
      <p:cxnSp>
        <p:nvCxnSpPr>
          <p:cNvPr id="31" name="Straight Arrow Connector 30"/>
          <p:cNvCxnSpPr>
            <a:endCxn id="23" idx="3"/>
          </p:cNvCxnSpPr>
          <p:nvPr/>
        </p:nvCxnSpPr>
        <p:spPr>
          <a:xfrm flipH="1">
            <a:off x="2555776" y="123960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" idx="0"/>
          </p:cNvCxnSpPr>
          <p:nvPr/>
        </p:nvCxnSpPr>
        <p:spPr>
          <a:xfrm flipV="1">
            <a:off x="3707904" y="1239602"/>
            <a:ext cx="0" cy="22792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3" idx="1"/>
          </p:cNvCxnSpPr>
          <p:nvPr/>
        </p:nvCxnSpPr>
        <p:spPr>
          <a:xfrm>
            <a:off x="179512" y="4270535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1"/>
          </p:cNvCxnSpPr>
          <p:nvPr/>
        </p:nvCxnSpPr>
        <p:spPr>
          <a:xfrm flipH="1">
            <a:off x="179512" y="1671650"/>
            <a:ext cx="1080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9512" y="1671650"/>
            <a:ext cx="0" cy="25988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4" idx="1"/>
          </p:cNvCxnSpPr>
          <p:nvPr/>
        </p:nvCxnSpPr>
        <p:spPr>
          <a:xfrm>
            <a:off x="683568" y="2998282"/>
            <a:ext cx="5040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6" idx="1"/>
          </p:cNvCxnSpPr>
          <p:nvPr/>
        </p:nvCxnSpPr>
        <p:spPr>
          <a:xfrm flipH="1">
            <a:off x="683568" y="2103698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83568" y="2103698"/>
            <a:ext cx="0" cy="8945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83768" y="2859782"/>
            <a:ext cx="42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R1</a:t>
            </a:r>
            <a:endParaRPr lang="en-GB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483768" y="4166959"/>
            <a:ext cx="42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R2</a:t>
            </a:r>
            <a:endParaRPr lang="en-GB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4355976" y="3488399"/>
            <a:ext cx="42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R3</a:t>
            </a:r>
            <a:endParaRPr lang="en-GB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850272" y="962603"/>
            <a:ext cx="56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SUM</a:t>
            </a:r>
            <a:endParaRPr lang="en-GB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2352" y="1419622"/>
            <a:ext cx="921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Operand1</a:t>
            </a:r>
            <a:endParaRPr lang="en-GB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7504" y="1862703"/>
            <a:ext cx="921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Operand2</a:t>
            </a:r>
            <a:endParaRPr lang="en-GB" sz="1200" dirty="0"/>
          </a:p>
        </p:txBody>
      </p:sp>
      <p:sp>
        <p:nvSpPr>
          <p:cNvPr id="74" name="文字方塊 6"/>
          <p:cNvSpPr txBox="1">
            <a:spLocks noChangeArrowheads="1"/>
          </p:cNvSpPr>
          <p:nvPr/>
        </p:nvSpPr>
        <p:spPr bwMode="auto">
          <a:xfrm>
            <a:off x="252413" y="4587974"/>
            <a:ext cx="51625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SzPct val="90000"/>
              <a:buFont typeface="Wingdings 2" pitchFamily="18" charset="2"/>
              <a:buChar char="©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u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1BFF"/>
              </a:buClr>
              <a:buSzPct val="80000"/>
              <a:buFont typeface="Times New Roman" pitchFamily="18" charset="0"/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Book Antiqua" pitchFamily="18" charset="0"/>
              <a:buChar char="−"/>
              <a:defRPr kumimoji="1" sz="1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4D4D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100" i="0" u="none" dirty="0">
                <a:latin typeface="+mj-lt"/>
              </a:rPr>
              <a:t>Figure 1.2 Example of binary information processing</a:t>
            </a:r>
            <a:endParaRPr kumimoji="0" lang="zh-TW" altLang="en-US" sz="1100" i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1.10 Binary </a:t>
            </a:r>
            <a:r>
              <a:rPr lang="en-GB" dirty="0" smtClean="0">
                <a:solidFill>
                  <a:schemeClr val="accent1"/>
                </a:solidFill>
              </a:rPr>
              <a:t>logic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23678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Definition of Binary Logic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Binary logic consists of binary variables and a set of logical operations.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The variables are designated by letters of the alphabet, such as </a:t>
            </a:r>
            <a:r>
              <a:rPr lang="en-US" altLang="zh-TW" i="1" dirty="0"/>
              <a:t>A</a:t>
            </a:r>
            <a:r>
              <a:rPr lang="en-US" altLang="zh-TW" dirty="0"/>
              <a:t>, </a:t>
            </a:r>
            <a:r>
              <a:rPr lang="en-US" altLang="zh-TW" i="1" dirty="0"/>
              <a:t>B</a:t>
            </a:r>
            <a:r>
              <a:rPr lang="en-US" altLang="zh-TW" dirty="0"/>
              <a:t>, </a:t>
            </a:r>
            <a:r>
              <a:rPr lang="en-US" altLang="zh-TW" i="1" dirty="0"/>
              <a:t>C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, </a:t>
            </a:r>
            <a:r>
              <a:rPr lang="en-US" altLang="zh-TW" i="1" dirty="0"/>
              <a:t>z</a:t>
            </a:r>
            <a:r>
              <a:rPr lang="en-US" altLang="zh-TW" dirty="0"/>
              <a:t>, </a:t>
            </a:r>
            <a:r>
              <a:rPr lang="en-US" altLang="zh-TW" dirty="0" smtClean="0"/>
              <a:t>etc., </a:t>
            </a:r>
            <a:r>
              <a:rPr lang="en-US" altLang="zh-TW" dirty="0"/>
              <a:t>with each variable having two and only two distinct possible values: 1 and 0, 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Three basic logical operations: AND, OR, and NOT.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AND</a:t>
                </a:r>
                <a:r>
                  <a:rPr lang="en-GB" dirty="0"/>
                  <a:t> </a:t>
                </a:r>
                <a:r>
                  <a:rPr lang="en-GB" dirty="0" smtClean="0"/>
                  <a:t>operation is represented by a dot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>
                        <a:solidFill>
                          <a:schemeClr val="accent2"/>
                        </a:solidFill>
                        <a:ea typeface="Cambria Math"/>
                      </a:rPr>
                      <m:t>∙</m:t>
                    </m:r>
                  </m:oMath>
                </a14:m>
                <a:r>
                  <a:rPr lang="en-GB" dirty="0" smtClean="0"/>
                  <a:t>) or by the absence of an operator. </a:t>
                </a:r>
              </a:p>
              <a:p>
                <a:pPr marL="85725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smtClean="0">
                        <a:latin typeface="+mj-lt"/>
                      </a:rPr>
                      <m:t>X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Y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  <a:ea typeface="Cambria Math"/>
                      </a:rPr>
                      <m:t> =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latin typeface="+mj-lt"/>
                  </a:rPr>
                  <a:t>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smtClean="0">
                        <a:latin typeface="+mj-lt"/>
                      </a:rPr>
                      <m:t>X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Y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i="0">
                        <a:latin typeface="+mj-lt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Z</m:t>
                    </m:r>
                  </m:oMath>
                </a14:m>
                <a:r>
                  <a:rPr lang="en-GB" dirty="0" smtClean="0">
                    <a:latin typeface="+mj-lt"/>
                  </a:rPr>
                  <a:t>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dirty="0" smtClean="0">
                    <a:latin typeface="+mj-lt"/>
                  </a:rPr>
                  <a:t>“</a:t>
                </a: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 </a:t>
                </a:r>
                <a:r>
                  <a:rPr lang="en-GB" sz="1800" b="1" dirty="0" smtClean="0">
                    <a:solidFill>
                      <a:schemeClr val="accent2"/>
                    </a:solidFill>
                    <a:latin typeface="+mj-lt"/>
                  </a:rPr>
                  <a:t>AND</a:t>
                </a:r>
                <a:r>
                  <a:rPr lang="en-GB" sz="1800" dirty="0" smtClean="0">
                    <a:latin typeface="+mj-lt"/>
                  </a:rPr>
                  <a:t> </a:t>
                </a:r>
                <a:r>
                  <a:rPr lang="en-GB" sz="1800" b="1" dirty="0" smtClean="0">
                    <a:latin typeface="+mj-lt"/>
                  </a:rPr>
                  <a:t>Y</a:t>
                </a:r>
                <a:r>
                  <a:rPr lang="en-GB" sz="1800" dirty="0" smtClean="0">
                    <a:latin typeface="+mj-lt"/>
                  </a:rPr>
                  <a:t> is equal to </a:t>
                </a: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”.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 =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 if only </a:t>
                </a: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 and </a:t>
                </a:r>
                <a:r>
                  <a:rPr lang="en-GB" sz="1800" b="1" dirty="0" smtClean="0">
                    <a:latin typeface="+mj-lt"/>
                  </a:rPr>
                  <a:t>Y</a:t>
                </a:r>
                <a:r>
                  <a:rPr lang="en-GB" sz="1800" dirty="0" smtClean="0">
                    <a:latin typeface="+mj-lt"/>
                  </a:rPr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; otherwise </a:t>
                </a: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0</a:t>
                </a:r>
                <a:r>
                  <a:rPr lang="en-GB" sz="1800" dirty="0" smtClean="0">
                    <a:latin typeface="+mj-lt"/>
                  </a:rPr>
                  <a:t>.</a:t>
                </a:r>
              </a:p>
              <a:p>
                <a:pPr marL="1714500" lvl="3" indent="-45720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, </a:t>
                </a:r>
                <a:r>
                  <a:rPr lang="en-GB" sz="1800" b="1" dirty="0" smtClean="0">
                    <a:latin typeface="+mj-lt"/>
                  </a:rPr>
                  <a:t>Y</a:t>
                </a:r>
                <a:r>
                  <a:rPr lang="en-GB" sz="1800" dirty="0" smtClean="0">
                    <a:latin typeface="+mj-lt"/>
                  </a:rPr>
                  <a:t> and </a:t>
                </a: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 are binary variables and can be equal either to </a:t>
                </a:r>
                <a:r>
                  <a:rPr lang="en-GB" sz="1800" b="1" dirty="0" smtClean="0">
                    <a:solidFill>
                      <a:schemeClr val="accent2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 or </a:t>
                </a:r>
                <a:r>
                  <a:rPr lang="en-GB" sz="1800" b="1" dirty="0" smtClean="0">
                    <a:solidFill>
                      <a:schemeClr val="accent2"/>
                    </a:solidFill>
                    <a:latin typeface="+mj-lt"/>
                  </a:rPr>
                  <a:t>0</a:t>
                </a:r>
                <a:r>
                  <a:rPr lang="en-GB" sz="1800" dirty="0" smtClean="0">
                    <a:latin typeface="+mj-lt"/>
                  </a:rPr>
                  <a:t>, nothing else.</a:t>
                </a:r>
                <a:endParaRPr lang="en-GB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OR</a:t>
                </a:r>
                <a:r>
                  <a:rPr lang="en-GB" dirty="0" smtClean="0"/>
                  <a:t> operation is represented by a plus (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+</a:t>
                </a:r>
                <a:r>
                  <a:rPr lang="en-GB" dirty="0" smtClean="0"/>
                  <a:t>).</a:t>
                </a:r>
              </a:p>
              <a:p>
                <a:pPr marL="85725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smtClean="0">
                        <a:latin typeface="+mj-lt"/>
                      </a:rPr>
                      <m:t>X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chemeClr val="accent2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Y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  <a:ea typeface="Cambria Math"/>
                      </a:rPr>
                      <m:t> =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Z</m:t>
                    </m:r>
                  </m:oMath>
                </a14:m>
                <a:endParaRPr lang="en-GB" dirty="0" smtClean="0">
                  <a:latin typeface="+mj-lt"/>
                </a:endParaRP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dirty="0" smtClean="0">
                    <a:latin typeface="+mj-lt"/>
                  </a:rPr>
                  <a:t>“</a:t>
                </a: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 </a:t>
                </a:r>
                <a:r>
                  <a:rPr lang="en-GB" sz="1800" b="1" dirty="0" smtClean="0">
                    <a:solidFill>
                      <a:schemeClr val="accent2"/>
                    </a:solidFill>
                    <a:latin typeface="+mj-lt"/>
                  </a:rPr>
                  <a:t>OR</a:t>
                </a:r>
                <a:r>
                  <a:rPr lang="en-GB" sz="1800" dirty="0" smtClean="0">
                    <a:latin typeface="+mj-lt"/>
                  </a:rPr>
                  <a:t> </a:t>
                </a:r>
                <a:r>
                  <a:rPr lang="en-GB" sz="1800" b="1" dirty="0" smtClean="0">
                    <a:latin typeface="+mj-lt"/>
                  </a:rPr>
                  <a:t>Y</a:t>
                </a:r>
                <a:r>
                  <a:rPr lang="en-GB" sz="1800" dirty="0" smtClean="0">
                    <a:latin typeface="+mj-lt"/>
                  </a:rPr>
                  <a:t> is equal to </a:t>
                </a: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”.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 =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 if </a:t>
                </a: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 OR </a:t>
                </a:r>
                <a:r>
                  <a:rPr lang="en-GB" sz="1800" b="1" dirty="0" smtClean="0">
                    <a:latin typeface="+mj-lt"/>
                  </a:rPr>
                  <a:t>Y</a:t>
                </a:r>
                <a:r>
                  <a:rPr lang="en-GB" sz="1800" dirty="0" smtClean="0">
                    <a:latin typeface="+mj-lt"/>
                  </a:rPr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>
                    <a:latin typeface="+mj-lt"/>
                  </a:rPr>
                  <a:t> </a:t>
                </a:r>
                <a:r>
                  <a:rPr lang="en-GB" sz="1800" dirty="0" smtClean="0">
                    <a:latin typeface="+mj-lt"/>
                  </a:rPr>
                  <a:t>or if both </a:t>
                </a:r>
                <a:r>
                  <a:rPr lang="en-GB" sz="1800" b="1" dirty="0"/>
                  <a:t>X</a:t>
                </a:r>
                <a:r>
                  <a:rPr lang="en-GB" sz="1800" dirty="0"/>
                  <a:t> = </a:t>
                </a:r>
                <a:r>
                  <a:rPr lang="en-GB" sz="1800" b="1" dirty="0">
                    <a:solidFill>
                      <a:schemeClr val="accent1"/>
                    </a:solidFill>
                  </a:rPr>
                  <a:t>1</a:t>
                </a:r>
                <a:r>
                  <a:rPr lang="en-GB" sz="1800" dirty="0"/>
                  <a:t> OR </a:t>
                </a:r>
                <a:r>
                  <a:rPr lang="en-GB" sz="1800" b="1" dirty="0"/>
                  <a:t>Y</a:t>
                </a:r>
                <a:r>
                  <a:rPr lang="en-GB" sz="1800" dirty="0"/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1.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dirty="0" smtClean="0"/>
                  <a:t>If both </a:t>
                </a:r>
                <a:r>
                  <a:rPr lang="en-GB" sz="1800" b="1" dirty="0" smtClean="0"/>
                  <a:t>X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=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OR </a:t>
                </a:r>
                <a:r>
                  <a:rPr lang="en-GB" sz="1800" b="1" dirty="0"/>
                  <a:t>Y</a:t>
                </a:r>
                <a:r>
                  <a:rPr lang="en-GB" sz="1800" dirty="0"/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GB" sz="1800" dirty="0" smtClean="0">
                    <a:latin typeface="+mj-lt"/>
                  </a:rPr>
                  <a:t>, then </a:t>
                </a:r>
                <a:r>
                  <a:rPr lang="en-GB" sz="1800" b="1" dirty="0"/>
                  <a:t>Z</a:t>
                </a:r>
                <a:r>
                  <a:rPr lang="en-GB" sz="1800" dirty="0"/>
                  <a:t> </a:t>
                </a:r>
                <a:r>
                  <a:rPr lang="en-GB" sz="1800" dirty="0" smtClean="0"/>
                  <a:t>=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GB" sz="1800" dirty="0" smtClean="0">
                    <a:solidFill>
                      <a:schemeClr val="tx2"/>
                    </a:solidFill>
                  </a:rPr>
                  <a:t>.</a:t>
                </a:r>
                <a:r>
                  <a:rPr lang="en-GB" sz="18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NOT</a:t>
                </a:r>
                <a:r>
                  <a:rPr lang="en-GB" dirty="0" smtClean="0"/>
                  <a:t> operation is represented by a prim (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’</a:t>
                </a:r>
                <a:r>
                  <a:rPr lang="en-GB" dirty="0" smtClean="0"/>
                  <a:t>) sometimes by an overbar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b="1" i="0" smtClean="0">
                            <a:solidFill>
                              <a:schemeClr val="accent2"/>
                            </a:solidFill>
                            <a:latin typeface="+mj-lt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GB" dirty="0" smtClean="0"/>
                  <a:t>)</a:t>
                </a:r>
              </a:p>
              <a:p>
                <a:pPr marL="85725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latin typeface="+mj-lt"/>
                      </a:rPr>
                      <m:t>X</m:t>
                    </m:r>
                    <m:r>
                      <m:rPr>
                        <m:nor/>
                      </m:rPr>
                      <a:rPr lang="en-GB" b="1" dirty="0">
                        <a:solidFill>
                          <a:schemeClr val="accent2"/>
                        </a:solidFill>
                      </a:rPr>
                      <m:t>’</m:t>
                    </m:r>
                    <m:r>
                      <m:rPr>
                        <m:nor/>
                      </m:rPr>
                      <a:rPr lang="en-GB" b="0" i="0" smtClean="0">
                        <a:latin typeface="+mj-lt"/>
                        <a:ea typeface="Cambria Math"/>
                      </a:rPr>
                      <m:t> = </m:t>
                    </m:r>
                    <m:r>
                      <m:rPr>
                        <m:nor/>
                      </m:rPr>
                      <a:rPr lang="en-GB" b="1" i="0" smtClean="0">
                        <a:latin typeface="+mj-lt"/>
                        <a:ea typeface="Cambria Math"/>
                      </a:rPr>
                      <m:t>Z</m:t>
                    </m:r>
                  </m:oMath>
                </a14:m>
                <a:r>
                  <a:rPr lang="en-GB" dirty="0" smtClean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b="1" i="0" smtClean="0">
                            <a:solidFill>
                              <a:schemeClr val="accent2"/>
                            </a:solidFill>
                            <a:latin typeface="+mj-lt"/>
                          </a:rPr>
                          <m:t>X</m:t>
                        </m:r>
                      </m:e>
                    </m:acc>
                  </m:oMath>
                </a14:m>
                <a:r>
                  <a:rPr lang="en-GB" dirty="0" smtClean="0">
                    <a:latin typeface="+mj-lt"/>
                  </a:rPr>
                  <a:t> = </a:t>
                </a:r>
                <a:r>
                  <a:rPr lang="en-GB" b="1" dirty="0" smtClean="0">
                    <a:latin typeface="+mj-lt"/>
                  </a:rPr>
                  <a:t>Z</a:t>
                </a:r>
                <a:r>
                  <a:rPr lang="en-GB" dirty="0" smtClean="0">
                    <a:latin typeface="+mj-lt"/>
                  </a:rPr>
                  <a:t>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dirty="0" smtClean="0">
                    <a:latin typeface="+mj-lt"/>
                  </a:rPr>
                  <a:t>“</a:t>
                </a:r>
                <a:r>
                  <a:rPr lang="en-GB" sz="1800" b="1" dirty="0" smtClean="0">
                    <a:solidFill>
                      <a:schemeClr val="accent2"/>
                    </a:solidFill>
                    <a:latin typeface="+mj-lt"/>
                  </a:rPr>
                  <a:t>NOT</a:t>
                </a:r>
                <a:r>
                  <a:rPr lang="en-GB" sz="1800" dirty="0" smtClean="0">
                    <a:latin typeface="+mj-lt"/>
                  </a:rPr>
                  <a:t> </a:t>
                </a: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 is equal to </a:t>
                </a:r>
                <a:r>
                  <a:rPr lang="en-GB" sz="1800" b="1" dirty="0" smtClean="0">
                    <a:latin typeface="+mj-lt"/>
                  </a:rPr>
                  <a:t>Z</a:t>
                </a:r>
                <a:r>
                  <a:rPr lang="en-GB" sz="1800" dirty="0" smtClean="0">
                    <a:latin typeface="+mj-lt"/>
                  </a:rPr>
                  <a:t>”.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+mj-lt"/>
                  </a:rPr>
                  <a:t>I</a:t>
                </a:r>
                <a:r>
                  <a:rPr lang="en-GB" sz="1800" dirty="0" smtClean="0">
                    <a:latin typeface="+mj-lt"/>
                  </a:rPr>
                  <a:t>f </a:t>
                </a:r>
                <a:r>
                  <a:rPr lang="en-GB" sz="1800" b="1" dirty="0" smtClean="0">
                    <a:latin typeface="+mj-lt"/>
                  </a:rPr>
                  <a:t>X</a:t>
                </a:r>
                <a:r>
                  <a:rPr lang="en-GB" sz="1800" dirty="0" smtClean="0">
                    <a:latin typeface="+mj-lt"/>
                  </a:rPr>
                  <a:t> = </a:t>
                </a:r>
                <a:r>
                  <a:rPr lang="en-GB" sz="1800" b="1" dirty="0" smtClean="0">
                    <a:solidFill>
                      <a:schemeClr val="accent1"/>
                    </a:solidFill>
                    <a:latin typeface="+mj-lt"/>
                  </a:rPr>
                  <a:t>1</a:t>
                </a:r>
                <a:r>
                  <a:rPr lang="en-GB" sz="1800" dirty="0" smtClean="0">
                    <a:latin typeface="+mj-lt"/>
                  </a:rPr>
                  <a:t>, then </a:t>
                </a:r>
                <a:r>
                  <a:rPr lang="en-GB" sz="1800" b="1" dirty="0" smtClean="0"/>
                  <a:t>Z</a:t>
                </a:r>
                <a:r>
                  <a:rPr lang="en-GB" sz="1800" dirty="0" smtClean="0"/>
                  <a:t> =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GB" sz="1800" dirty="0" smtClean="0">
                    <a:latin typeface="+mj-lt"/>
                  </a:rPr>
                  <a:t>, but if </a:t>
                </a:r>
                <a:r>
                  <a:rPr lang="en-GB" sz="1800" b="1" dirty="0" smtClean="0"/>
                  <a:t>X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=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GB" sz="1800" dirty="0" smtClean="0"/>
                  <a:t>, then </a:t>
                </a:r>
                <a:r>
                  <a:rPr lang="en-GB" sz="1800" b="1" dirty="0" smtClean="0"/>
                  <a:t>Z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= 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GB" sz="1800" dirty="0" smtClean="0"/>
                  <a:t>.</a:t>
                </a:r>
                <a:r>
                  <a:rPr lang="en-GB" sz="1800" b="1" dirty="0" smtClean="0">
                    <a:solidFill>
                      <a:schemeClr val="accent1"/>
                    </a:solidFill>
                  </a:rPr>
                  <a:t> </a:t>
                </a:r>
              </a:p>
              <a:p>
                <a:pPr marL="12573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GB" sz="1800" dirty="0" smtClean="0"/>
                  <a:t>The </a:t>
                </a:r>
                <a:r>
                  <a:rPr lang="en-GB" sz="1800" b="1" dirty="0" smtClean="0">
                    <a:solidFill>
                      <a:schemeClr val="accent2"/>
                    </a:solidFill>
                  </a:rPr>
                  <a:t>NOT</a:t>
                </a:r>
                <a:r>
                  <a:rPr lang="en-GB" sz="1800" dirty="0" smtClean="0"/>
                  <a:t> operation is also referred to as the complement operation</a:t>
                </a:r>
                <a:r>
                  <a:rPr lang="en-GB" sz="1800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GB" sz="1800" dirty="0" smtClean="0"/>
                  <a:t>since it changes a </a:t>
                </a:r>
                <a:r>
                  <a:rPr lang="en-GB" sz="1800" b="1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GB" sz="1800" dirty="0" smtClean="0"/>
                  <a:t> to </a:t>
                </a:r>
                <a:r>
                  <a:rPr lang="en-GB" sz="1800" b="1" dirty="0" smtClean="0">
                    <a:solidFill>
                      <a:schemeClr val="accent2"/>
                    </a:solidFill>
                  </a:rPr>
                  <a:t>0</a:t>
                </a:r>
                <a:r>
                  <a:rPr lang="en-GB" sz="1800" dirty="0" smtClean="0"/>
                  <a:t> and a </a:t>
                </a:r>
                <a:r>
                  <a:rPr lang="en-GB" sz="1800" b="1" dirty="0" smtClean="0">
                    <a:solidFill>
                      <a:schemeClr val="accent2"/>
                    </a:solidFill>
                  </a:rPr>
                  <a:t>0</a:t>
                </a:r>
                <a:r>
                  <a:rPr lang="en-GB" sz="1800" dirty="0" smtClean="0"/>
                  <a:t> to </a:t>
                </a:r>
                <a:r>
                  <a:rPr lang="en-GB" sz="1800" b="1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GB" sz="1800" dirty="0" smtClean="0">
                    <a:solidFill>
                      <a:schemeClr val="tx2"/>
                    </a:solidFill>
                  </a:rPr>
                  <a:t>.</a:t>
                </a:r>
                <a:r>
                  <a:rPr lang="en-GB" sz="1800" dirty="0" smtClean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360040"/>
          </a:xfrm>
        </p:spPr>
        <p:txBody>
          <a:bodyPr>
            <a:noAutofit/>
          </a:bodyPr>
          <a:lstStyle/>
          <a:p>
            <a:r>
              <a:rPr lang="en-GB" sz="1800" dirty="0" smtClean="0"/>
              <a:t>Truth tables, Boolean expressions  and Logic Gates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9284" y="134761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AND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38735" y="134761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OR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13585" y="1347614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</a:t>
            </a:r>
            <a:endParaRPr lang="en-GB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35696" y="177966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7584" y="213970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9592" y="18516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3964" y="185167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185167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Z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2130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373964" y="2130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979712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27584" y="242773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592" y="24184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373964" y="24184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979712" y="24184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27584" y="271576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9592" y="2706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373964" y="2706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979712" y="27064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27584" y="300379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9592" y="2994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73964" y="2994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979712" y="299450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4860032" y="177966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51920" y="213970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923928" y="18516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398300" y="185167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04048" y="185167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Z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23928" y="2130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4398300" y="2130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5004048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3851920" y="242773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923928" y="24184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4398300" y="24184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5004048" y="24184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3851920" y="271576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923928" y="2706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4398300" y="27064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5004048" y="27064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3851920" y="300379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923928" y="2994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4398300" y="29945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>
          <a:xfrm>
            <a:off x="5004048" y="299450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7308304" y="1779662"/>
            <a:ext cx="0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732240" y="2130410"/>
            <a:ext cx="1152128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804248" y="18516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452320" y="185167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Z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04248" y="2130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9" name="TextBox 108"/>
          <p:cNvSpPr txBox="1"/>
          <p:nvPr/>
        </p:nvSpPr>
        <p:spPr>
          <a:xfrm>
            <a:off x="7452320" y="21304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6732240" y="2418442"/>
            <a:ext cx="1152128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804248" y="24184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7452320" y="241844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1141753" y="3435846"/>
                <a:ext cx="102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600" b="1"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GB" sz="1600"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/>
                      <m:t>X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 b="1">
                        <a:solidFill>
                          <a:schemeClr val="accent2"/>
                        </a:solidFill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GB">
                        <a:solidFill>
                          <a:schemeClr val="accent2"/>
                        </a:solidFill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1">
                        <a:ea typeface="Cambria Math"/>
                      </a:rPr>
                      <m:t>Y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53" y="3435846"/>
                <a:ext cx="102784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4132426" y="3435846"/>
                <a:ext cx="1095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600" b="1"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GB" sz="1600"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/>
                      <m:t>X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chemeClr val="accent2"/>
                        </a:solidFill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GB">
                        <a:solidFill>
                          <a:schemeClr val="accent2"/>
                        </a:solidFill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b="1">
                        <a:ea typeface="Cambria Math"/>
                      </a:rPr>
                      <m:t>Y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26" y="3435846"/>
                <a:ext cx="109517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6948264" y="3435846"/>
                <a:ext cx="66236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600" b="1">
                            <a:solidFill>
                              <a:schemeClr val="accent2"/>
                            </a:solidFill>
                          </a:rPr>
                          <m:t>X</m:t>
                        </m:r>
                      </m:e>
                    </m:acc>
                  </m:oMath>
                </a14:m>
                <a:r>
                  <a:rPr lang="en-GB" sz="1600" dirty="0"/>
                  <a:t> = </a:t>
                </a:r>
                <a:r>
                  <a:rPr lang="en-GB" sz="1600" b="1" dirty="0"/>
                  <a:t>Z</a:t>
                </a:r>
                <a:endParaRPr lang="en-GB" dirty="0"/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435846"/>
                <a:ext cx="662361" cy="362984"/>
              </a:xfrm>
              <a:prstGeom prst="rect">
                <a:avLst/>
              </a:prstGeom>
              <a:blipFill rotWithShape="1">
                <a:blip r:embed="rId5"/>
                <a:stretch>
                  <a:fillRect r="-3704" b="-2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3180"/>
              </p:ext>
            </p:extLst>
          </p:nvPr>
        </p:nvGraphicFramePr>
        <p:xfrm>
          <a:off x="1354074" y="3955142"/>
          <a:ext cx="76965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Visio" r:id="rId6" imgW="629920" imgH="412558" progId="Visio.Drawing.11">
                  <p:embed/>
                </p:oleObj>
              </mc:Choice>
              <mc:Fallback>
                <p:oleObj name="Visio" r:id="rId6" imgW="629920" imgH="4125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4074" y="3955142"/>
                        <a:ext cx="76965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21505"/>
              </p:ext>
            </p:extLst>
          </p:nvPr>
        </p:nvGraphicFramePr>
        <p:xfrm>
          <a:off x="4392450" y="3955142"/>
          <a:ext cx="76965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Visio" r:id="rId8" imgW="629920" imgH="412558" progId="Visio.Drawing.11">
                  <p:embed/>
                </p:oleObj>
              </mc:Choice>
              <mc:Fallback>
                <p:oleObj name="Visio" r:id="rId8" imgW="629920" imgH="4125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2450" y="3955142"/>
                        <a:ext cx="769654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68914"/>
              </p:ext>
            </p:extLst>
          </p:nvPr>
        </p:nvGraphicFramePr>
        <p:xfrm>
          <a:off x="6941863" y="3955142"/>
          <a:ext cx="87049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Visio" r:id="rId10" imgW="648078" imgH="428086" progId="Visio.Drawing.11">
                  <p:embed/>
                </p:oleObj>
              </mc:Choice>
              <mc:Fallback>
                <p:oleObj name="Visio" r:id="rId10" imgW="648078" imgH="4280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41863" y="3955142"/>
                        <a:ext cx="870497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1148323" y="3983908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23" y="3983908"/>
                <a:ext cx="327333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1154735" y="4163499"/>
                <a:ext cx="3209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Y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35" y="4163499"/>
                <a:ext cx="320921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2012419" y="4053438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Z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19" y="4053438"/>
                <a:ext cx="314509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4185483" y="3963785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83" y="3963785"/>
                <a:ext cx="327333" cy="2769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4191895" y="4143376"/>
                <a:ext cx="3209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Y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95" y="4143376"/>
                <a:ext cx="320921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049579" y="4055240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Z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9" y="4055240"/>
                <a:ext cx="314509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732240" y="4035135"/>
                <a:ext cx="3273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/>
                        <m:t>X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035135"/>
                <a:ext cx="327333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7713875" y="4026620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b="1" i="0" smtClean="0"/>
                        <m:t>Z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875" y="4026620"/>
                <a:ext cx="314509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5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2" grpId="0"/>
      <p:bldP spid="93" grpId="0"/>
      <p:bldP spid="95" grpId="0"/>
      <p:bldP spid="96" grpId="0"/>
      <p:bldP spid="97" grpId="0"/>
      <p:bldP spid="99" grpId="0"/>
      <p:bldP spid="100" grpId="0"/>
      <p:bldP spid="101" grpId="0"/>
      <p:bldP spid="104" grpId="0"/>
      <p:bldP spid="106" grpId="0"/>
      <p:bldP spid="107" grpId="0"/>
      <p:bldP spid="109" grpId="0"/>
      <p:bldP spid="111" grpId="0"/>
      <p:bldP spid="113" grpId="0"/>
      <p:bldP spid="127" grpId="0"/>
      <p:bldP spid="128" grpId="0"/>
      <p:bldP spid="129" grpId="0"/>
      <p:bldP spid="133" grpId="0"/>
      <p:bldP spid="136" grpId="0"/>
      <p:bldP spid="137" grpId="0"/>
      <p:bldP spid="138" grpId="0"/>
      <p:bldP spid="139" grpId="0"/>
      <p:bldP spid="140" grpId="0"/>
      <p:bldP spid="141" grpId="0"/>
      <p:bldP spid="14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LOGIC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6 October,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99</a:t>
            </a:fld>
            <a:endParaRPr lang="en-GB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038225" y="253047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038225" y="2528888"/>
            <a:ext cx="8175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038225" y="3790950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038225" y="4149725"/>
            <a:ext cx="2455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3494088" y="3363838"/>
            <a:ext cx="0" cy="7944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491880" y="2528888"/>
            <a:ext cx="620" cy="7629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674938" y="2528888"/>
            <a:ext cx="81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855788" y="2349500"/>
            <a:ext cx="246062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430463" y="2349500"/>
            <a:ext cx="244475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2101850" y="2528888"/>
            <a:ext cx="3286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1871663" y="2528888"/>
            <a:ext cx="2968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2411413" y="2528888"/>
            <a:ext cx="2968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94" y="2909411"/>
            <a:ext cx="855662" cy="8556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1408" y="2875566"/>
            <a:ext cx="900000" cy="90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5784" y="2878070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4" y="987574"/>
            <a:ext cx="868546" cy="868546"/>
          </a:xfrm>
          <a:prstGeom prst="rect">
            <a:avLst/>
          </a:prstGeom>
        </p:spPr>
      </p:pic>
      <p:sp>
        <p:nvSpPr>
          <p:cNvPr id="48" name="Line 4"/>
          <p:cNvSpPr>
            <a:spLocks noChangeShapeType="1"/>
          </p:cNvSpPr>
          <p:nvPr/>
        </p:nvSpPr>
        <p:spPr bwMode="auto">
          <a:xfrm flipV="1">
            <a:off x="5323273" y="253047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V="1">
            <a:off x="5323273" y="2529680"/>
            <a:ext cx="1120935" cy="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V="1">
            <a:off x="5323273" y="3790950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5323273" y="4149725"/>
            <a:ext cx="2455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 flipH="1" flipV="1">
            <a:off x="7779136" y="3363838"/>
            <a:ext cx="0" cy="7944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7776928" y="2528888"/>
            <a:ext cx="620" cy="7629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 flipV="1">
            <a:off x="6756945" y="2528887"/>
            <a:ext cx="1022191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 flipV="1">
            <a:off x="6451828" y="2349500"/>
            <a:ext cx="246062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6478498" y="2678807"/>
            <a:ext cx="244475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 flipV="1">
            <a:off x="6450092" y="2530475"/>
            <a:ext cx="0" cy="33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6467703" y="2528888"/>
            <a:ext cx="2968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 flipV="1">
            <a:off x="6459448" y="2858195"/>
            <a:ext cx="29686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en-GB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5042" y="2909411"/>
            <a:ext cx="855662" cy="8556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6456" y="2875566"/>
            <a:ext cx="900000" cy="90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0832" y="2878070"/>
            <a:ext cx="900000" cy="900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9036" y="987574"/>
            <a:ext cx="868546" cy="868546"/>
          </a:xfrm>
          <a:prstGeom prst="rect">
            <a:avLst/>
          </a:prstGeom>
        </p:spPr>
      </p:pic>
      <p:sp>
        <p:nvSpPr>
          <p:cNvPr id="64" name="Line 14"/>
          <p:cNvSpPr>
            <a:spLocks noChangeShapeType="1"/>
          </p:cNvSpPr>
          <p:nvPr/>
        </p:nvSpPr>
        <p:spPr bwMode="auto">
          <a:xfrm flipV="1">
            <a:off x="6769958" y="2530475"/>
            <a:ext cx="0" cy="33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857408" y="429994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AND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54959" y="429994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23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3376E-7 L -0.00018 0.125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-0.00031 L 0.06284 0.1237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3376E-7 L -0.00018 0.1255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12554 L -2.77778E-7 -0.000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3 L -2.77778E-7 0.18168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5" grpId="0" animBg="1"/>
      <p:bldP spid="36" grpId="0" animBg="1"/>
      <p:bldP spid="55" grpId="0" animBg="1"/>
      <p:bldP spid="55" grpId="1" animBg="1"/>
      <p:bldP spid="56" grpId="0" animBg="1"/>
      <p:bldP spid="58" grpId="0" animBg="1"/>
      <p:bldP spid="58" grpId="1" animBg="1"/>
      <p:bldP spid="59" grpId="0" animBg="1"/>
    </p:bldLst>
  </p:timing>
</p:sld>
</file>

<file path=ppt/theme/theme1.xml><?xml version="1.0" encoding="utf-8"?>
<a:theme xmlns:a="http://schemas.openxmlformats.org/drawingml/2006/main" name="Yellow Theme">
  <a:themeElements>
    <a:clrScheme name="Custom 2">
      <a:dk1>
        <a:srgbClr val="595959"/>
      </a:dk1>
      <a:lt1>
        <a:sysClr val="window" lastClr="FFFFFF"/>
      </a:lt1>
      <a:dk2>
        <a:srgbClr val="7F7F7F"/>
      </a:dk2>
      <a:lt2>
        <a:srgbClr val="D8D8D8"/>
      </a:lt2>
      <a:accent1>
        <a:srgbClr val="F5CA0A"/>
      </a:accent1>
      <a:accent2>
        <a:srgbClr val="DDB509"/>
      </a:accent2>
      <a:accent3>
        <a:srgbClr val="A5A5A5"/>
      </a:accent3>
      <a:accent4>
        <a:srgbClr val="7F7F7F"/>
      </a:accent4>
      <a:accent5>
        <a:srgbClr val="C4A008"/>
      </a:accent5>
      <a:accent6>
        <a:srgbClr val="F8DA5A"/>
      </a:accent6>
      <a:hlink>
        <a:srgbClr val="FFFF00"/>
      </a:hlink>
      <a:folHlink>
        <a:srgbClr val="DDB509"/>
      </a:folHlink>
    </a:clrScheme>
    <a:fontScheme name="Yellow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2B4C58C2EAA64F898B1198084C5066" ma:contentTypeVersion="0" ma:contentTypeDescription="Upload an image." ma:contentTypeScope="" ma:versionID="3918eee068e4a2b793d14b9ebbc154b1">
  <xsd:schema xmlns:xsd="http://www.w3.org/2001/XMLSchema" xmlns:xs="http://www.w3.org/2001/XMLSchema" xmlns:p="http://schemas.microsoft.com/office/2006/metadata/properties" xmlns:ns1="http://schemas.microsoft.com/sharepoint/v3" xmlns:ns2="D8814162-AE0F-4359-8CFE-16FDABC400BE" xmlns:ns3="http://schemas.microsoft.com/sharepoint/v3/fields" targetNamespace="http://schemas.microsoft.com/office/2006/metadata/properties" ma:root="true" ma:fieldsID="68774ab70706adc7a240efdde0c84507" ns1:_="" ns2:_="" ns3:_="">
    <xsd:import namespace="http://schemas.microsoft.com/sharepoint/v3"/>
    <xsd:import namespace="D8814162-AE0F-4359-8CFE-16FDABC400B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4162-AE0F-4359-8CFE-16FDABC400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D8814162-AE0F-4359-8CFE-16FDABC400BE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1EC021D-78EE-45FB-B37D-F4A43859ED26}"/>
</file>

<file path=customXml/itemProps2.xml><?xml version="1.0" encoding="utf-8"?>
<ds:datastoreItem xmlns:ds="http://schemas.openxmlformats.org/officeDocument/2006/customXml" ds:itemID="{F6DD8DEB-D62E-4C0A-81F2-B404BFE9FEE2}"/>
</file>

<file path=customXml/itemProps3.xml><?xml version="1.0" encoding="utf-8"?>
<ds:datastoreItem xmlns:ds="http://schemas.openxmlformats.org/officeDocument/2006/customXml" ds:itemID="{360A127A-4276-4BDA-8F28-A22B28BB61A7}"/>
</file>

<file path=docProps/app.xml><?xml version="1.0" encoding="utf-8"?>
<Properties xmlns="http://schemas.openxmlformats.org/officeDocument/2006/extended-properties" xmlns:vt="http://schemas.openxmlformats.org/officeDocument/2006/docPropsVTypes">
  <Template>Yellow Theme</Template>
  <TotalTime>3192</TotalTime>
  <Words>6195</Words>
  <Application>Microsoft Office PowerPoint</Application>
  <PresentationFormat>On-screen Show (16:9)</PresentationFormat>
  <Paragraphs>2389</Paragraphs>
  <Slides>102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Yellow Theme</vt:lpstr>
      <vt:lpstr>Visio</vt:lpstr>
      <vt:lpstr>INTRODUCTION TO LOGIC DESIGN   Chapter 1 Digital Systems and Binary Numbers</vt:lpstr>
      <vt:lpstr>OUTLINE OF CHAPTER 1</vt:lpstr>
      <vt:lpstr>1.1 DIGITAL systems</vt:lpstr>
      <vt:lpstr>DIGITAL SYSTEMS</vt:lpstr>
      <vt:lpstr>DIGITAL SYSTEMS</vt:lpstr>
      <vt:lpstr>DIGITAL SYSTEMS</vt:lpstr>
      <vt:lpstr>DIGITAL SYSTEMS</vt:lpstr>
      <vt:lpstr>1.2 Binary Numbers</vt:lpstr>
      <vt:lpstr>BINARY NUMBERS</vt:lpstr>
      <vt:lpstr>BINARY NUMBERS</vt:lpstr>
      <vt:lpstr>BINARY NUMBERS</vt:lpstr>
      <vt:lpstr>BINARY NUMBERS</vt:lpstr>
      <vt:lpstr>BINARY NUMBERS</vt:lpstr>
      <vt:lpstr>1.3 Binary  Arithmetic</vt:lpstr>
      <vt:lpstr>BINARY ARITHMETIC</vt:lpstr>
      <vt:lpstr>BINARY ARITHMETIC</vt:lpstr>
      <vt:lpstr>BINARY ARITHMETIC</vt:lpstr>
      <vt:lpstr>BINARY ARITHMETIC</vt:lpstr>
      <vt:lpstr>1.4 Number-base conversion</vt:lpstr>
      <vt:lpstr>NUMBER BASE CONVERSION</vt:lpstr>
      <vt:lpstr>NUMBER BASE CONVERSION</vt:lpstr>
      <vt:lpstr>NUMBER BASE CONVERSION</vt:lpstr>
      <vt:lpstr>NUMBER BASE CONVERSION</vt:lpstr>
      <vt:lpstr>NUMBER BASE CONVERSION</vt:lpstr>
      <vt:lpstr>NUMBER BASE CONVERSION</vt:lpstr>
      <vt:lpstr>NUMBER BASE CONVERSION</vt:lpstr>
      <vt:lpstr>1.5 Octal &amp; hexadecimal Numbers</vt:lpstr>
      <vt:lpstr>OCTAL &amp; HEXADECIMAL NUMBERS</vt:lpstr>
      <vt:lpstr>OCTAL &amp; HEXADECIMAL NUMBERS</vt:lpstr>
      <vt:lpstr>OCTAL &amp; HEXADECIMAL NUMBERS</vt:lpstr>
      <vt:lpstr>OCTAL &amp; HEXADECIMAL NUMBERS</vt:lpstr>
      <vt:lpstr>1.6 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COMPLEMENTS</vt:lpstr>
      <vt:lpstr>COMPLEMENT</vt:lpstr>
      <vt:lpstr>COMPLEMENT</vt:lpstr>
      <vt:lpstr>COMPLEMENT</vt:lpstr>
      <vt:lpstr>COMPLEMENT</vt:lpstr>
      <vt:lpstr>COMPLEMENT</vt:lpstr>
      <vt:lpstr>COMPLEMENT</vt:lpstr>
      <vt:lpstr>COMPLEMENT</vt:lpstr>
      <vt:lpstr>COMPLEMENTS</vt:lpstr>
      <vt:lpstr>COMPLEMENTS</vt:lpstr>
      <vt:lpstr>COMPLEMENTS</vt:lpstr>
      <vt:lpstr>COMPLEMENTS</vt:lpstr>
      <vt:lpstr>1.7 Signed binary numbers</vt:lpstr>
      <vt:lpstr>SIGNED BINARY NUMBERS</vt:lpstr>
      <vt:lpstr>SIGNED BINARY NUMBERS</vt:lpstr>
      <vt:lpstr>SIGNED BINARY NUMBERS</vt:lpstr>
      <vt:lpstr>SIGNED BINARY NUMBERS</vt:lpstr>
      <vt:lpstr>SIGNED BINARY NUMBERS</vt:lpstr>
      <vt:lpstr>SIGNED BINARY NUMBERS</vt:lpstr>
      <vt:lpstr>SIGNED BINARY NUMBERS</vt:lpstr>
      <vt:lpstr>1.8 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BINARY CODES</vt:lpstr>
      <vt:lpstr>1.9 Binary storage &amp; registers</vt:lpstr>
      <vt:lpstr>BINARY STORAGE &amp; REGISTERS </vt:lpstr>
      <vt:lpstr>BINARY STORAGE &amp; REGISTERS</vt:lpstr>
      <vt:lpstr>BINARY STORAGE &amp; REGISTERS</vt:lpstr>
      <vt:lpstr>BINARY STORAGE &amp; REGISTER</vt:lpstr>
      <vt:lpstr>BINARY STORAGE &amp; REGISTERS</vt:lpstr>
      <vt:lpstr>1.10 Binary logic</vt:lpstr>
      <vt:lpstr>BINARY LOGIC</vt:lpstr>
      <vt:lpstr>BINARY LOGIC</vt:lpstr>
      <vt:lpstr>BINARY LOGIC</vt:lpstr>
      <vt:lpstr>BINARY LOGIC</vt:lpstr>
      <vt:lpstr>BINARY LOGIC</vt:lpstr>
      <vt:lpstr>BINARY LOGIC</vt:lpstr>
      <vt:lpstr>BINARY LOGIC</vt:lpstr>
      <vt:lpstr>BINARY LOGIC</vt:lpstr>
      <vt:lpstr>BINARY LOGIC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INTEGRATED  CIRCUIT DESIGN</dc:title>
  <dc:creator>Gurtac</dc:creator>
  <cp:lastModifiedBy>Gurtac</cp:lastModifiedBy>
  <cp:revision>613</cp:revision>
  <dcterms:created xsi:type="dcterms:W3CDTF">2016-07-20T06:32:50Z</dcterms:created>
  <dcterms:modified xsi:type="dcterms:W3CDTF">2016-10-06T09:06:51Z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0x0101009148F5A04DDD49CBA7127AADA5FB792B00AADE34325A8B49CDA8BB4DB53328F21400122B4C58C2EAA64F898B1198084C5066</vt:lpwstr>
  </property>
</Properties>
</file>