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50.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Layouts/slideLayout38.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52.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Slides/notesSlide26.xml" ContentType="application/vnd.openxmlformats-officedocument.presentationml.notesSlide+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51.xml" ContentType="application/vnd.openxmlformats-officedocument.presentationml.notesSlide+xml"/>
  <Override PartName="/ppt/notesSlides/notesSlide4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50.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61"/>
  </p:notesMasterIdLst>
  <p:handoutMasterIdLst>
    <p:handoutMasterId r:id="rId62"/>
  </p:handoutMasterIdLst>
  <p:sldIdLst>
    <p:sldId id="271" r:id="rId9"/>
    <p:sldId id="303" r:id="rId10"/>
    <p:sldId id="304" r:id="rId11"/>
    <p:sldId id="305" r:id="rId12"/>
    <p:sldId id="345" r:id="rId13"/>
    <p:sldId id="306" r:id="rId14"/>
    <p:sldId id="307" r:id="rId15"/>
    <p:sldId id="349" r:id="rId16"/>
    <p:sldId id="308" r:id="rId17"/>
    <p:sldId id="309" r:id="rId18"/>
    <p:sldId id="310" r:id="rId19"/>
    <p:sldId id="311" r:id="rId20"/>
    <p:sldId id="312" r:id="rId21"/>
    <p:sldId id="313" r:id="rId22"/>
    <p:sldId id="314" r:id="rId23"/>
    <p:sldId id="350" r:id="rId24"/>
    <p:sldId id="315" r:id="rId25"/>
    <p:sldId id="351" r:id="rId26"/>
    <p:sldId id="316" r:id="rId27"/>
    <p:sldId id="317" r:id="rId28"/>
    <p:sldId id="318" r:id="rId29"/>
    <p:sldId id="319" r:id="rId30"/>
    <p:sldId id="320" r:id="rId31"/>
    <p:sldId id="321" r:id="rId32"/>
    <p:sldId id="322" r:id="rId33"/>
    <p:sldId id="323" r:id="rId34"/>
    <p:sldId id="324" r:id="rId35"/>
    <p:sldId id="325" r:id="rId36"/>
    <p:sldId id="326" r:id="rId37"/>
    <p:sldId id="352" r:id="rId38"/>
    <p:sldId id="327" r:id="rId39"/>
    <p:sldId id="328" r:id="rId40"/>
    <p:sldId id="353" r:id="rId41"/>
    <p:sldId id="329" r:id="rId42"/>
    <p:sldId id="330" r:id="rId43"/>
    <p:sldId id="331" r:id="rId44"/>
    <p:sldId id="332" r:id="rId45"/>
    <p:sldId id="333" r:id="rId46"/>
    <p:sldId id="334" r:id="rId47"/>
    <p:sldId id="335" r:id="rId48"/>
    <p:sldId id="336" r:id="rId49"/>
    <p:sldId id="354" r:id="rId50"/>
    <p:sldId id="355" r:id="rId51"/>
    <p:sldId id="337" r:id="rId52"/>
    <p:sldId id="338" r:id="rId53"/>
    <p:sldId id="339" r:id="rId54"/>
    <p:sldId id="340" r:id="rId55"/>
    <p:sldId id="341" r:id="rId56"/>
    <p:sldId id="346" r:id="rId57"/>
    <p:sldId id="347" r:id="rId58"/>
    <p:sldId id="348" r:id="rId59"/>
    <p:sldId id="272" r:id="rId6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1" clrIdx="2"/>
  <p:cmAuthor id="3" name=" Donna Madsen" initials="DM" lastIdx="18" clrIdx="3"/>
  <p:cmAuthor id="4" name="Tiffany Bottolfson" initials="tmb" lastIdx="14" clrIdx="4"/>
  <p:cmAuthor id="5" name="Judy Ann Levine" initials="jal"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4796" autoAdjust="0"/>
  </p:normalViewPr>
  <p:slideViewPr>
    <p:cSldViewPr>
      <p:cViewPr varScale="1">
        <p:scale>
          <a:sx n="70" d="100"/>
          <a:sy n="70" d="100"/>
        </p:scale>
        <p:origin x="1596" y="90"/>
      </p:cViewPr>
      <p:guideLst>
        <p:guide orient="horz" pos="2160"/>
        <p:guide pos="2880"/>
      </p:guideLst>
    </p:cSldViewPr>
  </p:slideViewPr>
  <p:outlineViewPr>
    <p:cViewPr>
      <p:scale>
        <a:sx n="33" d="100"/>
        <a:sy n="33" d="100"/>
      </p:scale>
      <p:origin x="36" y="22062"/>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commentAuthors" Target="commentAuthors.xml"/><Relationship Id="rId68"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42639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endParaRPr lang="en-US" dirty="0" smtClean="0"/>
          </a:p>
        </p:txBody>
      </p:sp>
      <p:sp>
        <p:nvSpPr>
          <p:cNvPr id="112643" name="Header Placeholder 3"/>
          <p:cNvSpPr>
            <a:spLocks noGrp="1"/>
          </p:cNvSpPr>
          <p:nvPr>
            <p:ph type="hdr" sz="quarter"/>
          </p:nvPr>
        </p:nvSpPr>
        <p:spPr>
          <a:noFill/>
        </p:spPr>
        <p:txBody>
          <a:bodyPr/>
          <a:lstStyle/>
          <a:p>
            <a:r>
              <a:rPr lang="en-US" dirty="0" smtClean="0"/>
              <a:t>*</a:t>
            </a:r>
            <a:endParaRPr lang="en-US" sz="1200" dirty="0" smtClean="0"/>
          </a:p>
        </p:txBody>
      </p:sp>
      <p:sp>
        <p:nvSpPr>
          <p:cNvPr id="11264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264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264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90064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t>*</a:t>
            </a:r>
            <a:endParaRPr lang="en-US" sz="1200" dirty="0" smtClean="0"/>
          </a:p>
        </p:txBody>
      </p:sp>
      <p:sp>
        <p:nvSpPr>
          <p:cNvPr id="11469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469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469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78836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endParaRPr lang="en-US" dirty="0" smtClean="0"/>
          </a:p>
        </p:txBody>
      </p:sp>
      <p:sp>
        <p:nvSpPr>
          <p:cNvPr id="116739" name="Header Placeholder 3"/>
          <p:cNvSpPr>
            <a:spLocks noGrp="1"/>
          </p:cNvSpPr>
          <p:nvPr>
            <p:ph type="hdr" sz="quarter"/>
          </p:nvPr>
        </p:nvSpPr>
        <p:spPr>
          <a:noFill/>
        </p:spPr>
        <p:txBody>
          <a:bodyPr/>
          <a:lstStyle/>
          <a:p>
            <a:r>
              <a:rPr lang="en-US" dirty="0" smtClean="0"/>
              <a:t>*</a:t>
            </a:r>
            <a:endParaRPr lang="en-US" sz="1200" dirty="0" smtClean="0"/>
          </a:p>
        </p:txBody>
      </p:sp>
      <p:sp>
        <p:nvSpPr>
          <p:cNvPr id="11674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674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674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93119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dirty="0" smtClean="0"/>
          </a:p>
        </p:txBody>
      </p:sp>
      <p:sp>
        <p:nvSpPr>
          <p:cNvPr id="118787" name="Header Placeholder 3"/>
          <p:cNvSpPr>
            <a:spLocks noGrp="1"/>
          </p:cNvSpPr>
          <p:nvPr>
            <p:ph type="hdr" sz="quarter"/>
          </p:nvPr>
        </p:nvSpPr>
        <p:spPr>
          <a:noFill/>
        </p:spPr>
        <p:txBody>
          <a:bodyPr/>
          <a:lstStyle/>
          <a:p>
            <a:r>
              <a:rPr lang="en-US" dirty="0" smtClean="0"/>
              <a:t>*</a:t>
            </a:r>
            <a:endParaRPr lang="en-US" sz="1200" dirty="0" smtClean="0"/>
          </a:p>
        </p:txBody>
      </p:sp>
      <p:sp>
        <p:nvSpPr>
          <p:cNvPr id="1187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87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879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93901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dirty="0" smtClean="0"/>
          </a:p>
        </p:txBody>
      </p:sp>
      <p:sp>
        <p:nvSpPr>
          <p:cNvPr id="118787" name="Header Placeholder 3"/>
          <p:cNvSpPr>
            <a:spLocks noGrp="1"/>
          </p:cNvSpPr>
          <p:nvPr>
            <p:ph type="hdr" sz="quarter"/>
          </p:nvPr>
        </p:nvSpPr>
        <p:spPr>
          <a:noFill/>
        </p:spPr>
        <p:txBody>
          <a:bodyPr/>
          <a:lstStyle/>
          <a:p>
            <a:r>
              <a:rPr lang="en-US" dirty="0" smtClean="0"/>
              <a:t>*</a:t>
            </a:r>
            <a:endParaRPr lang="en-US" sz="1200" dirty="0" smtClean="0"/>
          </a:p>
        </p:txBody>
      </p:sp>
      <p:sp>
        <p:nvSpPr>
          <p:cNvPr id="1187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87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879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99636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dirty="0" smtClean="0"/>
          </a:p>
        </p:txBody>
      </p:sp>
      <p:sp>
        <p:nvSpPr>
          <p:cNvPr id="120835" name="Header Placeholder 3"/>
          <p:cNvSpPr>
            <a:spLocks noGrp="1"/>
          </p:cNvSpPr>
          <p:nvPr>
            <p:ph type="hdr" sz="quarter"/>
          </p:nvPr>
        </p:nvSpPr>
        <p:spPr>
          <a:noFill/>
        </p:spPr>
        <p:txBody>
          <a:bodyPr/>
          <a:lstStyle/>
          <a:p>
            <a:r>
              <a:rPr lang="en-US" dirty="0" smtClean="0"/>
              <a:t>*</a:t>
            </a:r>
            <a:endParaRPr lang="en-US" sz="1200" dirty="0" smtClean="0"/>
          </a:p>
        </p:txBody>
      </p:sp>
      <p:sp>
        <p:nvSpPr>
          <p:cNvPr id="12083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083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083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82107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dirty="0" smtClean="0"/>
          </a:p>
        </p:txBody>
      </p:sp>
      <p:sp>
        <p:nvSpPr>
          <p:cNvPr id="120835" name="Header Placeholder 3"/>
          <p:cNvSpPr>
            <a:spLocks noGrp="1"/>
          </p:cNvSpPr>
          <p:nvPr>
            <p:ph type="hdr" sz="quarter"/>
          </p:nvPr>
        </p:nvSpPr>
        <p:spPr>
          <a:noFill/>
        </p:spPr>
        <p:txBody>
          <a:bodyPr/>
          <a:lstStyle/>
          <a:p>
            <a:r>
              <a:rPr lang="en-US" dirty="0" smtClean="0"/>
              <a:t>*</a:t>
            </a:r>
            <a:endParaRPr lang="en-US" sz="1200" dirty="0" smtClean="0"/>
          </a:p>
        </p:txBody>
      </p:sp>
      <p:sp>
        <p:nvSpPr>
          <p:cNvPr id="12083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083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083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90786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124931" name="Header Placeholder 3"/>
          <p:cNvSpPr>
            <a:spLocks noGrp="1"/>
          </p:cNvSpPr>
          <p:nvPr>
            <p:ph type="hdr" sz="quarter"/>
          </p:nvPr>
        </p:nvSpPr>
        <p:spPr>
          <a:noFill/>
        </p:spPr>
        <p:txBody>
          <a:bodyPr/>
          <a:lstStyle/>
          <a:p>
            <a:r>
              <a:rPr lang="en-US" dirty="0" smtClean="0"/>
              <a:t>*</a:t>
            </a:r>
            <a:endParaRPr lang="en-US" sz="1200" dirty="0" smtClean="0"/>
          </a:p>
        </p:txBody>
      </p:sp>
      <p:sp>
        <p:nvSpPr>
          <p:cNvPr id="12493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493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493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06614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124931" name="Header Placeholder 3"/>
          <p:cNvSpPr>
            <a:spLocks noGrp="1"/>
          </p:cNvSpPr>
          <p:nvPr>
            <p:ph type="hdr" sz="quarter"/>
          </p:nvPr>
        </p:nvSpPr>
        <p:spPr>
          <a:noFill/>
        </p:spPr>
        <p:txBody>
          <a:bodyPr/>
          <a:lstStyle/>
          <a:p>
            <a:r>
              <a:rPr lang="en-US" dirty="0" smtClean="0"/>
              <a:t>*</a:t>
            </a:r>
            <a:endParaRPr lang="en-US" sz="1200" dirty="0" smtClean="0"/>
          </a:p>
        </p:txBody>
      </p:sp>
      <p:sp>
        <p:nvSpPr>
          <p:cNvPr id="12493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493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493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78864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126979" name="Header Placeholder 3"/>
          <p:cNvSpPr>
            <a:spLocks noGrp="1"/>
          </p:cNvSpPr>
          <p:nvPr>
            <p:ph type="hdr" sz="quarter"/>
          </p:nvPr>
        </p:nvSpPr>
        <p:spPr>
          <a:noFill/>
        </p:spPr>
        <p:txBody>
          <a:bodyPr/>
          <a:lstStyle/>
          <a:p>
            <a:r>
              <a:rPr lang="en-US" dirty="0" smtClean="0"/>
              <a:t>*</a:t>
            </a:r>
            <a:endParaRPr lang="en-US" sz="1200" dirty="0" smtClean="0"/>
          </a:p>
        </p:txBody>
      </p:sp>
      <p:sp>
        <p:nvSpPr>
          <p:cNvPr id="1269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69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698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53317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endParaRPr lang="en-US" dirty="0" smtClean="0"/>
          </a:p>
        </p:txBody>
      </p:sp>
      <p:sp>
        <p:nvSpPr>
          <p:cNvPr id="104451" name="Header Placeholder 3"/>
          <p:cNvSpPr>
            <a:spLocks noGrp="1"/>
          </p:cNvSpPr>
          <p:nvPr>
            <p:ph type="hdr" sz="quarter"/>
          </p:nvPr>
        </p:nvSpPr>
        <p:spPr>
          <a:noFill/>
        </p:spPr>
        <p:txBody>
          <a:bodyPr/>
          <a:lstStyle/>
          <a:p>
            <a:r>
              <a:rPr lang="en-US" dirty="0" smtClean="0"/>
              <a:t>*</a:t>
            </a:r>
            <a:endParaRPr lang="en-US" sz="1200" dirty="0" smtClean="0"/>
          </a:p>
        </p:txBody>
      </p:sp>
      <p:sp>
        <p:nvSpPr>
          <p:cNvPr id="10445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445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445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100939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126979" name="Header Placeholder 3"/>
          <p:cNvSpPr>
            <a:spLocks noGrp="1"/>
          </p:cNvSpPr>
          <p:nvPr>
            <p:ph type="hdr" sz="quarter"/>
          </p:nvPr>
        </p:nvSpPr>
        <p:spPr>
          <a:noFill/>
        </p:spPr>
        <p:txBody>
          <a:bodyPr/>
          <a:lstStyle/>
          <a:p>
            <a:r>
              <a:rPr lang="en-US" dirty="0" smtClean="0"/>
              <a:t>*</a:t>
            </a:r>
            <a:endParaRPr lang="en-US" sz="1200" dirty="0" smtClean="0"/>
          </a:p>
        </p:txBody>
      </p:sp>
      <p:sp>
        <p:nvSpPr>
          <p:cNvPr id="1269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69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698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697481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endParaRPr lang="en-US" dirty="0" smtClean="0"/>
          </a:p>
        </p:txBody>
      </p:sp>
      <p:sp>
        <p:nvSpPr>
          <p:cNvPr id="129027" name="Header Placeholder 3"/>
          <p:cNvSpPr>
            <a:spLocks noGrp="1"/>
          </p:cNvSpPr>
          <p:nvPr>
            <p:ph type="hdr" sz="quarter"/>
          </p:nvPr>
        </p:nvSpPr>
        <p:spPr>
          <a:noFill/>
        </p:spPr>
        <p:txBody>
          <a:bodyPr/>
          <a:lstStyle/>
          <a:p>
            <a:r>
              <a:rPr lang="en-US" dirty="0" smtClean="0"/>
              <a:t>*</a:t>
            </a:r>
            <a:endParaRPr lang="en-US" sz="1200" dirty="0" smtClean="0"/>
          </a:p>
        </p:txBody>
      </p:sp>
      <p:sp>
        <p:nvSpPr>
          <p:cNvPr id="1290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290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2903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33726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dirty="0" smtClean="0"/>
          </a:p>
        </p:txBody>
      </p:sp>
      <p:sp>
        <p:nvSpPr>
          <p:cNvPr id="131075" name="Header Placeholder 3"/>
          <p:cNvSpPr>
            <a:spLocks noGrp="1"/>
          </p:cNvSpPr>
          <p:nvPr>
            <p:ph type="hdr" sz="quarter"/>
          </p:nvPr>
        </p:nvSpPr>
        <p:spPr>
          <a:noFill/>
        </p:spPr>
        <p:txBody>
          <a:bodyPr/>
          <a:lstStyle/>
          <a:p>
            <a:r>
              <a:rPr lang="en-US" dirty="0" smtClean="0"/>
              <a:t>*</a:t>
            </a:r>
            <a:endParaRPr lang="en-US" sz="1200" dirty="0" smtClean="0"/>
          </a:p>
        </p:txBody>
      </p:sp>
      <p:sp>
        <p:nvSpPr>
          <p:cNvPr id="13107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107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107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53679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p:spPr>
        <p:txBody>
          <a:bodyPr/>
          <a:lstStyle/>
          <a:p>
            <a:endParaRPr lang="en-US" dirty="0" smtClean="0"/>
          </a:p>
        </p:txBody>
      </p:sp>
      <p:sp>
        <p:nvSpPr>
          <p:cNvPr id="133123" name="Header Placeholder 3"/>
          <p:cNvSpPr>
            <a:spLocks noGrp="1"/>
          </p:cNvSpPr>
          <p:nvPr>
            <p:ph type="hdr" sz="quarter"/>
          </p:nvPr>
        </p:nvSpPr>
        <p:spPr>
          <a:noFill/>
        </p:spPr>
        <p:txBody>
          <a:bodyPr/>
          <a:lstStyle/>
          <a:p>
            <a:r>
              <a:rPr lang="en-US" dirty="0" smtClean="0"/>
              <a:t>*</a:t>
            </a:r>
            <a:endParaRPr lang="en-US" sz="1200" dirty="0" smtClean="0"/>
          </a:p>
        </p:txBody>
      </p:sp>
      <p:sp>
        <p:nvSpPr>
          <p:cNvPr id="1331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31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312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22576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p:spPr>
        <p:txBody>
          <a:bodyPr/>
          <a:lstStyle/>
          <a:p>
            <a:endParaRPr lang="en-US" dirty="0" smtClean="0"/>
          </a:p>
        </p:txBody>
      </p:sp>
      <p:sp>
        <p:nvSpPr>
          <p:cNvPr id="135171" name="Header Placeholder 3"/>
          <p:cNvSpPr>
            <a:spLocks noGrp="1"/>
          </p:cNvSpPr>
          <p:nvPr>
            <p:ph type="hdr" sz="quarter"/>
          </p:nvPr>
        </p:nvSpPr>
        <p:spPr>
          <a:noFill/>
        </p:spPr>
        <p:txBody>
          <a:bodyPr/>
          <a:lstStyle/>
          <a:p>
            <a:r>
              <a:rPr lang="en-US" dirty="0" smtClean="0"/>
              <a:t>*</a:t>
            </a:r>
            <a:endParaRPr lang="en-US" sz="1200" dirty="0" smtClean="0"/>
          </a:p>
        </p:txBody>
      </p:sp>
      <p:sp>
        <p:nvSpPr>
          <p:cNvPr id="13517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517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517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71302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endParaRPr lang="en-US" dirty="0" smtClean="0"/>
          </a:p>
        </p:txBody>
      </p:sp>
      <p:sp>
        <p:nvSpPr>
          <p:cNvPr id="137219" name="Header Placeholder 3"/>
          <p:cNvSpPr>
            <a:spLocks noGrp="1"/>
          </p:cNvSpPr>
          <p:nvPr>
            <p:ph type="hdr" sz="quarter"/>
          </p:nvPr>
        </p:nvSpPr>
        <p:spPr>
          <a:noFill/>
        </p:spPr>
        <p:txBody>
          <a:bodyPr/>
          <a:lstStyle/>
          <a:p>
            <a:r>
              <a:rPr lang="en-US" dirty="0" smtClean="0"/>
              <a:t>*</a:t>
            </a:r>
            <a:endParaRPr lang="en-US" sz="1200" dirty="0" smtClean="0"/>
          </a:p>
        </p:txBody>
      </p:sp>
      <p:sp>
        <p:nvSpPr>
          <p:cNvPr id="13722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722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722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57676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endParaRPr lang="en-US" dirty="0" smtClean="0"/>
          </a:p>
        </p:txBody>
      </p:sp>
      <p:sp>
        <p:nvSpPr>
          <p:cNvPr id="139267" name="Header Placeholder 3"/>
          <p:cNvSpPr>
            <a:spLocks noGrp="1"/>
          </p:cNvSpPr>
          <p:nvPr>
            <p:ph type="hdr" sz="quarter"/>
          </p:nvPr>
        </p:nvSpPr>
        <p:spPr>
          <a:noFill/>
        </p:spPr>
        <p:txBody>
          <a:bodyPr/>
          <a:lstStyle/>
          <a:p>
            <a:r>
              <a:rPr lang="en-US" dirty="0" smtClean="0"/>
              <a:t>*</a:t>
            </a:r>
            <a:endParaRPr lang="en-US" sz="1200" dirty="0" smtClean="0"/>
          </a:p>
        </p:txBody>
      </p:sp>
      <p:sp>
        <p:nvSpPr>
          <p:cNvPr id="13926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3926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3927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90279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endParaRPr lang="en-US" dirty="0" smtClean="0"/>
          </a:p>
        </p:txBody>
      </p:sp>
      <p:sp>
        <p:nvSpPr>
          <p:cNvPr id="141315" name="Header Placeholder 3"/>
          <p:cNvSpPr>
            <a:spLocks noGrp="1"/>
          </p:cNvSpPr>
          <p:nvPr>
            <p:ph type="hdr" sz="quarter"/>
          </p:nvPr>
        </p:nvSpPr>
        <p:spPr>
          <a:noFill/>
        </p:spPr>
        <p:txBody>
          <a:bodyPr/>
          <a:lstStyle/>
          <a:p>
            <a:r>
              <a:rPr lang="en-US" dirty="0" smtClean="0"/>
              <a:t>*</a:t>
            </a:r>
            <a:endParaRPr lang="en-US" sz="1200" dirty="0" smtClean="0"/>
          </a:p>
        </p:txBody>
      </p:sp>
      <p:sp>
        <p:nvSpPr>
          <p:cNvPr id="14131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131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131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762083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p:spPr>
        <p:txBody>
          <a:bodyPr/>
          <a:lstStyle/>
          <a:p>
            <a:endParaRPr lang="en-US" dirty="0" smtClean="0"/>
          </a:p>
        </p:txBody>
      </p:sp>
      <p:sp>
        <p:nvSpPr>
          <p:cNvPr id="143363" name="Header Placeholder 3"/>
          <p:cNvSpPr>
            <a:spLocks noGrp="1"/>
          </p:cNvSpPr>
          <p:nvPr>
            <p:ph type="hdr" sz="quarter"/>
          </p:nvPr>
        </p:nvSpPr>
        <p:spPr>
          <a:noFill/>
        </p:spPr>
        <p:txBody>
          <a:bodyPr/>
          <a:lstStyle/>
          <a:p>
            <a:r>
              <a:rPr lang="en-US" dirty="0" smtClean="0"/>
              <a:t>*</a:t>
            </a:r>
            <a:endParaRPr lang="en-US" sz="1200" dirty="0" smtClean="0"/>
          </a:p>
        </p:txBody>
      </p:sp>
      <p:sp>
        <p:nvSpPr>
          <p:cNvPr id="14336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336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336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606409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dirty="0" smtClean="0"/>
          </a:p>
        </p:txBody>
      </p:sp>
      <p:sp>
        <p:nvSpPr>
          <p:cNvPr id="145411" name="Header Placeholder 3"/>
          <p:cNvSpPr>
            <a:spLocks noGrp="1"/>
          </p:cNvSpPr>
          <p:nvPr>
            <p:ph type="hdr" sz="quarter"/>
          </p:nvPr>
        </p:nvSpPr>
        <p:spPr>
          <a:noFill/>
        </p:spPr>
        <p:txBody>
          <a:bodyPr/>
          <a:lstStyle/>
          <a:p>
            <a:r>
              <a:rPr lang="en-US" dirty="0" smtClean="0"/>
              <a:t>*</a:t>
            </a:r>
            <a:endParaRPr lang="en-US" sz="1200" dirty="0" smtClean="0"/>
          </a:p>
        </p:txBody>
      </p:sp>
      <p:sp>
        <p:nvSpPr>
          <p:cNvPr id="14541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541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541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6808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113699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dirty="0" smtClean="0"/>
          </a:p>
        </p:txBody>
      </p:sp>
      <p:sp>
        <p:nvSpPr>
          <p:cNvPr id="145411" name="Header Placeholder 3"/>
          <p:cNvSpPr>
            <a:spLocks noGrp="1"/>
          </p:cNvSpPr>
          <p:nvPr>
            <p:ph type="hdr" sz="quarter"/>
          </p:nvPr>
        </p:nvSpPr>
        <p:spPr>
          <a:noFill/>
        </p:spPr>
        <p:txBody>
          <a:bodyPr/>
          <a:lstStyle/>
          <a:p>
            <a:r>
              <a:rPr lang="en-US" dirty="0" smtClean="0"/>
              <a:t>*</a:t>
            </a:r>
            <a:endParaRPr lang="en-US" sz="1200" dirty="0" smtClean="0"/>
          </a:p>
        </p:txBody>
      </p:sp>
      <p:sp>
        <p:nvSpPr>
          <p:cNvPr id="14541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4541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4541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63436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endParaRPr lang="en-US" dirty="0" smtClean="0"/>
          </a:p>
        </p:txBody>
      </p:sp>
      <p:sp>
        <p:nvSpPr>
          <p:cNvPr id="151555" name="Header Placeholder 3"/>
          <p:cNvSpPr>
            <a:spLocks noGrp="1"/>
          </p:cNvSpPr>
          <p:nvPr>
            <p:ph type="hdr" sz="quarter"/>
          </p:nvPr>
        </p:nvSpPr>
        <p:spPr>
          <a:noFill/>
        </p:spPr>
        <p:txBody>
          <a:bodyPr/>
          <a:lstStyle/>
          <a:p>
            <a:r>
              <a:rPr lang="en-US" dirty="0" smtClean="0"/>
              <a:t>*</a:t>
            </a:r>
            <a:endParaRPr lang="en-US" sz="1200" dirty="0" smtClean="0"/>
          </a:p>
        </p:txBody>
      </p:sp>
      <p:sp>
        <p:nvSpPr>
          <p:cNvPr id="15155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5155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5155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997338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Header Placeholder 3"/>
          <p:cNvSpPr>
            <a:spLocks noGrp="1"/>
          </p:cNvSpPr>
          <p:nvPr>
            <p:ph type="hdr" sz="quarter"/>
          </p:nvPr>
        </p:nvSpPr>
        <p:spPr>
          <a:noFill/>
        </p:spPr>
        <p:txBody>
          <a:bodyPr/>
          <a:lstStyle/>
          <a:p>
            <a:r>
              <a:rPr lang="en-US" dirty="0" smtClean="0"/>
              <a:t>*</a:t>
            </a:r>
            <a:endParaRPr lang="en-US" sz="1200" dirty="0" smtClean="0"/>
          </a:p>
        </p:txBody>
      </p:sp>
      <p:sp>
        <p:nvSpPr>
          <p:cNvPr id="1597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597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5975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514529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Header Placeholder 3"/>
          <p:cNvSpPr>
            <a:spLocks noGrp="1"/>
          </p:cNvSpPr>
          <p:nvPr>
            <p:ph type="hdr" sz="quarter"/>
          </p:nvPr>
        </p:nvSpPr>
        <p:spPr>
          <a:noFill/>
        </p:spPr>
        <p:txBody>
          <a:bodyPr/>
          <a:lstStyle/>
          <a:p>
            <a:r>
              <a:rPr lang="en-US" dirty="0" smtClean="0"/>
              <a:t>*</a:t>
            </a:r>
            <a:endParaRPr lang="en-US" sz="1200" dirty="0" smtClean="0"/>
          </a:p>
        </p:txBody>
      </p:sp>
      <p:sp>
        <p:nvSpPr>
          <p:cNvPr id="1597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597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5975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947185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p:spPr>
        <p:txBody>
          <a:bodyPr/>
          <a:lstStyle/>
          <a:p>
            <a:endParaRPr lang="en-US" dirty="0" smtClean="0"/>
          </a:p>
        </p:txBody>
      </p:sp>
      <p:sp>
        <p:nvSpPr>
          <p:cNvPr id="163843" name="Header Placeholder 3"/>
          <p:cNvSpPr>
            <a:spLocks noGrp="1"/>
          </p:cNvSpPr>
          <p:nvPr>
            <p:ph type="hdr" sz="quarter"/>
          </p:nvPr>
        </p:nvSpPr>
        <p:spPr>
          <a:noFill/>
        </p:spPr>
        <p:txBody>
          <a:bodyPr/>
          <a:lstStyle/>
          <a:p>
            <a:r>
              <a:rPr lang="en-US" dirty="0" smtClean="0"/>
              <a:t>*</a:t>
            </a:r>
            <a:endParaRPr lang="en-US" sz="1200" dirty="0" smtClean="0"/>
          </a:p>
        </p:txBody>
      </p:sp>
      <p:sp>
        <p:nvSpPr>
          <p:cNvPr id="16384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384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384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592155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a:lstStyle/>
          <a:p>
            <a:endParaRPr lang="en-US" dirty="0" smtClean="0"/>
          </a:p>
        </p:txBody>
      </p:sp>
      <p:sp>
        <p:nvSpPr>
          <p:cNvPr id="165891" name="Header Placeholder 3"/>
          <p:cNvSpPr>
            <a:spLocks noGrp="1"/>
          </p:cNvSpPr>
          <p:nvPr>
            <p:ph type="hdr" sz="quarter"/>
          </p:nvPr>
        </p:nvSpPr>
        <p:spPr>
          <a:noFill/>
        </p:spPr>
        <p:txBody>
          <a:bodyPr/>
          <a:lstStyle/>
          <a:p>
            <a:r>
              <a:rPr lang="en-US" dirty="0" smtClean="0"/>
              <a:t>*</a:t>
            </a:r>
            <a:endParaRPr lang="en-US" sz="1200" dirty="0" smtClean="0"/>
          </a:p>
        </p:txBody>
      </p:sp>
      <p:sp>
        <p:nvSpPr>
          <p:cNvPr id="16589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589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589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583289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endParaRPr lang="en-US" dirty="0" smtClean="0"/>
          </a:p>
        </p:txBody>
      </p:sp>
      <p:sp>
        <p:nvSpPr>
          <p:cNvPr id="167939" name="Header Placeholder 3"/>
          <p:cNvSpPr>
            <a:spLocks noGrp="1"/>
          </p:cNvSpPr>
          <p:nvPr>
            <p:ph type="hdr" sz="quarter"/>
          </p:nvPr>
        </p:nvSpPr>
        <p:spPr>
          <a:noFill/>
        </p:spPr>
        <p:txBody>
          <a:bodyPr/>
          <a:lstStyle/>
          <a:p>
            <a:r>
              <a:rPr lang="en-US" dirty="0" smtClean="0"/>
              <a:t>*</a:t>
            </a:r>
            <a:endParaRPr lang="en-US" sz="1200" dirty="0" smtClean="0"/>
          </a:p>
        </p:txBody>
      </p:sp>
      <p:sp>
        <p:nvSpPr>
          <p:cNvPr id="16794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794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794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12401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p:spPr>
        <p:txBody>
          <a:bodyPr/>
          <a:lstStyle/>
          <a:p>
            <a:endParaRPr lang="en-US" dirty="0" smtClean="0"/>
          </a:p>
        </p:txBody>
      </p:sp>
      <p:sp>
        <p:nvSpPr>
          <p:cNvPr id="169987" name="Header Placeholder 3"/>
          <p:cNvSpPr>
            <a:spLocks noGrp="1"/>
          </p:cNvSpPr>
          <p:nvPr>
            <p:ph type="hdr" sz="quarter"/>
          </p:nvPr>
        </p:nvSpPr>
        <p:spPr>
          <a:noFill/>
        </p:spPr>
        <p:txBody>
          <a:bodyPr/>
          <a:lstStyle/>
          <a:p>
            <a:r>
              <a:rPr lang="en-US" dirty="0" smtClean="0"/>
              <a:t>*</a:t>
            </a:r>
            <a:endParaRPr lang="en-US" sz="1200" dirty="0" smtClean="0"/>
          </a:p>
        </p:txBody>
      </p:sp>
      <p:sp>
        <p:nvSpPr>
          <p:cNvPr id="16998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6998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6999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090752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endParaRPr lang="en-US" dirty="0" smtClean="0"/>
          </a:p>
        </p:txBody>
      </p:sp>
      <p:sp>
        <p:nvSpPr>
          <p:cNvPr id="172035" name="Header Placeholder 3"/>
          <p:cNvSpPr>
            <a:spLocks noGrp="1"/>
          </p:cNvSpPr>
          <p:nvPr>
            <p:ph type="hdr" sz="quarter"/>
          </p:nvPr>
        </p:nvSpPr>
        <p:spPr>
          <a:noFill/>
        </p:spPr>
        <p:txBody>
          <a:bodyPr/>
          <a:lstStyle/>
          <a:p>
            <a:r>
              <a:rPr lang="en-US" dirty="0" smtClean="0"/>
              <a:t>*</a:t>
            </a:r>
            <a:endParaRPr lang="en-US" sz="1200" dirty="0" smtClean="0"/>
          </a:p>
        </p:txBody>
      </p:sp>
      <p:sp>
        <p:nvSpPr>
          <p:cNvPr id="17203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203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203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339464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p:spPr>
        <p:txBody>
          <a:bodyPr/>
          <a:lstStyle/>
          <a:p>
            <a:endParaRPr lang="en-US" dirty="0" smtClean="0"/>
          </a:p>
        </p:txBody>
      </p:sp>
      <p:sp>
        <p:nvSpPr>
          <p:cNvPr id="174083" name="Header Placeholder 3"/>
          <p:cNvSpPr>
            <a:spLocks noGrp="1"/>
          </p:cNvSpPr>
          <p:nvPr>
            <p:ph type="hdr" sz="quarter"/>
          </p:nvPr>
        </p:nvSpPr>
        <p:spPr>
          <a:noFill/>
        </p:spPr>
        <p:txBody>
          <a:bodyPr/>
          <a:lstStyle/>
          <a:p>
            <a:r>
              <a:rPr lang="en-US" dirty="0" smtClean="0"/>
              <a:t>*</a:t>
            </a:r>
            <a:endParaRPr lang="en-US" sz="1200" dirty="0" smtClean="0"/>
          </a:p>
        </p:txBody>
      </p:sp>
      <p:sp>
        <p:nvSpPr>
          <p:cNvPr id="17408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408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408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4075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1318937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p:spPr>
        <p:txBody>
          <a:bodyPr/>
          <a:lstStyle/>
          <a:p>
            <a:endParaRPr lang="en-US" dirty="0" smtClean="0"/>
          </a:p>
        </p:txBody>
      </p:sp>
      <p:sp>
        <p:nvSpPr>
          <p:cNvPr id="176131" name="Header Placeholder 3"/>
          <p:cNvSpPr>
            <a:spLocks noGrp="1"/>
          </p:cNvSpPr>
          <p:nvPr>
            <p:ph type="hdr" sz="quarter"/>
          </p:nvPr>
        </p:nvSpPr>
        <p:spPr>
          <a:noFill/>
        </p:spPr>
        <p:txBody>
          <a:bodyPr/>
          <a:lstStyle/>
          <a:p>
            <a:r>
              <a:rPr lang="en-US" dirty="0" smtClean="0"/>
              <a:t>*</a:t>
            </a:r>
            <a:endParaRPr lang="en-US" sz="1200" dirty="0" smtClean="0"/>
          </a:p>
        </p:txBody>
      </p:sp>
      <p:sp>
        <p:nvSpPr>
          <p:cNvPr id="176132"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6133"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6134"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643256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t>*</a:t>
            </a:r>
            <a:endParaRPr lang="en-US" sz="1200" dirty="0" smtClean="0"/>
          </a:p>
        </p:txBody>
      </p:sp>
      <p:sp>
        <p:nvSpPr>
          <p:cNvPr id="1781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81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818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236357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t>*</a:t>
            </a:r>
            <a:endParaRPr lang="en-US" sz="1200" dirty="0" smtClean="0"/>
          </a:p>
        </p:txBody>
      </p:sp>
      <p:sp>
        <p:nvSpPr>
          <p:cNvPr id="1781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81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818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880386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t>*</a:t>
            </a:r>
            <a:endParaRPr lang="en-US" sz="1200" dirty="0" smtClean="0"/>
          </a:p>
        </p:txBody>
      </p:sp>
      <p:sp>
        <p:nvSpPr>
          <p:cNvPr id="17818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7818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7818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158036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endParaRPr lang="en-US" dirty="0" smtClean="0"/>
          </a:p>
        </p:txBody>
      </p:sp>
      <p:sp>
        <p:nvSpPr>
          <p:cNvPr id="180227" name="Header Placeholder 3"/>
          <p:cNvSpPr>
            <a:spLocks noGrp="1"/>
          </p:cNvSpPr>
          <p:nvPr>
            <p:ph type="hdr" sz="quarter"/>
          </p:nvPr>
        </p:nvSpPr>
        <p:spPr>
          <a:noFill/>
        </p:spPr>
        <p:txBody>
          <a:bodyPr/>
          <a:lstStyle/>
          <a:p>
            <a:r>
              <a:rPr lang="en-US" dirty="0" smtClean="0"/>
              <a:t>*</a:t>
            </a:r>
            <a:endParaRPr lang="en-US" sz="1200" dirty="0" smtClean="0"/>
          </a:p>
        </p:txBody>
      </p:sp>
      <p:sp>
        <p:nvSpPr>
          <p:cNvPr id="1802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02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023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778547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endParaRPr lang="en-US" dirty="0" smtClean="0"/>
          </a:p>
        </p:txBody>
      </p:sp>
      <p:sp>
        <p:nvSpPr>
          <p:cNvPr id="180227" name="Header Placeholder 3"/>
          <p:cNvSpPr>
            <a:spLocks noGrp="1"/>
          </p:cNvSpPr>
          <p:nvPr>
            <p:ph type="hdr" sz="quarter"/>
          </p:nvPr>
        </p:nvSpPr>
        <p:spPr>
          <a:noFill/>
        </p:spPr>
        <p:txBody>
          <a:bodyPr/>
          <a:lstStyle/>
          <a:p>
            <a:r>
              <a:rPr lang="en-US" dirty="0" smtClean="0"/>
              <a:t>*</a:t>
            </a:r>
            <a:endParaRPr lang="en-US" sz="1200" dirty="0" smtClean="0"/>
          </a:p>
        </p:txBody>
      </p:sp>
      <p:sp>
        <p:nvSpPr>
          <p:cNvPr id="18022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022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023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510124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p:spPr>
        <p:txBody>
          <a:bodyPr/>
          <a:lstStyle/>
          <a:p>
            <a:endParaRPr lang="en-US" dirty="0" smtClean="0"/>
          </a:p>
        </p:txBody>
      </p:sp>
      <p:sp>
        <p:nvSpPr>
          <p:cNvPr id="182275" name="Header Placeholder 3"/>
          <p:cNvSpPr>
            <a:spLocks noGrp="1"/>
          </p:cNvSpPr>
          <p:nvPr>
            <p:ph type="hdr" sz="quarter"/>
          </p:nvPr>
        </p:nvSpPr>
        <p:spPr>
          <a:noFill/>
        </p:spPr>
        <p:txBody>
          <a:bodyPr/>
          <a:lstStyle/>
          <a:p>
            <a:r>
              <a:rPr lang="en-US" dirty="0" smtClean="0"/>
              <a:t>*</a:t>
            </a:r>
            <a:endParaRPr lang="en-US" sz="1200" dirty="0" smtClean="0"/>
          </a:p>
        </p:txBody>
      </p:sp>
      <p:sp>
        <p:nvSpPr>
          <p:cNvPr id="18227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227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227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666545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a:lstStyle/>
          <a:p>
            <a:endParaRPr lang="en-US" dirty="0" smtClean="0"/>
          </a:p>
        </p:txBody>
      </p:sp>
      <p:sp>
        <p:nvSpPr>
          <p:cNvPr id="184323" name="Header Placeholder 3"/>
          <p:cNvSpPr>
            <a:spLocks noGrp="1"/>
          </p:cNvSpPr>
          <p:nvPr>
            <p:ph type="hdr" sz="quarter"/>
          </p:nvPr>
        </p:nvSpPr>
        <p:spPr>
          <a:noFill/>
        </p:spPr>
        <p:txBody>
          <a:bodyPr/>
          <a:lstStyle/>
          <a:p>
            <a:r>
              <a:rPr lang="en-US" dirty="0" smtClean="0"/>
              <a:t>*</a:t>
            </a:r>
            <a:endParaRPr lang="en-US" sz="1200" dirty="0" smtClean="0"/>
          </a:p>
        </p:txBody>
      </p:sp>
      <p:sp>
        <p:nvSpPr>
          <p:cNvPr id="1843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43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432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2068230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a:lstStyle/>
          <a:p>
            <a:endParaRPr lang="en-US" dirty="0" smtClean="0"/>
          </a:p>
        </p:txBody>
      </p:sp>
      <p:sp>
        <p:nvSpPr>
          <p:cNvPr id="184323" name="Header Placeholder 3"/>
          <p:cNvSpPr>
            <a:spLocks noGrp="1"/>
          </p:cNvSpPr>
          <p:nvPr>
            <p:ph type="hdr" sz="quarter"/>
          </p:nvPr>
        </p:nvSpPr>
        <p:spPr>
          <a:noFill/>
        </p:spPr>
        <p:txBody>
          <a:bodyPr/>
          <a:lstStyle/>
          <a:p>
            <a:r>
              <a:rPr lang="en-US" dirty="0" smtClean="0"/>
              <a:t>*</a:t>
            </a:r>
            <a:endParaRPr lang="en-US" sz="1200" dirty="0" smtClean="0"/>
          </a:p>
        </p:txBody>
      </p:sp>
      <p:sp>
        <p:nvSpPr>
          <p:cNvPr id="184324"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84325"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84326"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4083424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278402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2651681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931341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extLst>
      <p:ext uri="{BB962C8B-B14F-4D97-AF65-F5344CB8AC3E}">
        <p14:creationId xmlns:p14="http://schemas.microsoft.com/office/powerpoint/2010/main" val="470837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extLst>
      <p:ext uri="{BB962C8B-B14F-4D97-AF65-F5344CB8AC3E}">
        <p14:creationId xmlns:p14="http://schemas.microsoft.com/office/powerpoint/2010/main" val="153069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endParaRPr lang="en-US" dirty="0" smtClean="0"/>
          </a:p>
        </p:txBody>
      </p:sp>
      <p:sp>
        <p:nvSpPr>
          <p:cNvPr id="106499" name="Header Placeholder 3"/>
          <p:cNvSpPr>
            <a:spLocks noGrp="1"/>
          </p:cNvSpPr>
          <p:nvPr>
            <p:ph type="hdr" sz="quarter"/>
          </p:nvPr>
        </p:nvSpPr>
        <p:spPr>
          <a:noFill/>
        </p:spPr>
        <p:txBody>
          <a:bodyPr/>
          <a:lstStyle/>
          <a:p>
            <a:r>
              <a:rPr lang="en-US" dirty="0" smtClean="0"/>
              <a:t>*</a:t>
            </a:r>
            <a:endParaRPr lang="en-US" sz="1200" dirty="0" smtClean="0"/>
          </a:p>
        </p:txBody>
      </p:sp>
      <p:sp>
        <p:nvSpPr>
          <p:cNvPr id="106500"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6501"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6502"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172408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108547" name="Header Placeholder 3"/>
          <p:cNvSpPr>
            <a:spLocks noGrp="1"/>
          </p:cNvSpPr>
          <p:nvPr>
            <p:ph type="hdr" sz="quarter"/>
          </p:nvPr>
        </p:nvSpPr>
        <p:spPr>
          <a:noFill/>
        </p:spPr>
        <p:txBody>
          <a:bodyPr/>
          <a:lstStyle/>
          <a:p>
            <a:r>
              <a:rPr lang="en-US" dirty="0" smtClean="0"/>
              <a:t>*</a:t>
            </a:r>
            <a:endParaRPr lang="en-US" sz="1200" dirty="0" smtClean="0"/>
          </a:p>
        </p:txBody>
      </p:sp>
      <p:sp>
        <p:nvSpPr>
          <p:cNvPr id="1085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85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855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324083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108547" name="Header Placeholder 3"/>
          <p:cNvSpPr>
            <a:spLocks noGrp="1"/>
          </p:cNvSpPr>
          <p:nvPr>
            <p:ph type="hdr" sz="quarter"/>
          </p:nvPr>
        </p:nvSpPr>
        <p:spPr>
          <a:noFill/>
        </p:spPr>
        <p:txBody>
          <a:bodyPr/>
          <a:lstStyle/>
          <a:p>
            <a:r>
              <a:rPr lang="en-US" dirty="0" smtClean="0"/>
              <a:t>*</a:t>
            </a:r>
            <a:endParaRPr lang="en-US" sz="1200" dirty="0" smtClean="0"/>
          </a:p>
        </p:txBody>
      </p:sp>
      <p:sp>
        <p:nvSpPr>
          <p:cNvPr id="108548"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08549"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08550"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428312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Header Placeholder 3"/>
          <p:cNvSpPr>
            <a:spLocks noGrp="1"/>
          </p:cNvSpPr>
          <p:nvPr>
            <p:ph type="hdr" sz="quarter"/>
          </p:nvPr>
        </p:nvSpPr>
        <p:spPr>
          <a:noFill/>
        </p:spPr>
        <p:txBody>
          <a:bodyPr/>
          <a:lstStyle/>
          <a:p>
            <a:r>
              <a:rPr lang="en-US" dirty="0" smtClean="0"/>
              <a:t>*</a:t>
            </a:r>
            <a:endParaRPr lang="en-US" sz="1200" dirty="0" smtClean="0"/>
          </a:p>
        </p:txBody>
      </p:sp>
      <p:sp>
        <p:nvSpPr>
          <p:cNvPr id="110596" name="Date Placeholder 4"/>
          <p:cNvSpPr>
            <a:spLocks noGrp="1"/>
          </p:cNvSpPr>
          <p:nvPr>
            <p:ph type="dt" sz="quarter" idx="1"/>
          </p:nvPr>
        </p:nvSpPr>
        <p:spPr>
          <a:noFill/>
        </p:spPr>
        <p:txBody>
          <a:bodyPr/>
          <a:lstStyle/>
          <a:p>
            <a:r>
              <a:rPr lang="en-US" dirty="0" smtClean="0"/>
              <a:t>07/16/96</a:t>
            </a:r>
            <a:endParaRPr lang="en-US" sz="1200" dirty="0" smtClean="0"/>
          </a:p>
        </p:txBody>
      </p:sp>
      <p:sp>
        <p:nvSpPr>
          <p:cNvPr id="110597" name="Footer Placeholder 5"/>
          <p:cNvSpPr>
            <a:spLocks noGrp="1"/>
          </p:cNvSpPr>
          <p:nvPr>
            <p:ph type="ftr" sz="quarter" idx="4"/>
          </p:nvPr>
        </p:nvSpPr>
        <p:spPr>
          <a:noFill/>
        </p:spPr>
        <p:txBody>
          <a:bodyPr/>
          <a:lstStyle/>
          <a:p>
            <a:r>
              <a:rPr lang="en-US" dirty="0" smtClean="0"/>
              <a:t>*</a:t>
            </a:r>
            <a:endParaRPr lang="en-US" sz="1200" dirty="0" smtClean="0"/>
          </a:p>
        </p:txBody>
      </p:sp>
      <p:sp>
        <p:nvSpPr>
          <p:cNvPr id="110598" name="Slide Number Placeholder 6"/>
          <p:cNvSpPr>
            <a:spLocks noGrp="1"/>
          </p:cNvSpPr>
          <p:nvPr>
            <p:ph type="sldNum" sz="quarter" idx="5"/>
          </p:nvPr>
        </p:nvSpPr>
        <p:spPr>
          <a:noFill/>
        </p:spPr>
        <p:txBody>
          <a:bodyPr/>
          <a:lstStyle/>
          <a:p>
            <a:r>
              <a:rPr lang="en-US" dirty="0" smtClean="0"/>
              <a:t>##</a:t>
            </a:r>
            <a:endParaRPr lang="en-US" sz="1200" dirty="0" smtClean="0"/>
          </a:p>
        </p:txBody>
      </p:sp>
    </p:spTree>
    <p:extLst>
      <p:ext uri="{BB962C8B-B14F-4D97-AF65-F5344CB8AC3E}">
        <p14:creationId xmlns:p14="http://schemas.microsoft.com/office/powerpoint/2010/main" val="418184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kumimoji="0" lang="en-US" smtClean="0"/>
              <a:t>Copyright © 2012 Pearson Education, Inc. Publishing as Prentice Hall</a:t>
            </a:r>
            <a:endParaRPr kumimoji="0" lang="en-US"/>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400800"/>
            <a:ext cx="6046435" cy="32067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659165" y="6356350"/>
            <a:ext cx="7265635" cy="365125"/>
          </a:xfrm>
        </p:spPr>
        <p:txBody>
          <a:bodyPr/>
          <a:lstStyle/>
          <a:p>
            <a:pPr>
              <a:defRPr/>
            </a:pPr>
            <a:r>
              <a:rPr lang="en-US"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659165" y="6356350"/>
            <a:ext cx="7113235" cy="365125"/>
          </a:xfrm>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2012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3418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1"/>
            <a:ext cx="9144000" cy="1600200"/>
          </a:xfrm>
        </p:spPr>
        <p:txBody>
          <a:bodyPr/>
          <a:lstStyle/>
          <a:p>
            <a:pPr algn="ctr"/>
            <a:r>
              <a:rPr lang="en-US" sz="4800" dirty="0" smtClean="0"/>
              <a:t>Computers Are Your Future</a:t>
            </a:r>
            <a:br>
              <a:rPr lang="en-US" sz="4800" dirty="0" smtClean="0"/>
            </a:br>
            <a:r>
              <a:rPr lang="en-US" sz="2800" dirty="0" smtClean="0"/>
              <a:t>Twelfth Edition</a:t>
            </a:r>
          </a:p>
        </p:txBody>
      </p:sp>
      <p:sp>
        <p:nvSpPr>
          <p:cNvPr id="98306" name="Content Placeholder 2"/>
          <p:cNvSpPr>
            <a:spLocks noGrp="1"/>
          </p:cNvSpPr>
          <p:nvPr>
            <p:ph idx="1"/>
          </p:nvPr>
        </p:nvSpPr>
        <p:spPr>
          <a:xfrm>
            <a:off x="694344" y="1905000"/>
            <a:ext cx="7772400" cy="4114800"/>
          </a:xfrm>
        </p:spPr>
        <p:txBody>
          <a:bodyPr/>
          <a:lstStyle/>
          <a:p>
            <a:pPr algn="ctr">
              <a:buFont typeface="Wingdings" pitchFamily="2" charset="2"/>
              <a:buNone/>
            </a:pPr>
            <a:r>
              <a:rPr lang="en-US" dirty="0" smtClean="0"/>
              <a:t>Chapter 9: Privacy, Crime, and Security </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438400"/>
            <a:ext cx="3369889" cy="3867149"/>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11618" name="Content Placeholder 5"/>
          <p:cNvSpPr>
            <a:spLocks noGrp="1"/>
          </p:cNvSpPr>
          <p:nvPr>
            <p:ph idx="1"/>
          </p:nvPr>
        </p:nvSpPr>
        <p:spPr>
          <a:xfrm>
            <a:off x="762000" y="1905000"/>
            <a:ext cx="8001000" cy="4419600"/>
          </a:xfrm>
        </p:spPr>
        <p:txBody>
          <a:bodyPr>
            <a:normAutofit/>
          </a:bodyPr>
          <a:lstStyle/>
          <a:p>
            <a:pPr>
              <a:spcBef>
                <a:spcPts val="763"/>
              </a:spcBef>
            </a:pPr>
            <a:r>
              <a:rPr lang="en-US" sz="3600" b="1" dirty="0" smtClean="0">
                <a:solidFill>
                  <a:schemeClr val="tx1"/>
                </a:solidFill>
                <a:latin typeface="Tahoma" pitchFamily="34" charset="0"/>
                <a:ea typeface="Tahoma" pitchFamily="34" charset="0"/>
                <a:cs typeface="Tahoma" pitchFamily="34" charset="0"/>
              </a:rPr>
              <a:t>Global unique identifer (</a:t>
            </a:r>
            <a:r>
              <a:rPr lang="en-US" sz="3600" b="1" dirty="0" err="1" smtClean="0">
                <a:solidFill>
                  <a:schemeClr val="tx1"/>
                </a:solidFill>
                <a:latin typeface="Tahoma" pitchFamily="34" charset="0"/>
                <a:ea typeface="Tahoma" pitchFamily="34" charset="0"/>
                <a:cs typeface="Tahoma" pitchFamily="34" charset="0"/>
              </a:rPr>
              <a:t>GUID</a:t>
            </a:r>
            <a:r>
              <a:rPr lang="en-US" sz="3600" b="1" dirty="0" smtClean="0">
                <a:solidFill>
                  <a:schemeClr val="tx1"/>
                </a:solidFill>
                <a:latin typeface="Tahoma" pitchFamily="34" charset="0"/>
                <a:ea typeface="Tahoma" pitchFamily="34" charset="0"/>
                <a:cs typeface="Tahoma" pitchFamily="34" charset="0"/>
              </a:rPr>
              <a:t>)</a:t>
            </a:r>
          </a:p>
          <a:p>
            <a:pPr lvl="1">
              <a:spcBef>
                <a:spcPts val="763"/>
              </a:spcBef>
            </a:pPr>
            <a:r>
              <a:rPr lang="en-US" sz="2400" dirty="0" smtClean="0">
                <a:solidFill>
                  <a:schemeClr val="tx1"/>
                </a:solidFill>
                <a:latin typeface="Tahoma" pitchFamily="34" charset="0"/>
                <a:ea typeface="Tahoma" pitchFamily="34" charset="0"/>
                <a:cs typeface="Tahoma" pitchFamily="34" charset="0"/>
              </a:rPr>
              <a:t>Identification number produced by software or a piece of hardware</a:t>
            </a:r>
          </a:p>
          <a:p>
            <a:pPr lvl="1">
              <a:spcBef>
                <a:spcPts val="763"/>
              </a:spcBef>
            </a:pPr>
            <a:r>
              <a:rPr lang="en-US" sz="2400" dirty="0" smtClean="0">
                <a:solidFill>
                  <a:schemeClr val="tx1"/>
                </a:solidFill>
                <a:latin typeface="Tahoma" pitchFamily="34" charset="0"/>
                <a:ea typeface="Tahoma" pitchFamily="34" charset="0"/>
                <a:cs typeface="Tahoma" pitchFamily="34" charset="0"/>
              </a:rPr>
              <a:t>Web servers read the GUID.</a:t>
            </a:r>
          </a:p>
          <a:p>
            <a:pPr lvl="1">
              <a:spcBef>
                <a:spcPts val="763"/>
              </a:spcBef>
            </a:pPr>
            <a:r>
              <a:rPr lang="en-US" sz="2400" dirty="0" smtClean="0">
                <a:solidFill>
                  <a:schemeClr val="tx1"/>
                </a:solidFill>
                <a:latin typeface="Tahoma" pitchFamily="34" charset="0"/>
                <a:ea typeface="Tahoma" pitchFamily="34" charset="0"/>
                <a:cs typeface="Tahoma" pitchFamily="34" charset="0"/>
              </a:rPr>
              <a:t>Users are not always aware of the GUID.</a:t>
            </a:r>
          </a:p>
          <a:p>
            <a:pPr lvl="1">
              <a:spcBef>
                <a:spcPts val="763"/>
              </a:spcBef>
            </a:pPr>
            <a:r>
              <a:rPr lang="en-US" sz="2400" dirty="0" smtClean="0">
                <a:solidFill>
                  <a:schemeClr val="tx1"/>
                </a:solidFill>
                <a:latin typeface="Tahoma" pitchFamily="34" charset="0"/>
                <a:ea typeface="Tahoma" pitchFamily="34" charset="0"/>
                <a:cs typeface="Tahoma" pitchFamily="34" charset="0"/>
              </a:rPr>
              <a:t>If used, companies typically allow users to opt out.</a:t>
            </a:r>
          </a:p>
          <a:p>
            <a:pPr lvl="1">
              <a:spcBef>
                <a:spcPts val="763"/>
              </a:spcBef>
            </a:pPr>
            <a:r>
              <a:rPr lang="en-US" sz="2400" dirty="0" smtClean="0">
                <a:solidFill>
                  <a:schemeClr val="tx1"/>
                </a:solidFill>
                <a:latin typeface="Tahoma" pitchFamily="34" charset="0"/>
                <a:ea typeface="Tahoma" pitchFamily="34" charset="0"/>
                <a:cs typeface="Tahoma" pitchFamily="34" charset="0"/>
              </a:rPr>
              <a:t>Civil liberties groups and public concern have decreased the use of GUIDs.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Tree>
    <p:extLst>
      <p:ext uri="{BB962C8B-B14F-4D97-AF65-F5344CB8AC3E}">
        <p14:creationId xmlns:p14="http://schemas.microsoft.com/office/powerpoint/2010/main" val="39291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3999" cy="1600200"/>
          </a:xfrm>
        </p:spPr>
        <p:txBody>
          <a:bodyPr anchor="b"/>
          <a:lstStyle/>
          <a:p>
            <a:r>
              <a:rPr lang="en-US" sz="4800" dirty="0"/>
              <a:t>The Problem: Collection of Information Without Consent</a:t>
            </a:r>
            <a:endParaRPr lang="en-US" sz="4800" dirty="0" smtClean="0"/>
          </a:p>
        </p:txBody>
      </p:sp>
      <p:sp>
        <p:nvSpPr>
          <p:cNvPr id="113666" name="Content Placeholder 5"/>
          <p:cNvSpPr>
            <a:spLocks noGrp="1"/>
          </p:cNvSpPr>
          <p:nvPr>
            <p:ph idx="1"/>
          </p:nvPr>
        </p:nvSpPr>
        <p:spPr>
          <a:xfrm>
            <a:off x="762000" y="1600200"/>
            <a:ext cx="8153400" cy="4648200"/>
          </a:xfrm>
        </p:spPr>
        <p:txBody>
          <a:bodyPr>
            <a:noAutofit/>
          </a:bodyPr>
          <a:lstStyle/>
          <a:p>
            <a:pPr>
              <a:spcBef>
                <a:spcPts val="763"/>
              </a:spcBef>
            </a:pPr>
            <a:r>
              <a:rPr lang="en-US" sz="3600" b="1" dirty="0" smtClean="0">
                <a:solidFill>
                  <a:schemeClr val="tx1"/>
                </a:solidFill>
                <a:latin typeface="Tahoma" pitchFamily="34" charset="0"/>
                <a:ea typeface="Tahoma" pitchFamily="34" charset="0"/>
                <a:cs typeface="Tahoma" pitchFamily="34" charset="0"/>
              </a:rPr>
              <a:t>Ubiquitous computing</a:t>
            </a:r>
          </a:p>
          <a:p>
            <a:pPr lvl="1">
              <a:spcBef>
                <a:spcPts val="763"/>
              </a:spcBef>
            </a:pPr>
            <a:r>
              <a:rPr lang="en-US" sz="2400" dirty="0" smtClean="0">
                <a:solidFill>
                  <a:schemeClr val="tx1"/>
                </a:solidFill>
                <a:latin typeface="Tahoma" pitchFamily="34" charset="0"/>
                <a:ea typeface="Tahoma" pitchFamily="34" charset="0"/>
                <a:cs typeface="Tahoma" pitchFamily="34" charset="0"/>
              </a:rPr>
              <a:t>Interacting with multiple networked devices</a:t>
            </a:r>
          </a:p>
          <a:p>
            <a:pPr lvl="2">
              <a:spcBef>
                <a:spcPts val="763"/>
              </a:spcBef>
            </a:pPr>
            <a:r>
              <a:rPr lang="en-US" sz="2400" dirty="0" smtClean="0">
                <a:solidFill>
                  <a:schemeClr val="tx1"/>
                </a:solidFill>
                <a:latin typeface="Tahoma" pitchFamily="34" charset="0"/>
                <a:ea typeface="Tahoma" pitchFamily="34" charset="0"/>
                <a:cs typeface="Tahoma" pitchFamily="34" charset="0"/>
              </a:rPr>
              <a:t>Example: adjusting heat or light based on signals sent by monitors built into clothing</a:t>
            </a:r>
          </a:p>
          <a:p>
            <a:pPr lvl="1">
              <a:spcBef>
                <a:spcPts val="763"/>
              </a:spcBef>
            </a:pPr>
            <a:r>
              <a:rPr lang="en-US" sz="2400" b="1" dirty="0" smtClean="0">
                <a:solidFill>
                  <a:schemeClr val="tx1"/>
                </a:solidFill>
                <a:latin typeface="Tahoma" pitchFamily="34" charset="0"/>
                <a:ea typeface="Tahoma" pitchFamily="34" charset="0"/>
                <a:cs typeface="Tahoma" pitchFamily="34" charset="0"/>
              </a:rPr>
              <a:t>Active badge</a:t>
            </a:r>
            <a:r>
              <a:rPr lang="en-US" sz="2400" dirty="0" smtClean="0">
                <a:solidFill>
                  <a:schemeClr val="tx1"/>
                </a:solidFill>
                <a:latin typeface="Tahoma" pitchFamily="34" charset="0"/>
                <a:ea typeface="Tahoma" pitchFamily="34" charset="0"/>
                <a:cs typeface="Tahoma" pitchFamily="34" charset="0"/>
              </a:rPr>
              <a:t>—transmits infrared signals to create an electronic trail</a:t>
            </a:r>
          </a:p>
          <a:p>
            <a:pPr lvl="1">
              <a:spcBef>
                <a:spcPts val="763"/>
              </a:spcBef>
            </a:pPr>
            <a:r>
              <a:rPr lang="en-US" sz="2400" dirty="0" smtClean="0">
                <a:solidFill>
                  <a:schemeClr val="tx1"/>
                </a:solidFill>
                <a:latin typeface="Tahoma" pitchFamily="34" charset="0"/>
                <a:ea typeface="Tahoma" pitchFamily="34" charset="0"/>
                <a:cs typeface="Tahoma" pitchFamily="34" charset="0"/>
              </a:rPr>
              <a:t>Current devices—hold private information that can be exploited if the device is lost or stolen</a:t>
            </a:r>
          </a:p>
          <a:p>
            <a:pPr lvl="2">
              <a:spcBef>
                <a:spcPts val="763"/>
              </a:spcBef>
            </a:pPr>
            <a:r>
              <a:rPr lang="en-US" sz="2400" dirty="0" smtClean="0">
                <a:solidFill>
                  <a:schemeClr val="tx1"/>
                </a:solidFill>
                <a:latin typeface="Tahoma" pitchFamily="34" charset="0"/>
                <a:ea typeface="Tahoma" pitchFamily="34" charset="0"/>
                <a:cs typeface="Tahoma" pitchFamily="34" charset="0"/>
              </a:rPr>
              <a:t>Example:</a:t>
            </a:r>
            <a:r>
              <a:rPr lang="en-US" sz="2400" dirty="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smartphones </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extLst>
      <p:ext uri="{BB962C8B-B14F-4D97-AF65-F5344CB8AC3E}">
        <p14:creationId xmlns:p14="http://schemas.microsoft.com/office/powerpoint/2010/main" val="410997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15714" name="Content Placeholder 5"/>
          <p:cNvSpPr>
            <a:spLocks noGrp="1"/>
          </p:cNvSpPr>
          <p:nvPr>
            <p:ph idx="1"/>
          </p:nvPr>
        </p:nvSpPr>
        <p:spPr>
          <a:xfrm>
            <a:off x="762000" y="1600200"/>
            <a:ext cx="8001000" cy="47244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Radio frequency identification (RFID)</a:t>
            </a:r>
          </a:p>
          <a:p>
            <a:pPr lvl="1">
              <a:spcBef>
                <a:spcPct val="0"/>
              </a:spcBef>
            </a:pPr>
            <a:r>
              <a:rPr lang="en-US" sz="2400" dirty="0" smtClean="0">
                <a:solidFill>
                  <a:schemeClr val="tx1"/>
                </a:solidFill>
                <a:latin typeface="Tahoma" pitchFamily="34" charset="0"/>
                <a:ea typeface="Tahoma" pitchFamily="34" charset="0"/>
                <a:cs typeface="Tahoma" pitchFamily="34" charset="0"/>
              </a:rPr>
              <a:t>Uses radio waves to track a chip or tag </a:t>
            </a:r>
          </a:p>
          <a:p>
            <a:pPr lvl="1">
              <a:spcBef>
                <a:spcPct val="0"/>
              </a:spcBef>
            </a:pPr>
            <a:r>
              <a:rPr lang="en-US" sz="2400" dirty="0" smtClean="0">
                <a:solidFill>
                  <a:schemeClr val="tx1"/>
                </a:solidFill>
                <a:latin typeface="Tahoma" pitchFamily="34" charset="0"/>
                <a:ea typeface="Tahoma" pitchFamily="34" charset="0"/>
                <a:cs typeface="Tahoma" pitchFamily="34" charset="0"/>
              </a:rPr>
              <a:t>Used for inventory control in stores</a:t>
            </a:r>
          </a:p>
          <a:p>
            <a:pPr lvl="1">
              <a:spcBef>
                <a:spcPct val="0"/>
              </a:spcBef>
            </a:pPr>
            <a:r>
              <a:rPr lang="en-US" sz="2400" dirty="0" smtClean="0">
                <a:solidFill>
                  <a:schemeClr val="tx1"/>
                </a:solidFill>
                <a:latin typeface="Tahoma" pitchFamily="34" charset="0"/>
                <a:ea typeface="Tahoma" pitchFamily="34" charset="0"/>
                <a:cs typeface="Tahoma" pitchFamily="34" charset="0"/>
              </a:rPr>
              <a:t>Recognizes microchips in pets</a:t>
            </a:r>
          </a:p>
          <a:p>
            <a:pPr lvl="1">
              <a:spcBef>
                <a:spcPct val="0"/>
              </a:spcBef>
            </a:pPr>
            <a:r>
              <a:rPr lang="en-US" sz="2400" dirty="0" smtClean="0">
                <a:solidFill>
                  <a:schemeClr val="tx1"/>
                </a:solidFill>
                <a:latin typeface="Tahoma" pitchFamily="34" charset="0"/>
                <a:ea typeface="Tahoma" pitchFamily="34" charset="0"/>
                <a:cs typeface="Tahoma" pitchFamily="34" charset="0"/>
              </a:rPr>
              <a:t>May compromise anonymity and privacy if information stored on RFID tags attached to U.S. passports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extLst>
      <p:ext uri="{BB962C8B-B14F-4D97-AF65-F5344CB8AC3E}">
        <p14:creationId xmlns:p14="http://schemas.microsoft.com/office/powerpoint/2010/main" val="414804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6553200" cy="4466318"/>
          </a:xfrm>
          <a:prstGeom prst="rect">
            <a:avLst/>
          </a:prstGeom>
        </p:spPr>
      </p:pic>
    </p:spTree>
    <p:extLst>
      <p:ext uri="{BB962C8B-B14F-4D97-AF65-F5344CB8AC3E}">
        <p14:creationId xmlns:p14="http://schemas.microsoft.com/office/powerpoint/2010/main" val="235305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17762" name="Content Placeholder 6"/>
          <p:cNvSpPr>
            <a:spLocks noGrp="1"/>
          </p:cNvSpPr>
          <p:nvPr>
            <p:ph idx="1"/>
          </p:nvPr>
        </p:nvSpPr>
        <p:spPr>
          <a:xfrm>
            <a:off x="762000" y="1600200"/>
            <a:ext cx="8305800" cy="4800600"/>
          </a:xfrm>
        </p:spPr>
        <p:txBody>
          <a:bodyPr>
            <a:normAutofit fontScale="92500" lnSpcReduction="10000"/>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European Union</a:t>
            </a:r>
          </a:p>
          <a:p>
            <a:pPr lvl="1">
              <a:spcBef>
                <a:spcPct val="0"/>
              </a:spcBef>
            </a:pPr>
            <a:r>
              <a:rPr lang="en-US" sz="2400" dirty="0" smtClean="0">
                <a:solidFill>
                  <a:schemeClr val="tx1"/>
                </a:solidFill>
                <a:latin typeface="Tahoma" pitchFamily="34" charset="0"/>
                <a:ea typeface="Tahoma" pitchFamily="34" charset="0"/>
                <a:cs typeface="Tahoma" pitchFamily="34" charset="0"/>
              </a:rPr>
              <a:t>Be informed when information about them is being collected and how it will be used.</a:t>
            </a:r>
          </a:p>
          <a:p>
            <a:pPr lvl="1">
              <a:spcBef>
                <a:spcPct val="0"/>
              </a:spcBef>
            </a:pPr>
            <a:r>
              <a:rPr lang="en-US" sz="2400" dirty="0" smtClean="0">
                <a:solidFill>
                  <a:schemeClr val="tx1"/>
                </a:solidFill>
                <a:latin typeface="Tahoma" pitchFamily="34" charset="0"/>
                <a:ea typeface="Tahoma" pitchFamily="34" charset="0"/>
                <a:cs typeface="Tahoma" pitchFamily="34" charset="0"/>
              </a:rPr>
              <a:t>Give or deny consent to have their information collected and choose how collected information will be used.</a:t>
            </a:r>
          </a:p>
          <a:p>
            <a:pPr lvl="1">
              <a:spcBef>
                <a:spcPct val="0"/>
              </a:spcBef>
            </a:pPr>
            <a:r>
              <a:rPr lang="en-US" sz="2400" dirty="0" smtClean="0">
                <a:solidFill>
                  <a:schemeClr val="tx1"/>
                </a:solidFill>
                <a:latin typeface="Tahoma" pitchFamily="34" charset="0"/>
                <a:ea typeface="Tahoma" pitchFamily="34" charset="0"/>
                <a:cs typeface="Tahoma" pitchFamily="34" charset="0"/>
              </a:rPr>
              <a:t>Request that information about themselves be removed from marketing and other databases.</a:t>
            </a:r>
          </a:p>
          <a:p>
            <a:pPr>
              <a:spcBef>
                <a:spcPct val="0"/>
              </a:spcBef>
            </a:pPr>
            <a:r>
              <a:rPr lang="en-US" sz="3600" b="1" dirty="0" smtClean="0">
                <a:solidFill>
                  <a:schemeClr val="tx1"/>
                </a:solidFill>
                <a:latin typeface="Tahoma" pitchFamily="34" charset="0"/>
                <a:ea typeface="Tahoma" pitchFamily="34" charset="0"/>
                <a:cs typeface="Tahoma" pitchFamily="34" charset="0"/>
              </a:rPr>
              <a:t>United States</a:t>
            </a:r>
          </a:p>
          <a:p>
            <a:pPr lvl="1">
              <a:spcBef>
                <a:spcPct val="0"/>
              </a:spcBef>
            </a:pPr>
            <a:r>
              <a:rPr lang="en-US" sz="2400" dirty="0" smtClean="0">
                <a:solidFill>
                  <a:schemeClr val="tx1"/>
                </a:solidFill>
                <a:latin typeface="Tahoma" pitchFamily="34" charset="0"/>
                <a:ea typeface="Tahoma" pitchFamily="34" charset="0"/>
                <a:cs typeface="Tahoma" pitchFamily="34" charset="0"/>
              </a:rPr>
              <a:t>Legislation currently in place includes:</a:t>
            </a:r>
          </a:p>
          <a:p>
            <a:pPr lvl="2">
              <a:spcBef>
                <a:spcPct val="0"/>
              </a:spcBef>
            </a:pPr>
            <a:r>
              <a:rPr lang="en-US" sz="2400" dirty="0" smtClean="0">
                <a:solidFill>
                  <a:schemeClr val="tx1"/>
                </a:solidFill>
                <a:latin typeface="Tahoma" pitchFamily="34" charset="0"/>
                <a:ea typeface="Tahoma" pitchFamily="34" charset="0"/>
                <a:cs typeface="Tahoma" pitchFamily="34" charset="0"/>
              </a:rPr>
              <a:t>Fair Credit Reporting Act</a:t>
            </a:r>
          </a:p>
          <a:p>
            <a:pPr lvl="2">
              <a:spcBef>
                <a:spcPct val="0"/>
              </a:spcBef>
            </a:pPr>
            <a:r>
              <a:rPr lang="en-US" sz="2400" dirty="0" smtClean="0">
                <a:solidFill>
                  <a:schemeClr val="tx1"/>
                </a:solidFill>
                <a:latin typeface="Tahoma" pitchFamily="34" charset="0"/>
                <a:ea typeface="Tahoma" pitchFamily="34" charset="0"/>
                <a:cs typeface="Tahoma" pitchFamily="34" charset="0"/>
              </a:rPr>
              <a:t>Health Insurance Portability and Privacy Act</a:t>
            </a:r>
          </a:p>
          <a:p>
            <a:pPr lvl="2">
              <a:spcBef>
                <a:spcPct val="0"/>
              </a:spcBef>
            </a:pPr>
            <a:r>
              <a:rPr lang="en-US" sz="2400" dirty="0" smtClean="0">
                <a:solidFill>
                  <a:schemeClr val="tx1"/>
                </a:solidFill>
                <a:latin typeface="Tahoma" pitchFamily="34" charset="0"/>
                <a:ea typeface="Tahoma" pitchFamily="34" charset="0"/>
                <a:cs typeface="Tahoma" pitchFamily="34" charset="0"/>
              </a:rPr>
              <a:t>Family Education Rights and Privacy Act</a:t>
            </a:r>
          </a:p>
          <a:p>
            <a:pPr lvl="1">
              <a:spcBef>
                <a:spcPct val="0"/>
              </a:spcBef>
            </a:pPr>
            <a:r>
              <a:rPr lang="en-US" sz="2400" dirty="0" smtClean="0">
                <a:solidFill>
                  <a:schemeClr val="tx1"/>
                </a:solidFill>
                <a:latin typeface="Tahoma" pitchFamily="34" charset="0"/>
                <a:ea typeface="Tahoma" pitchFamily="34" charset="0"/>
                <a:cs typeface="Tahoma" pitchFamily="34" charset="0"/>
              </a:rPr>
              <a:t>No comprehensive federal law governing the overall privacy rights of U.S. citizens.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Tree>
    <p:extLst>
      <p:ext uri="{BB962C8B-B14F-4D97-AF65-F5344CB8AC3E}">
        <p14:creationId xmlns:p14="http://schemas.microsoft.com/office/powerpoint/2010/main" val="362866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19810" name="Content Placeholder 5"/>
          <p:cNvSpPr>
            <a:spLocks noGrp="1"/>
          </p:cNvSpPr>
          <p:nvPr>
            <p:ph sz="half" idx="4294967295"/>
          </p:nvPr>
        </p:nvSpPr>
        <p:spPr>
          <a:xfrm>
            <a:off x="761999" y="1600200"/>
            <a:ext cx="7848601" cy="4419600"/>
          </a:xfrm>
          <a:prstGeom prst="rect">
            <a:avLst/>
          </a:prstGeo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SPAM</a:t>
            </a:r>
          </a:p>
          <a:p>
            <a:pPr lvl="1">
              <a:spcBef>
                <a:spcPct val="0"/>
              </a:spcBef>
            </a:pPr>
            <a:r>
              <a:rPr lang="en-US" sz="2400" dirty="0" smtClean="0">
                <a:solidFill>
                  <a:schemeClr val="tx1"/>
                </a:solidFill>
                <a:latin typeface="Tahoma" pitchFamily="34" charset="0"/>
                <a:ea typeface="Tahoma" pitchFamily="34" charset="0"/>
                <a:cs typeface="Tahoma" pitchFamily="34" charset="0"/>
              </a:rPr>
              <a:t>Unsolicited messages sent in bulk over electronic mailing systems</a:t>
            </a:r>
          </a:p>
          <a:p>
            <a:pPr lvl="1">
              <a:spcBef>
                <a:spcPct val="0"/>
              </a:spcBef>
            </a:pPr>
            <a:r>
              <a:rPr lang="en-US" sz="2400" dirty="0" smtClean="0">
                <a:solidFill>
                  <a:schemeClr val="tx1"/>
                </a:solidFill>
                <a:latin typeface="Tahoma" pitchFamily="34" charset="0"/>
                <a:ea typeface="Tahoma" pitchFamily="34" charset="0"/>
                <a:cs typeface="Tahoma" pitchFamily="34" charset="0"/>
              </a:rPr>
              <a:t>CAN-SPAM Act of 2003</a:t>
            </a:r>
          </a:p>
          <a:p>
            <a:pPr lvl="2">
              <a:spcBef>
                <a:spcPct val="0"/>
              </a:spcBef>
            </a:pPr>
            <a:r>
              <a:rPr lang="en-US" sz="2400" dirty="0" smtClean="0">
                <a:solidFill>
                  <a:schemeClr val="tx1"/>
                </a:solidFill>
                <a:latin typeface="Tahoma" pitchFamily="34" charset="0"/>
                <a:ea typeface="Tahoma" pitchFamily="34" charset="0"/>
                <a:cs typeface="Tahoma" pitchFamily="34" charset="0"/>
              </a:rPr>
              <a:t>U.S. law that provided tools to combat spammers.</a:t>
            </a:r>
          </a:p>
          <a:p>
            <a:pPr lvl="1">
              <a:spcBef>
                <a:spcPct val="0"/>
              </a:spcBef>
            </a:pPr>
            <a:endParaRPr lang="en-US" sz="20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15</a:t>
            </a:fld>
            <a:endParaRPr lang="en-US" dirty="0"/>
          </a:p>
        </p:txBody>
      </p:sp>
    </p:spTree>
    <p:extLst>
      <p:ext uri="{BB962C8B-B14F-4D97-AF65-F5344CB8AC3E}">
        <p14:creationId xmlns:p14="http://schemas.microsoft.com/office/powerpoint/2010/main" val="93438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19810" name="Content Placeholder 5"/>
          <p:cNvSpPr>
            <a:spLocks noGrp="1"/>
          </p:cNvSpPr>
          <p:nvPr>
            <p:ph sz="half" idx="4294967295"/>
          </p:nvPr>
        </p:nvSpPr>
        <p:spPr>
          <a:xfrm>
            <a:off x="761999" y="1600200"/>
            <a:ext cx="8077201" cy="4648200"/>
          </a:xfrm>
          <a:prstGeom prst="rect">
            <a:avLst/>
          </a:prstGeo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Protecting privacy online</a:t>
            </a:r>
          </a:p>
          <a:p>
            <a:pPr lvl="1">
              <a:spcBef>
                <a:spcPct val="0"/>
              </a:spcBef>
            </a:pPr>
            <a:r>
              <a:rPr lang="en-US" sz="2400" dirty="0" smtClean="0">
                <a:solidFill>
                  <a:schemeClr val="tx1"/>
                </a:solidFill>
                <a:latin typeface="Tahoma" pitchFamily="34" charset="0"/>
                <a:ea typeface="Tahoma" pitchFamily="34" charset="0"/>
                <a:cs typeface="Tahoma" pitchFamily="34" charset="0"/>
              </a:rPr>
              <a:t>Use products such as Anonymous Surfing or IronKey Secure USB flash.</a:t>
            </a:r>
          </a:p>
          <a:p>
            <a:pPr lvl="1">
              <a:spcBef>
                <a:spcPct val="0"/>
              </a:spcBef>
            </a:pPr>
            <a:r>
              <a:rPr lang="en-US" sz="2400" dirty="0" smtClean="0">
                <a:solidFill>
                  <a:schemeClr val="tx1"/>
                </a:solidFill>
                <a:latin typeface="Tahoma" pitchFamily="34" charset="0"/>
                <a:ea typeface="Tahoma" pitchFamily="34" charset="0"/>
                <a:cs typeface="Tahoma" pitchFamily="34" charset="0"/>
              </a:rPr>
              <a:t>Use free Web-based throwaway e-mail addresses in chat rooms and for mailing lists.</a:t>
            </a:r>
          </a:p>
          <a:p>
            <a:pPr lvl="1">
              <a:spcBef>
                <a:spcPct val="0"/>
              </a:spcBef>
            </a:pPr>
            <a:r>
              <a:rPr lang="en-US" sz="2400" dirty="0" smtClean="0">
                <a:solidFill>
                  <a:schemeClr val="tx1"/>
                </a:solidFill>
                <a:latin typeface="Tahoma" pitchFamily="34" charset="0"/>
                <a:ea typeface="Tahoma" pitchFamily="34" charset="0"/>
                <a:cs typeface="Tahoma" pitchFamily="34" charset="0"/>
              </a:rPr>
              <a:t>Tell children not give out personal information.</a:t>
            </a:r>
          </a:p>
          <a:p>
            <a:pPr lvl="1">
              <a:spcBef>
                <a:spcPct val="0"/>
              </a:spcBef>
            </a:pPr>
            <a:r>
              <a:rPr lang="en-US" sz="2400" dirty="0" smtClean="0">
                <a:solidFill>
                  <a:schemeClr val="tx1"/>
                </a:solidFill>
                <a:latin typeface="Tahoma" pitchFamily="34" charset="0"/>
                <a:ea typeface="Tahoma" pitchFamily="34" charset="0"/>
                <a:cs typeface="Tahoma" pitchFamily="34" charset="0"/>
              </a:rPr>
              <a:t>Complete forms only if you see a privacy statement.</a:t>
            </a:r>
          </a:p>
          <a:p>
            <a:pPr lvl="1">
              <a:spcBef>
                <a:spcPct val="0"/>
              </a:spcBef>
            </a:pPr>
            <a:r>
              <a:rPr lang="en-US" sz="2400" dirty="0" smtClean="0">
                <a:solidFill>
                  <a:schemeClr val="tx1"/>
                </a:solidFill>
                <a:latin typeface="Tahoma" pitchFamily="34" charset="0"/>
                <a:ea typeface="Tahoma" pitchFamily="34" charset="0"/>
                <a:cs typeface="Tahoma" pitchFamily="34" charset="0"/>
              </a:rPr>
              <a:t>Turn off cookies </a:t>
            </a:r>
          </a:p>
          <a:p>
            <a:pPr lvl="2">
              <a:spcBef>
                <a:spcPct val="0"/>
              </a:spcBef>
            </a:pPr>
            <a:r>
              <a:rPr lang="en-US" sz="2400" dirty="0" smtClean="0">
                <a:solidFill>
                  <a:schemeClr val="tx1"/>
                </a:solidFill>
                <a:latin typeface="Tahoma" pitchFamily="34" charset="0"/>
                <a:ea typeface="Tahoma" pitchFamily="34" charset="0"/>
                <a:cs typeface="Tahoma" pitchFamily="34" charset="0"/>
              </a:rPr>
              <a:t>Prevent the activity of </a:t>
            </a:r>
            <a:r>
              <a:rPr lang="en-US" sz="2400" b="1" dirty="0" smtClean="0">
                <a:solidFill>
                  <a:schemeClr val="tx1"/>
                </a:solidFill>
                <a:latin typeface="Tahoma" pitchFamily="34" charset="0"/>
                <a:ea typeface="Tahoma" pitchFamily="34" charset="0"/>
                <a:cs typeface="Tahoma" pitchFamily="34" charset="0"/>
              </a:rPr>
              <a:t>Web beacons</a:t>
            </a:r>
          </a:p>
          <a:p>
            <a:pPr lvl="3">
              <a:spcBef>
                <a:spcPct val="0"/>
              </a:spcBef>
            </a:pPr>
            <a:r>
              <a:rPr lang="en-US" sz="2000" dirty="0" smtClean="0">
                <a:solidFill>
                  <a:schemeClr val="tx1"/>
                </a:solidFill>
                <a:latin typeface="Tahoma" pitchFamily="34" charset="0"/>
                <a:ea typeface="Tahoma" pitchFamily="34" charset="0"/>
                <a:cs typeface="Tahoma" pitchFamily="34" charset="0"/>
              </a:rPr>
              <a:t>Transparent graphic images placed on a Web site or in an e-mail—used to monitor Web or e-mail behavior</a:t>
            </a:r>
          </a:p>
          <a:p>
            <a:pPr lvl="2">
              <a:spcBef>
                <a:spcPct val="0"/>
              </a:spcBef>
            </a:pPr>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16</a:t>
            </a:fld>
            <a:endParaRPr lang="en-US" dirty="0"/>
          </a:p>
        </p:txBody>
      </p:sp>
    </p:spTree>
    <p:extLst>
      <p:ext uri="{BB962C8B-B14F-4D97-AF65-F5344CB8AC3E}">
        <p14:creationId xmlns:p14="http://schemas.microsoft.com/office/powerpoint/2010/main" val="241898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0" y="0"/>
            <a:ext cx="9144001" cy="1600200"/>
          </a:xfrm>
        </p:spPr>
        <p:txBody>
          <a:bodyPr anchor="b"/>
          <a:lstStyle/>
          <a:p>
            <a:r>
              <a:rPr lang="en-US" sz="4800" dirty="0"/>
              <a:t>The Problem: Collection of Information Without Consent</a:t>
            </a:r>
            <a:endParaRPr lang="en-US" sz="4800" dirty="0" smtClean="0"/>
          </a:p>
        </p:txBody>
      </p:sp>
      <p:sp>
        <p:nvSpPr>
          <p:cNvPr id="123906" name="Content Placeholder 5"/>
          <p:cNvSpPr>
            <a:spLocks noGrp="1"/>
          </p:cNvSpPr>
          <p:nvPr>
            <p:ph sz="half" idx="4294967295"/>
          </p:nvPr>
        </p:nvSpPr>
        <p:spPr>
          <a:xfrm>
            <a:off x="762000" y="1524000"/>
            <a:ext cx="8382000" cy="4876800"/>
          </a:xfrm>
          <a:prstGeom prst="rect">
            <a:avLst/>
          </a:prstGeom>
        </p:spPr>
        <p:txBody>
          <a:bodyPr>
            <a:noAutofit/>
          </a:bodyPr>
          <a:lstStyle/>
          <a:p>
            <a:pPr>
              <a:spcBef>
                <a:spcPct val="0"/>
              </a:spcBef>
            </a:pPr>
            <a:r>
              <a:rPr lang="en-US" sz="3600" b="1" kern="0" dirty="0">
                <a:solidFill>
                  <a:schemeClr val="tx1"/>
                </a:solidFill>
                <a:latin typeface="Tahoma" pitchFamily="34" charset="0"/>
                <a:ea typeface="Tahoma" pitchFamily="34" charset="0"/>
                <a:cs typeface="Tahoma" pitchFamily="34" charset="0"/>
              </a:rPr>
              <a:t>Protecting privacy at home</a:t>
            </a:r>
          </a:p>
          <a:p>
            <a:pPr lvl="1">
              <a:spcBef>
                <a:spcPct val="0"/>
              </a:spcBef>
            </a:pPr>
            <a:r>
              <a:rPr lang="en-US" sz="2200" dirty="0" smtClean="0">
                <a:solidFill>
                  <a:schemeClr val="tx1"/>
                </a:solidFill>
                <a:latin typeface="Tahoma" pitchFamily="34" charset="0"/>
                <a:ea typeface="Tahoma" pitchFamily="34" charset="0"/>
                <a:cs typeface="Tahoma" pitchFamily="34" charset="0"/>
              </a:rPr>
              <a:t>Create logins and passwords for each person using the computer.</a:t>
            </a:r>
          </a:p>
          <a:p>
            <a:pPr lvl="1">
              <a:spcBef>
                <a:spcPct val="0"/>
              </a:spcBef>
            </a:pPr>
            <a:r>
              <a:rPr lang="en-US" sz="2200" dirty="0" smtClean="0">
                <a:solidFill>
                  <a:schemeClr val="tx1"/>
                </a:solidFill>
                <a:latin typeface="Tahoma" pitchFamily="34" charset="0"/>
                <a:ea typeface="Tahoma" pitchFamily="34" charset="0"/>
                <a:cs typeface="Tahoma" pitchFamily="34" charset="0"/>
              </a:rPr>
              <a:t>Do not save account numbers or passwords.</a:t>
            </a:r>
          </a:p>
          <a:p>
            <a:pPr lvl="1"/>
            <a:r>
              <a:rPr lang="en-US" sz="2200" dirty="0" smtClean="0">
                <a:solidFill>
                  <a:schemeClr val="tx1"/>
                </a:solidFill>
                <a:latin typeface="Tahoma" pitchFamily="34" charset="0"/>
                <a:ea typeface="Tahoma" pitchFamily="34" charset="0"/>
                <a:cs typeface="Tahoma" pitchFamily="34" charset="0"/>
              </a:rPr>
              <a:t>Close a secured account site when not using a computer.</a:t>
            </a:r>
          </a:p>
          <a:p>
            <a:pPr lvl="1"/>
            <a:r>
              <a:rPr lang="en-US" sz="2200" dirty="0" smtClean="0">
                <a:solidFill>
                  <a:schemeClr val="tx1"/>
                </a:solidFill>
                <a:latin typeface="Tahoma" pitchFamily="34" charset="0"/>
                <a:ea typeface="Tahoma" pitchFamily="34" charset="0"/>
                <a:cs typeface="Tahoma" pitchFamily="34" charset="0"/>
              </a:rPr>
              <a:t>Use </a:t>
            </a:r>
            <a:r>
              <a:rPr lang="en-US" sz="2200" b="1" dirty="0" smtClean="0">
                <a:solidFill>
                  <a:schemeClr val="tx1"/>
                </a:solidFill>
                <a:latin typeface="Tahoma" pitchFamily="34" charset="0"/>
                <a:ea typeface="Tahoma" pitchFamily="34" charset="0"/>
                <a:cs typeface="Tahoma" pitchFamily="34" charset="0"/>
              </a:rPr>
              <a:t>strong passwords</a:t>
            </a:r>
          </a:p>
          <a:p>
            <a:pPr lvl="2"/>
            <a:r>
              <a:rPr lang="en-US" sz="2200" dirty="0" smtClean="0">
                <a:solidFill>
                  <a:schemeClr val="tx1"/>
                </a:solidFill>
                <a:latin typeface="Tahoma" pitchFamily="34" charset="0"/>
                <a:ea typeface="Tahoma" pitchFamily="34" charset="0"/>
                <a:cs typeface="Tahoma" pitchFamily="34" charset="0"/>
              </a:rPr>
              <a:t>Do use: difficult to guess passwords; at least 14 characters or more long; </a:t>
            </a:r>
            <a:r>
              <a:rPr lang="en-US" sz="2200" dirty="0">
                <a:solidFill>
                  <a:schemeClr val="tx1"/>
                </a:solidFill>
                <a:latin typeface="Tahoma" pitchFamily="34" charset="0"/>
                <a:ea typeface="Tahoma" pitchFamily="34" charset="0"/>
                <a:cs typeface="Tahoma" pitchFamily="34" charset="0"/>
              </a:rPr>
              <a:t>u</a:t>
            </a:r>
            <a:r>
              <a:rPr lang="en-US" sz="2200" dirty="0" smtClean="0">
                <a:solidFill>
                  <a:schemeClr val="tx1"/>
                </a:solidFill>
                <a:latin typeface="Tahoma" pitchFamily="34" charset="0"/>
                <a:ea typeface="Tahoma" pitchFamily="34" charset="0"/>
                <a:cs typeface="Tahoma" pitchFamily="34" charset="0"/>
              </a:rPr>
              <a:t>ppercase letters, lowercase letters, numbers, and special characters</a:t>
            </a:r>
          </a:p>
          <a:p>
            <a:pPr lvl="2"/>
            <a:r>
              <a:rPr lang="en-US" sz="2200" dirty="0" smtClean="0">
                <a:solidFill>
                  <a:schemeClr val="tx1"/>
                </a:solidFill>
                <a:latin typeface="Tahoma" pitchFamily="34" charset="0"/>
                <a:ea typeface="Tahoma" pitchFamily="34" charset="0"/>
                <a:cs typeface="Tahoma" pitchFamily="34" charset="0"/>
              </a:rPr>
              <a:t>Don’t use: a recognizable word or phrase; name of anything or anyone close to you, including names of family members or pets; recognizable strings of numbers, such as social security numbers or birth dates</a:t>
            </a:r>
          </a:p>
          <a:p>
            <a:pPr lvl="2"/>
            <a:endParaRPr lang="en-US"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17</a:t>
            </a:fld>
            <a:endParaRPr lang="en-US" dirty="0"/>
          </a:p>
        </p:txBody>
      </p:sp>
    </p:spTree>
    <p:extLst>
      <p:ext uri="{BB962C8B-B14F-4D97-AF65-F5344CB8AC3E}">
        <p14:creationId xmlns:p14="http://schemas.microsoft.com/office/powerpoint/2010/main" val="225478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 y="0"/>
            <a:ext cx="9144001" cy="1600200"/>
          </a:xfrm>
        </p:spPr>
        <p:txBody>
          <a:bodyPr anchor="b"/>
          <a:lstStyle/>
          <a:p>
            <a:r>
              <a:rPr lang="en-US" sz="4800" dirty="0"/>
              <a:t>The Problem: Collection of Information Without Consent</a:t>
            </a:r>
            <a:endParaRPr lang="en-US" sz="4800" dirty="0" smtClean="0"/>
          </a:p>
        </p:txBody>
      </p:sp>
      <p:sp>
        <p:nvSpPr>
          <p:cNvPr id="123906" name="Content Placeholder 5"/>
          <p:cNvSpPr>
            <a:spLocks noGrp="1"/>
          </p:cNvSpPr>
          <p:nvPr>
            <p:ph sz="half" idx="4294967295"/>
          </p:nvPr>
        </p:nvSpPr>
        <p:spPr>
          <a:xfrm>
            <a:off x="762000" y="1905000"/>
            <a:ext cx="8153400" cy="4267200"/>
          </a:xfrm>
          <a:prstGeom prst="rect">
            <a:avLst/>
          </a:prstGeom>
        </p:spPr>
        <p:txBody>
          <a:bodyPr>
            <a:normAutofit/>
          </a:bodyPr>
          <a:lstStyle/>
          <a:p>
            <a:r>
              <a:rPr lang="en-US" sz="3600" b="1" dirty="0" smtClean="0">
                <a:solidFill>
                  <a:schemeClr val="tx1"/>
                </a:solidFill>
                <a:latin typeface="Tahoma" pitchFamily="34" charset="0"/>
                <a:ea typeface="Tahoma" pitchFamily="34" charset="0"/>
                <a:cs typeface="Tahoma" pitchFamily="34" charset="0"/>
              </a:rPr>
              <a:t>Do </a:t>
            </a:r>
            <a:r>
              <a:rPr lang="en-US" sz="3600" b="1" dirty="0">
                <a:solidFill>
                  <a:schemeClr val="tx1"/>
                </a:solidFill>
                <a:latin typeface="Tahoma" pitchFamily="34" charset="0"/>
                <a:ea typeface="Tahoma" pitchFamily="34" charset="0"/>
                <a:cs typeface="Tahoma" pitchFamily="34" charset="0"/>
              </a:rPr>
              <a:t>not leave cell phones in public places.</a:t>
            </a:r>
          </a:p>
          <a:p>
            <a:r>
              <a:rPr lang="en-US" sz="3600" b="1" dirty="0">
                <a:solidFill>
                  <a:schemeClr val="tx1"/>
                </a:solidFill>
                <a:latin typeface="Tahoma" pitchFamily="34" charset="0"/>
                <a:ea typeface="Tahoma" pitchFamily="34" charset="0"/>
                <a:cs typeface="Tahoma" pitchFamily="34" charset="0"/>
              </a:rPr>
              <a:t>Turn off services not in use, especially Bluetooth.</a:t>
            </a:r>
          </a:p>
          <a:p>
            <a:r>
              <a:rPr lang="en-US" sz="3600" b="1" dirty="0">
                <a:solidFill>
                  <a:schemeClr val="tx1"/>
                </a:solidFill>
                <a:latin typeface="Tahoma" pitchFamily="34" charset="0"/>
                <a:ea typeface="Tahoma" pitchFamily="34" charset="0"/>
                <a:cs typeface="Tahoma" pitchFamily="34" charset="0"/>
              </a:rPr>
              <a:t>Verify that devices have secure configurations.</a:t>
            </a:r>
          </a:p>
          <a:p>
            <a:pPr lvl="1">
              <a:spcBef>
                <a:spcPct val="0"/>
              </a:spcBef>
            </a:pPr>
            <a:endParaRPr lang="en-US" sz="20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18</a:t>
            </a:fld>
            <a:endParaRPr lang="en-US" dirty="0"/>
          </a:p>
        </p:txBody>
      </p:sp>
    </p:spTree>
    <p:extLst>
      <p:ext uri="{BB962C8B-B14F-4D97-AF65-F5344CB8AC3E}">
        <p14:creationId xmlns:p14="http://schemas.microsoft.com/office/powerpoint/2010/main" val="211138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25954" name="Content Placeholder 5"/>
          <p:cNvSpPr>
            <a:spLocks noGrp="1"/>
          </p:cNvSpPr>
          <p:nvPr>
            <p:ph sz="half" idx="4294967295"/>
          </p:nvPr>
        </p:nvSpPr>
        <p:spPr>
          <a:xfrm>
            <a:off x="762000" y="1600200"/>
            <a:ext cx="8153400" cy="4456113"/>
          </a:xfrm>
          <a:prstGeom prst="rect">
            <a:avLst/>
          </a:prstGeom>
        </p:spPr>
        <p:txBody>
          <a:bodyPr>
            <a:no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Employee monitoring</a:t>
            </a:r>
          </a:p>
          <a:p>
            <a:pPr lvl="1">
              <a:spcBef>
                <a:spcPct val="0"/>
              </a:spcBef>
            </a:pPr>
            <a:r>
              <a:rPr lang="en-US" sz="2400" dirty="0" smtClean="0">
                <a:solidFill>
                  <a:schemeClr val="tx1"/>
                </a:solidFill>
                <a:latin typeface="Tahoma" pitchFamily="34" charset="0"/>
                <a:ea typeface="Tahoma" pitchFamily="34" charset="0"/>
                <a:cs typeface="Tahoma" pitchFamily="34" charset="0"/>
              </a:rPr>
              <a:t>Majority of large U.S. employers observe employee phone calls, e-mails, Web browsing habits, and computer files</a:t>
            </a:r>
          </a:p>
          <a:p>
            <a:pPr>
              <a:spcBef>
                <a:spcPct val="0"/>
              </a:spcBef>
            </a:pPr>
            <a:r>
              <a:rPr lang="en-US" sz="3600" b="1" dirty="0" smtClean="0">
                <a:solidFill>
                  <a:schemeClr val="tx1"/>
                </a:solidFill>
                <a:latin typeface="Tahoma" pitchFamily="34" charset="0"/>
                <a:ea typeface="Tahoma" pitchFamily="34" charset="0"/>
                <a:cs typeface="Tahoma" pitchFamily="34" charset="0"/>
              </a:rPr>
              <a:t>Protecting privacy at work</a:t>
            </a:r>
          </a:p>
          <a:p>
            <a:pPr lvl="1">
              <a:spcBef>
                <a:spcPct val="0"/>
              </a:spcBef>
            </a:pPr>
            <a:r>
              <a:rPr lang="en-US" sz="2400" dirty="0" smtClean="0">
                <a:solidFill>
                  <a:schemeClr val="tx1"/>
                </a:solidFill>
                <a:latin typeface="Tahoma" pitchFamily="34" charset="0"/>
                <a:ea typeface="Tahoma" pitchFamily="34" charset="0"/>
                <a:cs typeface="Tahoma" pitchFamily="34" charset="0"/>
              </a:rPr>
              <a:t>Refrain from making personal calls on a work phone</a:t>
            </a:r>
          </a:p>
          <a:p>
            <a:pPr lvl="1">
              <a:spcBef>
                <a:spcPct val="0"/>
              </a:spcBef>
            </a:pPr>
            <a:r>
              <a:rPr lang="en-US" sz="2400" dirty="0" smtClean="0">
                <a:solidFill>
                  <a:schemeClr val="tx1"/>
                </a:solidFill>
                <a:latin typeface="Tahoma" pitchFamily="34" charset="0"/>
                <a:ea typeface="Tahoma" pitchFamily="34" charset="0"/>
                <a:cs typeface="Tahoma" pitchFamily="34" charset="0"/>
              </a:rPr>
              <a:t>Avoid using company e-mail for personal purposes</a:t>
            </a:r>
          </a:p>
          <a:p>
            <a:pPr lvl="1">
              <a:spcBef>
                <a:spcPct val="0"/>
              </a:spcBef>
            </a:pPr>
            <a:r>
              <a:rPr lang="en-US" sz="2400" dirty="0" smtClean="0">
                <a:solidFill>
                  <a:schemeClr val="tx1"/>
                </a:solidFill>
                <a:latin typeface="Tahoma" pitchFamily="34" charset="0"/>
                <a:ea typeface="Tahoma" pitchFamily="34" charset="0"/>
                <a:cs typeface="Tahoma" pitchFamily="34" charset="0"/>
              </a:rPr>
              <a:t>Assume you are monitored</a:t>
            </a:r>
          </a:p>
          <a:p>
            <a:pPr lvl="1">
              <a:spcBef>
                <a:spcPct val="0"/>
              </a:spcBef>
            </a:pPr>
            <a:r>
              <a:rPr lang="en-US" sz="2400" dirty="0" smtClean="0">
                <a:solidFill>
                  <a:schemeClr val="tx1"/>
                </a:solidFill>
                <a:latin typeface="Tahoma" pitchFamily="34" charset="0"/>
                <a:ea typeface="Tahoma" pitchFamily="34" charset="0"/>
                <a:cs typeface="Tahoma" pitchFamily="34" charset="0"/>
              </a:rPr>
              <a:t>Be aware of </a:t>
            </a:r>
            <a:r>
              <a:rPr lang="en-US" sz="2400" b="1" dirty="0" smtClean="0">
                <a:solidFill>
                  <a:schemeClr val="tx1"/>
                </a:solidFill>
                <a:latin typeface="Tahoma" pitchFamily="34" charset="0"/>
                <a:ea typeface="Tahoma" pitchFamily="34" charset="0"/>
                <a:cs typeface="Tahoma" pitchFamily="34" charset="0"/>
              </a:rPr>
              <a:t>shoulder surfing</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allow others to tailgate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19</a:t>
            </a:fld>
            <a:endParaRPr lang="en-US" dirty="0"/>
          </a:p>
        </p:txBody>
      </p:sp>
    </p:spTree>
    <p:extLst>
      <p:ext uri="{BB962C8B-B14F-4D97-AF65-F5344CB8AC3E}">
        <p14:creationId xmlns:p14="http://schemas.microsoft.com/office/powerpoint/2010/main" val="404790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0" y="0"/>
            <a:ext cx="9144000" cy="1600200"/>
          </a:xfrm>
        </p:spPr>
        <p:txBody>
          <a:bodyPr/>
          <a:lstStyle/>
          <a:p>
            <a:pPr eaLnBrk="1" hangingPunct="1"/>
            <a:r>
              <a:rPr lang="en-US" dirty="0" smtClean="0"/>
              <a:t>Privacy, Crime,</a:t>
            </a:r>
            <a:br>
              <a:rPr lang="en-US" dirty="0" smtClean="0"/>
            </a:br>
            <a:r>
              <a:rPr lang="en-US" dirty="0" smtClean="0"/>
              <a:t>and Security</a:t>
            </a:r>
          </a:p>
        </p:txBody>
      </p:sp>
      <p:pic>
        <p:nvPicPr>
          <p:cNvPr id="1026" name="Picture 2" descr="C:\Users\Tiffany\Documents\CAYF\To Edit\ppt_jpegs3\Ch9\09-18.jpg"/>
          <p:cNvPicPr>
            <a:picLocks noChangeAspect="1" noChangeArrowheads="1"/>
          </p:cNvPicPr>
          <p:nvPr/>
        </p:nvPicPr>
        <p:blipFill>
          <a:blip r:embed="rId3" cstate="print"/>
          <a:srcRect/>
          <a:stretch>
            <a:fillRect/>
          </a:stretch>
        </p:blipFill>
        <p:spPr bwMode="auto">
          <a:xfrm>
            <a:off x="1828800" y="1981200"/>
            <a:ext cx="5486400" cy="4210010"/>
          </a:xfrm>
          <a:prstGeom prst="rect">
            <a:avLst/>
          </a:prstGeom>
          <a:noFill/>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Tree>
    <p:extLst>
      <p:ext uri="{BB962C8B-B14F-4D97-AF65-F5344CB8AC3E}">
        <p14:creationId xmlns:p14="http://schemas.microsoft.com/office/powerpoint/2010/main" val="112716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pic>
        <p:nvPicPr>
          <p:cNvPr id="4098" name="Picture 2" descr="C:\Users\Tiffany\Documents\CAYF\To Edit\ppt_jpegs3\Ch9\09-14.jpg"/>
          <p:cNvPicPr>
            <a:picLocks noGrp="1" noChangeAspect="1" noChangeArrowheads="1"/>
          </p:cNvPicPr>
          <p:nvPr>
            <p:ph sz="half" idx="2"/>
          </p:nvPr>
        </p:nvPicPr>
        <p:blipFill>
          <a:blip r:embed="rId3" cstate="print"/>
          <a:srcRect/>
          <a:stretch>
            <a:fillRect/>
          </a:stretch>
        </p:blipFill>
        <p:spPr bwMode="auto">
          <a:xfrm>
            <a:off x="990600" y="1905000"/>
            <a:ext cx="7107184" cy="4082478"/>
          </a:xfrm>
          <a:prstGeom prst="rect">
            <a:avLst/>
          </a:prstGeom>
          <a:noFill/>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20</a:t>
            </a:fld>
            <a:endParaRPr lang="en-US" dirty="0"/>
          </a:p>
        </p:txBody>
      </p:sp>
    </p:spTree>
    <p:extLst>
      <p:ext uri="{BB962C8B-B14F-4D97-AF65-F5344CB8AC3E}">
        <p14:creationId xmlns:p14="http://schemas.microsoft.com/office/powerpoint/2010/main" val="26943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0" y="0"/>
            <a:ext cx="9144000" cy="1524000"/>
          </a:xfrm>
        </p:spPr>
        <p:txBody>
          <a:bodyPr anchor="b"/>
          <a:lstStyle/>
          <a:p>
            <a:pPr eaLnBrk="1" hangingPunct="1"/>
            <a:r>
              <a:rPr lang="en-US" dirty="0" smtClean="0"/>
              <a:t>Computer Crime and Cybercrime</a:t>
            </a:r>
          </a:p>
        </p:txBody>
      </p:sp>
      <p:sp>
        <p:nvSpPr>
          <p:cNvPr id="128002" name="Content Placeholder 5"/>
          <p:cNvSpPr>
            <a:spLocks noGrp="1"/>
          </p:cNvSpPr>
          <p:nvPr>
            <p:ph idx="1"/>
          </p:nvPr>
        </p:nvSpPr>
        <p:spPr>
          <a:xfrm>
            <a:off x="762000" y="1676400"/>
            <a:ext cx="8229600" cy="45720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Computer crimes</a:t>
            </a:r>
          </a:p>
          <a:p>
            <a:pPr lvl="1"/>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omputer-based activities that violate the law</a:t>
            </a:r>
          </a:p>
          <a:p>
            <a:r>
              <a:rPr lang="en-US" sz="3600" b="1" dirty="0" smtClean="0">
                <a:solidFill>
                  <a:schemeClr val="tx1"/>
                </a:solidFill>
                <a:latin typeface="Tahoma" pitchFamily="34" charset="0"/>
                <a:ea typeface="Tahoma" pitchFamily="34" charset="0"/>
                <a:cs typeface="Tahoma" pitchFamily="34" charset="0"/>
              </a:rPr>
              <a:t>Cybercrimes</a:t>
            </a:r>
          </a:p>
          <a:p>
            <a:pPr lvl="1"/>
            <a:r>
              <a:rPr lang="en-US" sz="2400" dirty="0" smtClean="0">
                <a:solidFill>
                  <a:schemeClr val="tx1"/>
                </a:solidFill>
                <a:latin typeface="Tahoma" pitchFamily="34" charset="0"/>
                <a:ea typeface="Tahoma" pitchFamily="34" charset="0"/>
                <a:cs typeface="Tahoma" pitchFamily="34" charset="0"/>
              </a:rPr>
              <a:t>Crimes perpetrated through the Internet</a:t>
            </a:r>
          </a:p>
          <a:p>
            <a:pPr lvl="1"/>
            <a:r>
              <a:rPr lang="en-US" sz="2400" dirty="0" smtClean="0">
                <a:solidFill>
                  <a:schemeClr val="tx1"/>
                </a:solidFill>
                <a:latin typeface="Tahoma" pitchFamily="34" charset="0"/>
                <a:ea typeface="Tahoma" pitchFamily="34" charset="0"/>
                <a:cs typeface="Tahoma" pitchFamily="34" charset="0"/>
              </a:rPr>
              <a:t>Many </a:t>
            </a:r>
            <a:r>
              <a:rPr lang="en-US" sz="2400" dirty="0">
                <a:solidFill>
                  <a:schemeClr val="tx1"/>
                </a:solidFill>
                <a:latin typeface="Tahoma" pitchFamily="34" charset="0"/>
                <a:ea typeface="Tahoma" pitchFamily="34" charset="0"/>
                <a:cs typeface="Tahoma" pitchFamily="34" charset="0"/>
              </a:rPr>
              <a:t>Web sites educate users about cybercrime and </a:t>
            </a:r>
            <a:r>
              <a:rPr lang="en-US" sz="2400" dirty="0" smtClean="0">
                <a:solidFill>
                  <a:schemeClr val="tx1"/>
                </a:solidFill>
                <a:latin typeface="Tahoma" pitchFamily="34" charset="0"/>
                <a:ea typeface="Tahoma" pitchFamily="34" charset="0"/>
                <a:cs typeface="Tahoma" pitchFamily="34" charset="0"/>
              </a:rPr>
              <a:t>cybercriminals</a:t>
            </a:r>
          </a:p>
          <a:p>
            <a:r>
              <a:rPr lang="en-US" sz="3600" b="1" dirty="0" err="1" smtClean="0">
                <a:solidFill>
                  <a:schemeClr val="tx1"/>
                </a:solidFill>
                <a:latin typeface="Tahoma" pitchFamily="34" charset="0"/>
                <a:ea typeface="Tahoma" pitchFamily="34" charset="0"/>
                <a:cs typeface="Tahoma" pitchFamily="34" charset="0"/>
              </a:rPr>
              <a:t>Cyberlaw</a:t>
            </a:r>
            <a:endParaRPr lang="en-US" sz="3600" b="1"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Area of law dedicated to computer 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Tree>
    <p:extLst>
      <p:ext uri="{BB962C8B-B14F-4D97-AF65-F5344CB8AC3E}">
        <p14:creationId xmlns:p14="http://schemas.microsoft.com/office/powerpoint/2010/main" val="70838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0"/>
            <a:ext cx="9144000" cy="1600200"/>
          </a:xfrm>
        </p:spPr>
        <p:txBody>
          <a:bodyPr anchor="b"/>
          <a:lstStyle/>
          <a:p>
            <a:r>
              <a:rPr lang="en-US" dirty="0"/>
              <a:t>Computer Crime and Cybercrime</a:t>
            </a:r>
            <a:endParaRPr lang="en-US" dirty="0" smtClean="0"/>
          </a:p>
        </p:txBody>
      </p:sp>
      <p:pic>
        <p:nvPicPr>
          <p:cNvPr id="5122" name="Picture 2" descr="C:\Users\Tiffany\Documents\CAYF\To Edit\ppt_jpegs3\Ch9\09-15.jpg"/>
          <p:cNvPicPr>
            <a:picLocks noChangeAspect="1" noChangeArrowheads="1"/>
          </p:cNvPicPr>
          <p:nvPr/>
        </p:nvPicPr>
        <p:blipFill>
          <a:blip r:embed="rId3" cstate="print"/>
          <a:srcRect/>
          <a:stretch>
            <a:fillRect/>
          </a:stretch>
        </p:blipFill>
        <p:spPr bwMode="auto">
          <a:xfrm>
            <a:off x="1701800" y="1752600"/>
            <a:ext cx="5384800" cy="4407400"/>
          </a:xfrm>
          <a:prstGeom prst="rect">
            <a:avLst/>
          </a:prstGeom>
          <a:noFill/>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extLst>
      <p:ext uri="{BB962C8B-B14F-4D97-AF65-F5344CB8AC3E}">
        <p14:creationId xmlns:p14="http://schemas.microsoft.com/office/powerpoint/2010/main" val="350601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0" y="0"/>
            <a:ext cx="9144000" cy="1600200"/>
          </a:xfrm>
        </p:spPr>
        <p:txBody>
          <a:bodyPr anchor="b"/>
          <a:lstStyle/>
          <a:p>
            <a:r>
              <a:rPr lang="en-US" dirty="0"/>
              <a:t>Computer Crime and Cybercrime</a:t>
            </a:r>
            <a:endParaRPr lang="en-US" dirty="0" smtClean="0"/>
          </a:p>
        </p:txBody>
      </p:sp>
      <p:sp>
        <p:nvSpPr>
          <p:cNvPr id="132098" name="Content Placeholder 10"/>
          <p:cNvSpPr>
            <a:spLocks noGrp="1"/>
          </p:cNvSpPr>
          <p:nvPr>
            <p:ph idx="1"/>
          </p:nvPr>
        </p:nvSpPr>
        <p:spPr>
          <a:xfrm>
            <a:off x="762000" y="1600200"/>
            <a:ext cx="8229600" cy="48006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Types of computer crime</a:t>
            </a:r>
          </a:p>
          <a:p>
            <a:pPr lvl="1"/>
            <a:r>
              <a:rPr lang="en-US" sz="2000" b="1" dirty="0" smtClean="0">
                <a:solidFill>
                  <a:schemeClr val="tx1"/>
                </a:solidFill>
                <a:latin typeface="Tahoma" pitchFamily="34" charset="0"/>
                <a:ea typeface="Tahoma" pitchFamily="34" charset="0"/>
                <a:cs typeface="Tahoma" pitchFamily="34" charset="0"/>
              </a:rPr>
              <a:t>Identify theft</a:t>
            </a:r>
            <a:r>
              <a:rPr lang="en-US" sz="2000" dirty="0" smtClean="0">
                <a:solidFill>
                  <a:schemeClr val="tx1"/>
                </a:solidFill>
                <a:latin typeface="Tahoma" pitchFamily="34" charset="0"/>
                <a:ea typeface="Tahoma" pitchFamily="34" charset="0"/>
                <a:cs typeface="Tahoma" pitchFamily="34" charset="0"/>
              </a:rPr>
              <a:t>—criminal access to personal information in order to impersonate someone</a:t>
            </a:r>
          </a:p>
          <a:p>
            <a:pPr lvl="1"/>
            <a:r>
              <a:rPr lang="en-US" sz="2000" b="1" dirty="0" smtClean="0">
                <a:solidFill>
                  <a:schemeClr val="tx1"/>
                </a:solidFill>
                <a:latin typeface="Tahoma" pitchFamily="34" charset="0"/>
                <a:ea typeface="Tahoma" pitchFamily="34" charset="0"/>
                <a:cs typeface="Tahoma" pitchFamily="34" charset="0"/>
              </a:rPr>
              <a:t>Dumpster diving</a:t>
            </a:r>
            <a:r>
              <a:rPr lang="en-US" sz="2000" dirty="0" smtClean="0">
                <a:solidFill>
                  <a:schemeClr val="tx1"/>
                </a:solidFill>
                <a:latin typeface="Tahoma" pitchFamily="34" charset="0"/>
                <a:ea typeface="Tahoma" pitchFamily="34" charset="0"/>
                <a:cs typeface="Tahoma" pitchFamily="34" charset="0"/>
              </a:rPr>
              <a:t>—disgruntled employees or thieves go through a company’s trash to find information they can steal</a:t>
            </a:r>
          </a:p>
          <a:p>
            <a:pPr lvl="1"/>
            <a:r>
              <a:rPr lang="en-US" sz="2000" b="1" dirty="0" smtClean="0">
                <a:solidFill>
                  <a:schemeClr val="tx1"/>
                </a:solidFill>
                <a:latin typeface="Tahoma" pitchFamily="34" charset="0"/>
                <a:ea typeface="Tahoma" pitchFamily="34" charset="0"/>
                <a:cs typeface="Tahoma" pitchFamily="34" charset="0"/>
              </a:rPr>
              <a:t>Phishing attacks</a:t>
            </a:r>
            <a:r>
              <a:rPr lang="en-US" sz="2000" dirty="0" smtClean="0">
                <a:solidFill>
                  <a:schemeClr val="tx1"/>
                </a:solidFill>
                <a:latin typeface="Tahoma" pitchFamily="34" charset="0"/>
                <a:ea typeface="Tahoma" pitchFamily="34" charset="0"/>
                <a:cs typeface="Tahoma" pitchFamily="34" charset="0"/>
              </a:rPr>
              <a:t>—legitimate-looking e-mails or Web sites created in an attempt to obtain confidential data about a person</a:t>
            </a:r>
          </a:p>
          <a:p>
            <a:pPr lvl="1"/>
            <a:r>
              <a:rPr lang="en-US" sz="2000" b="1" dirty="0" smtClean="0">
                <a:solidFill>
                  <a:schemeClr val="tx1"/>
                </a:solidFill>
                <a:latin typeface="Tahoma" pitchFamily="34" charset="0"/>
                <a:ea typeface="Tahoma" pitchFamily="34" charset="0"/>
                <a:cs typeface="Tahoma" pitchFamily="34" charset="0"/>
              </a:rPr>
              <a:t>Spear phishing</a:t>
            </a:r>
            <a:r>
              <a:rPr lang="en-US" sz="2000" dirty="0" smtClean="0">
                <a:solidFill>
                  <a:schemeClr val="tx1"/>
                </a:solidFill>
                <a:latin typeface="Tahoma" pitchFamily="34" charset="0"/>
                <a:ea typeface="Tahoma" pitchFamily="34" charset="0"/>
                <a:cs typeface="Tahoma" pitchFamily="34" charset="0"/>
              </a:rPr>
              <a:t> (similar to phishing)—uses targeted fake e-mails and social engineering to trick recipients into providing personal information to enable identity theft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extLst>
      <p:ext uri="{BB962C8B-B14F-4D97-AF65-F5344CB8AC3E}">
        <p14:creationId xmlns:p14="http://schemas.microsoft.com/office/powerpoint/2010/main" val="376686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0" y="0"/>
            <a:ext cx="9144000" cy="1600200"/>
          </a:xfrm>
        </p:spPr>
        <p:txBody>
          <a:bodyPr anchor="b"/>
          <a:lstStyle/>
          <a:p>
            <a:r>
              <a:rPr lang="en-US" dirty="0"/>
              <a:t>Computer Crime and Cybercrime</a:t>
            </a:r>
            <a:endParaRPr lang="en-US" dirty="0" smtClean="0"/>
          </a:p>
        </p:txBody>
      </p:sp>
      <p:sp>
        <p:nvSpPr>
          <p:cNvPr id="134146" name="Content Placeholder 5"/>
          <p:cNvSpPr>
            <a:spLocks noGrp="1"/>
          </p:cNvSpPr>
          <p:nvPr>
            <p:ph idx="1"/>
          </p:nvPr>
        </p:nvSpPr>
        <p:spPr>
          <a:xfrm>
            <a:off x="685800" y="1600200"/>
            <a:ext cx="8305800" cy="47244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Types of computer crime (cont.)</a:t>
            </a:r>
          </a:p>
          <a:p>
            <a:pPr lvl="1"/>
            <a:r>
              <a:rPr lang="en-US" sz="2400" b="1" dirty="0" smtClean="0">
                <a:solidFill>
                  <a:schemeClr val="tx1"/>
                </a:solidFill>
                <a:latin typeface="Tahoma" pitchFamily="34" charset="0"/>
                <a:ea typeface="Tahoma" pitchFamily="34" charset="0"/>
                <a:cs typeface="Tahoma" pitchFamily="34" charset="0"/>
              </a:rPr>
              <a:t>Malware </a:t>
            </a:r>
            <a:r>
              <a:rPr lang="en-US" sz="2400" dirty="0" smtClean="0">
                <a:solidFill>
                  <a:schemeClr val="tx1"/>
                </a:solidFill>
                <a:latin typeface="Tahoma" pitchFamily="34" charset="0"/>
                <a:ea typeface="Tahoma" pitchFamily="34" charset="0"/>
                <a:cs typeface="Tahoma" pitchFamily="34" charset="0"/>
              </a:rPr>
              <a:t>(short for </a:t>
            </a:r>
            <a:r>
              <a:rPr lang="en-US" sz="2400" i="1" dirty="0" smtClean="0">
                <a:solidFill>
                  <a:schemeClr val="tx1"/>
                </a:solidFill>
                <a:latin typeface="Tahoma" pitchFamily="34" charset="0"/>
                <a:ea typeface="Tahoma" pitchFamily="34" charset="0"/>
                <a:cs typeface="Tahoma" pitchFamily="34" charset="0"/>
              </a:rPr>
              <a:t>malicious software</a:t>
            </a:r>
            <a:r>
              <a:rPr lang="en-US" sz="2400" dirty="0" smtClean="0">
                <a:solidFill>
                  <a:schemeClr val="tx1"/>
                </a:solidFill>
                <a:latin typeface="Tahoma" pitchFamily="34" charset="0"/>
                <a:ea typeface="Tahoma" pitchFamily="34" charset="0"/>
                <a:cs typeface="Tahoma" pitchFamily="34" charset="0"/>
              </a:rPr>
              <a:t>)—programs that intentionally harm a computer system or allow individuals to gain access without permission </a:t>
            </a:r>
          </a:p>
          <a:p>
            <a:pPr lvl="2"/>
            <a:r>
              <a:rPr lang="en-US" sz="2400" dirty="0" smtClean="0">
                <a:solidFill>
                  <a:schemeClr val="tx1"/>
                </a:solidFill>
                <a:latin typeface="Tahoma" pitchFamily="34" charset="0"/>
                <a:ea typeface="Tahoma" pitchFamily="34" charset="0"/>
                <a:cs typeface="Tahoma" pitchFamily="34" charset="0"/>
              </a:rPr>
              <a:t>Tips to protect yourself from malware:</a:t>
            </a:r>
          </a:p>
          <a:p>
            <a:pPr lvl="3"/>
            <a:r>
              <a:rPr lang="en-US" sz="1800" dirty="0" smtClean="0">
                <a:solidFill>
                  <a:schemeClr val="tx1"/>
                </a:solidFill>
                <a:latin typeface="Tahoma" pitchFamily="34" charset="0"/>
                <a:ea typeface="Tahoma" pitchFamily="34" charset="0"/>
                <a:cs typeface="Tahoma" pitchFamily="34" charset="0"/>
              </a:rPr>
              <a:t>Know who you are dealing with</a:t>
            </a:r>
          </a:p>
          <a:p>
            <a:pPr lvl="3"/>
            <a:r>
              <a:rPr lang="en-US" sz="1800" dirty="0" smtClean="0">
                <a:solidFill>
                  <a:schemeClr val="tx1"/>
                </a:solidFill>
                <a:latin typeface="Tahoma" pitchFamily="34" charset="0"/>
                <a:ea typeface="Tahoma" pitchFamily="34" charset="0"/>
                <a:cs typeface="Tahoma" pitchFamily="34" charset="0"/>
              </a:rPr>
              <a:t>Keep your Web browser and operating system up to date</a:t>
            </a:r>
          </a:p>
          <a:p>
            <a:pPr lvl="3"/>
            <a:r>
              <a:rPr lang="en-US" sz="1800" dirty="0" smtClean="0">
                <a:solidFill>
                  <a:schemeClr val="tx1"/>
                </a:solidFill>
                <a:latin typeface="Tahoma" pitchFamily="34" charset="0"/>
                <a:ea typeface="Tahoma" pitchFamily="34" charset="0"/>
                <a:cs typeface="Tahoma" pitchFamily="34" charset="0"/>
              </a:rPr>
              <a:t>Back up important files</a:t>
            </a:r>
          </a:p>
          <a:p>
            <a:pPr lvl="3"/>
            <a:r>
              <a:rPr lang="en-US" sz="1800" dirty="0" smtClean="0">
                <a:solidFill>
                  <a:schemeClr val="tx1"/>
                </a:solidFill>
                <a:latin typeface="Tahoma" pitchFamily="34" charset="0"/>
                <a:ea typeface="Tahoma" pitchFamily="34" charset="0"/>
                <a:cs typeface="Tahoma" pitchFamily="34" charset="0"/>
              </a:rPr>
              <a:t>Protect children online</a:t>
            </a:r>
          </a:p>
          <a:p>
            <a:pPr lvl="3"/>
            <a:r>
              <a:rPr lang="en-US" sz="1800" dirty="0" smtClean="0">
                <a:solidFill>
                  <a:schemeClr val="tx1"/>
                </a:solidFill>
                <a:latin typeface="Tahoma" pitchFamily="34" charset="0"/>
                <a:ea typeface="Tahoma" pitchFamily="34" charset="0"/>
                <a:cs typeface="Tahoma" pitchFamily="34" charset="0"/>
              </a:rPr>
              <a:t>Use security software tools and keep them up to date</a:t>
            </a:r>
          </a:p>
          <a:p>
            <a:pPr lvl="3"/>
            <a:r>
              <a:rPr lang="en-US" sz="1800" dirty="0" smtClean="0">
                <a:solidFill>
                  <a:schemeClr val="tx1"/>
                </a:solidFill>
                <a:latin typeface="Tahoma" pitchFamily="34" charset="0"/>
                <a:ea typeface="Tahoma" pitchFamily="34" charset="0"/>
                <a:cs typeface="Tahoma" pitchFamily="34" charset="0"/>
              </a:rPr>
              <a:t>Use strong passwords</a:t>
            </a:r>
          </a:p>
          <a:p>
            <a:pPr lvl="3"/>
            <a:r>
              <a:rPr lang="en-US" sz="1800" dirty="0" smtClean="0">
                <a:solidFill>
                  <a:schemeClr val="tx1"/>
                </a:solidFill>
                <a:latin typeface="Tahoma" pitchFamily="34" charset="0"/>
                <a:ea typeface="Tahoma" pitchFamily="34" charset="0"/>
                <a:cs typeface="Tahoma" pitchFamily="34" charset="0"/>
              </a:rPr>
              <a:t>Learn what to do if something goes wrong</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196799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136194" name="Content Placeholder 6"/>
          <p:cNvSpPr>
            <a:spLocks noGrp="1"/>
          </p:cNvSpPr>
          <p:nvPr>
            <p:ph idx="1"/>
          </p:nvPr>
        </p:nvSpPr>
        <p:spPr>
          <a:xfrm>
            <a:off x="762000" y="1752600"/>
            <a:ext cx="8077200" cy="45720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Types of computer crime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Spyware</a:t>
            </a:r>
            <a:r>
              <a:rPr lang="en-US" sz="2400" dirty="0" smtClean="0">
                <a:solidFill>
                  <a:schemeClr val="tx1"/>
                </a:solidFill>
                <a:latin typeface="Tahoma" pitchFamily="34" charset="0"/>
                <a:ea typeface="Tahoma" pitchFamily="34" charset="0"/>
                <a:cs typeface="Tahoma" pitchFamily="34" charset="0"/>
              </a:rPr>
              <a:t>—software that gathers private information and tracks Web use</a:t>
            </a:r>
          </a:p>
          <a:p>
            <a:pPr lvl="2"/>
            <a:r>
              <a:rPr lang="en-US" sz="2400" b="1" dirty="0" smtClean="0">
                <a:solidFill>
                  <a:schemeClr val="tx1"/>
                </a:solidFill>
                <a:latin typeface="Tahoma" pitchFamily="34" charset="0"/>
                <a:ea typeface="Tahoma" pitchFamily="34" charset="0"/>
                <a:cs typeface="Tahoma" pitchFamily="34" charset="0"/>
              </a:rPr>
              <a:t>Adware</a:t>
            </a:r>
            <a:r>
              <a:rPr lang="en-US" sz="2400" dirty="0" smtClean="0">
                <a:solidFill>
                  <a:schemeClr val="tx1"/>
                </a:solidFill>
                <a:latin typeface="Tahoma" pitchFamily="34" charset="0"/>
                <a:ea typeface="Tahoma" pitchFamily="34" charset="0"/>
                <a:cs typeface="Tahoma" pitchFamily="34" charset="0"/>
              </a:rPr>
              <a:t>—form of spyware that generates annoying pop-up and banner ads</a:t>
            </a:r>
          </a:p>
          <a:p>
            <a:pPr lvl="2"/>
            <a:r>
              <a:rPr lang="en-US" sz="2400" b="1" dirty="0" err="1" smtClean="0">
                <a:solidFill>
                  <a:schemeClr val="tx1"/>
                </a:solidFill>
                <a:latin typeface="Tahoma" pitchFamily="34" charset="0"/>
                <a:ea typeface="Tahoma" pitchFamily="34" charset="0"/>
                <a:cs typeface="Tahoma" pitchFamily="34" charset="0"/>
              </a:rPr>
              <a:t>Keyloggers</a:t>
            </a:r>
            <a:r>
              <a:rPr lang="en-US" sz="2400" dirty="0" smtClean="0">
                <a:solidFill>
                  <a:schemeClr val="tx1"/>
                </a:solidFill>
                <a:latin typeface="Tahoma" pitchFamily="34" charset="0"/>
                <a:ea typeface="Tahoma" pitchFamily="34" charset="0"/>
                <a:cs typeface="Tahoma" pitchFamily="34" charset="0"/>
              </a:rPr>
              <a:t>—record keystrokes to provide cybercriminals with confidential data</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27239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138242" name="Content Placeholder 6"/>
          <p:cNvSpPr>
            <a:spLocks noGrp="1"/>
          </p:cNvSpPr>
          <p:nvPr>
            <p:ph idx="1"/>
          </p:nvPr>
        </p:nvSpPr>
        <p:spPr>
          <a:xfrm>
            <a:off x="762000" y="1676400"/>
            <a:ext cx="8153400" cy="46482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Types of computer crime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000" b="1" dirty="0" smtClean="0">
                <a:solidFill>
                  <a:schemeClr val="tx1"/>
                </a:solidFill>
                <a:latin typeface="Tahoma" pitchFamily="34" charset="0"/>
                <a:ea typeface="Tahoma" pitchFamily="34" charset="0"/>
                <a:cs typeface="Tahoma" pitchFamily="34" charset="0"/>
              </a:rPr>
              <a:t>Computer virus</a:t>
            </a:r>
            <a:r>
              <a:rPr lang="en-US" sz="2000" dirty="0" smtClean="0">
                <a:solidFill>
                  <a:schemeClr val="tx1"/>
                </a:solidFill>
                <a:latin typeface="Tahoma" pitchFamily="34" charset="0"/>
                <a:ea typeface="Tahoma" pitchFamily="34" charset="0"/>
                <a:cs typeface="Tahoma" pitchFamily="34" charset="0"/>
              </a:rPr>
              <a:t>—code concealed inside a program that can harm or destroy files</a:t>
            </a:r>
          </a:p>
          <a:p>
            <a:pPr lvl="2"/>
            <a:r>
              <a:rPr lang="en-US" sz="2000" dirty="0" smtClean="0">
                <a:solidFill>
                  <a:schemeClr val="tx1"/>
                </a:solidFill>
                <a:latin typeface="Tahoma" pitchFamily="34" charset="0"/>
                <a:ea typeface="Tahoma" pitchFamily="34" charset="0"/>
                <a:cs typeface="Tahoma" pitchFamily="34" charset="0"/>
              </a:rPr>
              <a:t>Many spread through e-mail attachments</a:t>
            </a:r>
          </a:p>
          <a:p>
            <a:pPr lvl="2"/>
            <a:r>
              <a:rPr lang="en-US" sz="2000" b="1" dirty="0" smtClean="0">
                <a:solidFill>
                  <a:schemeClr val="tx1"/>
                </a:solidFill>
                <a:latin typeface="Tahoma" pitchFamily="34" charset="0"/>
                <a:ea typeface="Tahoma" pitchFamily="34" charset="0"/>
                <a:cs typeface="Tahoma" pitchFamily="34" charset="0"/>
              </a:rPr>
              <a:t>File infectors</a:t>
            </a:r>
            <a:r>
              <a:rPr lang="en-US" sz="2000" dirty="0" smtClean="0">
                <a:solidFill>
                  <a:schemeClr val="tx1"/>
                </a:solidFill>
                <a:latin typeface="Tahoma" pitchFamily="34" charset="0"/>
                <a:ea typeface="Tahoma" pitchFamily="34" charset="0"/>
                <a:cs typeface="Tahoma" pitchFamily="34" charset="0"/>
              </a:rPr>
              <a:t>—attach themselves to files</a:t>
            </a:r>
          </a:p>
          <a:p>
            <a:pPr lvl="2"/>
            <a:r>
              <a:rPr lang="en-US" sz="2000" b="1" dirty="0" smtClean="0">
                <a:solidFill>
                  <a:schemeClr val="tx1"/>
                </a:solidFill>
                <a:latin typeface="Tahoma" pitchFamily="34" charset="0"/>
                <a:ea typeface="Tahoma" pitchFamily="34" charset="0"/>
                <a:cs typeface="Tahoma" pitchFamily="34" charset="0"/>
              </a:rPr>
              <a:t>Payload</a:t>
            </a:r>
            <a:r>
              <a:rPr lang="en-US" sz="2000" dirty="0" smtClean="0">
                <a:solidFill>
                  <a:schemeClr val="tx1"/>
                </a:solidFill>
                <a:latin typeface="Tahoma" pitchFamily="34" charset="0"/>
                <a:ea typeface="Tahoma" pitchFamily="34" charset="0"/>
                <a:cs typeface="Tahoma" pitchFamily="34" charset="0"/>
              </a:rPr>
              <a:t>—refers to the dangerous actions a virus performs.</a:t>
            </a:r>
          </a:p>
          <a:p>
            <a:pPr lvl="2"/>
            <a:r>
              <a:rPr lang="en-US" sz="2000" b="1" dirty="0">
                <a:solidFill>
                  <a:schemeClr val="tx1"/>
                </a:solidFill>
                <a:latin typeface="Tahoma" pitchFamily="34" charset="0"/>
                <a:ea typeface="Tahoma" pitchFamily="34" charset="0"/>
                <a:cs typeface="Tahoma" pitchFamily="34" charset="0"/>
              </a:rPr>
              <a:t>Macro </a:t>
            </a:r>
            <a:r>
              <a:rPr lang="en-US" sz="2000" b="1" dirty="0" smtClean="0">
                <a:solidFill>
                  <a:schemeClr val="tx1"/>
                </a:solidFill>
                <a:latin typeface="Tahoma" pitchFamily="34" charset="0"/>
                <a:ea typeface="Tahoma" pitchFamily="34" charset="0"/>
                <a:cs typeface="Tahoma" pitchFamily="34" charset="0"/>
              </a:rPr>
              <a:t>viruses</a:t>
            </a:r>
            <a:r>
              <a:rPr lang="en-US" sz="2000" dirty="0" smtClean="0">
                <a:solidFill>
                  <a:schemeClr val="tx1"/>
                </a:solidFill>
                <a:latin typeface="Tahoma" pitchFamily="34" charset="0"/>
                <a:ea typeface="Tahoma" pitchFamily="34" charset="0"/>
                <a:cs typeface="Tahoma" pitchFamily="34" charset="0"/>
              </a:rPr>
              <a:t>—attach </a:t>
            </a:r>
            <a:r>
              <a:rPr lang="en-US" sz="2000" dirty="0">
                <a:solidFill>
                  <a:schemeClr val="tx1"/>
                </a:solidFill>
                <a:latin typeface="Tahoma" pitchFamily="34" charset="0"/>
                <a:ea typeface="Tahoma" pitchFamily="34" charset="0"/>
                <a:cs typeface="Tahoma" pitchFamily="34" charset="0"/>
              </a:rPr>
              <a:t>to data files and take advantage of application </a:t>
            </a:r>
            <a:r>
              <a:rPr lang="en-US" sz="2000" b="1" dirty="0" smtClean="0">
                <a:solidFill>
                  <a:schemeClr val="tx1"/>
                </a:solidFill>
                <a:latin typeface="Tahoma" pitchFamily="34" charset="0"/>
                <a:ea typeface="Tahoma" pitchFamily="34" charset="0"/>
                <a:cs typeface="Tahoma" pitchFamily="34" charset="0"/>
              </a:rPr>
              <a:t>macros</a:t>
            </a:r>
            <a:endParaRPr lang="en-US" sz="2000" dirty="0">
              <a:solidFill>
                <a:schemeClr val="tx1"/>
              </a:solidFill>
              <a:latin typeface="Tahoma" pitchFamily="34" charset="0"/>
              <a:ea typeface="Tahoma" pitchFamily="34" charset="0"/>
              <a:cs typeface="Tahoma" pitchFamily="34" charset="0"/>
            </a:endParaRPr>
          </a:p>
          <a:p>
            <a:pPr lvl="2"/>
            <a:r>
              <a:rPr lang="en-US" sz="2000" b="1" dirty="0" smtClean="0">
                <a:solidFill>
                  <a:schemeClr val="tx1"/>
                </a:solidFill>
                <a:latin typeface="Tahoma" pitchFamily="34" charset="0"/>
                <a:ea typeface="Tahoma" pitchFamily="34" charset="0"/>
                <a:cs typeface="Tahoma" pitchFamily="34" charset="0"/>
              </a:rPr>
              <a:t>Boot sector viruses</a:t>
            </a:r>
            <a:r>
              <a:rPr lang="en-US" sz="2000" dirty="0" smtClean="0">
                <a:solidFill>
                  <a:schemeClr val="tx1"/>
                </a:solidFill>
                <a:latin typeface="Tahoma" pitchFamily="34" charset="0"/>
                <a:ea typeface="Tahoma" pitchFamily="34" charset="0"/>
                <a:cs typeface="Tahoma" pitchFamily="34" charset="0"/>
              </a:rPr>
              <a:t>—execute each time you start the computer</a:t>
            </a:r>
          </a:p>
          <a:p>
            <a:pPr lvl="2"/>
            <a:r>
              <a:rPr lang="en-US" sz="2000" b="1" dirty="0" err="1" smtClean="0">
                <a:solidFill>
                  <a:schemeClr val="tx1"/>
                </a:solidFill>
                <a:latin typeface="Tahoma" pitchFamily="34" charset="0"/>
                <a:ea typeface="Tahoma" pitchFamily="34" charset="0"/>
                <a:cs typeface="Tahoma" pitchFamily="34" charset="0"/>
              </a:rPr>
              <a:t>SPIM</a:t>
            </a:r>
            <a:r>
              <a:rPr lang="en-US" sz="2000" dirty="0" smtClean="0">
                <a:solidFill>
                  <a:schemeClr val="tx1"/>
                </a:solidFill>
                <a:latin typeface="Tahoma" pitchFamily="34" charset="0"/>
                <a:ea typeface="Tahoma" pitchFamily="34" charset="0"/>
                <a:cs typeface="Tahoma" pitchFamily="34" charset="0"/>
              </a:rPr>
              <a:t>—spam text message sent via a cell phone or instant messaging service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344770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600200"/>
            <a:ext cx="5562600" cy="4651248"/>
          </a:xfrm>
          <a:prstGeom prst="rect">
            <a:avLst/>
          </a:prstGeom>
        </p:spPr>
      </p:pic>
    </p:spTree>
    <p:extLst>
      <p:ext uri="{BB962C8B-B14F-4D97-AF65-F5344CB8AC3E}">
        <p14:creationId xmlns:p14="http://schemas.microsoft.com/office/powerpoint/2010/main" val="249835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6"/>
          <p:cNvSpPr>
            <a:spLocks noGrp="1"/>
          </p:cNvSpPr>
          <p:nvPr>
            <p:ph idx="1"/>
          </p:nvPr>
        </p:nvSpPr>
        <p:spPr>
          <a:xfrm>
            <a:off x="762000" y="1676400"/>
            <a:ext cx="8153400" cy="45720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Rogue programs</a:t>
            </a:r>
          </a:p>
          <a:p>
            <a:pPr lvl="1"/>
            <a:r>
              <a:rPr lang="en-US" sz="2400" b="1" dirty="0" smtClean="0">
                <a:solidFill>
                  <a:schemeClr val="tx1"/>
                </a:solidFill>
                <a:latin typeface="Tahoma" pitchFamily="34" charset="0"/>
                <a:ea typeface="Tahoma" pitchFamily="34" charset="0"/>
                <a:cs typeface="Tahoma" pitchFamily="34" charset="0"/>
              </a:rPr>
              <a:t>Logic bomb</a:t>
            </a:r>
            <a:r>
              <a:rPr lang="en-US" sz="2400" dirty="0" smtClean="0">
                <a:solidFill>
                  <a:schemeClr val="tx1"/>
                </a:solidFill>
                <a:latin typeface="Tahoma" pitchFamily="34" charset="0"/>
                <a:ea typeface="Tahoma" pitchFamily="34" charset="0"/>
                <a:cs typeface="Tahoma" pitchFamily="34" charset="0"/>
              </a:rPr>
              <a:t>—hidden computer code that sits dormant on a system until triggered</a:t>
            </a:r>
          </a:p>
          <a:p>
            <a:pPr lvl="1"/>
            <a:r>
              <a:rPr lang="en-US" sz="2400" b="1" dirty="0" smtClean="0">
                <a:solidFill>
                  <a:schemeClr val="tx1"/>
                </a:solidFill>
                <a:latin typeface="Tahoma" pitchFamily="34" charset="0"/>
                <a:ea typeface="Tahoma" pitchFamily="34" charset="0"/>
                <a:cs typeface="Tahoma" pitchFamily="34" charset="0"/>
              </a:rPr>
              <a:t>Time bomb</a:t>
            </a:r>
            <a:r>
              <a:rPr lang="en-US" sz="2400" dirty="0" smtClean="0">
                <a:solidFill>
                  <a:schemeClr val="tx1"/>
                </a:solidFill>
                <a:latin typeface="Tahoma" pitchFamily="34" charset="0"/>
                <a:ea typeface="Tahoma" pitchFamily="34" charset="0"/>
                <a:cs typeface="Tahoma" pitchFamily="34" charset="0"/>
              </a:rPr>
              <a:t>—virus program that remains dormant on a computer system until activated</a:t>
            </a:r>
          </a:p>
          <a:p>
            <a:pPr lvl="1"/>
            <a:r>
              <a:rPr lang="en-US" sz="2400" b="1" dirty="0" smtClean="0">
                <a:solidFill>
                  <a:schemeClr val="tx1"/>
                </a:solidFill>
                <a:latin typeface="Tahoma" pitchFamily="34" charset="0"/>
                <a:ea typeface="Tahoma" pitchFamily="34" charset="0"/>
                <a:cs typeface="Tahoma" pitchFamily="34" charset="0"/>
              </a:rPr>
              <a:t>Worm</a:t>
            </a:r>
            <a:r>
              <a:rPr lang="en-US" sz="2400" dirty="0" smtClean="0">
                <a:solidFill>
                  <a:schemeClr val="tx1"/>
                </a:solidFill>
                <a:latin typeface="Tahoma" pitchFamily="34" charset="0"/>
                <a:ea typeface="Tahoma" pitchFamily="34" charset="0"/>
                <a:cs typeface="Tahoma" pitchFamily="34" charset="0"/>
              </a:rPr>
              <a:t>—similar to a virus but does not need action of a user to execute</a:t>
            </a:r>
          </a:p>
          <a:p>
            <a:pPr lvl="1"/>
            <a:endParaRPr lang="en-US" sz="2000" dirty="0" smtClean="0">
              <a:solidFill>
                <a:schemeClr val="tx1"/>
              </a:solidFill>
              <a:latin typeface="Tahoma" pitchFamily="34" charset="0"/>
              <a:ea typeface="Tahoma" pitchFamily="34" charset="0"/>
              <a:cs typeface="Tahoma" pitchFamily="34" charset="0"/>
            </a:endParaRPr>
          </a:p>
        </p:txBody>
      </p:sp>
      <p:sp>
        <p:nvSpPr>
          <p:cNvPr id="7"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extLst>
      <p:ext uri="{BB962C8B-B14F-4D97-AF65-F5344CB8AC3E}">
        <p14:creationId xmlns:p14="http://schemas.microsoft.com/office/powerpoint/2010/main" val="34835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5"/>
          <p:cNvSpPr>
            <a:spLocks noGrp="1"/>
          </p:cNvSpPr>
          <p:nvPr>
            <p:ph idx="1"/>
          </p:nvPr>
        </p:nvSpPr>
        <p:spPr>
          <a:xfrm>
            <a:off x="533400" y="1676400"/>
            <a:ext cx="8458200" cy="4648200"/>
          </a:xfrm>
        </p:spPr>
        <p:txBody>
          <a:bodyPr>
            <a:normAutofit lnSpcReduction="10000"/>
          </a:bodyPr>
          <a:lstStyle/>
          <a:p>
            <a:r>
              <a:rPr lang="en-US" sz="3600" b="1" dirty="0" smtClean="0">
                <a:solidFill>
                  <a:schemeClr val="tx1"/>
                </a:solidFill>
                <a:latin typeface="Tahoma" pitchFamily="34" charset="0"/>
                <a:ea typeface="Tahoma" pitchFamily="34" charset="0"/>
                <a:cs typeface="Tahoma" pitchFamily="34" charset="0"/>
              </a:rPr>
              <a:t>More rogue programs </a:t>
            </a:r>
          </a:p>
          <a:p>
            <a:r>
              <a:rPr lang="en-US" sz="2400" b="1" dirty="0" smtClean="0">
                <a:solidFill>
                  <a:schemeClr val="tx1"/>
                </a:solidFill>
                <a:latin typeface="Tahoma" pitchFamily="34" charset="0"/>
                <a:ea typeface="Tahoma" pitchFamily="34" charset="0"/>
                <a:cs typeface="Tahoma" pitchFamily="34" charset="0"/>
              </a:rPr>
              <a:t>Denial of service (DoS) attack</a:t>
            </a:r>
            <a:r>
              <a:rPr lang="en-US" sz="2400" dirty="0" smtClean="0">
                <a:solidFill>
                  <a:schemeClr val="tx1"/>
                </a:solidFill>
                <a:latin typeface="Tahoma" pitchFamily="34" charset="0"/>
                <a:ea typeface="Tahoma" pitchFamily="34" charset="0"/>
                <a:cs typeface="Tahoma" pitchFamily="34" charset="0"/>
              </a:rPr>
              <a:t>—assaults an Internet server with so many requests it can’t function</a:t>
            </a:r>
          </a:p>
          <a:p>
            <a:pPr lvl="1"/>
            <a:r>
              <a:rPr lang="en-US" sz="2400" b="1" dirty="0" smtClean="0">
                <a:solidFill>
                  <a:schemeClr val="tx1"/>
                </a:solidFill>
                <a:latin typeface="Tahoma" pitchFamily="34" charset="0"/>
                <a:ea typeface="Tahoma" pitchFamily="34" charset="0"/>
                <a:cs typeface="Tahoma" pitchFamily="34" charset="0"/>
              </a:rPr>
              <a:t>Distributed denial of service (DD0S)</a:t>
            </a:r>
            <a:r>
              <a:rPr lang="en-US" sz="2400" dirty="0" smtClean="0">
                <a:solidFill>
                  <a:schemeClr val="tx1"/>
                </a:solidFill>
                <a:latin typeface="Tahoma" pitchFamily="34" charset="0"/>
                <a:ea typeface="Tahoma" pitchFamily="34" charset="0"/>
                <a:cs typeface="Tahoma" pitchFamily="34" charset="0"/>
              </a:rPr>
              <a:t>—attack involves multiple computer systems</a:t>
            </a:r>
          </a:p>
          <a:p>
            <a:pPr lvl="2"/>
            <a:r>
              <a:rPr lang="en-US" sz="2400" dirty="0" smtClean="0">
                <a:solidFill>
                  <a:schemeClr val="tx1"/>
                </a:solidFill>
                <a:latin typeface="Tahoma" pitchFamily="34" charset="0"/>
                <a:ea typeface="Tahoma" pitchFamily="34" charset="0"/>
                <a:cs typeface="Tahoma" pitchFamily="34" charset="0"/>
              </a:rPr>
              <a:t>Commandeered computers form a </a:t>
            </a:r>
            <a:r>
              <a:rPr lang="en-US" sz="2400" b="1" dirty="0" smtClean="0">
                <a:solidFill>
                  <a:schemeClr val="tx1"/>
                </a:solidFill>
                <a:latin typeface="Tahoma" pitchFamily="34" charset="0"/>
                <a:ea typeface="Tahoma" pitchFamily="34" charset="0"/>
                <a:cs typeface="Tahoma" pitchFamily="34" charset="0"/>
              </a:rPr>
              <a:t>botnet</a:t>
            </a:r>
            <a:r>
              <a:rPr lang="en-US" sz="2400" dirty="0" smtClean="0">
                <a:solidFill>
                  <a:schemeClr val="tx1"/>
                </a:solidFill>
                <a:latin typeface="Tahoma" pitchFamily="34" charset="0"/>
                <a:ea typeface="Tahoma" pitchFamily="34" charset="0"/>
                <a:cs typeface="Tahoma" pitchFamily="34" charset="0"/>
              </a:rPr>
              <a:t> (robot network)</a:t>
            </a:r>
          </a:p>
          <a:p>
            <a:pPr lvl="2"/>
            <a:r>
              <a:rPr lang="en-US" sz="2400" b="1" dirty="0" smtClean="0">
                <a:solidFill>
                  <a:schemeClr val="tx1"/>
                </a:solidFill>
                <a:latin typeface="Tahoma" pitchFamily="34" charset="0"/>
                <a:ea typeface="Tahoma" pitchFamily="34" charset="0"/>
                <a:cs typeface="Tahoma" pitchFamily="34" charset="0"/>
              </a:rPr>
              <a:t>Bot</a:t>
            </a:r>
            <a:r>
              <a:rPr lang="en-US" sz="2400" dirty="0" smtClean="0">
                <a:solidFill>
                  <a:schemeClr val="tx1"/>
                </a:solidFill>
                <a:latin typeface="Tahoma" pitchFamily="34" charset="0"/>
                <a:ea typeface="Tahoma" pitchFamily="34" charset="0"/>
                <a:cs typeface="Tahoma" pitchFamily="34" charset="0"/>
              </a:rPr>
              <a:t> (short for robot)—connects individual computers to the controller, usually a server under the control of the botnet controller</a:t>
            </a:r>
          </a:p>
          <a:p>
            <a:pPr lvl="2"/>
            <a:r>
              <a:rPr lang="en-US" sz="2400" dirty="0" smtClean="0">
                <a:solidFill>
                  <a:schemeClr val="tx1"/>
                </a:solidFill>
                <a:latin typeface="Tahoma" pitchFamily="34" charset="0"/>
                <a:ea typeface="Tahoma" pitchFamily="34" charset="0"/>
                <a:cs typeface="Tahoma" pitchFamily="34" charset="0"/>
              </a:rPr>
              <a:t>The individual computers are called </a:t>
            </a:r>
            <a:r>
              <a:rPr lang="en-US" sz="2400" b="1" dirty="0" smtClean="0">
                <a:solidFill>
                  <a:schemeClr val="tx1"/>
                </a:solidFill>
                <a:latin typeface="Tahoma" pitchFamily="34" charset="0"/>
                <a:ea typeface="Tahoma" pitchFamily="34" charset="0"/>
                <a:cs typeface="Tahoma" pitchFamily="34" charset="0"/>
              </a:rPr>
              <a:t>zombies</a:t>
            </a:r>
            <a:r>
              <a:rPr lang="en-US" sz="2400" dirty="0" smtClean="0">
                <a:solidFill>
                  <a:schemeClr val="tx1"/>
                </a:solidFill>
                <a:latin typeface="Tahoma" pitchFamily="34" charset="0"/>
                <a:ea typeface="Tahoma" pitchFamily="34" charset="0"/>
                <a:cs typeface="Tahoma" pitchFamily="34" charset="0"/>
              </a:rPr>
              <a:t>.</a:t>
            </a:r>
          </a:p>
        </p:txBody>
      </p:sp>
      <p:sp>
        <p:nvSpPr>
          <p:cNvPr id="7"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Tree>
    <p:extLst>
      <p:ext uri="{BB962C8B-B14F-4D97-AF65-F5344CB8AC3E}">
        <p14:creationId xmlns:p14="http://schemas.microsoft.com/office/powerpoint/2010/main" val="217673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0"/>
            <a:ext cx="9144000" cy="1371600"/>
          </a:xfrm>
        </p:spPr>
        <p:txBody>
          <a:bodyPr lIns="92075" tIns="46038" rIns="92075" bIns="46038" anchor="ctr"/>
          <a:lstStyle/>
          <a:p>
            <a:pPr eaLnBrk="1" hangingPunct="1"/>
            <a:r>
              <a:rPr lang="en-US" dirty="0" smtClean="0"/>
              <a:t>Objectives </a:t>
            </a:r>
          </a:p>
        </p:txBody>
      </p:sp>
      <p:sp>
        <p:nvSpPr>
          <p:cNvPr id="101378" name="Content Placeholder 5"/>
          <p:cNvSpPr>
            <a:spLocks noGrp="1"/>
          </p:cNvSpPr>
          <p:nvPr>
            <p:ph idx="1"/>
          </p:nvPr>
        </p:nvSpPr>
        <p:spPr>
          <a:xfrm>
            <a:off x="762000" y="1219200"/>
            <a:ext cx="8077200" cy="4916488"/>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Understand how technological developments are eroding privacy and anonymity.</a:t>
            </a:r>
          </a:p>
          <a:p>
            <a:r>
              <a:rPr lang="en-US" sz="3200" dirty="0" smtClean="0">
                <a:solidFill>
                  <a:schemeClr val="tx1"/>
                </a:solidFill>
                <a:latin typeface="Tahoma" pitchFamily="34" charset="0"/>
                <a:ea typeface="Tahoma" pitchFamily="34" charset="0"/>
                <a:cs typeface="Tahoma" pitchFamily="34" charset="0"/>
              </a:rPr>
              <a:t>List the types of computer crime and cybercrime.</a:t>
            </a:r>
          </a:p>
          <a:p>
            <a:r>
              <a:rPr lang="en-US" sz="3200" dirty="0" smtClean="0">
                <a:solidFill>
                  <a:schemeClr val="tx1"/>
                </a:solidFill>
                <a:latin typeface="Tahoma" pitchFamily="34" charset="0"/>
                <a:ea typeface="Tahoma" pitchFamily="34" charset="0"/>
                <a:cs typeface="Tahoma" pitchFamily="34" charset="0"/>
              </a:rPr>
              <a:t>List the types of computer criminals.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extLst>
      <p:ext uri="{BB962C8B-B14F-4D97-AF65-F5344CB8AC3E}">
        <p14:creationId xmlns:p14="http://schemas.microsoft.com/office/powerpoint/2010/main" val="5838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5"/>
          <p:cNvSpPr>
            <a:spLocks noGrp="1"/>
          </p:cNvSpPr>
          <p:nvPr>
            <p:ph idx="1"/>
          </p:nvPr>
        </p:nvSpPr>
        <p:spPr>
          <a:xfrm>
            <a:off x="685800" y="1676400"/>
            <a:ext cx="8305800" cy="45720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More rogue programs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000" b="1" dirty="0" err="1" smtClean="0">
                <a:solidFill>
                  <a:schemeClr val="tx1"/>
                </a:solidFill>
                <a:latin typeface="Tahoma" pitchFamily="34" charset="0"/>
                <a:ea typeface="Tahoma" pitchFamily="34" charset="0"/>
                <a:cs typeface="Tahoma" pitchFamily="34" charset="0"/>
              </a:rPr>
              <a:t>Syn</a:t>
            </a:r>
            <a:r>
              <a:rPr lang="en-US" sz="2000" b="1" dirty="0" smtClean="0">
                <a:solidFill>
                  <a:schemeClr val="tx1"/>
                </a:solidFill>
                <a:latin typeface="Tahoma" pitchFamily="34" charset="0"/>
                <a:ea typeface="Tahoma" pitchFamily="34" charset="0"/>
                <a:cs typeface="Tahoma" pitchFamily="34" charset="0"/>
              </a:rPr>
              <a:t> flooding</a:t>
            </a:r>
            <a:r>
              <a:rPr lang="en-US" sz="2000" dirty="0" smtClean="0">
                <a:solidFill>
                  <a:schemeClr val="tx1"/>
                </a:solidFill>
                <a:latin typeface="Tahoma" pitchFamily="34" charset="0"/>
                <a:ea typeface="Tahoma" pitchFamily="34" charset="0"/>
                <a:cs typeface="Tahoma" pitchFamily="34" charset="0"/>
              </a:rPr>
              <a:t>—form of denial of service atta</a:t>
            </a:r>
            <a:r>
              <a:rPr lang="en-US" sz="2000" dirty="0">
                <a:solidFill>
                  <a:schemeClr val="tx1"/>
                </a:solidFill>
                <a:latin typeface="Tahoma" pitchFamily="34" charset="0"/>
                <a:ea typeface="Tahoma" pitchFamily="34" charset="0"/>
                <a:cs typeface="Tahoma" pitchFamily="34" charset="0"/>
              </a:rPr>
              <a:t>c</a:t>
            </a:r>
            <a:r>
              <a:rPr lang="en-US" sz="2000" dirty="0" smtClean="0">
                <a:solidFill>
                  <a:schemeClr val="tx1"/>
                </a:solidFill>
                <a:latin typeface="Tahoma" pitchFamily="34" charset="0"/>
                <a:ea typeface="Tahoma" pitchFamily="34" charset="0"/>
                <a:cs typeface="Tahoma" pitchFamily="34" charset="0"/>
              </a:rPr>
              <a:t>k in which synchronization packets are repeatedly sent to every port on the server</a:t>
            </a:r>
          </a:p>
          <a:p>
            <a:pPr lvl="2"/>
            <a:r>
              <a:rPr lang="en-US" sz="2000" dirty="0" smtClean="0">
                <a:solidFill>
                  <a:schemeClr val="tx1"/>
                </a:solidFill>
                <a:latin typeface="Tahoma" pitchFamily="34" charset="0"/>
                <a:ea typeface="Tahoma" pitchFamily="34" charset="0"/>
                <a:cs typeface="Tahoma" pitchFamily="34" charset="0"/>
              </a:rPr>
              <a:t>Uses up all available network connections</a:t>
            </a:r>
          </a:p>
          <a:p>
            <a:pPr lvl="2"/>
            <a:r>
              <a:rPr lang="en-US" sz="2000" dirty="0" smtClean="0">
                <a:solidFill>
                  <a:schemeClr val="tx1"/>
                </a:solidFill>
                <a:latin typeface="Tahoma" pitchFamily="34" charset="0"/>
                <a:ea typeface="Tahoma" pitchFamily="34" charset="0"/>
                <a:cs typeface="Tahoma" pitchFamily="34" charset="0"/>
              </a:rPr>
              <a:t>Locks them until they time out</a:t>
            </a:r>
          </a:p>
          <a:p>
            <a:pPr lvl="1"/>
            <a:r>
              <a:rPr lang="en-US" sz="2000" b="1" dirty="0" smtClean="0">
                <a:solidFill>
                  <a:schemeClr val="tx1"/>
                </a:solidFill>
                <a:latin typeface="Tahoma" pitchFamily="34" charset="0"/>
                <a:ea typeface="Tahoma" pitchFamily="34" charset="0"/>
                <a:cs typeface="Tahoma" pitchFamily="34" charset="0"/>
              </a:rPr>
              <a:t>Rootkit</a:t>
            </a:r>
            <a:r>
              <a:rPr lang="en-US" sz="2000" dirty="0" smtClean="0">
                <a:solidFill>
                  <a:schemeClr val="tx1"/>
                </a:solidFill>
                <a:latin typeface="Tahoma" pitchFamily="34" charset="0"/>
                <a:ea typeface="Tahoma" pitchFamily="34" charset="0"/>
                <a:cs typeface="Tahoma" pitchFamily="34" charset="0"/>
              </a:rPr>
              <a:t>—malicious program that is disguised as a useful program</a:t>
            </a:r>
          </a:p>
          <a:p>
            <a:pPr lvl="2"/>
            <a:r>
              <a:rPr lang="en-US" sz="2000" dirty="0" smtClean="0">
                <a:solidFill>
                  <a:schemeClr val="tx1"/>
                </a:solidFill>
                <a:latin typeface="Tahoma" pitchFamily="34" charset="0"/>
                <a:ea typeface="Tahoma" pitchFamily="34" charset="0"/>
                <a:cs typeface="Tahoma" pitchFamily="34" charset="0"/>
              </a:rPr>
              <a:t>Enables attacker to gain administrator level access</a:t>
            </a:r>
          </a:p>
          <a:p>
            <a:pPr lvl="2"/>
            <a:r>
              <a:rPr lang="en-US" sz="2000" dirty="0" smtClean="0">
                <a:solidFill>
                  <a:schemeClr val="tx1"/>
                </a:solidFill>
                <a:latin typeface="Tahoma" pitchFamily="34" charset="0"/>
                <a:ea typeface="Tahoma" pitchFamily="34" charset="0"/>
                <a:cs typeface="Tahoma" pitchFamily="34" charset="0"/>
              </a:rPr>
              <a:t>Allows attacker to have repeated and undetected access</a:t>
            </a:r>
          </a:p>
          <a:p>
            <a:pPr lvl="1"/>
            <a:r>
              <a:rPr lang="en-US" sz="2000" b="1" dirty="0" smtClean="0">
                <a:solidFill>
                  <a:schemeClr val="tx1"/>
                </a:solidFill>
                <a:latin typeface="Tahoma" pitchFamily="34" charset="0"/>
                <a:ea typeface="Tahoma" pitchFamily="34" charset="0"/>
                <a:cs typeface="Tahoma" pitchFamily="34" charset="0"/>
              </a:rPr>
              <a:t>Trojan horse</a:t>
            </a:r>
            <a:r>
              <a:rPr lang="en-US" sz="2000" dirty="0" smtClean="0">
                <a:solidFill>
                  <a:schemeClr val="tx1"/>
                </a:solidFill>
                <a:latin typeface="Tahoma" pitchFamily="34" charset="0"/>
                <a:ea typeface="Tahoma" pitchFamily="34" charset="0"/>
                <a:cs typeface="Tahoma" pitchFamily="34" charset="0"/>
              </a:rPr>
              <a:t>—normal-looking </a:t>
            </a:r>
            <a:r>
              <a:rPr lang="en-US" sz="2000" dirty="0">
                <a:solidFill>
                  <a:schemeClr val="tx1"/>
                </a:solidFill>
                <a:latin typeface="Tahoma" pitchFamily="34" charset="0"/>
                <a:ea typeface="Tahoma" pitchFamily="34" charset="0"/>
                <a:cs typeface="Tahoma" pitchFamily="34" charset="0"/>
              </a:rPr>
              <a:t>program that includes concealed instructions </a:t>
            </a:r>
            <a:r>
              <a:rPr lang="en-US" sz="2000" dirty="0" smtClean="0">
                <a:solidFill>
                  <a:schemeClr val="tx1"/>
                </a:solidFill>
                <a:latin typeface="Tahoma" pitchFamily="34" charset="0"/>
                <a:ea typeface="Tahoma" pitchFamily="34" charset="0"/>
                <a:cs typeface="Tahoma" pitchFamily="34" charset="0"/>
              </a:rPr>
              <a:t>to </a:t>
            </a:r>
            <a:r>
              <a:rPr lang="en-US" sz="2000" dirty="0">
                <a:solidFill>
                  <a:schemeClr val="tx1"/>
                </a:solidFill>
                <a:latin typeface="Tahoma" pitchFamily="34" charset="0"/>
                <a:ea typeface="Tahoma" pitchFamily="34" charset="0"/>
                <a:cs typeface="Tahoma" pitchFamily="34" charset="0"/>
              </a:rPr>
              <a:t>cause </a:t>
            </a:r>
            <a:r>
              <a:rPr lang="en-US" sz="2000" dirty="0" smtClean="0">
                <a:solidFill>
                  <a:schemeClr val="tx1"/>
                </a:solidFill>
                <a:latin typeface="Tahoma" pitchFamily="34" charset="0"/>
                <a:ea typeface="Tahoma" pitchFamily="34" charset="0"/>
                <a:cs typeface="Tahoma" pitchFamily="34" charset="0"/>
              </a:rPr>
              <a:t>harm</a:t>
            </a:r>
            <a:endParaRPr lang="en-US" sz="2000" dirty="0">
              <a:solidFill>
                <a:schemeClr val="tx1"/>
              </a:solidFill>
              <a:latin typeface="Tahoma" pitchFamily="34" charset="0"/>
              <a:ea typeface="Tahoma" pitchFamily="34" charset="0"/>
              <a:cs typeface="Tahoma" pitchFamily="34" charset="0"/>
            </a:endParaRPr>
          </a:p>
          <a:p>
            <a:pPr lvl="2"/>
            <a:endParaRPr lang="en-US" sz="1800" dirty="0" smtClean="0">
              <a:solidFill>
                <a:schemeClr val="tx1"/>
              </a:solidFill>
              <a:latin typeface="Tahoma" pitchFamily="34" charset="0"/>
              <a:ea typeface="Tahoma" pitchFamily="34" charset="0"/>
              <a:cs typeface="Tahoma" pitchFamily="34" charset="0"/>
            </a:endParaRPr>
          </a:p>
        </p:txBody>
      </p:sp>
      <p:sp>
        <p:nvSpPr>
          <p:cNvPr id="7"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Tree>
    <p:extLst>
      <p:ext uri="{BB962C8B-B14F-4D97-AF65-F5344CB8AC3E}">
        <p14:creationId xmlns:p14="http://schemas.microsoft.com/office/powerpoint/2010/main" val="211892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150530" name="Content Placeholder 6"/>
          <p:cNvSpPr>
            <a:spLocks noGrp="1"/>
          </p:cNvSpPr>
          <p:nvPr>
            <p:ph idx="1"/>
          </p:nvPr>
        </p:nvSpPr>
        <p:spPr>
          <a:xfrm>
            <a:off x="762000" y="1676400"/>
            <a:ext cx="8153400" cy="4343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Fraud, theft, and piracy</a:t>
            </a:r>
          </a:p>
          <a:p>
            <a:pPr lvl="1"/>
            <a:r>
              <a:rPr lang="en-US" sz="2400" b="1" dirty="0" smtClean="0">
                <a:solidFill>
                  <a:schemeClr val="tx1"/>
                </a:solidFill>
                <a:latin typeface="Tahoma" pitchFamily="34" charset="0"/>
                <a:ea typeface="Tahoma" pitchFamily="34" charset="0"/>
                <a:cs typeface="Tahoma" pitchFamily="34" charset="0"/>
              </a:rPr>
              <a:t>Memory shaving</a:t>
            </a:r>
          </a:p>
          <a:p>
            <a:pPr lvl="1"/>
            <a:r>
              <a:rPr lang="en-US" sz="2400" b="1" dirty="0" smtClean="0">
                <a:solidFill>
                  <a:schemeClr val="tx1"/>
                </a:solidFill>
                <a:latin typeface="Tahoma" pitchFamily="34" charset="0"/>
                <a:ea typeface="Tahoma" pitchFamily="34" charset="0"/>
                <a:cs typeface="Tahoma" pitchFamily="34" charset="0"/>
              </a:rPr>
              <a:t>Software piracy</a:t>
            </a:r>
          </a:p>
          <a:p>
            <a:r>
              <a:rPr lang="en-US" sz="3600" b="1" dirty="0" err="1" smtClean="0">
                <a:solidFill>
                  <a:schemeClr val="tx1"/>
                </a:solidFill>
                <a:latin typeface="Tahoma" pitchFamily="34" charset="0"/>
                <a:ea typeface="Tahoma" pitchFamily="34" charset="0"/>
                <a:cs typeface="Tahoma" pitchFamily="34" charset="0"/>
              </a:rPr>
              <a:t>Cybergaming</a:t>
            </a:r>
            <a:r>
              <a:rPr lang="en-US" sz="3600" b="1" dirty="0" smtClean="0">
                <a:solidFill>
                  <a:schemeClr val="tx1"/>
                </a:solidFill>
                <a:latin typeface="Tahoma" pitchFamily="34" charset="0"/>
                <a:ea typeface="Tahoma" pitchFamily="34" charset="0"/>
                <a:cs typeface="Tahoma" pitchFamily="34" charset="0"/>
              </a:rPr>
              <a:t> crime</a:t>
            </a:r>
          </a:p>
          <a:p>
            <a:r>
              <a:rPr lang="en-US" sz="3600" b="1" dirty="0" smtClean="0">
                <a:solidFill>
                  <a:schemeClr val="tx1"/>
                </a:solidFill>
                <a:latin typeface="Tahoma" pitchFamily="34" charset="0"/>
                <a:ea typeface="Tahoma" pitchFamily="34" charset="0"/>
                <a:cs typeface="Tahoma" pitchFamily="34" charset="0"/>
              </a:rPr>
              <a:t>Tricks for obtaining passwords</a:t>
            </a:r>
          </a:p>
          <a:p>
            <a:r>
              <a:rPr lang="en-US" sz="3600" b="1" dirty="0" smtClean="0">
                <a:solidFill>
                  <a:schemeClr val="tx1"/>
                </a:solidFill>
                <a:latin typeface="Tahoma" pitchFamily="34" charset="0"/>
                <a:ea typeface="Tahoma" pitchFamily="34" charset="0"/>
                <a:cs typeface="Tahoma" pitchFamily="34" charset="0"/>
              </a:rPr>
              <a:t>Salami shaving and data diddling</a:t>
            </a:r>
          </a:p>
          <a:p>
            <a:r>
              <a:rPr lang="en-US" sz="3600" b="1" dirty="0" smtClean="0">
                <a:solidFill>
                  <a:schemeClr val="tx1"/>
                </a:solidFill>
                <a:latin typeface="Tahoma" pitchFamily="34" charset="0"/>
                <a:ea typeface="Tahoma" pitchFamily="34" charset="0"/>
                <a:cs typeface="Tahoma" pitchFamily="34" charset="0"/>
              </a:rPr>
              <a:t>Forgery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279262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32</a:t>
            </a:fld>
            <a:endParaRPr lang="en-US" dirty="0"/>
          </a:p>
        </p:txBody>
      </p:sp>
      <p:sp>
        <p:nvSpPr>
          <p:cNvPr id="9" name="Content Placeholder 8"/>
          <p:cNvSpPr txBox="1">
            <a:spLocks noGrp="1"/>
          </p:cNvSpPr>
          <p:nvPr>
            <p:ph sz="half" idx="2"/>
          </p:nvPr>
        </p:nvSpPr>
        <p:spPr>
          <a:xfrm>
            <a:off x="762000" y="1676400"/>
            <a:ext cx="8229600" cy="4967514"/>
          </a:xfrm>
          <a:prstGeom prst="rect">
            <a:avLst/>
          </a:prstGeom>
          <a:noFill/>
        </p:spPr>
        <p:txBody>
          <a:bodyPr wrap="square">
            <a:spAutoFit/>
          </a:bodyPr>
          <a:lstStyle/>
          <a:p>
            <a:pPr marL="342900" indent="-342900" eaLnBrk="0" hangingPunct="0">
              <a:spcBef>
                <a:spcPct val="20000"/>
              </a:spcBef>
              <a:buClr>
                <a:schemeClr val="tx1">
                  <a:lumMod val="50000"/>
                  <a:lumOff val="50000"/>
                </a:schemeClr>
              </a:buClr>
              <a:buSzPct val="100000"/>
              <a:buFont typeface="Arial" pitchFamily="34" charset="0"/>
              <a:buChar char="•"/>
              <a:defRPr/>
            </a:pPr>
            <a:r>
              <a:rPr lang="en-US" sz="3600" b="1" dirty="0" smtClean="0">
                <a:solidFill>
                  <a:schemeClr val="tx1"/>
                </a:solidFill>
                <a:latin typeface="Tahoma" pitchFamily="34" charset="0"/>
                <a:ea typeface="Tahoma" pitchFamily="34" charset="0"/>
                <a:cs typeface="Tahoma" pitchFamily="34" charset="0"/>
              </a:rPr>
              <a:t>The attackers</a:t>
            </a:r>
          </a:p>
          <a:p>
            <a:pPr lvl="1" indent="-342900" eaLnBrk="0" hangingPunct="0">
              <a:buClr>
                <a:schemeClr val="tx1">
                  <a:lumMod val="50000"/>
                  <a:lumOff val="50000"/>
                </a:schemeClr>
              </a:buClr>
              <a:buSzPct val="100000"/>
              <a:defRPr/>
            </a:pPr>
            <a:r>
              <a:rPr lang="en-US" sz="2400" b="1" dirty="0" smtClean="0">
                <a:solidFill>
                  <a:schemeClr val="tx1"/>
                </a:solidFill>
                <a:latin typeface="Tahoma" pitchFamily="34" charset="0"/>
                <a:ea typeface="Tahoma" pitchFamily="34" charset="0"/>
                <a:cs typeface="Tahoma" pitchFamily="34" charset="0"/>
              </a:rPr>
              <a:t>Hackers</a:t>
            </a:r>
            <a:r>
              <a:rPr lang="en-US" sz="2400" dirty="0" smtClean="0">
                <a:solidFill>
                  <a:schemeClr val="tx1"/>
                </a:solidFill>
                <a:latin typeface="Tahoma" pitchFamily="34" charset="0"/>
                <a:ea typeface="Tahoma" pitchFamily="34" charset="0"/>
                <a:cs typeface="Tahoma" pitchFamily="34" charset="0"/>
              </a:rPr>
              <a:t>—computer hobbyists attempting unauthorized access, generally subscribing to an unwritten code of conduct—</a:t>
            </a:r>
            <a:r>
              <a:rPr lang="en-US" sz="2400" b="1" dirty="0" smtClean="0">
                <a:solidFill>
                  <a:schemeClr val="tx1"/>
                </a:solidFill>
                <a:latin typeface="Tahoma" pitchFamily="34" charset="0"/>
                <a:ea typeface="Tahoma" pitchFamily="34" charset="0"/>
                <a:cs typeface="Tahoma" pitchFamily="34" charset="0"/>
              </a:rPr>
              <a:t>hacker ethic</a:t>
            </a:r>
          </a:p>
          <a:p>
            <a:pPr lvl="1" indent="-342900" eaLnBrk="0" hangingPunct="0">
              <a:buClr>
                <a:schemeClr val="tx1">
                  <a:lumMod val="50000"/>
                  <a:lumOff val="50000"/>
                </a:schemeClr>
              </a:buClr>
              <a:buSzPct val="100000"/>
              <a:defRPr/>
            </a:pPr>
            <a:r>
              <a:rPr lang="en-US" sz="2400" b="1" dirty="0" err="1" smtClean="0">
                <a:solidFill>
                  <a:schemeClr val="tx1"/>
                </a:solidFill>
                <a:latin typeface="Tahoma" pitchFamily="34" charset="0"/>
                <a:ea typeface="Tahoma" pitchFamily="34" charset="0"/>
                <a:cs typeface="Tahoma" pitchFamily="34" charset="0"/>
              </a:rPr>
              <a:t>Cybergangs</a:t>
            </a:r>
            <a:r>
              <a:rPr lang="en-US" sz="2400" dirty="0" smtClean="0">
                <a:solidFill>
                  <a:schemeClr val="tx1"/>
                </a:solidFill>
                <a:latin typeface="Tahoma" pitchFamily="34" charset="0"/>
                <a:ea typeface="Tahoma" pitchFamily="34" charset="0"/>
                <a:cs typeface="Tahoma" pitchFamily="34" charset="0"/>
              </a:rPr>
              <a:t>—groups of hackers working together to coordinate attacks</a:t>
            </a:r>
          </a:p>
          <a:p>
            <a:pPr lvl="1" indent="-342900" eaLnBrk="0" hangingPunct="0">
              <a:buClr>
                <a:schemeClr val="tx1">
                  <a:lumMod val="50000"/>
                  <a:lumOff val="50000"/>
                </a:schemeClr>
              </a:buClr>
              <a:buSzPct val="100000"/>
              <a:defRPr/>
            </a:pPr>
            <a:r>
              <a:rPr lang="en-US" sz="2400" b="1" dirty="0" smtClean="0">
                <a:solidFill>
                  <a:schemeClr val="tx1"/>
                </a:solidFill>
                <a:latin typeface="Tahoma" pitchFamily="34" charset="0"/>
                <a:ea typeface="Tahoma" pitchFamily="34" charset="0"/>
                <a:cs typeface="Tahoma" pitchFamily="34" charset="0"/>
              </a:rPr>
              <a:t>IP spoofing</a:t>
            </a:r>
            <a:r>
              <a:rPr lang="en-US" sz="2400" dirty="0" smtClean="0">
                <a:solidFill>
                  <a:schemeClr val="tx1"/>
                </a:solidFill>
                <a:latin typeface="Tahoma" pitchFamily="34" charset="0"/>
                <a:ea typeface="Tahoma" pitchFamily="34" charset="0"/>
                <a:cs typeface="Tahoma" pitchFamily="34" charset="0"/>
              </a:rPr>
              <a:t>—sends a message with an IP address disguised as a message from a trusted source</a:t>
            </a:r>
          </a:p>
          <a:p>
            <a:pPr lvl="1" indent="-342900" eaLnBrk="0" hangingPunct="0">
              <a:buClr>
                <a:schemeClr val="tx1">
                  <a:lumMod val="50000"/>
                  <a:lumOff val="50000"/>
                </a:schemeClr>
              </a:buClr>
              <a:buSzPct val="100000"/>
              <a:defRPr/>
            </a:pPr>
            <a:r>
              <a:rPr lang="en-US" sz="2400" b="1" dirty="0" smtClean="0">
                <a:solidFill>
                  <a:schemeClr val="tx1"/>
                </a:solidFill>
                <a:latin typeface="Tahoma" pitchFamily="34" charset="0"/>
                <a:ea typeface="Tahoma" pitchFamily="34" charset="0"/>
                <a:cs typeface="Tahoma" pitchFamily="34" charset="0"/>
              </a:rPr>
              <a:t>Honeypots</a:t>
            </a:r>
            <a:r>
              <a:rPr lang="en-US" sz="2400" dirty="0" smtClean="0">
                <a:solidFill>
                  <a:schemeClr val="tx1"/>
                </a:solidFill>
                <a:latin typeface="Tahoma" pitchFamily="34" charset="0"/>
                <a:ea typeface="Tahoma" pitchFamily="34" charset="0"/>
                <a:cs typeface="Tahoma" pitchFamily="34" charset="0"/>
              </a:rPr>
              <a:t>—computers baited with fake data and purposely left vulnerable to study how intruders operate to prepare stronger defenses</a:t>
            </a:r>
            <a:endParaRPr lang="en-US" sz="2400" b="1" dirty="0" smtClean="0">
              <a:solidFill>
                <a:schemeClr val="tx1"/>
              </a:solidFill>
              <a:latin typeface="Tahoma" pitchFamily="34" charset="0"/>
              <a:ea typeface="Tahoma" pitchFamily="34" charset="0"/>
              <a:cs typeface="Tahoma" pitchFamily="34" charset="0"/>
            </a:endParaRPr>
          </a:p>
          <a:p>
            <a:pPr lvl="2" indent="-342900" eaLnBrk="0" hangingPunct="0">
              <a:buClr>
                <a:schemeClr val="tx1">
                  <a:lumMod val="50000"/>
                  <a:lumOff val="50000"/>
                </a:schemeClr>
              </a:buClr>
              <a:buSzPct val="100000"/>
              <a:defRPr/>
            </a:pPr>
            <a:endParaRPr lang="en-US" sz="1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2062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33</a:t>
            </a:fld>
            <a:endParaRPr lang="en-US" dirty="0"/>
          </a:p>
        </p:txBody>
      </p:sp>
      <p:sp>
        <p:nvSpPr>
          <p:cNvPr id="9" name="Content Placeholder 8"/>
          <p:cNvSpPr txBox="1">
            <a:spLocks noGrp="1"/>
          </p:cNvSpPr>
          <p:nvPr>
            <p:ph sz="half" idx="2"/>
          </p:nvPr>
        </p:nvSpPr>
        <p:spPr>
          <a:xfrm>
            <a:off x="762000" y="1600200"/>
            <a:ext cx="8229600" cy="5226046"/>
          </a:xfrm>
          <a:prstGeom prst="rect">
            <a:avLst/>
          </a:prstGeom>
          <a:noFill/>
        </p:spPr>
        <p:txBody>
          <a:bodyPr wrap="square">
            <a:spAutoFit/>
          </a:bodyPr>
          <a:lstStyle/>
          <a:p>
            <a:pPr marL="342900" indent="-342900" eaLnBrk="0" hangingPunct="0">
              <a:spcBef>
                <a:spcPct val="20000"/>
              </a:spcBef>
              <a:buClr>
                <a:schemeClr val="tx1">
                  <a:lumMod val="50000"/>
                  <a:lumOff val="50000"/>
                </a:schemeClr>
              </a:buClr>
              <a:buSzPct val="100000"/>
              <a:buFont typeface="Arial" pitchFamily="34" charset="0"/>
              <a:buChar char="•"/>
              <a:defRPr/>
            </a:pPr>
            <a:r>
              <a:rPr lang="en-US" sz="3600" b="1" dirty="0" smtClean="0">
                <a:solidFill>
                  <a:schemeClr val="tx1"/>
                </a:solidFill>
                <a:latin typeface="Tahoma" pitchFamily="34" charset="0"/>
                <a:ea typeface="Tahoma" pitchFamily="34" charset="0"/>
                <a:cs typeface="Tahoma" pitchFamily="34" charset="0"/>
              </a:rPr>
              <a:t>The Attackers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indent="-342900" eaLnBrk="0" hangingPunct="0">
              <a:buClr>
                <a:schemeClr val="tx1">
                  <a:lumMod val="50000"/>
                  <a:lumOff val="50000"/>
                </a:schemeClr>
              </a:buClr>
              <a:buSzPct val="100000"/>
              <a:defRPr/>
            </a:pPr>
            <a:r>
              <a:rPr lang="en-US" sz="2000" b="1" dirty="0" smtClean="0">
                <a:solidFill>
                  <a:schemeClr val="tx1"/>
                </a:solidFill>
                <a:latin typeface="Tahoma" pitchFamily="34" charset="0"/>
                <a:ea typeface="Tahoma" pitchFamily="34" charset="0"/>
                <a:cs typeface="Tahoma" pitchFamily="34" charset="0"/>
              </a:rPr>
              <a:t>Crackers</a:t>
            </a:r>
            <a:r>
              <a:rPr lang="en-US" sz="2000" dirty="0" smtClean="0">
                <a:solidFill>
                  <a:schemeClr val="tx1"/>
                </a:solidFill>
                <a:latin typeface="Tahoma" pitchFamily="34" charset="0"/>
                <a:ea typeface="Tahoma" pitchFamily="34" charset="0"/>
                <a:cs typeface="Tahoma" pitchFamily="34" charset="0"/>
              </a:rPr>
              <a:t> (also called </a:t>
            </a:r>
            <a:r>
              <a:rPr lang="en-US" sz="2000" b="1" dirty="0" smtClean="0">
                <a:solidFill>
                  <a:schemeClr val="tx1"/>
                </a:solidFill>
                <a:latin typeface="Tahoma" pitchFamily="34" charset="0"/>
                <a:ea typeface="Tahoma" pitchFamily="34" charset="0"/>
                <a:cs typeface="Tahoma" pitchFamily="34" charset="0"/>
              </a:rPr>
              <a:t>black hats</a:t>
            </a:r>
            <a:r>
              <a:rPr lang="en-US" sz="2000" dirty="0" smtClean="0">
                <a:solidFill>
                  <a:schemeClr val="tx1"/>
                </a:solidFill>
                <a:latin typeface="Tahoma" pitchFamily="34" charset="0"/>
                <a:ea typeface="Tahoma" pitchFamily="34" charset="0"/>
                <a:cs typeface="Tahoma" pitchFamily="34" charset="0"/>
              </a:rPr>
              <a:t>)—attempt to enter highly secure computer systems to destroy data or steal information</a:t>
            </a:r>
          </a:p>
          <a:p>
            <a:pPr lvl="1" indent="-342900" eaLnBrk="0" hangingPunct="0">
              <a:buClr>
                <a:schemeClr val="tx1">
                  <a:lumMod val="50000"/>
                  <a:lumOff val="50000"/>
                </a:schemeClr>
              </a:buClr>
              <a:buSzPct val="100000"/>
              <a:defRPr/>
            </a:pPr>
            <a:r>
              <a:rPr lang="en-US" sz="2000" b="1" dirty="0" smtClean="0">
                <a:solidFill>
                  <a:schemeClr val="tx1"/>
                </a:solidFill>
                <a:latin typeface="Tahoma" pitchFamily="34" charset="0"/>
                <a:ea typeface="Tahoma" pitchFamily="34" charset="0"/>
                <a:cs typeface="Tahoma" pitchFamily="34" charset="0"/>
              </a:rPr>
              <a:t>Ethical hackers </a:t>
            </a:r>
            <a:r>
              <a:rPr lang="en-US" sz="2000" dirty="0" smtClean="0">
                <a:solidFill>
                  <a:schemeClr val="tx1"/>
                </a:solidFill>
                <a:latin typeface="Tahoma" pitchFamily="34" charset="0"/>
                <a:ea typeface="Tahoma" pitchFamily="34" charset="0"/>
                <a:cs typeface="Tahoma" pitchFamily="34" charset="0"/>
              </a:rPr>
              <a:t>(also called </a:t>
            </a:r>
            <a:r>
              <a:rPr lang="en-US" sz="2000" b="1" dirty="0" smtClean="0">
                <a:solidFill>
                  <a:schemeClr val="tx1"/>
                </a:solidFill>
                <a:latin typeface="Tahoma" pitchFamily="34" charset="0"/>
                <a:ea typeface="Tahoma" pitchFamily="34" charset="0"/>
                <a:cs typeface="Tahoma" pitchFamily="34" charset="0"/>
              </a:rPr>
              <a:t>white hats</a:t>
            </a:r>
            <a:r>
              <a:rPr lang="en-US" sz="2000" dirty="0" smtClean="0">
                <a:solidFill>
                  <a:schemeClr val="tx1"/>
                </a:solidFill>
                <a:latin typeface="Tahoma" pitchFamily="34" charset="0"/>
                <a:ea typeface="Tahoma" pitchFamily="34" charset="0"/>
                <a:cs typeface="Tahoma" pitchFamily="34" charset="0"/>
              </a:rPr>
              <a:t>) use expertise to shore up computer system defenses</a:t>
            </a:r>
            <a:r>
              <a:rPr lang="en-US" sz="2000" b="1" dirty="0" smtClean="0">
                <a:solidFill>
                  <a:schemeClr val="tx1"/>
                </a:solidFill>
                <a:latin typeface="Tahoma" pitchFamily="34" charset="0"/>
                <a:ea typeface="Tahoma" pitchFamily="34" charset="0"/>
                <a:cs typeface="Tahoma" pitchFamily="34" charset="0"/>
              </a:rPr>
              <a:t> </a:t>
            </a:r>
          </a:p>
          <a:p>
            <a:pPr lvl="1"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Computer virus authors—create viruses and other types of malware to vandalize computer systems</a:t>
            </a:r>
          </a:p>
          <a:p>
            <a:pPr lvl="1"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Swindlers perpetuate frauds: </a:t>
            </a:r>
          </a:p>
          <a:p>
            <a:pPr lvl="2"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Bogus work-at-home opportunities</a:t>
            </a:r>
          </a:p>
          <a:p>
            <a:pPr lvl="2"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Illegal pyramid schemes</a:t>
            </a:r>
          </a:p>
          <a:p>
            <a:pPr lvl="2"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Bogus franchises</a:t>
            </a:r>
          </a:p>
          <a:p>
            <a:pPr lvl="2"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Phony goods that won’t be delivered</a:t>
            </a:r>
          </a:p>
          <a:p>
            <a:pPr lvl="2" indent="-342900" eaLnBrk="0" hangingPunct="0">
              <a:buClr>
                <a:schemeClr val="tx1">
                  <a:lumMod val="50000"/>
                  <a:lumOff val="50000"/>
                </a:schemeClr>
              </a:buClr>
              <a:buSzPct val="100000"/>
              <a:defRPr/>
            </a:pPr>
            <a:r>
              <a:rPr lang="en-US" sz="2000" dirty="0" smtClean="0">
                <a:solidFill>
                  <a:schemeClr val="tx1"/>
                </a:solidFill>
                <a:latin typeface="Tahoma" pitchFamily="34" charset="0"/>
                <a:ea typeface="Tahoma" pitchFamily="34" charset="0"/>
                <a:cs typeface="Tahoma" pitchFamily="34" charset="0"/>
              </a:rPr>
              <a:t>Over-priced scholarship searches</a:t>
            </a:r>
          </a:p>
          <a:p>
            <a:pPr lvl="2" indent="-342900" eaLnBrk="0" hangingPunct="0">
              <a:buClr>
                <a:schemeClr val="tx1">
                  <a:lumMod val="50000"/>
                  <a:lumOff val="50000"/>
                </a:schemeClr>
              </a:buClr>
              <a:buSzPct val="100000"/>
              <a:defRPr/>
            </a:pPr>
            <a:endParaRPr lang="en-US" sz="1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0170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0" y="0"/>
            <a:ext cx="9144000" cy="1600200"/>
          </a:xfrm>
        </p:spPr>
        <p:txBody>
          <a:bodyPr anchor="b"/>
          <a:lstStyle/>
          <a:p>
            <a:pPr eaLnBrk="1" hangingPunct="1"/>
            <a:r>
              <a:rPr lang="en-US" dirty="0" smtClean="0"/>
              <a:t>Computer Crime and Cybercrime</a:t>
            </a:r>
          </a:p>
        </p:txBody>
      </p:sp>
      <p:sp>
        <p:nvSpPr>
          <p:cNvPr id="162818" name="Content Placeholder 7"/>
          <p:cNvSpPr>
            <a:spLocks noGrp="1"/>
          </p:cNvSpPr>
          <p:nvPr>
            <p:ph idx="1"/>
          </p:nvPr>
        </p:nvSpPr>
        <p:spPr>
          <a:xfrm>
            <a:off x="762000" y="1905000"/>
            <a:ext cx="8305800" cy="4114800"/>
          </a:xfrm>
        </p:spPr>
        <p:txBody>
          <a:bodyPr>
            <a:normAutofit lnSpcReduction="10000"/>
          </a:bodyPr>
          <a:lstStyle/>
          <a:p>
            <a:r>
              <a:rPr lang="en-US" sz="3600" b="1" dirty="0" err="1" smtClean="0">
                <a:solidFill>
                  <a:schemeClr val="tx1"/>
                </a:solidFill>
                <a:latin typeface="Tahoma" pitchFamily="34" charset="0"/>
                <a:ea typeface="Tahoma" pitchFamily="34" charset="0"/>
                <a:cs typeface="Tahoma" pitchFamily="34" charset="0"/>
              </a:rPr>
              <a:t>Cyberstalkers</a:t>
            </a:r>
            <a:r>
              <a:rPr lang="en-US" sz="2800"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Use the Internet, social networking sites, and e-mail to harass or threaten</a:t>
            </a:r>
          </a:p>
          <a:p>
            <a:pPr lvl="1"/>
            <a:r>
              <a:rPr lang="en-US" sz="2400" dirty="0" smtClean="0">
                <a:solidFill>
                  <a:schemeClr val="tx1"/>
                </a:solidFill>
                <a:latin typeface="Tahoma" pitchFamily="34" charset="0"/>
                <a:ea typeface="Tahoma" pitchFamily="34" charset="0"/>
                <a:cs typeface="Tahoma" pitchFamily="34" charset="0"/>
              </a:rPr>
              <a:t>Most perpetrators are men</a:t>
            </a:r>
          </a:p>
          <a:p>
            <a:pPr lvl="1"/>
            <a:r>
              <a:rPr lang="en-US" sz="2400" dirty="0" smtClean="0">
                <a:solidFill>
                  <a:schemeClr val="tx1"/>
                </a:solidFill>
                <a:latin typeface="Tahoma" pitchFamily="34" charset="0"/>
                <a:ea typeface="Tahoma" pitchFamily="34" charset="0"/>
                <a:cs typeface="Tahoma" pitchFamily="34" charset="0"/>
              </a:rPr>
              <a:t>Most victims are college-age women</a:t>
            </a:r>
          </a:p>
          <a:p>
            <a:r>
              <a:rPr lang="en-US" sz="3600" b="1" dirty="0" err="1" smtClean="0">
                <a:solidFill>
                  <a:schemeClr val="tx1"/>
                </a:solidFill>
                <a:latin typeface="Tahoma" pitchFamily="34" charset="0"/>
                <a:ea typeface="Tahoma" pitchFamily="34" charset="0"/>
                <a:cs typeface="Tahoma" pitchFamily="34" charset="0"/>
              </a:rPr>
              <a:t>Cyberbullying</a:t>
            </a:r>
            <a:r>
              <a:rPr lang="en-US" sz="2800" b="1"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Sending threatening messages via e-mail or text message</a:t>
            </a:r>
          </a:p>
          <a:p>
            <a:pPr lvl="1"/>
            <a:r>
              <a:rPr lang="en-US" sz="2400" dirty="0" smtClean="0">
                <a:solidFill>
                  <a:schemeClr val="tx1"/>
                </a:solidFill>
                <a:latin typeface="Tahoma" pitchFamily="34" charset="0"/>
                <a:ea typeface="Tahoma" pitchFamily="34" charset="0"/>
                <a:cs typeface="Tahoma" pitchFamily="34" charset="0"/>
              </a:rPr>
              <a:t>Usually involves minors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extLst>
      <p:ext uri="{BB962C8B-B14F-4D97-AF65-F5344CB8AC3E}">
        <p14:creationId xmlns:p14="http://schemas.microsoft.com/office/powerpoint/2010/main" val="405631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0" y="0"/>
            <a:ext cx="9144000" cy="1219200"/>
          </a:xfrm>
        </p:spPr>
        <p:txBody>
          <a:bodyPr anchor="b"/>
          <a:lstStyle/>
          <a:p>
            <a:pPr eaLnBrk="1" hangingPunct="1"/>
            <a:r>
              <a:rPr lang="en-US" dirty="0" smtClean="0"/>
              <a:t>Security</a:t>
            </a:r>
          </a:p>
        </p:txBody>
      </p:sp>
      <p:sp>
        <p:nvSpPr>
          <p:cNvPr id="164866" name="Content Placeholder 5"/>
          <p:cNvSpPr>
            <a:spLocks noGrp="1"/>
          </p:cNvSpPr>
          <p:nvPr>
            <p:ph idx="1"/>
          </p:nvPr>
        </p:nvSpPr>
        <p:spPr>
          <a:xfrm>
            <a:off x="762000" y="1600200"/>
            <a:ext cx="8153400" cy="4495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Computer security risk</a:t>
            </a:r>
          </a:p>
          <a:p>
            <a:pPr lvl="1"/>
            <a:r>
              <a:rPr lang="en-US" sz="2400" dirty="0" smtClean="0">
                <a:solidFill>
                  <a:schemeClr val="tx1"/>
                </a:solidFill>
                <a:latin typeface="Tahoma" pitchFamily="34" charset="0"/>
                <a:ea typeface="Tahoma" pitchFamily="34" charset="0"/>
                <a:cs typeface="Tahoma" pitchFamily="34" charset="0"/>
              </a:rPr>
              <a:t>Any intentional or unintentional action resulting in damaging a computer system or its data</a:t>
            </a:r>
          </a:p>
          <a:p>
            <a:pPr lvl="1"/>
            <a:r>
              <a:rPr lang="en-US" sz="2400" dirty="0" smtClean="0">
                <a:solidFill>
                  <a:schemeClr val="tx1"/>
                </a:solidFill>
                <a:latin typeface="Tahoma" pitchFamily="34" charset="0"/>
                <a:ea typeface="Tahoma" pitchFamily="34" charset="0"/>
                <a:cs typeface="Tahoma" pitchFamily="34" charset="0"/>
              </a:rPr>
              <a:t>Increased by wireless LANs because transmissions occur over shared airwaves instead of dedicated lines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Tree>
    <p:extLst>
      <p:ext uri="{BB962C8B-B14F-4D97-AF65-F5344CB8AC3E}">
        <p14:creationId xmlns:p14="http://schemas.microsoft.com/office/powerpoint/2010/main" val="392683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0" y="0"/>
            <a:ext cx="9144000" cy="1219200"/>
          </a:xfrm>
        </p:spPr>
        <p:txBody>
          <a:bodyPr anchor="b"/>
          <a:lstStyle/>
          <a:p>
            <a:pPr eaLnBrk="1" hangingPunct="1"/>
            <a:r>
              <a:rPr lang="en-US" dirty="0" smtClean="0"/>
              <a:t>Security</a:t>
            </a:r>
          </a:p>
        </p:txBody>
      </p:sp>
      <p:sp>
        <p:nvSpPr>
          <p:cNvPr id="166914" name="Content Placeholder 5"/>
          <p:cNvSpPr>
            <a:spLocks noGrp="1"/>
          </p:cNvSpPr>
          <p:nvPr>
            <p:ph idx="1"/>
          </p:nvPr>
        </p:nvSpPr>
        <p:spPr>
          <a:xfrm>
            <a:off x="762000" y="1371600"/>
            <a:ext cx="8153400" cy="4648200"/>
          </a:xfrm>
        </p:spPr>
        <p:txBody>
          <a:bodyPr>
            <a:normAutofit/>
          </a:bodyPr>
          <a:lstStyle/>
          <a:p>
            <a:r>
              <a:rPr lang="en-US" sz="3600" b="1" dirty="0">
                <a:solidFill>
                  <a:schemeClr val="tx1"/>
                </a:solidFill>
                <a:latin typeface="Tahoma" pitchFamily="34" charset="0"/>
                <a:ea typeface="Tahoma" pitchFamily="34" charset="0"/>
                <a:cs typeface="Tahoma" pitchFamily="34" charset="0"/>
              </a:rPr>
              <a:t>Computer security </a:t>
            </a:r>
            <a:r>
              <a:rPr lang="en-US" sz="3600" b="1" dirty="0" smtClean="0">
                <a:solidFill>
                  <a:schemeClr val="tx1"/>
                </a:solidFill>
                <a:latin typeface="Tahoma" pitchFamily="34" charset="0"/>
                <a:ea typeface="Tahoma" pitchFamily="34" charset="0"/>
                <a:cs typeface="Tahoma" pitchFamily="34" charset="0"/>
              </a:rPr>
              <a:t>risk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endParaRPr lang="en-US" sz="3600" b="1"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Wireless LAN security options include:</a:t>
            </a:r>
          </a:p>
          <a:p>
            <a:pPr lvl="2"/>
            <a:r>
              <a:rPr lang="en-US" sz="2400" b="1" dirty="0" smtClean="0">
                <a:solidFill>
                  <a:schemeClr val="tx1"/>
                </a:solidFill>
                <a:latin typeface="Tahoma" pitchFamily="34" charset="0"/>
                <a:ea typeface="Tahoma" pitchFamily="34" charset="0"/>
                <a:cs typeface="Tahoma" pitchFamily="34" charset="0"/>
              </a:rPr>
              <a:t>WEP (Wired Equivalent Privacy)</a:t>
            </a:r>
          </a:p>
          <a:p>
            <a:pPr lvl="2"/>
            <a:r>
              <a:rPr lang="en-US" sz="2400" b="1" dirty="0" smtClean="0">
                <a:solidFill>
                  <a:schemeClr val="tx1"/>
                </a:solidFill>
                <a:latin typeface="Tahoma" pitchFamily="34" charset="0"/>
                <a:ea typeface="Tahoma" pitchFamily="34" charset="0"/>
                <a:cs typeface="Tahoma" pitchFamily="34" charset="0"/>
              </a:rPr>
              <a:t>WPA (</a:t>
            </a:r>
            <a:r>
              <a:rPr lang="en-US" sz="2400" b="1" dirty="0" err="1" smtClean="0">
                <a:solidFill>
                  <a:schemeClr val="tx1"/>
                </a:solidFill>
                <a:latin typeface="Tahoma" pitchFamily="34" charset="0"/>
                <a:ea typeface="Tahoma" pitchFamily="34" charset="0"/>
                <a:cs typeface="Tahoma" pitchFamily="34" charset="0"/>
              </a:rPr>
              <a:t>WiFi</a:t>
            </a:r>
            <a:r>
              <a:rPr lang="en-US" sz="2400" b="1" dirty="0" smtClean="0">
                <a:solidFill>
                  <a:schemeClr val="tx1"/>
                </a:solidFill>
                <a:latin typeface="Tahoma" pitchFamily="34" charset="0"/>
                <a:ea typeface="Tahoma" pitchFamily="34" charset="0"/>
                <a:cs typeface="Tahoma" pitchFamily="34" charset="0"/>
              </a:rPr>
              <a:t> Protected Access)</a:t>
            </a:r>
          </a:p>
          <a:p>
            <a:pPr lvl="2"/>
            <a:r>
              <a:rPr lang="en-US" sz="2400" b="1" dirty="0" smtClean="0">
                <a:solidFill>
                  <a:schemeClr val="tx1"/>
                </a:solidFill>
                <a:latin typeface="Tahoma" pitchFamily="34" charset="0"/>
                <a:ea typeface="Tahoma" pitchFamily="34" charset="0"/>
                <a:cs typeface="Tahoma" pitchFamily="34" charset="0"/>
              </a:rPr>
              <a:t>WPA2</a:t>
            </a:r>
          </a:p>
          <a:p>
            <a:pPr lvl="1"/>
            <a:r>
              <a:rPr lang="en-US" sz="2400" b="1" dirty="0" smtClean="0">
                <a:solidFill>
                  <a:schemeClr val="tx1"/>
                </a:solidFill>
                <a:latin typeface="Tahoma" pitchFamily="34" charset="0"/>
                <a:ea typeface="Tahoma" pitchFamily="34" charset="0"/>
                <a:cs typeface="Tahoma" pitchFamily="34" charset="0"/>
              </a:rPr>
              <a:t>Vacation hacking</a:t>
            </a:r>
            <a:r>
              <a:rPr lang="en-US" sz="2400" dirty="0" smtClean="0">
                <a:solidFill>
                  <a:schemeClr val="tx1"/>
                </a:solidFill>
                <a:latin typeface="Tahoma" pitchFamily="34" charset="0"/>
                <a:ea typeface="Tahoma" pitchFamily="34" charset="0"/>
                <a:cs typeface="Tahoma" pitchFamily="34" charset="0"/>
              </a:rPr>
              <a:t>—tricking travelers into using phony </a:t>
            </a:r>
            <a:r>
              <a:rPr lang="en-US" sz="2400" dirty="0" err="1" smtClean="0">
                <a:solidFill>
                  <a:schemeClr val="tx1"/>
                </a:solidFill>
                <a:latin typeface="Tahoma" pitchFamily="34" charset="0"/>
                <a:ea typeface="Tahoma" pitchFamily="34" charset="0"/>
                <a:cs typeface="Tahoma" pitchFamily="34" charset="0"/>
              </a:rPr>
              <a:t>WiFi</a:t>
            </a:r>
            <a:r>
              <a:rPr lang="en-US" sz="2400" dirty="0" smtClean="0">
                <a:solidFill>
                  <a:schemeClr val="tx1"/>
                </a:solidFill>
                <a:latin typeface="Tahoma" pitchFamily="34" charset="0"/>
                <a:ea typeface="Tahoma" pitchFamily="34" charset="0"/>
                <a:cs typeface="Tahoma" pitchFamily="34" charset="0"/>
              </a:rPr>
              <a:t> hot spots—</a:t>
            </a:r>
            <a:r>
              <a:rPr lang="en-US" sz="2400" b="1" dirty="0" smtClean="0">
                <a:solidFill>
                  <a:schemeClr val="tx1"/>
                </a:solidFill>
                <a:latin typeface="Tahoma" pitchFamily="34" charset="0"/>
                <a:ea typeface="Tahoma" pitchFamily="34" charset="0"/>
                <a:cs typeface="Tahoma" pitchFamily="34" charset="0"/>
              </a:rPr>
              <a:t>evil twins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Tree>
    <p:extLst>
      <p:ext uri="{BB962C8B-B14F-4D97-AF65-F5344CB8AC3E}">
        <p14:creationId xmlns:p14="http://schemas.microsoft.com/office/powerpoint/2010/main" val="141595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0" y="0"/>
            <a:ext cx="9144000" cy="1066800"/>
          </a:xfrm>
        </p:spPr>
        <p:txBody>
          <a:bodyPr anchor="b"/>
          <a:lstStyle/>
          <a:p>
            <a:pPr eaLnBrk="1" hangingPunct="1"/>
            <a:r>
              <a:rPr lang="en-US" dirty="0" smtClean="0"/>
              <a:t>Security</a:t>
            </a:r>
          </a:p>
        </p:txBody>
      </p:sp>
      <p:sp>
        <p:nvSpPr>
          <p:cNvPr id="168962" name="Content Placeholder 5"/>
          <p:cNvSpPr>
            <a:spLocks noGrp="1"/>
          </p:cNvSpPr>
          <p:nvPr>
            <p:ph idx="1"/>
          </p:nvPr>
        </p:nvSpPr>
        <p:spPr>
          <a:xfrm>
            <a:off x="533400" y="1371600"/>
            <a:ext cx="8534400" cy="48768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Computer system security threats</a:t>
            </a:r>
            <a:endParaRPr lang="en-US" sz="2800" dirty="0" smtClean="0">
              <a:solidFill>
                <a:schemeClr val="tx1"/>
              </a:solidFill>
              <a:latin typeface="Tahoma" pitchFamily="34" charset="0"/>
              <a:ea typeface="Tahoma" pitchFamily="34" charset="0"/>
              <a:cs typeface="Tahoma" pitchFamily="34" charset="0"/>
            </a:endParaRPr>
          </a:p>
          <a:p>
            <a:pPr lvl="1"/>
            <a:r>
              <a:rPr lang="en-US" sz="2100" b="1" dirty="0" smtClean="0">
                <a:solidFill>
                  <a:schemeClr val="tx1"/>
                </a:solidFill>
                <a:latin typeface="Tahoma" pitchFamily="34" charset="0"/>
                <a:ea typeface="Tahoma" pitchFamily="34" charset="0"/>
                <a:cs typeface="Tahoma" pitchFamily="34" charset="0"/>
              </a:rPr>
              <a:t>Corporate espionage</a:t>
            </a:r>
            <a:r>
              <a:rPr lang="en-US" sz="2100" dirty="0" smtClean="0">
                <a:solidFill>
                  <a:schemeClr val="tx1"/>
                </a:solidFill>
                <a:latin typeface="Tahoma" pitchFamily="34" charset="0"/>
                <a:ea typeface="Tahoma" pitchFamily="34" charset="0"/>
                <a:cs typeface="Tahoma" pitchFamily="34" charset="0"/>
              </a:rPr>
              <a:t>—unauthorized access of corporate information, usually to the benefit of a competitor</a:t>
            </a:r>
            <a:endParaRPr lang="en-US" sz="2100" b="1" dirty="0" smtClean="0">
              <a:solidFill>
                <a:schemeClr val="tx1"/>
              </a:solidFill>
              <a:latin typeface="Tahoma" pitchFamily="34" charset="0"/>
              <a:ea typeface="Tahoma" pitchFamily="34" charset="0"/>
              <a:cs typeface="Tahoma" pitchFamily="34" charset="0"/>
            </a:endParaRPr>
          </a:p>
          <a:p>
            <a:pPr lvl="2"/>
            <a:r>
              <a:rPr lang="en-US" sz="2100" b="1" dirty="0" smtClean="0">
                <a:solidFill>
                  <a:schemeClr val="tx1"/>
                </a:solidFill>
                <a:latin typeface="Tahoma" pitchFamily="34" charset="0"/>
                <a:ea typeface="Tahoma" pitchFamily="34" charset="0"/>
                <a:cs typeface="Tahoma" pitchFamily="34" charset="0"/>
              </a:rPr>
              <a:t>Pod slurping</a:t>
            </a:r>
            <a:r>
              <a:rPr lang="en-US" sz="2100" dirty="0" smtClean="0">
                <a:solidFill>
                  <a:schemeClr val="tx1"/>
                </a:solidFill>
                <a:latin typeface="Tahoma" pitchFamily="34" charset="0"/>
                <a:ea typeface="Tahoma" pitchFamily="34" charset="0"/>
                <a:cs typeface="Tahoma" pitchFamily="34" charset="0"/>
              </a:rPr>
              <a:t>—using removable storage media to create unauthorized copies of confidential data</a:t>
            </a:r>
          </a:p>
          <a:p>
            <a:pPr lvl="2"/>
            <a:r>
              <a:rPr lang="en-US" sz="2100" b="1" dirty="0" smtClean="0">
                <a:solidFill>
                  <a:schemeClr val="tx1"/>
                </a:solidFill>
                <a:latin typeface="Tahoma" pitchFamily="34" charset="0"/>
                <a:ea typeface="Tahoma" pitchFamily="34" charset="0"/>
                <a:cs typeface="Tahoma" pitchFamily="34" charset="0"/>
              </a:rPr>
              <a:t>Trap doors</a:t>
            </a:r>
            <a:r>
              <a:rPr lang="en-US" sz="2100" dirty="0" smtClean="0">
                <a:solidFill>
                  <a:schemeClr val="tx1"/>
                </a:solidFill>
                <a:latin typeface="Tahoma" pitchFamily="34" charset="0"/>
                <a:ea typeface="Tahoma" pitchFamily="34" charset="0"/>
                <a:cs typeface="Tahoma" pitchFamily="34" charset="0"/>
              </a:rPr>
              <a:t>—security holes created by employees allowing entry to company systems after leaving the firm</a:t>
            </a:r>
            <a:endParaRPr lang="en-US" sz="2100" b="1" dirty="0" smtClean="0">
              <a:solidFill>
                <a:schemeClr val="tx1"/>
              </a:solidFill>
              <a:latin typeface="Tahoma" pitchFamily="34" charset="0"/>
              <a:ea typeface="Tahoma" pitchFamily="34" charset="0"/>
              <a:cs typeface="Tahoma" pitchFamily="34" charset="0"/>
            </a:endParaRPr>
          </a:p>
          <a:p>
            <a:pPr lvl="1"/>
            <a:r>
              <a:rPr lang="en-US" sz="2100" b="1" dirty="0" smtClean="0">
                <a:solidFill>
                  <a:schemeClr val="tx1"/>
                </a:solidFill>
                <a:latin typeface="Tahoma" pitchFamily="34" charset="0"/>
                <a:ea typeface="Tahoma" pitchFamily="34" charset="0"/>
                <a:cs typeface="Tahoma" pitchFamily="34" charset="0"/>
              </a:rPr>
              <a:t>Information warfare</a:t>
            </a:r>
            <a:r>
              <a:rPr lang="en-US" sz="2100" dirty="0" smtClean="0">
                <a:solidFill>
                  <a:schemeClr val="tx1"/>
                </a:solidFill>
                <a:latin typeface="Tahoma" pitchFamily="34" charset="0"/>
                <a:ea typeface="Tahoma" pitchFamily="34" charset="0"/>
                <a:cs typeface="Tahoma" pitchFamily="34" charset="0"/>
              </a:rPr>
              <a:t>—use of information technologies to corrupt or destroy an enemy’s information and industrial infrastructure</a:t>
            </a:r>
            <a:endParaRPr lang="en-US" sz="2100" b="1" dirty="0" smtClean="0">
              <a:solidFill>
                <a:schemeClr val="tx1"/>
              </a:solidFill>
              <a:latin typeface="Tahoma" pitchFamily="34" charset="0"/>
              <a:ea typeface="Tahoma" pitchFamily="34" charset="0"/>
              <a:cs typeface="Tahoma" pitchFamily="34" charset="0"/>
            </a:endParaRPr>
          </a:p>
          <a:p>
            <a:pPr lvl="1"/>
            <a:r>
              <a:rPr lang="en-US" sz="2100" b="1" dirty="0" smtClean="0">
                <a:solidFill>
                  <a:schemeClr val="tx1"/>
                </a:solidFill>
                <a:latin typeface="Tahoma" pitchFamily="34" charset="0"/>
                <a:ea typeface="Tahoma" pitchFamily="34" charset="0"/>
                <a:cs typeface="Tahoma" pitchFamily="34" charset="0"/>
              </a:rPr>
              <a:t>Security loophole detection programs</a:t>
            </a:r>
          </a:p>
          <a:p>
            <a:pPr lvl="1"/>
            <a:r>
              <a:rPr lang="en-US" sz="2100" dirty="0" smtClean="0">
                <a:solidFill>
                  <a:schemeClr val="tx1"/>
                </a:solidFill>
                <a:latin typeface="Tahoma" pitchFamily="34" charset="0"/>
                <a:ea typeface="Tahoma" pitchFamily="34" charset="0"/>
                <a:cs typeface="Tahoma" pitchFamily="34" charset="0"/>
              </a:rPr>
              <a:t>Attacks on safety-critical systems</a:t>
            </a:r>
          </a:p>
          <a:p>
            <a:pPr lvl="1"/>
            <a:r>
              <a:rPr lang="en-US" sz="2100" dirty="0" smtClean="0">
                <a:solidFill>
                  <a:schemeClr val="tx1"/>
                </a:solidFill>
                <a:latin typeface="Tahoma" pitchFamily="34" charset="0"/>
                <a:ea typeface="Tahoma" pitchFamily="34" charset="0"/>
                <a:cs typeface="Tahoma" pitchFamily="34" charset="0"/>
              </a:rPr>
              <a:t>Terrorism</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Tree>
    <p:extLst>
      <p:ext uri="{BB962C8B-B14F-4D97-AF65-F5344CB8AC3E}">
        <p14:creationId xmlns:p14="http://schemas.microsoft.com/office/powerpoint/2010/main" val="81639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5"/>
          <p:cNvSpPr>
            <a:spLocks noGrp="1"/>
          </p:cNvSpPr>
          <p:nvPr>
            <p:ph idx="1"/>
          </p:nvPr>
        </p:nvSpPr>
        <p:spPr>
          <a:xfrm>
            <a:off x="762000" y="1600200"/>
            <a:ext cx="8229600" cy="44196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Protecting your computer system</a:t>
            </a:r>
          </a:p>
          <a:p>
            <a:pPr lvl="1"/>
            <a:r>
              <a:rPr lang="en-US" sz="2400" b="1" dirty="0" smtClean="0">
                <a:solidFill>
                  <a:schemeClr val="tx1"/>
                </a:solidFill>
                <a:latin typeface="Tahoma" pitchFamily="34" charset="0"/>
                <a:ea typeface="Tahoma" pitchFamily="34" charset="0"/>
                <a:cs typeface="Tahoma" pitchFamily="34" charset="0"/>
              </a:rPr>
              <a:t>Uninterruptible power supply (UPS)</a:t>
            </a:r>
            <a:r>
              <a:rPr lang="en-US" sz="2400" dirty="0" smtClean="0">
                <a:solidFill>
                  <a:schemeClr val="tx1"/>
                </a:solidFill>
                <a:latin typeface="Tahoma" pitchFamily="34" charset="0"/>
                <a:ea typeface="Tahoma" pitchFamily="34" charset="0"/>
                <a:cs typeface="Tahoma" pitchFamily="34" charset="0"/>
              </a:rPr>
              <a:t>—provides additional power during outages or electrical current fluctuations</a:t>
            </a:r>
          </a:p>
          <a:p>
            <a:pPr lvl="1"/>
            <a:r>
              <a:rPr lang="en-US" sz="2400" dirty="0" smtClean="0">
                <a:solidFill>
                  <a:schemeClr val="tx1"/>
                </a:solidFill>
                <a:latin typeface="Tahoma" pitchFamily="34" charset="0"/>
                <a:ea typeface="Tahoma" pitchFamily="34" charset="0"/>
                <a:cs typeface="Tahoma" pitchFamily="34" charset="0"/>
              </a:rPr>
              <a:t>Control access to computer systems through appropriate password selection and </a:t>
            </a:r>
            <a:r>
              <a:rPr lang="en-US" sz="2400" b="1" dirty="0" smtClean="0">
                <a:solidFill>
                  <a:schemeClr val="tx1"/>
                </a:solidFill>
                <a:latin typeface="Tahoma" pitchFamily="34" charset="0"/>
                <a:ea typeface="Tahoma" pitchFamily="34" charset="0"/>
                <a:cs typeface="Tahoma" pitchFamily="34" charset="0"/>
              </a:rPr>
              <a:t>know-and-have authentication</a:t>
            </a:r>
            <a:r>
              <a:rPr lang="en-US" sz="2400" dirty="0" smtClean="0">
                <a:solidFill>
                  <a:schemeClr val="tx1"/>
                </a:solidFill>
                <a:latin typeface="Tahoma" pitchFamily="34" charset="0"/>
                <a:ea typeface="Tahoma" pitchFamily="34" charset="0"/>
                <a:cs typeface="Tahoma" pitchFamily="34" charset="0"/>
              </a:rPr>
              <a:t>, which requires using tokens to generate a login code.</a:t>
            </a:r>
          </a:p>
        </p:txBody>
      </p:sp>
      <p:sp>
        <p:nvSpPr>
          <p:cNvPr id="7" name="Title 1"/>
          <p:cNvSpPr>
            <a:spLocks noGrp="1"/>
          </p:cNvSpPr>
          <p:nvPr>
            <p:ph type="title"/>
          </p:nvPr>
        </p:nvSpPr>
        <p:spPr>
          <a:xfrm>
            <a:off x="0" y="0"/>
            <a:ext cx="9144000" cy="1219200"/>
          </a:xfrm>
        </p:spPr>
        <p:txBody>
          <a:bodyPr anchor="b"/>
          <a:lstStyle/>
          <a:p>
            <a:pPr eaLnBrk="1" hangingPunct="1"/>
            <a:r>
              <a:rPr lang="en-US" dirty="0" smtClean="0"/>
              <a:t>Security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Tree>
    <p:extLst>
      <p:ext uri="{BB962C8B-B14F-4D97-AF65-F5344CB8AC3E}">
        <p14:creationId xmlns:p14="http://schemas.microsoft.com/office/powerpoint/2010/main" val="63560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0" y="0"/>
            <a:ext cx="9144000" cy="1295400"/>
          </a:xfrm>
        </p:spPr>
        <p:txBody>
          <a:bodyPr anchor="b"/>
          <a:lstStyle/>
          <a:p>
            <a:pPr eaLnBrk="1" hangingPunct="1"/>
            <a:r>
              <a:rPr lang="en-US" dirty="0" smtClean="0"/>
              <a:t>Security</a:t>
            </a:r>
          </a:p>
        </p:txBody>
      </p:sp>
      <p:sp>
        <p:nvSpPr>
          <p:cNvPr id="173058" name="Content Placeholder 6"/>
          <p:cNvSpPr>
            <a:spLocks noGrp="1"/>
          </p:cNvSpPr>
          <p:nvPr>
            <p:ph idx="1"/>
          </p:nvPr>
        </p:nvSpPr>
        <p:spPr>
          <a:xfrm>
            <a:off x="609600" y="1905000"/>
            <a:ext cx="8381999" cy="41910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Protecting your computer system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Biometric authentication</a:t>
            </a:r>
            <a:r>
              <a:rPr lang="en-US" sz="2400" dirty="0" smtClean="0">
                <a:solidFill>
                  <a:schemeClr val="tx1"/>
                </a:solidFill>
                <a:latin typeface="Tahoma" pitchFamily="34" charset="0"/>
                <a:ea typeface="Tahoma" pitchFamily="34" charset="0"/>
                <a:cs typeface="Tahoma" pitchFamily="34" charset="0"/>
              </a:rPr>
              <a:t>—use of voice recognition, retinal scans, and fingerprint scans for authentication</a:t>
            </a:r>
          </a:p>
          <a:p>
            <a:pPr lvl="1"/>
            <a:r>
              <a:rPr lang="en-US" sz="2400" b="1" dirty="0" smtClean="0">
                <a:solidFill>
                  <a:schemeClr val="tx1"/>
                </a:solidFill>
                <a:latin typeface="Tahoma" pitchFamily="34" charset="0"/>
                <a:ea typeface="Tahoma" pitchFamily="34" charset="0"/>
                <a:cs typeface="Tahoma" pitchFamily="34" charset="0"/>
              </a:rPr>
              <a:t>Firewalls</a:t>
            </a:r>
            <a:r>
              <a:rPr lang="en-US" sz="2400" dirty="0" smtClean="0">
                <a:solidFill>
                  <a:schemeClr val="tx1"/>
                </a:solidFill>
                <a:latin typeface="Tahoma" pitchFamily="34" charset="0"/>
                <a:ea typeface="Tahoma" pitchFamily="34" charset="0"/>
                <a:cs typeface="Tahoma" pitchFamily="34" charset="0"/>
              </a:rPr>
              <a:t>, hardware or software, to prevent unauthorized access</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Tree>
    <p:extLst>
      <p:ext uri="{BB962C8B-B14F-4D97-AF65-F5344CB8AC3E}">
        <p14:creationId xmlns:p14="http://schemas.microsoft.com/office/powerpoint/2010/main" val="68205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0"/>
            <a:ext cx="9144000" cy="1524000"/>
          </a:xfrm>
        </p:spPr>
        <p:txBody>
          <a:bodyPr anchor="ctr"/>
          <a:lstStyle/>
          <a:p>
            <a:r>
              <a:rPr lang="en-US" dirty="0" smtClean="0"/>
              <a:t>Objectives </a:t>
            </a:r>
          </a:p>
        </p:txBody>
      </p:sp>
      <p:sp>
        <p:nvSpPr>
          <p:cNvPr id="102402" name="Content Placeholder 5"/>
          <p:cNvSpPr>
            <a:spLocks noGrp="1"/>
          </p:cNvSpPr>
          <p:nvPr>
            <p:ph idx="1"/>
          </p:nvPr>
        </p:nvSpPr>
        <p:spPr>
          <a:xfrm>
            <a:off x="762000" y="1447800"/>
            <a:ext cx="8077200" cy="4572000"/>
          </a:xfrm>
        </p:spPr>
        <p:txBody>
          <a:bodyPr>
            <a:normAutofit/>
          </a:bodyPr>
          <a:lstStyle/>
          <a:p>
            <a:r>
              <a:rPr lang="en-US" sz="3200" dirty="0">
                <a:solidFill>
                  <a:schemeClr val="tx1"/>
                </a:solidFill>
                <a:latin typeface="Tahoma" pitchFamily="34" charset="0"/>
                <a:ea typeface="Tahoma" pitchFamily="34" charset="0"/>
                <a:cs typeface="Tahoma" pitchFamily="34" charset="0"/>
              </a:rPr>
              <a:t>Understand computer system security risks.</a:t>
            </a:r>
          </a:p>
          <a:p>
            <a:r>
              <a:rPr lang="en-US" sz="3200" dirty="0" smtClean="0">
                <a:solidFill>
                  <a:schemeClr val="tx1"/>
                </a:solidFill>
                <a:latin typeface="Tahoma" pitchFamily="34" charset="0"/>
                <a:ea typeface="Tahoma" pitchFamily="34" charset="0"/>
                <a:cs typeface="Tahoma" pitchFamily="34" charset="0"/>
              </a:rPr>
              <a:t>Describe how to protect your computer system and yourself.</a:t>
            </a:r>
          </a:p>
          <a:p>
            <a:r>
              <a:rPr lang="en-US" sz="3200" dirty="0" smtClean="0">
                <a:solidFill>
                  <a:schemeClr val="tx1"/>
                </a:solidFill>
                <a:latin typeface="Tahoma" pitchFamily="34" charset="0"/>
                <a:ea typeface="Tahoma" pitchFamily="34" charset="0"/>
                <a:cs typeface="Tahoma" pitchFamily="34" charset="0"/>
              </a:rPr>
              <a:t>Define encryption and explain how it makes online information secure.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extLst>
      <p:ext uri="{BB962C8B-B14F-4D97-AF65-F5344CB8AC3E}">
        <p14:creationId xmlns:p14="http://schemas.microsoft.com/office/powerpoint/2010/main" val="355843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10"/>
          <p:cNvSpPr>
            <a:spLocks noGrp="1"/>
          </p:cNvSpPr>
          <p:nvPr>
            <p:ph idx="1"/>
          </p:nvPr>
        </p:nvSpPr>
        <p:spPr>
          <a:xfrm>
            <a:off x="762000" y="1600200"/>
            <a:ext cx="8077200" cy="46482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Protect yourself—avoid scams</a:t>
            </a:r>
          </a:p>
          <a:p>
            <a:pPr lvl="1"/>
            <a:r>
              <a:rPr lang="en-US" sz="2400" dirty="0" smtClean="0">
                <a:solidFill>
                  <a:schemeClr val="tx1"/>
                </a:solidFill>
                <a:latin typeface="Tahoma" pitchFamily="34" charset="0"/>
                <a:ea typeface="Tahoma" pitchFamily="34" charset="0"/>
                <a:cs typeface="Tahoma" pitchFamily="34" charset="0"/>
              </a:rPr>
              <a:t>Do business with reputable companies.</a:t>
            </a:r>
          </a:p>
          <a:p>
            <a:pPr lvl="1"/>
            <a:r>
              <a:rPr lang="en-US" sz="2400" dirty="0">
                <a:solidFill>
                  <a:schemeClr val="tx1"/>
                </a:solidFill>
                <a:latin typeface="Tahoma" pitchFamily="34" charset="0"/>
                <a:ea typeface="Tahoma" pitchFamily="34" charset="0"/>
                <a:cs typeface="Tahoma" pitchFamily="34" charset="0"/>
              </a:rPr>
              <a:t>Read documents carefully.</a:t>
            </a:r>
          </a:p>
          <a:p>
            <a:pPr lvl="1"/>
            <a:r>
              <a:rPr lang="en-US" sz="2400" dirty="0" smtClean="0">
                <a:solidFill>
                  <a:schemeClr val="tx1"/>
                </a:solidFill>
                <a:latin typeface="Tahoma" pitchFamily="34" charset="0"/>
                <a:ea typeface="Tahoma" pitchFamily="34" charset="0"/>
                <a:cs typeface="Tahoma" pitchFamily="34" charset="0"/>
              </a:rPr>
              <a:t>Don’t give out personal information</a:t>
            </a:r>
          </a:p>
          <a:p>
            <a:pPr lvl="1"/>
            <a:r>
              <a:rPr lang="en-US" sz="2400" dirty="0" smtClean="0">
                <a:solidFill>
                  <a:schemeClr val="tx1"/>
                </a:solidFill>
                <a:latin typeface="Tahoma" pitchFamily="34" charset="0"/>
                <a:ea typeface="Tahoma" pitchFamily="34" charset="0"/>
                <a:cs typeface="Tahoma" pitchFamily="34" charset="0"/>
              </a:rPr>
              <a:t>Do not post a user profile.</a:t>
            </a:r>
          </a:p>
          <a:p>
            <a:pPr lvl="1"/>
            <a:r>
              <a:rPr lang="en-US" sz="2400" dirty="0" smtClean="0">
                <a:solidFill>
                  <a:schemeClr val="tx1"/>
                </a:solidFill>
                <a:latin typeface="Tahoma" pitchFamily="34" charset="0"/>
                <a:ea typeface="Tahoma" pitchFamily="34" charset="0"/>
                <a:cs typeface="Tahoma" pitchFamily="34" charset="0"/>
              </a:rPr>
              <a:t>Be skeptical of chat room information.</a:t>
            </a:r>
          </a:p>
          <a:p>
            <a:pPr lvl="1"/>
            <a:r>
              <a:rPr lang="en-US" sz="2400" dirty="0" smtClean="0">
                <a:solidFill>
                  <a:schemeClr val="tx1"/>
                </a:solidFill>
                <a:latin typeface="Tahoma" pitchFamily="34" charset="0"/>
                <a:ea typeface="Tahoma" pitchFamily="34" charset="0"/>
                <a:cs typeface="Tahoma" pitchFamily="34" charset="0"/>
              </a:rPr>
              <a:t>Be cautious if meeting someone you’ve contacted online.</a:t>
            </a:r>
          </a:p>
          <a:p>
            <a:pPr lvl="1"/>
            <a:r>
              <a:rPr lang="en-US" sz="2400" dirty="0" smtClean="0">
                <a:solidFill>
                  <a:schemeClr val="tx1"/>
                </a:solidFill>
                <a:latin typeface="Tahoma" pitchFamily="34" charset="0"/>
                <a:ea typeface="Tahoma" pitchFamily="34" charset="0"/>
                <a:cs typeface="Tahoma" pitchFamily="34" charset="0"/>
              </a:rPr>
              <a:t>If you become uncomfortable or afraid, contact the police</a:t>
            </a:r>
          </a:p>
        </p:txBody>
      </p:sp>
      <p:sp>
        <p:nvSpPr>
          <p:cNvPr id="7" name="Title 1"/>
          <p:cNvSpPr>
            <a:spLocks noGrp="1"/>
          </p:cNvSpPr>
          <p:nvPr>
            <p:ph type="title"/>
          </p:nvPr>
        </p:nvSpPr>
        <p:spPr>
          <a:xfrm>
            <a:off x="0" y="0"/>
            <a:ext cx="9144000" cy="1295400"/>
          </a:xfrm>
        </p:spPr>
        <p:txBody>
          <a:bodyPr anchor="b"/>
          <a:lstStyle/>
          <a:p>
            <a:pPr eaLnBrk="1" hangingPunct="1"/>
            <a:r>
              <a:rPr lang="en-US" dirty="0" smtClean="0"/>
              <a:t>Security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Tree>
    <p:extLst>
      <p:ext uri="{BB962C8B-B14F-4D97-AF65-F5344CB8AC3E}">
        <p14:creationId xmlns:p14="http://schemas.microsoft.com/office/powerpoint/2010/main" val="404409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0"/>
            <a:ext cx="9144000" cy="1447800"/>
          </a:xfrm>
        </p:spPr>
        <p:txBody>
          <a:bodyPr anchor="b"/>
          <a:lstStyle/>
          <a:p>
            <a:pPr eaLnBrk="1" hangingPunct="1"/>
            <a:r>
              <a:rPr lang="en-US" dirty="0" smtClean="0"/>
              <a:t>The Encryption Debate</a:t>
            </a:r>
          </a:p>
        </p:txBody>
      </p:sp>
      <p:sp>
        <p:nvSpPr>
          <p:cNvPr id="177154" name="Content Placeholder 5"/>
          <p:cNvSpPr>
            <a:spLocks noGrp="1"/>
          </p:cNvSpPr>
          <p:nvPr>
            <p:ph idx="1"/>
          </p:nvPr>
        </p:nvSpPr>
        <p:spPr>
          <a:xfrm>
            <a:off x="762000" y="1905000"/>
            <a:ext cx="7716982" cy="4114800"/>
          </a:xfrm>
        </p:spPr>
        <p:txBody>
          <a:bodyPr>
            <a:normAutofit lnSpcReduction="10000"/>
          </a:bodyPr>
          <a:lstStyle/>
          <a:p>
            <a:r>
              <a:rPr lang="en-US" sz="3600" b="1" dirty="0" smtClean="0">
                <a:solidFill>
                  <a:schemeClr val="tx1"/>
                </a:solidFill>
                <a:latin typeface="Tahoma" pitchFamily="34" charset="0"/>
                <a:ea typeface="Tahoma" pitchFamily="34" charset="0"/>
                <a:cs typeface="Tahoma" pitchFamily="34" charset="0"/>
              </a:rPr>
              <a:t>Cryptography</a:t>
            </a:r>
          </a:p>
          <a:p>
            <a:pPr lvl="1"/>
            <a:r>
              <a:rPr lang="en-US" sz="2400" dirty="0" smtClean="0">
                <a:solidFill>
                  <a:schemeClr val="tx1"/>
                </a:solidFill>
                <a:latin typeface="Tahoma" pitchFamily="34" charset="0"/>
                <a:ea typeface="Tahoma" pitchFamily="34" charset="0"/>
                <a:cs typeface="Tahoma" pitchFamily="34" charset="0"/>
              </a:rPr>
              <a:t>Study of transforming information into an encoded or scrambled format</a:t>
            </a:r>
          </a:p>
          <a:p>
            <a:r>
              <a:rPr lang="en-US" sz="3600" b="1" dirty="0" smtClean="0">
                <a:solidFill>
                  <a:schemeClr val="tx1"/>
                </a:solidFill>
                <a:latin typeface="Tahoma" pitchFamily="34" charset="0"/>
                <a:ea typeface="Tahoma" pitchFamily="34" charset="0"/>
                <a:cs typeface="Tahoma" pitchFamily="34" charset="0"/>
              </a:rPr>
              <a:t>Cryptographers</a:t>
            </a:r>
          </a:p>
          <a:p>
            <a:pPr lvl="1"/>
            <a:r>
              <a:rPr lang="en-US" sz="2400" dirty="0" smtClean="0">
                <a:solidFill>
                  <a:schemeClr val="tx1"/>
                </a:solidFill>
                <a:latin typeface="Tahoma" pitchFamily="34" charset="0"/>
                <a:ea typeface="Tahoma" pitchFamily="34" charset="0"/>
                <a:cs typeface="Tahoma" pitchFamily="34" charset="0"/>
              </a:rPr>
              <a:t>Individuals who practice cryptography</a:t>
            </a:r>
          </a:p>
          <a:p>
            <a:r>
              <a:rPr lang="en-US" sz="3600" b="1" dirty="0" smtClean="0">
                <a:solidFill>
                  <a:schemeClr val="tx1"/>
                </a:solidFill>
                <a:latin typeface="Tahoma" pitchFamily="34" charset="0"/>
                <a:ea typeface="Tahoma" pitchFamily="34" charset="0"/>
                <a:cs typeface="Tahoma" pitchFamily="34" charset="0"/>
              </a:rPr>
              <a:t>Encryption</a:t>
            </a:r>
            <a:endParaRPr lang="en-US" sz="3600"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Coding or scrambling process that renders a message unreadable by anyone other than the intended recipient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Tree>
    <p:extLst>
      <p:ext uri="{BB962C8B-B14F-4D97-AF65-F5344CB8AC3E}">
        <p14:creationId xmlns:p14="http://schemas.microsoft.com/office/powerpoint/2010/main" val="308925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0"/>
            <a:ext cx="9144000" cy="1371600"/>
          </a:xfrm>
        </p:spPr>
        <p:txBody>
          <a:bodyPr anchor="b"/>
          <a:lstStyle/>
          <a:p>
            <a:pPr eaLnBrk="1" hangingPunct="1"/>
            <a:r>
              <a:rPr lang="en-US" dirty="0" smtClean="0"/>
              <a:t>The Encryption Debate</a:t>
            </a:r>
          </a:p>
        </p:txBody>
      </p:sp>
      <p:sp>
        <p:nvSpPr>
          <p:cNvPr id="177154" name="Content Placeholder 5"/>
          <p:cNvSpPr>
            <a:spLocks noGrp="1"/>
          </p:cNvSpPr>
          <p:nvPr>
            <p:ph idx="1"/>
          </p:nvPr>
        </p:nvSpPr>
        <p:spPr>
          <a:xfrm>
            <a:off x="762000" y="1524000"/>
            <a:ext cx="8153400" cy="4495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Plaintext</a:t>
            </a:r>
          </a:p>
          <a:p>
            <a:pPr lvl="1"/>
            <a:r>
              <a:rPr lang="en-US" sz="2400" dirty="0" smtClean="0">
                <a:solidFill>
                  <a:schemeClr val="tx1"/>
                </a:solidFill>
                <a:latin typeface="Tahoma" pitchFamily="34" charset="0"/>
                <a:ea typeface="Tahoma" pitchFamily="34" charset="0"/>
                <a:cs typeface="Tahoma" pitchFamily="34" charset="0"/>
              </a:rPr>
              <a:t>Readable message that has not been encrypted</a:t>
            </a:r>
          </a:p>
          <a:p>
            <a:r>
              <a:rPr lang="en-US" sz="3600" b="1" dirty="0" smtClean="0">
                <a:solidFill>
                  <a:schemeClr val="tx1"/>
                </a:solidFill>
                <a:latin typeface="Tahoma" pitchFamily="34" charset="0"/>
                <a:ea typeface="Tahoma" pitchFamily="34" charset="0"/>
                <a:cs typeface="Tahoma" pitchFamily="34" charset="0"/>
              </a:rPr>
              <a:t>Encryption key</a:t>
            </a:r>
          </a:p>
          <a:p>
            <a:pPr lvl="1"/>
            <a:r>
              <a:rPr lang="en-US" sz="2400" dirty="0" smtClean="0">
                <a:solidFill>
                  <a:schemeClr val="tx1"/>
                </a:solidFill>
                <a:latin typeface="Tahoma" pitchFamily="34" charset="0"/>
                <a:ea typeface="Tahoma" pitchFamily="34" charset="0"/>
                <a:cs typeface="Tahoma" pitchFamily="34" charset="0"/>
              </a:rPr>
              <a:t>Formula that makes a plaintext message unreadable</a:t>
            </a:r>
          </a:p>
          <a:p>
            <a:r>
              <a:rPr lang="en-US" sz="3600" b="1" dirty="0" err="1" smtClean="0">
                <a:solidFill>
                  <a:schemeClr val="tx1"/>
                </a:solidFill>
                <a:latin typeface="Tahoma" pitchFamily="34" charset="0"/>
                <a:ea typeface="Tahoma" pitchFamily="34" charset="0"/>
                <a:cs typeface="Tahoma" pitchFamily="34" charset="0"/>
              </a:rPr>
              <a:t>Ciphertext</a:t>
            </a:r>
            <a:endParaRPr lang="en-US" sz="3600" b="1"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Coded message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Tree>
    <p:extLst>
      <p:ext uri="{BB962C8B-B14F-4D97-AF65-F5344CB8AC3E}">
        <p14:creationId xmlns:p14="http://schemas.microsoft.com/office/powerpoint/2010/main" val="315113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0"/>
            <a:ext cx="9144000" cy="1371600"/>
          </a:xfrm>
        </p:spPr>
        <p:txBody>
          <a:bodyPr anchor="b"/>
          <a:lstStyle/>
          <a:p>
            <a:pPr eaLnBrk="1" hangingPunct="1"/>
            <a:r>
              <a:rPr lang="en-US" dirty="0" smtClean="0"/>
              <a:t>The Encryption Debate</a:t>
            </a:r>
          </a:p>
        </p:txBody>
      </p:sp>
      <p:sp>
        <p:nvSpPr>
          <p:cNvPr id="177154" name="Content Placeholder 5"/>
          <p:cNvSpPr>
            <a:spLocks noGrp="1"/>
          </p:cNvSpPr>
          <p:nvPr>
            <p:ph idx="1"/>
          </p:nvPr>
        </p:nvSpPr>
        <p:spPr>
          <a:xfrm>
            <a:off x="762000" y="1600200"/>
            <a:ext cx="7924800" cy="44196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Symmetric key encryption</a:t>
            </a:r>
          </a:p>
          <a:p>
            <a:pPr lvl="1"/>
            <a:r>
              <a:rPr lang="en-US" sz="2400" dirty="0" smtClean="0">
                <a:solidFill>
                  <a:schemeClr val="tx1"/>
                </a:solidFill>
                <a:latin typeface="Tahoma" pitchFamily="34" charset="0"/>
                <a:ea typeface="Tahoma" pitchFamily="34" charset="0"/>
                <a:cs typeface="Tahoma" pitchFamily="34" charset="0"/>
              </a:rPr>
              <a:t>Uses same key for both encryption and decryption</a:t>
            </a:r>
          </a:p>
          <a:p>
            <a:r>
              <a:rPr lang="en-US" sz="3600" b="1" dirty="0" smtClean="0">
                <a:solidFill>
                  <a:schemeClr val="tx1"/>
                </a:solidFill>
                <a:latin typeface="Tahoma" pitchFamily="34" charset="0"/>
                <a:ea typeface="Tahoma" pitchFamily="34" charset="0"/>
                <a:cs typeface="Tahoma" pitchFamily="34" charset="0"/>
              </a:rPr>
              <a:t>Key interception</a:t>
            </a:r>
          </a:p>
          <a:p>
            <a:pPr lvl="1"/>
            <a:r>
              <a:rPr lang="en-US" sz="2400" dirty="0">
                <a:solidFill>
                  <a:schemeClr val="tx1"/>
                </a:solidFill>
                <a:latin typeface="Tahoma" pitchFamily="34" charset="0"/>
                <a:ea typeface="Tahoma" pitchFamily="34" charset="0"/>
                <a:cs typeface="Tahoma" pitchFamily="34" charset="0"/>
              </a:rPr>
              <a:t>O</a:t>
            </a:r>
            <a:r>
              <a:rPr lang="en-US" sz="2400" dirty="0" smtClean="0">
                <a:solidFill>
                  <a:schemeClr val="tx1"/>
                </a:solidFill>
                <a:latin typeface="Tahoma" pitchFamily="34" charset="0"/>
                <a:ea typeface="Tahoma" pitchFamily="34" charset="0"/>
                <a:cs typeface="Tahoma" pitchFamily="34" charset="0"/>
              </a:rPr>
              <a:t>ccurs when a symmetric key encryption is stolen, allowing others to decrypt messages encrypted with that encryption key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Tree>
    <p:extLst>
      <p:ext uri="{BB962C8B-B14F-4D97-AF65-F5344CB8AC3E}">
        <p14:creationId xmlns:p14="http://schemas.microsoft.com/office/powerpoint/2010/main" val="219141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5"/>
          <p:cNvSpPr>
            <a:spLocks noGrp="1"/>
          </p:cNvSpPr>
          <p:nvPr>
            <p:ph idx="1"/>
          </p:nvPr>
        </p:nvSpPr>
        <p:spPr>
          <a:xfrm>
            <a:off x="762000" y="1524000"/>
            <a:ext cx="8229600" cy="4611687"/>
          </a:xfrm>
        </p:spPr>
        <p:txBody>
          <a:bodyPr>
            <a:normAutofit fontScale="85000" lnSpcReduction="20000"/>
          </a:bodyPr>
          <a:lstStyle/>
          <a:p>
            <a:r>
              <a:rPr lang="en-US" sz="3600" b="1" dirty="0" smtClean="0">
                <a:solidFill>
                  <a:schemeClr val="tx1"/>
                </a:solidFill>
                <a:latin typeface="Tahoma" pitchFamily="34" charset="0"/>
                <a:ea typeface="Tahoma" pitchFamily="34" charset="0"/>
                <a:cs typeface="Tahoma" pitchFamily="34" charset="0"/>
              </a:rPr>
              <a:t>Public key encryption</a:t>
            </a:r>
          </a:p>
          <a:p>
            <a:pPr lvl="1"/>
            <a:r>
              <a:rPr lang="en-US" sz="2600" dirty="0" smtClean="0">
                <a:solidFill>
                  <a:schemeClr val="tx1"/>
                </a:solidFill>
                <a:latin typeface="Tahoma" pitchFamily="34" charset="0"/>
                <a:ea typeface="Tahoma" pitchFamily="34" charset="0"/>
                <a:cs typeface="Tahoma" pitchFamily="34" charset="0"/>
              </a:rPr>
              <a:t>Also referred to as </a:t>
            </a:r>
            <a:r>
              <a:rPr lang="en-US" sz="2600" b="1" dirty="0" smtClean="0">
                <a:solidFill>
                  <a:schemeClr val="tx1"/>
                </a:solidFill>
                <a:latin typeface="Tahoma" pitchFamily="34" charset="0"/>
                <a:ea typeface="Tahoma" pitchFamily="34" charset="0"/>
                <a:cs typeface="Tahoma" pitchFamily="34" charset="0"/>
              </a:rPr>
              <a:t>asymmetric key encryption</a:t>
            </a:r>
          </a:p>
          <a:p>
            <a:pPr lvl="1"/>
            <a:r>
              <a:rPr lang="en-US" sz="2600" dirty="0" smtClean="0">
                <a:solidFill>
                  <a:schemeClr val="tx1"/>
                </a:solidFill>
                <a:latin typeface="Tahoma" pitchFamily="34" charset="0"/>
                <a:ea typeface="Tahoma" pitchFamily="34" charset="0"/>
                <a:cs typeface="Tahoma" pitchFamily="34" charset="0"/>
              </a:rPr>
              <a:t>Uses two keys:</a:t>
            </a:r>
          </a:p>
          <a:p>
            <a:pPr lvl="2"/>
            <a:r>
              <a:rPr lang="en-US" sz="2600" dirty="0" smtClean="0">
                <a:solidFill>
                  <a:schemeClr val="tx1"/>
                </a:solidFill>
                <a:latin typeface="Tahoma" pitchFamily="34" charset="0"/>
                <a:ea typeface="Tahoma" pitchFamily="34" charset="0"/>
                <a:cs typeface="Tahoma" pitchFamily="34" charset="0"/>
              </a:rPr>
              <a:t>Public key to encrypt</a:t>
            </a:r>
          </a:p>
          <a:p>
            <a:pPr lvl="2"/>
            <a:r>
              <a:rPr lang="en-US" sz="2600" dirty="0" smtClean="0">
                <a:solidFill>
                  <a:schemeClr val="tx1"/>
                </a:solidFill>
                <a:latin typeface="Tahoma" pitchFamily="34" charset="0"/>
                <a:ea typeface="Tahoma" pitchFamily="34" charset="0"/>
                <a:cs typeface="Tahoma" pitchFamily="34" charset="0"/>
              </a:rPr>
              <a:t>Private key to decrypt</a:t>
            </a:r>
          </a:p>
          <a:p>
            <a:pPr lvl="1"/>
            <a:r>
              <a:rPr lang="en-US" sz="2600" dirty="0" smtClean="0">
                <a:solidFill>
                  <a:schemeClr val="tx1"/>
                </a:solidFill>
                <a:latin typeface="Tahoma" pitchFamily="34" charset="0"/>
                <a:ea typeface="Tahoma" pitchFamily="34" charset="0"/>
                <a:cs typeface="Tahoma" pitchFamily="34" charset="0"/>
              </a:rPr>
              <a:t>Essential for e-commerce</a:t>
            </a:r>
          </a:p>
          <a:p>
            <a:pPr lvl="1"/>
            <a:r>
              <a:rPr lang="en-US" sz="2600" dirty="0" smtClean="0">
                <a:solidFill>
                  <a:schemeClr val="tx1"/>
                </a:solidFill>
                <a:latin typeface="Tahoma" pitchFamily="34" charset="0"/>
                <a:ea typeface="Tahoma" pitchFamily="34" charset="0"/>
                <a:cs typeface="Tahoma" pitchFamily="34" charset="0"/>
              </a:rPr>
              <a:t>Used to implement: </a:t>
            </a:r>
          </a:p>
          <a:p>
            <a:pPr lvl="2"/>
            <a:r>
              <a:rPr lang="en-US" sz="2600" b="1" dirty="0" smtClean="0">
                <a:solidFill>
                  <a:schemeClr val="tx1"/>
                </a:solidFill>
                <a:latin typeface="Tahoma" pitchFamily="34" charset="0"/>
                <a:ea typeface="Tahoma" pitchFamily="34" charset="0"/>
                <a:cs typeface="Tahoma" pitchFamily="34" charset="0"/>
              </a:rPr>
              <a:t>Digital signatures</a:t>
            </a:r>
            <a:r>
              <a:rPr lang="en-US" sz="2600" dirty="0" smtClean="0">
                <a:solidFill>
                  <a:schemeClr val="tx1"/>
                </a:solidFill>
                <a:latin typeface="Tahoma" pitchFamily="34" charset="0"/>
                <a:ea typeface="Tahoma" pitchFamily="34" charset="0"/>
                <a:cs typeface="Tahoma" pitchFamily="34" charset="0"/>
              </a:rPr>
              <a:t>—guarantee messages are secure</a:t>
            </a:r>
          </a:p>
          <a:p>
            <a:pPr lvl="2"/>
            <a:r>
              <a:rPr lang="en-US" sz="2600" b="1" dirty="0" smtClean="0">
                <a:solidFill>
                  <a:schemeClr val="tx1"/>
                </a:solidFill>
                <a:latin typeface="Tahoma" pitchFamily="34" charset="0"/>
                <a:ea typeface="Tahoma" pitchFamily="34" charset="0"/>
                <a:cs typeface="Tahoma" pitchFamily="34" charset="0"/>
              </a:rPr>
              <a:t>Digital certificates</a:t>
            </a:r>
            <a:r>
              <a:rPr lang="en-US" sz="2600" dirty="0" smtClean="0">
                <a:solidFill>
                  <a:schemeClr val="tx1"/>
                </a:solidFill>
                <a:latin typeface="Tahoma" pitchFamily="34" charset="0"/>
                <a:ea typeface="Tahoma" pitchFamily="34" charset="0"/>
                <a:cs typeface="Tahoma" pitchFamily="34" charset="0"/>
              </a:rPr>
              <a:t>—validate identity</a:t>
            </a:r>
          </a:p>
          <a:p>
            <a:r>
              <a:rPr lang="en-US" sz="3600" b="1" dirty="0" smtClean="0">
                <a:solidFill>
                  <a:schemeClr val="tx1"/>
                </a:solidFill>
                <a:latin typeface="Tahoma" pitchFamily="34" charset="0"/>
                <a:ea typeface="Tahoma" pitchFamily="34" charset="0"/>
                <a:cs typeface="Tahoma" pitchFamily="34" charset="0"/>
              </a:rPr>
              <a:t>Secure electronic transaction (SET)</a:t>
            </a:r>
          </a:p>
          <a:p>
            <a:pPr lvl="1"/>
            <a:r>
              <a:rPr lang="en-US" sz="2600" dirty="0" smtClean="0">
                <a:solidFill>
                  <a:schemeClr val="tx1"/>
                </a:solidFill>
                <a:latin typeface="Tahoma" pitchFamily="34" charset="0"/>
                <a:ea typeface="Tahoma" pitchFamily="34" charset="0"/>
                <a:cs typeface="Tahoma" pitchFamily="34" charset="0"/>
              </a:rPr>
              <a:t>Uses digital certificates</a:t>
            </a:r>
          </a:p>
          <a:p>
            <a:pPr lvl="1"/>
            <a:r>
              <a:rPr lang="en-US" sz="2600" dirty="0" smtClean="0">
                <a:solidFill>
                  <a:schemeClr val="tx1"/>
                </a:solidFill>
                <a:latin typeface="Tahoma" pitchFamily="34" charset="0"/>
                <a:ea typeface="Tahoma" pitchFamily="34" charset="0"/>
                <a:cs typeface="Tahoma" pitchFamily="34" charset="0"/>
              </a:rPr>
              <a:t>Enable parties engaged in Internet-mediated transactions to confirm each other’s identities</a:t>
            </a:r>
          </a:p>
        </p:txBody>
      </p:sp>
      <p:sp>
        <p:nvSpPr>
          <p:cNvPr id="7" name="Title 1"/>
          <p:cNvSpPr>
            <a:spLocks noGrp="1"/>
          </p:cNvSpPr>
          <p:nvPr>
            <p:ph type="title"/>
          </p:nvPr>
        </p:nvSpPr>
        <p:spPr>
          <a:xfrm>
            <a:off x="0" y="0"/>
            <a:ext cx="9144000" cy="1295400"/>
          </a:xfrm>
        </p:spPr>
        <p:txBody>
          <a:bodyPr anchor="b"/>
          <a:lstStyle/>
          <a:p>
            <a:pPr eaLnBrk="1" hangingPunct="1"/>
            <a:r>
              <a:rPr lang="en-US" dirty="0" smtClean="0"/>
              <a:t>The Encryption Debate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Tree>
    <p:extLst>
      <p:ext uri="{BB962C8B-B14F-4D97-AF65-F5344CB8AC3E}">
        <p14:creationId xmlns:p14="http://schemas.microsoft.com/office/powerpoint/2010/main" val="217075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600200"/>
          </a:xfrm>
        </p:spPr>
        <p:txBody>
          <a:bodyPr anchor="b"/>
          <a:lstStyle/>
          <a:p>
            <a:pPr eaLnBrk="1" hangingPunct="1"/>
            <a:r>
              <a:rPr lang="en-US" dirty="0" smtClean="0"/>
              <a:t>The Encryption Debate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7162800" cy="4152854"/>
          </a:xfrm>
          <a:prstGeom prst="rect">
            <a:avLst/>
          </a:prstGeom>
        </p:spPr>
      </p:pic>
    </p:spTree>
    <p:extLst>
      <p:ext uri="{BB962C8B-B14F-4D97-AF65-F5344CB8AC3E}">
        <p14:creationId xmlns:p14="http://schemas.microsoft.com/office/powerpoint/2010/main" val="296029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ontent Placeholder 5"/>
          <p:cNvSpPr>
            <a:spLocks noGrp="1"/>
          </p:cNvSpPr>
          <p:nvPr>
            <p:ph idx="1"/>
          </p:nvPr>
        </p:nvSpPr>
        <p:spPr>
          <a:xfrm>
            <a:off x="762000" y="1905000"/>
            <a:ext cx="8193088" cy="42672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Public key infrastructure (PKI)</a:t>
            </a:r>
          </a:p>
          <a:p>
            <a:pPr lvl="1"/>
            <a:r>
              <a:rPr lang="en-US" sz="2400" dirty="0" smtClean="0">
                <a:solidFill>
                  <a:schemeClr val="tx1"/>
                </a:solidFill>
                <a:latin typeface="Tahoma" pitchFamily="34" charset="0"/>
                <a:ea typeface="Tahoma" pitchFamily="34" charset="0"/>
                <a:cs typeface="Tahoma" pitchFamily="34" charset="0"/>
              </a:rPr>
              <a:t>Uniform set of encryption standards</a:t>
            </a:r>
          </a:p>
          <a:p>
            <a:pPr lvl="1"/>
            <a:r>
              <a:rPr lang="en-US" sz="2400" dirty="0" smtClean="0">
                <a:solidFill>
                  <a:schemeClr val="tx1"/>
                </a:solidFill>
                <a:latin typeface="Tahoma" pitchFamily="34" charset="0"/>
                <a:ea typeface="Tahoma" pitchFamily="34" charset="0"/>
                <a:cs typeface="Tahoma" pitchFamily="34" charset="0"/>
              </a:rPr>
              <a:t>No dominant standard </a:t>
            </a:r>
          </a:p>
          <a:p>
            <a:pPr lvl="1"/>
            <a:r>
              <a:rPr lang="en-US" sz="2400" dirty="0" smtClean="0">
                <a:solidFill>
                  <a:schemeClr val="tx1"/>
                </a:solidFill>
                <a:latin typeface="Tahoma" pitchFamily="34" charset="0"/>
                <a:ea typeface="Tahoma" pitchFamily="34" charset="0"/>
                <a:cs typeface="Tahoma" pitchFamily="34" charset="0"/>
              </a:rPr>
              <a:t>Public fear of a monopoly if a PKI is chosen</a:t>
            </a:r>
          </a:p>
        </p:txBody>
      </p:sp>
      <p:sp>
        <p:nvSpPr>
          <p:cNvPr id="7" name="Title 1"/>
          <p:cNvSpPr>
            <a:spLocks noGrp="1"/>
          </p:cNvSpPr>
          <p:nvPr>
            <p:ph type="title"/>
          </p:nvPr>
        </p:nvSpPr>
        <p:spPr>
          <a:xfrm>
            <a:off x="0" y="0"/>
            <a:ext cx="9144000" cy="1295400"/>
          </a:xfrm>
        </p:spPr>
        <p:txBody>
          <a:bodyPr anchor="b"/>
          <a:lstStyle/>
          <a:p>
            <a:pPr eaLnBrk="1" hangingPunct="1"/>
            <a:r>
              <a:rPr lang="en-US" dirty="0" smtClean="0"/>
              <a:t>The Encryption Debate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Tree>
    <p:extLst>
      <p:ext uri="{BB962C8B-B14F-4D97-AF65-F5344CB8AC3E}">
        <p14:creationId xmlns:p14="http://schemas.microsoft.com/office/powerpoint/2010/main" val="368456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ontent Placeholder 5"/>
          <p:cNvSpPr>
            <a:spLocks noGrp="1"/>
          </p:cNvSpPr>
          <p:nvPr>
            <p:ph idx="1"/>
          </p:nvPr>
        </p:nvSpPr>
        <p:spPr>
          <a:xfrm>
            <a:off x="762000" y="1905000"/>
            <a:ext cx="79248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Encryption and public security issues</a:t>
            </a:r>
          </a:p>
          <a:p>
            <a:pPr lvl="1"/>
            <a:r>
              <a:rPr lang="en-US" sz="2400" dirty="0" smtClean="0">
                <a:solidFill>
                  <a:schemeClr val="tx1"/>
                </a:solidFill>
                <a:latin typeface="Tahoma" pitchFamily="34" charset="0"/>
                <a:ea typeface="Tahoma" pitchFamily="34" charset="0"/>
                <a:cs typeface="Tahoma" pitchFamily="34" charset="0"/>
              </a:rPr>
              <a:t>U.S. government continues search for ways to balance the public’s right to privacy and the government’s need to know</a:t>
            </a:r>
            <a:endParaRPr lang="en-US" sz="2000" dirty="0" smtClean="0">
              <a:solidFill>
                <a:schemeClr val="tx1"/>
              </a:solidFill>
              <a:latin typeface="Tahoma" pitchFamily="34" charset="0"/>
              <a:ea typeface="Tahoma" pitchFamily="34" charset="0"/>
              <a:cs typeface="Tahoma" pitchFamily="34" charset="0"/>
            </a:endParaRPr>
          </a:p>
          <a:p>
            <a:endParaRPr lang="en-US" sz="3200" dirty="0" smtClean="0">
              <a:solidFill>
                <a:schemeClr val="tx1"/>
              </a:solidFill>
              <a:latin typeface="Tahoma" pitchFamily="34" charset="0"/>
              <a:ea typeface="Tahoma" pitchFamily="34" charset="0"/>
              <a:cs typeface="Tahoma" pitchFamily="34" charset="0"/>
            </a:endParaRPr>
          </a:p>
        </p:txBody>
      </p:sp>
      <p:sp>
        <p:nvSpPr>
          <p:cNvPr id="7" name="Title 1"/>
          <p:cNvSpPr>
            <a:spLocks noGrp="1"/>
          </p:cNvSpPr>
          <p:nvPr>
            <p:ph type="title"/>
          </p:nvPr>
        </p:nvSpPr>
        <p:spPr>
          <a:xfrm>
            <a:off x="0" y="0"/>
            <a:ext cx="9144000" cy="1295400"/>
          </a:xfrm>
        </p:spPr>
        <p:txBody>
          <a:bodyPr anchor="b"/>
          <a:lstStyle/>
          <a:p>
            <a:pPr eaLnBrk="1" hangingPunct="1"/>
            <a:r>
              <a:rPr lang="en-US" dirty="0" smtClean="0"/>
              <a:t>The Encryption Debate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Tree>
    <p:extLst>
      <p:ext uri="{BB962C8B-B14F-4D97-AF65-F5344CB8AC3E}">
        <p14:creationId xmlns:p14="http://schemas.microsoft.com/office/powerpoint/2010/main" val="390406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a:xfrm>
            <a:off x="0" y="0"/>
            <a:ext cx="9144000" cy="1295400"/>
          </a:xfrm>
        </p:spPr>
        <p:txBody>
          <a:bodyPr anchor="b"/>
          <a:lstStyle/>
          <a:p>
            <a:pPr eaLnBrk="1" hangingPunct="1"/>
            <a:r>
              <a:rPr lang="en-US" dirty="0" smtClean="0"/>
              <a:t>Prosecuting Violators</a:t>
            </a:r>
          </a:p>
        </p:txBody>
      </p:sp>
      <p:sp>
        <p:nvSpPr>
          <p:cNvPr id="183298" name="Content Placeholder 5"/>
          <p:cNvSpPr>
            <a:spLocks noGrp="1"/>
          </p:cNvSpPr>
          <p:nvPr>
            <p:ph idx="1"/>
          </p:nvPr>
        </p:nvSpPr>
        <p:spPr>
          <a:xfrm>
            <a:off x="762000" y="1447800"/>
            <a:ext cx="8001000" cy="45720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E-discovery</a:t>
            </a:r>
          </a:p>
          <a:p>
            <a:pPr lvl="1"/>
            <a:r>
              <a:rPr lang="en-US" sz="2400" dirty="0" smtClean="0">
                <a:solidFill>
                  <a:schemeClr val="tx1"/>
                </a:solidFill>
                <a:latin typeface="Tahoma" pitchFamily="34" charset="0"/>
                <a:ea typeface="Tahoma" pitchFamily="34" charset="0"/>
                <a:cs typeface="Tahoma" pitchFamily="34" charset="0"/>
              </a:rPr>
              <a:t>Obligation of parties to a lawsuit to exchange documents existing only in electronic form</a:t>
            </a:r>
          </a:p>
          <a:p>
            <a:r>
              <a:rPr lang="en-US" sz="3600" b="1" dirty="0" smtClean="0">
                <a:solidFill>
                  <a:schemeClr val="tx1"/>
                </a:solidFill>
                <a:latin typeface="Tahoma" pitchFamily="34" charset="0"/>
                <a:ea typeface="Tahoma" pitchFamily="34" charset="0"/>
                <a:cs typeface="Tahoma" pitchFamily="34" charset="0"/>
              </a:rPr>
              <a:t>Computer forensics</a:t>
            </a:r>
          </a:p>
          <a:p>
            <a:pPr lvl="1"/>
            <a:r>
              <a:rPr lang="en-US" sz="2400" dirty="0" smtClean="0">
                <a:solidFill>
                  <a:schemeClr val="tx1"/>
                </a:solidFill>
                <a:latin typeface="Tahoma" pitchFamily="34" charset="0"/>
                <a:ea typeface="Tahoma" pitchFamily="34" charset="0"/>
                <a:cs typeface="Tahoma" pitchFamily="34" charset="0"/>
              </a:rPr>
              <a:t>Legal evidence found in computers and digital storage media</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Tree>
    <p:extLst>
      <p:ext uri="{BB962C8B-B14F-4D97-AF65-F5344CB8AC3E}">
        <p14:creationId xmlns:p14="http://schemas.microsoft.com/office/powerpoint/2010/main" val="228772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20515"/>
            <a:ext cx="9144000" cy="1163516"/>
          </a:xfrm>
        </p:spPr>
        <p:txBody>
          <a:bodyPr lIns="92075" tIns="46038" rIns="92075" bIns="46038" anchor="b"/>
          <a:lstStyle/>
          <a:p>
            <a:r>
              <a:rPr lang="en-US" dirty="0"/>
              <a:t>Summary</a:t>
            </a:r>
            <a:endParaRPr lang="en-US" dirty="0" smtClean="0"/>
          </a:p>
        </p:txBody>
      </p:sp>
      <p:sp>
        <p:nvSpPr>
          <p:cNvPr id="101378" name="Content Placeholder 5"/>
          <p:cNvSpPr>
            <a:spLocks noGrp="1"/>
          </p:cNvSpPr>
          <p:nvPr>
            <p:ph idx="1"/>
          </p:nvPr>
        </p:nvSpPr>
        <p:spPr>
          <a:xfrm>
            <a:off x="762000" y="1600200"/>
            <a:ext cx="8001000" cy="4535488"/>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Understand how technological developments are eroding privacy and anonymity.</a:t>
            </a:r>
          </a:p>
          <a:p>
            <a:r>
              <a:rPr lang="en-US" sz="3200" dirty="0" smtClean="0">
                <a:solidFill>
                  <a:schemeClr val="tx1"/>
                </a:solidFill>
                <a:latin typeface="Tahoma" pitchFamily="34" charset="0"/>
                <a:ea typeface="Tahoma" pitchFamily="34" charset="0"/>
                <a:cs typeface="Tahoma" pitchFamily="34" charset="0"/>
              </a:rPr>
              <a:t>List the types of computer crime and cybercrime.</a:t>
            </a:r>
          </a:p>
          <a:p>
            <a:r>
              <a:rPr lang="en-US" sz="3200" dirty="0" smtClean="0">
                <a:solidFill>
                  <a:schemeClr val="tx1"/>
                </a:solidFill>
                <a:latin typeface="Tahoma" pitchFamily="34" charset="0"/>
                <a:ea typeface="Tahoma" pitchFamily="34" charset="0"/>
                <a:cs typeface="Tahoma" pitchFamily="34" charset="0"/>
              </a:rPr>
              <a:t>List the types of computer criminals.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Tree>
    <p:extLst>
      <p:ext uri="{BB962C8B-B14F-4D97-AF65-F5344CB8AC3E}">
        <p14:creationId xmlns:p14="http://schemas.microsoft.com/office/powerpoint/2010/main" val="142597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0"/>
            <a:ext cx="9144000" cy="1447800"/>
          </a:xfrm>
        </p:spPr>
        <p:txBody>
          <a:bodyPr anchor="ctr"/>
          <a:lstStyle/>
          <a:p>
            <a:r>
              <a:rPr lang="en-US" dirty="0" smtClean="0"/>
              <a:t>Objectives </a:t>
            </a:r>
          </a:p>
        </p:txBody>
      </p:sp>
      <p:sp>
        <p:nvSpPr>
          <p:cNvPr id="102402" name="Content Placeholder 5"/>
          <p:cNvSpPr>
            <a:spLocks noGrp="1"/>
          </p:cNvSpPr>
          <p:nvPr>
            <p:ph idx="1"/>
          </p:nvPr>
        </p:nvSpPr>
        <p:spPr>
          <a:xfrm>
            <a:off x="762000" y="1295400"/>
            <a:ext cx="8077200" cy="4724400"/>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Describe the issues the government faces when balancing the need to access encrypted data and the public’s right to privacy.</a:t>
            </a:r>
          </a:p>
          <a:p>
            <a:r>
              <a:rPr lang="en-US" sz="3200" dirty="0" smtClean="0">
                <a:solidFill>
                  <a:schemeClr val="tx1"/>
                </a:solidFill>
                <a:latin typeface="Tahoma" pitchFamily="34" charset="0"/>
                <a:ea typeface="Tahoma" pitchFamily="34" charset="0"/>
                <a:cs typeface="Tahoma" pitchFamily="34" charset="0"/>
              </a:rPr>
              <a:t>Distinguish between electronic discovery and computer forensics.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extLst>
      <p:ext uri="{BB962C8B-B14F-4D97-AF65-F5344CB8AC3E}">
        <p14:creationId xmlns:p14="http://schemas.microsoft.com/office/powerpoint/2010/main" val="25920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0"/>
            <a:ext cx="9144000" cy="1295400"/>
          </a:xfrm>
        </p:spPr>
        <p:txBody>
          <a:bodyPr anchor="b"/>
          <a:lstStyle/>
          <a:p>
            <a:r>
              <a:rPr lang="en-US" dirty="0"/>
              <a:t>Summary</a:t>
            </a:r>
            <a:endParaRPr lang="en-US" dirty="0" smtClean="0"/>
          </a:p>
        </p:txBody>
      </p:sp>
      <p:sp>
        <p:nvSpPr>
          <p:cNvPr id="102402" name="Content Placeholder 5"/>
          <p:cNvSpPr>
            <a:spLocks noGrp="1"/>
          </p:cNvSpPr>
          <p:nvPr>
            <p:ph idx="1"/>
          </p:nvPr>
        </p:nvSpPr>
        <p:spPr>
          <a:xfrm>
            <a:off x="762000" y="1905000"/>
            <a:ext cx="7772400" cy="4114800"/>
          </a:xfrm>
        </p:spPr>
        <p:txBody>
          <a:bodyPr>
            <a:normAutofit/>
          </a:bodyPr>
          <a:lstStyle/>
          <a:p>
            <a:r>
              <a:rPr lang="en-US" sz="3200" dirty="0">
                <a:solidFill>
                  <a:schemeClr val="tx1"/>
                </a:solidFill>
                <a:latin typeface="Tahoma" pitchFamily="34" charset="0"/>
                <a:ea typeface="Tahoma" pitchFamily="34" charset="0"/>
                <a:cs typeface="Tahoma" pitchFamily="34" charset="0"/>
              </a:rPr>
              <a:t>Understand computer system security risks.</a:t>
            </a:r>
          </a:p>
          <a:p>
            <a:r>
              <a:rPr lang="en-US" sz="3200" dirty="0" smtClean="0">
                <a:solidFill>
                  <a:schemeClr val="tx1"/>
                </a:solidFill>
                <a:latin typeface="Tahoma" pitchFamily="34" charset="0"/>
                <a:ea typeface="Tahoma" pitchFamily="34" charset="0"/>
                <a:cs typeface="Tahoma" pitchFamily="34" charset="0"/>
              </a:rPr>
              <a:t>Describe how to protect your computer system and yourself.</a:t>
            </a:r>
          </a:p>
          <a:p>
            <a:r>
              <a:rPr lang="en-US" sz="3200" dirty="0" smtClean="0">
                <a:solidFill>
                  <a:schemeClr val="tx1"/>
                </a:solidFill>
                <a:latin typeface="Tahoma" pitchFamily="34" charset="0"/>
                <a:ea typeface="Tahoma" pitchFamily="34" charset="0"/>
                <a:cs typeface="Tahoma" pitchFamily="34" charset="0"/>
              </a:rPr>
              <a:t>Define encryption and explain how it makes online information secure.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Tree>
    <p:extLst>
      <p:ext uri="{BB962C8B-B14F-4D97-AF65-F5344CB8AC3E}">
        <p14:creationId xmlns:p14="http://schemas.microsoft.com/office/powerpoint/2010/main" val="407053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0"/>
            <a:ext cx="9144000" cy="1295400"/>
          </a:xfrm>
        </p:spPr>
        <p:txBody>
          <a:bodyPr anchor="b"/>
          <a:lstStyle/>
          <a:p>
            <a:r>
              <a:rPr lang="en-US" dirty="0"/>
              <a:t>Summary</a:t>
            </a:r>
            <a:endParaRPr lang="en-US" dirty="0" smtClean="0"/>
          </a:p>
        </p:txBody>
      </p:sp>
      <p:sp>
        <p:nvSpPr>
          <p:cNvPr id="102402" name="Content Placeholder 5"/>
          <p:cNvSpPr>
            <a:spLocks noGrp="1"/>
          </p:cNvSpPr>
          <p:nvPr>
            <p:ph idx="1"/>
          </p:nvPr>
        </p:nvSpPr>
        <p:spPr>
          <a:xfrm>
            <a:off x="762000" y="1676400"/>
            <a:ext cx="7772400" cy="4343400"/>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Describe the issues the government faces when balancing the need to access encrypted data and the public’s right to privacy.</a:t>
            </a:r>
          </a:p>
          <a:p>
            <a:r>
              <a:rPr lang="en-US" sz="3200" dirty="0" smtClean="0">
                <a:solidFill>
                  <a:schemeClr val="tx1"/>
                </a:solidFill>
                <a:latin typeface="Tahoma" pitchFamily="34" charset="0"/>
                <a:ea typeface="Tahoma" pitchFamily="34" charset="0"/>
                <a:cs typeface="Tahoma" pitchFamily="34" charset="0"/>
              </a:rPr>
              <a:t>Distinguish between electronic discovery and computer forensics.</a:t>
            </a:r>
          </a:p>
        </p:txBody>
      </p:sp>
      <p:sp>
        <p:nvSpPr>
          <p:cNvPr id="2" name="Footer Placeholder 1"/>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Tree>
    <p:extLst>
      <p:ext uri="{BB962C8B-B14F-4D97-AF65-F5344CB8AC3E}">
        <p14:creationId xmlns:p14="http://schemas.microsoft.com/office/powerpoint/2010/main" val="150907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52</a:t>
            </a:fld>
            <a:endParaRPr lang="en-US"/>
          </a:p>
        </p:txBody>
      </p:sp>
      <p:sp>
        <p:nvSpPr>
          <p:cNvPr id="7" name="Footer Placeholder 1"/>
          <p:cNvSpPr>
            <a:spLocks noGrp="1"/>
          </p:cNvSpPr>
          <p:nvPr>
            <p:ph type="ftr" sz="quarter" idx="11"/>
          </p:nvPr>
        </p:nvSpPr>
        <p:spPr>
          <a:xfrm>
            <a:off x="659165" y="6477000"/>
            <a:ext cx="5665435" cy="244475"/>
          </a:xfrm>
        </p:spPr>
        <p:txBody>
          <a:bodyPr/>
          <a:lstStyle/>
          <a:p>
            <a:pPr>
              <a:defRPr/>
            </a:pPr>
            <a:r>
              <a:rPr lang="en-US" dirty="0" smtClean="0"/>
              <a:t>Copyright © 2012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0" y="0"/>
            <a:ext cx="9144000" cy="1295400"/>
          </a:xfrm>
        </p:spPr>
        <p:txBody>
          <a:bodyPr anchor="b"/>
          <a:lstStyle/>
          <a:p>
            <a:pPr eaLnBrk="1" hangingPunct="1"/>
            <a:r>
              <a:rPr lang="en-US" dirty="0" smtClean="0"/>
              <a:t>Privacy in Cyberspace</a:t>
            </a:r>
          </a:p>
        </p:txBody>
      </p:sp>
      <p:sp>
        <p:nvSpPr>
          <p:cNvPr id="105474" name="Content Placeholder 8"/>
          <p:cNvSpPr>
            <a:spLocks noGrp="1"/>
          </p:cNvSpPr>
          <p:nvPr>
            <p:ph idx="1"/>
          </p:nvPr>
        </p:nvSpPr>
        <p:spPr>
          <a:xfrm>
            <a:off x="762000" y="1524000"/>
            <a:ext cx="8001000" cy="4876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Privacy</a:t>
            </a:r>
            <a:endParaRPr lang="en-US" sz="36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Individual’s ability to restrict or eliminate the collection, use, and sale of confidential personal information</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extLst>
      <p:ext uri="{BB962C8B-B14F-4D97-AF65-F5344CB8AC3E}">
        <p14:creationId xmlns:p14="http://schemas.microsoft.com/office/powerpoint/2010/main" val="102960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0"/>
            <a:ext cx="9144000" cy="1600200"/>
          </a:xfrm>
        </p:spPr>
        <p:txBody>
          <a:bodyPr anchor="b"/>
          <a:lstStyle/>
          <a:p>
            <a:pPr eaLnBrk="1" hangingPunct="1"/>
            <a:r>
              <a:rPr lang="en-US" sz="4800" dirty="0" smtClean="0"/>
              <a:t>The Problem: Collection of Information Without Consent</a:t>
            </a:r>
          </a:p>
        </p:txBody>
      </p:sp>
      <p:sp>
        <p:nvSpPr>
          <p:cNvPr id="107522" name="Content Placeholder 5"/>
          <p:cNvSpPr>
            <a:spLocks noGrp="1"/>
          </p:cNvSpPr>
          <p:nvPr>
            <p:ph sz="half" idx="4294967295"/>
          </p:nvPr>
        </p:nvSpPr>
        <p:spPr>
          <a:xfrm>
            <a:off x="762000" y="1905000"/>
            <a:ext cx="7848600" cy="4114800"/>
          </a:xfrm>
          <a:prstGeom prst="rect">
            <a:avLst/>
          </a:prstGeom>
        </p:spPr>
        <p:txBody>
          <a:bodyPr>
            <a:normAutofit/>
          </a:bodyPr>
          <a:lstStyle/>
          <a:p>
            <a:r>
              <a:rPr lang="en-US" sz="3600" b="1" dirty="0" smtClean="0">
                <a:solidFill>
                  <a:schemeClr val="tx1"/>
                </a:solidFill>
                <a:latin typeface="Tahoma" pitchFamily="34" charset="0"/>
                <a:ea typeface="Tahoma" pitchFamily="34" charset="0"/>
                <a:cs typeface="Tahoma" pitchFamily="34" charset="0"/>
              </a:rPr>
              <a:t>Anonymity</a:t>
            </a:r>
            <a:endParaRPr lang="en-US" sz="3600"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Means to communicate </a:t>
            </a:r>
            <a:r>
              <a:rPr lang="en-US" sz="2400" dirty="0">
                <a:solidFill>
                  <a:schemeClr val="tx1"/>
                </a:solidFill>
                <a:latin typeface="Tahoma" pitchFamily="34" charset="0"/>
                <a:ea typeface="Tahoma" pitchFamily="34" charset="0"/>
                <a:cs typeface="Tahoma" pitchFamily="34" charset="0"/>
              </a:rPr>
              <a:t>without disclosing one’s </a:t>
            </a:r>
            <a:r>
              <a:rPr lang="en-US" sz="2400" dirty="0" smtClean="0">
                <a:solidFill>
                  <a:schemeClr val="tx1"/>
                </a:solidFill>
                <a:latin typeface="Tahoma" pitchFamily="34" charset="0"/>
                <a:ea typeface="Tahoma" pitchFamily="34" charset="0"/>
                <a:cs typeface="Tahoma" pitchFamily="34" charset="0"/>
              </a:rPr>
              <a:t>identity</a:t>
            </a:r>
          </a:p>
          <a:p>
            <a:pPr lvl="1"/>
            <a:r>
              <a:rPr lang="en-US" sz="2400" dirty="0" smtClean="0">
                <a:solidFill>
                  <a:schemeClr val="tx1"/>
                </a:solidFill>
                <a:latin typeface="Tahoma" pitchFamily="34" charset="0"/>
                <a:ea typeface="Tahoma" pitchFamily="34" charset="0"/>
                <a:cs typeface="Tahoma" pitchFamily="34" charset="0"/>
              </a:rPr>
              <a:t>More </a:t>
            </a:r>
            <a:r>
              <a:rPr lang="en-US" sz="2400" dirty="0">
                <a:solidFill>
                  <a:schemeClr val="tx1"/>
                </a:solidFill>
                <a:latin typeface="Tahoma" pitchFamily="34" charset="0"/>
                <a:ea typeface="Tahoma" pitchFamily="34" charset="0"/>
                <a:cs typeface="Tahoma" pitchFamily="34" charset="0"/>
              </a:rPr>
              <a:t>difficult with the use of </a:t>
            </a:r>
            <a:r>
              <a:rPr lang="en-US" sz="2400" dirty="0" smtClean="0">
                <a:solidFill>
                  <a:schemeClr val="tx1"/>
                </a:solidFill>
                <a:latin typeface="Tahoma" pitchFamily="34" charset="0"/>
                <a:ea typeface="Tahoma" pitchFamily="34" charset="0"/>
                <a:cs typeface="Tahoma" pitchFamily="34" charset="0"/>
              </a:rPr>
              <a:t>computers </a:t>
            </a:r>
            <a:r>
              <a:rPr lang="en-US" sz="2400" dirty="0">
                <a:solidFill>
                  <a:schemeClr val="tx1"/>
                </a:solidFill>
                <a:latin typeface="Tahoma" pitchFamily="34" charset="0"/>
                <a:ea typeface="Tahoma" pitchFamily="34" charset="0"/>
                <a:cs typeface="Tahoma" pitchFamily="34" charset="0"/>
              </a:rPr>
              <a:t>and the </a:t>
            </a:r>
            <a:r>
              <a:rPr lang="en-US" sz="2400" dirty="0" smtClean="0">
                <a:solidFill>
                  <a:schemeClr val="tx1"/>
                </a:solidFill>
                <a:latin typeface="Tahoma" pitchFamily="34" charset="0"/>
                <a:ea typeface="Tahoma" pitchFamily="34" charset="0"/>
                <a:cs typeface="Tahoma" pitchFamily="34" charset="0"/>
              </a:rPr>
              <a:t>Internet</a:t>
            </a:r>
          </a:p>
          <a:p>
            <a:endParaRPr lang="en-US" sz="3200" dirty="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7</a:t>
            </a:fld>
            <a:endParaRPr lang="en-US" dirty="0"/>
          </a:p>
        </p:txBody>
      </p:sp>
    </p:spTree>
    <p:extLst>
      <p:ext uri="{BB962C8B-B14F-4D97-AF65-F5344CB8AC3E}">
        <p14:creationId xmlns:p14="http://schemas.microsoft.com/office/powerpoint/2010/main" val="276065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0"/>
            <a:ext cx="9144000" cy="1600200"/>
          </a:xfrm>
        </p:spPr>
        <p:txBody>
          <a:bodyPr anchor="b"/>
          <a:lstStyle/>
          <a:p>
            <a:pPr eaLnBrk="1" hangingPunct="1"/>
            <a:r>
              <a:rPr lang="en-US" sz="4800" dirty="0" smtClean="0"/>
              <a:t>The Problem: Collection of Information Without Consent</a:t>
            </a:r>
          </a:p>
        </p:txBody>
      </p:sp>
      <p:sp>
        <p:nvSpPr>
          <p:cNvPr id="107522" name="Content Placeholder 5"/>
          <p:cNvSpPr>
            <a:spLocks noGrp="1"/>
          </p:cNvSpPr>
          <p:nvPr>
            <p:ph sz="half" idx="4294967295"/>
          </p:nvPr>
        </p:nvSpPr>
        <p:spPr>
          <a:xfrm>
            <a:off x="4648200" y="1905000"/>
            <a:ext cx="4343400" cy="4114800"/>
          </a:xfrm>
          <a:prstGeom prst="rect">
            <a:avLst/>
          </a:prstGeom>
        </p:spPr>
        <p:txBody>
          <a:bodyPr>
            <a:normAutofit/>
          </a:bodyPr>
          <a:lstStyle/>
          <a:p>
            <a:r>
              <a:rPr lang="en-US" sz="3200" b="1" dirty="0" smtClean="0">
                <a:solidFill>
                  <a:schemeClr val="tx1"/>
                </a:solidFill>
                <a:latin typeface="Tahoma" pitchFamily="34" charset="0"/>
                <a:ea typeface="Tahoma" pitchFamily="34" charset="0"/>
                <a:cs typeface="Tahoma" pitchFamily="34" charset="0"/>
              </a:rPr>
              <a:t>Technologies that jeopardize anonymity</a:t>
            </a:r>
          </a:p>
          <a:p>
            <a:pPr lvl="1"/>
            <a:r>
              <a:rPr lang="en-US" sz="2400" dirty="0" smtClean="0">
                <a:solidFill>
                  <a:schemeClr val="tx1"/>
                </a:solidFill>
                <a:latin typeface="Tahoma" pitchFamily="34" charset="0"/>
                <a:ea typeface="Tahoma" pitchFamily="34" charset="0"/>
                <a:cs typeface="Tahoma" pitchFamily="34" charset="0"/>
              </a:rPr>
              <a:t>Cookies</a:t>
            </a:r>
          </a:p>
          <a:p>
            <a:pPr lvl="1"/>
            <a:r>
              <a:rPr lang="en-US" sz="2400" dirty="0" smtClean="0">
                <a:solidFill>
                  <a:schemeClr val="tx1"/>
                </a:solidFill>
                <a:latin typeface="Tahoma" pitchFamily="34" charset="0"/>
                <a:ea typeface="Tahoma" pitchFamily="34" charset="0"/>
                <a:cs typeface="Tahoma" pitchFamily="34" charset="0"/>
              </a:rPr>
              <a:t>Global unique identifiers</a:t>
            </a:r>
          </a:p>
          <a:p>
            <a:pPr lvl="1"/>
            <a:r>
              <a:rPr lang="en-US" sz="2400" dirty="0" smtClean="0">
                <a:solidFill>
                  <a:schemeClr val="tx1"/>
                </a:solidFill>
                <a:latin typeface="Tahoma" pitchFamily="34" charset="0"/>
                <a:ea typeface="Tahoma" pitchFamily="34" charset="0"/>
                <a:cs typeface="Tahoma" pitchFamily="34" charset="0"/>
              </a:rPr>
              <a:t>Ubiquitous computing</a:t>
            </a:r>
          </a:p>
          <a:p>
            <a:pPr lvl="1"/>
            <a:r>
              <a:rPr lang="en-US" sz="2400" dirty="0" smtClean="0">
                <a:solidFill>
                  <a:schemeClr val="tx1"/>
                </a:solidFill>
                <a:latin typeface="Tahoma" pitchFamily="34" charset="0"/>
                <a:ea typeface="Tahoma" pitchFamily="34" charset="0"/>
                <a:cs typeface="Tahoma" pitchFamily="34" charset="0"/>
              </a:rPr>
              <a:t>Radio frequency identification</a:t>
            </a:r>
          </a:p>
        </p:txBody>
      </p:sp>
      <p:pic>
        <p:nvPicPr>
          <p:cNvPr id="2051" name="Picture 3" descr="C:\Users\Tiffany\Documents\CAYF\To Edit\ppt_jpegs3\Ch9\09-05.jpg"/>
          <p:cNvPicPr>
            <a:picLocks noChangeAspect="1" noChangeArrowheads="1"/>
          </p:cNvPicPr>
          <p:nvPr/>
        </p:nvPicPr>
        <p:blipFill>
          <a:blip r:embed="rId3" cstate="print"/>
          <a:srcRect/>
          <a:stretch>
            <a:fillRect/>
          </a:stretch>
        </p:blipFill>
        <p:spPr bwMode="auto">
          <a:xfrm>
            <a:off x="152400" y="1828800"/>
            <a:ext cx="4572000" cy="4191000"/>
          </a:xfrm>
          <a:prstGeom prst="rect">
            <a:avLst/>
          </a:prstGeom>
          <a:noFill/>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8</a:t>
            </a:fld>
            <a:endParaRPr lang="en-US" dirty="0"/>
          </a:p>
        </p:txBody>
      </p:sp>
    </p:spTree>
    <p:extLst>
      <p:ext uri="{BB962C8B-B14F-4D97-AF65-F5344CB8AC3E}">
        <p14:creationId xmlns:p14="http://schemas.microsoft.com/office/powerpoint/2010/main" val="255217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0" y="0"/>
            <a:ext cx="9144000" cy="1600200"/>
          </a:xfrm>
        </p:spPr>
        <p:txBody>
          <a:bodyPr anchor="b"/>
          <a:lstStyle/>
          <a:p>
            <a:r>
              <a:rPr lang="en-US" sz="4800" dirty="0"/>
              <a:t>The Problem: Collection of Information Without Consent</a:t>
            </a:r>
            <a:endParaRPr lang="en-US" sz="4800" dirty="0" smtClean="0"/>
          </a:p>
        </p:txBody>
      </p:sp>
      <p:sp>
        <p:nvSpPr>
          <p:cNvPr id="109570" name="Content Placeholder 5"/>
          <p:cNvSpPr>
            <a:spLocks noGrp="1"/>
          </p:cNvSpPr>
          <p:nvPr>
            <p:ph idx="1"/>
          </p:nvPr>
        </p:nvSpPr>
        <p:spPr>
          <a:xfrm>
            <a:off x="762000" y="1676400"/>
            <a:ext cx="7848600" cy="46482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Cookies</a:t>
            </a:r>
          </a:p>
          <a:p>
            <a:pPr lvl="1">
              <a:spcBef>
                <a:spcPct val="0"/>
              </a:spcBef>
            </a:pPr>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mall files written to your hard disk by Web sites visited</a:t>
            </a:r>
          </a:p>
          <a:p>
            <a:pPr lvl="1">
              <a:spcBef>
                <a:spcPct val="0"/>
              </a:spcBef>
            </a:pPr>
            <a:r>
              <a:rPr lang="en-US" sz="2400" dirty="0" smtClean="0">
                <a:solidFill>
                  <a:schemeClr val="tx1"/>
                </a:solidFill>
                <a:latin typeface="Tahoma" pitchFamily="34" charset="0"/>
                <a:ea typeface="Tahoma" pitchFamily="34" charset="0"/>
                <a:cs typeface="Tahoma" pitchFamily="34" charset="0"/>
              </a:rPr>
              <a:t>Examples include:  </a:t>
            </a:r>
          </a:p>
          <a:p>
            <a:pPr lvl="2">
              <a:spcBef>
                <a:spcPct val="0"/>
              </a:spcBef>
            </a:pPr>
            <a:r>
              <a:rPr lang="en-US" sz="2400" dirty="0" smtClean="0">
                <a:solidFill>
                  <a:schemeClr val="tx1"/>
                </a:solidFill>
                <a:latin typeface="Tahoma" pitchFamily="34" charset="0"/>
                <a:ea typeface="Tahoma" pitchFamily="34" charset="0"/>
                <a:cs typeface="Tahoma" pitchFamily="34" charset="0"/>
              </a:rPr>
              <a:t>Track your browsing habits</a:t>
            </a:r>
          </a:p>
          <a:p>
            <a:pPr lvl="2">
              <a:spcBef>
                <a:spcPct val="0"/>
              </a:spcBef>
            </a:pPr>
            <a:r>
              <a:rPr lang="en-US" sz="2400" dirty="0" smtClean="0">
                <a:solidFill>
                  <a:schemeClr val="tx1"/>
                </a:solidFill>
                <a:latin typeface="Tahoma" pitchFamily="34" charset="0"/>
                <a:ea typeface="Tahoma" pitchFamily="34" charset="0"/>
                <a:cs typeface="Tahoma" pitchFamily="34" charset="0"/>
              </a:rPr>
              <a:t>Gather personal information without your consent</a:t>
            </a:r>
          </a:p>
          <a:p>
            <a:pPr lvl="1">
              <a:spcBef>
                <a:spcPct val="0"/>
              </a:spcBef>
            </a:pPr>
            <a:r>
              <a:rPr lang="en-US" sz="2400" dirty="0" smtClean="0">
                <a:solidFill>
                  <a:schemeClr val="tx1"/>
                </a:solidFill>
                <a:latin typeface="Tahoma" pitchFamily="34" charset="0"/>
                <a:ea typeface="Tahoma" pitchFamily="34" charset="0"/>
                <a:cs typeface="Tahoma" pitchFamily="34" charset="0"/>
              </a:rPr>
              <a:t>Can be disabled</a:t>
            </a:r>
          </a:p>
          <a:p>
            <a:pPr lvl="1">
              <a:spcBef>
                <a:spcPct val="0"/>
              </a:spcBef>
            </a:pPr>
            <a:r>
              <a:rPr lang="en-US" sz="2400" b="1" dirty="0" smtClean="0">
                <a:solidFill>
                  <a:schemeClr val="tx1"/>
                </a:solidFill>
                <a:latin typeface="Tahoma" pitchFamily="34" charset="0"/>
                <a:ea typeface="Tahoma" pitchFamily="34" charset="0"/>
                <a:cs typeface="Tahoma" pitchFamily="34" charset="0"/>
              </a:rPr>
              <a:t>Banner ads</a:t>
            </a:r>
            <a:r>
              <a:rPr lang="en-US" sz="2400" dirty="0" smtClean="0">
                <a:solidFill>
                  <a:schemeClr val="tx1"/>
                </a:solidFill>
                <a:latin typeface="Tahoma" pitchFamily="34" charset="0"/>
                <a:ea typeface="Tahoma" pitchFamily="34" charset="0"/>
                <a:cs typeface="Tahoma" pitchFamily="34" charset="0"/>
              </a:rPr>
              <a:t>—targeted </a:t>
            </a:r>
            <a:r>
              <a:rPr lang="en-US" sz="2400" dirty="0">
                <a:solidFill>
                  <a:schemeClr val="tx1"/>
                </a:solidFill>
                <a:latin typeface="Tahoma" pitchFamily="34" charset="0"/>
                <a:ea typeface="Tahoma" pitchFamily="34" charset="0"/>
                <a:cs typeface="Tahoma" pitchFamily="34" charset="0"/>
              </a:rPr>
              <a:t>display </a:t>
            </a:r>
            <a:r>
              <a:rPr lang="en-US" sz="2400" dirty="0" smtClean="0">
                <a:solidFill>
                  <a:schemeClr val="tx1"/>
                </a:solidFill>
                <a:latin typeface="Tahoma" pitchFamily="34" charset="0"/>
                <a:ea typeface="Tahoma" pitchFamily="34" charset="0"/>
                <a:cs typeface="Tahoma" pitchFamily="34" charset="0"/>
              </a:rPr>
              <a:t>ads based on cookies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248812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95367-CD97-42E9-BEEE-C96C3E8EC934}"/>
</file>

<file path=customXml/itemProps2.xml><?xml version="1.0" encoding="utf-8"?>
<ds:datastoreItem xmlns:ds="http://schemas.openxmlformats.org/officeDocument/2006/customXml" ds:itemID="{19F87117-B090-4D23-A86D-2F85B836C365}"/>
</file>

<file path=customXml/itemProps3.xml><?xml version="1.0" encoding="utf-8"?>
<ds:datastoreItem xmlns:ds="http://schemas.openxmlformats.org/officeDocument/2006/customXml" ds:itemID="{8BB6D0CF-857D-497A-9451-91A66E4F96B8}"/>
</file>

<file path=docProps/app.xml><?xml version="1.0" encoding="utf-8"?>
<Properties xmlns="http://schemas.openxmlformats.org/officeDocument/2006/extended-properties" xmlns:vt="http://schemas.openxmlformats.org/officeDocument/2006/docPropsVTypes">
  <Template>Staff training presentation</Template>
  <TotalTime>6699</TotalTime>
  <Words>3073</Words>
  <Application>Microsoft Office PowerPoint</Application>
  <PresentationFormat>On-screen Show (4:3)</PresentationFormat>
  <Paragraphs>606</Paragraphs>
  <Slides>52</Slides>
  <Notes>52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52</vt:i4>
      </vt:variant>
    </vt:vector>
  </HeadingPairs>
  <TitlesOfParts>
    <vt:vector size="68" baseType="lpstr">
      <vt:lpstr>Arial</vt:lpstr>
      <vt:lpstr>Calibri</vt:lpstr>
      <vt:lpstr>Century Gothic</vt:lpstr>
      <vt:lpstr>Courier New</vt:lpstr>
      <vt:lpstr>Palatino Linotype</vt:lpstr>
      <vt:lpstr>Tahoma</vt:lpstr>
      <vt:lpstr>Times New Roman</vt:lpstr>
      <vt:lpstr>Wingdings</vt: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Privacy, Crime, and Security</vt:lpstr>
      <vt:lpstr>Objectives </vt:lpstr>
      <vt:lpstr>Objectives </vt:lpstr>
      <vt:lpstr>Objectives </vt:lpstr>
      <vt:lpstr>Privacy in Cyberspace</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The Problem: Collection of Information Without Consent</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Computer Crime and Cybercrime</vt:lpstr>
      <vt:lpstr>Security</vt:lpstr>
      <vt:lpstr>Security</vt:lpstr>
      <vt:lpstr>Security</vt:lpstr>
      <vt:lpstr>Security</vt:lpstr>
      <vt:lpstr>Security</vt:lpstr>
      <vt:lpstr>Security</vt:lpstr>
      <vt:lpstr>The Encryption Debate</vt:lpstr>
      <vt:lpstr>The Encryption Debate</vt:lpstr>
      <vt:lpstr>The Encryption Debate</vt:lpstr>
      <vt:lpstr>The Encryption Debate</vt:lpstr>
      <vt:lpstr>The Encryption Debate</vt:lpstr>
      <vt:lpstr>The Encryption Debate</vt:lpstr>
      <vt:lpstr>The Encryption Debate</vt:lpstr>
      <vt:lpstr>Prosecuting Violators</vt:lpstr>
      <vt:lpstr>Summary</vt:lpstr>
      <vt:lpstr>Summary</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halide</cp:lastModifiedBy>
  <cp:revision>2</cp:revision>
  <dcterms:created xsi:type="dcterms:W3CDTF">2008-05-17T17:07:47Z</dcterms:created>
  <dcterms:modified xsi:type="dcterms:W3CDTF">2017-05-12T10:56:03Z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