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5" r:id="rId4"/>
    <p:sldMasterId id="2147483733" r:id="rId5"/>
    <p:sldMasterId id="2147483721" r:id="rId6"/>
    <p:sldMasterId id="2147483709" r:id="rId7"/>
    <p:sldMasterId id="2147483697" r:id="rId8"/>
    <p:sldMasterId id="2147483685" r:id="rId9"/>
    <p:sldMasterId id="2147483673" r:id="rId10"/>
    <p:sldMasterId id="2147483858" r:id="rId11"/>
  </p:sldMasterIdLst>
  <p:notesMasterIdLst>
    <p:notesMasterId r:id="rId25"/>
  </p:notesMasterIdLst>
  <p:handoutMasterIdLst>
    <p:handoutMasterId r:id="rId26"/>
  </p:handoutMasterIdLst>
  <p:sldIdLst>
    <p:sldId id="271" r:id="rId12"/>
    <p:sldId id="267" r:id="rId13"/>
    <p:sldId id="259" r:id="rId14"/>
    <p:sldId id="324" r:id="rId15"/>
    <p:sldId id="301" r:id="rId16"/>
    <p:sldId id="303" r:id="rId17"/>
    <p:sldId id="302" r:id="rId18"/>
    <p:sldId id="304" r:id="rId19"/>
    <p:sldId id="306" r:id="rId20"/>
    <p:sldId id="307" r:id="rId21"/>
    <p:sldId id="308" r:id="rId22"/>
    <p:sldId id="309" r:id="rId23"/>
    <p:sldId id="315" r:id="rId2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McLaughlin" initials="JM" lastIdx="5" clrIdx="0"/>
  <p:cmAuthor id="7" name="Maureen Zaboski" initials="MZ" lastIdx="1" clrIdx="7"/>
  <p:cmAuthor id="1" name="Andi" initials="A" lastIdx="1" clrIdx="1"/>
  <p:cmAuthor id="2" name="Linda" initials="L" lastIdx="1" clrIdx="2"/>
  <p:cmAuthor id="3" name=" Donna Madsen" initials="DM" lastIdx="18" clrIdx="3"/>
  <p:cmAuthor id="4" name="Tiffany Bottolfson" initials="tmb" lastIdx="14" clrIdx="4"/>
  <p:cmAuthor id="5" name="Barbara" initials="BHE" lastIdx="1" clrIdx="5"/>
  <p:cmAuthor id="6" name="Judy Ann Levine" initials="jal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3" autoAdjust="0"/>
    <p:restoredTop sz="93194" autoAdjust="0"/>
  </p:normalViewPr>
  <p:slideViewPr>
    <p:cSldViewPr>
      <p:cViewPr varScale="1">
        <p:scale>
          <a:sx n="66" d="100"/>
          <a:sy n="66" d="100"/>
        </p:scale>
        <p:origin x="17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484" y="-84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kumimoji="1"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kumimoji="1"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kumimoji="1"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kumimoji="1"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3B456121-521D-4DBF-A17A-DFBA40B87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10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kumimoji="1" sz="1000" i="1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*</a:t>
            </a:r>
            <a:endParaRPr lang="en-US" sz="1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kumimoji="1" sz="1000" i="1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07/16/96</a:t>
            </a:r>
            <a:endParaRPr lang="en-US" sz="1200" dirty="0"/>
          </a:p>
        </p:txBody>
      </p:sp>
      <p:sp>
        <p:nvSpPr>
          <p:cNvPr id="9626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5" tIns="46838" rIns="93675" bIns="46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kumimoji="1" sz="1000" i="1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*</a:t>
            </a:r>
            <a:endParaRPr lang="en-US" sz="12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kumimoji="1" sz="1000" i="1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392190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07/16/96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719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07/16/96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469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07/16/96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786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07/16/96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9077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07/16/96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432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 smtClean="0"/>
          </a:p>
        </p:txBody>
      </p:sp>
      <p:sp>
        <p:nvSpPr>
          <p:cNvPr id="53253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07/16/96</a:t>
            </a:r>
            <a:endParaRPr lang="en-US" sz="1200" dirty="0" smtClean="0"/>
          </a:p>
        </p:txBody>
      </p:sp>
      <p:sp>
        <p:nvSpPr>
          <p:cNvPr id="53254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 smtClean="0"/>
          </a:p>
        </p:txBody>
      </p:sp>
      <p:sp>
        <p:nvSpPr>
          <p:cNvPr id="5325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##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1864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07/16/96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607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07/16/96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796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07/16/96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153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07/16/96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5865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07/16/96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793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07/16/96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44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07/16/96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*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468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2B18-CA00-47B9-A2B3-937E3591B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589F8-CD95-4ADF-939C-BF4D038E8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99CC-17B6-41D1-AB9E-83F17E451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1F01-2358-4955-B506-2D27167A4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C6E2-7798-43CD-8D58-74AFA50A7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F5150-DFBA-43BE-9E94-292A22173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41F8-B3A0-4A2D-BEA6-7628455366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E5CA5-1621-4547-AA7E-99049CD2B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B7B4-4D27-456A-A5E2-D8513A1FC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4B2B-D9F8-453F-815E-044B9FB11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0F77-DC59-4538-993A-DF7E946714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981F6-CD9D-4A5F-87A1-23E8182A1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7B97-9EC4-4AED-A991-1CBD8CB0D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CC8E6-1326-4E9C-85F5-272F358F0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91F7-127A-48BB-802F-6D50CF8EC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B8545-8D23-4D54-B011-67E32F1E14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2AA1-0253-4438-9861-251ED40838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F8180-5B3A-44E4-AC78-36FAA4A00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DCF8-8D0D-49E4-B2ED-8E9947EA66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0FED-C52D-49BF-B6C6-157E15E27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8DCA-FD74-45CE-8496-08FBBCD46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7F35-0660-4231-853E-48D2DC3A6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42CD-21BC-4C2A-95AF-5CE4146A5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B683C-4BE2-4B52-8196-77DF81B90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A5F13-35BB-4CE0-ADBF-D3C3F063F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3529-66AE-4BE4-8B82-39A71105C6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4603-38AD-4F26-92B2-99CC6DE91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0BFA7-DF07-4067-AF0E-B0D52E380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BE8E-6151-403D-820C-BEC024E2E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E2408-C500-46D9-BDC9-099592430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D4F2-361E-47F4-8633-9958BB33D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4A9E-A401-4826-8BFD-0F6E144B98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69D3-9EC5-4D8F-8147-B578AFBB39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CEE5-3A49-4214-B874-EF36E97B8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A76A1-01C4-4253-9BF5-A2616A09A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EB67-EF41-4D0D-9BED-E4E8493CF0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40E7-9A83-4CB2-87F6-F021C2D4E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CC85-E28A-4136-80B6-A03BE8624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D103-C265-4B83-AB4C-EEB1DF0F9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A7DAE-1CC3-4688-9C4B-0B02206FD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13C3-1FF2-42BB-8251-1647D70EA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A883-DF87-4022-9C6A-266E032F4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0A7E-5229-40C9-8693-D7426273D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03BA-CE8D-4BA8-BA35-735A664D7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00637-52D4-40F5-A1D6-D4AA43915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C20E-77C3-42BB-8B96-3E9DB14CC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683B-5E92-4771-98A4-0957D8237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B30CE-09E0-4522-9FE3-54AEF0A67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7DBD-949D-45B8-8796-536BE1549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BBBF-1601-4009-96D3-4561EAEC2E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6067C-3E8E-4D66-B87E-345BD5EDB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0E7EE-7DFB-4E2D-887F-73054042F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9F0A8-4A37-48A0-A7E3-F35A1C6CC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F357D-EBE8-4DD9-9020-D3B88CF45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18CB-DAA5-401A-BD2B-32F02A70C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B832-F223-4534-B9CF-6D6391C73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EBF7-57A8-4562-8074-05FC84579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79B8-4BC7-45B8-B452-2235B56C0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23E7-6E4C-4407-9495-1076819F1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2AAE6-8C46-4635-ABBF-91AD9D454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559A-75E4-4F76-8FE0-D09A74032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63C8-DF8E-4EF2-86EC-2C924460B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9710-E884-41E7-A772-E626858EC0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463C-682A-462A-B338-61CEE47BD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36D9-F5AB-45BC-AA5B-6879DCBF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EDB9-BCD9-4AE9-917C-9CD97C27A4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F71B-1864-4987-9D2F-AB735607B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1C6E-D96F-48FC-98C3-E1AC70052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041A-B71D-416F-AA72-F1D69EFCF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F9641-8088-4FBB-80E6-56D7C3839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4029-ABDC-4C75-804A-5D4AF2508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5E94-978D-4F02-B8F2-97989D43B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150C-345F-499B-9970-5765A35EA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FD9D-802D-42ED-90AE-87D1BDEF9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DE13-222E-4AE8-A1BB-1CAA55C28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467257-E832-4478-B490-5B033862A1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324601"/>
            <a:ext cx="55626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D8EC-1BC4-4ED8-A379-10F2B1CDE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25734-4DC8-41BB-B315-E2E1BFA14A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6400800"/>
            <a:ext cx="6046435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CFD27-E205-4F2F-9A8F-1FE9A8E016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" y="6324600"/>
            <a:ext cx="726563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63492-723D-4E8B-AF7B-8520966CC4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324600"/>
            <a:ext cx="70104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AE460-6C33-432D-98AF-D0A31A7297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6356350"/>
            <a:ext cx="723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63492-723D-4E8B-AF7B-8520966CC4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741803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63492-723D-4E8B-AF7B-8520966CC4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734183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63492-723D-4E8B-AF7B-8520966CC4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734183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63492-723D-4E8B-AF7B-8520966CC4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324600"/>
            <a:ext cx="784860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84BC9-E88D-4E64-AE5A-8E8E8897FE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0840-A167-4FBD-900D-5FB0E05852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3CC13B-E2EF-47BB-B3FF-09D7E675F3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81000" y="6324600"/>
            <a:ext cx="769620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C2AE529-F438-4BCD-8C30-F4B4DA344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BDF16DF-55C7-405E-B630-101528E3D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773" r:id="rId3"/>
    <p:sldLayoutId id="2147483772" r:id="rId4"/>
    <p:sldLayoutId id="2147483771" r:id="rId5"/>
    <p:sldLayoutId id="2147483770" r:id="rId6"/>
    <p:sldLayoutId id="2147483769" r:id="rId7"/>
    <p:sldLayoutId id="2147483768" r:id="rId8"/>
    <p:sldLayoutId id="2147483767" r:id="rId9"/>
    <p:sldLayoutId id="2147483766" r:id="rId10"/>
    <p:sldLayoutId id="2147483765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3D1E967-BE6C-4613-B5D5-7F48702C2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84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76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FC7868D-58DA-4536-B00F-2A3965CB12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6" r:id="rId2"/>
    <p:sldLayoutId id="2147483795" r:id="rId3"/>
    <p:sldLayoutId id="2147483794" r:id="rId4"/>
    <p:sldLayoutId id="2147483793" r:id="rId5"/>
    <p:sldLayoutId id="2147483792" r:id="rId6"/>
    <p:sldLayoutId id="2147483791" r:id="rId7"/>
    <p:sldLayoutId id="2147483790" r:id="rId8"/>
    <p:sldLayoutId id="2147483789" r:id="rId9"/>
    <p:sldLayoutId id="2147483788" r:id="rId10"/>
    <p:sldLayoutId id="2147483787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CFC36D7-9866-447F-9534-382343A8BC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6" r:id="rId3"/>
    <p:sldLayoutId id="2147483805" r:id="rId4"/>
    <p:sldLayoutId id="2147483804" r:id="rId5"/>
    <p:sldLayoutId id="2147483803" r:id="rId6"/>
    <p:sldLayoutId id="2147483802" r:id="rId7"/>
    <p:sldLayoutId id="2147483801" r:id="rId8"/>
    <p:sldLayoutId id="2147483800" r:id="rId9"/>
    <p:sldLayoutId id="2147483799" r:id="rId10"/>
    <p:sldLayoutId id="2147483798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36728FA-F189-4232-822B-572A04F12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8" r:id="rId2"/>
    <p:sldLayoutId id="2147483817" r:id="rId3"/>
    <p:sldLayoutId id="2147483816" r:id="rId4"/>
    <p:sldLayoutId id="2147483815" r:id="rId5"/>
    <p:sldLayoutId id="2147483814" r:id="rId6"/>
    <p:sldLayoutId id="2147483813" r:id="rId7"/>
    <p:sldLayoutId id="2147483812" r:id="rId8"/>
    <p:sldLayoutId id="2147483811" r:id="rId9"/>
    <p:sldLayoutId id="2147483810" r:id="rId10"/>
    <p:sldLayoutId id="2147483809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Copyright © 2011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098B8F3-AEA4-42AA-90E7-84C2CB2A4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29" r:id="rId2"/>
    <p:sldLayoutId id="2147483828" r:id="rId3"/>
    <p:sldLayoutId id="2147483827" r:id="rId4"/>
    <p:sldLayoutId id="2147483826" r:id="rId5"/>
    <p:sldLayoutId id="2147483825" r:id="rId6"/>
    <p:sldLayoutId id="2147483824" r:id="rId7"/>
    <p:sldLayoutId id="2147483823" r:id="rId8"/>
    <p:sldLayoutId id="2147483822" r:id="rId9"/>
    <p:sldLayoutId id="2147483821" r:id="rId10"/>
    <p:sldLayoutId id="2147483820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324600"/>
            <a:ext cx="54864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494653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C2AE529-F438-4BCD-8C30-F4B4DA3443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42" r:id="rId12"/>
    <p:sldLayoutId id="2147483843" r:id="rId13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93037" cy="1462087"/>
          </a:xfrm>
        </p:spPr>
        <p:txBody>
          <a:bodyPr/>
          <a:lstStyle/>
          <a:p>
            <a:pPr algn="ctr"/>
            <a:r>
              <a:rPr lang="en-US" sz="4800" dirty="0" smtClean="0"/>
              <a:t>Computers Are Your Future</a:t>
            </a:r>
            <a:br>
              <a:rPr lang="en-US" sz="4800" dirty="0" smtClean="0"/>
            </a:br>
            <a:r>
              <a:rPr lang="en-US" sz="2800" dirty="0" smtClean="0"/>
              <a:t>Twelfth Edition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 smtClean="0"/>
              <a:t>Spotlight 5: Cloud Computing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5665435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90801"/>
            <a:ext cx="3141289" cy="3657600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5360" y="6324600"/>
            <a:ext cx="548640" cy="396240"/>
          </a:xfrm>
        </p:spPr>
        <p:txBody>
          <a:bodyPr/>
          <a:lstStyle/>
          <a:p>
            <a:pPr>
              <a:defRPr/>
            </a:pPr>
            <a:fld id="{1C0E1050-1ACA-4BE4-97C2-0DF2DFD3877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r>
              <a:rPr lang="en-US" dirty="0" smtClean="0"/>
              <a:t>Cloud Deployment Methods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990601"/>
          </a:xfrm>
        </p:spPr>
        <p:txBody>
          <a:bodyPr lIns="182562" tIns="46038" rIns="182562" bIns="46038"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Type of cloud deployment may be directly related to security.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5665435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5360" y="6324600"/>
            <a:ext cx="548640" cy="396240"/>
          </a:xfrm>
        </p:spPr>
        <p:txBody>
          <a:bodyPr/>
          <a:lstStyle/>
          <a:p>
            <a:pPr>
              <a:defRPr/>
            </a:pPr>
            <a:fld id="{2CAF1827-633F-43AE-9EB7-A58A06DC814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3200"/>
            <a:ext cx="7590367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Pros and Cons of </a:t>
            </a:r>
            <a:br>
              <a:rPr lang="en-US" dirty="0" smtClean="0"/>
            </a:br>
            <a:r>
              <a:rPr lang="en-US" dirty="0" smtClean="0"/>
              <a:t>Cloud Computing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 lIns="182562" tIns="46038" rIns="182562" bIns="46038"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 of cloud computing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Scale and cost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Organization doesn’t have to purchase equipment, license software, and hire personnel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Encapsulated change management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Hardware and associated technology can be maintained, redistributed, and redirected without major reconfiguration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Choice and agility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Subscriber deploys solutions that best suit current needs and trends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Next-generation architectures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Innovation and foresight in IT are not a threat to the bottom line or current operations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5665435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5360" y="6324600"/>
            <a:ext cx="548640" cy="396240"/>
          </a:xfrm>
        </p:spPr>
        <p:txBody>
          <a:bodyPr/>
          <a:lstStyle/>
          <a:p>
            <a:pPr>
              <a:defRPr/>
            </a:pPr>
            <a:fld id="{2CAF1827-633F-43AE-9EB7-A58A06DC814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r>
              <a:rPr lang="en-US" dirty="0" smtClean="0"/>
              <a:t>Pros and Cons of </a:t>
            </a:r>
            <a:br>
              <a:rPr lang="en-US" dirty="0" smtClean="0"/>
            </a:br>
            <a:r>
              <a:rPr lang="en-US" dirty="0" smtClean="0"/>
              <a:t>Cloud Computing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 lIns="182562" tIns="46038" rIns="182562" bIns="46038">
            <a:normAutofit fontScale="62500" lnSpcReduction="20000"/>
          </a:bodyPr>
          <a:lstStyle/>
          <a:p>
            <a:pPr eaLnBrk="1" hangingPunct="1"/>
            <a:r>
              <a:rPr lang="en-US" sz="5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 of cloud computing</a:t>
            </a:r>
          </a:p>
          <a:p>
            <a:pPr lvl="1"/>
            <a:r>
              <a:rPr lang="en-US" sz="3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Lock-in</a:t>
            </a:r>
          </a:p>
          <a:p>
            <a:pPr lvl="2"/>
            <a:r>
              <a:rPr lang="en-US" sz="3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Able to switch providers without losing ability to access data</a:t>
            </a:r>
          </a:p>
          <a:p>
            <a:pPr lvl="1"/>
            <a:r>
              <a:rPr lang="en-US" sz="3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Reliability</a:t>
            </a:r>
          </a:p>
          <a:p>
            <a:pPr lvl="2"/>
            <a:r>
              <a:rPr lang="en-US" sz="3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Provider could lose power, run into trouble, burn down, or simply go out of business</a:t>
            </a:r>
          </a:p>
          <a:p>
            <a:pPr lvl="1"/>
            <a:r>
              <a:rPr lang="en-US" sz="3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Lack of Control</a:t>
            </a:r>
          </a:p>
          <a:p>
            <a:pPr lvl="2"/>
            <a:r>
              <a:rPr lang="en-US" sz="3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Control of resources is surrendered to someone in the cloud</a:t>
            </a:r>
          </a:p>
          <a:p>
            <a:pPr lvl="1"/>
            <a:r>
              <a:rPr lang="en-US" sz="3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Security</a:t>
            </a:r>
          </a:p>
          <a:p>
            <a:pPr lvl="2"/>
            <a:r>
              <a:rPr lang="en-US" sz="3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Concerns are centered on data being stored on servers owned and controlled by the cloud provider</a:t>
            </a:r>
          </a:p>
          <a:p>
            <a:pPr lvl="2"/>
            <a:r>
              <a:rPr lang="en-US" sz="3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Results in compromise between cost and risk management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5665435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5360" y="6324600"/>
            <a:ext cx="548640" cy="396240"/>
          </a:xfrm>
        </p:spPr>
        <p:txBody>
          <a:bodyPr/>
          <a:lstStyle/>
          <a:p>
            <a:pPr>
              <a:defRPr/>
            </a:pPr>
            <a:fld id="{2CAF1827-633F-43AE-9EB7-A58A06DC814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r>
              <a:rPr lang="en-US" dirty="0" smtClean="0"/>
              <a:t>Pros and Cons of </a:t>
            </a:r>
            <a:br>
              <a:rPr lang="en-US" dirty="0" smtClean="0"/>
            </a:br>
            <a:r>
              <a:rPr lang="en-US" dirty="0" smtClean="0"/>
              <a:t>Cloud Computing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5665435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5360" y="6324600"/>
            <a:ext cx="548640" cy="396240"/>
          </a:xfrm>
        </p:spPr>
        <p:txBody>
          <a:bodyPr/>
          <a:lstStyle/>
          <a:p>
            <a:pPr>
              <a:defRPr/>
            </a:pPr>
            <a:fld id="{2CAF1827-633F-43AE-9EB7-A58A06DC814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7086600" cy="432261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39175" cy="1157287"/>
          </a:xfrm>
        </p:spPr>
        <p:txBody>
          <a:bodyPr/>
          <a:lstStyle/>
          <a:p>
            <a:pPr eaLnBrk="1" hangingPunct="1"/>
            <a:r>
              <a:rPr lang="en-US" dirty="0" smtClean="0"/>
              <a:t>Cloud Computing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5665435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5360" y="6324600"/>
            <a:ext cx="548640" cy="396240"/>
          </a:xfrm>
        </p:spPr>
        <p:txBody>
          <a:bodyPr/>
          <a:lstStyle/>
          <a:p>
            <a:pPr>
              <a:defRPr/>
            </a:pPr>
            <a:fld id="{1C0E1050-1ACA-4BE4-97C2-0DF2DFD387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400800" cy="4505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What is Cloud Computing?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53400" cy="4525963"/>
          </a:xfrm>
        </p:spPr>
        <p:txBody>
          <a:bodyPr lIns="182562" tIns="46038" rIns="182562" bIns="46038"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Cloud computing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Hosting computers, or cloud providers, deliver services to subscribers over the Internet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Five general characteristics</a:t>
            </a:r>
          </a:p>
          <a:p>
            <a:pPr lvl="2"/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On-demand self-service</a:t>
            </a:r>
          </a:p>
          <a:p>
            <a:pPr lvl="2"/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Broad network access</a:t>
            </a:r>
          </a:p>
          <a:p>
            <a:pPr lvl="2"/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Resource pooling</a:t>
            </a:r>
          </a:p>
          <a:p>
            <a:pPr lvl="2"/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Rapid elasticity</a:t>
            </a:r>
          </a:p>
          <a:p>
            <a:pPr lvl="2"/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Measured service</a:t>
            </a:r>
          </a:p>
          <a:p>
            <a:pPr lvl="2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5665435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5360" y="6324600"/>
            <a:ext cx="548640" cy="396240"/>
          </a:xfrm>
        </p:spPr>
        <p:txBody>
          <a:bodyPr/>
          <a:lstStyle/>
          <a:p>
            <a:pPr>
              <a:defRPr/>
            </a:pPr>
            <a:fld id="{2CAF1827-633F-43AE-9EB7-A58A06DC814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What is Cloud Computing?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 lIns="182562" tIns="46038" rIns="182562" bIns="46038"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Cloud computing (</a:t>
            </a:r>
            <a:r>
              <a:rPr lang="en-US" sz="36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con’t</a:t>
            </a:r>
            <a:r>
              <a:rPr lang="en-U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Hosting computers (servers) and subscribers (clients) main components—just as with client/server network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Three major differences: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Delivery of services must be over the Internet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Services are scalable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Services are managed completely by the cloud provider, the owner, or manager of the host</a:t>
            </a:r>
          </a:p>
          <a:p>
            <a:pPr lvl="2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5665435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5360" y="6324600"/>
            <a:ext cx="548640" cy="396240"/>
          </a:xfrm>
        </p:spPr>
        <p:txBody>
          <a:bodyPr/>
          <a:lstStyle/>
          <a:p>
            <a:pPr>
              <a:defRPr/>
            </a:pPr>
            <a:fld id="{2CAF1827-633F-43AE-9EB7-A58A06DC814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Cloud Computing </a:t>
            </a:r>
            <a:br>
              <a:rPr lang="en-US" dirty="0" smtClean="0"/>
            </a:br>
            <a:r>
              <a:rPr lang="en-US" dirty="0" smtClean="0"/>
              <a:t>Service Categories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686800" cy="4724400"/>
          </a:xfrm>
        </p:spPr>
        <p:txBody>
          <a:bodyPr lIns="182562" tIns="46038" rIns="182562" bIns="46038"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Infrastructure-as-a-Service (</a:t>
            </a:r>
            <a:r>
              <a:rPr lang="en-US" sz="36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IaaS</a:t>
            </a:r>
            <a:r>
              <a:rPr lang="en-U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Outsourcing of hardware—equipment used to sustain the operations of a company or enterprise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Hardware-as-a-Service (</a:t>
            </a:r>
            <a:r>
              <a:rPr lang="en-US" sz="24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HaaS</a:t>
            </a: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Virtual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datacenter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Main factors in the use of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IaaS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Reduced budget outlay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Fast time to market with programs and ideas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Reassignment of IT personnel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Replacement of unknown with known costs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5665435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5360" y="6324600"/>
            <a:ext cx="548640" cy="396240"/>
          </a:xfrm>
        </p:spPr>
        <p:txBody>
          <a:bodyPr/>
          <a:lstStyle/>
          <a:p>
            <a:pPr>
              <a:defRPr/>
            </a:pPr>
            <a:fld id="{2CAF1827-633F-43AE-9EB7-A58A06DC814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r>
              <a:rPr lang="en-US" dirty="0" smtClean="0"/>
              <a:t>Cloud Computing </a:t>
            </a:r>
            <a:br>
              <a:rPr lang="en-US" dirty="0" smtClean="0"/>
            </a:br>
            <a:r>
              <a:rPr lang="en-US" dirty="0" smtClean="0"/>
              <a:t>Service Categories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5665435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5360" y="6324600"/>
            <a:ext cx="548640" cy="396240"/>
          </a:xfrm>
        </p:spPr>
        <p:txBody>
          <a:bodyPr/>
          <a:lstStyle/>
          <a:p>
            <a:pPr>
              <a:defRPr/>
            </a:pPr>
            <a:fld id="{2CAF1827-633F-43AE-9EB7-A58A06DC814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7315200" cy="43911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r>
              <a:rPr lang="en-US" dirty="0" smtClean="0"/>
              <a:t>Cloud Computing </a:t>
            </a:r>
            <a:br>
              <a:rPr lang="en-US" dirty="0" smtClean="0"/>
            </a:br>
            <a:r>
              <a:rPr lang="en-US" dirty="0" smtClean="0"/>
              <a:t>Service Categories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 lIns="182562" tIns="46038" rIns="182562" bIns="46038"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Platform-as-a-Service (</a:t>
            </a:r>
            <a:r>
              <a:rPr lang="en-US" sz="36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PaaS</a:t>
            </a:r>
            <a:r>
              <a:rPr lang="en-U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Permits subscribers to have remote access to: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Application development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Interface development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Database development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Storage and testing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5665435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5360" y="6324600"/>
            <a:ext cx="548640" cy="396240"/>
          </a:xfrm>
        </p:spPr>
        <p:txBody>
          <a:bodyPr/>
          <a:lstStyle/>
          <a:p>
            <a:pPr>
              <a:defRPr/>
            </a:pPr>
            <a:fld id="{2CAF1827-633F-43AE-9EB7-A58A06DC814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r>
              <a:rPr lang="en-US" dirty="0" smtClean="0"/>
              <a:t>Cloud Computing </a:t>
            </a:r>
            <a:br>
              <a:rPr lang="en-US" dirty="0" smtClean="0"/>
            </a:br>
            <a:r>
              <a:rPr lang="en-US" dirty="0" smtClean="0"/>
              <a:t>Service Categories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610600" cy="4602163"/>
          </a:xfrm>
        </p:spPr>
        <p:txBody>
          <a:bodyPr lIns="182562" tIns="46038" rIns="182562" bIns="46038"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Software-as-a-Service (</a:t>
            </a:r>
            <a:r>
              <a:rPr lang="en-US" sz="36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SaaS</a:t>
            </a:r>
            <a:r>
              <a:rPr lang="en-U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Enables software to be deployed from provider, delivered over the Internet, and accessed by subscriber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Primary reason to subscribe: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Limited risk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Rapid deployment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Fewer upfront costs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Increased reliability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Standardized backup procedures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Lower total cost of ownership (TCO)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5665435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5360" y="6324600"/>
            <a:ext cx="548640" cy="396240"/>
          </a:xfrm>
        </p:spPr>
        <p:txBody>
          <a:bodyPr/>
          <a:lstStyle/>
          <a:p>
            <a:pPr>
              <a:defRPr/>
            </a:pPr>
            <a:fld id="{2CAF1827-633F-43AE-9EB7-A58A06DC814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Cloud Deployment Methods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686800" cy="1981201"/>
          </a:xfrm>
        </p:spPr>
        <p:txBody>
          <a:bodyPr lIns="182562" tIns="46038" rIns="182562" bIns="46038"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Three basic types of deployment models: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Private cloud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Public cloud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Hybrid cloud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5665435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2012 Pearson Education, Inc. Publishing as Prentice Hall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5360" y="6324600"/>
            <a:ext cx="548640" cy="396240"/>
          </a:xfrm>
        </p:spPr>
        <p:txBody>
          <a:bodyPr/>
          <a:lstStyle/>
          <a:p>
            <a:pPr>
              <a:defRPr/>
            </a:pPr>
            <a:fld id="{2CAF1827-633F-43AE-9EB7-A58A06DC814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458570"/>
            <a:ext cx="8010149" cy="2561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Custom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3A4182B5530489CC2976CC62E1276" ma:contentTypeVersion="" ma:contentTypeDescription="Create a new document." ma:contentTypeScope="" ma:versionID="866f50106f7554e010a59502dc762bb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CE7CDE-7BDC-42E9-95A0-A080DBA3467B}"/>
</file>

<file path=customXml/itemProps2.xml><?xml version="1.0" encoding="utf-8"?>
<ds:datastoreItem xmlns:ds="http://schemas.openxmlformats.org/officeDocument/2006/customXml" ds:itemID="{C32FDE74-E6B9-4A00-9AEF-F6ED54EEB65A}"/>
</file>

<file path=customXml/itemProps3.xml><?xml version="1.0" encoding="utf-8"?>
<ds:datastoreItem xmlns:ds="http://schemas.openxmlformats.org/officeDocument/2006/customXml" ds:itemID="{4A943C7C-4FAF-4CFA-BFF2-A2C692DB14EA}"/>
</file>

<file path=docProps/app.xml><?xml version="1.0" encoding="utf-8"?>
<Properties xmlns="http://schemas.openxmlformats.org/officeDocument/2006/extended-properties" xmlns:vt="http://schemas.openxmlformats.org/officeDocument/2006/docPropsVTypes">
  <Template>Staff training presentation</Template>
  <TotalTime>5263</TotalTime>
  <Words>636</Words>
  <Application>Microsoft Office PowerPoint</Application>
  <PresentationFormat>On-screen Show (4:3)</PresentationFormat>
  <Paragraphs>157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Palatino Linotype</vt:lpstr>
      <vt:lpstr>Tahoma</vt:lpstr>
      <vt:lpstr>Wingdings</vt:lpstr>
      <vt:lpstr>6_Custom Design</vt:lpstr>
      <vt:lpstr>5_Custom Design</vt:lpstr>
      <vt:lpstr>4_Custom Design</vt:lpstr>
      <vt:lpstr>3_Custom Design</vt:lpstr>
      <vt:lpstr>2_Custom Design</vt:lpstr>
      <vt:lpstr>1_Custom Design</vt:lpstr>
      <vt:lpstr>Custom Design</vt:lpstr>
      <vt:lpstr>Executive</vt:lpstr>
      <vt:lpstr>Computers Are Your Future Twelfth Edition</vt:lpstr>
      <vt:lpstr>Cloud Computing</vt:lpstr>
      <vt:lpstr>What is Cloud Computing?</vt:lpstr>
      <vt:lpstr>What is Cloud Computing?</vt:lpstr>
      <vt:lpstr>Cloud Computing  Service Categories</vt:lpstr>
      <vt:lpstr>Cloud Computing  Service Categories</vt:lpstr>
      <vt:lpstr>Cloud Computing  Service Categories</vt:lpstr>
      <vt:lpstr>Cloud Computing  Service Categories</vt:lpstr>
      <vt:lpstr>Cloud Deployment Methods</vt:lpstr>
      <vt:lpstr>Cloud Deployment Methods</vt:lpstr>
      <vt:lpstr>Pros and Cons of  Cloud Computing</vt:lpstr>
      <vt:lpstr>Pros and Cons of  Cloud Computing</vt:lpstr>
      <vt:lpstr>Pros and Cons of  Cloud Computing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 Are Your Future Twelfth Edition</dc:title>
  <dc:creator>Computers Are Your Future</dc:creator>
  <cp:lastModifiedBy>halide</cp:lastModifiedBy>
  <cp:revision>3</cp:revision>
  <dcterms:created xsi:type="dcterms:W3CDTF">2010-12-21T00:58:32Z</dcterms:created>
  <dcterms:modified xsi:type="dcterms:W3CDTF">2018-12-18T06:11:47Z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TC010130221033</vt:lpwstr>
  </property>
  <property fmtid="{D5CDD505-2E9C-101B-9397-08002B2CF9AE}" pid="3" name="ContentTypeId">
    <vt:lpwstr>0x0101004063A4182B5530489CC2976CC62E1276</vt:lpwstr>
  </property>
</Properties>
</file>