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541" r:id="rId2"/>
    <p:sldId id="544" r:id="rId3"/>
    <p:sldId id="545" r:id="rId4"/>
    <p:sldId id="546" r:id="rId5"/>
    <p:sldId id="494" r:id="rId6"/>
    <p:sldId id="495" r:id="rId7"/>
    <p:sldId id="427" r:id="rId8"/>
    <p:sldId id="492" r:id="rId9"/>
    <p:sldId id="491" r:id="rId10"/>
    <p:sldId id="496" r:id="rId11"/>
    <p:sldId id="503" r:id="rId12"/>
    <p:sldId id="504" r:id="rId13"/>
    <p:sldId id="498" r:id="rId14"/>
    <p:sldId id="502" r:id="rId15"/>
    <p:sldId id="505" r:id="rId16"/>
    <p:sldId id="500" r:id="rId17"/>
    <p:sldId id="497" r:id="rId18"/>
    <p:sldId id="501" r:id="rId19"/>
    <p:sldId id="506" r:id="rId20"/>
    <p:sldId id="507" r:id="rId21"/>
    <p:sldId id="547" r:id="rId22"/>
    <p:sldId id="548" r:id="rId23"/>
    <p:sldId id="509" r:id="rId24"/>
    <p:sldId id="510" r:id="rId25"/>
    <p:sldId id="549" r:id="rId26"/>
    <p:sldId id="511" r:id="rId27"/>
    <p:sldId id="512" r:id="rId28"/>
    <p:sldId id="513" r:id="rId29"/>
    <p:sldId id="515" r:id="rId30"/>
    <p:sldId id="516" r:id="rId31"/>
    <p:sldId id="517" r:id="rId32"/>
    <p:sldId id="518" r:id="rId33"/>
    <p:sldId id="520" r:id="rId34"/>
    <p:sldId id="519" r:id="rId35"/>
    <p:sldId id="521" r:id="rId36"/>
    <p:sldId id="524" r:id="rId37"/>
    <p:sldId id="522" r:id="rId38"/>
    <p:sldId id="525" r:id="rId39"/>
    <p:sldId id="523" r:id="rId40"/>
    <p:sldId id="526" r:id="rId41"/>
    <p:sldId id="527" r:id="rId42"/>
    <p:sldId id="540" r:id="rId43"/>
    <p:sldId id="529" r:id="rId44"/>
    <p:sldId id="528" r:id="rId45"/>
    <p:sldId id="533" r:id="rId46"/>
    <p:sldId id="530" r:id="rId47"/>
    <p:sldId id="531" r:id="rId48"/>
    <p:sldId id="535" r:id="rId49"/>
    <p:sldId id="532" r:id="rId50"/>
    <p:sldId id="534" r:id="rId51"/>
    <p:sldId id="365" r:id="rId52"/>
    <p:sldId id="366" r:id="rId53"/>
    <p:sldId id="490" r:id="rId5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CCFFCC"/>
    <a:srgbClr val="99CC00"/>
    <a:srgbClr val="99FF33"/>
    <a:srgbClr val="66CCFF"/>
    <a:srgbClr val="99FF66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67" autoAdjust="0"/>
  </p:normalViewPr>
  <p:slideViewPr>
    <p:cSldViewPr>
      <p:cViewPr>
        <p:scale>
          <a:sx n="77" d="100"/>
          <a:sy n="77" d="100"/>
        </p:scale>
        <p:origin x="-114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AF442FC0-9AF3-4E1D-9678-AD3F0D7FB9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00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defTabSz="965200">
              <a:defRPr sz="13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2FB6BF92-83B0-4E5A-9805-A8F0EC9693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1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46D126-8193-4227-8790-3D004CD33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B0CC2-CBF2-42C7-92CC-51370A662B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F45A27-408E-4266-82FD-7D83D9384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28600" y="6400800"/>
            <a:ext cx="57912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400800" y="6477000"/>
            <a:ext cx="2590800" cy="228600"/>
          </a:xfrm>
        </p:spPr>
        <p:txBody>
          <a:bodyPr/>
          <a:lstStyle>
            <a:lvl1pPr>
              <a:defRPr/>
            </a:lvl1pPr>
          </a:lstStyle>
          <a:p>
            <a:fld id="{6DF28994-8DDF-4D9F-8C5A-AE18AC6E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8600" y="6400800"/>
            <a:ext cx="57912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00800" y="6477000"/>
            <a:ext cx="2590800" cy="228600"/>
          </a:xfrm>
        </p:spPr>
        <p:txBody>
          <a:bodyPr/>
          <a:lstStyle>
            <a:lvl1pPr>
              <a:defRPr/>
            </a:lvl1pPr>
          </a:lstStyle>
          <a:p>
            <a:fld id="{95CDEEBB-8782-444A-BC2F-9C232A5B6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25D957-E850-4091-9BF1-8B8DE23C82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F3FB24-95FC-4E7E-922E-A5102CF58D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AABA09-3D15-4491-BED1-2E979A6AF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AD68EF-F702-43FB-A8B9-1DFE7847C5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B762FA-BA64-4A1F-BCA1-196310701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B05375-8BF9-4428-B834-0A66EEB49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BD1E64-6B73-4604-9A1D-47521B4D8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E6622F-F40D-46A1-8EF2-D23A790933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400800"/>
            <a:ext cx="579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CC00"/>
                </a:solidFill>
              </a:defRPr>
            </a:lvl1pPr>
          </a:lstStyle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477000"/>
            <a:ext cx="259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CC00"/>
                </a:solidFill>
              </a:defRPr>
            </a:lvl1pPr>
          </a:lstStyle>
          <a:p>
            <a:fld id="{32FCF553-E4F8-4108-8914-FB0D56F19F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9966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996633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996633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996633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996633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996633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996633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996633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996633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¥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CCFF"/>
        </a:buClr>
        <a:buFont typeface="Wingdings" pitchFamily="2" charset="2"/>
        <a:buChar char="¤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9CCFF"/>
        </a:buClr>
        <a:buFont typeface="Times New Roman" pitchFamily="18" charset="0"/>
        <a:buChar char="◘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alide.saricizmeli@emu.edu.t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DD013B-C7BE-4AA7-B84C-E6C084633DAB}" type="slidenum">
              <a:rPr lang="en-US"/>
              <a:pPr/>
              <a:t>1</a:t>
            </a:fld>
            <a:endParaRPr lang="en-US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ITEC3</a:t>
            </a:r>
            <a:r>
              <a:rPr lang="en-US" dirty="0" smtClean="0">
                <a:solidFill>
                  <a:schemeClr val="tx1"/>
                </a:solidFill>
              </a:rPr>
              <a:t>15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/>
              <a:t>SYSTEM </a:t>
            </a:r>
            <a:r>
              <a:rPr lang="tr-TR" b="1" dirty="0" smtClean="0"/>
              <a:t>ANALYSIS</a:t>
            </a:r>
            <a:r>
              <a:rPr lang="en-US" b="1" dirty="0" smtClean="0"/>
              <a:t> AND DESIGN</a:t>
            </a:r>
            <a:endParaRPr lang="tr-TR" b="1" dirty="0"/>
          </a:p>
          <a:p>
            <a:endParaRPr lang="en-US" b="1" dirty="0"/>
          </a:p>
        </p:txBody>
      </p:sp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838200" y="3505200"/>
            <a:ext cx="6629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Instructor: </a:t>
            </a:r>
            <a:r>
              <a:rPr lang="tr-TR" b="1" dirty="0"/>
              <a:t>Hal</a:t>
            </a:r>
            <a:r>
              <a:rPr lang="en-US" b="1" dirty="0"/>
              <a:t>ide </a:t>
            </a:r>
            <a:r>
              <a:rPr lang="en-US" b="1" dirty="0" err="1"/>
              <a:t>Saricizmeli</a:t>
            </a:r>
            <a:endParaRPr lang="tr-TR" b="1" dirty="0"/>
          </a:p>
          <a:p>
            <a:r>
              <a:rPr lang="tr-TR" b="1" dirty="0"/>
              <a:t>Off</a:t>
            </a:r>
            <a:r>
              <a:rPr lang="en-US" b="1" dirty="0"/>
              <a:t>ice no  : CT111</a:t>
            </a:r>
          </a:p>
          <a:p>
            <a:r>
              <a:rPr lang="en-US" b="1" dirty="0"/>
              <a:t>Phone Number: 630- 1661</a:t>
            </a:r>
          </a:p>
          <a:p>
            <a:r>
              <a:rPr lang="en-US" b="1" dirty="0"/>
              <a:t>E-mail Address: </a:t>
            </a:r>
          </a:p>
          <a:p>
            <a:r>
              <a:rPr lang="en-US" b="1" dirty="0">
                <a:hlinkClick r:id="rId2"/>
              </a:rPr>
              <a:t>halide.saricizmeli@emu.edu.tr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3C440F-2E8A-44F2-ADA5-9E2B5B1C0072}" type="slidenum">
              <a:rPr lang="en-US"/>
              <a:pPr/>
              <a:t>10</a:t>
            </a:fld>
            <a:endParaRPr lang="en-US"/>
          </a:p>
        </p:txBody>
      </p:sp>
      <p:pic>
        <p:nvPicPr>
          <p:cNvPr id="429061" name="Picture 1029" descr="Fig"/>
          <p:cNvPicPr>
            <a:picLocks noChangeAspect="1" noChangeArrowheads="1"/>
          </p:cNvPicPr>
          <p:nvPr/>
        </p:nvPicPr>
        <p:blipFill>
          <a:blip r:embed="rId2" cstate="print"/>
          <a:srcRect b="47945"/>
          <a:stretch>
            <a:fillRect/>
          </a:stretch>
        </p:blipFill>
        <p:spPr bwMode="auto">
          <a:xfrm>
            <a:off x="228600" y="990600"/>
            <a:ext cx="3124200" cy="5257800"/>
          </a:xfrm>
          <a:prstGeom prst="rect">
            <a:avLst/>
          </a:prstGeom>
          <a:noFill/>
        </p:spPr>
      </p:pic>
      <p:pic>
        <p:nvPicPr>
          <p:cNvPr id="429065" name="Picture 1033" descr="Fig"/>
          <p:cNvPicPr>
            <a:picLocks noChangeAspect="1" noChangeArrowheads="1"/>
          </p:cNvPicPr>
          <p:nvPr/>
        </p:nvPicPr>
        <p:blipFill>
          <a:blip r:embed="rId3" cstate="print"/>
          <a:srcRect t="49315"/>
          <a:stretch>
            <a:fillRect/>
          </a:stretch>
        </p:blipFill>
        <p:spPr bwMode="auto">
          <a:xfrm>
            <a:off x="5715000" y="1219200"/>
            <a:ext cx="2971800" cy="5181600"/>
          </a:xfrm>
          <a:prstGeom prst="rect">
            <a:avLst/>
          </a:prstGeom>
          <a:noFill/>
        </p:spPr>
      </p:pic>
      <p:sp>
        <p:nvSpPr>
          <p:cNvPr id="429066" name="Text Box 1034"/>
          <p:cNvSpPr txBox="1">
            <a:spLocks noChangeArrowheads="1"/>
          </p:cNvSpPr>
          <p:nvPr/>
        </p:nvSpPr>
        <p:spPr bwMode="auto">
          <a:xfrm>
            <a:off x="152400" y="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Figure 1-1 The Analyst’s Approach to Problem Solving</a:t>
            </a:r>
          </a:p>
        </p:txBody>
      </p:sp>
      <p:sp>
        <p:nvSpPr>
          <p:cNvPr id="429067" name="Text Box 1035"/>
          <p:cNvSpPr txBox="1">
            <a:spLocks noChangeArrowheads="1"/>
          </p:cNvSpPr>
          <p:nvPr/>
        </p:nvSpPr>
        <p:spPr bwMode="auto">
          <a:xfrm>
            <a:off x="1143000" y="762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Fig 1-1A</a:t>
            </a:r>
          </a:p>
        </p:txBody>
      </p:sp>
      <p:sp>
        <p:nvSpPr>
          <p:cNvPr id="429068" name="Text Box 1036"/>
          <p:cNvSpPr txBox="1">
            <a:spLocks noChangeArrowheads="1"/>
          </p:cNvSpPr>
          <p:nvPr/>
        </p:nvSpPr>
        <p:spPr bwMode="auto">
          <a:xfrm>
            <a:off x="6553200" y="762000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Fig 1-1B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BADD91-EA12-40F3-811A-5587335BC312}" type="slidenum">
              <a:rPr lang="en-US"/>
              <a:pPr/>
              <a:t>11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Systems that Solve Business Problems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b="1"/>
              <a:t>System make-up</a:t>
            </a:r>
            <a:r>
              <a:rPr lang="en-US"/>
              <a:t>: set of interrelated components </a:t>
            </a:r>
          </a:p>
          <a:p>
            <a:pPr>
              <a:spcBef>
                <a:spcPct val="100000"/>
              </a:spcBef>
            </a:pPr>
            <a:r>
              <a:rPr lang="en-US" b="1"/>
              <a:t>System purpose</a:t>
            </a:r>
            <a:r>
              <a:rPr lang="en-US"/>
              <a:t>: solve business problems</a:t>
            </a:r>
          </a:p>
          <a:p>
            <a:pPr>
              <a:spcBef>
                <a:spcPct val="100000"/>
              </a:spcBef>
            </a:pPr>
            <a:r>
              <a:rPr lang="en-US" b="1"/>
              <a:t>System tools</a:t>
            </a:r>
            <a:r>
              <a:rPr lang="en-US"/>
              <a:t>: functions or modules</a:t>
            </a:r>
          </a:p>
          <a:p>
            <a:pPr>
              <a:spcBef>
                <a:spcPct val="100000"/>
              </a:spcBef>
            </a:pPr>
            <a:r>
              <a:rPr lang="en-US" b="1"/>
              <a:t>Functional decomposition</a:t>
            </a:r>
            <a:r>
              <a:rPr lang="en-US"/>
              <a:t>: divide system into components to simplify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1D0FAD-01CD-4950-B280-B000816E4CB0}" type="slidenum">
              <a:rPr lang="en-US"/>
              <a:pPr/>
              <a:t>12</a:t>
            </a:fld>
            <a:endParaRPr lang="en-US"/>
          </a:p>
        </p:txBody>
      </p:sp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04800" y="5638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1-2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	Information Systems and Subsystems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6094413" cy="4833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661726-F961-45D9-A96E-F8FA6504477E}" type="slidenum">
              <a:rPr lang="en-US"/>
              <a:pPr/>
              <a:t>13</a:t>
            </a:fld>
            <a:endParaRPr lang="en-US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Information Systems</a:t>
            </a:r>
            <a:br>
              <a:rPr lang="en-US">
                <a:cs typeface="Times New Roman" pitchFamily="18" charset="0"/>
              </a:rPr>
            </a:br>
            <a:endParaRPr lang="en-US">
              <a:cs typeface="Times New Roman" pitchFamily="18" charset="0"/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 b="1">
                <a:cs typeface="Times New Roman" pitchFamily="18" charset="0"/>
              </a:rPr>
              <a:t>Information system</a:t>
            </a:r>
            <a:r>
              <a:rPr lang="en-US">
                <a:cs typeface="Times New Roman" pitchFamily="18" charset="0"/>
              </a:rPr>
              <a:t>: collects, processes, stores, and outputs information  </a:t>
            </a:r>
          </a:p>
          <a:p>
            <a:pPr>
              <a:spcBef>
                <a:spcPct val="40000"/>
              </a:spcBef>
            </a:pPr>
            <a:r>
              <a:rPr lang="en-US" b="1">
                <a:cs typeface="Times New Roman" pitchFamily="18" charset="0"/>
              </a:rPr>
              <a:t>Subsystem</a:t>
            </a:r>
            <a:r>
              <a:rPr lang="en-US">
                <a:cs typeface="Times New Roman" pitchFamily="18" charset="0"/>
              </a:rPr>
              <a:t>: components of another system</a:t>
            </a:r>
          </a:p>
          <a:p>
            <a:pPr>
              <a:spcBef>
                <a:spcPct val="40000"/>
              </a:spcBef>
            </a:pPr>
            <a:r>
              <a:rPr lang="en-US" b="1">
                <a:cs typeface="Times New Roman" pitchFamily="18" charset="0"/>
              </a:rPr>
              <a:t>Components</a:t>
            </a:r>
            <a:r>
              <a:rPr lang="en-US">
                <a:cs typeface="Times New Roman" pitchFamily="18" charset="0"/>
              </a:rPr>
              <a:t>: hardware, software, inputs, outputs, data, people, and procedures </a:t>
            </a:r>
          </a:p>
          <a:p>
            <a:pPr>
              <a:spcBef>
                <a:spcPct val="40000"/>
              </a:spcBef>
            </a:pPr>
            <a:r>
              <a:rPr lang="en-US" b="1">
                <a:cs typeface="Times New Roman" pitchFamily="18" charset="0"/>
              </a:rPr>
              <a:t>Supersystem</a:t>
            </a:r>
            <a:r>
              <a:rPr lang="en-US">
                <a:cs typeface="Times New Roman" pitchFamily="18" charset="0"/>
              </a:rPr>
              <a:t>: collection of systems </a:t>
            </a:r>
          </a:p>
          <a:p>
            <a:pPr>
              <a:spcBef>
                <a:spcPct val="40000"/>
              </a:spcBef>
            </a:pPr>
            <a:r>
              <a:rPr lang="en-US" b="1">
                <a:cs typeface="Times New Roman" pitchFamily="18" charset="0"/>
              </a:rPr>
              <a:t>Automation boundary</a:t>
            </a:r>
            <a:r>
              <a:rPr lang="en-US">
                <a:cs typeface="Times New Roman" pitchFamily="18" charset="0"/>
              </a:rPr>
              <a:t>: separates automated part of system from manual (human)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7BD744-FADE-4FF4-A38C-2D289DCD6FFA}" type="slidenum">
              <a:rPr lang="en-US"/>
              <a:pPr/>
              <a:t>14</a:t>
            </a:fld>
            <a:endParaRPr lang="en-US"/>
          </a:p>
        </p:txBody>
      </p:sp>
      <p:pic>
        <p:nvPicPr>
          <p:cNvPr id="441346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620000" cy="5105400"/>
          </a:xfrm>
          <a:prstGeom prst="rect">
            <a:avLst/>
          </a:prstGeom>
          <a:noFill/>
        </p:spPr>
      </p:pic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304800" y="57150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1-3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	Information Systems and Component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D045B3-A7BA-4F7D-BB56-30FF1B66D5D4}" type="slidenum">
              <a:rPr lang="en-US"/>
              <a:pPr/>
              <a:t>15</a:t>
            </a:fld>
            <a:endParaRPr lang="en-US"/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381000" y="55626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1-4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	The System Boundary versus the Automation Boundary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40105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DC31B-9A76-4093-88B3-D7A7DFF9471C}" type="slidenum">
              <a:rPr lang="en-US"/>
              <a:pPr/>
              <a:t>16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Information Systems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/>
              <a:t>There are many types of information systems</a:t>
            </a:r>
          </a:p>
          <a:p>
            <a:pPr>
              <a:spcBef>
                <a:spcPct val="100000"/>
              </a:spcBef>
            </a:pPr>
            <a:r>
              <a:rPr lang="en-US"/>
              <a:t>Six common systems are found in most businesses</a:t>
            </a:r>
          </a:p>
          <a:p>
            <a:pPr>
              <a:spcBef>
                <a:spcPct val="100000"/>
              </a:spcBef>
            </a:pPr>
            <a:r>
              <a:rPr lang="en-US"/>
              <a:t>Business systems center around transactions</a:t>
            </a:r>
          </a:p>
          <a:p>
            <a:pPr>
              <a:spcBef>
                <a:spcPct val="100000"/>
              </a:spcBef>
            </a:pPr>
            <a:r>
              <a:rPr lang="en-US"/>
              <a:t>Systems must adapt to changing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B47CFC-67A2-4DCC-83A7-6AED2DCBFA7E}" type="slidenum">
              <a:rPr lang="en-US"/>
              <a:pPr/>
              <a:t>17</a:t>
            </a:fld>
            <a:endParaRPr lang="en-US"/>
          </a:p>
        </p:txBody>
      </p:sp>
      <p:sp>
        <p:nvSpPr>
          <p:cNvPr id="430084" name="Rectangle 4"/>
          <p:cNvSpPr>
            <a:spLocks noChangeArrowheads="1"/>
          </p:cNvSpPr>
          <p:nvPr/>
        </p:nvSpPr>
        <p:spPr bwMode="auto">
          <a:xfrm>
            <a:off x="381000" y="56388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1-5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	Types of Information Systems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6096000" cy="494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ECABE5-7F40-4AE6-AA56-EF7A443DA1E4}" type="slidenum">
              <a:rPr lang="en-US"/>
              <a:pPr/>
              <a:t>18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Required Skills of the Systems Analyst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/>
              <a:t>Analysts manage issues ranging from technical to interpersonal</a:t>
            </a:r>
          </a:p>
          <a:p>
            <a:pPr>
              <a:spcBef>
                <a:spcPct val="100000"/>
              </a:spcBef>
            </a:pPr>
            <a:r>
              <a:rPr lang="en-US"/>
              <a:t>Analyst must commit to lifelong learning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D6E1C-6BD8-40EF-AC6E-24740D98E567}" type="slidenum">
              <a:rPr lang="en-US"/>
              <a:pPr/>
              <a:t>19</a:t>
            </a:fld>
            <a:endParaRPr lang="en-US"/>
          </a:p>
        </p:txBody>
      </p:sp>
      <p:pic>
        <p:nvPicPr>
          <p:cNvPr id="445442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6096000" cy="5257800"/>
          </a:xfrm>
          <a:prstGeom prst="rect">
            <a:avLst/>
          </a:prstGeom>
          <a:noFill/>
        </p:spPr>
      </p:pic>
      <p:sp>
        <p:nvSpPr>
          <p:cNvPr id="445444" name="Text Box 4"/>
          <p:cNvSpPr txBox="1">
            <a:spLocks noChangeArrowheads="1"/>
          </p:cNvSpPr>
          <p:nvPr/>
        </p:nvSpPr>
        <p:spPr bwMode="auto">
          <a:xfrm>
            <a:off x="1295400" y="55626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			</a:t>
            </a:r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381000" y="5638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1-6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	Required Skills of the Systems Analyst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C950E-8AA7-43B6-9C12-39FB74039BA6}" type="slidenum">
              <a:rPr lang="en-US"/>
              <a:pPr/>
              <a:t>2</a:t>
            </a:fld>
            <a:endParaRPr lang="en-US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OVERVIEW OF THE COURSE </a:t>
            </a:r>
            <a:r>
              <a:rPr lang="en-US" sz="4000">
                <a:latin typeface="Comic Sans MS" pitchFamily="66" charset="0"/>
              </a:rPr>
              <a:t>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LAB HOURS</a:t>
            </a:r>
          </a:p>
          <a:p>
            <a:pPr lvl="1"/>
            <a:r>
              <a:rPr lang="en-US" b="1" i="1" dirty="0"/>
              <a:t>MS PROJECT</a:t>
            </a:r>
          </a:p>
          <a:p>
            <a:pPr lvl="1"/>
            <a:r>
              <a:rPr lang="tr-TR" b="1" i="1" dirty="0" smtClean="0"/>
              <a:t>VISUAL PARADIGM</a:t>
            </a:r>
            <a:endParaRPr lang="en-US" b="1" i="1" dirty="0" smtClean="0"/>
          </a:p>
          <a:p>
            <a:pPr lvl="2"/>
            <a:r>
              <a:rPr lang="en-US" b="1" i="1" dirty="0" smtClean="0"/>
              <a:t>UML DIAGRAM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A70F4-74B5-4EAE-BF13-9B7A70946C17}" type="slidenum">
              <a:rPr lang="en-US"/>
              <a:pPr/>
              <a:t>20</a:t>
            </a:fld>
            <a:endParaRPr lang="en-US"/>
          </a:p>
        </p:txBody>
      </p:sp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Knowledge and Skills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058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Analysts should grasp many types of technology</a:t>
            </a:r>
          </a:p>
          <a:p>
            <a:pPr>
              <a:spcBef>
                <a:spcPct val="50000"/>
              </a:spcBef>
            </a:pPr>
            <a:r>
              <a:rPr lang="en-US"/>
              <a:t>Analysts should be informed of tools and techniques </a:t>
            </a:r>
          </a:p>
          <a:p>
            <a:pPr>
              <a:spcBef>
                <a:spcPct val="50000"/>
              </a:spcBef>
            </a:pPr>
            <a:r>
              <a:rPr lang="en-US"/>
              <a:t>Common software tools: IDEs and CASE </a:t>
            </a:r>
          </a:p>
          <a:p>
            <a:pPr>
              <a:spcBef>
                <a:spcPct val="50000"/>
              </a:spcBef>
            </a:pPr>
            <a:r>
              <a:rPr lang="en-US"/>
              <a:t>Common techniques</a:t>
            </a:r>
          </a:p>
          <a:p>
            <a:pPr lvl="1">
              <a:spcBef>
                <a:spcPct val="50000"/>
              </a:spcBef>
            </a:pPr>
            <a:r>
              <a:rPr lang="en-US"/>
              <a:t>Project planning</a:t>
            </a:r>
          </a:p>
          <a:p>
            <a:pPr lvl="1">
              <a:spcBef>
                <a:spcPct val="50000"/>
              </a:spcBef>
            </a:pPr>
            <a:r>
              <a:rPr lang="en-US"/>
              <a:t>Cost-benefit analysis</a:t>
            </a:r>
          </a:p>
          <a:p>
            <a:pPr lvl="1">
              <a:spcBef>
                <a:spcPct val="50000"/>
              </a:spcBef>
            </a:pPr>
            <a:r>
              <a:rPr lang="en-US"/>
              <a:t>Architectural Analysis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Knowledge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600" dirty="0" smtClean="0"/>
              <a:t>An analyst should have fundamental technology knowledge of</a:t>
            </a:r>
          </a:p>
          <a:p>
            <a:pPr lvl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Computers / peripheral devices (hardware)</a:t>
            </a:r>
            <a:r>
              <a:rPr lang="ar-SA" sz="2400" dirty="0" smtClean="0">
                <a:cs typeface="Arial" charset="0"/>
              </a:rPr>
              <a:t>‏</a:t>
            </a:r>
            <a:endParaRPr lang="en-GB" sz="2400" dirty="0" smtClean="0"/>
          </a:p>
          <a:p>
            <a:pPr lvl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Files and database systems </a:t>
            </a:r>
          </a:p>
          <a:p>
            <a:pPr lvl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Input and output components and alternatives</a:t>
            </a:r>
          </a:p>
          <a:p>
            <a:pPr lvl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Computer networks and protocols</a:t>
            </a:r>
          </a:p>
          <a:p>
            <a:pPr lvl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Programming languages, operating systems, and utilities</a:t>
            </a:r>
          </a:p>
          <a:p>
            <a:pPr lvl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Communication and collaboration technology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Object-Oriented Analysis and Design with the Unified Process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25D957-E850-4091-9BF1-8B8DE23C821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Knowledge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924800" cy="4876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600" dirty="0" smtClean="0"/>
              <a:t>Analyst uses tools</a:t>
            </a:r>
          </a:p>
          <a:p>
            <a:pPr lvl="1">
              <a:lnSpc>
                <a:spcPct val="100000"/>
              </a:lnSpc>
              <a:spcBef>
                <a:spcPts val="1375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Software productivity packages</a:t>
            </a:r>
          </a:p>
          <a:p>
            <a:pPr lvl="1">
              <a:lnSpc>
                <a:spcPct val="100000"/>
              </a:lnSpc>
              <a:spcBef>
                <a:spcPts val="1375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Integrated development environments (</a:t>
            </a:r>
            <a:r>
              <a:rPr lang="en-GB" sz="2400" dirty="0" err="1" smtClean="0"/>
              <a:t>IDEs</a:t>
            </a:r>
            <a:r>
              <a:rPr lang="en-GB" sz="2400" dirty="0" smtClean="0"/>
              <a:t>) for programming languages</a:t>
            </a:r>
          </a:p>
          <a:p>
            <a:pPr lvl="1">
              <a:lnSpc>
                <a:spcPct val="100000"/>
              </a:lnSpc>
              <a:spcBef>
                <a:spcPts val="1375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Visual </a:t>
            </a:r>
            <a:r>
              <a:rPr lang="en-GB" sz="2400" dirty="0" err="1" smtClean="0"/>
              <a:t>modeling</a:t>
            </a:r>
            <a:r>
              <a:rPr lang="en-GB" sz="2400" dirty="0" smtClean="0"/>
              <a:t> tools and code generation tools</a:t>
            </a:r>
          </a:p>
          <a:p>
            <a:pPr>
              <a:lnSpc>
                <a:spcPct val="100000"/>
              </a:lnSpc>
              <a:spcBef>
                <a:spcPts val="1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600" dirty="0" smtClean="0"/>
              <a:t>Analyst understands SDLC techniques</a:t>
            </a:r>
          </a:p>
          <a:p>
            <a:pPr lvl="1">
              <a:lnSpc>
                <a:spcPct val="100000"/>
              </a:lnSpc>
              <a:spcBef>
                <a:spcPts val="1375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Project planning, cost/benefit, interviewing  </a:t>
            </a:r>
          </a:p>
          <a:p>
            <a:pPr lvl="1">
              <a:lnSpc>
                <a:spcPct val="100000"/>
              </a:lnSpc>
              <a:spcBef>
                <a:spcPts val="1375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Systems requirements </a:t>
            </a:r>
            <a:r>
              <a:rPr lang="en-GB" sz="2400" dirty="0" err="1" smtClean="0"/>
              <a:t>modeling</a:t>
            </a:r>
            <a:r>
              <a:rPr lang="en-GB" sz="2400" dirty="0" smtClean="0"/>
              <a:t> including </a:t>
            </a:r>
          </a:p>
          <a:p>
            <a:pPr lvl="1">
              <a:lnSpc>
                <a:spcPct val="100000"/>
              </a:lnSpc>
              <a:spcBef>
                <a:spcPts val="1375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Design, database design, network configuration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Object-Oriented Analysis and Design with the Unified Process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25D957-E850-4091-9BF1-8B8DE23C821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6B15F-F2BF-4C35-93E3-1232830DB253}" type="slidenum">
              <a:rPr lang="en-US"/>
              <a:pPr/>
              <a:t>23</a:t>
            </a:fld>
            <a:endParaRPr lang="en-US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Knowledge and Skills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696200" cy="5029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600" dirty="0" smtClean="0"/>
              <a:t>Analyst must understand</a:t>
            </a:r>
          </a:p>
          <a:p>
            <a:pPr lvl="1">
              <a:lnSpc>
                <a:spcPct val="100000"/>
              </a:lnSpc>
              <a:spcBef>
                <a:spcPts val="1375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Business functions performed by organization</a:t>
            </a:r>
          </a:p>
          <a:p>
            <a:pPr lvl="1">
              <a:lnSpc>
                <a:spcPct val="100000"/>
              </a:lnSpc>
              <a:spcBef>
                <a:spcPts val="1375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Strategies, plans, traditions, and values of the organization</a:t>
            </a:r>
          </a:p>
          <a:p>
            <a:pPr lvl="1">
              <a:lnSpc>
                <a:spcPct val="100000"/>
              </a:lnSpc>
              <a:spcBef>
                <a:spcPts val="1375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Organizational structure</a:t>
            </a:r>
          </a:p>
          <a:p>
            <a:pPr lvl="1">
              <a:lnSpc>
                <a:spcPct val="100000"/>
              </a:lnSpc>
              <a:spcBef>
                <a:spcPts val="1375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Organization management techniques</a:t>
            </a:r>
          </a:p>
          <a:p>
            <a:pPr lvl="1">
              <a:lnSpc>
                <a:spcPct val="100000"/>
              </a:lnSpc>
              <a:spcBef>
                <a:spcPts val="1375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Functional work processes </a:t>
            </a:r>
          </a:p>
          <a:p>
            <a:pPr>
              <a:lnSpc>
                <a:spcPct val="100000"/>
              </a:lnSpc>
              <a:spcBef>
                <a:spcPts val="24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600" dirty="0" smtClean="0"/>
              <a:t>Systems analysts typically study business administration/management in college with a major in CIS or 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81130-5628-4A13-994D-40E6FDB0E048}" type="slidenum">
              <a:rPr lang="en-US"/>
              <a:pPr/>
              <a:t>24</a:t>
            </a:fld>
            <a:endParaRPr lang="en-US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People Knowledge and Skills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696200" cy="47244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400" dirty="0">
                <a:cs typeface="Times New Roman" pitchFamily="18" charset="0"/>
              </a:rPr>
              <a:t>Knowledge of people centers around thinking and feeling</a:t>
            </a:r>
          </a:p>
          <a:p>
            <a:pPr>
              <a:spcBef>
                <a:spcPct val="100000"/>
              </a:spcBef>
            </a:pPr>
            <a:r>
              <a:rPr lang="en-US" sz="2400" dirty="0">
                <a:cs typeface="Times New Roman" pitchFamily="18" charset="0"/>
              </a:rPr>
              <a:t>People knowledge used to adapt systems to users</a:t>
            </a:r>
          </a:p>
          <a:p>
            <a:pPr>
              <a:spcBef>
                <a:spcPct val="100000"/>
              </a:spcBef>
            </a:pPr>
            <a:r>
              <a:rPr lang="en-US" sz="2400" dirty="0">
                <a:cs typeface="Times New Roman" pitchFamily="18" charset="0"/>
              </a:rPr>
              <a:t>Most critical skill: ability to listen </a:t>
            </a:r>
            <a:r>
              <a:rPr lang="en-US" sz="2400" dirty="0" smtClean="0">
                <a:cs typeface="Times New Roman" pitchFamily="18" charset="0"/>
              </a:rPr>
              <a:t>empathetically</a:t>
            </a:r>
          </a:p>
          <a:p>
            <a:pPr>
              <a:lnSpc>
                <a:spcPct val="100000"/>
              </a:lnSpc>
              <a:spcBef>
                <a:spcPts val="2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Primarily a systems analyst must be an effective communicator</a:t>
            </a:r>
          </a:p>
          <a:p>
            <a:pPr>
              <a:lnSpc>
                <a:spcPct val="100000"/>
              </a:lnSpc>
              <a:spcBef>
                <a:spcPts val="2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A systems analyst must be able to perform various roles such as negotiator, teacher, mentor, collaborator, and manager</a:t>
            </a:r>
          </a:p>
          <a:p>
            <a:pPr>
              <a:spcBef>
                <a:spcPct val="10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Integrity and Ethics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600" dirty="0" smtClean="0"/>
              <a:t>Analyst has access to confidential information, such as salary, an organization’s planned projects, security systems, and so on.</a:t>
            </a:r>
          </a:p>
          <a:p>
            <a:pPr lvl="1">
              <a:lnSpc>
                <a:spcPct val="100000"/>
              </a:lnSpc>
              <a:spcBef>
                <a:spcPts val="1375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Must keep information private</a:t>
            </a:r>
          </a:p>
          <a:p>
            <a:pPr lvl="1">
              <a:lnSpc>
                <a:spcPct val="100000"/>
              </a:lnSpc>
              <a:spcBef>
                <a:spcPts val="1375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Any impropriety can ruin an analyst’s career</a:t>
            </a:r>
          </a:p>
          <a:p>
            <a:pPr lvl="1">
              <a:lnSpc>
                <a:spcPct val="100000"/>
              </a:lnSpc>
              <a:spcBef>
                <a:spcPts val="1375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An analyst plans the security in systems to protect confidential information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Object-Oriented Analysis and Design with the Unified Process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25D957-E850-4091-9BF1-8B8DE23C821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D783CB-A3C3-4589-895D-8A9D3AB64D4C}" type="slidenum">
              <a:rPr lang="en-US"/>
              <a:pPr/>
              <a:t>26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Environment Surrounding the Analyst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/>
              <a:t>Occupational environment is not fixed </a:t>
            </a:r>
          </a:p>
          <a:p>
            <a:pPr>
              <a:spcBef>
                <a:spcPct val="100000"/>
              </a:spcBef>
            </a:pPr>
            <a:r>
              <a:rPr lang="en-US"/>
              <a:t>Analysts will encounter many types of technology</a:t>
            </a:r>
          </a:p>
          <a:p>
            <a:pPr>
              <a:spcBef>
                <a:spcPct val="100000"/>
              </a:spcBef>
            </a:pPr>
            <a:r>
              <a:rPr lang="en-US"/>
              <a:t>Analysts will work in many locations</a:t>
            </a:r>
          </a:p>
          <a:p>
            <a:pPr>
              <a:spcBef>
                <a:spcPct val="100000"/>
              </a:spcBef>
            </a:pPr>
            <a:r>
              <a:rPr lang="en-US"/>
              <a:t>Analysts are assigned a variety of job titles	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B7125F-5FDC-4911-A42C-8934B4A6EE2F}" type="slidenum">
              <a:rPr lang="en-US"/>
              <a:pPr/>
              <a:t>27</a:t>
            </a:fld>
            <a:endParaRPr lang="en-US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Technology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9248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Wide range: from desktops to large scale information systems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Variety of computers connected by complex networks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Technology change is continuous 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Innovation often drives information system change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Regular upgrades of knowledge and skills essential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8133F4-847D-40D5-816A-D80AF19D73E6}" type="slidenum">
              <a:rPr lang="en-US"/>
              <a:pPr/>
              <a:t>28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Typical Job Titles and Places of Employment</a:t>
            </a:r>
            <a:r>
              <a:rPr lang="en-US"/>
              <a:t> 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848600" cy="41148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Many job titles encompass duties of system analyst</a:t>
            </a:r>
          </a:p>
          <a:p>
            <a:pPr lvl="1"/>
            <a:r>
              <a:rPr lang="en-US">
                <a:cs typeface="Times New Roman" pitchFamily="18" charset="0"/>
              </a:rPr>
              <a:t>Programmer analyst, system liaison, software engineer, Web developer, Project manager</a:t>
            </a:r>
          </a:p>
          <a:p>
            <a:r>
              <a:rPr lang="en-US">
                <a:cs typeface="Times New Roman" pitchFamily="18" charset="0"/>
              </a:rPr>
              <a:t>Text assumptions</a:t>
            </a:r>
          </a:p>
          <a:p>
            <a:pPr lvl="1"/>
            <a:r>
              <a:rPr lang="en-US">
                <a:cs typeface="Times New Roman" pitchFamily="18" charset="0"/>
              </a:rPr>
              <a:t>Analysts works on information systems </a:t>
            </a:r>
          </a:p>
          <a:p>
            <a:pPr lvl="1"/>
            <a:r>
              <a:rPr lang="en-US">
                <a:cs typeface="Times New Roman" pitchFamily="18" charset="0"/>
              </a:rPr>
              <a:t>Information systems solve business problems</a:t>
            </a:r>
          </a:p>
          <a:p>
            <a:r>
              <a:rPr lang="en-US">
                <a:cs typeface="Times New Roman" pitchFamily="18" charset="0"/>
              </a:rPr>
              <a:t>Work arrangements</a:t>
            </a:r>
          </a:p>
          <a:p>
            <a:pPr lvl="1"/>
            <a:r>
              <a:rPr lang="en-US">
                <a:cs typeface="Times New Roman" pitchFamily="18" charset="0"/>
              </a:rPr>
              <a:t>In-house, consultancy, independent contracting, representing application service provider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7B4ACE-33E6-4A50-B2B8-09A2B04750FF}" type="slidenum">
              <a:rPr lang="en-US"/>
              <a:pPr/>
              <a:t>29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A Few Words about Integrity and Ethics</a:t>
            </a:r>
            <a:r>
              <a:rPr lang="en-US"/>
              <a:t> 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610600" cy="38862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Sense of personal integrity and ethics essential 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Analysts often encounter personal information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Analysts encounter confidential proprietary information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Keep confidential and sensitive information private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Improprieties can ruin an analyst’s career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985725-4506-43DB-8576-EFEE3B6D1AE1}" type="slidenum">
              <a:rPr lang="en-US"/>
              <a:pPr/>
              <a:t>3</a:t>
            </a:fld>
            <a:endParaRPr lang="en-US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RESOURCE BOOK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Object Oriented Analysis and Design with the unified process</a:t>
            </a:r>
          </a:p>
          <a:p>
            <a:pPr>
              <a:buFont typeface="Wingdings" pitchFamily="2" charset="2"/>
              <a:buNone/>
            </a:pPr>
            <a:endParaRPr lang="en-US" b="1"/>
          </a:p>
          <a:p>
            <a:pPr lvl="1"/>
            <a:r>
              <a:rPr lang="en-US" b="1" i="1"/>
              <a:t>Author:</a:t>
            </a:r>
            <a:r>
              <a:rPr lang="en-US" b="1"/>
              <a:t> Satzinger. Jackson. Burd</a:t>
            </a:r>
          </a:p>
          <a:p>
            <a:pPr lvl="1"/>
            <a:r>
              <a:rPr lang="en-US" b="1" i="1"/>
              <a:t>ISBN:</a:t>
            </a:r>
            <a:r>
              <a:rPr lang="en-US" b="1"/>
              <a:t> 0-619-21643-3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D4E240-5327-4DFE-97E2-2776439D417C}" type="slidenum">
              <a:rPr lang="en-US"/>
              <a:pPr/>
              <a:t>30</a:t>
            </a:fld>
            <a:endParaRPr lang="en-US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The Analyst’s Role in Strategic Planning</a:t>
            </a:r>
            <a:r>
              <a:rPr lang="en-US"/>
              <a:t> 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Analysts may advise senior management on strategic issues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Strategic problems involve long-range planning 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Common forms of “extra-curricular” activities</a:t>
            </a:r>
          </a:p>
          <a:p>
            <a:pPr lvl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Special projects</a:t>
            </a:r>
          </a:p>
          <a:p>
            <a:pPr lvl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Strategic planning</a:t>
            </a:r>
          </a:p>
          <a:p>
            <a:pPr lvl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Enterprise resource planning (ERP)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44861-D0A5-4E24-8BE8-F815B4915403}" type="slidenum">
              <a:rPr lang="en-US"/>
              <a:pPr/>
              <a:t>31</a:t>
            </a:fld>
            <a:endParaRPr 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Projects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9248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Prototype executive information systems   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Business process reengineering study</a:t>
            </a:r>
          </a:p>
          <a:p>
            <a:pPr lvl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Goal: raise efficiency </a:t>
            </a:r>
          </a:p>
          <a:p>
            <a:pPr lvl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Activities</a:t>
            </a:r>
          </a:p>
          <a:p>
            <a:pPr lvl="2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Analyze business processes </a:t>
            </a:r>
          </a:p>
          <a:p>
            <a:pPr lvl="2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Redesign business processes</a:t>
            </a:r>
          </a:p>
          <a:p>
            <a:pPr lvl="2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Provide computer support for re-engineered processes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5047-6032-49C6-B93B-7C0492118BA5}" type="slidenum">
              <a:rPr lang="en-US"/>
              <a:pPr/>
              <a:t>32</a:t>
            </a:fld>
            <a:endParaRPr lang="en-US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Information Systems Strategic Planning</a:t>
            </a:r>
            <a:r>
              <a:rPr lang="en-US"/>
              <a:t> 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924800" cy="39624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Purpose: anticipate problems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Large plan comprised of models and smaller plans</a:t>
            </a:r>
          </a:p>
          <a:p>
            <a:pPr lvl="1"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Organization model:  maps business functions</a:t>
            </a:r>
          </a:p>
          <a:p>
            <a:pPr lvl="1"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Application architecture plan:  lists integrated information systems </a:t>
            </a:r>
          </a:p>
          <a:p>
            <a:pPr lvl="1"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Technology architecture plan: defines hardware, software, and communications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69CA0A-B235-486E-B0FD-769F6EE054ED}" type="slidenum">
              <a:rPr lang="en-US"/>
              <a:pPr/>
              <a:t>33</a:t>
            </a:fld>
            <a:endParaRPr lang="en-US"/>
          </a:p>
        </p:txBody>
      </p:sp>
      <p:pic>
        <p:nvPicPr>
          <p:cNvPr id="459778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229600" cy="5257800"/>
          </a:xfrm>
          <a:prstGeom prst="rect">
            <a:avLst/>
          </a:prstGeom>
          <a:noFill/>
        </p:spPr>
      </p:pic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304800" y="56388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1-7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	Components of an Information Systems Strategic Plan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E6D55-1036-454A-B804-4CF519C82A99}" type="slidenum">
              <a:rPr lang="en-US"/>
              <a:pPr/>
              <a:t>34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Enterprise Resource Planning</a:t>
            </a:r>
            <a:r>
              <a:rPr lang="en-US"/>
              <a:t> 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80000"/>
              </a:spcBef>
            </a:pPr>
            <a:r>
              <a:rPr lang="en-US">
                <a:cs typeface="Times New Roman" pitchFamily="18" charset="0"/>
              </a:rPr>
              <a:t>ERP adopts integrated set of software packages </a:t>
            </a:r>
          </a:p>
          <a:p>
            <a:pPr>
              <a:spcBef>
                <a:spcPct val="80000"/>
              </a:spcBef>
            </a:pPr>
            <a:r>
              <a:rPr lang="en-US">
                <a:cs typeface="Times New Roman" pitchFamily="18" charset="0"/>
              </a:rPr>
              <a:t>ERP systems benefit: turnkey solution</a:t>
            </a:r>
          </a:p>
          <a:p>
            <a:pPr>
              <a:spcBef>
                <a:spcPct val="80000"/>
              </a:spcBef>
            </a:pPr>
            <a:r>
              <a:rPr lang="en-US">
                <a:cs typeface="Times New Roman" pitchFamily="18" charset="0"/>
              </a:rPr>
              <a:t>ERP disadvantages: complex, expensive, and disruptive </a:t>
            </a:r>
          </a:p>
          <a:p>
            <a:pPr>
              <a:spcBef>
                <a:spcPct val="80000"/>
              </a:spcBef>
            </a:pPr>
            <a:r>
              <a:rPr lang="en-US">
                <a:cs typeface="Times New Roman" pitchFamily="18" charset="0"/>
              </a:rPr>
              <a:t>Entire organization  involved in ERP</a:t>
            </a:r>
          </a:p>
          <a:p>
            <a:pPr>
              <a:spcBef>
                <a:spcPct val="80000"/>
              </a:spcBef>
            </a:pPr>
            <a:r>
              <a:rPr lang="en-US">
                <a:cs typeface="Times New Roman" pitchFamily="18" charset="0"/>
              </a:rPr>
              <a:t>Analyst plays significant role in ERP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B332B-62C3-48BE-B66A-24BD1C3ED75C}" type="slidenum">
              <a:rPr lang="en-US"/>
              <a:pPr/>
              <a:t>35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Rocky Mountain Outfitters and Its Strategic Information Systems Plan</a:t>
            </a:r>
            <a:r>
              <a:rPr lang="en-US"/>
              <a:t> 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8001000" cy="37338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RMO serves role of case study for text</a:t>
            </a:r>
          </a:p>
          <a:p>
            <a:r>
              <a:rPr lang="en-US">
                <a:cs typeface="Times New Roman" pitchFamily="18" charset="0"/>
              </a:rPr>
              <a:t>Business: manufacture and distribute sports clothing</a:t>
            </a:r>
          </a:p>
          <a:p>
            <a:r>
              <a:rPr lang="en-US">
                <a:cs typeface="Times New Roman" pitchFamily="18" charset="0"/>
              </a:rPr>
              <a:t>Project: develop new customer support system</a:t>
            </a:r>
          </a:p>
          <a:p>
            <a:r>
              <a:rPr lang="en-US">
                <a:cs typeface="Times New Roman" pitchFamily="18" charset="0"/>
              </a:rPr>
              <a:t>Initial activities</a:t>
            </a:r>
          </a:p>
          <a:p>
            <a:pPr lvl="1"/>
            <a:r>
              <a:rPr lang="en-US">
                <a:cs typeface="Times New Roman" pitchFamily="18" charset="0"/>
              </a:rPr>
              <a:t>Understand the nature of the business</a:t>
            </a:r>
          </a:p>
          <a:p>
            <a:pPr lvl="1"/>
            <a:r>
              <a:rPr lang="en-US">
                <a:cs typeface="Times New Roman" pitchFamily="18" charset="0"/>
              </a:rPr>
              <a:t>Investigate current information system</a:t>
            </a:r>
          </a:p>
          <a:p>
            <a:pPr lvl="1"/>
            <a:r>
              <a:rPr lang="en-US">
                <a:cs typeface="Times New Roman" pitchFamily="18" charset="0"/>
              </a:rPr>
              <a:t>Define basic objectives of customer support system</a:t>
            </a:r>
          </a:p>
          <a:p>
            <a:pPr lvl="1"/>
            <a:r>
              <a:rPr lang="en-US">
                <a:cs typeface="Times New Roman" pitchFamily="18" charset="0"/>
              </a:rPr>
              <a:t>Develop the information systems strategic plan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9F2143-685F-4306-8AB8-4A55B26D3F6A}" type="slidenum">
              <a:rPr lang="en-US"/>
              <a:pPr/>
              <a:t>36</a:t>
            </a:fld>
            <a:endParaRPr lang="en-US"/>
          </a:p>
        </p:txBody>
      </p:sp>
      <p:pic>
        <p:nvPicPr>
          <p:cNvPr id="463874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57200"/>
            <a:ext cx="3757613" cy="4965700"/>
          </a:xfrm>
          <a:prstGeom prst="rect">
            <a:avLst/>
          </a:prstGeom>
          <a:noFill/>
        </p:spPr>
      </p:pic>
      <p:sp>
        <p:nvSpPr>
          <p:cNvPr id="463875" name="Rectangle 3"/>
          <p:cNvSpPr>
            <a:spLocks noChangeArrowheads="1"/>
          </p:cNvSpPr>
          <p:nvPr/>
        </p:nvSpPr>
        <p:spPr bwMode="auto">
          <a:xfrm>
            <a:off x="381000" y="55626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1-8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	Early RMO Catalog Cover (Spring 1978)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0127CD-4A12-4F94-BEF6-BD9981DB7DB4}" type="slidenum">
              <a:rPr lang="en-US"/>
              <a:pPr/>
              <a:t>37</a:t>
            </a:fld>
            <a:endParaRPr lang="en-US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 </a:t>
            </a:r>
            <a:br>
              <a:rPr lang="en-US">
                <a:cs typeface="Times New Roman" pitchFamily="18" charset="0"/>
              </a:rPr>
            </a:br>
            <a:r>
              <a:rPr lang="en-US">
                <a:cs typeface="Times New Roman" pitchFamily="18" charset="0"/>
              </a:rPr>
              <a:t>Introducing Rocky Mountain Outfitters (RMO)</a:t>
            </a:r>
            <a:r>
              <a:rPr lang="en-US"/>
              <a:t> 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RMO founded by John and Liz Blankens in 1978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Staff consists of 600 people </a:t>
            </a:r>
          </a:p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Annual sales have risen to nearly $100 million</a:t>
            </a:r>
          </a:p>
          <a:p>
            <a:pPr lvl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Mail-order operation contributes $60 million</a:t>
            </a:r>
          </a:p>
          <a:p>
            <a:pPr lvl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In-store retail sales account for $7.5 million </a:t>
            </a:r>
          </a:p>
          <a:p>
            <a:pPr lvl="1"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Phone-order operation accounts for $30 million  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93C430-0EB6-4202-B0E5-29E06C16CBA0}" type="slidenum">
              <a:rPr lang="en-US"/>
              <a:pPr/>
              <a:t>38</a:t>
            </a:fld>
            <a:endParaRPr lang="en-US"/>
          </a:p>
        </p:txBody>
      </p:sp>
      <p:pic>
        <p:nvPicPr>
          <p:cNvPr id="464898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04800"/>
            <a:ext cx="3930650" cy="5053013"/>
          </a:xfrm>
          <a:prstGeom prst="rect">
            <a:avLst/>
          </a:prstGeom>
          <a:noFill/>
        </p:spPr>
      </p:pic>
      <p:sp>
        <p:nvSpPr>
          <p:cNvPr id="464899" name="Rectangle 3"/>
          <p:cNvSpPr>
            <a:spLocks noChangeArrowheads="1"/>
          </p:cNvSpPr>
          <p:nvPr/>
        </p:nvSpPr>
        <p:spPr bwMode="auto">
          <a:xfrm>
            <a:off x="228600" y="55626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1-9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	Current RMO Catalog (Spring 2006)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A9DC0-AFA1-4235-8BCC-D466D800F1B2}" type="slidenum">
              <a:rPr lang="en-US"/>
              <a:pPr/>
              <a:t>39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RMO Strategic Issues</a:t>
            </a:r>
            <a:r>
              <a:rPr lang="en-US"/>
              <a:t> 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Founders commit to business expansion in 2002  </a:t>
            </a:r>
          </a:p>
          <a:p>
            <a:pPr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Growth channel: business-to-consumer (B2C) e-commerce</a:t>
            </a:r>
          </a:p>
          <a:p>
            <a:pPr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Two key strategic thrusts support five year plan:</a:t>
            </a:r>
          </a:p>
          <a:p>
            <a:pPr lvl="1"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Supply chain management (SCM)</a:t>
            </a:r>
          </a:p>
          <a:p>
            <a:pPr lvl="1"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Customer relationship management (CRM)</a:t>
            </a:r>
          </a:p>
          <a:p>
            <a:pPr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Object-oriented technology and techniques shape system development projects 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E56A3C-1A59-4E8A-BB5D-79DB33DEAFFF}" type="slidenum">
              <a:rPr lang="en-US"/>
              <a:pPr/>
              <a:t>4</a:t>
            </a:fld>
            <a:endParaRPr lang="en-US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GRADING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MIDTERM %25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FINAL EXAM %40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QUIZZES %</a:t>
            </a:r>
            <a:r>
              <a:rPr lang="en-US" b="1" i="1" dirty="0" smtClean="0">
                <a:solidFill>
                  <a:srgbClr val="FF0000"/>
                </a:solidFill>
              </a:rPr>
              <a:t>20</a:t>
            </a:r>
            <a:endParaRPr lang="en-US" b="1" i="1" dirty="0">
              <a:solidFill>
                <a:srgbClr val="FF0000"/>
              </a:solidFill>
            </a:endParaRP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Two Class Quiz(% 5</a:t>
            </a:r>
            <a:r>
              <a:rPr lang="en-US" b="1" i="1" dirty="0" smtClean="0">
                <a:solidFill>
                  <a:srgbClr val="FF0000"/>
                </a:solidFill>
              </a:rPr>
              <a:t> each</a:t>
            </a:r>
            <a:r>
              <a:rPr lang="en-US" b="1" i="1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Two Lab Quiz (%5 each)</a:t>
            </a:r>
          </a:p>
          <a:p>
            <a:pPr lvl="2"/>
            <a:r>
              <a:rPr lang="en-US" b="1" i="1" dirty="0">
                <a:solidFill>
                  <a:srgbClr val="FF0000"/>
                </a:solidFill>
              </a:rPr>
              <a:t>MS PROJECT</a:t>
            </a:r>
          </a:p>
          <a:p>
            <a:pPr lvl="2"/>
            <a:r>
              <a:rPr lang="en-US" b="1" i="1" smtClean="0">
                <a:solidFill>
                  <a:srgbClr val="FF0000"/>
                </a:solidFill>
              </a:rPr>
              <a:t>VISUAL PARADIGM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 Project %</a:t>
            </a:r>
            <a:r>
              <a:rPr lang="en-US" b="1" i="1" dirty="0" smtClean="0">
                <a:solidFill>
                  <a:srgbClr val="FF0000"/>
                </a:solidFill>
              </a:rPr>
              <a:t>15 </a:t>
            </a:r>
            <a:r>
              <a:rPr lang="en-US" b="1" i="1" dirty="0" smtClean="0">
                <a:solidFill>
                  <a:srgbClr val="FF0000"/>
                </a:solidFill>
                <a:sym typeface="Wingdings" pitchFamily="2" charset="2"/>
              </a:rPr>
              <a:t>phase1 %5 </a:t>
            </a:r>
            <a:r>
              <a:rPr lang="tr-TR" b="1" i="1" dirty="0" smtClean="0">
                <a:solidFill>
                  <a:srgbClr val="FF0000"/>
                </a:solidFill>
                <a:sym typeface="Wingdings" pitchFamily="2" charset="2"/>
              </a:rPr>
              <a:t>+ phase2 %5+phase3 %5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tr-TR" b="1" i="1" dirty="0">
              <a:solidFill>
                <a:srgbClr val="FF0000"/>
              </a:solidFill>
            </a:endParaRPr>
          </a:p>
          <a:p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>
              <a:solidFill>
                <a:srgbClr val="FF0000"/>
              </a:solidFill>
            </a:endParaRPr>
          </a:p>
          <a:p>
            <a:pPr lvl="1"/>
            <a:endParaRPr lang="en-US" b="1" i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C253A-CFCA-490D-80C6-D9C5182F8C7C}" type="slidenum">
              <a:rPr lang="en-US"/>
              <a:pPr/>
              <a:t>40</a:t>
            </a:fld>
            <a:endParaRPr lang="en-US"/>
          </a:p>
        </p:txBody>
      </p:sp>
      <p:sp>
        <p:nvSpPr>
          <p:cNvPr id="4659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RMO’s Organizational Structure and Locations</a:t>
            </a:r>
            <a:r>
              <a:rPr lang="en-US"/>
              <a:t> </a:t>
            </a:r>
          </a:p>
        </p:txBody>
      </p:sp>
      <p:sp>
        <p:nvSpPr>
          <p:cNvPr id="465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John and Liz Blankens are chief executives 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113 workers employed in Park City, Utah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Two retail store locations: Park City and Denver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Manufacturing facilities in Salt Lake City and  Portland, Oregon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9A4BE5-CB24-46D4-AA5B-ED72835AD62C}" type="slidenum">
              <a:rPr lang="en-US"/>
              <a:pPr/>
              <a:t>41</a:t>
            </a:fld>
            <a:endParaRPr lang="en-US"/>
          </a:p>
        </p:txBody>
      </p:sp>
      <p:pic>
        <p:nvPicPr>
          <p:cNvPr id="466946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096000"/>
          </a:xfrm>
          <a:prstGeom prst="rect">
            <a:avLst/>
          </a:prstGeom>
          <a:noFill/>
        </p:spPr>
      </p:pic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3505200" y="48768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1-10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	Rocky Mountain Outfitters’ Organizational Structure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9CF82D-607B-49D9-95D1-803053F7F53E}" type="slidenum">
              <a:rPr lang="en-US"/>
              <a:pPr/>
              <a:t>42</a:t>
            </a:fld>
            <a:endParaRPr lang="en-US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RMO’s Organizational Structure and Locations (continued)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Three distribution/warehouse facilities: Salt Lake City, Albuquerque, and Portland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Mail-order processing in Provo, Utah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Phone-sales center in Salt Lake City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8D996-6378-47F4-90B4-3CB83A04460F}" type="slidenum">
              <a:rPr lang="en-US"/>
              <a:pPr/>
              <a:t>43</a:t>
            </a:fld>
            <a:endParaRPr lang="en-US"/>
          </a:p>
        </p:txBody>
      </p:sp>
      <p:pic>
        <p:nvPicPr>
          <p:cNvPr id="468994" name="Picture 1026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316663" cy="5029200"/>
          </a:xfrm>
          <a:prstGeom prst="rect">
            <a:avLst/>
          </a:prstGeom>
          <a:noFill/>
        </p:spPr>
      </p:pic>
      <p:sp>
        <p:nvSpPr>
          <p:cNvPr id="468995" name="Rectangle 1027"/>
          <p:cNvSpPr>
            <a:spLocks noChangeArrowheads="1"/>
          </p:cNvSpPr>
          <p:nvPr/>
        </p:nvSpPr>
        <p:spPr bwMode="auto">
          <a:xfrm>
            <a:off x="381000" y="55626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1-11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	Rocky Mountain Outfitter’s Locations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95007-C0A5-4344-9DC8-FC3C56370F32}" type="slidenum">
              <a:rPr lang="en-US"/>
              <a:pPr/>
              <a:t>44</a:t>
            </a:fld>
            <a:endParaRPr 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The RMO Information Systems Department</a:t>
            </a:r>
            <a:r>
              <a:rPr lang="en-US"/>
              <a:t> 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50 employees in information systems department</a:t>
            </a:r>
          </a:p>
          <a:p>
            <a:pPr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Mac Preston: chief information officer (CIO)</a:t>
            </a:r>
          </a:p>
          <a:p>
            <a:pPr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Information system organization</a:t>
            </a:r>
          </a:p>
          <a:p>
            <a:pPr lvl="1"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System support: telecommunications, database administration, operations, and user support</a:t>
            </a:r>
          </a:p>
          <a:p>
            <a:pPr lvl="1">
              <a:spcBef>
                <a:spcPct val="40000"/>
              </a:spcBef>
            </a:pPr>
            <a:r>
              <a:rPr lang="en-US">
                <a:cs typeface="Times New Roman" pitchFamily="18" charset="0"/>
              </a:rPr>
              <a:t>System development team: four project managers, six systems analysts, ten programmer analysts, and  support staff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9295B-A2E9-4EC7-85A1-D62A301148E4}" type="slidenum">
              <a:rPr lang="en-US"/>
              <a:pPr/>
              <a:t>45</a:t>
            </a:fld>
            <a:endParaRPr lang="en-US"/>
          </a:p>
        </p:txBody>
      </p:sp>
      <p:pic>
        <p:nvPicPr>
          <p:cNvPr id="473090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"/>
            <a:ext cx="4419600" cy="4949825"/>
          </a:xfrm>
          <a:prstGeom prst="rect">
            <a:avLst/>
          </a:prstGeom>
          <a:noFill/>
        </p:spPr>
      </p:pic>
      <p:sp>
        <p:nvSpPr>
          <p:cNvPr id="473091" name="Rectangle 3"/>
          <p:cNvSpPr>
            <a:spLocks noChangeArrowheads="1"/>
          </p:cNvSpPr>
          <p:nvPr/>
        </p:nvSpPr>
        <p:spPr bwMode="auto">
          <a:xfrm>
            <a:off x="381000" y="55626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1-12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	RMO Information Systems Department Staffing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29767E-2BCB-4001-AFCB-9027C68A48B0}" type="slidenum">
              <a:rPr lang="en-US"/>
              <a:pPr/>
              <a:t>46</a:t>
            </a:fld>
            <a:endParaRPr 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Existing RMO Systems</a:t>
            </a:r>
            <a:r>
              <a:rPr lang="en-US"/>
              <a:t> 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>
                <a:cs typeface="Times New Roman" pitchFamily="18" charset="0"/>
              </a:rPr>
              <a:t>Data center in Park City supports (8) systems:</a:t>
            </a:r>
          </a:p>
          <a:p>
            <a:pPr lvl="1"/>
            <a:r>
              <a:rPr lang="en-US"/>
              <a:t>Merchandising/Distribution</a:t>
            </a:r>
          </a:p>
          <a:p>
            <a:pPr lvl="1"/>
            <a:r>
              <a:rPr lang="en-US"/>
              <a:t>Mail Order</a:t>
            </a:r>
          </a:p>
          <a:p>
            <a:pPr lvl="1"/>
            <a:r>
              <a:rPr lang="en-US"/>
              <a:t>Phone Order</a:t>
            </a:r>
          </a:p>
          <a:p>
            <a:pPr lvl="1"/>
            <a:r>
              <a:rPr lang="en-US"/>
              <a:t>Retail Store Systems</a:t>
            </a:r>
          </a:p>
          <a:p>
            <a:pPr lvl="1"/>
            <a:r>
              <a:rPr lang="en-US"/>
              <a:t>Office Systems</a:t>
            </a:r>
          </a:p>
          <a:p>
            <a:pPr lvl="1"/>
            <a:r>
              <a:rPr lang="en-US"/>
              <a:t>Human Resources</a:t>
            </a:r>
          </a:p>
          <a:p>
            <a:pPr lvl="1"/>
            <a:r>
              <a:rPr lang="en-US"/>
              <a:t>Accounting/Finance  </a:t>
            </a:r>
          </a:p>
          <a:p>
            <a:pPr lvl="1"/>
            <a:r>
              <a:rPr lang="en-US"/>
              <a:t>RMO Informational Web site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04FDC5-96B9-4C06-9858-0D18F7802744}" type="slidenum">
              <a:rPr lang="en-US"/>
              <a:pPr/>
              <a:t>47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Information Systems Strategic Plan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en-US">
                <a:cs typeface="Times New Roman" pitchFamily="18" charset="0"/>
              </a:rPr>
              <a:t>SCM and CRM provide vision for the plan</a:t>
            </a:r>
          </a:p>
          <a:p>
            <a:pPr>
              <a:spcBef>
                <a:spcPct val="70000"/>
              </a:spcBef>
            </a:pPr>
            <a:r>
              <a:rPr lang="en-US">
                <a:cs typeface="Times New Roman" pitchFamily="18" charset="0"/>
              </a:rPr>
              <a:t>Two chief components</a:t>
            </a:r>
          </a:p>
          <a:p>
            <a:pPr lvl="1">
              <a:spcBef>
                <a:spcPct val="70000"/>
              </a:spcBef>
            </a:pPr>
            <a:r>
              <a:rPr lang="en-US"/>
              <a:t>Technology Architecture Plan: emphasize  distributed computing </a:t>
            </a:r>
          </a:p>
          <a:p>
            <a:pPr lvl="1">
              <a:spcBef>
                <a:spcPct val="70000"/>
              </a:spcBef>
            </a:pPr>
            <a:r>
              <a:rPr lang="en-US"/>
              <a:t>Application Architecture Plan: seamlessly integrate replacements, upgrades and new packages </a:t>
            </a:r>
          </a:p>
          <a:p>
            <a:pPr>
              <a:spcBef>
                <a:spcPct val="70000"/>
              </a:spcBef>
            </a:pPr>
            <a:r>
              <a:rPr lang="en-US"/>
              <a:t>Timetable reflects implementation schedule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E2E98-740E-47F9-8BC3-E13505658A9D}" type="slidenum">
              <a:rPr lang="en-US"/>
              <a:pPr/>
              <a:t>48</a:t>
            </a:fld>
            <a:endParaRPr lang="en-US"/>
          </a:p>
        </p:txBody>
      </p:sp>
      <p:pic>
        <p:nvPicPr>
          <p:cNvPr id="475138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10600" cy="6172200"/>
          </a:xfrm>
          <a:prstGeom prst="rect">
            <a:avLst/>
          </a:prstGeom>
          <a:noFill/>
        </p:spPr>
      </p:pic>
      <p:sp>
        <p:nvSpPr>
          <p:cNvPr id="475139" name="Rectangle 3"/>
          <p:cNvSpPr>
            <a:spLocks noChangeArrowheads="1"/>
          </p:cNvSpPr>
          <p:nvPr/>
        </p:nvSpPr>
        <p:spPr bwMode="auto">
          <a:xfrm>
            <a:off x="6324600" y="4724400"/>
            <a:ext cx="281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Figure 1-13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200"/>
              <a:t>	The Timetable for RMO’s Application Architecture Plan</a:t>
            </a:r>
            <a:r>
              <a:rPr lang="en-US" sz="1600"/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E86EB8-72AB-462B-B16F-8C2E990D3C71}" type="slidenum">
              <a:rPr lang="en-US"/>
              <a:pPr/>
              <a:t>49</a:t>
            </a:fld>
            <a:endParaRPr lang="en-US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The Customer Support System</a:t>
            </a:r>
            <a:r>
              <a:rPr lang="en-US"/>
              <a:t> 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05800" cy="41148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Development project: customer support system (CSS) </a:t>
            </a:r>
          </a:p>
          <a:p>
            <a:pPr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RMO core competency: cultivating customer loyalty</a:t>
            </a:r>
          </a:p>
          <a:p>
            <a:pPr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Application architecture plan specifies CSS objectives </a:t>
            </a:r>
          </a:p>
          <a:p>
            <a:pPr lvl="1"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Includes functions associated with providing products </a:t>
            </a:r>
          </a:p>
          <a:p>
            <a:pPr lvl="1"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Supports customer relationship management strategy</a:t>
            </a:r>
          </a:p>
          <a:p>
            <a:pPr lvl="1"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Offers multiple sales channels: telephone, mail, retail, and Internet</a:t>
            </a:r>
          </a:p>
          <a:p>
            <a:pPr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System details worked out in requirements analysis</a:t>
            </a:r>
            <a:r>
              <a:rPr lang="en-US" sz="2400">
                <a:cs typeface="Times New Roman" pitchFamily="18" charset="0"/>
              </a:rPr>
              <a:t>  </a:t>
            </a:r>
            <a:endParaRPr 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2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010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1762125" cy="4038600"/>
          </a:xfrm>
          <a:prstGeom prst="rect">
            <a:avLst/>
          </a:prstGeom>
          <a:noFill/>
        </p:spPr>
      </p:pic>
      <p:pic>
        <p:nvPicPr>
          <p:cNvPr id="427011" name="Picture 3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28600"/>
            <a:ext cx="1524000" cy="4038600"/>
          </a:xfrm>
          <a:prstGeom prst="rect">
            <a:avLst/>
          </a:prstGeom>
          <a:noFill/>
        </p:spPr>
      </p:pic>
      <p:pic>
        <p:nvPicPr>
          <p:cNvPr id="427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"/>
            <a:ext cx="6019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70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434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376754-BA08-49EC-AABF-ABF4E380B207}" type="slidenum">
              <a:rPr lang="en-US"/>
              <a:pPr/>
              <a:t>50</a:t>
            </a:fld>
            <a:endParaRPr lang="en-US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2286000"/>
          </a:xfrm>
        </p:spPr>
        <p:txBody>
          <a:bodyPr/>
          <a:lstStyle/>
          <a:p>
            <a:r>
              <a:rPr lang="en-US">
                <a:cs typeface="Arial" charset="0"/>
              </a:rPr>
              <a:t>The Analyst as a System Developer</a:t>
            </a:r>
            <a:r>
              <a:rPr lang="en-US">
                <a:cs typeface="Times New Roman" pitchFamily="18" charset="0"/>
              </a:rPr>
              <a:t/>
            </a:r>
            <a:br>
              <a:rPr lang="en-US">
                <a:cs typeface="Times New Roman" pitchFamily="18" charset="0"/>
              </a:rPr>
            </a:br>
            <a:r>
              <a:rPr lang="en-US">
                <a:cs typeface="Arial" charset="0"/>
              </a:rPr>
              <a:t>(The Heart of the Course)</a:t>
            </a:r>
            <a:r>
              <a:rPr lang="en-US">
                <a:cs typeface="Times New Roman" pitchFamily="18" charset="0"/>
              </a:rPr>
              <a:t/>
            </a:r>
            <a:br>
              <a:rPr lang="en-US">
                <a:cs typeface="Times New Roman" pitchFamily="18" charset="0"/>
              </a:rPr>
            </a:br>
            <a:endParaRPr lang="en-US">
              <a:cs typeface="Times New Roman" pitchFamily="18" charset="0"/>
            </a:endParaRP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Central theme: planning and executing an information systems project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Text organized into four conceptual components</a:t>
            </a:r>
          </a:p>
          <a:p>
            <a:pPr>
              <a:spcBef>
                <a:spcPct val="100000"/>
              </a:spcBef>
            </a:pPr>
            <a:r>
              <a:rPr lang="en-US">
                <a:cs typeface="Times New Roman" pitchFamily="18" charset="0"/>
              </a:rPr>
              <a:t>Barbara Halifax manages  RMO customer support system 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42F86E-A78D-42CC-8B72-4B49A9FFDC28}" type="slidenum">
              <a:rPr lang="en-US"/>
              <a:pPr/>
              <a:t>51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458200" cy="3733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Systems analyst solves business problems with IS technology</a:t>
            </a:r>
          </a:p>
          <a:p>
            <a:pPr>
              <a:spcBef>
                <a:spcPct val="40000"/>
              </a:spcBef>
            </a:pPr>
            <a:r>
              <a:rPr lang="en-US"/>
              <a:t>Analyst chief role: define requirements, design software, write code, complete extensive testing</a:t>
            </a:r>
          </a:p>
          <a:p>
            <a:pPr>
              <a:spcBef>
                <a:spcPct val="40000"/>
              </a:spcBef>
            </a:pPr>
            <a:r>
              <a:rPr lang="en-US"/>
              <a:t>Systems analysis/design: included in many job titles</a:t>
            </a:r>
          </a:p>
          <a:p>
            <a:pPr>
              <a:spcBef>
                <a:spcPct val="40000"/>
              </a:spcBef>
            </a:pPr>
            <a:r>
              <a:rPr lang="en-US"/>
              <a:t>Unified Process: approach to system development </a:t>
            </a:r>
          </a:p>
          <a:p>
            <a:pPr>
              <a:spcBef>
                <a:spcPct val="40000"/>
              </a:spcBef>
            </a:pPr>
            <a:r>
              <a:rPr lang="en-US"/>
              <a:t>Object-oriented technology: incorporated in Unified Process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533400" y="2133600"/>
            <a:ext cx="807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6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2923F-F7AF-4BD2-9783-0FD4A84BF38D}" type="slidenum">
              <a:rPr lang="en-US"/>
              <a:pPr/>
              <a:t>52</a:t>
            </a:fld>
            <a:endParaRPr 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(continued)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696200" cy="38100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838200" y="20574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685800" y="2133600"/>
            <a:ext cx="792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457200" y="18288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CCFF"/>
              </a:buClr>
              <a:buFont typeface="Wingdings" pitchFamily="2" charset="2"/>
              <a:buChar char="¥"/>
            </a:pPr>
            <a:r>
              <a:rPr lang="en-US"/>
              <a:t>Problem solving: understand, design, implement</a:t>
            </a:r>
          </a:p>
          <a:p>
            <a:pPr marL="342900" indent="-342900">
              <a:spcBef>
                <a:spcPct val="20000"/>
              </a:spcBef>
              <a:buClr>
                <a:srgbClr val="99CCFF"/>
              </a:buClr>
              <a:buFont typeface="Wingdings" pitchFamily="2" charset="2"/>
              <a:buChar char="¥"/>
            </a:pPr>
            <a:r>
              <a:rPr lang="en-US"/>
              <a:t>Writing code just one piece of the puzzle </a:t>
            </a:r>
          </a:p>
          <a:p>
            <a:pPr marL="342900" indent="-342900">
              <a:spcBef>
                <a:spcPct val="20000"/>
              </a:spcBef>
              <a:buClr>
                <a:srgbClr val="99CCFF"/>
              </a:buClr>
              <a:buFont typeface="Wingdings" pitchFamily="2" charset="2"/>
              <a:buChar char="¥"/>
            </a:pPr>
            <a:r>
              <a:rPr lang="en-US"/>
              <a:t>System: contains set of interrelated components and outcome</a:t>
            </a:r>
          </a:p>
          <a:p>
            <a:pPr marL="342900" indent="-342900">
              <a:spcBef>
                <a:spcPct val="20000"/>
              </a:spcBef>
              <a:buClr>
                <a:srgbClr val="99CCFF"/>
              </a:buClr>
              <a:buFont typeface="Wingdings" pitchFamily="2" charset="2"/>
              <a:buChar char="¥"/>
            </a:pPr>
            <a:r>
              <a:rPr lang="en-US"/>
              <a:t>Information systems: generate an information systems outcome</a:t>
            </a:r>
          </a:p>
          <a:p>
            <a:pPr marL="342900" indent="-342900">
              <a:spcBef>
                <a:spcPct val="20000"/>
              </a:spcBef>
              <a:buClr>
                <a:srgbClr val="99CCFF"/>
              </a:buClr>
              <a:buFont typeface="Wingdings" pitchFamily="2" charset="2"/>
              <a:buChar char="¥"/>
            </a:pPr>
            <a:r>
              <a:rPr lang="en-US"/>
              <a:t>System types: transaction processing, management information, executive information, decision support, communication support, office support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48F98F-EE68-495E-9136-1EAC972F0849}" type="slidenum">
              <a:rPr lang="en-US"/>
              <a:pPr/>
              <a:t>53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(continued)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838200" y="2057400"/>
            <a:ext cx="754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533400" y="2133600"/>
            <a:ext cx="830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533400" y="2133600"/>
            <a:ext cx="815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/>
          </a:p>
        </p:txBody>
      </p:sp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609600" y="2133600"/>
            <a:ext cx="792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40000"/>
              </a:spcBef>
              <a:buClr>
                <a:srgbClr val="99CCFF"/>
              </a:buClr>
              <a:buFont typeface="Wingdings" pitchFamily="2" charset="2"/>
              <a:buChar char="¥"/>
            </a:pPr>
            <a:r>
              <a:rPr lang="en-US"/>
              <a:t>Broad skill set: technical, business, people </a:t>
            </a:r>
          </a:p>
          <a:p>
            <a:pPr marL="342900" indent="-342900">
              <a:spcBef>
                <a:spcPct val="40000"/>
              </a:spcBef>
              <a:buClr>
                <a:srgbClr val="99CCFF"/>
              </a:buClr>
              <a:buFont typeface="Wingdings" pitchFamily="2" charset="2"/>
              <a:buChar char="¥"/>
            </a:pPr>
            <a:r>
              <a:rPr lang="en-US"/>
              <a:t>Integrity and ethical behavior:  critical to success</a:t>
            </a:r>
          </a:p>
          <a:p>
            <a:pPr marL="342900" indent="-342900">
              <a:spcBef>
                <a:spcPct val="40000"/>
              </a:spcBef>
              <a:buClr>
                <a:srgbClr val="99CCFF"/>
              </a:buClr>
              <a:buFont typeface="Wingdings" pitchFamily="2" charset="2"/>
              <a:buChar char="¥"/>
            </a:pPr>
            <a:r>
              <a:rPr lang="en-US"/>
              <a:t>Strategic planning: special projects, process reengineering</a:t>
            </a:r>
          </a:p>
          <a:p>
            <a:pPr marL="342900" indent="-342900">
              <a:spcBef>
                <a:spcPct val="40000"/>
              </a:spcBef>
              <a:buClr>
                <a:srgbClr val="99CCFF"/>
              </a:buClr>
              <a:buFont typeface="Wingdings" pitchFamily="2" charset="2"/>
              <a:buChar char="¥"/>
            </a:pPr>
            <a:r>
              <a:rPr lang="en-US"/>
              <a:t>Enterprise resource planning: turnkey solution</a:t>
            </a:r>
          </a:p>
          <a:p>
            <a:pPr marL="342900" indent="-342900">
              <a:spcBef>
                <a:spcPct val="40000"/>
              </a:spcBef>
              <a:buClr>
                <a:srgbClr val="99CCFF"/>
              </a:buClr>
              <a:buFont typeface="Wingdings" pitchFamily="2" charset="2"/>
              <a:buChar char="¥"/>
            </a:pPr>
            <a:r>
              <a:rPr lang="en-US"/>
              <a:t>RMO customer support system project is an ongoing illustration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DE344-CF14-464D-91F5-CE7489E1FA16}" type="slidenum">
              <a:rPr lang="en-US"/>
              <a:pPr/>
              <a:t>6</a:t>
            </a:fld>
            <a:endParaRPr lang="en-US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</a:t>
            </a:r>
          </a:p>
        </p:txBody>
      </p:sp>
      <p:sp>
        <p:nvSpPr>
          <p:cNvPr id="428052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467600" cy="4114800"/>
          </a:xfrm>
          <a:noFill/>
          <a:ln/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Explain the key role of a systems analyst in business </a:t>
            </a:r>
          </a:p>
          <a:p>
            <a:pPr>
              <a:spcBef>
                <a:spcPct val="40000"/>
              </a:spcBef>
            </a:pPr>
            <a:r>
              <a:rPr lang="en-US"/>
              <a:t>Describe the various types of systems an analyst might work on</a:t>
            </a:r>
          </a:p>
          <a:p>
            <a:pPr>
              <a:spcBef>
                <a:spcPct val="40000"/>
              </a:spcBef>
            </a:pPr>
            <a:r>
              <a:rPr lang="en-US"/>
              <a:t>Explain the importance of technical, people, and business skills for an analyst</a:t>
            </a:r>
          </a:p>
          <a:p>
            <a:pPr>
              <a:spcBef>
                <a:spcPct val="40000"/>
              </a:spcBef>
            </a:pPr>
            <a:r>
              <a:rPr lang="en-US"/>
              <a:t>Explain why ethical behavior is crucial for a systems analyst’s career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F4BA1-2F98-449D-B56C-1A63041CF91B}" type="slidenum">
              <a:rPr lang="en-US"/>
              <a:pPr/>
              <a:t>7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(continued)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7696200" cy="42672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>
                <a:solidFill>
                  <a:srgbClr val="000000"/>
                </a:solidFill>
                <a:cs typeface="Arial" charset="0"/>
              </a:rPr>
              <a:t>Describe the many types of technology an analyst needs to understand</a:t>
            </a:r>
            <a:endParaRPr lang="en-US"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>
                <a:solidFill>
                  <a:srgbClr val="000000"/>
                </a:solidFill>
                <a:cs typeface="Arial" charset="0"/>
              </a:rPr>
              <a:t>Describe various job titles and places of employment where analysis and design work is done</a:t>
            </a:r>
            <a:endParaRPr lang="en-US"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>
                <a:cs typeface="Times New Roman" pitchFamily="18" charset="0"/>
              </a:rPr>
              <a:t>D</a:t>
            </a:r>
            <a:r>
              <a:rPr lang="en-US">
                <a:solidFill>
                  <a:srgbClr val="000000"/>
                </a:solidFill>
                <a:cs typeface="Arial" charset="0"/>
              </a:rPr>
              <a:t>iscuss the analyst’s role in strategic planning for an organization</a:t>
            </a:r>
            <a:endParaRPr lang="en-US"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r>
              <a:rPr lang="en-US">
                <a:solidFill>
                  <a:srgbClr val="000000"/>
                </a:solidFill>
                <a:cs typeface="Arial" charset="0"/>
              </a:rPr>
              <a:t>Describe the analyst’s role in a system development project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53EF4F-3474-4E5F-80CD-BDB38C43BEC2}" type="slidenum">
              <a:rPr lang="en-US"/>
              <a:pPr/>
              <a:t>8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77200" cy="4114800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>
                <a:cs typeface="Times New Roman" pitchFamily="18" charset="0"/>
              </a:rPr>
              <a:t>Systems analysis: comprehend information system functions</a:t>
            </a:r>
          </a:p>
          <a:p>
            <a:pPr>
              <a:spcBef>
                <a:spcPct val="80000"/>
              </a:spcBef>
            </a:pPr>
            <a:r>
              <a:rPr lang="en-US">
                <a:cs typeface="Times New Roman" pitchFamily="18" charset="0"/>
              </a:rPr>
              <a:t>Systems design: specify physical implementation</a:t>
            </a:r>
          </a:p>
          <a:p>
            <a:pPr>
              <a:spcBef>
                <a:spcPct val="80000"/>
              </a:spcBef>
            </a:pPr>
            <a:r>
              <a:rPr lang="en-US">
                <a:cs typeface="Times New Roman" pitchFamily="18" charset="0"/>
              </a:rPr>
              <a:t>Systems analyst: develops information systems</a:t>
            </a:r>
          </a:p>
          <a:p>
            <a:pPr>
              <a:spcBef>
                <a:spcPct val="80000"/>
              </a:spcBef>
            </a:pPr>
            <a:r>
              <a:rPr lang="en-US">
                <a:cs typeface="Times New Roman" pitchFamily="18" charset="0"/>
              </a:rPr>
              <a:t>Unified Process: object-oriented analysis and design</a:t>
            </a:r>
          </a:p>
          <a:p>
            <a:pPr>
              <a:spcBef>
                <a:spcPct val="80000"/>
              </a:spcBef>
            </a:pPr>
            <a:r>
              <a:rPr lang="en-US">
                <a:cs typeface="Times New Roman" pitchFamily="18" charset="0"/>
              </a:rPr>
              <a:t>Rocky Mountain Outfitters (RMO): case study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Object-Oriented Analysis and Design with the Unified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0B338-734B-4F1D-B51C-5175281EC6E1}" type="slidenum">
              <a:rPr lang="en-US"/>
              <a:pPr/>
              <a:t>9</a:t>
            </a:fld>
            <a:endParaRPr lang="en-US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Times New Roman" pitchFamily="18" charset="0"/>
              </a:rPr>
              <a:t>The Analyst as a Business Problem Solver</a:t>
            </a:r>
            <a:r>
              <a:rPr lang="en-US"/>
              <a:t> 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r>
              <a:rPr lang="en-US" b="1" dirty="0">
                <a:cs typeface="Times New Roman" pitchFamily="18" charset="0"/>
              </a:rPr>
              <a:t>Analyst background</a:t>
            </a:r>
            <a:r>
              <a:rPr lang="en-US" dirty="0">
                <a:cs typeface="Times New Roman" pitchFamily="18" charset="0"/>
              </a:rPr>
              <a:t>: computer technology, object-oriented analysis </a:t>
            </a:r>
            <a:r>
              <a:rPr lang="en-US">
                <a:cs typeface="Times New Roman" pitchFamily="18" charset="0"/>
              </a:rPr>
              <a:t>and </a:t>
            </a:r>
            <a:r>
              <a:rPr lang="en-US" smtClean="0">
                <a:cs typeface="Times New Roman" pitchFamily="18" charset="0"/>
              </a:rPr>
              <a:t>design</a:t>
            </a:r>
            <a:endParaRPr lang="en-US" dirty="0">
              <a:cs typeface="Times New Roman" pitchFamily="18" charset="0"/>
            </a:endParaRPr>
          </a:p>
          <a:p>
            <a:r>
              <a:rPr lang="en-US" b="1" dirty="0">
                <a:cs typeface="Times New Roman" pitchFamily="18" charset="0"/>
              </a:rPr>
              <a:t>Chief task</a:t>
            </a:r>
            <a:r>
              <a:rPr lang="en-US" dirty="0">
                <a:cs typeface="Times New Roman" pitchFamily="18" charset="0"/>
              </a:rPr>
              <a:t>: define problem and outline solution</a:t>
            </a:r>
          </a:p>
          <a:p>
            <a:r>
              <a:rPr lang="en-US" b="1" dirty="0">
                <a:cs typeface="Times New Roman" pitchFamily="18" charset="0"/>
              </a:rPr>
              <a:t>Challenge:</a:t>
            </a:r>
            <a:r>
              <a:rPr lang="en-US" dirty="0">
                <a:cs typeface="Times New Roman" pitchFamily="18" charset="0"/>
              </a:rPr>
              <a:t>  develop alternatives consistent with corporate strategic </a:t>
            </a:r>
          </a:p>
          <a:p>
            <a:r>
              <a:rPr lang="en-US" dirty="0">
                <a:cs typeface="Times New Roman" pitchFamily="18" charset="0"/>
              </a:rPr>
              <a:t>Develop system requirements and design models</a:t>
            </a:r>
          </a:p>
          <a:p>
            <a:r>
              <a:rPr lang="en-US" b="1" dirty="0">
                <a:cs typeface="Times New Roman" pitchFamily="18" charset="0"/>
              </a:rPr>
              <a:t>Systems design models</a:t>
            </a:r>
            <a:r>
              <a:rPr lang="en-US" dirty="0">
                <a:cs typeface="Times New Roman" pitchFamily="18" charset="0"/>
              </a:rPr>
              <a:t>: databases, user interfaces, networks, operating procedures, conversion plans, and, software classes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3A4182B5530489CC2976CC62E1276" ma:contentTypeVersion="" ma:contentTypeDescription="Create a new document." ma:contentTypeScope="" ma:versionID="866f50106f7554e010a59502dc762bb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6FAC50-5A6F-42B7-88BD-22AFB0F2E740}"/>
</file>

<file path=customXml/itemProps2.xml><?xml version="1.0" encoding="utf-8"?>
<ds:datastoreItem xmlns:ds="http://schemas.openxmlformats.org/officeDocument/2006/customXml" ds:itemID="{AAD301D9-1DC6-4EB2-93C6-396EB602D23D}"/>
</file>

<file path=customXml/itemProps3.xml><?xml version="1.0" encoding="utf-8"?>
<ds:datastoreItem xmlns:ds="http://schemas.openxmlformats.org/officeDocument/2006/customXml" ds:itemID="{A245EAD0-D283-4BFA-ACFD-220FA5D36CF4}"/>
</file>

<file path=docProps/app.xml><?xml version="1.0" encoding="utf-8"?>
<Properties xmlns="http://schemas.openxmlformats.org/officeDocument/2006/extended-properties" xmlns:vt="http://schemas.openxmlformats.org/officeDocument/2006/docPropsVTypes">
  <TotalTime>12394</TotalTime>
  <Words>2036</Words>
  <Application>Microsoft Office PowerPoint</Application>
  <PresentationFormat>On-screen Show (4:3)</PresentationFormat>
  <Paragraphs>386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Default Design</vt:lpstr>
      <vt:lpstr>ITEC315</vt:lpstr>
      <vt:lpstr>OVERVIEW OF THE COURSE (cont.)</vt:lpstr>
      <vt:lpstr>RESOURCE BOOK</vt:lpstr>
      <vt:lpstr>GRADING</vt:lpstr>
      <vt:lpstr>PowerPoint Presentation</vt:lpstr>
      <vt:lpstr>Objectives </vt:lpstr>
      <vt:lpstr>Objectives (continued)</vt:lpstr>
      <vt:lpstr>Overview</vt:lpstr>
      <vt:lpstr>The Analyst as a Business Problem Solver </vt:lpstr>
      <vt:lpstr>PowerPoint Presentation</vt:lpstr>
      <vt:lpstr>Systems that Solve Business Problems</vt:lpstr>
      <vt:lpstr>PowerPoint Presentation</vt:lpstr>
      <vt:lpstr>Information Systems </vt:lpstr>
      <vt:lpstr>PowerPoint Presentation</vt:lpstr>
      <vt:lpstr>PowerPoint Presentation</vt:lpstr>
      <vt:lpstr>Types of Information Systems</vt:lpstr>
      <vt:lpstr>PowerPoint Presentation</vt:lpstr>
      <vt:lpstr>Required Skills of the Systems Analyst</vt:lpstr>
      <vt:lpstr>PowerPoint Presentation</vt:lpstr>
      <vt:lpstr>Technical Knowledge and Skills</vt:lpstr>
      <vt:lpstr>Technical Knowledge and Skills</vt:lpstr>
      <vt:lpstr>Technical Knowledge and Skills</vt:lpstr>
      <vt:lpstr>Business Knowledge and Skills</vt:lpstr>
      <vt:lpstr>People Knowledge and Skills</vt:lpstr>
      <vt:lpstr>Integrity and Ethics  </vt:lpstr>
      <vt:lpstr>The Environment Surrounding the Analyst</vt:lpstr>
      <vt:lpstr>Types of Technology</vt:lpstr>
      <vt:lpstr>Typical Job Titles and Places of Employment </vt:lpstr>
      <vt:lpstr>A Few Words about Integrity and Ethics </vt:lpstr>
      <vt:lpstr>The Analyst’s Role in Strategic Planning </vt:lpstr>
      <vt:lpstr>Special Projects</vt:lpstr>
      <vt:lpstr>Information Systems Strategic Planning </vt:lpstr>
      <vt:lpstr>PowerPoint Presentation</vt:lpstr>
      <vt:lpstr>Enterprise Resource Planning </vt:lpstr>
      <vt:lpstr>Rocky Mountain Outfitters and Its Strategic Information Systems Plan </vt:lpstr>
      <vt:lpstr>PowerPoint Presentation</vt:lpstr>
      <vt:lpstr>  Introducing Rocky Mountain Outfitters (RMO) </vt:lpstr>
      <vt:lpstr>PowerPoint Presentation</vt:lpstr>
      <vt:lpstr>RMO Strategic Issues </vt:lpstr>
      <vt:lpstr>RMO’s Organizational Structure and Locations </vt:lpstr>
      <vt:lpstr>PowerPoint Presentation</vt:lpstr>
      <vt:lpstr>RMO’s Organizational Structure and Locations (continued)</vt:lpstr>
      <vt:lpstr>PowerPoint Presentation</vt:lpstr>
      <vt:lpstr>The RMO Information Systems Department </vt:lpstr>
      <vt:lpstr>PowerPoint Presentation</vt:lpstr>
      <vt:lpstr>Existing RMO Systems </vt:lpstr>
      <vt:lpstr>The Information Systems Strategic Plan</vt:lpstr>
      <vt:lpstr>PowerPoint Presentation</vt:lpstr>
      <vt:lpstr>The Customer Support System </vt:lpstr>
      <vt:lpstr>The Analyst as a System Developer (The Heart of the Course) </vt:lpstr>
      <vt:lpstr>Summary</vt:lpstr>
      <vt:lpstr>Summary (continued)</vt:lpstr>
      <vt:lpstr>Summary (continued)</vt:lpstr>
    </vt:vector>
  </TitlesOfParts>
  <Company>Briacliffe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Science</dc:title>
  <dc:creator>John Torquato</dc:creator>
  <cp:lastModifiedBy>halide</cp:lastModifiedBy>
  <cp:revision>288</cp:revision>
  <dcterms:created xsi:type="dcterms:W3CDTF">2004-08-05T16:05:47Z</dcterms:created>
  <dcterms:modified xsi:type="dcterms:W3CDTF">2017-02-14T08:55:17Z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0x0101004063A4182B5530489CC2976CC62E1276</vt:lpwstr>
  </property>
</Properties>
</file>