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19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110.xml" ContentType="application/vnd.openxmlformats-officedocument.presentationml.slide+xml"/>
  <Override PartName="/ppt/slides/slide109.xml" ContentType="application/vnd.openxmlformats-officedocument.presentationml.slide+xml"/>
  <Override PartName="/ppt/slides/slide108.xml" ContentType="application/vnd.openxmlformats-officedocument.presentationml.slide+xml"/>
  <Override PartName="/ppt/slides/slide107.xml" ContentType="application/vnd.openxmlformats-officedocument.presentationml.slide+xml"/>
  <Override PartName="/ppt/slides/slide106.xml" ContentType="application/vnd.openxmlformats-officedocument.presentationml.slide+xml"/>
  <Override PartName="/ppt/slides/slide105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8.xml" ContentType="application/vnd.openxmlformats-officedocument.presentationml.slide+xml"/>
  <Override PartName="/ppt/slides/slide117.xml" ContentType="application/vnd.openxmlformats-officedocument.presentationml.slide+xml"/>
  <Override PartName="/ppt/slides/slide116.xml" ContentType="application/vnd.openxmlformats-officedocument.presentationml.slide+xml"/>
  <Override PartName="/ppt/slides/slide115.xml" ContentType="application/vnd.openxmlformats-officedocument.presentationml.slide+xml"/>
  <Override PartName="/ppt/slides/slide114.xml" ContentType="application/vnd.openxmlformats-officedocument.presentationml.slide+xml"/>
  <Override PartName="/ppt/slides/slide104.xml" ContentType="application/vnd.openxmlformats-officedocument.presentationml.slide+xml"/>
  <Override PartName="/ppt/slides/slide103.xml" ContentType="application/vnd.openxmlformats-officedocument.presentationml.slide+xml"/>
  <Override PartName="/ppt/slides/slide102.xml" ContentType="application/vnd.openxmlformats-officedocument.presentationml.slide+xml"/>
  <Override PartName="/ppt/slides/slide93.xml" ContentType="application/vnd.openxmlformats-officedocument.presentationml.slide+xml"/>
  <Override PartName="/ppt/slides/slide92.xml" ContentType="application/vnd.openxmlformats-officedocument.presentationml.slide+xml"/>
  <Override PartName="/ppt/slides/slide91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101.xml" ContentType="application/vnd.openxmlformats-officedocument.presentationml.slide+xml"/>
  <Override PartName="/ppt/slides/slide100.xml" ContentType="application/vnd.openxmlformats-officedocument.presentationml.slide+xml"/>
  <Override PartName="/ppt/slides/slide99.xml" ContentType="application/vnd.openxmlformats-officedocument.presentationml.slide+xml"/>
  <Override PartName="/ppt/slides/slide98.xml" ContentType="application/vnd.openxmlformats-officedocument.presentationml.slide+xml"/>
  <Override PartName="/ppt/slides/slide97.xml" ContentType="application/vnd.openxmlformats-officedocument.presentationml.slide+xml"/>
  <Override PartName="/ppt/slides/slide120.xml" ContentType="application/vnd.openxmlformats-officedocument.presentationml.slide+xml"/>
  <Override PartName="/ppt/slides/slide54.xml" ContentType="application/vnd.openxmlformats-officedocument.presentationml.slide+xml"/>
  <Override PartName="/ppt/slides/slide5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5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0.xml" ContentType="application/vnd.openxmlformats-officedocument.presentationml.slide+xml"/>
  <Override PartName="/ppt/slides/slide44.xml" ContentType="application/vnd.openxmlformats-officedocument.presentationml.slide+xml"/>
  <Override PartName="/ppt/slides/slide38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31.xml" ContentType="application/vnd.openxmlformats-officedocument.presentationml.slide+xml"/>
  <Override PartName="/ppt/slides/slide27.xml" ContentType="application/vnd.openxmlformats-officedocument.presentationml.slide+xml"/>
  <Override PartName="/ppt/slides/slide33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customXml" Target="../customXml/item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129" Type="http://schemas.openxmlformats.org/officeDocument/2006/relationships/customXml" Target="../customXml/item2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customXml" Target="../customXml/item3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3049-5157-4B68-9789-7D8201BC3C0A}" type="datetimeFigureOut">
              <a:rPr lang="en-US" smtClean="0"/>
              <a:pPr/>
              <a:t>2/21/2013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2A21-C3CC-4EB2-9621-948D1F949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3049-5157-4B68-9789-7D8201BC3C0A}" type="datetimeFigureOut">
              <a:rPr lang="en-US" smtClean="0"/>
              <a:pPr/>
              <a:t>2/21/2013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2A21-C3CC-4EB2-9621-948D1F949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3049-5157-4B68-9789-7D8201BC3C0A}" type="datetimeFigureOut">
              <a:rPr lang="en-US" smtClean="0"/>
              <a:pPr/>
              <a:t>2/21/2013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2A21-C3CC-4EB2-9621-948D1F949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3049-5157-4B68-9789-7D8201BC3C0A}" type="datetimeFigureOut">
              <a:rPr lang="en-US" smtClean="0"/>
              <a:pPr/>
              <a:t>2/21/2013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2A21-C3CC-4EB2-9621-948D1F949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3049-5157-4B68-9789-7D8201BC3C0A}" type="datetimeFigureOut">
              <a:rPr lang="en-US" smtClean="0"/>
              <a:pPr/>
              <a:t>2/21/2013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2A21-C3CC-4EB2-9621-948D1F949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3049-5157-4B68-9789-7D8201BC3C0A}" type="datetimeFigureOut">
              <a:rPr lang="en-US" smtClean="0"/>
              <a:pPr/>
              <a:t>2/21/2013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2A21-C3CC-4EB2-9621-948D1F949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3049-5157-4B68-9789-7D8201BC3C0A}" type="datetimeFigureOut">
              <a:rPr lang="en-US" smtClean="0"/>
              <a:pPr/>
              <a:t>2/21/2013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2A21-C3CC-4EB2-9621-948D1F949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3049-5157-4B68-9789-7D8201BC3C0A}" type="datetimeFigureOut">
              <a:rPr lang="en-US" smtClean="0"/>
              <a:pPr/>
              <a:t>2/21/2013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2A21-C3CC-4EB2-9621-948D1F949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3049-5157-4B68-9789-7D8201BC3C0A}" type="datetimeFigureOut">
              <a:rPr lang="en-US" smtClean="0"/>
              <a:pPr/>
              <a:t>2/21/2013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2A21-C3CC-4EB2-9621-948D1F949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3049-5157-4B68-9789-7D8201BC3C0A}" type="datetimeFigureOut">
              <a:rPr lang="en-US" smtClean="0"/>
              <a:pPr/>
              <a:t>2/21/2013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2A21-C3CC-4EB2-9621-948D1F949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3049-5157-4B68-9789-7D8201BC3C0A}" type="datetimeFigureOut">
              <a:rPr lang="en-US" smtClean="0"/>
              <a:pPr/>
              <a:t>2/21/2013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2A21-C3CC-4EB2-9621-948D1F949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53049-5157-4B68-9789-7D8201BC3C0A}" type="datetimeFigureOut">
              <a:rPr lang="en-US" smtClean="0"/>
              <a:pPr/>
              <a:t>2/21/2013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62A21-C3CC-4EB2-9621-948D1F949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http://image.slidesharecdn.com/rooftypes-090508000606-phpapp02/95/slide-7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153400" cy="5635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http://image.slidesharecdn.com/rooftypes-090508000606-phpapp02/95/slide-17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0668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truss </a:t>
            </a:r>
          </a:p>
        </p:txBody>
      </p:sp>
      <p:pic>
        <p:nvPicPr>
          <p:cNvPr id="113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212" y="3048794"/>
            <a:ext cx="57435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Bracing truss </a:t>
            </a:r>
          </a:p>
        </p:txBody>
      </p:sp>
      <p:pic>
        <p:nvPicPr>
          <p:cNvPr id="1146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312" y="2615406"/>
            <a:ext cx="566737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truss </a:t>
            </a:r>
            <a:r>
              <a:rPr lang="tr-TR" dirty="0" smtClean="0"/>
              <a:t>- </a:t>
            </a:r>
            <a:r>
              <a:rPr lang="en-US" b="1" dirty="0"/>
              <a:t>Truss System </a:t>
            </a:r>
            <a:endParaRPr lang="en-US" dirty="0"/>
          </a:p>
        </p:txBody>
      </p:sp>
      <p:pic>
        <p:nvPicPr>
          <p:cNvPr id="1157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19400"/>
            <a:ext cx="74295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Singapore Esplanade theatre </a:t>
            </a:r>
          </a:p>
        </p:txBody>
      </p:sp>
      <p:pic>
        <p:nvPicPr>
          <p:cNvPr id="1167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44167"/>
            <a:ext cx="8229600" cy="263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77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245" y="1600200"/>
            <a:ext cx="730351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Roof Truss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b="1" dirty="0"/>
          </a:p>
          <a:p>
            <a:r>
              <a:rPr lang="en-US" dirty="0"/>
              <a:t>Roof rafters spanning more than 20 m can be designed </a:t>
            </a:r>
          </a:p>
          <a:p>
            <a:r>
              <a:rPr lang="en-US" dirty="0"/>
              <a:t>Usual span-to-depth ratio of steep roof trusses is 7.5 to 12 </a:t>
            </a:r>
          </a:p>
          <a:p>
            <a:r>
              <a:rPr lang="en-US" dirty="0"/>
              <a:t>Panel width should be constant </a:t>
            </a:r>
          </a:p>
          <a:p>
            <a:r>
              <a:rPr lang="en-US" dirty="0"/>
              <a:t>Even number of panels avoids cross-braces </a:t>
            </a:r>
          </a:p>
          <a:p>
            <a:r>
              <a:rPr lang="en-US" dirty="0"/>
              <a:t>Diagonal web members should be in tension under worst-case loading </a:t>
            </a:r>
          </a:p>
          <a:p>
            <a:r>
              <a:rPr lang="en-US" dirty="0"/>
              <a:t>Inclination angle of the diagonals should be between 35° and 50° </a:t>
            </a:r>
          </a:p>
          <a:p>
            <a:r>
              <a:rPr lang="en-US" dirty="0"/>
              <a:t>If at all possible, the </a:t>
            </a:r>
            <a:r>
              <a:rPr lang="en-US" dirty="0" err="1"/>
              <a:t>purlins</a:t>
            </a:r>
            <a:r>
              <a:rPr lang="en-US" dirty="0"/>
              <a:t> and verticals should closely coincide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Usual range of depths of roof trusses </a:t>
            </a:r>
            <a:endParaRPr lang="en-US" dirty="0"/>
          </a:p>
        </p:txBody>
      </p:sp>
      <p:pic>
        <p:nvPicPr>
          <p:cNvPr id="118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4612" y="2405856"/>
            <a:ext cx="39147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Approximate mass for roof trusses </a:t>
            </a:r>
            <a:endParaRPr lang="en-US" dirty="0"/>
          </a:p>
        </p:txBody>
      </p:sp>
      <p:pic>
        <p:nvPicPr>
          <p:cNvPr id="1198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8217" y="1600200"/>
            <a:ext cx="424756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Approximate mass for roof trusses </a:t>
            </a:r>
            <a:endParaRPr lang="en-US" dirty="0"/>
          </a:p>
        </p:txBody>
      </p:sp>
      <p:pic>
        <p:nvPicPr>
          <p:cNvPr id="1208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0275" y="2901156"/>
            <a:ext cx="47434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(a)centre of gravity lines intersect at the node; </a:t>
            </a:r>
            <a:br>
              <a:rPr lang="en-US" b="1" dirty="0"/>
            </a:br>
            <a:r>
              <a:rPr lang="en-US" b="1" dirty="0"/>
              <a:t>(b)eccentric connection can be a practical way of detailing but additional bending stresses are induced </a:t>
            </a:r>
            <a:br>
              <a:rPr lang="en-US" b="1" dirty="0"/>
            </a:br>
            <a:endParaRPr lang="en-US" dirty="0"/>
          </a:p>
        </p:txBody>
      </p:sp>
      <p:pic>
        <p:nvPicPr>
          <p:cNvPr id="1218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266367"/>
            <a:ext cx="6553200" cy="33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 descr="http://image.slidesharecdn.com/rooftypes-090508000606-phpapp02/95/slide-18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668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477962"/>
          </a:xfrm>
        </p:spPr>
        <p:txBody>
          <a:bodyPr>
            <a:normAutofit/>
          </a:bodyPr>
          <a:lstStyle/>
          <a:p>
            <a:r>
              <a:rPr lang="en-US" sz="2000" b="1" dirty="0"/>
              <a:t>(a) to (f ): commonly used in welded construction (though (a), (c), (d) and (e) may be bolted) (g) to (k): common sections used for chord and web/diagonal members </a:t>
            </a:r>
            <a:endParaRPr lang="en-US" sz="2000" dirty="0"/>
          </a:p>
        </p:txBody>
      </p:sp>
      <p:pic>
        <p:nvPicPr>
          <p:cNvPr id="1228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393935"/>
            <a:ext cx="5848350" cy="322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(a) </a:t>
            </a:r>
            <a:r>
              <a:rPr lang="en-US" sz="2000" b="1" dirty="0" err="1"/>
              <a:t>Gussetless</a:t>
            </a:r>
            <a:r>
              <a:rPr lang="en-US" sz="2000" b="1" dirty="0"/>
              <a:t> construction using Tee-chords; (b) gussets are required where diagonals carry large forces; (c) Tee-diagonals and chords, </a:t>
            </a:r>
            <a:r>
              <a:rPr lang="en-US" sz="2000" b="1" dirty="0" err="1"/>
              <a:t>gussetless</a:t>
            </a:r>
            <a:r>
              <a:rPr lang="en-US" sz="2000" b="1" dirty="0"/>
              <a:t>; (d) and (e) node detail for heavy </a:t>
            </a:r>
            <a:r>
              <a:rPr lang="en-US" sz="2000" b="1" dirty="0" err="1"/>
              <a:t>trusswork</a:t>
            </a:r>
            <a:r>
              <a:rPr lang="en-US" sz="2000" b="1" dirty="0"/>
              <a:t>, and (f ) riveted/bolted nodes </a:t>
            </a:r>
            <a:endParaRPr lang="en-US" sz="2000" dirty="0"/>
          </a:p>
        </p:txBody>
      </p:sp>
      <p:pic>
        <p:nvPicPr>
          <p:cNvPr id="1239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0" y="2086769"/>
            <a:ext cx="67818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(a) portal-type Pratt truss (b) Fink truss with large eaves overhang (c) alternative chord cross-sections </a:t>
            </a:r>
            <a:endParaRPr lang="en-US" sz="2000" dirty="0"/>
          </a:p>
        </p:txBody>
      </p:sp>
      <p:pic>
        <p:nvPicPr>
          <p:cNvPr id="1249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0671" y="1600200"/>
            <a:ext cx="61626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1" dirty="0"/>
              <a:t>(a) sandwich plate splice; (b) sandwich plate splice at chord reduction; (c) jacket splice; (d) welded butt splice; (e) welded butt splice with reducer, and; (f ) flange splice </a:t>
            </a:r>
            <a:endParaRPr lang="en-US" sz="2200" dirty="0"/>
          </a:p>
        </p:txBody>
      </p:sp>
      <p:pic>
        <p:nvPicPr>
          <p:cNvPr id="1259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0687" y="2386806"/>
            <a:ext cx="57626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400" b="1" dirty="0"/>
              <a:t>(a) Direct contact overlap connection without eccentricity; (b) direct contact overlap connection with eccentricity; (c) direct contact gap connection with/without eccentricity (with chord face reinforcing plate shown—without reinforcing plate is very common); (d) T-joint with chord face reinforcing plate (for very heavy loads—otherwise no reinforcing plate is also popular); (e) connection detail at support (note vertical stub portion with flange splice for lifting onto support); (f ) concentric reducer where chord section is stepped down (alternatively, if the overall section is not stepped down then the wall thickness is reduced—the latter applies for RHS/SHS); (g) slotted-gusset connections; (h) flattened end connections, and; (</a:t>
            </a:r>
            <a:r>
              <a:rPr lang="en-US" sz="1400" b="1" dirty="0" err="1"/>
              <a:t>i</a:t>
            </a:r>
            <a:r>
              <a:rPr lang="en-US" sz="1400" b="1" dirty="0"/>
              <a:t>) slit tube connections. </a:t>
            </a:r>
            <a:endParaRPr lang="en-US" sz="1400" dirty="0"/>
          </a:p>
        </p:txBody>
      </p:sp>
      <p:pic>
        <p:nvPicPr>
          <p:cNvPr id="1269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141976"/>
            <a:ext cx="6173478" cy="39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254000"/>
            <a:ext cx="6627813" cy="634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0" y="1524000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http://image.slidesharecdn.com/rooftypes-090508000606-phpapp02/95/slide-19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75" y="766763"/>
            <a:ext cx="390525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76400"/>
            <a:ext cx="6629400" cy="435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543050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 descr="http://image.slidesharecdn.com/rooftypes-090508000606-phpapp02/95/slide-20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http://image.slidesharecdn.com/rooftypes-090508000606-phpapp02/95/slide-22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http://image.slidesharecdn.com/rooftypes-090508000606-phpapp02/95/slide-23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668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http://image.slidesharecdn.com/rooftypes-090508000606-phpapp02/95/slide-24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http://image.slidesharecdn.com/rooftypes-090508000606-phpapp02/95/slide-25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http://image.slidesharecdn.com/rooftypes-090508000606-phpapp02/95/slide-26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http://image.slidesharecdn.com/rooftypes-090508000606-phpapp02/95/slide-27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http://image.slidesharecdn.com/rooftypes-090508000606-phpapp02/95/slide-9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http://image.slidesharecdn.com/rooftypes-090508000606-phpapp02/95/slide-28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http://image.slidesharecdn.com/rooftypes-090508000606-phpapp02/95/slide-29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http://image.slidesharecdn.com/rooftypes-090508000606-phpapp02/95/slide-30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http://image.slidesharecdn.com/rooftypes-090508000606-phpapp02/95/slide-31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http://image.slidesharecdn.com/rooftypes-090508000606-phpapp02/95/slide-33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430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http://image.slidesharecdn.com/rooftypes-090508000606-phpapp02/95/slide-34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http://image.slidesharecdn.com/rooftypes-090508000606-phpapp02/95/slide-35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http://image.slidesharecdn.com/rooftypes-090508000606-phpapp02/95/slide-36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http://image.slidesharecdn.com/rooftypes-090508000606-phpapp02/95/slide-37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92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http://image.slidesharecdn.com/rooftypes-090508000606-phpapp02/95/slide-38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image.slidesharecdn.com/rooftypes-090508000606-phpapp02/95/slide-10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http://image.slidesharecdn.com/rooftypes-090508000606-phpapp02/95/slide-39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http://image.slidesharecdn.com/rooftypes-090508000606-phpapp02/95/slide-40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http://image.slidesharecdn.com/rooftypes-090508000606-phpapp02/95/slide-41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http://image.slidesharecdn.com/rooftypes-090508000606-phpapp02/95/slide-42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http://image.slidesharecdn.com/rooftypes-090508000606-phpapp02/95/slide-43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http://image.slidesharecdn.com/rooftypes-090508000606-phpapp02/95/slide-44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71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 descr="http://image.slidesharecdn.com/rooftypes-090508000606-phpapp02/95/slide-45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 descr="http://image.slidesharecdn.com/rooftypes-090508000606-phpapp02/95/slide-46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http://image.slidesharecdn.com/rooftypes-090508000606-phpapp02/95/slide-47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 descr="http://image.slidesharecdn.com/rooftypes-090508000606-phpapp02/95/slide-48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1430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://image.slidesharecdn.com/rooftypes-090508000606-phpapp02/95/slide-11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 descr="http://image.slidesharecdn.com/rooftypes-090508000606-phpapp02/95/slide-49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 descr="http://image.slidesharecdn.com/rooftypes-090508000606-phpapp02/95/slide-50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 descr="http://image.slidesharecdn.com/rooftypes-090508000606-phpapp02/95/slide-51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 descr="http://image.slidesharecdn.com/rooftypes-090508000606-phpapp02/95/slide-53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 descr="http://image.slidesharecdn.com/rooftypes-090508000606-phpapp02/95/slide-54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 descr="http://image.slidesharecdn.com/roof-090331233550-phpapp02/95/slide-3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8382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 descr="http://image.slidesharecdn.com/roof-090331233550-phpapp02/95/slide-4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20" name="Picture 4" descr="http://image.slidesharecdn.com/roof-090331233550-phpapp02/95/slide-5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 descr="http://image.slidesharecdn.com/roof-090331233550-phpapp02/95/slide-6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858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 descr="http://image.slidesharecdn.com/roof-090331233550-phpapp02/95/slide-7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://image.slidesharecdn.com/rooftypes-090508000606-phpapp02/95/slide-12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90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 descr="http://image.slidesharecdn.com/roof-090331233550-phpapp02/95/slide-8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82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 descr="http://image.slidesharecdn.com/roof-090331233550-phpapp02/95/slide-9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 descr="http://image.slidesharecdn.com/roof-090331233550-phpapp02/95/slide-10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 descr="http://image.slidesharecdn.com/roof-090331233550-phpapp02/95/slide-11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 descr="http://image.slidesharecdn.com/roof-090331233550-phpapp02/95/slide-12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 descr="http://image.slidesharecdn.com/roof-090331233550-phpapp02/95/slide-15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7620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 descr="http://image.slidesharecdn.com/roof-090331233550-phpapp02/95/slide-16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0658" name="Picture 2" descr="http://image.slidesharecdn.com/roof-090331233550-phpapp02/95/slide-17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5735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 descr="http://image.slidesharecdn.com/roof-090331233550-phpapp02/95/slide-18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 descr="http://image.slidesharecdn.com/roof-090331233550-phpapp02/95/slide-19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://image.slidesharecdn.com/rooftypes-090508000606-phpapp02/95/slide-13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 descr="http://image.slidesharecdn.com/roof-090331233550-phpapp02/95/slide-20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5735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4754" name="Picture 2" descr="http://image.slidesharecdn.com/roof-090331233550-phpapp02/95/slide-21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 descr="http://image.slidesharecdn.com/roof-090331233550-phpapp02/95/slide-22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33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 descr="http://image.slidesharecdn.com/roof-090331233550-phpapp02/95/slide-23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533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 descr="http://image.slidesharecdn.com/roof-090331233550-phpapp02/95/slide-24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 descr="http://image.slidesharecdn.com/roof-090331233550-phpapp02/95/slide-25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 descr="http://image.slidesharecdn.com/roof-090331233550-phpapp02/95/slide-26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 descr="http://image.slidesharecdn.com/roof-090331233550-phpapp02/95/slide-27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 descr="http://image.slidesharecdn.com/roof-090331233550-phpapp02/95/slide-28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6" name="Picture 2" descr="http://image.slidesharecdn.com/roof-090331233550-phpapp02/95/slide-29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http://image.slidesharecdn.com/rooftypes-090508000606-phpapp02/95/slide-14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0" name="Picture 2" descr="http://image.slidesharecdn.com/roof-090331233550-phpapp02/95/slide-30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533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4" name="Picture 2" descr="http://image.slidesharecdn.com/roof-090331233550-phpapp02/95/slide-31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6018" name="Picture 2" descr="http://image.slidesharecdn.com/roof-090331233550-phpapp02/95/slide-32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2" name="Picture 2" descr="http://image.slidesharecdn.com/roof-090331233550-phpapp02/95/slide-33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 descr="http://image.slidesharecdn.com/roof-090331233550-phpapp02/95/slide-34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0" name="Picture 2" descr="http://image.slidesharecdn.com/roof-090331233550-phpapp02/95/slide-35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14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 descr="http://image.slidesharecdn.com/roof-090331233550-phpapp02/95/slide-36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38" name="Picture 2" descr="http://image.slidesharecdn.com/roof-090331233550-phpapp02/95/slide-37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2" name="Picture 2" descr="http://image.slidesharecdn.com/roof-090331233550-phpapp02/95/slide-38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 descr="http://image.slidesharecdn.com/roof-090331233550-phpapp02/95/slide-39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http://image.slidesharecdn.com/rooftypes-090508000606-phpapp02/95/slide-15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95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0" name="Picture 2" descr="http://image.slidesharecdn.com/roof-090331233550-phpapp02/95/slide-40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 descr="http://image.slidesharecdn.com/roof-090331233550-phpapp02/95/slide-41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 descr="http://image.slidesharecdn.com/roof-090331233550-phpapp02/95/slide-42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 descr="http://image.slidesharecdn.com/roof-090331233550-phpapp02/95/slide-43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72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6" name="Picture 2" descr="http://image.slidesharecdn.com/roof-090331233550-phpapp02/95/slide-44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330" name="Picture 2" descr="http://image.slidesharecdn.com/roof-090331233550-phpapp02/95/slide-45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4" name="Picture 2" descr="http://image.slidesharecdn.com/roof-090331233550-phpapp02/95/slide-46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1378" name="Picture 2" descr="http://image.slidesharecdn.com/roof-090331233550-phpapp02/95/slide-47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02" name="Picture 2" descr="http://image.slidesharecdn.com/roof-090331233550-phpapp02/95/slide-49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426" name="Picture 2" descr="http://image.slidesharecdn.com/roof-090331233550-phpapp02/95/slide-50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http://image.slidesharecdn.com/rooftypes-090508000606-phpapp02/95/slide-16-728.jpg?1241759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4450" name="Picture 2" descr="http://image.slidesharecdn.com/roof-090331233550-phpapp02/95/slide-51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5474" name="Picture 2" descr="http://image.slidesharecdn.com/roof-090331233550-phpapp02/95/slide-52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6498" name="Picture 2" descr="http://image.slidesharecdn.com/roof-090331233550-phpapp02/95/slide-54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7522" name="Picture 2" descr="http://image.slidesharecdn.com/roof-090331233550-phpapp02/95/slide-55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546" name="Picture 2" descr="http://image.slidesharecdn.com/roof-090331233550-phpapp02/95/slide-56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0" name="Picture 2" descr="http://image.slidesharecdn.com/roof-090331233550-phpapp02/95/slide-57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0594" name="Picture 2" descr="http://image.slidesharecdn.com/roof-090331233550-phpapp02/95/slide-58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" y="-251142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1618" name="Picture 2" descr="http://image.slidesharecdn.com/roof-090331233550-phpapp02/95/slide-59-728.jpg?123856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Trusses </a:t>
            </a:r>
          </a:p>
          <a:p>
            <a:r>
              <a:rPr lang="en-US" dirty="0"/>
              <a:t>2 </a:t>
            </a:r>
          </a:p>
          <a:p>
            <a:r>
              <a:rPr lang="en-US" dirty="0"/>
              <a:t>•Fabricated from various steel sections available, jointed together by welding or by bolting usually via gusset plates. </a:t>
            </a:r>
          </a:p>
          <a:p>
            <a:r>
              <a:rPr lang="en-US" dirty="0"/>
              <a:t>•Plane trusses and space trusses. </a:t>
            </a:r>
          </a:p>
          <a:p>
            <a:r>
              <a:rPr lang="en-US" dirty="0"/>
              <a:t>•Bridge trusses and roof trusses. </a:t>
            </a:r>
          </a:p>
          <a:p>
            <a:r>
              <a:rPr lang="en-US" dirty="0"/>
              <a:t>•Members supporting heavy loads </a:t>
            </a:r>
          </a:p>
          <a:p>
            <a:r>
              <a:rPr lang="en-US" dirty="0"/>
              <a:t>•Members having longer span. </a:t>
            </a:r>
          </a:p>
          <a:p>
            <a:r>
              <a:rPr lang="en-US" dirty="0"/>
              <a:t>•Saving in weight.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Roof truss </a:t>
            </a:r>
          </a:p>
        </p:txBody>
      </p:sp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2601119"/>
            <a:ext cx="60007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19C09633174C4DB3FE92E21CCBA2F9" ma:contentTypeVersion="" ma:contentTypeDescription="Create a new document." ma:contentTypeScope="" ma:versionID="08cd4ae56fe9fa8841bedda80683474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3aad9280c7bc17f35f657eabd183f1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AE8B15-5BAE-4759-A110-10A0692A7AF7}"/>
</file>

<file path=customXml/itemProps2.xml><?xml version="1.0" encoding="utf-8"?>
<ds:datastoreItem xmlns:ds="http://schemas.openxmlformats.org/officeDocument/2006/customXml" ds:itemID="{65E24384-B4D4-4C2C-9DC4-FC37815DE4A3}"/>
</file>

<file path=customXml/itemProps3.xml><?xml version="1.0" encoding="utf-8"?>
<ds:datastoreItem xmlns:ds="http://schemas.openxmlformats.org/officeDocument/2006/customXml" ds:itemID="{DB1E19DB-EBFA-42C7-ADE8-EA57C03AEF44}"/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468</Words>
  <Application>Microsoft Office PowerPoint</Application>
  <PresentationFormat>On-screen Show (4:3)</PresentationFormat>
  <Paragraphs>31</Paragraphs>
  <Slides>122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Roof truss </vt:lpstr>
      <vt:lpstr>Supporting truss </vt:lpstr>
      <vt:lpstr>Bracing truss </vt:lpstr>
      <vt:lpstr>Space truss - Truss System </vt:lpstr>
      <vt:lpstr>Singapore Esplanade theatre </vt:lpstr>
      <vt:lpstr>Slide 104</vt:lpstr>
      <vt:lpstr>Roof Truss </vt:lpstr>
      <vt:lpstr>Usual range of depths of roof trusses </vt:lpstr>
      <vt:lpstr>Approximate mass for roof trusses </vt:lpstr>
      <vt:lpstr>Approximate mass for roof trusses </vt:lpstr>
      <vt:lpstr>(a)centre of gravity lines intersect at the node;  (b)eccentric connection can be a practical way of detailing but additional bending stresses are induced  </vt:lpstr>
      <vt:lpstr>(a) to (f ): commonly used in welded construction (though (a), (c), (d) and (e) may be bolted) (g) to (k): common sections used for chord and web/diagonal members </vt:lpstr>
      <vt:lpstr>(a) Gussetless construction using Tee-chords; (b) gussets are required where diagonals carry large forces; (c) Tee-diagonals and chords, gussetless; (d) and (e) node detail for heavy trusswork, and (f ) riveted/bolted nodes </vt:lpstr>
      <vt:lpstr>(a) portal-type Pratt truss (b) Fink truss with large eaves overhang (c) alternative chord cross-sections </vt:lpstr>
      <vt:lpstr>(a) sandwich plate splice; (b) sandwich plate splice at chord reduction; (c) jacket splice; (d) welded butt splice; (e) welded butt splice with reducer, and; (f ) flange splice </vt:lpstr>
      <vt:lpstr>(a) Direct contact overlap connection without eccentricity; (b) direct contact overlap connection with eccentricity; (c) direct contact gap connection with/without eccentricity (with chord face reinforcing plate shown—without reinforcing plate is very common); (d) T-joint with chord face reinforcing plate (for very heavy loads—otherwise no reinforcing plate is also popular); (e) connection detail at support (note vertical stub portion with flange splice for lifting onto support); (f ) concentric reducer where chord section is stepped down (alternatively, if the overall section is not stepped down then the wall thickness is reduced—the latter applies for RHS/SHS); (g) slotted-gusset connections; (h) flattened end connections, and; (i) slit tube connections. 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</vt:vector>
  </TitlesOfParts>
  <Company>EMUCC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HALIL ALIBABA</dc:creator>
  <cp:lastModifiedBy>HALIL ALIBABA</cp:lastModifiedBy>
  <cp:revision>26</cp:revision>
  <dcterms:created xsi:type="dcterms:W3CDTF">2012-09-06T07:45:22Z</dcterms:created>
  <dcterms:modified xsi:type="dcterms:W3CDTF">2013-02-21T19:21:48Z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0x0101008019C09633174C4DB3FE92E21CCBA2F9</vt:lpwstr>
  </property>
</Properties>
</file>