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44"/>
  </p:notesMasterIdLst>
  <p:handoutMasterIdLst>
    <p:handoutMasterId r:id="rId45"/>
  </p:handoutMasterIdLst>
  <p:sldIdLst>
    <p:sldId id="373" r:id="rId2"/>
    <p:sldId id="283" r:id="rId3"/>
    <p:sldId id="440" r:id="rId4"/>
    <p:sldId id="443" r:id="rId5"/>
    <p:sldId id="441" r:id="rId6"/>
    <p:sldId id="378" r:id="rId7"/>
    <p:sldId id="446" r:id="rId8"/>
    <p:sldId id="444" r:id="rId9"/>
    <p:sldId id="442" r:id="rId10"/>
    <p:sldId id="447" r:id="rId11"/>
    <p:sldId id="448" r:id="rId12"/>
    <p:sldId id="449" r:id="rId13"/>
    <p:sldId id="455" r:id="rId14"/>
    <p:sldId id="451" r:id="rId15"/>
    <p:sldId id="450" r:id="rId16"/>
    <p:sldId id="464" r:id="rId17"/>
    <p:sldId id="452" r:id="rId18"/>
    <p:sldId id="453" r:id="rId19"/>
    <p:sldId id="456" r:id="rId20"/>
    <p:sldId id="458" r:id="rId21"/>
    <p:sldId id="459" r:id="rId22"/>
    <p:sldId id="460" r:id="rId23"/>
    <p:sldId id="461" r:id="rId24"/>
    <p:sldId id="465" r:id="rId25"/>
    <p:sldId id="466" r:id="rId26"/>
    <p:sldId id="476" r:id="rId27"/>
    <p:sldId id="474" r:id="rId28"/>
    <p:sldId id="475" r:id="rId29"/>
    <p:sldId id="467" r:id="rId30"/>
    <p:sldId id="468" r:id="rId31"/>
    <p:sldId id="469" r:id="rId32"/>
    <p:sldId id="481" r:id="rId33"/>
    <p:sldId id="470" r:id="rId34"/>
    <p:sldId id="471" r:id="rId35"/>
    <p:sldId id="477" r:id="rId36"/>
    <p:sldId id="480" r:id="rId37"/>
    <p:sldId id="472" r:id="rId38"/>
    <p:sldId id="482" r:id="rId39"/>
    <p:sldId id="483" r:id="rId40"/>
    <p:sldId id="418" r:id="rId41"/>
    <p:sldId id="423" r:id="rId42"/>
    <p:sldId id="284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BTEP205 İşletim Sistemleri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01.12.2012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Dr.Ahmet Rizaner</a:t>
            </a: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BTEP205 İşletim Sistemleri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C9B16-E439-4B6F-A2D2-115C3D34CB2F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D11D7E0-EF7F-440B-8D9A-EED3F433F12F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1B6397-8250-4650-837C-5FEB4C97BBEE}" type="slidenum">
              <a:rPr lang="en-GB" smtClean="0"/>
              <a:pPr eaLnBrk="1" hangingPunct="1"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4" y="3648075"/>
            <a:ext cx="7843589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5688" y="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49AA-C8DA-48FC-9E4C-36C788C4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9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6" y="5157192"/>
            <a:ext cx="7772723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İŞLEM TABLOLARI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(B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ölüm </a:t>
            </a:r>
            <a:r>
              <a:rPr lang="tr-TR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tr-T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24744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4204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r>
              <a:rPr lang="tr-TR" sz="2400" dirty="0" smtClean="0"/>
              <a:t>Excel 2010 programı, Word 2010’a benzer şekilde işlevlerine göre gruplandırılmış düğmelerden oluşan sekmelerle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4" descr="C:\Users\user\AppData\Local\Temp\SNAGHTML4516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158480" cy="24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21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r>
              <a:rPr lang="tr-TR" sz="2400" dirty="0" smtClean="0"/>
              <a:t>Çalışma alanındaki bölümler aşağıda belirtilmiştir.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82928" cy="34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724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r>
              <a:rPr lang="tr-TR" sz="2400" dirty="0" smtClean="0"/>
              <a:t>Excel dosyaları üç çalışma sayfası ile açılmaktadır. </a:t>
            </a:r>
            <a:endParaRPr lang="tr-TR" sz="2400" dirty="0" smtClean="0"/>
          </a:p>
          <a:p>
            <a:r>
              <a:rPr lang="tr-TR" sz="2400" dirty="0" smtClean="0"/>
              <a:t>Sayfaların </a:t>
            </a:r>
            <a:r>
              <a:rPr lang="tr-TR" sz="2400" dirty="0" smtClean="0"/>
              <a:t>sayısı </a:t>
            </a:r>
            <a:r>
              <a:rPr lang="tr-TR" sz="2400" dirty="0" smtClean="0"/>
              <a:t>artırılıp, azaltılabilir ve sayfalar </a:t>
            </a:r>
            <a:r>
              <a:rPr lang="tr-TR" sz="2400" dirty="0" smtClean="0"/>
              <a:t>arasında hareket edilebilir.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9837"/>
            <a:ext cx="6454140" cy="28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6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893318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Excel programındaki ilk sekme </a:t>
            </a:r>
            <a:r>
              <a:rPr lang="tr-TR" sz="2400" b="1" dirty="0" smtClean="0"/>
              <a:t>File (Dosya) </a:t>
            </a:r>
            <a:r>
              <a:rPr lang="tr-TR" sz="2400" dirty="0" smtClean="0"/>
              <a:t>sekmesidir. </a:t>
            </a:r>
          </a:p>
          <a:p>
            <a:endParaRPr lang="tr-TR" sz="2400" dirty="0" smtClean="0"/>
          </a:p>
          <a:p>
            <a:r>
              <a:rPr lang="tr-TR" sz="2400" dirty="0" smtClean="0"/>
              <a:t>Bu sekmedeki seçenekler kullanılarak dosya işlemleri gerçekleştirilebilir.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54" y="1344513"/>
            <a:ext cx="48196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557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Excel’de hücrelere </a:t>
            </a:r>
            <a:r>
              <a:rPr lang="tr-TR" sz="2400" b="1" dirty="0" smtClean="0"/>
              <a:t>sabit bilgi girişi </a:t>
            </a:r>
            <a:r>
              <a:rPr lang="tr-TR" sz="2400" dirty="0" smtClean="0"/>
              <a:t>olarak metin (yazı), sayısal değerler ve tarih değerleri girilebilir.</a:t>
            </a:r>
            <a:endParaRPr lang="tr-TR" sz="2400" dirty="0"/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Sayısal </a:t>
            </a:r>
            <a:r>
              <a:rPr lang="tr-TR" sz="2400" dirty="0"/>
              <a:t>ifadeler </a:t>
            </a:r>
            <a:r>
              <a:rPr lang="tr-TR" sz="2400" dirty="0" smtClean="0"/>
              <a:t>otomatik olarak sağa hizalanırken </a:t>
            </a:r>
            <a:r>
              <a:rPr lang="tr-TR" sz="2400" dirty="0"/>
              <a:t>ve metin ifadeleri sola hizalı olarak yazılır</a:t>
            </a:r>
            <a:r>
              <a:rPr lang="tr-TR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98" y="3933056"/>
            <a:ext cx="44386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51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 hücre genişliğinden daha uzun ise, hücrede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tr-TR" sz="2400" b="1" dirty="0" smtClean="0">
                <a:solidFill>
                  <a:schemeClr val="tx1"/>
                </a:solidFill>
              </a:rPr>
              <a:t>###</a:t>
            </a:r>
            <a:r>
              <a:rPr lang="en-US" sz="2400" dirty="0" smtClean="0">
                <a:solidFill>
                  <a:schemeClr val="tx1"/>
                </a:solidFill>
              </a:rPr>
              <a:t>” </a:t>
            </a:r>
            <a:r>
              <a:rPr lang="tr-TR" sz="2400" dirty="0" smtClean="0">
                <a:solidFill>
                  <a:schemeClr val="tx1"/>
                </a:solidFill>
              </a:rPr>
              <a:t>ifadesi görünecektir. </a:t>
            </a:r>
            <a:r>
              <a:rPr lang="tr-TR" sz="2400" dirty="0" smtClean="0">
                <a:solidFill>
                  <a:schemeClr val="tx1"/>
                </a:solidFill>
              </a:rPr>
              <a:t>Bu sorunu gidermek için sütunun </a:t>
            </a:r>
            <a:r>
              <a:rPr lang="tr-TR" sz="2400" dirty="0" smtClean="0">
                <a:solidFill>
                  <a:schemeClr val="tx1"/>
                </a:solidFill>
              </a:rPr>
              <a:t>genişliğinin artırılması gerekir.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</a:t>
            </a:r>
            <a:r>
              <a:rPr lang="tr-TR" sz="2400" dirty="0">
                <a:solidFill>
                  <a:schemeClr val="tx1"/>
                </a:solidFill>
              </a:rPr>
              <a:t>hücreye </a:t>
            </a:r>
            <a:r>
              <a:rPr lang="tr-TR" sz="2400" dirty="0" smtClean="0">
                <a:solidFill>
                  <a:schemeClr val="tx1"/>
                </a:solidFill>
              </a:rPr>
              <a:t>yazılmış metinler</a:t>
            </a:r>
            <a:r>
              <a:rPr lang="tr-TR" sz="2400" dirty="0">
                <a:solidFill>
                  <a:schemeClr val="tx1"/>
                </a:solidFill>
              </a:rPr>
              <a:t>, eğer </a:t>
            </a:r>
            <a:r>
              <a:rPr lang="tr-TR" sz="2400" dirty="0" smtClean="0">
                <a:solidFill>
                  <a:schemeClr val="tx1"/>
                </a:solidFill>
              </a:rPr>
              <a:t>hücrenin genişliğinden fazla ise yazılar yandaki </a:t>
            </a:r>
            <a:r>
              <a:rPr lang="tr-TR" sz="2400" dirty="0">
                <a:solidFill>
                  <a:schemeClr val="tx1"/>
                </a:solidFill>
              </a:rPr>
              <a:t>sütuna </a:t>
            </a:r>
            <a:r>
              <a:rPr lang="tr-TR" sz="2400" dirty="0" smtClean="0">
                <a:solidFill>
                  <a:schemeClr val="tx1"/>
                </a:solidFill>
              </a:rPr>
              <a:t>taşacaktır.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Yine sütunun </a:t>
            </a:r>
            <a:r>
              <a:rPr lang="tr-TR" sz="2400" dirty="0">
                <a:solidFill>
                  <a:schemeClr val="tx1"/>
                </a:solidFill>
              </a:rPr>
              <a:t>genişliğinin artırılması gerekir.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 </a:t>
            </a:r>
            <a:r>
              <a:rPr lang="tr-TR" sz="2400" dirty="0" smtClean="0">
                <a:solidFill>
                  <a:schemeClr val="tx1"/>
                </a:solidFill>
              </a:rPr>
              <a:t>genişliği, sütunun sınır </a:t>
            </a: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çizgisini fare ile tutarak </a:t>
            </a: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    değiştirilebilir.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9970"/>
            <a:ext cx="39719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38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hücrelere </a:t>
            </a:r>
            <a:r>
              <a:rPr lang="tr-TR" sz="2400" b="1" dirty="0" smtClean="0">
                <a:solidFill>
                  <a:schemeClr val="tx1"/>
                </a:solidFill>
              </a:rPr>
              <a:t>hızlı bilgi girişi </a:t>
            </a:r>
            <a:r>
              <a:rPr lang="tr-TR" sz="2400" dirty="0" smtClean="0">
                <a:solidFill>
                  <a:schemeClr val="tx1"/>
                </a:solidFill>
              </a:rPr>
              <a:t>yapmak mümkündür.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Örneğin 5 tane hücreye ardışık sayılar girilecekse, iki sayı girildikten sonra bu hücreleri seçip fare ile sürüklemek sayıların diğer hücrelere girilmesini sağlayacaktır.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16" y="3109904"/>
            <a:ext cx="1315920" cy="172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509808" cy="24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635896" y="4339988"/>
            <a:ext cx="1440160" cy="238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62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</a:t>
            </a:r>
            <a:r>
              <a:rPr lang="tr-TR" dirty="0"/>
              <a:t>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Birden fazla sütunun, içerisindekilere göre sütun genişliklerini ayarlamak için ilk olarak sütunların seçilmesi gerekir.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 seçmek için sütun başlıkları kullanılmalıdır.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Birden fazla sütun seçmek için klavyedeki </a:t>
            </a:r>
            <a:r>
              <a:rPr lang="tr-TR" sz="2400" b="1" dirty="0" smtClean="0">
                <a:solidFill>
                  <a:schemeClr val="tx1"/>
                </a:solidFill>
              </a:rPr>
              <a:t>CTRL </a:t>
            </a:r>
            <a:r>
              <a:rPr lang="tr-TR" sz="2400" dirty="0" smtClean="0">
                <a:solidFill>
                  <a:schemeClr val="tx1"/>
                </a:solidFill>
              </a:rPr>
              <a:t>tuşu kullanılmalıdır.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seçmek için, sütun seçme ile aynı yöntem kullanılır.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97210"/>
            <a:ext cx="3549512" cy="23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56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</a:t>
            </a:r>
            <a:r>
              <a:rPr lang="tr-TR" dirty="0"/>
              <a:t>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Sütunlar seçildikten sonra Home (Giriş) sekmesinde Cells (Hücreler) grubundaki </a:t>
            </a:r>
            <a:r>
              <a:rPr lang="tr-TR" sz="2400" b="1" dirty="0" smtClean="0">
                <a:solidFill>
                  <a:schemeClr val="tx1"/>
                </a:solidFill>
              </a:rPr>
              <a:t>Format (Biçimlendir)</a:t>
            </a:r>
            <a:r>
              <a:rPr lang="tr-TR" sz="2400" dirty="0" smtClean="0">
                <a:solidFill>
                  <a:schemeClr val="tx1"/>
                </a:solidFill>
              </a:rPr>
              <a:t> düğmesi seçilmelidir.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Buradan </a:t>
            </a:r>
            <a:r>
              <a:rPr lang="tr-TR" sz="2400" b="1" dirty="0" smtClean="0">
                <a:solidFill>
                  <a:schemeClr val="tx1"/>
                </a:solidFill>
              </a:rPr>
              <a:t>AutoFit </a:t>
            </a:r>
            <a:r>
              <a:rPr lang="tr-TR" sz="2400" b="1" dirty="0">
                <a:solidFill>
                  <a:schemeClr val="tx1"/>
                </a:solidFill>
              </a:rPr>
              <a:t>Column </a:t>
            </a:r>
            <a:r>
              <a:rPr lang="tr-TR" sz="2400" b="1" dirty="0" smtClean="0">
                <a:solidFill>
                  <a:schemeClr val="tx1"/>
                </a:solidFill>
              </a:rPr>
              <a:t>Width</a:t>
            </a:r>
            <a:r>
              <a:rPr lang="tr-TR" sz="2400" dirty="0" smtClean="0">
                <a:solidFill>
                  <a:schemeClr val="tx1"/>
                </a:solidFill>
              </a:rPr>
              <a:t> (Sütun genişliğini ayarla) seçeneği ile seçilen sütunların genişlikleri hücrelerdeki en uzun yazıya göre ayarlanacaktır.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59" y="3645994"/>
            <a:ext cx="2789277" cy="266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877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sayfasına yeni bir satır veya sütun eklemek için Home (Giriş) sekmesinde Cells (Hücreler) grubundaki </a:t>
            </a:r>
            <a:r>
              <a:rPr lang="tr-TR" sz="2400" b="1" dirty="0" smtClean="0">
                <a:solidFill>
                  <a:schemeClr val="tx1"/>
                </a:solidFill>
              </a:rPr>
              <a:t>Insert (Ekle)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Eklenti, aktif hücreye göre yapılacaktır.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64371"/>
            <a:ext cx="35147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79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Amaçlarımız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500" dirty="0" smtClean="0"/>
              <a:t>İşlem tablosu </a:t>
            </a:r>
            <a:r>
              <a:rPr lang="tr-TR" sz="2500" dirty="0"/>
              <a:t>kavramını </a:t>
            </a:r>
            <a:r>
              <a:rPr lang="tr-TR" sz="2500" dirty="0" smtClean="0"/>
              <a:t>tanımlamak ve işlem tablolarının işlevlerini öğrenmek.</a:t>
            </a:r>
          </a:p>
          <a:p>
            <a:endParaRPr lang="tr-TR" sz="2500" dirty="0" smtClean="0"/>
          </a:p>
          <a:p>
            <a:r>
              <a:rPr lang="tr-TR" sz="2500" dirty="0" smtClean="0"/>
              <a:t>İşlem tablolarının temel kavramlarını tanımlamak.</a:t>
            </a:r>
          </a:p>
          <a:p>
            <a:endParaRPr lang="tr-TR" sz="2500" dirty="0" smtClean="0"/>
          </a:p>
          <a:p>
            <a:r>
              <a:rPr lang="tr-TR" sz="2500" dirty="0" smtClean="0"/>
              <a:t>Microsoft Excel 2010’da bilgi girişi yapabilmek.</a:t>
            </a:r>
          </a:p>
          <a:p>
            <a:endParaRPr lang="tr-TR" sz="2500" dirty="0" smtClean="0"/>
          </a:p>
          <a:p>
            <a:r>
              <a:rPr lang="tr-TR" sz="2500" dirty="0" smtClean="0"/>
              <a:t>Excel’de formül ile hesaplama yapmak.</a:t>
            </a:r>
            <a:endParaRPr lang="tr-TR" sz="2500" dirty="0"/>
          </a:p>
          <a:p>
            <a:pPr>
              <a:lnSpc>
                <a:spcPct val="90000"/>
              </a:lnSpc>
            </a:pPr>
            <a:endParaRPr lang="tr-TR" sz="2900" dirty="0"/>
          </a:p>
          <a:p>
            <a:endParaRPr lang="tr-TR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Yeni bir satır eklemek için örnek aşağıda verilmiştir.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" y="1962098"/>
            <a:ext cx="32861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1936"/>
            <a:ext cx="2238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80" y="4437112"/>
            <a:ext cx="3049005" cy="16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051720" y="2924944"/>
            <a:ext cx="2016224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37658" y="3969060"/>
            <a:ext cx="790526" cy="14761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90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veya sütun eklemek için bir diğer yöntem, fareyi sağ tıklayarak açılan menüden </a:t>
            </a:r>
            <a:r>
              <a:rPr lang="tr-TR" sz="2400" b="1" dirty="0" smtClean="0">
                <a:solidFill>
                  <a:schemeClr val="tx1"/>
                </a:solidFill>
              </a:rPr>
              <a:t>Insert (Ekle) </a:t>
            </a:r>
            <a:r>
              <a:rPr lang="tr-TR" sz="2400" dirty="0" smtClean="0">
                <a:solidFill>
                  <a:schemeClr val="tx1"/>
                </a:solidFill>
              </a:rPr>
              <a:t>seçeneğini kullanmaktır.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 yöntemi kullanmak için ilk olarak satır veya sütunun seçilmesi gerekir.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34" y="3113112"/>
            <a:ext cx="3168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2" y="4183792"/>
            <a:ext cx="3200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262579" y="4579743"/>
            <a:ext cx="3455988" cy="2174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88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sayfasından satır veya sütun silmek için Home (Giriş) sekmesinde Cells (Hücreler) grubundaki </a:t>
            </a:r>
            <a:r>
              <a:rPr lang="tr-TR" sz="2400" b="1" dirty="0" smtClean="0">
                <a:solidFill>
                  <a:schemeClr val="tx1"/>
                </a:solidFill>
              </a:rPr>
              <a:t>Delete (Sil)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Silme </a:t>
            </a:r>
            <a:r>
              <a:rPr lang="tr-TR" sz="2400" dirty="0" smtClean="0">
                <a:solidFill>
                  <a:schemeClr val="tx1"/>
                </a:solidFill>
              </a:rPr>
              <a:t>işlemi </a:t>
            </a:r>
            <a:r>
              <a:rPr lang="tr-TR" sz="2400" dirty="0" smtClean="0">
                <a:solidFill>
                  <a:schemeClr val="tx1"/>
                </a:solidFill>
              </a:rPr>
              <a:t>aktif hücreye göre yapılacaktır..</a:t>
            </a: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11" y="3212976"/>
            <a:ext cx="3745707" cy="24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104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</a:t>
            </a:r>
            <a:r>
              <a:rPr lang="en-US" sz="2400" dirty="0" smtClean="0">
                <a:solidFill>
                  <a:schemeClr val="tx1"/>
                </a:solidFill>
              </a:rPr>
              <a:t>e</a:t>
            </a:r>
            <a:r>
              <a:rPr lang="tr-TR" sz="2400" dirty="0" smtClean="0">
                <a:solidFill>
                  <a:schemeClr val="tx1"/>
                </a:solidFill>
              </a:rPr>
              <a:t> işlemi fareyi sağ tıklayarak açılacak olan menüdeki </a:t>
            </a:r>
            <a:r>
              <a:rPr lang="tr-TR" sz="2400" b="1" dirty="0" smtClean="0">
                <a:solidFill>
                  <a:schemeClr val="tx1"/>
                </a:solidFill>
              </a:rPr>
              <a:t>Delete (sil)</a:t>
            </a:r>
            <a:r>
              <a:rPr lang="tr-TR" sz="2400" dirty="0" smtClean="0">
                <a:solidFill>
                  <a:schemeClr val="tx1"/>
                </a:solidFill>
              </a:rPr>
              <a:t> seçeneği ile de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71216"/>
            <a:ext cx="3673956" cy="33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6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Bilgileri Düzenlemek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Bilgiler </a:t>
            </a:r>
            <a:r>
              <a:rPr lang="tr-TR" sz="2400" dirty="0">
                <a:solidFill>
                  <a:schemeClr val="tx1"/>
                </a:solidFill>
              </a:rPr>
              <a:t>bir hücreden başka bir hücreye </a:t>
            </a:r>
            <a:r>
              <a:rPr lang="tr-TR" sz="2400" dirty="0" smtClean="0">
                <a:solidFill>
                  <a:schemeClr val="tx1"/>
                </a:solidFill>
              </a:rPr>
              <a:t>kopyala</a:t>
            </a:r>
            <a:r>
              <a:rPr lang="en-US" sz="2400" dirty="0" smtClean="0">
                <a:solidFill>
                  <a:schemeClr val="tx1"/>
                </a:solidFill>
              </a:rPr>
              <a:t>nab</a:t>
            </a:r>
            <a:r>
              <a:rPr lang="tr-TR" sz="2400" dirty="0" smtClean="0">
                <a:solidFill>
                  <a:schemeClr val="tx1"/>
                </a:solidFill>
              </a:rPr>
              <a:t>ilir veya taşınabilir. </a:t>
            </a:r>
            <a:r>
              <a:rPr lang="tr-TR" sz="2400" dirty="0" smtClean="0">
                <a:solidFill>
                  <a:schemeClr val="tx1"/>
                </a:solidFill>
              </a:rPr>
              <a:t>Bunun için ilk </a:t>
            </a:r>
            <a:r>
              <a:rPr lang="tr-TR" sz="2400" dirty="0" smtClean="0">
                <a:solidFill>
                  <a:schemeClr val="tx1"/>
                </a:solidFill>
              </a:rPr>
              <a:t>olarak hücrelerin seçilmesi gerekir.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Home (giriş) sekmesinde </a:t>
            </a:r>
            <a:r>
              <a:rPr lang="tr-TR" sz="2400" dirty="0">
                <a:solidFill>
                  <a:schemeClr val="tx1"/>
                </a:solidFill>
              </a:rPr>
              <a:t>yer alan </a:t>
            </a:r>
            <a:r>
              <a:rPr lang="tr-TR" sz="2400" dirty="0" smtClean="0">
                <a:solidFill>
                  <a:schemeClr val="tx1"/>
                </a:solidFill>
              </a:rPr>
              <a:t>Clipboard (</a:t>
            </a:r>
            <a:r>
              <a:rPr lang="tr-TR" sz="2400" dirty="0">
                <a:solidFill>
                  <a:schemeClr val="tx1"/>
                </a:solidFill>
              </a:rPr>
              <a:t>pano) grubundaki </a:t>
            </a:r>
            <a:r>
              <a:rPr lang="tr-TR" sz="2400" dirty="0" smtClean="0">
                <a:solidFill>
                  <a:schemeClr val="tx1"/>
                </a:solidFill>
              </a:rPr>
              <a:t>düğmeler kullanılmalıdır.</a:t>
            </a:r>
            <a:endParaRPr lang="tr-TR" sz="2400" dirty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diğer yöntem de fareyi sağ tıklayarak açılan menüdeki seçenekleri kullanmaktır.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89" y="3827329"/>
            <a:ext cx="6307455" cy="232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78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Excel’de</a:t>
            </a:r>
            <a:r>
              <a:rPr lang="en-US" sz="2400" dirty="0" smtClean="0">
                <a:solidFill>
                  <a:schemeClr val="tx1"/>
                </a:solidFill>
              </a:rPr>
              <a:t> h</a:t>
            </a:r>
            <a:r>
              <a:rPr lang="tr-TR" sz="2400" dirty="0" smtClean="0">
                <a:solidFill>
                  <a:schemeClr val="tx1"/>
                </a:solidFill>
              </a:rPr>
              <a:t>ücrelere bilgi girişi yapılabileceği gibi </a:t>
            </a:r>
            <a:r>
              <a:rPr lang="tr-TR" sz="2400" b="1" dirty="0" smtClean="0">
                <a:solidFill>
                  <a:schemeClr val="tx1"/>
                </a:solidFill>
              </a:rPr>
              <a:t>formüller</a:t>
            </a:r>
            <a:r>
              <a:rPr lang="tr-TR" sz="2400" dirty="0" smtClean="0">
                <a:solidFill>
                  <a:schemeClr val="tx1"/>
                </a:solidFill>
              </a:rPr>
              <a:t> de yazılabilir.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Formüller, özellikle hesaplama gerektiren işlemleri hızlı bir biçimde yapmak içindir.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tüm formüller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ile başlar.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 içerisinde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aralık belirtmek için kullanılır. </a:t>
            </a:r>
            <a:endParaRPr lang="tr-TR" sz="21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15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Örneğin B2:B5 aralığı B2,B3,B4,B5 hücrelerini kapsamaktadır.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endParaRPr lang="tr-TR" sz="2400" dirty="0"/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A2:B4 aralığı A2,A3,A4,B2,B3,B4 hücrelerini kapsamaktadır.</a:t>
            </a:r>
          </a:p>
          <a:p>
            <a:pPr marL="0" indent="0">
              <a:buFont typeface="Brush Script MT" pitchFamily="66" charset="0"/>
              <a:buNone/>
              <a:defRPr/>
            </a:pPr>
            <a:endParaRPr lang="tr-TR" sz="2400" dirty="0" smtClean="0"/>
          </a:p>
          <a:p>
            <a:pPr marL="0" indent="0">
              <a:buFont typeface="Brush Script MT" pitchFamily="66" charset="0"/>
              <a:buNone/>
              <a:defRPr/>
            </a:pPr>
            <a:endParaRPr lang="tr-TR" sz="2400" b="1" dirty="0" smtClean="0"/>
          </a:p>
          <a:p>
            <a:pPr marL="0" indent="0">
              <a:buFont typeface="Brush Script MT" pitchFamily="66" charset="0"/>
              <a:buNone/>
              <a:defRPr/>
            </a:pPr>
            <a:endParaRPr lang="tr-TR" sz="2400" b="1" dirty="0"/>
          </a:p>
          <a:p>
            <a:pPr marL="0" indent="0">
              <a:buFont typeface="Brush Script MT" pitchFamily="66" charset="0"/>
              <a:buNone/>
              <a:defRPr/>
            </a:pPr>
            <a:endParaRPr lang="tr-TR" sz="2400" b="1" dirty="0" smtClean="0"/>
          </a:p>
          <a:p>
            <a:pPr marL="0" indent="0">
              <a:buFont typeface="Brush Script MT" pitchFamily="66" charset="0"/>
              <a:buNone/>
              <a:defRPr/>
            </a:pPr>
            <a:endParaRPr lang="tr-TR" sz="2400" b="1" dirty="0"/>
          </a:p>
          <a:p>
            <a:pPr marL="0" indent="0">
              <a:buFont typeface="Brush Script MT" pitchFamily="66" charset="0"/>
              <a:buNone/>
              <a:defRPr/>
            </a:pPr>
            <a:endParaRPr lang="tr-TR" sz="2400" b="1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3" y="1700808"/>
            <a:ext cx="2314962" cy="177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61" y="4365104"/>
            <a:ext cx="2384690" cy="165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088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tr-TR" sz="2400" dirty="0" smtClean="0"/>
          </a:p>
          <a:p>
            <a:pPr algn="just" eaLnBrk="1" hangingPunct="1"/>
            <a:r>
              <a:rPr lang="tr-TR" sz="2400" dirty="0" smtClean="0"/>
              <a:t>Excel’de hesaplama yapılırken hücre adresleri kullanılır.</a:t>
            </a:r>
          </a:p>
          <a:p>
            <a:pPr algn="just" eaLnBrk="1" hangingPunct="1"/>
            <a:r>
              <a:rPr lang="tr-TR" sz="2400" dirty="0" smtClean="0"/>
              <a:t>Örneğin, B2 ve D2 hücrelerinde sayılar bulunduğunu ve bu sayıların toplamının F2’ye hesaplanacağını varsayınız.</a:t>
            </a:r>
          </a:p>
          <a:p>
            <a:pPr algn="just" eaLnBrk="1" hangingPunct="1"/>
            <a:r>
              <a:rPr lang="tr-TR" sz="2400" dirty="0" smtClean="0"/>
              <a:t>Bunun için F2’yi aktif hücre yaptıktan sonra içerisine </a:t>
            </a:r>
            <a:r>
              <a:rPr lang="en-US" sz="2400" dirty="0" smtClean="0"/>
              <a:t>=B2+D2 </a:t>
            </a:r>
            <a:r>
              <a:rPr lang="tr-TR" sz="2400" dirty="0" smtClean="0"/>
              <a:t>yazılmalıdır.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38" y="4118799"/>
            <a:ext cx="5940743" cy="175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400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Eğer F2 hücresine </a:t>
            </a:r>
            <a:r>
              <a:rPr lang="en-US" sz="2400" dirty="0" smtClean="0"/>
              <a:t>=B2</a:t>
            </a:r>
            <a:r>
              <a:rPr lang="tr-TR" sz="2400" dirty="0" smtClean="0"/>
              <a:t>+</a:t>
            </a:r>
            <a:r>
              <a:rPr lang="en-US" sz="2400" dirty="0" smtClean="0"/>
              <a:t>D2 y</a:t>
            </a:r>
            <a:r>
              <a:rPr lang="tr-TR" sz="2400" dirty="0" smtClean="0"/>
              <a:t>erine </a:t>
            </a:r>
            <a:r>
              <a:rPr lang="en-US" sz="2400" dirty="0" smtClean="0"/>
              <a:t>=23+45 </a:t>
            </a:r>
            <a:r>
              <a:rPr lang="en-US" sz="2400" dirty="0" err="1" smtClean="0"/>
              <a:t>yaz</a:t>
            </a:r>
            <a:r>
              <a:rPr lang="tr-TR" sz="2400" dirty="0" smtClean="0"/>
              <a:t>ılsaydı sonuç yine 68 olacaktı.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Ancak değerlerin herhangi biri değişirse bu değişiklik sonuca yansımayacaktır.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Bir hücrede formül bulunduğunu anlamak için ilk olarak hücre aktif duruma getirilip formül çubuğundaki içeriğine bakılmalıdır.</a:t>
            </a:r>
            <a:endParaRPr lang="tr-TR" sz="2400" dirty="0"/>
          </a:p>
          <a:p>
            <a:pPr marL="0" indent="0">
              <a:buFont typeface="Brush Script MT" pitchFamily="66" charset="0"/>
              <a:buNone/>
              <a:defRPr/>
            </a:pP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639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 (Toplama)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/>
              <a:t>A1 hücresinden başlayarak 5, 10, 15, 20 ve 25 değerlerini satırlara giriniz.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/>
              <a:t>Her sayının 5 fazlasını hemen yanındaki hücrelere yazdırmak için formül kullanılmalıdır.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/>
              <a:t>B1 hücresine yazılacak </a:t>
            </a:r>
            <a:r>
              <a:rPr lang="en-US" b="1" dirty="0" smtClean="0"/>
              <a:t>“=A1+5”</a:t>
            </a:r>
            <a:r>
              <a:rPr lang="en-US" dirty="0" smtClean="0"/>
              <a:t> </a:t>
            </a:r>
            <a:r>
              <a:rPr lang="tr-TR" dirty="0"/>
              <a:t>formülü A1 hücresindeki sayıya 5 ekledikten sonra bu değeri B1 </a:t>
            </a:r>
            <a:r>
              <a:rPr lang="tr-TR" dirty="0" smtClean="0"/>
              <a:t>hücr</a:t>
            </a:r>
            <a:r>
              <a:rPr lang="en-US" dirty="0" smtClean="0"/>
              <a:t>e</a:t>
            </a:r>
            <a:r>
              <a:rPr lang="tr-TR" dirty="0" smtClean="0"/>
              <a:t>sine </a:t>
            </a:r>
            <a:r>
              <a:rPr lang="tr-TR" dirty="0"/>
              <a:t>yazacaktır.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/>
              <a:t>Eğer A1 hücresindeki sayı değiştirilirse, B1 </a:t>
            </a:r>
            <a:r>
              <a:rPr lang="tr-TR" dirty="0" smtClean="0"/>
              <a:t>hücr</a:t>
            </a:r>
            <a:r>
              <a:rPr lang="en-US" dirty="0" smtClean="0"/>
              <a:t>e</a:t>
            </a:r>
            <a:r>
              <a:rPr lang="tr-TR" dirty="0" smtClean="0"/>
              <a:t>sindeki </a:t>
            </a:r>
            <a:r>
              <a:rPr lang="tr-TR" dirty="0"/>
              <a:t>sayı da formül sayesinde güncellenecektir.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3436620" cy="20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1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İşlem Tablolarının İşlevleri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İşlem tabloları, </a:t>
            </a:r>
            <a:r>
              <a:rPr lang="tr-TR" sz="2400" dirty="0"/>
              <a:t>bilgisayarların sahip olduğu gizli gücün en iyi görülebileceği uygulamalardan biridir.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tr-TR" sz="2400" dirty="0" smtClean="0"/>
              <a:t>İşlem tabloları ile aylık harcamaların </a:t>
            </a:r>
            <a:r>
              <a:rPr lang="tr-TR" sz="2400" dirty="0"/>
              <a:t>takibi</a:t>
            </a:r>
            <a:r>
              <a:rPr lang="en-US" sz="2400" dirty="0"/>
              <a:t> </a:t>
            </a:r>
            <a:r>
              <a:rPr lang="tr-TR" sz="2400" dirty="0" smtClean="0"/>
              <a:t>yapılabilir, öğrenciler için ders </a:t>
            </a:r>
            <a:r>
              <a:rPr lang="tr-TR" sz="2400" dirty="0"/>
              <a:t>geçme </a:t>
            </a:r>
            <a:r>
              <a:rPr lang="tr-TR" sz="2400" dirty="0" smtClean="0"/>
              <a:t>notları hesaplanabilir, tutulan </a:t>
            </a:r>
            <a:r>
              <a:rPr lang="tr-TR" sz="2400" dirty="0"/>
              <a:t>futbol takımının haftalık puan </a:t>
            </a:r>
            <a:r>
              <a:rPr lang="tr-TR" sz="2400" dirty="0" smtClean="0"/>
              <a:t>durumunun takibi yapılabilir, birçok matematiksel işlem çok hızlı bir şekilde hesaplanabilir.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tr-TR" sz="2400" dirty="0" smtClean="0"/>
              <a:t>İşlem </a:t>
            </a:r>
            <a:r>
              <a:rPr lang="tr-TR" sz="2400" dirty="0"/>
              <a:t>tablosu aslında bilgisayar ortamında yaratılan elektronik </a:t>
            </a:r>
            <a:br>
              <a:rPr lang="tr-TR" sz="2400" dirty="0"/>
            </a:br>
            <a:r>
              <a:rPr lang="tr-TR" sz="2400" dirty="0"/>
              <a:t>bir çalışma sayfasıdır. </a:t>
            </a:r>
            <a:r>
              <a:rPr lang="tr-TR" sz="2400" dirty="0" smtClean="0"/>
              <a:t>İşlem </a:t>
            </a:r>
            <a:r>
              <a:rPr lang="tr-TR" sz="2400" dirty="0"/>
              <a:t>tabloları verilerin sunulması, düzenlenmesi, işlenmesi ve </a:t>
            </a:r>
            <a:r>
              <a:rPr lang="tr-TR" sz="2400" dirty="0" smtClean="0"/>
              <a:t>grafik </a:t>
            </a:r>
            <a:r>
              <a:rPr lang="tr-TR" sz="2400" dirty="0"/>
              <a:t>biçiminde sunulması amacıyla kullanılır.</a:t>
            </a:r>
          </a:p>
          <a:p>
            <a:pPr eaLnBrk="1" hangingPunct="1"/>
            <a:endParaRPr lang="tr-TR" sz="2400" dirty="0"/>
          </a:p>
          <a:p>
            <a:pPr eaLnBrk="1" hangingPunct="1">
              <a:spcBef>
                <a:spcPct val="0"/>
              </a:spcBef>
            </a:pP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9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r>
              <a:rPr lang="tr-TR" dirty="0"/>
              <a:t> (Toplama)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 err="1" smtClean="0"/>
              <a:t>Ayn</a:t>
            </a:r>
            <a:r>
              <a:rPr lang="tr-TR" dirty="0" smtClean="0"/>
              <a:t>ı yöntemle diğer hücreler için de hesaplama yapılabilir.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 smtClean="0">
                <a:solidFill>
                  <a:schemeClr val="tx1"/>
                </a:solidFill>
              </a:rPr>
              <a:t>Ancak her satırdaki sayı için tek tek formül yazmak yerine B1 hücresindeki formül kopyalanıp alttaki hücrelere yapıştırılabilir.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 smtClean="0"/>
              <a:t>Formül başka bir yere kopyalandığında eğer satır değişiyorsa formülde satır bilgisi, sütun değişiyorsa da sütun bilgisi otomatik olarak değişecektir.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dirty="0" smtClean="0">
                <a:solidFill>
                  <a:schemeClr val="tx1"/>
                </a:solidFill>
              </a:rPr>
              <a:t>Yani formül B2 hücresine yapıştırıldığında </a:t>
            </a:r>
            <a:r>
              <a:rPr lang="en-US" dirty="0" smtClean="0">
                <a:solidFill>
                  <a:schemeClr val="tx1"/>
                </a:solidFill>
              </a:rPr>
              <a:t>“=A2+5” </a:t>
            </a:r>
            <a:r>
              <a:rPr lang="en-US" dirty="0" err="1" smtClean="0">
                <a:solidFill>
                  <a:schemeClr val="tx1"/>
                </a:solidFill>
              </a:rPr>
              <a:t>olarak</a:t>
            </a:r>
            <a:r>
              <a:rPr lang="en-US" dirty="0" smtClean="0">
                <a:solidFill>
                  <a:schemeClr val="tx1"/>
                </a:solidFill>
              </a:rPr>
              <a:t> de</a:t>
            </a:r>
            <a:r>
              <a:rPr lang="tr-TR" dirty="0" smtClean="0">
                <a:solidFill>
                  <a:schemeClr val="tx1"/>
                </a:solidFill>
              </a:rPr>
              <a:t>ğişecektir.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05" y="4221088"/>
            <a:ext cx="3468053" cy="208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4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 </a:t>
            </a:r>
            <a:r>
              <a:rPr lang="tr-TR" dirty="0"/>
              <a:t>(Toplama)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Formüllerde </a:t>
            </a:r>
            <a:r>
              <a:rPr lang="tr-TR" sz="2400" dirty="0" smtClean="0">
                <a:solidFill>
                  <a:schemeClr val="tx1"/>
                </a:solidFill>
              </a:rPr>
              <a:t>toplama, çıkarma, çarpma ve bölme işlemlerinin yanında </a:t>
            </a:r>
            <a:r>
              <a:rPr lang="tr-TR" sz="2400" b="1" dirty="0" smtClean="0">
                <a:solidFill>
                  <a:schemeClr val="tx1"/>
                </a:solidFill>
              </a:rPr>
              <a:t>fonksiyonlar </a:t>
            </a:r>
            <a:r>
              <a:rPr lang="tr-TR" sz="2400" dirty="0" smtClean="0">
                <a:solidFill>
                  <a:schemeClr val="tx1"/>
                </a:solidFill>
              </a:rPr>
              <a:t>da kullanılabilir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değerlerin toplamını bulmak için </a:t>
            </a:r>
            <a:r>
              <a:rPr lang="tr-TR" sz="2400" b="1" dirty="0" smtClean="0">
                <a:solidFill>
                  <a:schemeClr val="tx1"/>
                </a:solidFill>
              </a:rPr>
              <a:t>SUM (TOPLA) </a:t>
            </a:r>
            <a:r>
              <a:rPr lang="tr-TR" sz="2400" dirty="0" smtClean="0">
                <a:solidFill>
                  <a:schemeClr val="tx1"/>
                </a:solidFill>
              </a:rPr>
              <a:t>fonksiyonu kullanılmaktadır.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kullanımı </a:t>
            </a:r>
            <a:r>
              <a:rPr lang="en-US" sz="2400" dirty="0" smtClean="0">
                <a:solidFill>
                  <a:schemeClr val="tx1"/>
                </a:solidFill>
              </a:rPr>
              <a:t>=SUM(</a:t>
            </a:r>
            <a:r>
              <a:rPr lang="tr-TR" sz="2400" dirty="0" smtClean="0">
                <a:solidFill>
                  <a:schemeClr val="tx1"/>
                </a:solidFill>
              </a:rPr>
              <a:t>Hücre1, Hücre2,...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tr-TR" sz="2400" dirty="0" smtClean="0">
                <a:solidFill>
                  <a:schemeClr val="tx1"/>
                </a:solidFill>
              </a:rPr>
              <a:t> veya =SUM(</a:t>
            </a:r>
            <a:r>
              <a:rPr lang="tr-TR" sz="2400" dirty="0">
                <a:solidFill>
                  <a:schemeClr val="tx1"/>
                </a:solidFill>
              </a:rPr>
              <a:t>Hücre1:Hücre2</a:t>
            </a:r>
            <a:r>
              <a:rPr lang="tr-TR" sz="2400" dirty="0" smtClean="0">
                <a:solidFill>
                  <a:schemeClr val="tx1"/>
                </a:solidFill>
              </a:rPr>
              <a:t>) şeklindedir.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1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(Toplama)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</a:t>
            </a:r>
            <a:r>
              <a:rPr lang="tr-TR" sz="2400" dirty="0" smtClean="0">
                <a:solidFill>
                  <a:schemeClr val="tx1"/>
                </a:solidFill>
              </a:rPr>
              <a:t>: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/>
              <a:t>A1 hücresinden başlayarak 5, 10, 15, 20 ve 25 değerlerini satırlara giriniz.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/>
              <a:t>Tüm bu sayıların toplamını </a:t>
            </a:r>
            <a:r>
              <a:rPr lang="tr-TR" sz="2400" dirty="0" smtClean="0"/>
              <a:t>A6 hücresine </a:t>
            </a:r>
            <a:r>
              <a:rPr lang="tr-TR" sz="2400" dirty="0" smtClean="0"/>
              <a:t>hesaplatmak </a:t>
            </a:r>
            <a:r>
              <a:rPr lang="tr-TR" sz="2400" dirty="0" smtClean="0"/>
              <a:t>için birkaç yöntem vardır</a:t>
            </a:r>
            <a:r>
              <a:rPr lang="tr-TR" sz="2400" dirty="0" smtClean="0"/>
              <a:t>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 smtClean="0"/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b="1" dirty="0" smtClean="0"/>
              <a:t>      </a:t>
            </a:r>
            <a:endParaRPr lang="tr-TR" sz="2400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 </a:t>
            </a:r>
            <a:r>
              <a:rPr lang="tr-TR" b="1" dirty="0" smtClean="0"/>
              <a:t>              1. yöntem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33" y="3861048"/>
            <a:ext cx="4348163" cy="238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78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(Toplama)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    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 </a:t>
            </a:r>
            <a:r>
              <a:rPr lang="tr-TR" b="1" dirty="0" smtClean="0"/>
              <a:t>           </a:t>
            </a:r>
            <a:endParaRPr lang="en-US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tr-TR" b="1" dirty="0" smtClean="0"/>
              <a:t>   2. yöntem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	</a:t>
            </a:r>
            <a:r>
              <a:rPr lang="tr-TR" b="1" dirty="0" smtClean="0"/>
              <a:t>     3. </a:t>
            </a:r>
            <a:r>
              <a:rPr lang="tr-TR" b="1" dirty="0"/>
              <a:t>yöntem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72" y="1253108"/>
            <a:ext cx="4114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20" y="3861048"/>
            <a:ext cx="385572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56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(Toplama)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tr-TR" sz="2400" dirty="0" smtClean="0">
                <a:solidFill>
                  <a:schemeClr val="tx1"/>
                </a:solidFill>
              </a:rPr>
              <a:t>in sonucu başka işlemlerin içerisinde de kullanılabilir.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Önceki örnekte toplam değeri bulduktan sonra bu değere 10 eklemek için </a:t>
            </a:r>
            <a:r>
              <a:rPr lang="tr-TR" sz="2400" dirty="0" smtClean="0">
                <a:solidFill>
                  <a:schemeClr val="tx1"/>
                </a:solidFill>
              </a:rPr>
              <a:t>sadece formülün </a:t>
            </a:r>
            <a:r>
              <a:rPr lang="tr-TR" sz="2400" dirty="0" smtClean="0">
                <a:solidFill>
                  <a:schemeClr val="tx1"/>
                </a:solidFill>
              </a:rPr>
              <a:t>sonucuna 10 eklememiz gerekecektir.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37547"/>
            <a:ext cx="4644676" cy="26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0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kullanılmaktadır.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MAX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tr-TR" sz="2400" dirty="0" smtClean="0">
                <a:solidFill>
                  <a:schemeClr val="tx1"/>
                </a:solidFill>
              </a:rPr>
              <a:t>Hücre1</a:t>
            </a:r>
            <a:r>
              <a:rPr lang="tr-TR" sz="2400" dirty="0">
                <a:solidFill>
                  <a:schemeClr val="tx1"/>
                </a:solidFill>
              </a:rPr>
              <a:t>, </a:t>
            </a:r>
            <a:r>
              <a:rPr lang="tr-TR" sz="2400" dirty="0" smtClean="0">
                <a:solidFill>
                  <a:schemeClr val="tx1"/>
                </a:solidFill>
              </a:rPr>
              <a:t>Hücre2</a:t>
            </a:r>
            <a:r>
              <a:rPr lang="tr-TR" sz="2400" dirty="0">
                <a:solidFill>
                  <a:schemeClr val="tx1"/>
                </a:solidFill>
              </a:rPr>
              <a:t>,...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tr-TR" sz="2400" dirty="0">
                <a:solidFill>
                  <a:schemeClr val="tx1"/>
                </a:solidFill>
              </a:rPr>
              <a:t> veya </a:t>
            </a:r>
            <a:r>
              <a:rPr lang="tr-TR" sz="2400" dirty="0" smtClean="0">
                <a:solidFill>
                  <a:schemeClr val="tx1"/>
                </a:solidFill>
              </a:rPr>
              <a:t>=MAX(Hücre1:Hücre2) </a:t>
            </a:r>
            <a:r>
              <a:rPr lang="tr-TR" sz="2400" dirty="0">
                <a:solidFill>
                  <a:schemeClr val="tx1"/>
                </a:solidFill>
              </a:rPr>
              <a:t>şeklindedir.</a:t>
            </a:r>
          </a:p>
          <a:p>
            <a:pPr>
              <a:defRPr/>
            </a:pPr>
            <a:r>
              <a:rPr lang="tr-TR" sz="2400" dirty="0" smtClean="0"/>
              <a:t>Önceki örnekteki sayılar arasındaki en büyük değeri C4 hücresine yazdırmak için aşağıdaki formül yazılmalıdır.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</a:t>
            </a:r>
            <a:r>
              <a:rPr lang="tr-TR" dirty="0" smtClean="0"/>
              <a:t>(En Büyük)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91102"/>
            <a:ext cx="4540949" cy="23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3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kullanılmaktadır.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r>
              <a:rPr lang="en-US" sz="2400" dirty="0">
                <a:solidFill>
                  <a:schemeClr val="tx1"/>
                </a:solidFill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MIN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tr-TR" sz="2400" dirty="0">
                <a:solidFill>
                  <a:schemeClr val="tx1"/>
                </a:solidFill>
              </a:rPr>
              <a:t>Hücre1, Hücre2,...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tr-TR" sz="2400" dirty="0">
                <a:solidFill>
                  <a:schemeClr val="tx1"/>
                </a:solidFill>
              </a:rPr>
              <a:t> veya =</a:t>
            </a:r>
            <a:r>
              <a:rPr lang="tr-TR" sz="2400" dirty="0" smtClean="0">
                <a:solidFill>
                  <a:schemeClr val="tx1"/>
                </a:solidFill>
              </a:rPr>
              <a:t>MIN(Hücre1:Hücre2</a:t>
            </a:r>
            <a:r>
              <a:rPr lang="tr-TR" sz="2400" dirty="0">
                <a:solidFill>
                  <a:schemeClr val="tx1"/>
                </a:solidFill>
              </a:rPr>
              <a:t>) şeklindedir.</a:t>
            </a:r>
          </a:p>
          <a:p>
            <a:pPr>
              <a:defRPr/>
            </a:pPr>
            <a:r>
              <a:rPr lang="tr-TR" sz="2400" dirty="0" smtClean="0"/>
              <a:t>Önceki örnekteki sayılar arasındaki en küçük değeri C2 hücresine yazdırmak için aşağıdaki formül yazılmalıdır.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(En </a:t>
            </a:r>
            <a:r>
              <a:rPr lang="tr-TR" dirty="0" smtClean="0"/>
              <a:t>Küçük)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379595" cy="246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9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AVERAGE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tr-TR" sz="2400" dirty="0">
                <a:solidFill>
                  <a:schemeClr val="tx1"/>
                </a:solidFill>
              </a:rPr>
              <a:t>Hücre1, Hücre2,...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tr-TR" sz="2400" dirty="0">
                <a:solidFill>
                  <a:schemeClr val="tx1"/>
                </a:solidFill>
              </a:rPr>
              <a:t> veya </a:t>
            </a:r>
            <a:r>
              <a:rPr lang="tr-TR" sz="2400" dirty="0" smtClean="0">
                <a:solidFill>
                  <a:schemeClr val="tx1"/>
                </a:solidFill>
              </a:rPr>
              <a:t>=AVERAGE(Hücre1:Hücre2</a:t>
            </a:r>
            <a:r>
              <a:rPr lang="tr-TR" sz="2400" dirty="0">
                <a:solidFill>
                  <a:schemeClr val="tx1"/>
                </a:solidFill>
              </a:rPr>
              <a:t>) şeklindedir.</a:t>
            </a:r>
          </a:p>
          <a:p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A6 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yazılmalıdır.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75" y="3696883"/>
            <a:ext cx="446341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</a:t>
            </a:r>
            <a:r>
              <a:rPr lang="tr-TR" dirty="0" smtClean="0"/>
              <a:t>(Ortalama)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485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defRPr/>
            </a:pPr>
            <a:endParaRPr lang="tr-TR" sz="2400" dirty="0" smtClean="0"/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Eğer </a:t>
            </a:r>
            <a:r>
              <a:rPr lang="tr-TR" sz="2400" dirty="0"/>
              <a:t>ile ifade edilen hesaplamalar </a:t>
            </a:r>
            <a:r>
              <a:rPr lang="tr-TR" sz="2400" b="1" dirty="0"/>
              <a:t>IF (EĞER)</a:t>
            </a:r>
            <a:r>
              <a:rPr lang="tr-TR" sz="2400" dirty="0"/>
              <a:t> fonksiyonu ile yapılabilmektedir</a:t>
            </a:r>
            <a:r>
              <a:rPr lang="tr-TR" sz="2400" dirty="0" smtClean="0"/>
              <a:t>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endParaRPr lang="tr-TR" sz="2400" dirty="0"/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EĞER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tr-TR" sz="2400" dirty="0" smtClean="0">
                <a:solidFill>
                  <a:schemeClr val="tx1"/>
                </a:solidFill>
              </a:rPr>
              <a:t>Koşul, Koşul Doğru Değeri, Koşul Yanlış Değeri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şeklindedir.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</a:t>
            </a:r>
            <a:r>
              <a:rPr lang="tr-TR" dirty="0" smtClean="0"/>
              <a:t>(Eğer)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183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defRPr/>
            </a:pPr>
            <a:r>
              <a:rPr lang="tr-TR" sz="2200" dirty="0" smtClean="0"/>
              <a:t>Örneğin </a:t>
            </a:r>
            <a:r>
              <a:rPr lang="tr-TR" sz="2200" dirty="0"/>
              <a:t>öğrencilerin notlarının bulunduğu bir dosyada, notların sağındaki sütuna eğer öğrencinin notu 45’in üzerinde ise notuna 5 puan daha eklenmiş şeklini yazabilmek için gereken formül aşağıdaki gibi olacaktır</a:t>
            </a:r>
            <a:r>
              <a:rPr lang="tr-TR" sz="2200" dirty="0" smtClean="0"/>
              <a:t>.</a:t>
            </a:r>
          </a:p>
          <a:p>
            <a:pPr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</a:t>
            </a:r>
            <a:r>
              <a:rPr lang="tr-TR" dirty="0" smtClean="0"/>
              <a:t>(Eğer)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693227" cy="25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706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İşlem tablosu </a:t>
            </a:r>
            <a:r>
              <a:rPr lang="tr-TR" dirty="0" smtClean="0"/>
              <a:t>programlar</a:t>
            </a:r>
            <a:r>
              <a:rPr lang="tr-TR" dirty="0"/>
              <a:t>ı</a:t>
            </a:r>
            <a:r>
              <a:rPr lang="tr-TR" dirty="0" smtClean="0"/>
              <a:t> </a:t>
            </a:r>
            <a:r>
              <a:rPr lang="tr-TR" dirty="0"/>
              <a:t>kullanılarak hesaplar yapılabilir, muhasebe bilgileri tutulabilir ve birçok matematiksel işlem hızlı bir şekilde sonuçlandırılabilir.</a:t>
            </a:r>
          </a:p>
          <a:p>
            <a:endParaRPr lang="tr-TR" dirty="0" smtClean="0"/>
          </a:p>
          <a:p>
            <a:r>
              <a:rPr lang="tr-TR" dirty="0" smtClean="0"/>
              <a:t>İşlem tablosu yazılımlarının </a:t>
            </a:r>
            <a:r>
              <a:rPr lang="tr-TR" dirty="0"/>
              <a:t>başlıcaları Microsoft firmasının ticari ürünü olan </a:t>
            </a:r>
            <a:r>
              <a:rPr lang="tr-TR" b="1" dirty="0"/>
              <a:t>Microsoft Office</a:t>
            </a:r>
            <a:r>
              <a:rPr lang="tr-TR" dirty="0"/>
              <a:t> ve Sun Microsystems firmasının açık ürünü olan </a:t>
            </a:r>
            <a:r>
              <a:rPr lang="tr-TR" b="1" dirty="0"/>
              <a:t>Open Office </a:t>
            </a:r>
            <a:r>
              <a:rPr lang="tr-TR" dirty="0"/>
              <a:t>paketleridir. </a:t>
            </a:r>
            <a:endParaRPr lang="tr-TR" dirty="0" smtClean="0"/>
          </a:p>
        </p:txBody>
      </p:sp>
      <p:pic>
        <p:nvPicPr>
          <p:cNvPr id="1026" name="Picture 2" descr="http://www.hofstra.edu/images/studentaffairs/StudentServices/IT/itscs/scs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2" y="4749703"/>
            <a:ext cx="1399506" cy="11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banish.com/wp-content/uploads/2012/09/openoff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8864"/>
            <a:ext cx="120013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5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b="1" dirty="0" smtClean="0"/>
              <a:t>Örnek: </a:t>
            </a:r>
            <a:r>
              <a:rPr lang="tr-TR" sz="2200" dirty="0" smtClean="0"/>
              <a:t>Dosyada öğrencilerin notlarına bakılarak 50 ve üzeri için </a:t>
            </a:r>
            <a:r>
              <a:rPr lang="en-US" sz="2200" dirty="0" smtClean="0"/>
              <a:t>“</a:t>
            </a:r>
            <a:r>
              <a:rPr lang="tr-TR" sz="2200" dirty="0" smtClean="0"/>
              <a:t>geçti</a:t>
            </a:r>
            <a:r>
              <a:rPr lang="en-US" sz="2200" dirty="0" smtClean="0"/>
              <a:t>”</a:t>
            </a:r>
            <a:r>
              <a:rPr lang="tr-TR" sz="2200" dirty="0" smtClean="0"/>
              <a:t>, aşağısı için ise </a:t>
            </a:r>
            <a:r>
              <a:rPr lang="en-US" sz="2200" dirty="0" smtClean="0"/>
              <a:t>“</a:t>
            </a:r>
            <a:r>
              <a:rPr lang="tr-TR" sz="2200" dirty="0" smtClean="0"/>
              <a:t>kaldı</a:t>
            </a:r>
            <a:r>
              <a:rPr lang="en-US" sz="2200" dirty="0" smtClean="0"/>
              <a:t>”</a:t>
            </a:r>
            <a:r>
              <a:rPr lang="tr-TR" sz="2200" dirty="0" smtClean="0"/>
              <a:t> yazızı yazılacaktır.</a:t>
            </a:r>
          </a:p>
          <a:p>
            <a:r>
              <a:rPr lang="tr-TR" sz="2200" dirty="0" smtClean="0"/>
              <a:t>İlk olarak C2 aktif hücre durumuna getirilmelidir.</a:t>
            </a:r>
          </a:p>
          <a:p>
            <a:r>
              <a:rPr lang="tr-TR" sz="2200" dirty="0" smtClean="0"/>
              <a:t>Bu hücreye</a:t>
            </a:r>
            <a:r>
              <a:rPr lang="tr-TR" sz="2200" dirty="0" smtClean="0"/>
              <a:t> </a:t>
            </a:r>
            <a:r>
              <a:rPr lang="tr-TR" sz="2200" dirty="0" smtClean="0"/>
              <a:t>=if</a:t>
            </a:r>
            <a:r>
              <a:rPr lang="en-US" sz="2200" dirty="0" smtClean="0"/>
              <a:t>(B2&gt;=50,“Ge</a:t>
            </a:r>
            <a:r>
              <a:rPr lang="tr-TR" sz="2200" dirty="0" smtClean="0"/>
              <a:t>çti</a:t>
            </a:r>
            <a:r>
              <a:rPr lang="en-US" sz="2200" dirty="0" smtClean="0"/>
              <a:t>”</a:t>
            </a:r>
            <a:r>
              <a:rPr lang="tr-TR" sz="2200" dirty="0" smtClean="0"/>
              <a:t>,</a:t>
            </a:r>
            <a:r>
              <a:rPr lang="en-US" sz="2200" dirty="0" smtClean="0"/>
              <a:t>“</a:t>
            </a:r>
            <a:r>
              <a:rPr lang="tr-TR" sz="2200" dirty="0" smtClean="0"/>
              <a:t>Kaldı</a:t>
            </a:r>
            <a:r>
              <a:rPr lang="en-US" sz="2200" dirty="0" smtClean="0"/>
              <a:t>”)</a:t>
            </a:r>
            <a:r>
              <a:rPr lang="tr-TR" sz="2200" dirty="0" smtClean="0"/>
              <a:t> </a:t>
            </a:r>
            <a:r>
              <a:rPr lang="en-US" sz="2200" dirty="0" smtClean="0"/>
              <a:t>y</a:t>
            </a:r>
            <a:r>
              <a:rPr lang="tr-TR" sz="2200" dirty="0" smtClean="0"/>
              <a:t>azılmalıdır.</a:t>
            </a:r>
            <a:endParaRPr lang="tr-TR" sz="2200" dirty="0"/>
          </a:p>
          <a:p>
            <a:r>
              <a:rPr lang="tr-TR" sz="2200" dirty="0" smtClean="0"/>
              <a:t>Son olarak da </a:t>
            </a:r>
            <a:r>
              <a:rPr lang="en-US" sz="2200" dirty="0" smtClean="0"/>
              <a:t>C2’dek</a:t>
            </a:r>
            <a:r>
              <a:rPr lang="tr-TR" sz="2200" dirty="0" smtClean="0"/>
              <a:t>i formül aşağıdaki hücrelere </a:t>
            </a:r>
            <a:r>
              <a:rPr lang="tr-TR" sz="2200" dirty="0" smtClean="0"/>
              <a:t>kopyalanmalıdır.</a:t>
            </a:r>
            <a:endParaRPr lang="tr-TR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Fonksiyonlar </a:t>
            </a:r>
            <a:r>
              <a:rPr lang="tr-TR" dirty="0" smtClean="0"/>
              <a:t>(Eğer)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01757"/>
            <a:ext cx="5983910" cy="25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65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Toplama (sum), en büyük (max), en küçük (min), ortalama (average) ve eğer (if) fonksiyonlarının hepsi de Home (giriş) sekmesinde yer alan Editing (düzen) grubundaki </a:t>
            </a:r>
            <a:r>
              <a:rPr lang="tr-TR" sz="2400" b="1" dirty="0" smtClean="0"/>
              <a:t>AutoSum (fonksiyonlar)</a:t>
            </a:r>
            <a:r>
              <a:rPr lang="tr-TR" sz="2400" dirty="0" smtClean="0"/>
              <a:t> düğmesi kullanılarak eklenebilir.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41" y="3457586"/>
            <a:ext cx="2468364" cy="26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1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99592" y="1070248"/>
            <a:ext cx="792088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İŞLEM TABLOLARI (Bölüm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B880-5203-4EB0-BB32-17401FA3E3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Bu </a:t>
            </a:r>
            <a:r>
              <a:rPr lang="tr-TR" sz="2400" dirty="0"/>
              <a:t>paketlerin içerisinde sadece </a:t>
            </a:r>
            <a:r>
              <a:rPr lang="tr-TR" sz="2400" dirty="0" smtClean="0"/>
              <a:t>işlem tablosu yazılımı </a:t>
            </a:r>
            <a:r>
              <a:rPr lang="tr-TR" sz="2400" dirty="0"/>
              <a:t>değil </a:t>
            </a:r>
            <a:r>
              <a:rPr lang="tr-TR" sz="2400" dirty="0" smtClean="0"/>
              <a:t>kelime işlemci </a:t>
            </a:r>
            <a:r>
              <a:rPr lang="tr-TR" sz="2400" dirty="0"/>
              <a:t>ve sunum hazırlama gibi genel ofis ihtiyaçlarını karşılamak üzere üretilmiş olan programlar da bulunmaktadır.</a:t>
            </a:r>
          </a:p>
          <a:p>
            <a:pPr eaLnBrk="1" hangingPunct="1"/>
            <a:endParaRPr lang="tr-TR" sz="2500" dirty="0" smtClean="0"/>
          </a:p>
          <a:p>
            <a:pPr eaLnBrk="1" hangingPunct="1"/>
            <a:r>
              <a:rPr lang="tr-TR" sz="2500" dirty="0" smtClean="0"/>
              <a:t>Günümüzde en çok kullanılan işlem tablosu programı Microsoft Office 2010 paketi içerisinde bulunan </a:t>
            </a:r>
            <a:r>
              <a:rPr lang="tr-TR" sz="2500" b="1" dirty="0" smtClean="0"/>
              <a:t>Microsoft Excel 2010</a:t>
            </a:r>
            <a:r>
              <a:rPr lang="tr-TR" sz="2500" dirty="0" smtClean="0"/>
              <a:t>’dur.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İşlem Tabloları</a:t>
            </a: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http://dri1.img.digitalrivercontent.net/Storefront/Company/msstore/images/en-US_Office_Excel_2010_065-06962_356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63" y="4090430"/>
            <a:ext cx="2547633" cy="21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7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Kavramlar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2400" dirty="0" smtClean="0"/>
              <a:t>İşlem tablosu programları, ilk açıldığı zaman genellikle üç tane çalışma sayfasından oluşur.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3329"/>
            <a:ext cx="4160616" cy="31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4940032"/>
            <a:ext cx="3213580" cy="649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0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Kavramlar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 smtClean="0"/>
              <a:t>İşlem tablosu programlarındaki bir çalışma sayfası satır ve sütunlardan oluşur.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Sütunlar harfler ile (A, B,...Y, Z, AA, AB,...ZY, ZZ, AAA, AAB, ...), satırlar da sayılar ile (1,2,3,...) adlandırılır.	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5" r="68657" b="44196"/>
          <a:stretch/>
        </p:blipFill>
        <p:spPr bwMode="auto">
          <a:xfrm>
            <a:off x="1835696" y="2805657"/>
            <a:ext cx="4534628" cy="335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6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Kavramlar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 smtClean="0"/>
              <a:t>Satır </a:t>
            </a:r>
            <a:r>
              <a:rPr lang="tr-TR" sz="2400" dirty="0"/>
              <a:t>ve sütunların </a:t>
            </a:r>
            <a:r>
              <a:rPr lang="tr-TR" sz="2400" dirty="0" smtClean="0"/>
              <a:t>kesiştiği her kutuya </a:t>
            </a:r>
            <a:r>
              <a:rPr lang="tr-TR" sz="2400" b="1" dirty="0"/>
              <a:t>hücre </a:t>
            </a:r>
            <a:r>
              <a:rPr lang="tr-TR" sz="2400" dirty="0"/>
              <a:t>adı </a:t>
            </a:r>
            <a:r>
              <a:rPr lang="tr-TR" sz="2400" dirty="0" smtClean="0"/>
              <a:t>verilir. Her </a:t>
            </a:r>
            <a:r>
              <a:rPr lang="tr-TR" sz="2400" dirty="0"/>
              <a:t>hücre kendisini oluşturan sütun ve satıra bağlı olarak bir </a:t>
            </a:r>
            <a:r>
              <a:rPr lang="tr-TR" sz="2400" b="1" dirty="0"/>
              <a:t>adres </a:t>
            </a:r>
            <a:r>
              <a:rPr lang="tr-TR" sz="2400" dirty="0"/>
              <a:t>alır. </a:t>
            </a:r>
            <a:r>
              <a:rPr lang="tr-TR" sz="2400" dirty="0" smtClean="0"/>
              <a:t>Hücre adresi satır ve sütun numarasından oluşmaktadır. Örneğin, ikinci </a:t>
            </a:r>
            <a:r>
              <a:rPr lang="tr-TR" sz="2400" dirty="0"/>
              <a:t>sütun ve </a:t>
            </a:r>
            <a:r>
              <a:rPr lang="tr-TR" sz="2400" dirty="0" smtClean="0"/>
              <a:t>üçüncü </a:t>
            </a:r>
            <a:r>
              <a:rPr lang="tr-TR" sz="2400" dirty="0"/>
              <a:t>satırın oluşturduğu hücrenin adresi </a:t>
            </a:r>
            <a:r>
              <a:rPr lang="tr-TR" sz="2400" dirty="0" smtClean="0"/>
              <a:t>B3’tür.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İşlem tablolarında bilgi girişi yapılacak hücrenin </a:t>
            </a:r>
            <a:r>
              <a:rPr lang="tr-TR" sz="2400" b="1" dirty="0"/>
              <a:t>aktif hücre </a:t>
            </a:r>
            <a:r>
              <a:rPr lang="tr-TR" sz="2400" dirty="0"/>
              <a:t>haline getirilmesi gerekmektedir</a:t>
            </a:r>
            <a:r>
              <a:rPr lang="tr-TR" sz="2400" dirty="0" smtClean="0"/>
              <a:t>. İşlem </a:t>
            </a:r>
            <a:r>
              <a:rPr lang="tr-TR" sz="2400" dirty="0"/>
              <a:t>tablosu ilk açıldığında A1 hücresi aktiftir. Aktif hücrenin kenar çizgileri diğer hücrelere göre daha kalındır</a:t>
            </a:r>
            <a:r>
              <a:rPr lang="tr-TR" sz="2400" dirty="0" smtClean="0"/>
              <a:t>. Aktif </a:t>
            </a:r>
            <a:r>
              <a:rPr lang="tr-TR" sz="2400" dirty="0"/>
              <a:t>hücreyi değiştirmek için klavyedeki yön tuşları veya fare kullanılabilir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4" r="86122" b="69377"/>
          <a:stretch/>
        </p:blipFill>
        <p:spPr bwMode="auto">
          <a:xfrm>
            <a:off x="2964437" y="4720039"/>
            <a:ext cx="2588379" cy="15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39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640960" cy="4937760"/>
          </a:xfrm>
        </p:spPr>
        <p:txBody>
          <a:bodyPr/>
          <a:lstStyle/>
          <a:p>
            <a:r>
              <a:rPr lang="tr-TR" sz="2400" dirty="0" smtClean="0"/>
              <a:t>Microsoft Excel 2010 programını çalıştırmak için kullanılabilecek en kolay yöntem, başlat menüsü içerisindeki arama kutusunu kullanmaktır.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52225"/>
            <a:ext cx="6044390" cy="351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09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EE96A-97A2-4F7F-9C45-39566510DD71}"/>
</file>

<file path=customXml/itemProps2.xml><?xml version="1.0" encoding="utf-8"?>
<ds:datastoreItem xmlns:ds="http://schemas.openxmlformats.org/officeDocument/2006/customXml" ds:itemID="{BE8C84CF-DF17-4EB8-8DA2-E7304EF75578}"/>
</file>

<file path=customXml/itemProps3.xml><?xml version="1.0" encoding="utf-8"?>
<ds:datastoreItem xmlns:ds="http://schemas.openxmlformats.org/officeDocument/2006/customXml" ds:itemID="{D3A21889-8D7B-46C1-9237-420216A6B616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2467</TotalTime>
  <Words>1822</Words>
  <Application>Microsoft Office PowerPoint</Application>
  <PresentationFormat>On-screen Show (4:3)</PresentationFormat>
  <Paragraphs>294</Paragraphs>
  <Slides>42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Origin</vt:lpstr>
      <vt:lpstr>İŞLEM TABLOLARI (Bölüm 1)</vt:lpstr>
      <vt:lpstr>Amaçlarımız</vt:lpstr>
      <vt:lpstr>İşlem Tablolarının İşlevleri</vt:lpstr>
      <vt:lpstr>İşlem Tabloları</vt:lpstr>
      <vt:lpstr>İşlem Tabloları</vt:lpstr>
      <vt:lpstr>Temel Kavramlar</vt:lpstr>
      <vt:lpstr>Temel Kavramlar</vt:lpstr>
      <vt:lpstr>Temel Kavramlar</vt:lpstr>
      <vt:lpstr>Microsoft Excel 2010</vt:lpstr>
      <vt:lpstr>Microsoft Excel 2010</vt:lpstr>
      <vt:lpstr>Microsoft Excel 2010</vt:lpstr>
      <vt:lpstr>Microsoft Excel 2010</vt:lpstr>
      <vt:lpstr>Microsoft Excel 2010</vt:lpstr>
      <vt:lpstr>Bilgi Girişi</vt:lpstr>
      <vt:lpstr>Bilgi Girişi</vt:lpstr>
      <vt:lpstr>Bilgi Girişi</vt:lpstr>
      <vt:lpstr>Bilgileri Düzenlemek</vt:lpstr>
      <vt:lpstr>Bilgileri Düzenlemek</vt:lpstr>
      <vt:lpstr>Bilgileri Düzenlemek</vt:lpstr>
      <vt:lpstr>Bilgileri Düzenlemek</vt:lpstr>
      <vt:lpstr>Bilgileri Düzenlemek</vt:lpstr>
      <vt:lpstr>Bilgileri Düzenlemek</vt:lpstr>
      <vt:lpstr>Bilgileri Düzenlemek</vt:lpstr>
      <vt:lpstr>Bilgileri Düzenlemek</vt:lpstr>
      <vt:lpstr>Formül ile Hesaplama</vt:lpstr>
      <vt:lpstr>Formül ile Hesaplama</vt:lpstr>
      <vt:lpstr>Formül ile Hesaplama</vt:lpstr>
      <vt:lpstr>Formül ile Hesaplama</vt:lpstr>
      <vt:lpstr>Formül ile Hesaplama (Toplama)</vt:lpstr>
      <vt:lpstr>Formül ile Hesaplama (Toplama)</vt:lpstr>
      <vt:lpstr>Fonksiyonlar (Toplama)</vt:lpstr>
      <vt:lpstr>Fonksiyonlar (Toplama)</vt:lpstr>
      <vt:lpstr>Fonksiyonlar (Toplama)</vt:lpstr>
      <vt:lpstr>Fonksiyonlar (Toplama)</vt:lpstr>
      <vt:lpstr>Fonksiyonlar (En Büyük)</vt:lpstr>
      <vt:lpstr>Fonksiyonlar (En Küçük)</vt:lpstr>
      <vt:lpstr>Fonksiyonlar (Ortalama)</vt:lpstr>
      <vt:lpstr>Fonksiyonlar (Eğer)</vt:lpstr>
      <vt:lpstr>Fonksiyonlar (Eğer)</vt:lpstr>
      <vt:lpstr>Fonksiyonlar (Eğer)</vt:lpstr>
      <vt:lpstr>Fonksiyonlar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İşlem Tabloları</dc:title>
  <dc:creator>Husnu Bayramoglu</dc:creator>
  <cp:lastModifiedBy>Husnu Bayramoglu</cp:lastModifiedBy>
  <cp:revision>267</cp:revision>
  <dcterms:created xsi:type="dcterms:W3CDTF">2010-08-05T14:41:53Z</dcterms:created>
  <dcterms:modified xsi:type="dcterms:W3CDTF">2012-12-01T21:30:24Z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