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96" r:id="rId11"/>
    <p:sldId id="297" r:id="rId12"/>
    <p:sldId id="263" r:id="rId13"/>
    <p:sldId id="264" r:id="rId14"/>
    <p:sldId id="265" r:id="rId15"/>
    <p:sldId id="266" r:id="rId16"/>
    <p:sldId id="298" r:id="rId17"/>
    <p:sldId id="286" r:id="rId18"/>
    <p:sldId id="267" r:id="rId19"/>
    <p:sldId id="287" r:id="rId20"/>
    <p:sldId id="299" r:id="rId21"/>
    <p:sldId id="268" r:id="rId22"/>
    <p:sldId id="300" r:id="rId23"/>
    <p:sldId id="288" r:id="rId24"/>
    <p:sldId id="269" r:id="rId25"/>
    <p:sldId id="301" r:id="rId26"/>
    <p:sldId id="289" r:id="rId27"/>
    <p:sldId id="270" r:id="rId28"/>
    <p:sldId id="279" r:id="rId29"/>
    <p:sldId id="280" r:id="rId30"/>
    <p:sldId id="292" r:id="rId31"/>
    <p:sldId id="283" r:id="rId32"/>
    <p:sldId id="285" r:id="rId33"/>
    <p:sldId id="273" r:id="rId34"/>
    <p:sldId id="274" r:id="rId35"/>
    <p:sldId id="275" r:id="rId36"/>
    <p:sldId id="276" r:id="rId37"/>
    <p:sldId id="278" r:id="rId38"/>
    <p:sldId id="303" r:id="rId39"/>
    <p:sldId id="302" r:id="rId40"/>
    <p:sldId id="295" r:id="rId41"/>
    <p:sldId id="304" r:id="rId4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FC952F-BC33-448D-91B9-2CD5B390ACB9}" type="datetime1">
              <a:rPr lang="en-US" smtClean="0"/>
              <a:t>3/11/2015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A93B7-6F15-4CA7-BF21-137D6194E13A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85F2C-F8A0-43F4-AEB5-82CD6FBDE928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9095731D-7D4F-4C66-AA18-A8C69B5CA59C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66CDE-CDB5-4A0D-A758-D4825E2A2D96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251A0-9460-41AD-B2BB-C84003F13421}" type="datetime1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35CE-4A61-45A5-9ABE-7455F5ECB536}" type="datetime1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4FEA-FCCE-44D2-9B4B-F275FB2963CC}" type="datetime1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B2605-8ABF-4F50-BDE2-92EF92C5A404}" type="datetime1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32DF31-E026-4456-B18D-8CF47C6CEEA9}" type="datetime1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E6074-D187-42EA-B5B5-B4B64689A728}" type="datetime1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158D5F-2564-40A5-932D-B18E5C7EA67C}" type="datetime1">
              <a:rPr lang="en-US" smtClean="0"/>
              <a:t>3/11/2015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295410" cy="1275904"/>
          </a:xfrm>
        </p:spPr>
        <p:txBody>
          <a:bodyPr>
            <a:noAutofit/>
          </a:bodyPr>
          <a:lstStyle/>
          <a:p>
            <a:pPr algn="ctr"/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KONU 1 </a:t>
            </a:r>
          </a:p>
          <a:p>
            <a:pPr algn="ctr"/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BİLGİSAYAR </a:t>
            </a:r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 ÇEVRE ÜNİTELERİ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609725"/>
            <a:ext cx="34575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Bilgisayar Çeşitleri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5123" b="19766"/>
          <a:stretch/>
        </p:blipFill>
        <p:spPr bwMode="auto">
          <a:xfrm>
            <a:off x="762000" y="1641763"/>
            <a:ext cx="3565325" cy="22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401066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b="1" dirty="0">
                <a:latin typeface="Times New Roman" pitchFamily="18" charset="0"/>
                <a:cs typeface="Times New Roman" pitchFamily="18" charset="0"/>
              </a:rPr>
              <a:t>Masaüstü Bilgisayar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4010664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b="1" dirty="0">
                <a:latin typeface="Times New Roman" pitchFamily="18" charset="0"/>
                <a:cs typeface="Times New Roman" pitchFamily="18" charset="0"/>
              </a:rPr>
              <a:t>Dizüstü Bilgisayar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2001" y="6330435"/>
            <a:ext cx="229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b="1" dirty="0">
                <a:latin typeface="Times New Roman" pitchFamily="18" charset="0"/>
                <a:cs typeface="Times New Roman" pitchFamily="18" charset="0"/>
              </a:rPr>
              <a:t>Tablet bilgisayar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14" y="45339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4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2) Avuçiçi Bilgisayarlar: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boyutlar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yap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Birçok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modelde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klavye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fare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dokunmatik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ekran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(touch screen)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) Sunucu (Server) Bilgisayarlar: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bilgisayarlara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üretmek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amac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boyutlar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yap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bilgisayarlard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98463" indent="-288925">
              <a:buNone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4) Süper Bilgisayarlar (Supercomputer):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bilimsel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çal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malarda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nükleer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rmalar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hareketli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animasyonlarda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meteoroloji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alanlarda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gereken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hesaplamalar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kullan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r.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Bilgisayar Çeşitleri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3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Bilgisayar Çeşitleri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7" y="1752600"/>
            <a:ext cx="2890483" cy="392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9389" y="548640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Sunucu (Server) Bilgisayarlar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641" y="4800600"/>
            <a:ext cx="225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Avuçiçi Bilgisayarlar</a:t>
            </a:r>
          </a:p>
        </p:txBody>
      </p:sp>
      <p:pic>
        <p:nvPicPr>
          <p:cNvPr id="16" name="Picture 6" descr="http://itelepon.com/wp-content/uploads/2014/12/2015-iPhone-6-Plus-Spe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34" y="2438400"/>
            <a:ext cx="3499066" cy="23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Bilgisayar Çeşitleri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33164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45671" y="5715000"/>
            <a:ext cx="38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Süper Bilgisayarlar (Supercomputer)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1" dirty="0" smtClean="0"/>
          </a:p>
          <a:p>
            <a:r>
              <a:rPr lang="tr-TR" sz="2400" b="1" dirty="0" smtClean="0"/>
              <a:t>Güç </a:t>
            </a:r>
            <a:r>
              <a:rPr lang="tr-TR" sz="2400" b="1" dirty="0" smtClean="0"/>
              <a:t>Ünitesi</a:t>
            </a:r>
          </a:p>
          <a:p>
            <a:r>
              <a:rPr lang="tr-TR" sz="2400" b="1" dirty="0" smtClean="0"/>
              <a:t>Anakart</a:t>
            </a:r>
          </a:p>
          <a:p>
            <a:r>
              <a:rPr lang="tr-TR" sz="2400" b="1" dirty="0" smtClean="0"/>
              <a:t>İşlemci</a:t>
            </a:r>
          </a:p>
          <a:p>
            <a:r>
              <a:rPr lang="tr-TR" sz="2400" b="1" dirty="0" smtClean="0"/>
              <a:t>Grafik (Ekran) Kartı</a:t>
            </a:r>
          </a:p>
          <a:p>
            <a:r>
              <a:rPr lang="tr-TR" sz="2400" b="1" dirty="0" smtClean="0"/>
              <a:t>Geçici Bellek (RAM)</a:t>
            </a:r>
          </a:p>
          <a:p>
            <a:r>
              <a:rPr lang="tr-TR" sz="2400" b="1" dirty="0" smtClean="0"/>
              <a:t>Kalıcı Bellek (Sabit Disk)</a:t>
            </a:r>
          </a:p>
          <a:p>
            <a:r>
              <a:rPr lang="tr-TR" sz="2400" b="1" dirty="0" smtClean="0"/>
              <a:t>Veriyolları</a:t>
            </a:r>
          </a:p>
          <a:p>
            <a:r>
              <a:rPr lang="tr-TR" sz="2400" b="1" dirty="0" smtClean="0"/>
              <a:t>Çıkarılabilir Okuyucu ve Yazıcılar</a:t>
            </a:r>
            <a:endParaRPr lang="en-US" sz="2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7936"/>
          <a:stretch>
            <a:fillRect/>
          </a:stretch>
        </p:blipFill>
        <p:spPr bwMode="auto">
          <a:xfrm>
            <a:off x="3558540" y="4191000"/>
            <a:ext cx="2766060" cy="228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56558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Güç Ünitesi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ilgisayara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elektriğin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girmesini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kaynağı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metal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kasa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yerleştirilmiş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transformatör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elektronik devreler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bilgisayar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birimlerinin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çalışmaları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gereksinim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duyulan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gerilim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değerlerinde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akım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donanımdır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Sıradan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bilgisayarın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kullandığı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kaynağı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yaklaşık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450-600 Watt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güçtedir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Autofit/>
          </a:bodyPr>
          <a:lstStyle/>
          <a:p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Anakart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donanımlarını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birbirlerine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bağlamak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koordineli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halde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çalışmalarını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sağlamak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donanımdır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karmaşık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elektronik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sistemin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birincil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merkezi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baskılı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devre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kartıdır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yapı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anakartlar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özel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alaşımlı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yerleştirilmiş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yuvaları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genişleme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kartı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slotları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devreler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yongalar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plakadır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plaka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organize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eder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organizasyon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setleri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9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95" y="1371600"/>
            <a:ext cx="5642705" cy="468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98753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Anakart</a:t>
            </a:r>
          </a:p>
        </p:txBody>
      </p:sp>
    </p:spTree>
    <p:extLst>
      <p:ext uri="{BB962C8B-B14F-4D97-AF65-F5344CB8AC3E}">
        <p14:creationId xmlns:p14="http://schemas.microsoft.com/office/powerpoint/2010/main" val="183148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İşlemci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bilgisayarın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beynidir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ilgisayardaki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gerçekleştiren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yerlere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gönderen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elemandır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Merkezi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(MİB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CPU)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olarak da bilinir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Çalıştırılmakta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yazılımın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komutları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depolama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giriş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çıkış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bilgisayarların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parçaları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alır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ritmetik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mantıksal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yapma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yeteneğine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86275"/>
            <a:ext cx="24384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Grafik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(Ekran)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Kartı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ilgisayar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ekranındaki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türlü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yazı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resim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film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şekillerin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oluşturulmasında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görev alan 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monit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ör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görev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yapan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adaptörlerdir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Günümüzde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PCI-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veriyol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unu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kullanan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harici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kart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nakart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hipset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yerleşik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bulunmaktadır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kartlarının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bileşenler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işlemcisi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(GPU Graphics Processing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Unit)</a:t>
            </a:r>
          </a:p>
          <a:p>
            <a:pPr lvl="2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belleği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(Video-RAM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kendine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önceden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yüklenmiş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gereğince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bilgileri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ve v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erileri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ortamlarda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saklayan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istenildiğinde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getiren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aritmetik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mantıksal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elektronik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cihazdır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fiziksel olan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elektronik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kısmına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donanım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(hardware),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donanımı kullanmak için gereken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kısmına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yazılım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(software)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nedir?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01" y="1979304"/>
            <a:ext cx="4370399" cy="327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530235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Grafik (Ekran) Kartı</a:t>
            </a:r>
          </a:p>
        </p:txBody>
      </p:sp>
    </p:spTree>
    <p:extLst>
      <p:ext uri="{BB962C8B-B14F-4D97-AF65-F5344CB8AC3E}">
        <p14:creationId xmlns:p14="http://schemas.microsoft.com/office/powerpoint/2010/main" val="330011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1328"/>
            <a:ext cx="8534401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Geçici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Bellek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RAM)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şletim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sisteminin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programlarının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verinin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erişebildiği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yerdir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, genellikle bilgisayardaki ana hafıza ya da birincil depo; yükleme, gösterme, uygulamaları yönlendirme ve veri için çalışma alanı olarak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düşünülür.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Çoğu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kişisel bilgisayarda RAM eklemek veya değiştirmek için yuva bulunur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2481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1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Kalıcı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Bellek (Sabit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Disk)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ilgisayarınızdaki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bilgileri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bilgisayarınız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çalışmıyorken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sağlıklı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saklamak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hafıza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türüdür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Önceleri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boyutları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fiyatları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nedeni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merkezlerinde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kalıcı bellekler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cep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telefonları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sayısal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fotoğraf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makineleri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sığabilecek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küçülen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boyutları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günlük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hayatımıza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girmişlerdir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Bilgisayarlarda en temel kalıcı bellek olarak sabit disk kullanılmaktadır.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yoğun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kullanım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bilgisayarlardır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yazılımlar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veritabanları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miktarlarda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gerektiğinde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kullanılmak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disklerde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saklanır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3041" y="5613637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Sabit Disk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71650"/>
            <a:ext cx="53911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3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Veriyolları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kart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bileşenlerin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birbirleriyle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etkileşimde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bulunmasını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ilgisayarın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içindeki parçalar arasında ya da bilgisayarlar arasında verileri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ve gücü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transfer eden bir alt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sistemdir.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Genellikle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aygıt yürütme (device driver) yazılımı tarafından kontrol edilir.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Veri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yolu, birçok çevresel aygıtı aynı takım kablo ile mantıksal olarak bağlayabilir.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02" y="1681051"/>
            <a:ext cx="5276998" cy="39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1638" y="5791200"/>
            <a:ext cx="124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Veriyolları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9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Çıkarılabilir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Okuyucu ve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Yazıcılar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Farklı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biçimdeki yardımcı bellekleri okumaya ve yazmaya yarayan bileşenlerdir.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Örnek olarak 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okuyucu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yaz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ıcılar verilebilir.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Artan dosya kapasitesi ihtiyacını karşılayabilmek için yeni teknolojilerden biri olan Blu-Ray disk için de okuyucu ve yazıcılar günümüzde popüler olmaya başlamıştır.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Bilgisayarı Kasasını Oluşturan Temel </a:t>
            </a:r>
            <a:br>
              <a:rPr lang="tr-TR" sz="3000" dirty="0" smtClean="0"/>
            </a:br>
            <a:r>
              <a:rPr lang="tr-TR" sz="3000" dirty="0" smtClean="0"/>
              <a:t>Donanım Bileşenleri</a:t>
            </a:r>
            <a:endParaRPr lang="en-US" sz="3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b="25290"/>
          <a:stretch>
            <a:fillRect/>
          </a:stretch>
        </p:blipFill>
        <p:spPr bwMode="auto">
          <a:xfrm>
            <a:off x="2321903" y="4191000"/>
            <a:ext cx="42312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4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Yazılım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nedir?</a:t>
            </a:r>
          </a:p>
          <a:p>
            <a:pPr lvl="1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ullanıcıların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yapmalarına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isimdir.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Yazılımlar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temel olarak ikiye ayrılır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Yazılımları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ygulama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yazılımlarının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belli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donanım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sorunsuz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zemin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içerir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Yazılımları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rogramlama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dilleriyle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kullanıcıya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yönelik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yazılımlardır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Yazılımları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25963"/>
          </a:xfrm>
        </p:spPr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ilgisayar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kaynaklarının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yönetimi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kontrolünü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yapacağı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yöneten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programlar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bütünüdür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olarak de bilinirler.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Günümüzde temel olarak 3 gruba ayrılırlar:</a:t>
            </a: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Grubu: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DOS, Windows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95/98/2000/ME/XP/Vista/7/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Linux Grubu: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UNIX, Red Hat, Madrake, Ubuntu,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Pardus, Fedora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Macintosh Grubu: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MAC OS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Yazılımları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Yazılımları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9" y="2743200"/>
            <a:ext cx="40110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7179" y="5416759"/>
            <a:ext cx="146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XP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0730" y="445186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DOS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9" y="1905000"/>
            <a:ext cx="4476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lar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dan oluşmaktadır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Giriş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birimleri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Klavye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tarayıcı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Depolama birimleri</a:t>
            </a:r>
          </a:p>
          <a:p>
            <a:pPr lvl="2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Sabit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CD/DVD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erkezi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tr-TR" dirty="0">
                <a:latin typeface="Times New Roman" pitchFamily="18" charset="0"/>
                <a:cs typeface="Times New Roman" pitchFamily="18" charset="0"/>
              </a:rPr>
              <a:t>Ör: İşlemci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CPU)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Çıkış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birimleri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tr-TR" dirty="0">
                <a:latin typeface="Times New Roman" pitchFamily="18" charset="0"/>
                <a:cs typeface="Times New Roman" pitchFamily="18" charset="0"/>
              </a:rPr>
              <a:t>Ör: 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yazıcı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hoparlör...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Bilgisayarları Oluşturan Temel Unsurlar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Yazılımları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88579" y="4583668"/>
            <a:ext cx="127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9159" y="4583668"/>
            <a:ext cx="145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8.1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05000"/>
            <a:ext cx="4705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57400"/>
            <a:ext cx="39814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99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Yazılımları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2213842"/>
            <a:ext cx="3721608" cy="21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78318" y="441941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UNIX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6818" y="5315405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Linux Ubuntu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1175"/>
            <a:ext cx="44100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Yazılımları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27616" y="5726668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MAC OS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21" y="1675447"/>
            <a:ext cx="6213158" cy="388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bilgisayar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geliştirilmiş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amaçlı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yazılımı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Bunlardan 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yaygın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kullanılanları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programları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lektronik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hesap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tablosu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programları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programları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Çizim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programları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Oyunlar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Yazılımları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özellikleri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olan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daktilo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makinesi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kullanılması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programlardır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Ör: Microsoft Office Word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Kelime İşlem Programları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714625"/>
            <a:ext cx="56959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ilgisayar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derece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özellikli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elektronik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hesap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makinesine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dönüştüren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programlardır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Ör: Microsoft Office Excel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300" dirty="0" smtClean="0"/>
              <a:t>Elektronik Hesap Tablosu Programları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733675"/>
            <a:ext cx="5781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Belli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konuda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yapılan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araştırmanın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hazırlanan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raporların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sonuçlarını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yardımıyla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kişilere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anlatmak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Ör: Microsoft Office Powerpoint 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/>
              <a:t>Sunum Programları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52775"/>
            <a:ext cx="55245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9763"/>
            <a:ext cx="8229600" cy="4525963"/>
          </a:xfrm>
        </p:spPr>
        <p:txBody>
          <a:bodyPr>
            <a:no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Fotoğraflar üzerinde düzenleme yapmaya, mimari çizimler yapmaya veya 3 boyutlu modeller oluşturmaya yarayan programlardır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Adode Photoshop CS6, Autocad 2014, </a:t>
            </a:r>
          </a:p>
          <a:p>
            <a:pPr marL="393192" lvl="1" indent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Autodesk 3ds Max 2013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/>
              <a:t>Çizim Programları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/>
              <a:t>Çizim Programları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57150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Adode Photoshop CS6</a:t>
            </a:r>
            <a:endParaRPr lang="en-US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9250"/>
            <a:ext cx="70104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83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/>
              <a:t>Çizim Programları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5619690"/>
            <a:ext cx="208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192" lvl="1" indent="0"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Autocad 2014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6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1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Bilgisayarları Oluşturan Temel Unsurlar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5400"/>
            <a:ext cx="18213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83" y="3810000"/>
            <a:ext cx="13252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1219200" cy="11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838200" cy="83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90600" cy="8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993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381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838200" y="3352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400300" y="41529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343400" y="40386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19800" y="28194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/>
              <a:t>Çizim Programları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8" y="1604780"/>
            <a:ext cx="6870024" cy="418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4523" y="58674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b="1" dirty="0">
                <a:latin typeface="Times New Roman" pitchFamily="18" charset="0"/>
                <a:cs typeface="Times New Roman" pitchFamily="18" charset="0"/>
              </a:rPr>
              <a:t>3ds Max 2013</a:t>
            </a:r>
          </a:p>
        </p:txBody>
      </p:sp>
    </p:spTree>
    <p:extLst>
      <p:ext uri="{BB962C8B-B14F-4D97-AF65-F5344CB8AC3E}">
        <p14:creationId xmlns:p14="http://schemas.microsoft.com/office/powerpoint/2010/main" val="2935009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9763"/>
            <a:ext cx="8229600" cy="4525963"/>
          </a:xfrm>
        </p:spPr>
        <p:txBody>
          <a:bodyPr>
            <a:noAutofit/>
          </a:bodyPr>
          <a:lstStyle/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Bilgisayarlar eğlence amaçlı olarak da sıklıkla kullanılmaktadır.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Bunun için birçok bilgisayar oyunu bulunmaktadır.</a:t>
            </a:r>
          </a:p>
          <a:p>
            <a:pPr lvl="1"/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Ör: GTA V, Half Life 2, WRC 4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/>
              <a:t>Oyunlar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95" y="2847850"/>
            <a:ext cx="3010905" cy="361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5719916"/>
            <a:ext cx="92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GTA V </a:t>
            </a:r>
          </a:p>
        </p:txBody>
      </p:sp>
    </p:spTree>
    <p:extLst>
      <p:ext uri="{BB962C8B-B14F-4D97-AF65-F5344CB8AC3E}">
        <p14:creationId xmlns:p14="http://schemas.microsoft.com/office/powerpoint/2010/main" val="340578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3272"/>
          </a:xfrm>
        </p:spPr>
        <p:txBody>
          <a:bodyPr>
            <a:normAutofit/>
          </a:bodyPr>
          <a:lstStyle/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ortamdan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girilmesini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iriş birimleri deni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Birimleri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2" y="3314898"/>
            <a:ext cx="2666661" cy="15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62" y="2755074"/>
            <a:ext cx="2426526" cy="24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84" y="3024073"/>
            <a:ext cx="1475232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062" y="48884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Klavye,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fare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4287" y="4996934"/>
            <a:ext cx="1514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tarayıcı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479759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mikrofon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3272"/>
          </a:xfrm>
        </p:spPr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Depolama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birimleri geçici ve kalıcı hafıza (bellek) olmak üzere 2 ana kısıma ayrılırlar.</a:t>
            </a: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Geçici hafıza: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bilgisayar kapatıldığı zaman, ya da bilgisayarın elektriği kesildiği zaman hafızadaki bilgilerin silindiği bellek türüdür. </a:t>
            </a: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Ör: Rasgele Erişimli Bellek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RAM - Random Access Memory)</a:t>
            </a: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Kalıcı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hafıza: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bilgisayardaki elektrik kesintisinden ya da bilgisayarın kapanıp açılmasından etkilenmeyen ve içindeki bilgiyi kaybetmeyen bellek türüdür.</a:t>
            </a: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Ör: Sabit disk, DVD, CD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Depolama Birimleri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Bilgisayardaki tüm işlemler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merkezi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şlem birimi (işlemci)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tarafından kontrol edilir ve hesaplanır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Bilgisayarların 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veri işleyen ve yazılım komutlarını gerçekleştiren bölümüdür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Merkezi işlem birimi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aritmetik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mantıksal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 işlem yapma yeteneğine sahiptir.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Merkezi İşlem Birimi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21818" r="18727" b="25455"/>
          <a:stretch/>
        </p:blipFill>
        <p:spPr bwMode="auto">
          <a:xfrm>
            <a:off x="3108960" y="4196080"/>
            <a:ext cx="2682240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>
            <a:normAutofit/>
          </a:bodyPr>
          <a:lstStyle/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Bilgisayar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ortamında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işlenen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verilerin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ortama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aktarılmasını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Çıkış Birimleri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1" y="2530512"/>
            <a:ext cx="1751838" cy="17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79" y="2670659"/>
            <a:ext cx="1751838" cy="16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35" y="4809388"/>
            <a:ext cx="1398163" cy="129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/>
          <a:stretch/>
        </p:blipFill>
        <p:spPr bwMode="auto">
          <a:xfrm>
            <a:off x="5638800" y="2833116"/>
            <a:ext cx="3411474" cy="25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5230106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çizici (plotter)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" y="428235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ekran (monitör)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3407" y="6083067"/>
            <a:ext cx="2895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hoparlör (speaker)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2098" y="4263101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yazıcı (printer)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69087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) Kişisel Bilgisayarlar (Personal Computer-PC)</a:t>
            </a: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Masaüstü Bilgisayar: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bilgisayarlard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 Kasa,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klavye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Dizüstü Bilgisayar: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donan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içerisindedir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Masaüstü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bilgisayarlara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harcar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hassast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Tablet Bilgisayar: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donan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bulunan ve temel giriş birimi olarak da dokunmatik ekran kullanılan bilgisayarlardır.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Bilgisayar Çeşitleri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2BB14-AC26-4FCA-A015-1F0249F8DD13}"/>
</file>

<file path=customXml/itemProps2.xml><?xml version="1.0" encoding="utf-8"?>
<ds:datastoreItem xmlns:ds="http://schemas.openxmlformats.org/officeDocument/2006/customXml" ds:itemID="{EB900CC2-BAF4-4E68-B00E-838A34E71A38}"/>
</file>

<file path=customXml/itemProps3.xml><?xml version="1.0" encoding="utf-8"?>
<ds:datastoreItem xmlns:ds="http://schemas.openxmlformats.org/officeDocument/2006/customXml" ds:itemID="{BB652EE4-63AD-49B0-9046-4868E0E4C33A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463</TotalTime>
  <Words>1410</Words>
  <Application>Microsoft Office PowerPoint</Application>
  <PresentationFormat>On-screen Show (4:3)</PresentationFormat>
  <Paragraphs>234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EETE264 – BİLGİSAYAR DONANIMINA GİRİŞ</vt:lpstr>
      <vt:lpstr>Bilgisayar nedir?</vt:lpstr>
      <vt:lpstr>Bilgisayarları Oluşturan Temel Unsurlar</vt:lpstr>
      <vt:lpstr>Bilgisayarları Oluşturan Temel Unsurlar</vt:lpstr>
      <vt:lpstr>Giriş Birimleri</vt:lpstr>
      <vt:lpstr>Depolama Birimleri</vt:lpstr>
      <vt:lpstr>Merkezi İşlem Birimi</vt:lpstr>
      <vt:lpstr>Çıkış Birimleri</vt:lpstr>
      <vt:lpstr>Temel Bilgisayar Çeşitleri</vt:lpstr>
      <vt:lpstr>Temel Bilgisayar Çeşitleri</vt:lpstr>
      <vt:lpstr>Temel Bilgisayar Çeşitleri</vt:lpstr>
      <vt:lpstr>Temel Bilgisayar Çeşitleri</vt:lpstr>
      <vt:lpstr>Temel Bilgisayar Çeşitleri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Bilgisayarı Kasasını Oluşturan Temel  Donanım Bileşenleri</vt:lpstr>
      <vt:lpstr>Bilgisayar Yazılımları</vt:lpstr>
      <vt:lpstr>Sistem Yazılımları</vt:lpstr>
      <vt:lpstr>Sistem Yazılımları</vt:lpstr>
      <vt:lpstr>Sistem Yazılımları</vt:lpstr>
      <vt:lpstr>Sistem Yazılımları</vt:lpstr>
      <vt:lpstr>Sistem Yazılımları</vt:lpstr>
      <vt:lpstr>Uygulama Yazılımları</vt:lpstr>
      <vt:lpstr>Kelime İşlem Programları</vt:lpstr>
      <vt:lpstr>Elektronik Hesap Tablosu Programları</vt:lpstr>
      <vt:lpstr>Sunum Programları</vt:lpstr>
      <vt:lpstr>Çizim Programları</vt:lpstr>
      <vt:lpstr>Çizim Programları</vt:lpstr>
      <vt:lpstr>Çizim Programları</vt:lpstr>
      <vt:lpstr>Çizim Programları</vt:lpstr>
      <vt:lpstr>Oyunlar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ve Çevre Üniteleri</dc:title>
  <dc:creator>Husnu Bayramoglu</dc:creator>
  <cp:lastModifiedBy>Husnu Bayramoglu</cp:lastModifiedBy>
  <cp:revision>70</cp:revision>
  <dcterms:created xsi:type="dcterms:W3CDTF">2011-02-16T14:56:01Z</dcterms:created>
  <dcterms:modified xsi:type="dcterms:W3CDTF">2015-03-11T07:47:50Z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