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7.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19.xml" ContentType="application/vnd.openxmlformats-officedocument.presentationml.slide+xml"/>
  <Override PartName="/ppt/slides/slide33.xml" ContentType="application/vnd.openxmlformats-officedocument.presentationml.slide+xml"/>
  <Override PartName="/ppt/slides/slide18.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12.xml" ContentType="application/vnd.openxmlformats-officedocument.presentationml.notesSlide+xml"/>
  <Override PartName="/ppt/notesSlides/notesSlide33.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18.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24.xml" ContentType="application/vnd.openxmlformats-officedocument.presentationml.notesSlide+xml"/>
  <Override PartName="/ppt/notesSlides/notesSlide30.xml" ContentType="application/vnd.openxmlformats-officedocument.presentationml.notesSlide+xml"/>
  <Override PartName="/ppt/notesSlides/notesSlide19.xml" ContentType="application/vnd.openxmlformats-officedocument.presentationml.notesSlide+xml"/>
  <Override PartName="/ppt/notesSlides/notesSlide23.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22.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6"/>
  </p:notesMasterIdLst>
  <p:handoutMasterIdLst>
    <p:handoutMasterId r:id="rId37"/>
  </p:handoutMasterIdLst>
  <p:sldIdLst>
    <p:sldId id="256" r:id="rId2"/>
    <p:sldId id="304" r:id="rId3"/>
    <p:sldId id="305"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 id="322" r:id="rId21"/>
    <p:sldId id="323" r:id="rId22"/>
    <p:sldId id="324" r:id="rId23"/>
    <p:sldId id="325" r:id="rId24"/>
    <p:sldId id="326" r:id="rId25"/>
    <p:sldId id="327" r:id="rId26"/>
    <p:sldId id="328" r:id="rId27"/>
    <p:sldId id="329" r:id="rId28"/>
    <p:sldId id="330" r:id="rId29"/>
    <p:sldId id="331" r:id="rId30"/>
    <p:sldId id="332" r:id="rId31"/>
    <p:sldId id="333" r:id="rId32"/>
    <p:sldId id="334" r:id="rId33"/>
    <p:sldId id="335" r:id="rId34"/>
    <p:sldId id="336" r:id="rId35"/>
  </p:sldIdLst>
  <p:sldSz cx="9144000" cy="6858000" type="screen4x3"/>
  <p:notesSz cx="7104063"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0" d="100"/>
          <a:sy n="40" d="100"/>
        </p:scale>
        <p:origin x="-288" y="-108"/>
      </p:cViewPr>
      <p:guideLst>
        <p:guide orient="horz" pos="2160"/>
        <p:guide pos="2880"/>
      </p:guideLst>
    </p:cSldViewPr>
  </p:slideViewPr>
  <p:notesTextViewPr>
    <p:cViewPr>
      <p:scale>
        <a:sx n="100" d="100"/>
        <a:sy n="100" d="100"/>
      </p:scale>
      <p:origin x="0" y="0"/>
    </p:cViewPr>
  </p:notesTextViewPr>
  <p:notesViewPr>
    <p:cSldViewPr>
      <p:cViewPr varScale="1">
        <p:scale>
          <a:sx n="50" d="100"/>
          <a:sy n="50" d="100"/>
        </p:scale>
        <p:origin x="-2640" y="-108"/>
      </p:cViewPr>
      <p:guideLst>
        <p:guide orient="horz" pos="3223"/>
        <p:guide pos="223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4" name="Footer Placehold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5" name="Slide Number Placehold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fld id="{5721C1A9-2FB0-440F-A2B2-7FBCD470761F}" type="slidenum">
              <a:rPr lang="en-US" smtClean="0"/>
              <a:pPr/>
              <a:t>‹#›</a:t>
            </a:fld>
            <a:endParaRPr lang="en-US"/>
          </a:p>
        </p:txBody>
      </p:sp>
    </p:spTree>
    <p:extLst>
      <p:ext uri="{BB962C8B-B14F-4D97-AF65-F5344CB8AC3E}">
        <p14:creationId xmlns:p14="http://schemas.microsoft.com/office/powerpoint/2010/main" val="41395348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endParaRPr lang="en-US"/>
          </a:p>
        </p:txBody>
      </p:sp>
      <p:sp>
        <p:nvSpPr>
          <p:cNvPr id="3" name="Date Placehold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fld id="{2EF7B8C4-0CFC-4D8F-ABC4-FA974E875A1E}" type="datetimeFigureOut">
              <a:rPr lang="en-US" smtClean="0"/>
              <a:pPr/>
              <a:t>5/28/2014</a:t>
            </a:fld>
            <a:endParaRPr lang="en-US"/>
          </a:p>
        </p:txBody>
      </p:sp>
      <p:sp>
        <p:nvSpPr>
          <p:cNvPr id="4" name="Slide Image Placeholder 3"/>
          <p:cNvSpPr>
            <a:spLocks noGrp="1" noRot="1" noChangeAspect="1"/>
          </p:cNvSpPr>
          <p:nvPr>
            <p:ph type="sldImg" idx="2"/>
          </p:nvPr>
        </p:nvSpPr>
        <p:spPr>
          <a:xfrm>
            <a:off x="995363" y="768350"/>
            <a:ext cx="5113337" cy="3836988"/>
          </a:xfrm>
          <a:prstGeom prst="rect">
            <a:avLst/>
          </a:prstGeom>
          <a:noFill/>
          <a:ln w="12700">
            <a:solidFill>
              <a:prstClr val="black"/>
            </a:solidFill>
          </a:ln>
        </p:spPr>
        <p:txBody>
          <a:bodyPr vert="horz" lIns="99075" tIns="49538" rIns="99075" bIns="49538" rtlCol="0" anchor="ctr"/>
          <a:lstStyle/>
          <a:p>
            <a:endParaRPr lang="en-US"/>
          </a:p>
        </p:txBody>
      </p:sp>
      <p:sp>
        <p:nvSpPr>
          <p:cNvPr id="5" name="Notes Placehold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endParaRPr lang="en-US"/>
          </a:p>
        </p:txBody>
      </p:sp>
      <p:sp>
        <p:nvSpPr>
          <p:cNvPr id="7" name="Slide Number Placehold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fld id="{FD75D914-6CC8-4784-9D80-095FF697202D}" type="slidenum">
              <a:rPr lang="en-US" smtClean="0"/>
              <a:pPr/>
              <a:t>‹#›</a:t>
            </a:fld>
            <a:endParaRPr lang="en-US"/>
          </a:p>
        </p:txBody>
      </p:sp>
    </p:spTree>
    <p:extLst>
      <p:ext uri="{BB962C8B-B14F-4D97-AF65-F5344CB8AC3E}">
        <p14:creationId xmlns:p14="http://schemas.microsoft.com/office/powerpoint/2010/main" val="4115849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dirty="0"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31</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32</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33</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34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737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
        <p:nvSpPr>
          <p:cNvPr id="532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F871E6C2-00BA-4911-A083-602D4A4C6876}" type="slidenum">
              <a:rPr lang="en-GB" smtClean="0"/>
              <a:pPr>
                <a:defRPr/>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25CBB7C2-5181-4086-B74F-CEEEEBCBC333}" type="datetime1">
              <a:rPr lang="en-US" smtClean="0"/>
              <a:t>5/28/2014</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C500462B-8695-4B74-9646-33A7AF4A3FDC}" type="slidenum">
              <a:rPr lang="en-US" smtClean="0"/>
              <a:pPr/>
              <a:t>‹#›</a:t>
            </a:fld>
            <a:endParaRPr lang="en-US"/>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15" name="Subtitle 2"/>
          <p:cNvSpPr>
            <a:spLocks noGrp="1"/>
          </p:cNvSpPr>
          <p:nvPr>
            <p:ph type="subTitle" idx="1"/>
          </p:nvPr>
        </p:nvSpPr>
        <p:spPr>
          <a:xfrm>
            <a:off x="457200" y="4343400"/>
            <a:ext cx="8295410" cy="666304"/>
          </a:xfrm>
        </p:spPr>
        <p:txBody>
          <a:bodyPr>
            <a:noAutofit/>
          </a:bodyPr>
          <a:lstStyle/>
          <a:p>
            <a:pPr algn="ctr"/>
            <a:endParaRPr lang="en-US" sz="3600" b="1" i="1" dirty="0">
              <a:solidFill>
                <a:srgbClr val="FF0000"/>
              </a:solidFill>
              <a:latin typeface="Times New Roman" pitchFamily="18" charset="0"/>
              <a:cs typeface="Times New Roman" pitchFamily="18" charset="0"/>
            </a:endParaRPr>
          </a:p>
        </p:txBody>
      </p:sp>
      <p:sp>
        <p:nvSpPr>
          <p:cNvPr id="16" name="Text Box 34"/>
          <p:cNvSpPr txBox="1">
            <a:spLocks noChangeArrowheads="1"/>
          </p:cNvSpPr>
          <p:nvPr userDrawn="1"/>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18" name="Picture 29" descr="dau2.jpg"/>
          <p:cNvPicPr>
            <a:picLocks noChangeAspect="1"/>
          </p:cNvPicPr>
          <p:nvPr userDrawn="1"/>
        </p:nvPicPr>
        <p:blipFill>
          <a:blip r:embed="rId4"/>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454673A-0B4E-45C1-B8B4-4113866D0844}" type="datetime1">
              <a:rPr lang="en-US" smtClean="0"/>
              <a:t>5/28/2014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0E569E1B-AAD3-40A1-A70A-B0DC69FB6782}" type="datetime1">
              <a:rPr lang="en-US" smtClean="0"/>
              <a:t>5/28/2014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361272" y="6407944"/>
            <a:ext cx="1920240" cy="365760"/>
          </a:xfrm>
        </p:spPr>
        <p:txBody>
          <a:bodyPr/>
          <a:lstStyle>
            <a:extLst/>
          </a:lstStyle>
          <a:p>
            <a:fld id="{C02285B0-B6D3-417F-B897-0DD00B6A459E}" type="datetime1">
              <a:rPr lang="en-US" smtClean="0"/>
              <a:t>5/28/2014</a:t>
            </a:fld>
            <a:endParaRPr lang="en-US"/>
          </a:p>
        </p:txBody>
      </p:sp>
      <p:sp>
        <p:nvSpPr>
          <p:cNvPr id="5" name="Footer Placeholder 4"/>
          <p:cNvSpPr>
            <a:spLocks noGrp="1"/>
          </p:cNvSpPr>
          <p:nvPr>
            <p:ph type="ftr" sz="quarter" idx="11"/>
          </p:nvPr>
        </p:nvSpPr>
        <p:spPr>
          <a:xfrm>
            <a:off x="4014312" y="6407944"/>
            <a:ext cx="2350681" cy="365125"/>
          </a:xfrm>
        </p:spPr>
        <p:txBody>
          <a:bodyPr/>
          <a:lstStyle>
            <a:extLst/>
          </a:lstStyle>
          <a:p>
            <a:endParaRPr lang="en-US"/>
          </a:p>
        </p:txBody>
      </p:sp>
      <p:sp>
        <p:nvSpPr>
          <p:cNvPr id="6" name="Slide Number Placeholder 5"/>
          <p:cNvSpPr>
            <a:spLocks noGrp="1"/>
          </p:cNvSpPr>
          <p:nvPr>
            <p:ph type="sldNum" sz="quarter" idx="12"/>
          </p:nvPr>
        </p:nvSpPr>
        <p:spPr>
          <a:xfrm>
            <a:off x="8305800" y="6407944"/>
            <a:ext cx="707232" cy="365125"/>
          </a:xfrm>
        </p:spPr>
        <p:txBody>
          <a:bodyPr/>
          <a:lstStyle>
            <a:lvl1pPr>
              <a:defRPr sz="1100" b="1">
                <a:solidFill>
                  <a:schemeClr val="accent1">
                    <a:lumMod val="75000"/>
                  </a:schemeClr>
                </a:solidFill>
              </a:defRPr>
            </a:lvl1pPr>
            <a:extLst/>
          </a:lstStyle>
          <a:p>
            <a:fld id="{C500462B-8695-4B74-9646-33A7AF4A3FDC}" type="slidenum">
              <a:rPr lang="en-US" smtClean="0"/>
              <a:pPr/>
              <a:t>‹#›</a:t>
            </a:fld>
            <a:endParaRPr lang="en-US" dirty="0"/>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cxnSp>
        <p:nvCxnSpPr>
          <p:cNvPr id="8" name="Straight Connector 7"/>
          <p:cNvCxnSpPr/>
          <p:nvPr userDrawn="1"/>
        </p:nvCxnSpPr>
        <p:spPr>
          <a:xfrm>
            <a:off x="457200" y="1295400"/>
            <a:ext cx="8229600" cy="0"/>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15ACA07-74AD-4419-85B3-9014C9EECCCA}" type="datetime1">
              <a:rPr lang="en-US" smtClean="0"/>
              <a:t>5/28/2014</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07C019E-B23C-4606-9FFD-D6488B7D061E}" type="datetime1">
              <a:rPr lang="en-US" smtClean="0"/>
              <a:t>5/28/2014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C06C62B8-5075-43A6-AC0C-F50E34157A00}" type="datetime1">
              <a:rPr lang="en-US" smtClean="0"/>
              <a:t>5/28/2014</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4D9BA8A8-F193-4919-B8CA-EBF17D94E53F}" type="datetime1">
              <a:rPr lang="en-US" smtClean="0"/>
              <a:t>5/28/2014</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500462B-8695-4B74-9646-33A7AF4A3FD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6C7BFE08-8B4F-40D0-8FB2-F2E3A98F3A32}" type="datetime1">
              <a:rPr lang="en-US" smtClean="0"/>
              <a:t>5/28/2014</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18469FA-50B6-4962-A20D-A78D674455AB}" type="datetime1">
              <a:rPr lang="en-US" smtClean="0"/>
              <a:t>5/28/2014</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C500462B-8695-4B74-9646-33A7AF4A3FD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417B695-DCDC-4D10-94D9-5FA5F689F1AC}" type="datetime1">
              <a:rPr lang="en-US" smtClean="0"/>
              <a:t>5/28/2014</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C500462B-8695-4B74-9646-33A7AF4A3FD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7B4BEA81-ABED-4F28-AE0B-66F69D5211EA}" type="datetime1">
              <a:rPr lang="en-US" smtClean="0"/>
              <a:t>5/28/2014</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C500462B-8695-4B74-9646-33A7AF4A3F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10" y="2667000"/>
            <a:ext cx="2819400" cy="10668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1143000" y="1981200"/>
            <a:ext cx="7315200" cy="839161"/>
          </a:xfrm>
        </p:spPr>
        <p:txBody>
          <a:bodyPr>
            <a:noAutofit/>
          </a:bodyPr>
          <a:lstStyle/>
          <a:p>
            <a:pPr algn="ctr"/>
            <a:r>
              <a:rPr lang="en-US" sz="2800" dirty="0" smtClean="0">
                <a:effectLst/>
                <a:latin typeface="Corbel" pitchFamily="34" charset="0"/>
              </a:rPr>
              <a:t>EETE264 – </a:t>
            </a:r>
            <a:r>
              <a:rPr lang="tr-TR" sz="2800" dirty="0" smtClean="0">
                <a:effectLst/>
                <a:latin typeface="Corbel" pitchFamily="34" charset="0"/>
              </a:rPr>
              <a:t>BİLGİSAYAR DONANIMINA GİRİŞ</a:t>
            </a:r>
            <a:endParaRPr lang="en-US" sz="2800" dirty="0">
              <a:effectLst/>
              <a:latin typeface="Corbel" pitchFamily="34" charset="0"/>
            </a:endParaRPr>
          </a:p>
        </p:txBody>
      </p:sp>
      <p:sp>
        <p:nvSpPr>
          <p:cNvPr id="3" name="Subtitle 2"/>
          <p:cNvSpPr>
            <a:spLocks noGrp="1"/>
          </p:cNvSpPr>
          <p:nvPr>
            <p:ph type="subTitle" idx="4294967295"/>
          </p:nvPr>
        </p:nvSpPr>
        <p:spPr>
          <a:xfrm>
            <a:off x="457200" y="4058096"/>
            <a:ext cx="8295410" cy="666304"/>
          </a:xfrm>
        </p:spPr>
        <p:txBody>
          <a:bodyPr>
            <a:noAutofit/>
          </a:bodyPr>
          <a:lstStyle/>
          <a:p>
            <a:pPr marL="109728" indent="0" algn="ctr">
              <a:buNone/>
            </a:pPr>
            <a:r>
              <a:rPr lang="tr-TR" sz="3600" b="1" i="1" dirty="0">
                <a:solidFill>
                  <a:srgbClr val="FF0000"/>
                </a:solidFill>
                <a:latin typeface="Times New Roman" pitchFamily="18" charset="0"/>
                <a:cs typeface="Times New Roman" pitchFamily="18" charset="0"/>
              </a:rPr>
              <a:t>İŞLETİM SİSTEMİNİN TEMELLERİ VE POST (İLK AÇILIŞ)</a:t>
            </a:r>
            <a:endParaRPr lang="en-US" sz="3600" b="1" i="1" dirty="0">
              <a:solidFill>
                <a:srgbClr val="FF0000"/>
              </a:solidFill>
              <a:latin typeface="Times New Roman" pitchFamily="18" charset="0"/>
              <a:cs typeface="Times New Roman" pitchFamily="18" charset="0"/>
            </a:endParaRPr>
          </a:p>
        </p:txBody>
      </p:sp>
      <p:sp>
        <p:nvSpPr>
          <p:cNvPr id="4" name="Text Box 34"/>
          <p:cNvSpPr txBox="1">
            <a:spLocks noChangeArrowheads="1"/>
          </p:cNvSpPr>
          <p:nvPr/>
        </p:nvSpPr>
        <p:spPr bwMode="auto">
          <a:xfrm>
            <a:off x="2545251" y="332509"/>
            <a:ext cx="5755230" cy="1384995"/>
          </a:xfrm>
          <a:prstGeom prst="rect">
            <a:avLst/>
          </a:prstGeom>
          <a:noFill/>
          <a:ln w="9525">
            <a:noFill/>
            <a:miter lim="800000"/>
            <a:headEnd/>
            <a:tailEnd/>
          </a:ln>
          <a:effectLst/>
        </p:spPr>
        <p:txBody>
          <a:bodyPr wrap="none">
            <a:spAutoFit/>
          </a:bodyPr>
          <a:lstStyle/>
          <a:p>
            <a:pPr algn="ctr">
              <a:defRPr/>
            </a:pPr>
            <a:r>
              <a:rPr lang="tr-TR" sz="2800" b="1" dirty="0">
                <a:solidFill>
                  <a:schemeClr val="tx2"/>
                </a:solidFill>
                <a:latin typeface="Corbel" pitchFamily="34" charset="0"/>
              </a:rPr>
              <a:t>Doğu Akdeniz Üniversitesi</a:t>
            </a:r>
          </a:p>
          <a:p>
            <a:pPr algn="ctr">
              <a:defRPr/>
            </a:pPr>
            <a:r>
              <a:rPr lang="tr-TR" sz="2800" b="1" dirty="0">
                <a:solidFill>
                  <a:schemeClr val="tx2"/>
                </a:solidFill>
                <a:latin typeface="Corbel" pitchFamily="34" charset="0"/>
              </a:rPr>
              <a:t>Bilgisayar ve Teknoloji Yüksek Okulu</a:t>
            </a:r>
          </a:p>
          <a:p>
            <a:pPr algn="ctr">
              <a:defRPr/>
            </a:pPr>
            <a:r>
              <a:rPr lang="tr-TR" sz="2800" b="1" dirty="0" smtClean="0">
                <a:solidFill>
                  <a:schemeClr val="tx2"/>
                </a:solidFill>
                <a:latin typeface="Corbel" pitchFamily="34" charset="0"/>
              </a:rPr>
              <a:t>Elektrik ve Elektronik Teknolojisi</a:t>
            </a:r>
            <a:endParaRPr lang="en-US" sz="2800" b="1" dirty="0">
              <a:solidFill>
                <a:schemeClr val="tx2"/>
              </a:solidFill>
              <a:latin typeface="Corbel" pitchFamily="34" charset="0"/>
            </a:endParaRPr>
          </a:p>
        </p:txBody>
      </p:sp>
      <p:pic>
        <p:nvPicPr>
          <p:cNvPr id="5" name="Picture 29" descr="dau2.jpg"/>
          <p:cNvPicPr>
            <a:picLocks noChangeAspect="1"/>
          </p:cNvPicPr>
          <p:nvPr/>
        </p:nvPicPr>
        <p:blipFill>
          <a:blip r:embed="rId3"/>
          <a:srcRect/>
          <a:stretch>
            <a:fillRect/>
          </a:stretch>
        </p:blipFill>
        <p:spPr bwMode="auto">
          <a:xfrm>
            <a:off x="914399" y="228601"/>
            <a:ext cx="1676401" cy="1676399"/>
          </a:xfrm>
          <a:prstGeom prst="rect">
            <a:avLst/>
          </a:prstGeom>
          <a:solidFill>
            <a:schemeClr val="accent1"/>
          </a:solid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81000" y="1377950"/>
            <a:ext cx="8458200" cy="4565650"/>
          </a:xfrm>
        </p:spPr>
        <p:txBody>
          <a:bodyPr>
            <a:noAutofit/>
          </a:bodyPr>
          <a:lstStyle/>
          <a:p>
            <a:r>
              <a:rPr lang="tr-TR" sz="2400" b="1" dirty="0" smtClean="0">
                <a:latin typeface="Times New Roman" pitchFamily="18" charset="0"/>
                <a:cs typeface="Times New Roman" pitchFamily="18" charset="0"/>
              </a:rPr>
              <a:t>Giriş/Çıkış (I/O) Adresleri</a:t>
            </a:r>
          </a:p>
          <a:p>
            <a:pPr lvl="1"/>
            <a:r>
              <a:rPr lang="tr-TR" sz="2400" dirty="0">
                <a:latin typeface="Times New Roman" pitchFamily="18" charset="0"/>
                <a:cs typeface="Times New Roman" pitchFamily="18" charset="0"/>
              </a:rPr>
              <a:t>CPU'nun dış dünya ile iletişim kurmak için kullandığı iki yol </a:t>
            </a:r>
            <a:r>
              <a:rPr lang="tr-TR" sz="2400" dirty="0" smtClean="0">
                <a:latin typeface="Times New Roman" pitchFamily="18" charset="0"/>
                <a:cs typeface="Times New Roman" pitchFamily="18" charset="0"/>
              </a:rPr>
              <a:t>vardır:  </a:t>
            </a:r>
            <a:r>
              <a:rPr lang="tr-TR" sz="2400" b="1" dirty="0" smtClean="0">
                <a:latin typeface="Times New Roman" pitchFamily="18" charset="0"/>
                <a:cs typeface="Times New Roman" pitchFamily="18" charset="0"/>
              </a:rPr>
              <a:t>ana </a:t>
            </a:r>
            <a:r>
              <a:rPr lang="tr-TR" sz="2400" b="1" dirty="0">
                <a:latin typeface="Times New Roman" pitchFamily="18" charset="0"/>
                <a:cs typeface="Times New Roman" pitchFamily="18" charset="0"/>
              </a:rPr>
              <a:t>belleğinin adresleri </a:t>
            </a:r>
            <a:r>
              <a:rPr lang="tr-TR" sz="2400" dirty="0" smtClean="0">
                <a:latin typeface="Times New Roman" pitchFamily="18" charset="0"/>
                <a:cs typeface="Times New Roman" pitchFamily="18" charset="0"/>
              </a:rPr>
              <a:t>ve</a:t>
            </a:r>
            <a:r>
              <a:rPr lang="tr-TR" sz="2400" b="1" dirty="0" smtClean="0">
                <a:latin typeface="Times New Roman" pitchFamily="18" charset="0"/>
                <a:cs typeface="Times New Roman" pitchFamily="18" charset="0"/>
              </a:rPr>
              <a:t> I/O adresleri</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lvl="1"/>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CPU, çevre aygıtlarıyla ve devre kartları (ses kartı, ethernet kartı vs.) ile iletişim kurmak ve bu aygıtları birbirinden ayırt edebilmek için </a:t>
            </a:r>
            <a:r>
              <a:rPr lang="tr-TR" sz="2400" b="1" dirty="0" smtClean="0">
                <a:latin typeface="Times New Roman" pitchFamily="18" charset="0"/>
                <a:cs typeface="Times New Roman" pitchFamily="18" charset="0"/>
              </a:rPr>
              <a:t>giriş/çıkış (input/output) adreslerini </a:t>
            </a:r>
            <a:r>
              <a:rPr lang="tr-TR" sz="2400" dirty="0" smtClean="0">
                <a:latin typeface="Times New Roman" pitchFamily="18" charset="0"/>
                <a:cs typeface="Times New Roman" pitchFamily="18" charset="0"/>
              </a:rPr>
              <a:t>kullanır. </a:t>
            </a:r>
          </a:p>
          <a:p>
            <a:pPr lvl="1"/>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Bu adresler </a:t>
            </a:r>
            <a:r>
              <a:rPr lang="tr-TR" sz="2400" b="1" i="1" dirty="0" smtClean="0">
                <a:latin typeface="Times New Roman" pitchFamily="18" charset="0"/>
                <a:cs typeface="Times New Roman" pitchFamily="18" charset="0"/>
              </a:rPr>
              <a:t>port adresleri</a:t>
            </a:r>
            <a:r>
              <a:rPr lang="tr-TR" sz="2400" dirty="0" smtClean="0">
                <a:latin typeface="Times New Roman" pitchFamily="18" charset="0"/>
                <a:cs typeface="Times New Roman" pitchFamily="18" charset="0"/>
              </a:rPr>
              <a:t> veya </a:t>
            </a:r>
            <a:r>
              <a:rPr lang="tr-TR" sz="2400" b="1" i="1" dirty="0" smtClean="0">
                <a:latin typeface="Times New Roman" pitchFamily="18" charset="0"/>
                <a:cs typeface="Times New Roman" pitchFamily="18" charset="0"/>
              </a:rPr>
              <a:t>donanım adresleri</a:t>
            </a:r>
            <a:r>
              <a:rPr lang="tr-TR" sz="2400" dirty="0" smtClean="0">
                <a:latin typeface="Times New Roman" pitchFamily="18" charset="0"/>
                <a:cs typeface="Times New Roman" pitchFamily="18" charset="0"/>
              </a:rPr>
              <a:t> olarak da bilinir. </a:t>
            </a:r>
          </a:p>
        </p:txBody>
      </p:sp>
      <p:sp>
        <p:nvSpPr>
          <p:cNvPr id="7"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10</a:t>
            </a:fld>
            <a:endParaRPr lang="en-US" dirty="0"/>
          </a:p>
        </p:txBody>
      </p:sp>
    </p:spTree>
    <p:extLst>
      <p:ext uri="{BB962C8B-B14F-4D97-AF65-F5344CB8AC3E}">
        <p14:creationId xmlns:p14="http://schemas.microsoft.com/office/powerpoint/2010/main" val="12302734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382000" cy="4565650"/>
          </a:xfrm>
        </p:spPr>
        <p:txBody>
          <a:bodyPr>
            <a:noAutofit/>
          </a:bodyPr>
          <a:lstStyle/>
          <a:p>
            <a:r>
              <a:rPr lang="tr-TR" sz="2400" b="1" dirty="0" smtClean="0">
                <a:latin typeface="Times New Roman" pitchFamily="18" charset="0"/>
                <a:cs typeface="Times New Roman" pitchFamily="18" charset="0"/>
              </a:rPr>
              <a:t>I/O Adres Çakışmaları</a:t>
            </a:r>
          </a:p>
          <a:p>
            <a:pPr lvl="1"/>
            <a:r>
              <a:rPr lang="tr-TR" sz="2400" dirty="0" smtClean="0">
                <a:latin typeface="Times New Roman" pitchFamily="18" charset="0"/>
                <a:cs typeface="Times New Roman" pitchFamily="18" charset="0"/>
              </a:rPr>
              <a:t>Her kartın mikroişlemci ile haberleşmesi için farklı bir I/O adresi vardır. Birden fazla kartın aynı adresi kullanması durumuna </a:t>
            </a:r>
            <a:r>
              <a:rPr lang="tr-TR" sz="2400" b="1" i="1" dirty="0" smtClean="0">
                <a:latin typeface="Times New Roman" pitchFamily="18" charset="0"/>
                <a:cs typeface="Times New Roman" pitchFamily="18" charset="0"/>
              </a:rPr>
              <a:t>çakışma</a:t>
            </a:r>
            <a:r>
              <a:rPr lang="tr-TR" sz="2400" dirty="0" smtClean="0">
                <a:latin typeface="Times New Roman" pitchFamily="18" charset="0"/>
                <a:cs typeface="Times New Roman" pitchFamily="18" charset="0"/>
              </a:rPr>
              <a:t> denir. </a:t>
            </a:r>
          </a:p>
          <a:p>
            <a:pPr lvl="1"/>
            <a:r>
              <a:rPr lang="tr-TR" sz="2400" dirty="0" smtClean="0">
                <a:latin typeface="Times New Roman" pitchFamily="18" charset="0"/>
                <a:cs typeface="Times New Roman" pitchFamily="18" charset="0"/>
              </a:rPr>
              <a:t>İki kartın aynı adresi kullanması durumunda mikroişlemci tarafından gönderilen komutlar bu kartlar tarafından doğru algılanmaz. Bu durum kartların çalışmamasına ya da hatalı çalışmasına neden olur.</a:t>
            </a:r>
          </a:p>
          <a:p>
            <a:pPr lvl="1"/>
            <a:r>
              <a:rPr lang="tr-TR" sz="2400" dirty="0" smtClean="0">
                <a:latin typeface="Times New Roman" pitchFamily="18" charset="0"/>
                <a:cs typeface="Times New Roman" pitchFamily="18" charset="0"/>
              </a:rPr>
              <a:t>Örneğin klavyenin kullandığı I/O adres aralığını başka bir kart kullanmaya kalkarsa, bu kart çalışmayacak, bununla birlikte klavye de devre dışı kalacaktır. </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11</a:t>
            </a:fld>
            <a:endParaRPr lang="en-US" dirty="0"/>
          </a:p>
        </p:txBody>
      </p:sp>
    </p:spTree>
    <p:extLst>
      <p:ext uri="{BB962C8B-B14F-4D97-AF65-F5344CB8AC3E}">
        <p14:creationId xmlns:p14="http://schemas.microsoft.com/office/powerpoint/2010/main" val="3658712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382000" cy="4565650"/>
          </a:xfrm>
        </p:spPr>
        <p:txBody>
          <a:bodyPr>
            <a:noAutofit/>
          </a:bodyPr>
          <a:lstStyle/>
          <a:p>
            <a:pPr lvl="1"/>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Bir kart üretilirken, klavyenin I/O adresini kullanacak bir kart tasarımı yapılmaz. Çünkü bu adres sabittir, klavye denetleyicisi tarafından kullanılmaktadır ve bir standart haline gelmiştir. </a:t>
            </a:r>
            <a:endParaRPr lang="tr-TR" sz="2400" b="1" dirty="0" smtClean="0">
              <a:latin typeface="Times New Roman" pitchFamily="18" charset="0"/>
              <a:cs typeface="Times New Roman" pitchFamily="18" charset="0"/>
            </a:endParaRPr>
          </a:p>
          <a:p>
            <a:pPr lvl="1"/>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Peki o zaman I/O çakışmaları nasıl olabilir?</a:t>
            </a:r>
          </a:p>
          <a:p>
            <a:pPr lvl="2"/>
            <a:r>
              <a:rPr lang="tr-TR" sz="2400" dirty="0" smtClean="0">
                <a:latin typeface="Times New Roman" pitchFamily="18" charset="0"/>
                <a:cs typeface="Times New Roman" pitchFamily="18" charset="0"/>
              </a:rPr>
              <a:t>Bazı I/O değerleri standart değildir, çakışma sorunları da zaten bu aralık değerlerini kullanan kartlarda görülmektedir. </a:t>
            </a:r>
          </a:p>
          <a:p>
            <a:pPr lvl="2"/>
            <a:r>
              <a:rPr lang="tr-TR" sz="2400" dirty="0" smtClean="0">
                <a:latin typeface="Times New Roman" pitchFamily="18" charset="0"/>
                <a:cs typeface="Times New Roman" pitchFamily="18" charset="0"/>
              </a:rPr>
              <a:t>Çözüm olarak kartın takılmış olduğu genişleme yuvasını değiştirilebilir. Bazı çakışmalar bu yöntemle giderilebilir.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12</a:t>
            </a:fld>
            <a:endParaRPr lang="en-US" dirty="0"/>
          </a:p>
        </p:txBody>
      </p:sp>
    </p:spTree>
    <p:extLst>
      <p:ext uri="{BB962C8B-B14F-4D97-AF65-F5344CB8AC3E}">
        <p14:creationId xmlns:p14="http://schemas.microsoft.com/office/powerpoint/2010/main" val="31565219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dirty="0" smtClean="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I/O Adres Çakışmaları</a:t>
            </a:r>
          </a:p>
        </p:txBody>
      </p:sp>
      <p:pic>
        <p:nvPicPr>
          <p:cNvPr id="4098" name="Picture 2"/>
          <p:cNvPicPr>
            <a:picLocks noChangeAspect="1" noChangeArrowheads="1"/>
          </p:cNvPicPr>
          <p:nvPr/>
        </p:nvPicPr>
        <p:blipFill>
          <a:blip r:embed="rId3"/>
          <a:srcRect/>
          <a:stretch>
            <a:fillRect/>
          </a:stretch>
        </p:blipFill>
        <p:spPr bwMode="auto">
          <a:xfrm>
            <a:off x="2438400" y="1905000"/>
            <a:ext cx="4419600" cy="4949952"/>
          </a:xfrm>
          <a:prstGeom prst="rect">
            <a:avLst/>
          </a:prstGeom>
          <a:noFill/>
          <a:ln w="9525">
            <a:noFill/>
            <a:miter lim="800000"/>
            <a:headEnd/>
            <a:tailEnd/>
          </a:ln>
          <a:effectLst/>
        </p:spPr>
      </p:pic>
      <p:sp>
        <p:nvSpPr>
          <p:cNvPr id="6" name="Oval 5"/>
          <p:cNvSpPr/>
          <p:nvPr/>
        </p:nvSpPr>
        <p:spPr>
          <a:xfrm>
            <a:off x="2280312" y="5056496"/>
            <a:ext cx="4343400" cy="900752"/>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noFill/>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13</a:t>
            </a:fld>
            <a:endParaRPr lang="en-US" dirty="0"/>
          </a:p>
        </p:txBody>
      </p:sp>
    </p:spTree>
    <p:extLst>
      <p:ext uri="{BB962C8B-B14F-4D97-AF65-F5344CB8AC3E}">
        <p14:creationId xmlns:p14="http://schemas.microsoft.com/office/powerpoint/2010/main" val="1862024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Bileşenleri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228600" y="1219200"/>
            <a:ext cx="8542337" cy="4565650"/>
          </a:xfrm>
        </p:spPr>
        <p:txBody>
          <a:bodyPr>
            <a:no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Bir işletim sistemi üç grupta toplanabilecek bileşenlerden oluşur:</a:t>
            </a:r>
            <a:endParaRPr lang="tr-TR" sz="2400" dirty="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kullanıcı arayüzü</a:t>
            </a:r>
          </a:p>
          <a:p>
            <a:pPr lvl="1"/>
            <a:r>
              <a:rPr lang="tr-TR" sz="2400" b="1" dirty="0">
                <a:latin typeface="Times New Roman" pitchFamily="18" charset="0"/>
                <a:cs typeface="Times New Roman" pitchFamily="18" charset="0"/>
              </a:rPr>
              <a:t>çekirdek</a:t>
            </a:r>
          </a:p>
          <a:p>
            <a:pPr lvl="1"/>
            <a:r>
              <a:rPr lang="tr-TR" sz="2400" b="1" dirty="0" smtClean="0">
                <a:latin typeface="Times New Roman" pitchFamily="18" charset="0"/>
                <a:cs typeface="Times New Roman" pitchFamily="18" charset="0"/>
              </a:rPr>
              <a:t>dosya yönetim sistemi</a:t>
            </a:r>
          </a:p>
          <a:p>
            <a:endParaRPr lang="tr-TR"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14</a:t>
            </a:fld>
            <a:endParaRPr lang="en-US" dirty="0"/>
          </a:p>
        </p:txBody>
      </p:sp>
    </p:spTree>
    <p:extLst>
      <p:ext uri="{BB962C8B-B14F-4D97-AF65-F5344CB8AC3E}">
        <p14:creationId xmlns:p14="http://schemas.microsoft.com/office/powerpoint/2010/main" val="738035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Bileşenleri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Kullanıcı Ara</a:t>
            </a:r>
            <a:r>
              <a:rPr lang="en-US" sz="2400" b="1" dirty="0" smtClean="0">
                <a:latin typeface="Times New Roman" pitchFamily="18" charset="0"/>
                <a:cs typeface="Times New Roman" pitchFamily="18" charset="0"/>
              </a:rPr>
              <a:t>y</a:t>
            </a:r>
            <a:r>
              <a:rPr lang="tr-TR" sz="2400" b="1" dirty="0" smtClean="0">
                <a:latin typeface="Times New Roman" pitchFamily="18" charset="0"/>
                <a:cs typeface="Times New Roman" pitchFamily="18" charset="0"/>
              </a:rPr>
              <a:t>üzü</a:t>
            </a:r>
          </a:p>
          <a:p>
            <a:pPr lvl="1"/>
            <a:r>
              <a:rPr lang="tr-TR" sz="2400" dirty="0" smtClean="0">
                <a:latin typeface="Times New Roman" pitchFamily="18" charset="0"/>
                <a:cs typeface="Times New Roman" pitchFamily="18" charset="0"/>
              </a:rPr>
              <a:t>Bir bilgisayarın arayüzü klavye ve fare ile monitörde gözüken ve bilgisayarı birçok farklı iş için kullanabilmemizi sağlayan yazılımlardan oluşur.</a:t>
            </a:r>
          </a:p>
          <a:p>
            <a:pPr lvl="1"/>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Microsoft’un </a:t>
            </a:r>
            <a:r>
              <a:rPr lang="tr-TR" sz="2400" dirty="0">
                <a:latin typeface="Times New Roman" pitchFamily="18" charset="0"/>
                <a:cs typeface="Times New Roman" pitchFamily="18" charset="0"/>
              </a:rPr>
              <a:t>Windows </a:t>
            </a:r>
            <a:r>
              <a:rPr lang="tr-TR" sz="2400" dirty="0" smtClean="0">
                <a:latin typeface="Times New Roman" pitchFamily="18" charset="0"/>
                <a:cs typeface="Times New Roman" pitchFamily="18" charset="0"/>
              </a:rPr>
              <a:t>yazılımının geliştirilmesinden bu yana, </a:t>
            </a:r>
            <a:r>
              <a:rPr lang="tr-TR" sz="2400" b="1" i="1" dirty="0" smtClean="0">
                <a:latin typeface="Times New Roman" pitchFamily="18" charset="0"/>
                <a:cs typeface="Times New Roman" pitchFamily="18" charset="0"/>
              </a:rPr>
              <a:t>grafik kullanıcı arayüzü </a:t>
            </a:r>
            <a:r>
              <a:rPr lang="tr-TR" sz="2400" dirty="0" smtClean="0">
                <a:latin typeface="Times New Roman" pitchFamily="18" charset="0"/>
                <a:cs typeface="Times New Roman" pitchFamily="18" charset="0"/>
              </a:rPr>
              <a:t>(</a:t>
            </a:r>
            <a:r>
              <a:rPr lang="tr-TR" sz="2400" dirty="0">
                <a:latin typeface="Times New Roman" pitchFamily="18" charset="0"/>
                <a:cs typeface="Times New Roman" pitchFamily="18" charset="0"/>
              </a:rPr>
              <a:t>Graphic User </a:t>
            </a:r>
            <a:r>
              <a:rPr lang="tr-TR" sz="2400" dirty="0" smtClean="0">
                <a:latin typeface="Times New Roman" pitchFamily="18" charset="0"/>
                <a:cs typeface="Times New Roman" pitchFamily="18" charset="0"/>
              </a:rPr>
              <a:t>Interface-GUI) terimi, kullanıcı arayüzü teriminin yerini almıştır.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15</a:t>
            </a:fld>
            <a:endParaRPr lang="en-US" dirty="0"/>
          </a:p>
        </p:txBody>
      </p:sp>
    </p:spTree>
    <p:extLst>
      <p:ext uri="{BB962C8B-B14F-4D97-AF65-F5344CB8AC3E}">
        <p14:creationId xmlns:p14="http://schemas.microsoft.com/office/powerpoint/2010/main" val="29049948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Bileşenleri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Grafik Kullanıcı Ara</a:t>
            </a:r>
            <a:r>
              <a:rPr lang="en-US" sz="2400" b="1" dirty="0" smtClean="0">
                <a:latin typeface="Times New Roman" pitchFamily="18" charset="0"/>
                <a:cs typeface="Times New Roman" pitchFamily="18" charset="0"/>
              </a:rPr>
              <a:t>y</a:t>
            </a:r>
            <a:r>
              <a:rPr lang="tr-TR" sz="2400" b="1" dirty="0" smtClean="0">
                <a:latin typeface="Times New Roman" pitchFamily="18" charset="0"/>
                <a:cs typeface="Times New Roman" pitchFamily="18" charset="0"/>
              </a:rPr>
              <a:t>üzü</a:t>
            </a:r>
          </a:p>
        </p:txBody>
      </p:sp>
      <p:pic>
        <p:nvPicPr>
          <p:cNvPr id="5" name="Picture 2"/>
          <p:cNvPicPr>
            <a:picLocks noChangeAspect="1" noChangeArrowheads="1"/>
          </p:cNvPicPr>
          <p:nvPr/>
        </p:nvPicPr>
        <p:blipFill>
          <a:blip r:embed="rId3"/>
          <a:srcRect/>
          <a:stretch>
            <a:fillRect/>
          </a:stretch>
        </p:blipFill>
        <p:spPr bwMode="auto">
          <a:xfrm>
            <a:off x="1295400" y="1905000"/>
            <a:ext cx="6583681" cy="41148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16</a:t>
            </a:fld>
            <a:endParaRPr lang="en-US" dirty="0"/>
          </a:p>
        </p:txBody>
      </p:sp>
    </p:spTree>
    <p:extLst>
      <p:ext uri="{BB962C8B-B14F-4D97-AF65-F5344CB8AC3E}">
        <p14:creationId xmlns:p14="http://schemas.microsoft.com/office/powerpoint/2010/main" val="3042719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Bileşenleri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Çekirdek</a:t>
            </a:r>
          </a:p>
          <a:p>
            <a:pPr lvl="1"/>
            <a:r>
              <a:rPr lang="tr-TR" sz="2400" dirty="0" smtClean="0">
                <a:latin typeface="Times New Roman" pitchFamily="18" charset="0"/>
                <a:cs typeface="Times New Roman" pitchFamily="18" charset="0"/>
              </a:rPr>
              <a:t>Çekirdek, diskteki dosyaların izlerini tutar, programları başlatır ve yürütür, belleği ve çeşitli süreçlerin kaynaklarını düzenler, ağdan paketleri alır ve gönderir. </a:t>
            </a:r>
          </a:p>
          <a:p>
            <a:pPr lvl="1"/>
            <a:r>
              <a:rPr lang="tr-TR" sz="2400" dirty="0" smtClean="0">
                <a:latin typeface="Times New Roman" pitchFamily="18" charset="0"/>
                <a:cs typeface="Times New Roman" pitchFamily="18" charset="0"/>
              </a:rPr>
              <a:t>Aslında çekirdek kendi başına çok az iş yapar, fakat diğer servislerin kullanabileceği araçları sağlar. </a:t>
            </a:r>
          </a:p>
          <a:p>
            <a:pPr lvl="1"/>
            <a:r>
              <a:rPr lang="tr-TR" sz="2400" dirty="0" smtClean="0">
                <a:latin typeface="Times New Roman" pitchFamily="18" charset="0"/>
                <a:cs typeface="Times New Roman" pitchFamily="18" charset="0"/>
              </a:rPr>
              <a:t>Çekirdek, işletim sisteminin kalbidir ve donanımla iletişim kurmak da çekirdeğin işidir.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17</a:t>
            </a:fld>
            <a:endParaRPr lang="en-US" dirty="0"/>
          </a:p>
        </p:txBody>
      </p:sp>
    </p:spTree>
    <p:extLst>
      <p:ext uri="{BB962C8B-B14F-4D97-AF65-F5344CB8AC3E}">
        <p14:creationId xmlns:p14="http://schemas.microsoft.com/office/powerpoint/2010/main" val="3420632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Bileşenleri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466137" cy="4565650"/>
          </a:xfrm>
        </p:spPr>
        <p:txBody>
          <a:bodyPr>
            <a:noAutofit/>
          </a:bodyPr>
          <a:lstStyle/>
          <a:p>
            <a:r>
              <a:rPr lang="tr-TR" sz="2400" b="1" dirty="0" smtClean="0">
                <a:latin typeface="Times New Roman" pitchFamily="18" charset="0"/>
                <a:cs typeface="Times New Roman" pitchFamily="18" charset="0"/>
              </a:rPr>
              <a:t>Dosya Yönetim Sistemi</a:t>
            </a:r>
          </a:p>
          <a:p>
            <a:pPr lvl="1"/>
            <a:r>
              <a:rPr lang="tr-TR" sz="2400" dirty="0">
                <a:latin typeface="Times New Roman" pitchFamily="18" charset="0"/>
                <a:cs typeface="Times New Roman" pitchFamily="18" charset="0"/>
              </a:rPr>
              <a:t>İşletim sisteminin </a:t>
            </a:r>
            <a:r>
              <a:rPr lang="tr-TR" sz="2400" dirty="0" smtClean="0">
                <a:latin typeface="Times New Roman" pitchFamily="18" charset="0"/>
                <a:cs typeface="Times New Roman" pitchFamily="18" charset="0"/>
              </a:rPr>
              <a:t>dosyaları organize </a:t>
            </a:r>
            <a:r>
              <a:rPr lang="tr-TR" sz="2400" dirty="0">
                <a:latin typeface="Times New Roman" pitchFamily="18" charset="0"/>
                <a:cs typeface="Times New Roman" pitchFamily="18" charset="0"/>
              </a:rPr>
              <a:t>etme ve yönetme için ne </a:t>
            </a:r>
            <a:r>
              <a:rPr lang="tr-TR" sz="2400" dirty="0" smtClean="0">
                <a:latin typeface="Times New Roman" pitchFamily="18" charset="0"/>
                <a:cs typeface="Times New Roman" pitchFamily="18" charset="0"/>
              </a:rPr>
              <a:t>kullandığını gösteren ifadedir</a:t>
            </a:r>
            <a:r>
              <a:rPr lang="tr-TR"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Dosya, </a:t>
            </a:r>
            <a:r>
              <a:rPr lang="tr-TR" sz="2400" dirty="0">
                <a:latin typeface="Times New Roman" pitchFamily="18" charset="0"/>
                <a:cs typeface="Times New Roman" pitchFamily="18" charset="0"/>
              </a:rPr>
              <a:t>verilerin </a:t>
            </a:r>
            <a:r>
              <a:rPr lang="tr-TR" sz="2400" dirty="0" smtClean="0">
                <a:latin typeface="Times New Roman" pitchFamily="18" charset="0"/>
                <a:cs typeface="Times New Roman" pitchFamily="18" charset="0"/>
              </a:rPr>
              <a:t>toplandığı birimlerdir</a:t>
            </a:r>
            <a:r>
              <a:rPr lang="tr-TR" sz="2400" dirty="0">
                <a:latin typeface="Times New Roman" pitchFamily="18" charset="0"/>
                <a:cs typeface="Times New Roman" pitchFamily="18" charset="0"/>
              </a:rPr>
              <a:t>. Sanal olarak bilgisayar bütün </a:t>
            </a:r>
            <a:r>
              <a:rPr lang="tr-TR" sz="2400" dirty="0" smtClean="0">
                <a:latin typeface="Times New Roman" pitchFamily="18" charset="0"/>
                <a:cs typeface="Times New Roman" pitchFamily="18" charset="0"/>
              </a:rPr>
              <a:t>verilerini dosya </a:t>
            </a:r>
            <a:r>
              <a:rPr lang="tr-TR" sz="2400" dirty="0">
                <a:latin typeface="Times New Roman" pitchFamily="18" charset="0"/>
                <a:cs typeface="Times New Roman" pitchFamily="18" charset="0"/>
              </a:rPr>
              <a:t>olarak saklar. Bir çok dosya tipi vardır. Program dosyaları, veri dosyaları, </a:t>
            </a:r>
            <a:r>
              <a:rPr lang="tr-TR" sz="2400" dirty="0" smtClean="0">
                <a:latin typeface="Times New Roman" pitchFamily="18" charset="0"/>
                <a:cs typeface="Times New Roman" pitchFamily="18" charset="0"/>
              </a:rPr>
              <a:t>text dosyaları, vb.</a:t>
            </a:r>
          </a:p>
          <a:p>
            <a:pPr lvl="1"/>
            <a:r>
              <a:rPr lang="tr-TR" sz="2400" dirty="0" smtClean="0">
                <a:latin typeface="Times New Roman" pitchFamily="18" charset="0"/>
                <a:cs typeface="Times New Roman" pitchFamily="18" charset="0"/>
              </a:rPr>
              <a:t>Genelde </a:t>
            </a:r>
            <a:r>
              <a:rPr lang="tr-TR" sz="2400" dirty="0">
                <a:latin typeface="Times New Roman" pitchFamily="18" charset="0"/>
                <a:cs typeface="Times New Roman" pitchFamily="18" charset="0"/>
              </a:rPr>
              <a:t>işletim sistemleri </a:t>
            </a:r>
            <a:r>
              <a:rPr lang="tr-TR" sz="2400" b="1" i="1" dirty="0">
                <a:latin typeface="Times New Roman" pitchFamily="18" charset="0"/>
                <a:cs typeface="Times New Roman" pitchFamily="18" charset="0"/>
              </a:rPr>
              <a:t>hiyerarşik dosya yönetim </a:t>
            </a:r>
            <a:r>
              <a:rPr lang="tr-TR" sz="2400" b="1" i="1" dirty="0" smtClean="0">
                <a:latin typeface="Times New Roman" pitchFamily="18" charset="0"/>
                <a:cs typeface="Times New Roman" pitchFamily="18" charset="0"/>
              </a:rPr>
              <a:t>sistemini </a:t>
            </a:r>
            <a:r>
              <a:rPr lang="tr-TR" sz="2400" dirty="0" smtClean="0">
                <a:latin typeface="Times New Roman" pitchFamily="18" charset="0"/>
                <a:cs typeface="Times New Roman" pitchFamily="18" charset="0"/>
              </a:rPr>
              <a:t>kullanır</a:t>
            </a:r>
            <a:r>
              <a:rPr lang="tr-TR" sz="2400" dirty="0">
                <a:latin typeface="Times New Roman" pitchFamily="18" charset="0"/>
                <a:cs typeface="Times New Roman" pitchFamily="18" charset="0"/>
              </a:rPr>
              <a:t>. Bu sistem ağaç </a:t>
            </a:r>
            <a:r>
              <a:rPr lang="tr-TR" sz="2400" dirty="0" smtClean="0">
                <a:latin typeface="Times New Roman" pitchFamily="18" charset="0"/>
                <a:cs typeface="Times New Roman" pitchFamily="18" charset="0"/>
              </a:rPr>
              <a:t>yapısı adı verilen </a:t>
            </a:r>
            <a:r>
              <a:rPr lang="tr-TR" sz="2400" dirty="0">
                <a:latin typeface="Times New Roman" pitchFamily="18" charset="0"/>
                <a:cs typeface="Times New Roman" pitchFamily="18" charset="0"/>
              </a:rPr>
              <a:t>klasörler içerisinde </a:t>
            </a:r>
            <a:r>
              <a:rPr lang="tr-TR" sz="2400" dirty="0" smtClean="0">
                <a:latin typeface="Times New Roman" pitchFamily="18" charset="0"/>
                <a:cs typeface="Times New Roman" pitchFamily="18" charset="0"/>
              </a:rPr>
              <a:t>dosyaları organize </a:t>
            </a:r>
            <a:r>
              <a:rPr lang="tr-TR" sz="2400" dirty="0">
                <a:latin typeface="Times New Roman" pitchFamily="18" charset="0"/>
                <a:cs typeface="Times New Roman" pitchFamily="18" charset="0"/>
              </a:rPr>
              <a:t>eder. </a:t>
            </a:r>
            <a:endParaRPr lang="tr-TR"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Bu klasör </a:t>
            </a:r>
            <a:r>
              <a:rPr lang="tr-TR" sz="2400" dirty="0">
                <a:latin typeface="Times New Roman" pitchFamily="18" charset="0"/>
                <a:cs typeface="Times New Roman" pitchFamily="18" charset="0"/>
              </a:rPr>
              <a:t>sisteminin başlangıç </a:t>
            </a:r>
            <a:r>
              <a:rPr lang="tr-TR" sz="2400" dirty="0" smtClean="0">
                <a:latin typeface="Times New Roman" pitchFamily="18" charset="0"/>
                <a:cs typeface="Times New Roman" pitchFamily="18" charset="0"/>
              </a:rPr>
              <a:t>noktası </a:t>
            </a:r>
            <a:r>
              <a:rPr lang="tr-TR" sz="2400" b="1" i="1" dirty="0" smtClean="0">
                <a:latin typeface="Times New Roman" pitchFamily="18" charset="0"/>
                <a:cs typeface="Times New Roman" pitchFamily="18" charset="0"/>
              </a:rPr>
              <a:t>kök dizindir ( </a:t>
            </a:r>
            <a:r>
              <a:rPr lang="en-US" sz="2400" b="1" i="1" dirty="0" smtClean="0">
                <a:latin typeface="Times New Roman" pitchFamily="18" charset="0"/>
                <a:cs typeface="Times New Roman" pitchFamily="18" charset="0"/>
              </a:rPr>
              <a:t>c:\</a:t>
            </a:r>
            <a:r>
              <a:rPr lang="tr-TR" sz="2400" b="1" i="1" dirty="0" smtClean="0">
                <a:latin typeface="Times New Roman" pitchFamily="18" charset="0"/>
                <a:cs typeface="Times New Roman" pitchFamily="18" charset="0"/>
              </a:rPr>
              <a:t> ).</a:t>
            </a:r>
          </a:p>
          <a:p>
            <a:pPr lvl="1"/>
            <a:r>
              <a:rPr lang="tr-TR" sz="2400" b="1" i="1" dirty="0" smtClean="0">
                <a:latin typeface="Times New Roman" pitchFamily="18" charset="0"/>
                <a:cs typeface="Times New Roman" pitchFamily="18" charset="0"/>
              </a:rPr>
              <a:t>FAT32 ve NTFS </a:t>
            </a:r>
            <a:r>
              <a:rPr lang="tr-TR" sz="2400" dirty="0" smtClean="0">
                <a:latin typeface="Times New Roman" pitchFamily="18" charset="0"/>
                <a:cs typeface="Times New Roman" pitchFamily="18" charset="0"/>
              </a:rPr>
              <a:t>dosya yönetim sistemlerine örnek olarak verilebilir.</a:t>
            </a:r>
            <a:endParaRPr lang="tr-TR"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18</a:t>
            </a:fld>
            <a:endParaRPr lang="en-US" dirty="0"/>
          </a:p>
        </p:txBody>
      </p:sp>
    </p:spTree>
    <p:extLst>
      <p:ext uri="{BB962C8B-B14F-4D97-AF65-F5344CB8AC3E}">
        <p14:creationId xmlns:p14="http://schemas.microsoft.com/office/powerpoint/2010/main" val="4115337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Sisteminin İşlevleri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81000" y="1377950"/>
            <a:ext cx="8466137" cy="4565650"/>
          </a:xfrm>
        </p:spPr>
        <p:txBody>
          <a:bodyPr>
            <a:noAutofit/>
          </a:bodyPr>
          <a:lstStyle/>
          <a:p>
            <a:endParaRPr lang="tr-TR" sz="2400" b="1" dirty="0" smtClean="0">
              <a:latin typeface="Times New Roman" pitchFamily="18" charset="0"/>
              <a:cs typeface="Times New Roman" pitchFamily="18" charset="0"/>
            </a:endParaRPr>
          </a:p>
          <a:p>
            <a:pPr marL="822960" lvl="1" indent="-457200">
              <a:buFont typeface="+mj-lt"/>
              <a:buAutoNum type="arabicPeriod"/>
            </a:pPr>
            <a:r>
              <a:rPr lang="tr-TR" sz="2400" b="1" dirty="0" smtClean="0">
                <a:latin typeface="Times New Roman" pitchFamily="18" charset="0"/>
                <a:cs typeface="Times New Roman" pitchFamily="18" charset="0"/>
              </a:rPr>
              <a:t>Dosya ve </a:t>
            </a:r>
            <a:r>
              <a:rPr lang="tr-TR" sz="2400" b="1" dirty="0">
                <a:latin typeface="Times New Roman" pitchFamily="18" charset="0"/>
                <a:cs typeface="Times New Roman" pitchFamily="18" charset="0"/>
              </a:rPr>
              <a:t>k</a:t>
            </a:r>
            <a:r>
              <a:rPr lang="tr-TR" sz="2400" b="1" dirty="0" smtClean="0">
                <a:latin typeface="Times New Roman" pitchFamily="18" charset="0"/>
                <a:cs typeface="Times New Roman" pitchFamily="18" charset="0"/>
              </a:rPr>
              <a:t>lasör yönetimi</a:t>
            </a:r>
          </a:p>
          <a:p>
            <a:pPr marL="822960" lvl="1" indent="-457200">
              <a:buFont typeface="+mj-lt"/>
              <a:buAutoNum type="arabicPeriod"/>
            </a:pPr>
            <a:r>
              <a:rPr lang="tr-TR" sz="2400" b="1" dirty="0" smtClean="0">
                <a:latin typeface="Times New Roman" pitchFamily="18" charset="0"/>
                <a:cs typeface="Times New Roman" pitchFamily="18" charset="0"/>
              </a:rPr>
              <a:t>Uygulamaların yönetimi</a:t>
            </a:r>
          </a:p>
          <a:p>
            <a:pPr marL="822960" lvl="1" indent="-457200">
              <a:buFont typeface="+mj-lt"/>
              <a:buAutoNum type="arabicPeriod"/>
            </a:pPr>
            <a:r>
              <a:rPr lang="tr-TR" sz="2400" b="1" dirty="0" smtClean="0">
                <a:latin typeface="Times New Roman" pitchFamily="18" charset="0"/>
                <a:cs typeface="Times New Roman" pitchFamily="18" charset="0"/>
              </a:rPr>
              <a:t>Yardımcı pr</a:t>
            </a:r>
            <a:r>
              <a:rPr lang="en-US" sz="2400" b="1" dirty="0">
                <a:latin typeface="Times New Roman" pitchFamily="18" charset="0"/>
                <a:cs typeface="Times New Roman" pitchFamily="18" charset="0"/>
              </a:rPr>
              <a:t>o</a:t>
            </a:r>
            <a:r>
              <a:rPr lang="tr-TR" sz="2400" b="1" dirty="0" smtClean="0">
                <a:latin typeface="Times New Roman" pitchFamily="18" charset="0"/>
                <a:cs typeface="Times New Roman" pitchFamily="18" charset="0"/>
              </a:rPr>
              <a:t>gramları destekleme</a:t>
            </a:r>
          </a:p>
          <a:p>
            <a:pPr marL="822960" lvl="1" indent="-457200">
              <a:buFont typeface="+mj-lt"/>
              <a:buAutoNum type="arabicPeriod"/>
            </a:pPr>
            <a:r>
              <a:rPr lang="tr-TR" sz="2400" b="1" dirty="0" smtClean="0">
                <a:latin typeface="Times New Roman" pitchFamily="18" charset="0"/>
                <a:cs typeface="Times New Roman" pitchFamily="18" charset="0"/>
              </a:rPr>
              <a:t>Bilgisayar donanımını kontrol etme</a:t>
            </a:r>
            <a:endParaRPr lang="tr-TR" sz="2400" b="1" i="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19</a:t>
            </a:fld>
            <a:endParaRPr lang="en-US" dirty="0"/>
          </a:p>
        </p:txBody>
      </p:sp>
    </p:spTree>
    <p:extLst>
      <p:ext uri="{BB962C8B-B14F-4D97-AF65-F5344CB8AC3E}">
        <p14:creationId xmlns:p14="http://schemas.microsoft.com/office/powerpoint/2010/main" val="257034972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İ</a:t>
            </a:r>
            <a:r>
              <a:rPr lang="tr-TR" dirty="0" smtClean="0">
                <a:solidFill>
                  <a:schemeClr val="tx1"/>
                </a:solidFill>
              </a:rPr>
              <a:t>şletim Sisteminin Temelleri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rmAutofit/>
          </a:bodyPr>
          <a:lstStyle/>
          <a:p>
            <a:r>
              <a:rPr lang="tr-TR" sz="2400" dirty="0" smtClean="0">
                <a:latin typeface="Times New Roman" pitchFamily="18" charset="0"/>
                <a:cs typeface="Times New Roman" pitchFamily="18" charset="0"/>
              </a:rPr>
              <a:t>Bilgisayarlarda işletim sistemi, donanımın doğrudan denetimi ve yönetiminden, temel sistem işlemlerinden ve uygulama programlarını çalıştırmaktan sorumlu olan sistem yazılımıdır.</a:t>
            </a:r>
          </a:p>
          <a:p>
            <a:r>
              <a:rPr lang="tr-TR" sz="2400" dirty="0">
                <a:latin typeface="Times New Roman" pitchFamily="18" charset="0"/>
                <a:cs typeface="Times New Roman" pitchFamily="18" charset="0"/>
              </a:rPr>
              <a:t>En yaygın olarak kullanılan işletim sistemleri iki ana grupta toplanabilir: </a:t>
            </a:r>
            <a:r>
              <a:rPr lang="tr-TR" sz="2400" dirty="0" smtClean="0">
                <a:latin typeface="Times New Roman" pitchFamily="18" charset="0"/>
                <a:cs typeface="Times New Roman" pitchFamily="18" charset="0"/>
              </a:rPr>
              <a:t>Microsoft grubu </a:t>
            </a:r>
            <a:r>
              <a:rPr lang="tr-TR" sz="2400" dirty="0">
                <a:latin typeface="Times New Roman" pitchFamily="18" charset="0"/>
                <a:cs typeface="Times New Roman" pitchFamily="18" charset="0"/>
              </a:rPr>
              <a:t>ve </a:t>
            </a:r>
            <a:r>
              <a:rPr lang="tr-TR" sz="2400" dirty="0" smtClean="0">
                <a:latin typeface="Times New Roman" pitchFamily="18" charset="0"/>
                <a:cs typeface="Times New Roman" pitchFamily="18" charset="0"/>
              </a:rPr>
              <a:t>Linux grubu.</a:t>
            </a:r>
            <a:endParaRPr lang="tr-TR" sz="20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İşletim sistemi, bütün diğer yazılımların belleğe, giriş/çıkış aygıtlarına ve dosya sistemine erişimini sağlar. </a:t>
            </a:r>
          </a:p>
          <a:p>
            <a:r>
              <a:rPr lang="tr-TR" sz="2400" dirty="0" smtClean="0">
                <a:latin typeface="Times New Roman" pitchFamily="18" charset="0"/>
                <a:cs typeface="Times New Roman" pitchFamily="18" charset="0"/>
              </a:rPr>
              <a:t>Birden çok program aynı anda çalışıyorsa, işletim sistemi her programa yeterli sistem kaynağını ayırmaktan ve birbirleri ile çakışmamalarını sağlamaktan da sorumludur.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a:t>
            </a:fld>
            <a:endParaRPr lang="en-US" dirty="0"/>
          </a:p>
        </p:txBody>
      </p:sp>
    </p:spTree>
    <p:extLst>
      <p:ext uri="{BB962C8B-B14F-4D97-AF65-F5344CB8AC3E}">
        <p14:creationId xmlns:p14="http://schemas.microsoft.com/office/powerpoint/2010/main" val="9508463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 Türleri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pPr marL="109728" indent="0">
              <a:buNone/>
            </a:pPr>
            <a:r>
              <a:rPr lang="tr-TR" sz="2400" b="1" dirty="0" smtClean="0">
                <a:latin typeface="Times New Roman" pitchFamily="18" charset="0"/>
                <a:cs typeface="Times New Roman" pitchFamily="18" charset="0"/>
              </a:rPr>
              <a:t>1. Gerçek </a:t>
            </a:r>
            <a:r>
              <a:rPr lang="tr-TR" sz="2400" b="1" dirty="0">
                <a:latin typeface="Times New Roman" pitchFamily="18" charset="0"/>
                <a:cs typeface="Times New Roman" pitchFamily="18" charset="0"/>
              </a:rPr>
              <a:t>Zamanlı İşletim </a:t>
            </a:r>
            <a:r>
              <a:rPr lang="tr-TR" sz="2400" b="1" dirty="0" smtClean="0">
                <a:latin typeface="Times New Roman" pitchFamily="18" charset="0"/>
                <a:cs typeface="Times New Roman" pitchFamily="18" charset="0"/>
              </a:rPr>
              <a:t>Sistemleri</a:t>
            </a:r>
            <a:endParaRPr lang="tr-TR" sz="2400" b="1" dirty="0">
              <a:latin typeface="Times New Roman" pitchFamily="18" charset="0"/>
              <a:cs typeface="Times New Roman" pitchFamily="18" charset="0"/>
            </a:endParaRPr>
          </a:p>
          <a:p>
            <a:pPr lvl="1"/>
            <a:r>
              <a:rPr lang="tr-TR" sz="2400" dirty="0">
                <a:latin typeface="Times New Roman" pitchFamily="18" charset="0"/>
                <a:cs typeface="Times New Roman" pitchFamily="18" charset="0"/>
              </a:rPr>
              <a:t>Bu işletim sistemi türü, genel olarak endüstride ve büyük işletmelerde bilgisayarları ve bilgisayarlara bağlı sistemleri kontrol etmek amacıyla </a:t>
            </a:r>
            <a:r>
              <a:rPr lang="tr-TR" sz="2400" dirty="0" smtClean="0">
                <a:latin typeface="Times New Roman" pitchFamily="18" charset="0"/>
                <a:cs typeface="Times New Roman" pitchFamily="18" charset="0"/>
              </a:rPr>
              <a:t>kullanılır.</a:t>
            </a:r>
          </a:p>
          <a:p>
            <a:pPr lvl="1"/>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tür bir işletim sisteminde kullanıcı arayüzü kapasitesi oldukça </a:t>
            </a:r>
            <a:r>
              <a:rPr lang="tr-TR" sz="2400" dirty="0" smtClean="0">
                <a:latin typeface="Times New Roman" pitchFamily="18" charset="0"/>
                <a:cs typeface="Times New Roman" pitchFamily="18" charset="0"/>
              </a:rPr>
              <a:t>sınırlıdır. İşlemlerin </a:t>
            </a:r>
            <a:r>
              <a:rPr lang="tr-TR" sz="2400" dirty="0">
                <a:latin typeface="Times New Roman" pitchFamily="18" charset="0"/>
                <a:cs typeface="Times New Roman" pitchFamily="18" charset="0"/>
              </a:rPr>
              <a:t>her defasında aynı biçimde ve standartta yapılmasını sağlar</a:t>
            </a:r>
            <a:r>
              <a:rPr lang="tr-TR" sz="2400" dirty="0" smtClean="0">
                <a:latin typeface="Times New Roman" pitchFamily="18" charset="0"/>
                <a:cs typeface="Times New Roman" pitchFamily="18" charset="0"/>
              </a:rPr>
              <a:t>. Aksi </a:t>
            </a:r>
            <a:r>
              <a:rPr lang="tr-TR" sz="2400" dirty="0">
                <a:latin typeface="Times New Roman" pitchFamily="18" charset="0"/>
                <a:cs typeface="Times New Roman" pitchFamily="18" charset="0"/>
              </a:rPr>
              <a:t>takdirde hatalı üretim ortaya </a:t>
            </a:r>
            <a:r>
              <a:rPr lang="tr-TR" sz="2400" dirty="0" smtClean="0">
                <a:latin typeface="Times New Roman" pitchFamily="18" charset="0"/>
                <a:cs typeface="Times New Roman" pitchFamily="18" charset="0"/>
              </a:rPr>
              <a:t>çıkacaktır.</a:t>
            </a:r>
          </a:p>
          <a:p>
            <a:pPr lvl="1"/>
            <a:r>
              <a:rPr lang="tr-TR" sz="2400" dirty="0" smtClean="0">
                <a:latin typeface="Times New Roman" pitchFamily="18" charset="0"/>
                <a:cs typeface="Times New Roman" pitchFamily="18" charset="0"/>
              </a:rPr>
              <a:t>Ürünlerin </a:t>
            </a:r>
            <a:r>
              <a:rPr lang="tr-TR" sz="2400" dirty="0">
                <a:latin typeface="Times New Roman" pitchFamily="18" charset="0"/>
                <a:cs typeface="Times New Roman" pitchFamily="18" charset="0"/>
              </a:rPr>
              <a:t>veya hizmetlerin aksamadan ve aynı kalitede üretilebilmesini sağlamak amacıyla, farklı ve karmaşık kaynaklar eşgüdümlü olarak yönetilerek bu işlemlerin devamlılığını sağlar.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20</a:t>
            </a:fld>
            <a:endParaRPr lang="en-US" dirty="0"/>
          </a:p>
        </p:txBody>
      </p:sp>
    </p:spTree>
    <p:extLst>
      <p:ext uri="{BB962C8B-B14F-4D97-AF65-F5344CB8AC3E}">
        <p14:creationId xmlns:p14="http://schemas.microsoft.com/office/powerpoint/2010/main" val="4138322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 Türleri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pPr marL="109728" indent="0">
              <a:buNone/>
            </a:pPr>
            <a:r>
              <a:rPr lang="tr-TR" sz="2400" b="1" dirty="0" smtClean="0">
                <a:latin typeface="Times New Roman" pitchFamily="18" charset="0"/>
                <a:cs typeface="Times New Roman" pitchFamily="18" charset="0"/>
              </a:rPr>
              <a:t>2. Tek </a:t>
            </a:r>
            <a:r>
              <a:rPr lang="tr-TR" sz="2400" b="1" dirty="0">
                <a:latin typeface="Times New Roman" pitchFamily="18" charset="0"/>
                <a:cs typeface="Times New Roman" pitchFamily="18" charset="0"/>
              </a:rPr>
              <a:t>Kullanıcı-Tek Görev İşletim </a:t>
            </a:r>
            <a:r>
              <a:rPr lang="tr-TR" sz="2400" b="1" dirty="0" smtClean="0">
                <a:latin typeface="Times New Roman" pitchFamily="18" charset="0"/>
                <a:cs typeface="Times New Roman" pitchFamily="18" charset="0"/>
              </a:rPr>
              <a:t>Sistemleri</a:t>
            </a:r>
            <a:endParaRPr lang="tr-TR" sz="2400" b="1" dirty="0">
              <a:latin typeface="Times New Roman" pitchFamily="18" charset="0"/>
              <a:cs typeface="Times New Roman" pitchFamily="18" charset="0"/>
            </a:endParaRPr>
          </a:p>
          <a:p>
            <a:pPr lvl="1"/>
            <a:r>
              <a:rPr lang="tr-TR" sz="2400" dirty="0">
                <a:latin typeface="Times New Roman" pitchFamily="18" charset="0"/>
                <a:cs typeface="Times New Roman" pitchFamily="18" charset="0"/>
              </a:rPr>
              <a:t>Bu işletim türünü kullanan bilgisayar sistemi, tek bir kullanıcının her defasında tek bir işlemi gerçekleştirmesini olanaklı </a:t>
            </a:r>
            <a:r>
              <a:rPr lang="tr-TR" sz="2400" dirty="0" smtClean="0">
                <a:latin typeface="Times New Roman" pitchFamily="18" charset="0"/>
                <a:cs typeface="Times New Roman" pitchFamily="18" charset="0"/>
              </a:rPr>
              <a:t>kılar.</a:t>
            </a:r>
          </a:p>
          <a:p>
            <a:pPr lvl="1"/>
            <a:r>
              <a:rPr lang="tr-TR" sz="2400" dirty="0" smtClean="0">
                <a:latin typeface="Times New Roman" pitchFamily="18" charset="0"/>
                <a:cs typeface="Times New Roman" pitchFamily="18" charset="0"/>
              </a:rPr>
              <a:t>Diğer </a:t>
            </a:r>
            <a:r>
              <a:rPr lang="tr-TR" sz="2400" dirty="0">
                <a:latin typeface="Times New Roman" pitchFamily="18" charset="0"/>
                <a:cs typeface="Times New Roman" pitchFamily="18" charset="0"/>
              </a:rPr>
              <a:t>işletim sistemi türlerine göre daha az karmaşık işlemlerin yapılmasında kullanılan bilgisayarları kontrol eder</a:t>
            </a:r>
            <a:r>
              <a:rPr lang="tr-TR" sz="2400" dirty="0" smtClean="0">
                <a:latin typeface="Times New Roman" pitchFamily="18" charset="0"/>
                <a:cs typeface="Times New Roman" pitchFamily="18" charset="0"/>
              </a:rPr>
              <a:t>.</a:t>
            </a:r>
            <a:endParaRPr lang="tr-TR" sz="2400" dirty="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DOS</a:t>
            </a:r>
            <a:r>
              <a:rPr lang="tr-TR" sz="2400" dirty="0" smtClean="0">
                <a:latin typeface="Times New Roman" pitchFamily="18" charset="0"/>
                <a:cs typeface="Times New Roman" pitchFamily="18" charset="0"/>
              </a:rPr>
              <a:t> işletim sistemi tek kullanıcı-tek görev işletim sistemidir.</a:t>
            </a:r>
            <a:endParaRPr lang="tr-TR"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21</a:t>
            </a:fld>
            <a:endParaRPr lang="en-US" dirty="0"/>
          </a:p>
        </p:txBody>
      </p:sp>
    </p:spTree>
    <p:extLst>
      <p:ext uri="{BB962C8B-B14F-4D97-AF65-F5344CB8AC3E}">
        <p14:creationId xmlns:p14="http://schemas.microsoft.com/office/powerpoint/2010/main" val="3663900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 Türleri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pPr marL="137160" indent="0">
              <a:buNone/>
            </a:pPr>
            <a:r>
              <a:rPr lang="tr-TR" sz="2400" b="1" dirty="0" smtClean="0">
                <a:latin typeface="Times New Roman" pitchFamily="18" charset="0"/>
                <a:cs typeface="Times New Roman" pitchFamily="18" charset="0"/>
              </a:rPr>
              <a:t>3. Tek </a:t>
            </a:r>
            <a:r>
              <a:rPr lang="tr-TR" sz="2400" b="1" dirty="0">
                <a:latin typeface="Times New Roman" pitchFamily="18" charset="0"/>
                <a:cs typeface="Times New Roman" pitchFamily="18" charset="0"/>
              </a:rPr>
              <a:t>Kullanıcı-Çoklu Görev İşletim </a:t>
            </a:r>
            <a:r>
              <a:rPr lang="tr-TR" sz="2400" b="1" dirty="0" smtClean="0">
                <a:latin typeface="Times New Roman" pitchFamily="18" charset="0"/>
                <a:cs typeface="Times New Roman" pitchFamily="18" charset="0"/>
              </a:rPr>
              <a:t>Sistemleri</a:t>
            </a:r>
            <a:endParaRPr lang="tr-TR" sz="2400" b="1" dirty="0">
              <a:latin typeface="Times New Roman" pitchFamily="18" charset="0"/>
              <a:cs typeface="Times New Roman" pitchFamily="18" charset="0"/>
            </a:endParaRPr>
          </a:p>
          <a:p>
            <a:pPr lvl="1"/>
            <a:r>
              <a:rPr lang="tr-TR" sz="2400" dirty="0">
                <a:latin typeface="Times New Roman" pitchFamily="18" charset="0"/>
                <a:cs typeface="Times New Roman" pitchFamily="18" charset="0"/>
              </a:rPr>
              <a:t>En yaygın kullanılan işletim sistemi türüdür</a:t>
            </a:r>
            <a:r>
              <a:rPr lang="tr-TR" sz="2400" dirty="0" smtClean="0">
                <a:latin typeface="Times New Roman" pitchFamily="18" charset="0"/>
                <a:cs typeface="Times New Roman" pitchFamily="18" charset="0"/>
              </a:rPr>
              <a:t>. </a:t>
            </a:r>
            <a:endParaRPr lang="tr-TR" sz="2400" dirty="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işletim sistemi </a:t>
            </a:r>
            <a:r>
              <a:rPr lang="tr-TR" sz="2400" dirty="0" smtClean="0">
                <a:latin typeface="Times New Roman" pitchFamily="18" charset="0"/>
                <a:cs typeface="Times New Roman" pitchFamily="18" charset="0"/>
              </a:rPr>
              <a:t>sayesinde kullanıcı </a:t>
            </a:r>
            <a:r>
              <a:rPr lang="tr-TR" sz="2400" dirty="0">
                <a:latin typeface="Times New Roman" pitchFamily="18" charset="0"/>
                <a:cs typeface="Times New Roman" pitchFamily="18" charset="0"/>
              </a:rPr>
              <a:t>aynı anda birden fazla işlemi </a:t>
            </a:r>
            <a:r>
              <a:rPr lang="tr-TR" sz="2400" dirty="0" smtClean="0">
                <a:latin typeface="Times New Roman" pitchFamily="18" charset="0"/>
                <a:cs typeface="Times New Roman" pitchFamily="18" charset="0"/>
              </a:rPr>
              <a:t>çalıştırabilmektedir.</a:t>
            </a:r>
          </a:p>
          <a:p>
            <a:pPr lvl="1"/>
            <a:r>
              <a:rPr lang="tr-TR" sz="2400" b="1" dirty="0" smtClean="0">
                <a:latin typeface="Times New Roman" pitchFamily="18" charset="0"/>
                <a:cs typeface="Times New Roman" pitchFamily="18" charset="0"/>
              </a:rPr>
              <a:t>Microsoft Windows XP, Vista, 7</a:t>
            </a:r>
            <a:r>
              <a:rPr lang="tr-TR" sz="2400" dirty="0" smtClean="0">
                <a:latin typeface="Times New Roman" pitchFamily="18" charset="0"/>
                <a:cs typeface="Times New Roman" pitchFamily="18" charset="0"/>
              </a:rPr>
              <a:t> ve </a:t>
            </a:r>
            <a:r>
              <a:rPr lang="tr-TR" sz="2400" b="1" dirty="0" smtClean="0">
                <a:latin typeface="Times New Roman" pitchFamily="18" charset="0"/>
                <a:cs typeface="Times New Roman" pitchFamily="18" charset="0"/>
              </a:rPr>
              <a:t>Linux </a:t>
            </a:r>
            <a:r>
              <a:rPr lang="tr-TR" sz="2400" dirty="0">
                <a:latin typeface="Times New Roman" pitchFamily="18" charset="0"/>
                <a:cs typeface="Times New Roman" pitchFamily="18" charset="0"/>
              </a:rPr>
              <a:t>işletim sistemleri </a:t>
            </a:r>
            <a:r>
              <a:rPr lang="tr-TR" sz="2400" dirty="0" smtClean="0">
                <a:latin typeface="Times New Roman" pitchFamily="18" charset="0"/>
                <a:cs typeface="Times New Roman" pitchFamily="18" charset="0"/>
              </a:rPr>
              <a:t>tek kullanıcı-çoklu görev işletim sistemleridir.</a:t>
            </a:r>
            <a:endParaRPr lang="tr-TR"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22</a:t>
            </a:fld>
            <a:endParaRPr lang="en-US" dirty="0"/>
          </a:p>
        </p:txBody>
      </p:sp>
    </p:spTree>
    <p:extLst>
      <p:ext uri="{BB962C8B-B14F-4D97-AF65-F5344CB8AC3E}">
        <p14:creationId xmlns:p14="http://schemas.microsoft.com/office/powerpoint/2010/main" val="17963013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İşletim Sistemi Türleri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pPr marL="109728" indent="0">
              <a:buNone/>
            </a:pPr>
            <a:r>
              <a:rPr lang="tr-TR" sz="2400" b="1" dirty="0" smtClean="0">
                <a:latin typeface="Times New Roman" pitchFamily="18" charset="0"/>
                <a:cs typeface="Times New Roman" pitchFamily="18" charset="0"/>
              </a:rPr>
              <a:t>4. Çoklu </a:t>
            </a:r>
            <a:r>
              <a:rPr lang="tr-TR" sz="2400" b="1" dirty="0">
                <a:latin typeface="Times New Roman" pitchFamily="18" charset="0"/>
                <a:cs typeface="Times New Roman" pitchFamily="18" charset="0"/>
              </a:rPr>
              <a:t>Kullanıcı İşletim </a:t>
            </a:r>
            <a:r>
              <a:rPr lang="tr-TR" sz="2400" b="1" dirty="0" smtClean="0">
                <a:latin typeface="Times New Roman" pitchFamily="18" charset="0"/>
                <a:cs typeface="Times New Roman" pitchFamily="18" charset="0"/>
              </a:rPr>
              <a:t>Sistemleri</a:t>
            </a:r>
            <a:endParaRPr lang="tr-TR" sz="2400" b="1" dirty="0">
              <a:latin typeface="Times New Roman" pitchFamily="18" charset="0"/>
              <a:cs typeface="Times New Roman" pitchFamily="18" charset="0"/>
            </a:endParaRPr>
          </a:p>
          <a:p>
            <a:pPr marL="708660" lvl="1" indent="-342900"/>
            <a:r>
              <a:rPr lang="tr-TR" sz="2400" dirty="0">
                <a:latin typeface="Times New Roman" pitchFamily="18" charset="0"/>
                <a:cs typeface="Times New Roman" pitchFamily="18" charset="0"/>
              </a:rPr>
              <a:t>Farklı bir çok kullanıcının, bilgisayar kaynaklarından aynı anda ve kesintisiz yararlanmasını sağlayan işletim sistemi </a:t>
            </a:r>
            <a:r>
              <a:rPr lang="tr-TR" sz="2400" dirty="0" smtClean="0">
                <a:latin typeface="Times New Roman" pitchFamily="18" charset="0"/>
                <a:cs typeface="Times New Roman" pitchFamily="18" charset="0"/>
              </a:rPr>
              <a:t>türüdür.</a:t>
            </a:r>
          </a:p>
          <a:p>
            <a:pPr marL="708660" lvl="1" indent="-342900"/>
            <a:r>
              <a:rPr lang="tr-TR" sz="2400" dirty="0" smtClean="0">
                <a:latin typeface="Times New Roman" pitchFamily="18" charset="0"/>
                <a:cs typeface="Times New Roman" pitchFamily="18" charset="0"/>
              </a:rPr>
              <a:t>Bu </a:t>
            </a:r>
            <a:r>
              <a:rPr lang="tr-TR" sz="2400" dirty="0">
                <a:latin typeface="Times New Roman" pitchFamily="18" charset="0"/>
                <a:cs typeface="Times New Roman" pitchFamily="18" charset="0"/>
              </a:rPr>
              <a:t>sayede, farklı işlemleri yapan pek çok kullanıcı, aynı sistemin kaynaklarını, gereksinimlerine göre birbirlerinden etkilenmeden </a:t>
            </a:r>
            <a:r>
              <a:rPr lang="tr-TR" sz="2400" dirty="0" smtClean="0">
                <a:latin typeface="Times New Roman" pitchFamily="18" charset="0"/>
                <a:cs typeface="Times New Roman" pitchFamily="18" charset="0"/>
              </a:rPr>
              <a:t>kullanabilir.</a:t>
            </a:r>
          </a:p>
          <a:p>
            <a:pPr marL="708660" lvl="1" indent="-342900"/>
            <a:r>
              <a:rPr lang="tr-TR" sz="2400" dirty="0" smtClean="0">
                <a:latin typeface="Times New Roman" pitchFamily="18" charset="0"/>
                <a:cs typeface="Times New Roman" pitchFamily="18" charset="0"/>
              </a:rPr>
              <a:t>Çoklu </a:t>
            </a:r>
            <a:r>
              <a:rPr lang="tr-TR" sz="2400" dirty="0">
                <a:latin typeface="Times New Roman" pitchFamily="18" charset="0"/>
                <a:cs typeface="Times New Roman" pitchFamily="18" charset="0"/>
              </a:rPr>
              <a:t>kullanıcı işletim sistemi, farklı kullanıcı taleplerini kontrol eder, sıraya koyar ve farklı işlemlerin dengeli bir şekilde yapılabilmesi için sistem kaynaklarını yönetir</a:t>
            </a:r>
            <a:r>
              <a:rPr lang="tr-TR" sz="2400" dirty="0" smtClean="0">
                <a:latin typeface="Times New Roman" pitchFamily="18" charset="0"/>
                <a:cs typeface="Times New Roman" pitchFamily="18" charset="0"/>
              </a:rPr>
              <a:t>.</a:t>
            </a:r>
          </a:p>
          <a:p>
            <a:pPr marL="708660" lvl="1" indent="-342900"/>
            <a:r>
              <a:rPr lang="tr-TR" sz="2400" b="1" dirty="0" smtClean="0">
                <a:latin typeface="Times New Roman" pitchFamily="18" charset="0"/>
                <a:cs typeface="Times New Roman" pitchFamily="18" charset="0"/>
              </a:rPr>
              <a:t>UNIX</a:t>
            </a:r>
            <a:r>
              <a:rPr lang="tr-TR" sz="2400" dirty="0" smtClean="0">
                <a:latin typeface="Times New Roman" pitchFamily="18" charset="0"/>
                <a:cs typeface="Times New Roman" pitchFamily="18" charset="0"/>
              </a:rPr>
              <a:t> işletim sistemi çoklu kullanıcı işletim sistemidir.</a:t>
            </a:r>
            <a:endParaRPr lang="tr-TR" sz="2400" dirty="0">
              <a:latin typeface="Times New Roman" pitchFamily="18" charset="0"/>
              <a:cs typeface="Times New Roman" pitchFamily="18" charset="0"/>
            </a:endParaRPr>
          </a:p>
          <a:p>
            <a:pPr marL="708660" lvl="1" indent="-342900"/>
            <a:endParaRPr lang="tr-TR" sz="24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23</a:t>
            </a:fld>
            <a:endParaRPr lang="en-US" dirty="0"/>
          </a:p>
        </p:txBody>
      </p:sp>
    </p:spTree>
    <p:extLst>
      <p:ext uri="{BB962C8B-B14F-4D97-AF65-F5344CB8AC3E}">
        <p14:creationId xmlns:p14="http://schemas.microsoft.com/office/powerpoint/2010/main" val="22655562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POST (İlk Açılış) İşlemi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dirty="0" smtClean="0">
                <a:latin typeface="Times New Roman" pitchFamily="18" charset="0"/>
                <a:cs typeface="Times New Roman" pitchFamily="18" charset="0"/>
              </a:rPr>
              <a:t>Bilgisayar açıldığı zaman, işletim sistemi başlatılmadan önce </a:t>
            </a:r>
            <a:r>
              <a:rPr lang="tr-TR" sz="2400" b="1" dirty="0" smtClean="0">
                <a:latin typeface="Times New Roman" pitchFamily="18" charset="0"/>
                <a:cs typeface="Times New Roman" pitchFamily="18" charset="0"/>
              </a:rPr>
              <a:t>BIOS</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bilgisayar</a:t>
            </a:r>
            <a:r>
              <a:rPr lang="tr-TR" sz="2400" dirty="0" smtClean="0">
                <a:latin typeface="Times New Roman" pitchFamily="18" charset="0"/>
                <a:cs typeface="Times New Roman" pitchFamily="18" charset="0"/>
              </a:rPr>
              <a:t>ın donanımını tarar ve test eder. Bu işlem</a:t>
            </a:r>
            <a:r>
              <a:rPr lang="tr-TR" sz="2400" b="1" dirty="0" smtClean="0">
                <a:latin typeface="Times New Roman" pitchFamily="18" charset="0"/>
                <a:cs typeface="Times New Roman" pitchFamily="18" charset="0"/>
              </a:rPr>
              <a:t> POST </a:t>
            </a:r>
            <a:r>
              <a:rPr lang="tr-TR" sz="2400" dirty="0" smtClean="0">
                <a:latin typeface="Times New Roman" pitchFamily="18" charset="0"/>
                <a:cs typeface="Times New Roman" pitchFamily="18" charset="0"/>
              </a:rPr>
              <a:t>(Power On Self Test) olarak adlandırılır.</a:t>
            </a:r>
          </a:p>
          <a:p>
            <a:r>
              <a:rPr lang="tr-TR" sz="2400" dirty="0" smtClean="0">
                <a:latin typeface="Times New Roman" pitchFamily="18" charset="0"/>
                <a:cs typeface="Times New Roman" pitchFamily="18" charset="0"/>
              </a:rPr>
              <a:t>POST güç kaynağının normal işlevlerini, anakartı, işlemciyi, giriş/çıkış denetleyicilerini, belleği, klavyeyi ve video bileşenlerini kontrol eden birçok test çalıştırır.</a:t>
            </a:r>
          </a:p>
          <a:p>
            <a:r>
              <a:rPr lang="tr-TR" sz="2400" dirty="0" smtClean="0">
                <a:latin typeface="Times New Roman" pitchFamily="18" charset="0"/>
                <a:cs typeface="Times New Roman" pitchFamily="18" charset="0"/>
              </a:rPr>
              <a:t>Eğer bir sorun tespit ederse, ön yükleme sürecini yarıda keser ve görüntüsel olarak ekrana hata mesajı verir ya da </a:t>
            </a:r>
            <a:r>
              <a:rPr lang="en-US" sz="2400" dirty="0" err="1" smtClean="0">
                <a:latin typeface="Times New Roman" pitchFamily="18" charset="0"/>
                <a:cs typeface="Times New Roman" pitchFamily="18" charset="0"/>
              </a:rPr>
              <a:t>uyar</a:t>
            </a:r>
            <a:r>
              <a:rPr lang="tr-TR" sz="2400" dirty="0" smtClean="0">
                <a:latin typeface="Times New Roman" pitchFamily="18" charset="0"/>
                <a:cs typeface="Times New Roman" pitchFamily="18" charset="0"/>
              </a:rPr>
              <a:t>ı olarak bir seri bip sesi çıkarır.</a:t>
            </a:r>
          </a:p>
          <a:p>
            <a:r>
              <a:rPr lang="tr-TR" sz="2400" dirty="0" smtClean="0">
                <a:latin typeface="Times New Roman" pitchFamily="18" charset="0"/>
                <a:cs typeface="Times New Roman" pitchFamily="18" charset="0"/>
              </a:rPr>
              <a:t>Sorun bulunmazsa, BIOS işletim sisteminin yüklenmesi için gereken komutları çalıştırır.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24</a:t>
            </a:fld>
            <a:endParaRPr lang="en-US" dirty="0"/>
          </a:p>
        </p:txBody>
      </p:sp>
    </p:spTree>
    <p:extLst>
      <p:ext uri="{BB962C8B-B14F-4D97-AF65-F5344CB8AC3E}">
        <p14:creationId xmlns:p14="http://schemas.microsoft.com/office/powerpoint/2010/main" val="11975087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BIOS Çeşitleri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Değişik </a:t>
            </a:r>
            <a:r>
              <a:rPr lang="tr-TR" sz="2400" dirty="0">
                <a:latin typeface="Times New Roman" pitchFamily="18" charset="0"/>
                <a:cs typeface="Times New Roman" pitchFamily="18" charset="0"/>
              </a:rPr>
              <a:t>anakartlar, </a:t>
            </a:r>
            <a:r>
              <a:rPr lang="tr-TR" sz="2400" dirty="0" smtClean="0">
                <a:latin typeface="Times New Roman" pitchFamily="18" charset="0"/>
                <a:cs typeface="Times New Roman" pitchFamily="18" charset="0"/>
              </a:rPr>
              <a:t>farklı BIOS yazılımlarını içermektedir</a:t>
            </a:r>
            <a:r>
              <a:rPr lang="tr-TR" sz="2400" dirty="0">
                <a:latin typeface="Times New Roman" pitchFamily="18" charset="0"/>
                <a:cs typeface="Times New Roman" pitchFamily="18" charset="0"/>
              </a:rPr>
              <a:t>. </a:t>
            </a:r>
            <a:endParaRPr lang="tr-TR" sz="2400" dirty="0" smtClean="0">
              <a:latin typeface="Times New Roman" pitchFamily="18" charset="0"/>
              <a:cs typeface="Times New Roman" pitchFamily="18" charset="0"/>
            </a:endParaRPr>
          </a:p>
          <a:p>
            <a:endParaRPr lang="tr-TR" sz="2400" dirty="0">
              <a:latin typeface="Times New Roman" pitchFamily="18" charset="0"/>
              <a:cs typeface="Times New Roman" pitchFamily="18" charset="0"/>
            </a:endParaRPr>
          </a:p>
          <a:p>
            <a:r>
              <a:rPr lang="tr-TR" sz="2400" dirty="0" smtClean="0">
                <a:latin typeface="Times New Roman" pitchFamily="18" charset="0"/>
                <a:cs typeface="Times New Roman" pitchFamily="18" charset="0"/>
              </a:rPr>
              <a:t>Piyasadaki </a:t>
            </a:r>
            <a:r>
              <a:rPr lang="tr-TR" sz="2400" dirty="0">
                <a:latin typeface="Times New Roman" pitchFamily="18" charset="0"/>
                <a:cs typeface="Times New Roman" pitchFamily="18" charset="0"/>
              </a:rPr>
              <a:t>BIOS çeşitleri </a:t>
            </a:r>
            <a:r>
              <a:rPr lang="tr-TR" sz="2400" dirty="0" smtClean="0">
                <a:latin typeface="Times New Roman" pitchFamily="18" charset="0"/>
                <a:cs typeface="Times New Roman" pitchFamily="18" charset="0"/>
              </a:rPr>
              <a:t>şunlardır:</a:t>
            </a:r>
          </a:p>
          <a:p>
            <a:pPr lvl="1"/>
            <a:r>
              <a:rPr lang="tr-TR" sz="2400" dirty="0" smtClean="0">
                <a:latin typeface="Times New Roman" pitchFamily="18" charset="0"/>
                <a:cs typeface="Times New Roman" pitchFamily="18" charset="0"/>
              </a:rPr>
              <a:t>Award Software</a:t>
            </a:r>
          </a:p>
          <a:p>
            <a:pPr lvl="1"/>
            <a:r>
              <a:rPr lang="tr-TR" sz="2400" dirty="0" smtClean="0">
                <a:latin typeface="Times New Roman" pitchFamily="18" charset="0"/>
                <a:cs typeface="Times New Roman" pitchFamily="18" charset="0"/>
              </a:rPr>
              <a:t>Phoenix BIOS</a:t>
            </a:r>
          </a:p>
          <a:p>
            <a:pPr lvl="1"/>
            <a:r>
              <a:rPr lang="tr-TR" sz="2400" dirty="0" smtClean="0">
                <a:latin typeface="Times New Roman" pitchFamily="18" charset="0"/>
                <a:cs typeface="Times New Roman" pitchFamily="18" charset="0"/>
              </a:rPr>
              <a:t>AMI BIOS</a:t>
            </a:r>
          </a:p>
          <a:p>
            <a:pPr lvl="1"/>
            <a:r>
              <a:rPr lang="tr-TR" sz="2400" dirty="0" smtClean="0">
                <a:latin typeface="Times New Roman" pitchFamily="18" charset="0"/>
                <a:cs typeface="Times New Roman" pitchFamily="18" charset="0"/>
              </a:rPr>
              <a:t>Award </a:t>
            </a:r>
            <a:r>
              <a:rPr lang="tr-TR" sz="2400" dirty="0">
                <a:latin typeface="Times New Roman" pitchFamily="18" charset="0"/>
                <a:cs typeface="Times New Roman" pitchFamily="18" charset="0"/>
              </a:rPr>
              <a:t>Medallion BIOS </a:t>
            </a:r>
            <a:r>
              <a:rPr lang="tr-TR" sz="2400" dirty="0" smtClean="0">
                <a:latin typeface="Times New Roman" pitchFamily="18" charset="0"/>
                <a:cs typeface="Times New Roman" pitchFamily="18" charset="0"/>
              </a:rPr>
              <a:t>(Phoenix </a:t>
            </a:r>
            <a:r>
              <a:rPr lang="tr-TR" sz="2400" dirty="0">
                <a:latin typeface="Times New Roman" pitchFamily="18" charset="0"/>
                <a:cs typeface="Times New Roman" pitchFamily="18" charset="0"/>
              </a:rPr>
              <a:t>BIOS + Award </a:t>
            </a:r>
            <a:r>
              <a:rPr lang="tr-TR" sz="2400" dirty="0" smtClean="0">
                <a:latin typeface="Times New Roman" pitchFamily="18" charset="0"/>
                <a:cs typeface="Times New Roman" pitchFamily="18" charset="0"/>
              </a:rPr>
              <a:t>BIOS)</a:t>
            </a:r>
            <a:endParaRPr lang="tr-TR" sz="2400" dirty="0">
              <a:latin typeface="Times New Roman" pitchFamily="18" charset="0"/>
              <a:cs typeface="Times New Roman" pitchFamily="18" charset="0"/>
            </a:endParaRPr>
          </a:p>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En çok </a:t>
            </a:r>
            <a:r>
              <a:rPr lang="tr-TR" sz="2400" dirty="0">
                <a:latin typeface="Times New Roman" pitchFamily="18" charset="0"/>
                <a:cs typeface="Times New Roman" pitchFamily="18" charset="0"/>
              </a:rPr>
              <a:t>kullanılan BIOS türü </a:t>
            </a:r>
            <a:r>
              <a:rPr lang="tr-TR" sz="2400" b="1" dirty="0">
                <a:latin typeface="Times New Roman" pitchFamily="18" charset="0"/>
                <a:cs typeface="Times New Roman" pitchFamily="18" charset="0"/>
              </a:rPr>
              <a:t>Award BIOS</a:t>
            </a:r>
            <a:r>
              <a:rPr lang="tr-TR" sz="2400" dirty="0">
                <a:latin typeface="Times New Roman" pitchFamily="18" charset="0"/>
                <a:cs typeface="Times New Roman" pitchFamily="18" charset="0"/>
              </a:rPr>
              <a:t>’tur. </a:t>
            </a:r>
            <a:endParaRPr lang="tr-TR"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25</a:t>
            </a:fld>
            <a:endParaRPr lang="en-US" dirty="0"/>
          </a:p>
        </p:txBody>
      </p:sp>
    </p:spTree>
    <p:extLst>
      <p:ext uri="{BB962C8B-B14F-4D97-AF65-F5344CB8AC3E}">
        <p14:creationId xmlns:p14="http://schemas.microsoft.com/office/powerpoint/2010/main" val="8153283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a:solidFill>
                  <a:schemeClr val="tx1"/>
                </a:solidFill>
              </a:rPr>
              <a:t>BIOS Çeşitleri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Award BIOS</a:t>
            </a:r>
            <a:endParaRPr lang="tr-TR" sz="2400" dirty="0" smtClean="0">
              <a:latin typeface="Times New Roman" pitchFamily="18" charset="0"/>
              <a:cs typeface="Times New Roman" pitchFamily="18" charset="0"/>
            </a:endParaRPr>
          </a:p>
        </p:txBody>
      </p:sp>
      <p:pic>
        <p:nvPicPr>
          <p:cNvPr id="1026" name="Picture 2" descr="http://www.netbsd.org/docs/guide/images/rf-awardbios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828800"/>
            <a:ext cx="6781800" cy="419630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26</a:t>
            </a:fld>
            <a:endParaRPr lang="en-US" dirty="0"/>
          </a:p>
        </p:txBody>
      </p:sp>
    </p:spTree>
    <p:extLst>
      <p:ext uri="{BB962C8B-B14F-4D97-AF65-F5344CB8AC3E}">
        <p14:creationId xmlns:p14="http://schemas.microsoft.com/office/powerpoint/2010/main" val="36773450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Sesli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295400"/>
            <a:ext cx="8610600" cy="4565650"/>
          </a:xfrm>
        </p:spPr>
        <p:txBody>
          <a:bodyPr>
            <a:no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Bilgisayar, POST esnasında ekranın açılışını engelleyici bir hata ile karşılaşırsa, bu hatanın ne olduğunu kullanıcıya bildirmek için çeşitli ses sinyalleri gönderir. </a:t>
            </a:r>
          </a:p>
          <a:p>
            <a:r>
              <a:rPr lang="tr-TR" sz="2400" dirty="0" smtClean="0">
                <a:latin typeface="Times New Roman" pitchFamily="18" charset="0"/>
                <a:cs typeface="Times New Roman" pitchFamily="18" charset="0"/>
              </a:rPr>
              <a:t>Çeşitli sayı ve uzunlukta olan bu sinyallere </a:t>
            </a:r>
            <a:r>
              <a:rPr lang="tr-TR" sz="2400" b="1" i="1" dirty="0">
                <a:latin typeface="Times New Roman" pitchFamily="18" charset="0"/>
                <a:cs typeface="Times New Roman" pitchFamily="18" charset="0"/>
              </a:rPr>
              <a:t>s</a:t>
            </a:r>
            <a:r>
              <a:rPr lang="tr-TR" sz="2400" b="1" i="1" dirty="0" smtClean="0">
                <a:latin typeface="Times New Roman" pitchFamily="18" charset="0"/>
                <a:cs typeface="Times New Roman" pitchFamily="18" charset="0"/>
              </a:rPr>
              <a:t>esli hata </a:t>
            </a:r>
            <a:r>
              <a:rPr lang="tr-TR" sz="2400" b="1" i="1" dirty="0">
                <a:latin typeface="Times New Roman" pitchFamily="18" charset="0"/>
                <a:cs typeface="Times New Roman" pitchFamily="18" charset="0"/>
              </a:rPr>
              <a:t>m</a:t>
            </a:r>
            <a:r>
              <a:rPr lang="tr-TR" sz="2400" b="1" i="1" dirty="0" smtClean="0">
                <a:latin typeface="Times New Roman" pitchFamily="18" charset="0"/>
                <a:cs typeface="Times New Roman" pitchFamily="18" charset="0"/>
              </a:rPr>
              <a:t>esajları</a:t>
            </a:r>
            <a:r>
              <a:rPr lang="tr-TR" sz="2400" dirty="0" smtClean="0">
                <a:latin typeface="Times New Roman" pitchFamily="18" charset="0"/>
                <a:cs typeface="Times New Roman" pitchFamily="18" charset="0"/>
              </a:rPr>
              <a:t> denir. </a:t>
            </a:r>
          </a:p>
          <a:p>
            <a:r>
              <a:rPr lang="tr-TR" sz="2400" dirty="0" smtClean="0">
                <a:latin typeface="Times New Roman" pitchFamily="18" charset="0"/>
                <a:cs typeface="Times New Roman" pitchFamily="18" charset="0"/>
              </a:rPr>
              <a:t>Sesli hata mesajları kullanıcıya </a:t>
            </a:r>
            <a:r>
              <a:rPr lang="tr-TR" sz="2400" b="1" i="1" dirty="0" smtClean="0">
                <a:latin typeface="Times New Roman" pitchFamily="18" charset="0"/>
                <a:cs typeface="Times New Roman" pitchFamily="18" charset="0"/>
              </a:rPr>
              <a:t>sistem hoparlöründen </a:t>
            </a:r>
            <a:r>
              <a:rPr lang="tr-TR" sz="2400" dirty="0" smtClean="0">
                <a:latin typeface="Times New Roman" pitchFamily="18" charset="0"/>
                <a:cs typeface="Times New Roman" pitchFamily="18" charset="0"/>
              </a:rPr>
              <a:t>bip sesleri olarak verilmektedir. </a:t>
            </a:r>
          </a:p>
          <a:p>
            <a:r>
              <a:rPr lang="tr-TR" sz="2400" dirty="0" smtClean="0">
                <a:latin typeface="Times New Roman" pitchFamily="18" charset="0"/>
                <a:cs typeface="Times New Roman" pitchFamily="18" charset="0"/>
              </a:rPr>
              <a:t>Bip kodları için resmi bir standart yoktur. Örneğin, klavyeden kaynaklanan bir hata olması durumda BIOS üreticisine bağlı olarak BIOS; 3, 4, 5 ya da 6 bip sesi verebilir. </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27</a:t>
            </a:fld>
            <a:endParaRPr lang="en-US" dirty="0"/>
          </a:p>
        </p:txBody>
      </p:sp>
    </p:spTree>
    <p:extLst>
      <p:ext uri="{BB962C8B-B14F-4D97-AF65-F5344CB8AC3E}">
        <p14:creationId xmlns:p14="http://schemas.microsoft.com/office/powerpoint/2010/main" val="23791079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Sesli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endParaRPr lang="tr-TR" sz="2400" b="1" dirty="0" smtClean="0">
              <a:latin typeface="Times New Roman" pitchFamily="18" charset="0"/>
              <a:cs typeface="Times New Roman" pitchFamily="18" charset="0"/>
            </a:endParaRPr>
          </a:p>
          <a:p>
            <a:r>
              <a:rPr lang="tr-TR" sz="2400" dirty="0">
                <a:latin typeface="Times New Roman" pitchFamily="18" charset="0"/>
                <a:cs typeface="Times New Roman" pitchFamily="18" charset="0"/>
              </a:rPr>
              <a:t>Her BIOS modelinin kendisine ait bir hata sinyal tablosu bulunur. Bu hata sinyalleri BIOS’un markasına göre değişebilmektedir.</a:t>
            </a:r>
          </a:p>
          <a:p>
            <a:r>
              <a:rPr lang="tr-TR" sz="2400" b="1" dirty="0" smtClean="0">
                <a:latin typeface="Times New Roman" pitchFamily="18" charset="0"/>
                <a:cs typeface="Times New Roman" pitchFamily="18" charset="0"/>
              </a:rPr>
              <a:t>Award </a:t>
            </a:r>
            <a:r>
              <a:rPr lang="tr-TR" sz="2400" b="1" dirty="0">
                <a:latin typeface="Times New Roman" pitchFamily="18" charset="0"/>
                <a:cs typeface="Times New Roman" pitchFamily="18" charset="0"/>
              </a:rPr>
              <a:t>BIOS</a:t>
            </a:r>
            <a:r>
              <a:rPr lang="tr-TR" sz="2400" dirty="0">
                <a:latin typeface="Times New Roman" pitchFamily="18" charset="0"/>
                <a:cs typeface="Times New Roman" pitchFamily="18" charset="0"/>
              </a:rPr>
              <a:t>, hata mesajlarını bildirmek için uzun ve kısa bip sesleri kullanır. </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Uzun </a:t>
            </a:r>
            <a:r>
              <a:rPr lang="tr-TR" sz="2400" dirty="0">
                <a:latin typeface="Times New Roman" pitchFamily="18" charset="0"/>
                <a:cs typeface="Times New Roman" pitchFamily="18" charset="0"/>
              </a:rPr>
              <a:t>bir bip sesi yaklaşık 2 saniye sürerken kısa bip sesi yaklaşık 1 saniye sürmektedir. </a:t>
            </a:r>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Award </a:t>
            </a:r>
            <a:r>
              <a:rPr lang="tr-TR" sz="2400" dirty="0">
                <a:latin typeface="Times New Roman" pitchFamily="18" charset="0"/>
                <a:cs typeface="Times New Roman" pitchFamily="18" charset="0"/>
              </a:rPr>
              <a:t>BIOS kritik hata mesajlarını tanımlamak için farklı frekanslarda sinyal sesleri de kullanır.</a:t>
            </a:r>
          </a:p>
          <a:p>
            <a:endParaRPr lang="tr-TR" sz="2400" b="1"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C500462B-8695-4B74-9646-33A7AF4A3FDC}" type="slidenum">
              <a:rPr lang="en-US" smtClean="0"/>
              <a:pPr/>
              <a:t>28</a:t>
            </a:fld>
            <a:endParaRPr lang="en-US" dirty="0"/>
          </a:p>
        </p:txBody>
      </p:sp>
    </p:spTree>
    <p:extLst>
      <p:ext uri="{BB962C8B-B14F-4D97-AF65-F5344CB8AC3E}">
        <p14:creationId xmlns:p14="http://schemas.microsoft.com/office/powerpoint/2010/main" val="3318568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Sesli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377950"/>
            <a:ext cx="8458200" cy="4565650"/>
          </a:xfrm>
        </p:spPr>
        <p:txBody>
          <a:bodyPr>
            <a:noAutofit/>
          </a:bodyPr>
          <a:lstStyle/>
          <a:p>
            <a:r>
              <a:rPr lang="tr-TR" sz="2400" b="1" dirty="0" smtClean="0">
                <a:latin typeface="Times New Roman" pitchFamily="18" charset="0"/>
                <a:cs typeface="Times New Roman" pitchFamily="18" charset="0"/>
              </a:rPr>
              <a:t>Award BIOS Sesli Hata Sinyalleri</a:t>
            </a:r>
          </a:p>
          <a:p>
            <a:pPr lvl="1"/>
            <a:r>
              <a:rPr lang="tr-TR" sz="2400" b="1" dirty="0" smtClean="0">
                <a:latin typeface="Times New Roman" pitchFamily="18" charset="0"/>
                <a:cs typeface="Times New Roman" pitchFamily="18" charset="0"/>
              </a:rPr>
              <a:t>1 uzun, 2 kısa sinyal: </a:t>
            </a:r>
            <a:r>
              <a:rPr lang="tr-TR" sz="2400" dirty="0" smtClean="0">
                <a:latin typeface="Times New Roman" pitchFamily="18" charset="0"/>
                <a:cs typeface="Times New Roman" pitchFamily="18" charset="0"/>
              </a:rPr>
              <a:t>Ekran kartı arızalıdır veya düzgün yerleştirilmemiştir. Monitör kablosu da kontrol edilmelidir.</a:t>
            </a:r>
          </a:p>
          <a:p>
            <a:pPr lvl="1"/>
            <a:r>
              <a:rPr lang="tr-TR" sz="2400" b="1" dirty="0" smtClean="0">
                <a:latin typeface="Times New Roman" pitchFamily="18" charset="0"/>
                <a:cs typeface="Times New Roman" pitchFamily="18" charset="0"/>
              </a:rPr>
              <a:t>Tekrarlayan sinyaller: </a:t>
            </a:r>
            <a:r>
              <a:rPr lang="tr-TR" sz="2400" dirty="0" smtClean="0">
                <a:latin typeface="Times New Roman" pitchFamily="18" charset="0"/>
                <a:cs typeface="Times New Roman" pitchFamily="18" charset="0"/>
              </a:rPr>
              <a:t>Bellek düzgün yerleştirilmemiştir ya da bellek yoktur.</a:t>
            </a:r>
            <a:endParaRPr lang="tr-TR" sz="2400" b="1" dirty="0" smtClean="0">
              <a:latin typeface="Times New Roman" pitchFamily="18" charset="0"/>
              <a:cs typeface="Times New Roman" pitchFamily="18" charset="0"/>
            </a:endParaRPr>
          </a:p>
          <a:p>
            <a:pPr lvl="1"/>
            <a:r>
              <a:rPr lang="tr-TR" sz="2400" b="1" dirty="0" smtClean="0">
                <a:latin typeface="Times New Roman" pitchFamily="18" charset="0"/>
                <a:cs typeface="Times New Roman" pitchFamily="18" charset="0"/>
              </a:rPr>
              <a:t>1 uzun, 3 kısa sinyal: </a:t>
            </a:r>
            <a:r>
              <a:rPr lang="tr-TR" sz="2400" dirty="0" smtClean="0">
                <a:latin typeface="Times New Roman" pitchFamily="18" charset="0"/>
                <a:cs typeface="Times New Roman" pitchFamily="18" charset="0"/>
              </a:rPr>
              <a:t>Ekran kartı takılı değil veya ekran kartı belleği hasarlıdır.</a:t>
            </a:r>
            <a:endParaRPr lang="tr-TR" sz="2400" b="1" dirty="0" smtClean="0">
              <a:latin typeface="Times New Roman" pitchFamily="18" charset="0"/>
              <a:cs typeface="Times New Roman" pitchFamily="18" charset="0"/>
            </a:endParaRPr>
          </a:p>
          <a:p>
            <a:pPr lvl="1"/>
            <a:r>
              <a:rPr lang="tr-TR" sz="2400" b="1" dirty="0">
                <a:latin typeface="Times New Roman" pitchFamily="18" charset="0"/>
                <a:cs typeface="Times New Roman" pitchFamily="18" charset="0"/>
              </a:rPr>
              <a:t>B</a:t>
            </a:r>
            <a:r>
              <a:rPr lang="tr-TR" sz="2400" b="1" dirty="0" smtClean="0">
                <a:latin typeface="Times New Roman" pitchFamily="18" charset="0"/>
                <a:cs typeface="Times New Roman" pitchFamily="18" charset="0"/>
              </a:rPr>
              <a:t>ilgisayar çalışırken yüksek frekanslı sinyal: </a:t>
            </a:r>
            <a:r>
              <a:rPr lang="tr-TR" sz="2400" dirty="0" smtClean="0">
                <a:latin typeface="Times New Roman" pitchFamily="18" charset="0"/>
                <a:cs typeface="Times New Roman" pitchFamily="18" charset="0"/>
              </a:rPr>
              <a:t>Aşırı ısınmış işlemci uyarısıdır. İşlemci fanı kontrol edilmelidir.</a:t>
            </a:r>
          </a:p>
          <a:p>
            <a:pPr lvl="1"/>
            <a:r>
              <a:rPr lang="tr-TR" sz="2400" b="1" dirty="0" smtClean="0">
                <a:latin typeface="Times New Roman" pitchFamily="18" charset="0"/>
                <a:cs typeface="Times New Roman" pitchFamily="18" charset="0"/>
              </a:rPr>
              <a:t>Tekrarlayan yüksek / alçak sinyal: </a:t>
            </a:r>
            <a:r>
              <a:rPr lang="tr-TR" sz="2400" dirty="0" smtClean="0">
                <a:latin typeface="Times New Roman" pitchFamily="18" charset="0"/>
                <a:cs typeface="Times New Roman" pitchFamily="18" charset="0"/>
              </a:rPr>
              <a:t>İşlemci düzgün yerleştirilmemiş, aşırı ısınmış veya hasar görmüş olabilir. İşlemci fan hızı için BIOS ayarları kontrol edilmelidir.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29</a:t>
            </a:fld>
            <a:endParaRPr lang="en-US" dirty="0"/>
          </a:p>
        </p:txBody>
      </p:sp>
    </p:spTree>
    <p:extLst>
      <p:ext uri="{BB962C8B-B14F-4D97-AF65-F5344CB8AC3E}">
        <p14:creationId xmlns:p14="http://schemas.microsoft.com/office/powerpoint/2010/main" val="1409216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en-US" dirty="0" smtClean="0">
                <a:solidFill>
                  <a:schemeClr val="tx1"/>
                </a:solidFill>
              </a:rPr>
              <a:t>İ</a:t>
            </a:r>
            <a:r>
              <a:rPr lang="tr-TR" dirty="0" smtClean="0">
                <a:solidFill>
                  <a:schemeClr val="tx1"/>
                </a:solidFill>
              </a:rPr>
              <a:t>şletim Sisteminin Temelleri</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304800" y="1447800"/>
            <a:ext cx="8458200" cy="3276600"/>
          </a:xfrm>
        </p:spPr>
        <p:txBody>
          <a:bodyPr>
            <a:normAutofit/>
          </a:bodyPr>
          <a:lstStyle/>
          <a:p>
            <a:r>
              <a:rPr lang="en-US" sz="2400" dirty="0" smtClean="0">
                <a:latin typeface="Times New Roman" pitchFamily="18" charset="0"/>
                <a:cs typeface="Times New Roman" pitchFamily="18" charset="0"/>
              </a:rPr>
              <a:t>B</a:t>
            </a:r>
            <a:r>
              <a:rPr lang="tr-TR" sz="2400" dirty="0" smtClean="0">
                <a:latin typeface="Times New Roman" pitchFamily="18" charset="0"/>
                <a:cs typeface="Times New Roman" pitchFamily="18" charset="0"/>
              </a:rPr>
              <a:t>ilgisayarların hierarşik yapısı ve bu yapıdaki işletim sisteminin görevi aşağıda gösterilmiştir.</a:t>
            </a:r>
          </a:p>
        </p:txBody>
      </p:sp>
      <p:pic>
        <p:nvPicPr>
          <p:cNvPr id="1026" name="Picture 2"/>
          <p:cNvPicPr>
            <a:picLocks noChangeAspect="1" noChangeArrowheads="1"/>
          </p:cNvPicPr>
          <p:nvPr/>
        </p:nvPicPr>
        <p:blipFill>
          <a:blip r:embed="rId3"/>
          <a:srcRect/>
          <a:stretch>
            <a:fillRect/>
          </a:stretch>
        </p:blipFill>
        <p:spPr bwMode="auto">
          <a:xfrm>
            <a:off x="2514600" y="2286000"/>
            <a:ext cx="4495800" cy="457200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3</a:t>
            </a:fld>
            <a:endParaRPr lang="en-US" dirty="0"/>
          </a:p>
        </p:txBody>
      </p:sp>
    </p:spTree>
    <p:extLst>
      <p:ext uri="{BB962C8B-B14F-4D97-AF65-F5344CB8AC3E}">
        <p14:creationId xmlns:p14="http://schemas.microsoft.com/office/powerpoint/2010/main" val="3850510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Yazılı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525463" y="1377950"/>
            <a:ext cx="8229600" cy="4565650"/>
          </a:xfrm>
        </p:spPr>
        <p:txBody>
          <a:bodyPr>
            <a:noAutofit/>
          </a:bodyPr>
          <a:lstStyle/>
          <a:p>
            <a:endParaRPr lang="tr-TR" sz="2400" dirty="0" smtClean="0">
              <a:latin typeface="Times New Roman" pitchFamily="18" charset="0"/>
              <a:cs typeface="Times New Roman" pitchFamily="18" charset="0"/>
            </a:endParaRPr>
          </a:p>
          <a:p>
            <a:r>
              <a:rPr lang="tr-TR" sz="2400" dirty="0" smtClean="0">
                <a:latin typeface="Times New Roman" pitchFamily="18" charset="0"/>
                <a:cs typeface="Times New Roman" pitchFamily="18" charset="0"/>
              </a:rPr>
              <a:t>Yazılı hata </a:t>
            </a:r>
            <a:r>
              <a:rPr lang="tr-TR" sz="2400" dirty="0">
                <a:latin typeface="Times New Roman" pitchFamily="18" charset="0"/>
                <a:cs typeface="Times New Roman" pitchFamily="18" charset="0"/>
              </a:rPr>
              <a:t>mesajları, genel olarak açıklayıcı, birkaç kelimelik anlaşılabilir nitelikte </a:t>
            </a:r>
            <a:r>
              <a:rPr lang="tr-TR" sz="2400" dirty="0" smtClean="0">
                <a:latin typeface="Times New Roman" pitchFamily="18" charset="0"/>
                <a:cs typeface="Times New Roman" pitchFamily="18" charset="0"/>
              </a:rPr>
              <a:t>hata </a:t>
            </a:r>
            <a:r>
              <a:rPr lang="tr-TR" sz="2400" dirty="0">
                <a:latin typeface="Times New Roman" pitchFamily="18" charset="0"/>
                <a:cs typeface="Times New Roman" pitchFamily="18" charset="0"/>
              </a:rPr>
              <a:t>mesajlarıdır</a:t>
            </a:r>
            <a:r>
              <a:rPr lang="tr-TR" sz="2400" dirty="0" smtClean="0">
                <a:latin typeface="Times New Roman" pitchFamily="18" charset="0"/>
                <a:cs typeface="Times New Roman" pitchFamily="18" charset="0"/>
              </a:rPr>
              <a:t>.</a:t>
            </a:r>
          </a:p>
          <a:p>
            <a:endParaRPr lang="tr-TR" sz="2400" b="1" dirty="0" smtClean="0">
              <a:latin typeface="Times New Roman" pitchFamily="18" charset="0"/>
              <a:cs typeface="Times New Roman" pitchFamily="18" charset="0"/>
            </a:endParaRPr>
          </a:p>
          <a:p>
            <a:r>
              <a:rPr lang="tr-TR" sz="2400" b="1" dirty="0" smtClean="0">
                <a:latin typeface="Times New Roman" pitchFamily="18" charset="0"/>
                <a:cs typeface="Times New Roman" pitchFamily="18" charset="0"/>
              </a:rPr>
              <a:t>En çok karşılaşılan hata mesajları:</a:t>
            </a:r>
          </a:p>
          <a:p>
            <a:pPr lvl="1"/>
            <a:r>
              <a:rPr lang="tr-TR" sz="2400" b="1" dirty="0" smtClean="0">
                <a:latin typeface="Times New Roman" pitchFamily="18" charset="0"/>
                <a:cs typeface="Times New Roman" pitchFamily="18" charset="0"/>
              </a:rPr>
              <a:t>Memory test fail (Hafıza testi hatası): </a:t>
            </a:r>
            <a:r>
              <a:rPr lang="tr-TR" sz="2400" dirty="0" smtClean="0">
                <a:latin typeface="Times New Roman" pitchFamily="18" charset="0"/>
                <a:cs typeface="Times New Roman" pitchFamily="18" charset="0"/>
              </a:rPr>
              <a:t>BIOS’taki bellek ayarlarında olabilecek bir problemden kaynaklanabildiği gibi, bellek modüllerindeki kısmi arıza nedeniyle de ortaya çıkabilir.</a:t>
            </a:r>
          </a:p>
        </p:txBody>
      </p:sp>
      <p:sp>
        <p:nvSpPr>
          <p:cNvPr id="4" name="Slide Number Placeholder 3"/>
          <p:cNvSpPr>
            <a:spLocks noGrp="1"/>
          </p:cNvSpPr>
          <p:nvPr>
            <p:ph type="sldNum" sz="quarter" idx="12"/>
          </p:nvPr>
        </p:nvSpPr>
        <p:spPr/>
        <p:txBody>
          <a:bodyPr/>
          <a:lstStyle/>
          <a:p>
            <a:fld id="{C500462B-8695-4B74-9646-33A7AF4A3FDC}" type="slidenum">
              <a:rPr lang="en-US" smtClean="0"/>
              <a:pPr/>
              <a:t>30</a:t>
            </a:fld>
            <a:endParaRPr lang="en-US" dirty="0"/>
          </a:p>
        </p:txBody>
      </p:sp>
    </p:spTree>
    <p:extLst>
      <p:ext uri="{BB962C8B-B14F-4D97-AF65-F5344CB8AC3E}">
        <p14:creationId xmlns:p14="http://schemas.microsoft.com/office/powerpoint/2010/main" val="35214266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Yazılı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52400" y="1377950"/>
            <a:ext cx="8618537" cy="4565650"/>
          </a:xfrm>
        </p:spPr>
        <p:txBody>
          <a:bodyPr>
            <a:noAutofit/>
          </a:bodyPr>
          <a:lstStyle/>
          <a:p>
            <a:pPr lvl="1"/>
            <a:r>
              <a:rPr lang="tr-TR" sz="2400" b="1" dirty="0">
                <a:latin typeface="Times New Roman" pitchFamily="18" charset="0"/>
                <a:cs typeface="Times New Roman" pitchFamily="18" charset="0"/>
              </a:rPr>
              <a:t>Hard Disk(s) Fail (Sabit disk hatası): </a:t>
            </a:r>
            <a:r>
              <a:rPr lang="tr-TR" sz="2400" dirty="0">
                <a:latin typeface="Times New Roman" pitchFamily="18" charset="0"/>
                <a:cs typeface="Times New Roman" pitchFamily="18" charset="0"/>
              </a:rPr>
              <a:t>Sistemde mevcut disk(ler)le BIOS’ta </a:t>
            </a:r>
            <a:r>
              <a:rPr lang="tr-TR" sz="2400" dirty="0" smtClean="0">
                <a:latin typeface="Times New Roman" pitchFamily="18" charset="0"/>
                <a:cs typeface="Times New Roman" pitchFamily="18" charset="0"/>
              </a:rPr>
              <a:t>belirtilmiş </a:t>
            </a:r>
            <a:r>
              <a:rPr lang="tr-TR" sz="2400" dirty="0">
                <a:latin typeface="Times New Roman" pitchFamily="18" charset="0"/>
                <a:cs typeface="Times New Roman" pitchFamily="18" charset="0"/>
              </a:rPr>
              <a:t>disk ayarları birbirini tutmuyor demektir. BIOS’tan disk ayarlarını otomatiğe getirip, master/slave ayarlarını kontrol etmek gerekir. Sorun devam ediyorsa disk sürücüsünde fiziksel bir bozukluk olması muhtemeldir.</a:t>
            </a:r>
          </a:p>
          <a:p>
            <a:pPr lvl="1"/>
            <a:endParaRPr lang="tr-TR" sz="2400" b="1" dirty="0" smtClean="0">
              <a:latin typeface="Times New Roman" pitchFamily="18" charset="0"/>
              <a:cs typeface="Times New Roman" pitchFamily="18" charset="0"/>
            </a:endParaRPr>
          </a:p>
        </p:txBody>
      </p:sp>
      <p:pic>
        <p:nvPicPr>
          <p:cNvPr id="7" name="Picture 2"/>
          <p:cNvPicPr>
            <a:picLocks noChangeAspect="1" noChangeArrowheads="1"/>
          </p:cNvPicPr>
          <p:nvPr/>
        </p:nvPicPr>
        <p:blipFill>
          <a:blip r:embed="rId3"/>
          <a:srcRect/>
          <a:stretch>
            <a:fillRect/>
          </a:stretch>
        </p:blipFill>
        <p:spPr bwMode="auto">
          <a:xfrm>
            <a:off x="2438400" y="3884468"/>
            <a:ext cx="3886200" cy="167813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31</a:t>
            </a:fld>
            <a:endParaRPr lang="en-US" dirty="0"/>
          </a:p>
        </p:txBody>
      </p:sp>
    </p:spTree>
    <p:extLst>
      <p:ext uri="{BB962C8B-B14F-4D97-AF65-F5344CB8AC3E}">
        <p14:creationId xmlns:p14="http://schemas.microsoft.com/office/powerpoint/2010/main" val="4684906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Yazılı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52400" y="1377950"/>
            <a:ext cx="8618537" cy="4565650"/>
          </a:xfrm>
        </p:spPr>
        <p:txBody>
          <a:bodyPr>
            <a:noAutofit/>
          </a:bodyPr>
          <a:lstStyle/>
          <a:p>
            <a:pPr lvl="1"/>
            <a:r>
              <a:rPr lang="tr-TR" sz="2400" b="1" dirty="0" smtClean="0">
                <a:latin typeface="Times New Roman" pitchFamily="18" charset="0"/>
                <a:cs typeface="Times New Roman" pitchFamily="18" charset="0"/>
              </a:rPr>
              <a:t>CMOS </a:t>
            </a:r>
            <a:r>
              <a:rPr lang="tr-TR" sz="2400" b="1" dirty="0">
                <a:latin typeface="Times New Roman" pitchFamily="18" charset="0"/>
                <a:cs typeface="Times New Roman" pitchFamily="18" charset="0"/>
              </a:rPr>
              <a:t>checksum error </a:t>
            </a:r>
            <a:r>
              <a:rPr lang="tr-TR" sz="2400" b="1" dirty="0" smtClean="0">
                <a:latin typeface="Times New Roman" pitchFamily="18" charset="0"/>
                <a:cs typeface="Times New Roman" pitchFamily="18" charset="0"/>
              </a:rPr>
              <a:t>(</a:t>
            </a:r>
            <a:r>
              <a:rPr lang="tr-TR" sz="2400" b="1" dirty="0">
                <a:latin typeface="Times New Roman" pitchFamily="18" charset="0"/>
                <a:cs typeface="Times New Roman" pitchFamily="18" charset="0"/>
              </a:rPr>
              <a:t>CMOS kontrol </a:t>
            </a:r>
            <a:r>
              <a:rPr lang="tr-TR" sz="2400" b="1" dirty="0" smtClean="0">
                <a:latin typeface="Times New Roman" pitchFamily="18" charset="0"/>
                <a:cs typeface="Times New Roman" pitchFamily="18" charset="0"/>
              </a:rPr>
              <a:t>hatası): </a:t>
            </a:r>
            <a:r>
              <a:rPr lang="tr-TR" sz="2400" dirty="0" smtClean="0">
                <a:latin typeface="Times New Roman" pitchFamily="18" charset="0"/>
                <a:cs typeface="Times New Roman" pitchFamily="18" charset="0"/>
              </a:rPr>
              <a:t>Herhangi </a:t>
            </a:r>
            <a:r>
              <a:rPr lang="tr-TR" sz="2400" dirty="0">
                <a:latin typeface="Times New Roman" pitchFamily="18" charset="0"/>
                <a:cs typeface="Times New Roman" pitchFamily="18" charset="0"/>
              </a:rPr>
              <a:t>bir nedenden </a:t>
            </a:r>
            <a:r>
              <a:rPr lang="tr-TR" sz="2400" dirty="0" smtClean="0">
                <a:latin typeface="Times New Roman" pitchFamily="18" charset="0"/>
                <a:cs typeface="Times New Roman" pitchFamily="18" charset="0"/>
              </a:rPr>
              <a:t>dolayı BIOS ayarlarında </a:t>
            </a:r>
            <a:r>
              <a:rPr lang="tr-TR" sz="2400" dirty="0">
                <a:latin typeface="Times New Roman" pitchFamily="18" charset="0"/>
                <a:cs typeface="Times New Roman" pitchFamily="18" charset="0"/>
              </a:rPr>
              <a:t>bozukluk oluşmuştur</a:t>
            </a:r>
            <a:r>
              <a:rPr lang="tr-TR" sz="2400" dirty="0" smtClean="0">
                <a:latin typeface="Times New Roman" pitchFamily="18" charset="0"/>
                <a:cs typeface="Times New Roman" pitchFamily="18" charset="0"/>
              </a:rPr>
              <a:t>. </a:t>
            </a:r>
            <a:r>
              <a:rPr lang="tr-TR" sz="2400" dirty="0">
                <a:latin typeface="Times New Roman" pitchFamily="18" charset="0"/>
                <a:cs typeface="Times New Roman" pitchFamily="18" charset="0"/>
              </a:rPr>
              <a:t>Varsayılan ayarlar </a:t>
            </a:r>
            <a:r>
              <a:rPr lang="tr-TR" sz="2400" dirty="0" smtClean="0">
                <a:latin typeface="Times New Roman" pitchFamily="18" charset="0"/>
                <a:cs typeface="Times New Roman" pitchFamily="18" charset="0"/>
              </a:rPr>
              <a:t>yüklenerek sistemin </a:t>
            </a:r>
            <a:r>
              <a:rPr lang="tr-TR" sz="2400" dirty="0">
                <a:latin typeface="Times New Roman" pitchFamily="18" charset="0"/>
                <a:cs typeface="Times New Roman" pitchFamily="18" charset="0"/>
              </a:rPr>
              <a:t>zarar görmesi </a:t>
            </a:r>
            <a:r>
              <a:rPr lang="tr-TR" sz="2400" dirty="0" smtClean="0">
                <a:latin typeface="Times New Roman" pitchFamily="18" charset="0"/>
                <a:cs typeface="Times New Roman" pitchFamily="18" charset="0"/>
              </a:rPr>
              <a:t>engellenir.</a:t>
            </a:r>
          </a:p>
        </p:txBody>
      </p:sp>
      <p:pic>
        <p:nvPicPr>
          <p:cNvPr id="2052" name="Picture 4" descr="http://bp1.blogger.com/_p4pp9fAC3-U/SIXTKOluEHI/AAAAAAAAAhE/5WWwXA8K51A/s400/cmos.JPG"/>
          <p:cNvPicPr>
            <a:picLocks noChangeAspect="1" noChangeArrowheads="1"/>
          </p:cNvPicPr>
          <p:nvPr/>
        </p:nvPicPr>
        <p:blipFill rotWithShape="1">
          <a:blip r:embed="rId3">
            <a:extLst>
              <a:ext uri="{28A0092B-C50C-407E-A947-70E740481C1C}">
                <a14:useLocalDpi xmlns:a14="http://schemas.microsoft.com/office/drawing/2010/main" val="0"/>
              </a:ext>
            </a:extLst>
          </a:blip>
          <a:srcRect b="24975"/>
          <a:stretch/>
        </p:blipFill>
        <p:spPr bwMode="auto">
          <a:xfrm>
            <a:off x="2057400" y="3048000"/>
            <a:ext cx="4495800" cy="25297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32</a:t>
            </a:fld>
            <a:endParaRPr lang="en-US" dirty="0"/>
          </a:p>
        </p:txBody>
      </p:sp>
    </p:spTree>
    <p:extLst>
      <p:ext uri="{BB962C8B-B14F-4D97-AF65-F5344CB8AC3E}">
        <p14:creationId xmlns:p14="http://schemas.microsoft.com/office/powerpoint/2010/main" val="24787045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Yazılı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152400" y="1377950"/>
            <a:ext cx="8618537" cy="4565650"/>
          </a:xfrm>
        </p:spPr>
        <p:txBody>
          <a:bodyPr>
            <a:noAutofit/>
          </a:bodyPr>
          <a:lstStyle/>
          <a:p>
            <a:pPr lvl="1"/>
            <a:r>
              <a:rPr lang="tr-TR" sz="2400" b="1" dirty="0" smtClean="0">
                <a:latin typeface="Times New Roman" pitchFamily="18" charset="0"/>
                <a:cs typeface="Times New Roman" pitchFamily="18" charset="0"/>
              </a:rPr>
              <a:t>Keyboard </a:t>
            </a:r>
            <a:r>
              <a:rPr lang="tr-TR" sz="2400" b="1" dirty="0">
                <a:latin typeface="Times New Roman" pitchFamily="18" charset="0"/>
                <a:cs typeface="Times New Roman" pitchFamily="18" charset="0"/>
              </a:rPr>
              <a:t>error or no keyboard present (Klavye </a:t>
            </a:r>
            <a:r>
              <a:rPr lang="tr-TR" sz="2400" b="1" dirty="0" smtClean="0">
                <a:latin typeface="Times New Roman" pitchFamily="18" charset="0"/>
                <a:cs typeface="Times New Roman" pitchFamily="18" charset="0"/>
              </a:rPr>
              <a:t>hatası veya </a:t>
            </a:r>
            <a:r>
              <a:rPr lang="tr-TR" sz="2400" b="1" dirty="0">
                <a:latin typeface="Times New Roman" pitchFamily="18" charset="0"/>
                <a:cs typeface="Times New Roman" pitchFamily="18" charset="0"/>
              </a:rPr>
              <a:t>mevcut </a:t>
            </a:r>
            <a:r>
              <a:rPr lang="tr-TR" sz="2400" b="1" dirty="0" smtClean="0">
                <a:latin typeface="Times New Roman" pitchFamily="18" charset="0"/>
                <a:cs typeface="Times New Roman" pitchFamily="18" charset="0"/>
              </a:rPr>
              <a:t>klavye yok</a:t>
            </a:r>
            <a:r>
              <a:rPr lang="tr-TR" sz="2400" b="1" dirty="0">
                <a:latin typeface="Times New Roman" pitchFamily="18" charset="0"/>
                <a:cs typeface="Times New Roman" pitchFamily="18" charset="0"/>
              </a:rPr>
              <a:t>):</a:t>
            </a:r>
            <a:r>
              <a:rPr lang="tr-TR" sz="2400" dirty="0">
                <a:latin typeface="Times New Roman" pitchFamily="18" charset="0"/>
                <a:cs typeface="Times New Roman" pitchFamily="18" charset="0"/>
              </a:rPr>
              <a:t> Belki de en çok karşılaşılan POST mesajıdır. Bu mesaj genellikle “Press F1 </a:t>
            </a:r>
            <a:r>
              <a:rPr lang="tr-TR" sz="2400" dirty="0" smtClean="0">
                <a:latin typeface="Times New Roman" pitchFamily="18" charset="0"/>
                <a:cs typeface="Times New Roman" pitchFamily="18" charset="0"/>
              </a:rPr>
              <a:t>to continue (Devam </a:t>
            </a:r>
            <a:r>
              <a:rPr lang="tr-TR" sz="2400" dirty="0">
                <a:latin typeface="Times New Roman" pitchFamily="18" charset="0"/>
                <a:cs typeface="Times New Roman" pitchFamily="18" charset="0"/>
              </a:rPr>
              <a:t>etmek için F1 tuşuna </a:t>
            </a:r>
            <a:r>
              <a:rPr lang="tr-TR" sz="2400" dirty="0" smtClean="0">
                <a:latin typeface="Times New Roman" pitchFamily="18" charset="0"/>
                <a:cs typeface="Times New Roman" pitchFamily="18" charset="0"/>
              </a:rPr>
              <a:t>basınız)” </a:t>
            </a:r>
            <a:r>
              <a:rPr lang="tr-TR" sz="2400" dirty="0">
                <a:latin typeface="Times New Roman" pitchFamily="18" charset="0"/>
                <a:cs typeface="Times New Roman" pitchFamily="18" charset="0"/>
              </a:rPr>
              <a:t>diye devam </a:t>
            </a:r>
            <a:r>
              <a:rPr lang="tr-TR" sz="2400" dirty="0" smtClean="0">
                <a:latin typeface="Times New Roman" pitchFamily="18" charset="0"/>
                <a:cs typeface="Times New Roman" pitchFamily="18" charset="0"/>
              </a:rPr>
              <a:t>eder fakat olmayan </a:t>
            </a:r>
            <a:r>
              <a:rPr lang="tr-TR" sz="2400" dirty="0">
                <a:latin typeface="Times New Roman" pitchFamily="18" charset="0"/>
                <a:cs typeface="Times New Roman" pitchFamily="18" charset="0"/>
              </a:rPr>
              <a:t>klavyenin </a:t>
            </a:r>
            <a:r>
              <a:rPr lang="tr-TR" sz="2400" dirty="0" smtClean="0">
                <a:latin typeface="Times New Roman" pitchFamily="18" charset="0"/>
                <a:cs typeface="Times New Roman" pitchFamily="18" charset="0"/>
              </a:rPr>
              <a:t>F1 tuşuna basılamayacağından yeni </a:t>
            </a:r>
            <a:r>
              <a:rPr lang="tr-TR" sz="2400" dirty="0">
                <a:latin typeface="Times New Roman" pitchFamily="18" charset="0"/>
                <a:cs typeface="Times New Roman" pitchFamily="18" charset="0"/>
              </a:rPr>
              <a:t>bir klavye takarak işleme devam </a:t>
            </a:r>
            <a:r>
              <a:rPr lang="tr-TR" sz="2400" dirty="0" smtClean="0">
                <a:latin typeface="Times New Roman" pitchFamily="18" charset="0"/>
                <a:cs typeface="Times New Roman" pitchFamily="18" charset="0"/>
              </a:rPr>
              <a:t>edilebilir.</a:t>
            </a:r>
          </a:p>
        </p:txBody>
      </p:sp>
      <p:pic>
        <p:nvPicPr>
          <p:cNvPr id="2050" name="Picture 2" descr="http://i.techrepublic.com.com/gallery/333305-509-190.jpg"/>
          <p:cNvPicPr>
            <a:picLocks noChangeAspect="1" noChangeArrowheads="1"/>
          </p:cNvPicPr>
          <p:nvPr/>
        </p:nvPicPr>
        <p:blipFill rotWithShape="1">
          <a:blip r:embed="rId3">
            <a:extLst>
              <a:ext uri="{28A0092B-C50C-407E-A947-70E740481C1C}">
                <a14:useLocalDpi xmlns:a14="http://schemas.microsoft.com/office/drawing/2010/main" val="0"/>
              </a:ext>
            </a:extLst>
          </a:blip>
          <a:srcRect l="8492" t="16030" r="7910" b="23046"/>
          <a:stretch/>
        </p:blipFill>
        <p:spPr bwMode="auto">
          <a:xfrm>
            <a:off x="1295400" y="3886200"/>
            <a:ext cx="7002640" cy="19050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C500462B-8695-4B74-9646-33A7AF4A3FDC}" type="slidenum">
              <a:rPr lang="en-US" smtClean="0"/>
              <a:pPr/>
              <a:t>33</a:t>
            </a:fld>
            <a:endParaRPr lang="en-US" dirty="0"/>
          </a:p>
        </p:txBody>
      </p:sp>
    </p:spTree>
    <p:extLst>
      <p:ext uri="{BB962C8B-B14F-4D97-AF65-F5344CB8AC3E}">
        <p14:creationId xmlns:p14="http://schemas.microsoft.com/office/powerpoint/2010/main" val="1424479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a:pPr>
            <a:r>
              <a:rPr lang="tr-TR" sz="4000" dirty="0" smtClean="0">
                <a:solidFill>
                  <a:schemeClr val="tx1"/>
                </a:solidFill>
              </a:rPr>
              <a:t>Yazılı Hata Mesajları</a:t>
            </a:r>
            <a:endParaRPr lang="en-GB" b="1" dirty="0" smtClean="0">
              <a:solidFill>
                <a:schemeClr val="tx1"/>
              </a:solidFill>
              <a:effectLst>
                <a:outerShdw blurRad="38100" dist="38100" dir="2700000" algn="tl">
                  <a:srgbClr val="C0C0C0"/>
                </a:outerShdw>
              </a:effectLst>
            </a:endParaRPr>
          </a:p>
        </p:txBody>
      </p:sp>
      <p:sp>
        <p:nvSpPr>
          <p:cNvPr id="3" name="Content Placeholder 2"/>
          <p:cNvSpPr>
            <a:spLocks noGrp="1"/>
          </p:cNvSpPr>
          <p:nvPr>
            <p:ph idx="4294967295"/>
          </p:nvPr>
        </p:nvSpPr>
        <p:spPr>
          <a:xfrm>
            <a:off x="236537" y="1377950"/>
            <a:ext cx="8678863" cy="4565650"/>
          </a:xfrm>
        </p:spPr>
        <p:txBody>
          <a:bodyPr>
            <a:noAutofit/>
          </a:bodyPr>
          <a:lstStyle/>
          <a:p>
            <a:pPr lvl="1"/>
            <a:r>
              <a:rPr lang="tr-TR" sz="2400" b="1" dirty="0" smtClean="0">
                <a:latin typeface="Times New Roman" pitchFamily="18" charset="0"/>
                <a:cs typeface="Times New Roman" pitchFamily="18" charset="0"/>
              </a:rPr>
              <a:t>Disk boot failure, insert system disk and press enter (Disk başlatma başarısız, Sistem diskini yerleştirin ve "Enter" tuşuna basın): </a:t>
            </a:r>
            <a:r>
              <a:rPr lang="tr-TR" sz="2400" dirty="0" smtClean="0">
                <a:latin typeface="Times New Roman" pitchFamily="18" charset="0"/>
                <a:cs typeface="Times New Roman" pitchFamily="18" charset="0"/>
              </a:rPr>
              <a:t>Sistem açılışı yapmak için işletim sistemi bulunamıyor demektir. İşletim sistemi silinmiş olabilir, hard disk (sabit disk) bağlantısında sorun olabilir, BIOS’tan hard disk tanımlanmamış olabilir, hard disk bozuk olabilir ya da hard diskinizin sistem dosyaları silinmiş olabilir.</a:t>
            </a:r>
          </a:p>
        </p:txBody>
      </p:sp>
      <p:pic>
        <p:nvPicPr>
          <p:cNvPr id="3074" name="Picture 2"/>
          <p:cNvPicPr>
            <a:picLocks noChangeAspect="1" noChangeArrowheads="1"/>
          </p:cNvPicPr>
          <p:nvPr/>
        </p:nvPicPr>
        <p:blipFill rotWithShape="1">
          <a:blip r:embed="rId3"/>
          <a:srcRect t="12474"/>
          <a:stretch/>
        </p:blipFill>
        <p:spPr bwMode="auto">
          <a:xfrm>
            <a:off x="2133600" y="4045140"/>
            <a:ext cx="5076825" cy="2050860"/>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C500462B-8695-4B74-9646-33A7AF4A3FDC}" type="slidenum">
              <a:rPr lang="en-US" smtClean="0"/>
              <a:pPr/>
              <a:t>34</a:t>
            </a:fld>
            <a:endParaRPr lang="en-US" dirty="0"/>
          </a:p>
        </p:txBody>
      </p:sp>
    </p:spTree>
    <p:extLst>
      <p:ext uri="{BB962C8B-B14F-4D97-AF65-F5344CB8AC3E}">
        <p14:creationId xmlns:p14="http://schemas.microsoft.com/office/powerpoint/2010/main" val="2055123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Sistem Kaynakları</a:t>
            </a:r>
          </a:p>
          <a:p>
            <a:pPr lvl="1"/>
            <a:r>
              <a:rPr lang="tr-TR" sz="2400" dirty="0" smtClean="0">
                <a:latin typeface="Times New Roman" pitchFamily="18" charset="0"/>
                <a:cs typeface="Times New Roman" pitchFamily="18" charset="0"/>
              </a:rPr>
              <a:t>Sistem kaynakları, bilgisayar sistemi içerisinde kullanılan aygıtların (seri, paralel, usb port, fare v.s.), programların kontrol edilebilmesi, kullanıcılara hizmet edebilmesi için gerekli mekanizmaları anlatmak için kullanılan kelimelerdir.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Sistem kaynakları, sistem içerisindeki donanım elemanlarının CPU ile haberleşebilmesi için paylaştırılır.</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Sistem kaynakları </a:t>
            </a:r>
            <a:r>
              <a:rPr lang="tr-TR" sz="2400" b="1" dirty="0" smtClean="0">
                <a:latin typeface="Times New Roman" pitchFamily="18" charset="0"/>
                <a:cs typeface="Times New Roman" pitchFamily="18" charset="0"/>
              </a:rPr>
              <a:t>iki veya daha fazla </a:t>
            </a:r>
            <a:r>
              <a:rPr lang="tr-TR" sz="2400" dirty="0" smtClean="0">
                <a:latin typeface="Times New Roman" pitchFamily="18" charset="0"/>
                <a:cs typeface="Times New Roman" pitchFamily="18" charset="0"/>
              </a:rPr>
              <a:t>donanımın aynı zamanda haberleşmeye çalışmasını engeller.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CPU’nun sistem aygıtlarını tanımlayabilmesini ve onlar ile haberleşebilmesini sağlar.</a:t>
            </a:r>
          </a:p>
        </p:txBody>
      </p:sp>
      <p:sp>
        <p:nvSpPr>
          <p:cNvPr id="7" name="Title 1"/>
          <p:cNvSpPr>
            <a:spLocks noGrp="1"/>
          </p:cNvSpPr>
          <p:nvPr>
            <p:ph type="title"/>
          </p:nvPr>
        </p:nvSpPr>
        <p:spPr>
          <a:xfrm>
            <a:off x="457200" y="274638"/>
            <a:ext cx="8229600" cy="1143000"/>
          </a:xfrm>
        </p:spPr>
        <p:txBody>
          <a:bodyPr>
            <a:normAutofit/>
          </a:bodyPr>
          <a:lstStyle/>
          <a:p>
            <a:pPr>
              <a:defRPr/>
            </a:pPr>
            <a:r>
              <a:rPr lang="tr-TR" dirty="0" smtClean="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4</a:t>
            </a:fld>
            <a:endParaRPr lang="en-US" dirty="0"/>
          </a:p>
        </p:txBody>
      </p:sp>
    </p:spTree>
    <p:extLst>
      <p:ext uri="{BB962C8B-B14F-4D97-AF65-F5344CB8AC3E}">
        <p14:creationId xmlns:p14="http://schemas.microsoft.com/office/powerpoint/2010/main" val="189539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Kesme İstekleri (Interrupt Request</a:t>
            </a:r>
            <a:r>
              <a:rPr lang="en-US" sz="2400" b="1" dirty="0" smtClean="0">
                <a:latin typeface="Times New Roman" pitchFamily="18" charset="0"/>
                <a:cs typeface="Times New Roman" pitchFamily="18" charset="0"/>
              </a:rPr>
              <a:t>-</a:t>
            </a:r>
            <a:r>
              <a:rPr lang="tr-TR" sz="2400" b="1" dirty="0">
                <a:latin typeface="Times New Roman" pitchFamily="18" charset="0"/>
                <a:cs typeface="Times New Roman" pitchFamily="18" charset="0"/>
              </a:rPr>
              <a:t>IRQ)</a:t>
            </a:r>
            <a:endParaRPr lang="tr-TR" sz="2400" b="1"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Kesme istekleri ile donanımlar, işlemci ile iletişim kurarlar.</a:t>
            </a:r>
          </a:p>
          <a:p>
            <a:pPr lvl="1"/>
            <a:r>
              <a:rPr lang="tr-TR" sz="2400" dirty="0" smtClean="0">
                <a:latin typeface="Times New Roman" pitchFamily="18" charset="0"/>
                <a:cs typeface="Times New Roman" pitchFamily="18" charset="0"/>
              </a:rPr>
              <a:t>Herhangi bir çevre birimi, CPU'nun kendisi ile ilgilenmesini sağlamak ve onun dikkatini çekmek istediğinde işlemciye kesme isteği olarak bilinen özel bir sinyal gönderir.</a:t>
            </a:r>
          </a:p>
          <a:p>
            <a:pPr lvl="1"/>
            <a:r>
              <a:rPr lang="tr-TR" sz="2400" dirty="0">
                <a:latin typeface="Times New Roman" pitchFamily="18" charset="0"/>
                <a:cs typeface="Times New Roman" pitchFamily="18" charset="0"/>
              </a:rPr>
              <a:t>Birçok aygıt </a:t>
            </a:r>
            <a:r>
              <a:rPr lang="tr-TR" sz="2400" dirty="0" smtClean="0">
                <a:latin typeface="Times New Roman" pitchFamily="18" charset="0"/>
                <a:cs typeface="Times New Roman" pitchFamily="18" charset="0"/>
              </a:rPr>
              <a:t>aynı anda </a:t>
            </a:r>
            <a:r>
              <a:rPr lang="tr-TR" sz="2400" dirty="0">
                <a:latin typeface="Times New Roman" pitchFamily="18" charset="0"/>
                <a:cs typeface="Times New Roman" pitchFamily="18" charset="0"/>
              </a:rPr>
              <a:t>kesme hizmeti isteyebilir. </a:t>
            </a:r>
            <a:r>
              <a:rPr lang="tr-TR" sz="2400" dirty="0" smtClean="0">
                <a:latin typeface="Times New Roman" pitchFamily="18" charset="0"/>
                <a:cs typeface="Times New Roman" pitchFamily="18" charset="0"/>
              </a:rPr>
              <a:t>Bu durumda sistem </a:t>
            </a:r>
            <a:r>
              <a:rPr lang="tr-TR" sz="2400" dirty="0">
                <a:latin typeface="Times New Roman" pitchFamily="18" charset="0"/>
                <a:cs typeface="Times New Roman" pitchFamily="18" charset="0"/>
              </a:rPr>
              <a:t>tarafından </a:t>
            </a:r>
            <a:r>
              <a:rPr lang="tr-TR" sz="2400" dirty="0" smtClean="0">
                <a:latin typeface="Times New Roman" pitchFamily="18" charset="0"/>
                <a:cs typeface="Times New Roman" pitchFamily="18" charset="0"/>
              </a:rPr>
              <a:t>belirlenmiş öncelik </a:t>
            </a:r>
            <a:r>
              <a:rPr lang="tr-TR" sz="2400" dirty="0">
                <a:latin typeface="Times New Roman" pitchFamily="18" charset="0"/>
                <a:cs typeface="Times New Roman" pitchFamily="18" charset="0"/>
              </a:rPr>
              <a:t>sırasına göre talepler karşılanır. </a:t>
            </a:r>
            <a:endParaRPr lang="tr-TR" sz="2400" dirty="0" smtClean="0">
              <a:latin typeface="Times New Roman" pitchFamily="18" charset="0"/>
              <a:cs typeface="Times New Roman" pitchFamily="18" charset="0"/>
            </a:endParaRPr>
          </a:p>
        </p:txBody>
      </p:sp>
      <p:sp>
        <p:nvSpPr>
          <p:cNvPr id="7"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5</a:t>
            </a:fld>
            <a:endParaRPr lang="en-US" dirty="0"/>
          </a:p>
        </p:txBody>
      </p:sp>
    </p:spTree>
    <p:extLst>
      <p:ext uri="{BB962C8B-B14F-4D97-AF65-F5344CB8AC3E}">
        <p14:creationId xmlns:p14="http://schemas.microsoft.com/office/powerpoint/2010/main" val="4100096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Kesmeler (IRQ) Nasıl Çalışır?</a:t>
            </a:r>
          </a:p>
          <a:p>
            <a:pPr lvl="1"/>
            <a:r>
              <a:rPr lang="tr-TR" sz="2400" dirty="0" smtClean="0">
                <a:latin typeface="Times New Roman" pitchFamily="18" charset="0"/>
                <a:cs typeface="Times New Roman" pitchFamily="18" charset="0"/>
              </a:rPr>
              <a:t>Önceleri ayrı bir çip olarak bulunan kesme denetleyicisi, günümüz bilgisayarlarında </a:t>
            </a:r>
            <a:r>
              <a:rPr lang="tr-TR" sz="2400" b="1" dirty="0" smtClean="0">
                <a:latin typeface="Times New Roman" pitchFamily="18" charset="0"/>
                <a:cs typeface="Times New Roman" pitchFamily="18" charset="0"/>
              </a:rPr>
              <a:t>anakartın çipsetinde </a:t>
            </a:r>
            <a:r>
              <a:rPr lang="tr-TR" sz="2400" dirty="0" smtClean="0">
                <a:latin typeface="Times New Roman" pitchFamily="18" charset="0"/>
                <a:cs typeface="Times New Roman" pitchFamily="18" charset="0"/>
              </a:rPr>
              <a:t>yerleşik olarak bulunmaktadır. </a:t>
            </a:r>
          </a:p>
          <a:p>
            <a:pPr lvl="1"/>
            <a:r>
              <a:rPr lang="tr-TR" sz="2400" dirty="0" smtClean="0">
                <a:latin typeface="Times New Roman" pitchFamily="18" charset="0"/>
                <a:cs typeface="Times New Roman" pitchFamily="18" charset="0"/>
              </a:rPr>
              <a:t>Bir kesme talebi geldiğinde CPU'yu elindeki işi geçici olarak durdurmaya ve hemen bu kesmeyi yönetmesine olanak sağlayan bir programı çalıştırmaya iter.</a:t>
            </a:r>
          </a:p>
          <a:p>
            <a:pPr lvl="1"/>
            <a:r>
              <a:rPr lang="tr-TR" sz="2400" dirty="0" smtClean="0">
                <a:latin typeface="Times New Roman" pitchFamily="18" charset="0"/>
                <a:cs typeface="Times New Roman" pitchFamily="18" charset="0"/>
              </a:rPr>
              <a:t>Kesme hizmet programı yüksek önceliğe sahip bir işlem tarafından kesilebilir. Ama daha </a:t>
            </a:r>
            <a:r>
              <a:rPr lang="en-US" sz="2400" dirty="0" err="1" smtClean="0">
                <a:latin typeface="Times New Roman" pitchFamily="18" charset="0"/>
                <a:cs typeface="Times New Roman" pitchFamily="18" charset="0"/>
              </a:rPr>
              <a:t>az</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öncelikli veya eşit seviyedeki bir cihazdan kesme talebi gelirse o anki kesme programı bitene kadar bu istek saklanır.</a:t>
            </a:r>
          </a:p>
        </p:txBody>
      </p:sp>
      <p:sp>
        <p:nvSpPr>
          <p:cNvPr id="7"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6</a:t>
            </a:fld>
            <a:endParaRPr lang="en-US" dirty="0"/>
          </a:p>
        </p:txBody>
      </p:sp>
    </p:spTree>
    <p:extLst>
      <p:ext uri="{BB962C8B-B14F-4D97-AF65-F5344CB8AC3E}">
        <p14:creationId xmlns:p14="http://schemas.microsoft.com/office/powerpoint/2010/main" val="29942477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rmAutofit/>
          </a:bodyPr>
          <a:lstStyle/>
          <a:p>
            <a:r>
              <a:rPr lang="tr-TR" sz="2400" b="1" dirty="0" smtClean="0">
                <a:latin typeface="Times New Roman" pitchFamily="18" charset="0"/>
                <a:cs typeface="Times New Roman" pitchFamily="18" charset="0"/>
              </a:rPr>
              <a:t>Kesme İstekleri (IRQ)</a:t>
            </a:r>
          </a:p>
        </p:txBody>
      </p:sp>
      <p:pic>
        <p:nvPicPr>
          <p:cNvPr id="1027" name="Picture 3"/>
          <p:cNvPicPr>
            <a:picLocks noChangeAspect="1" noChangeArrowheads="1"/>
          </p:cNvPicPr>
          <p:nvPr/>
        </p:nvPicPr>
        <p:blipFill rotWithShape="1">
          <a:blip r:embed="rId3"/>
          <a:srcRect r="17343" b="16075"/>
          <a:stretch/>
        </p:blipFill>
        <p:spPr bwMode="auto">
          <a:xfrm>
            <a:off x="685800" y="2274227"/>
            <a:ext cx="3149221" cy="2161295"/>
          </a:xfrm>
          <a:prstGeom prst="rect">
            <a:avLst/>
          </a:prstGeom>
          <a:noFill/>
          <a:ln w="9525">
            <a:solidFill>
              <a:schemeClr val="tx1"/>
            </a:solidFill>
            <a:miter lim="800000"/>
            <a:headEnd/>
            <a:tailEnd/>
          </a:ln>
          <a:effectLst/>
        </p:spPr>
      </p:pic>
      <p:pic>
        <p:nvPicPr>
          <p:cNvPr id="1028" name="Picture 4"/>
          <p:cNvPicPr>
            <a:picLocks noChangeAspect="1" noChangeArrowheads="1"/>
          </p:cNvPicPr>
          <p:nvPr/>
        </p:nvPicPr>
        <p:blipFill rotWithShape="1">
          <a:blip r:embed="rId4"/>
          <a:srcRect r="45642" b="23640"/>
          <a:stretch/>
        </p:blipFill>
        <p:spPr bwMode="auto">
          <a:xfrm>
            <a:off x="4953000" y="2270747"/>
            <a:ext cx="3962401" cy="4053853"/>
          </a:xfrm>
          <a:prstGeom prst="rect">
            <a:avLst/>
          </a:prstGeom>
          <a:noFill/>
          <a:ln w="9525">
            <a:noFill/>
            <a:miter lim="800000"/>
            <a:headEnd/>
            <a:tailEnd/>
          </a:ln>
          <a:effectLst/>
        </p:spPr>
      </p:pic>
      <p:sp>
        <p:nvSpPr>
          <p:cNvPr id="8"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cxnSp>
        <p:nvCxnSpPr>
          <p:cNvPr id="6" name="Curved Connector 5"/>
          <p:cNvCxnSpPr/>
          <p:nvPr/>
        </p:nvCxnSpPr>
        <p:spPr>
          <a:xfrm>
            <a:off x="3200400" y="3278674"/>
            <a:ext cx="2057400" cy="378926"/>
          </a:xfrm>
          <a:prstGeom prst="curvedConnector3">
            <a:avLst/>
          </a:prstGeom>
          <a:ln w="38100">
            <a:tailEnd type="arrow"/>
          </a:ln>
        </p:spPr>
        <p:style>
          <a:lnRef idx="1">
            <a:schemeClr val="accent2"/>
          </a:lnRef>
          <a:fillRef idx="0">
            <a:schemeClr val="accent2"/>
          </a:fillRef>
          <a:effectRef idx="0">
            <a:schemeClr val="accent2"/>
          </a:effectRef>
          <a:fontRef idx="minor">
            <a:schemeClr val="tx1"/>
          </a:fontRef>
        </p:style>
      </p:cxnSp>
      <p:sp>
        <p:nvSpPr>
          <p:cNvPr id="2" name="Slide Number Placeholder 1"/>
          <p:cNvSpPr>
            <a:spLocks noGrp="1"/>
          </p:cNvSpPr>
          <p:nvPr>
            <p:ph type="sldNum" sz="quarter" idx="12"/>
          </p:nvPr>
        </p:nvSpPr>
        <p:spPr/>
        <p:txBody>
          <a:bodyPr/>
          <a:lstStyle/>
          <a:p>
            <a:fld id="{C500462B-8695-4B74-9646-33A7AF4A3FDC}" type="slidenum">
              <a:rPr lang="en-US" smtClean="0"/>
              <a:pPr/>
              <a:t>7</a:t>
            </a:fld>
            <a:endParaRPr lang="en-US" dirty="0"/>
          </a:p>
        </p:txBody>
      </p:sp>
    </p:spTree>
    <p:extLst>
      <p:ext uri="{BB962C8B-B14F-4D97-AF65-F5344CB8AC3E}">
        <p14:creationId xmlns:p14="http://schemas.microsoft.com/office/powerpoint/2010/main" val="6406961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Doğrudan Bellek Erişimi (</a:t>
            </a:r>
            <a:r>
              <a:rPr lang="en-US" sz="2400" b="1" dirty="0" smtClean="0">
                <a:latin typeface="Times New Roman" pitchFamily="18" charset="0"/>
                <a:cs typeface="Times New Roman" pitchFamily="18" charset="0"/>
              </a:rPr>
              <a:t>Direct Memory Address-</a:t>
            </a:r>
            <a:r>
              <a:rPr lang="tr-TR" sz="2400" b="1" dirty="0" smtClean="0">
                <a:latin typeface="Times New Roman" pitchFamily="18" charset="0"/>
                <a:cs typeface="Times New Roman" pitchFamily="18" charset="0"/>
              </a:rPr>
              <a:t>DMA)</a:t>
            </a:r>
          </a:p>
          <a:p>
            <a:pPr lvl="1"/>
            <a:r>
              <a:rPr lang="tr-TR" sz="2400" dirty="0" smtClean="0">
                <a:latin typeface="Times New Roman" pitchFamily="18" charset="0"/>
                <a:cs typeface="Times New Roman" pitchFamily="18" charset="0"/>
              </a:rPr>
              <a:t>DMA, </a:t>
            </a:r>
            <a:r>
              <a:rPr lang="tr-TR" sz="2400" dirty="0">
                <a:latin typeface="Times New Roman" pitchFamily="18" charset="0"/>
                <a:cs typeface="Times New Roman" pitchFamily="18" charset="0"/>
              </a:rPr>
              <a:t>verileri bir çevre biriminden RAM'e veya RAM'den </a:t>
            </a:r>
            <a:r>
              <a:rPr lang="tr-TR" sz="2400" dirty="0" smtClean="0">
                <a:latin typeface="Times New Roman" pitchFamily="18" charset="0"/>
                <a:cs typeface="Times New Roman" pitchFamily="18" charset="0"/>
              </a:rPr>
              <a:t>çevre</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birimine </a:t>
            </a:r>
            <a:r>
              <a:rPr lang="tr-TR" sz="2400" dirty="0">
                <a:latin typeface="Times New Roman" pitchFamily="18" charset="0"/>
                <a:cs typeface="Times New Roman" pitchFamily="18" charset="0"/>
              </a:rPr>
              <a:t>CPU' nun müdahalesine gerek kalmadan aktarabilmeyi sağlar.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Çevre birimlerinin</a:t>
            </a:r>
            <a:r>
              <a:rPr lang="en-US" sz="2400"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birbirine </a:t>
            </a:r>
            <a:r>
              <a:rPr lang="tr-TR" sz="2400" dirty="0">
                <a:latin typeface="Times New Roman" pitchFamily="18" charset="0"/>
                <a:cs typeface="Times New Roman" pitchFamily="18" charset="0"/>
              </a:rPr>
              <a:t>direk ulaşmasına imkan sağlayamaz.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Özellikle disk sürücüleri ve benzeri cihazlar için bu seçeneğin aktif halde olması belli bir performans artışı sağlamaktadır. </a:t>
            </a:r>
            <a:endParaRPr lang="en-US" sz="2400" dirty="0" smtClean="0">
              <a:latin typeface="Times New Roman" pitchFamily="18" charset="0"/>
              <a:cs typeface="Times New Roman" pitchFamily="18" charset="0"/>
            </a:endParaRPr>
          </a:p>
          <a:p>
            <a:pPr lvl="1"/>
            <a:r>
              <a:rPr lang="tr-TR" sz="2400" dirty="0" smtClean="0">
                <a:latin typeface="Times New Roman" pitchFamily="18" charset="0"/>
                <a:cs typeface="Times New Roman" pitchFamily="18" charset="0"/>
              </a:rPr>
              <a:t>Çünkü bu durum sayesinde cihaz gerek duyduğu bilgileri </a:t>
            </a:r>
            <a:r>
              <a:rPr lang="tr-TR" sz="2400" b="1" dirty="0" smtClean="0">
                <a:latin typeface="Times New Roman" pitchFamily="18" charset="0"/>
                <a:cs typeface="Times New Roman" pitchFamily="18" charset="0"/>
              </a:rPr>
              <a:t>işlemciye uğramadan</a:t>
            </a:r>
            <a:r>
              <a:rPr lang="tr-TR" sz="2400" dirty="0" smtClean="0">
                <a:latin typeface="Times New Roman" pitchFamily="18" charset="0"/>
                <a:cs typeface="Times New Roman" pitchFamily="18" charset="0"/>
              </a:rPr>
              <a:t> direk olarak sistem belleğinden elde edebilir.</a:t>
            </a:r>
          </a:p>
        </p:txBody>
      </p:sp>
      <p:sp>
        <p:nvSpPr>
          <p:cNvPr id="7"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8</a:t>
            </a:fld>
            <a:endParaRPr lang="en-US" dirty="0"/>
          </a:p>
        </p:txBody>
      </p:sp>
    </p:spTree>
    <p:extLst>
      <p:ext uri="{BB962C8B-B14F-4D97-AF65-F5344CB8AC3E}">
        <p14:creationId xmlns:p14="http://schemas.microsoft.com/office/powerpoint/2010/main" val="46197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25463" y="1377950"/>
            <a:ext cx="8229600" cy="4565650"/>
          </a:xfrm>
        </p:spPr>
        <p:txBody>
          <a:bodyPr>
            <a:noAutofit/>
          </a:bodyPr>
          <a:lstStyle/>
          <a:p>
            <a:r>
              <a:rPr lang="tr-TR" sz="2400" b="1" dirty="0" smtClean="0">
                <a:latin typeface="Times New Roman" pitchFamily="18" charset="0"/>
                <a:cs typeface="Times New Roman" pitchFamily="18" charset="0"/>
              </a:rPr>
              <a:t>Doğrudan Bellek Erişimi (DMA)</a:t>
            </a:r>
          </a:p>
        </p:txBody>
      </p:sp>
      <p:pic>
        <p:nvPicPr>
          <p:cNvPr id="3074" name="Picture 2"/>
          <p:cNvPicPr>
            <a:picLocks noChangeAspect="1" noChangeArrowheads="1"/>
          </p:cNvPicPr>
          <p:nvPr/>
        </p:nvPicPr>
        <p:blipFill>
          <a:blip r:embed="rId3"/>
          <a:srcRect/>
          <a:stretch>
            <a:fillRect/>
          </a:stretch>
        </p:blipFill>
        <p:spPr bwMode="auto">
          <a:xfrm>
            <a:off x="1295400" y="2133600"/>
            <a:ext cx="6748054" cy="2881312"/>
          </a:xfrm>
          <a:prstGeom prst="rect">
            <a:avLst/>
          </a:prstGeom>
          <a:noFill/>
          <a:ln w="9525">
            <a:noFill/>
            <a:miter lim="800000"/>
            <a:headEnd/>
            <a:tailEnd/>
          </a:ln>
          <a:effectLst/>
        </p:spPr>
      </p:pic>
      <p:sp>
        <p:nvSpPr>
          <p:cNvPr id="7" name="Title 1"/>
          <p:cNvSpPr>
            <a:spLocks noGrp="1"/>
          </p:cNvSpPr>
          <p:nvPr>
            <p:ph type="title"/>
          </p:nvPr>
        </p:nvSpPr>
        <p:spPr>
          <a:xfrm>
            <a:off x="457200" y="274638"/>
            <a:ext cx="8229600" cy="1143000"/>
          </a:xfrm>
        </p:spPr>
        <p:txBody>
          <a:bodyPr>
            <a:normAutofit/>
          </a:bodyPr>
          <a:lstStyle/>
          <a:p>
            <a:pPr>
              <a:defRPr/>
            </a:pPr>
            <a:r>
              <a:rPr lang="tr-TR" dirty="0">
                <a:solidFill>
                  <a:schemeClr val="tx1"/>
                </a:solidFill>
              </a:rPr>
              <a:t>Sistem Kaynakları</a:t>
            </a:r>
            <a:endParaRPr lang="en-GB" b="1" dirty="0" smtClean="0">
              <a:solidFill>
                <a:schemeClr val="tx1"/>
              </a:solidFill>
              <a:effectLst>
                <a:outerShdw blurRad="38100" dist="38100" dir="2700000" algn="tl">
                  <a:srgbClr val="C0C0C0"/>
                </a:outerShdw>
              </a:effectLst>
            </a:endParaRPr>
          </a:p>
        </p:txBody>
      </p:sp>
      <p:sp>
        <p:nvSpPr>
          <p:cNvPr id="2" name="Slide Number Placeholder 1"/>
          <p:cNvSpPr>
            <a:spLocks noGrp="1"/>
          </p:cNvSpPr>
          <p:nvPr>
            <p:ph type="sldNum" sz="quarter" idx="12"/>
          </p:nvPr>
        </p:nvSpPr>
        <p:spPr/>
        <p:txBody>
          <a:bodyPr/>
          <a:lstStyle/>
          <a:p>
            <a:fld id="{C500462B-8695-4B74-9646-33A7AF4A3FDC}" type="slidenum">
              <a:rPr lang="en-US" smtClean="0"/>
              <a:pPr/>
              <a:t>9</a:t>
            </a:fld>
            <a:endParaRPr lang="en-US" dirty="0"/>
          </a:p>
        </p:txBody>
      </p:sp>
    </p:spTree>
    <p:extLst>
      <p:ext uri="{BB962C8B-B14F-4D97-AF65-F5344CB8AC3E}">
        <p14:creationId xmlns:p14="http://schemas.microsoft.com/office/powerpoint/2010/main" val="1612670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E795D6255606F4482C385287F2C18B0" ma:contentTypeVersion="" ma:contentTypeDescription="Create a new document." ma:contentTypeScope="" ma:versionID="2be623077326cc3aebf0398d3591ca9a">
  <xsd:schema xmlns:xsd="http://www.w3.org/2001/XMLSchema" xmlns:xs="http://www.w3.org/2001/XMLSchema" xmlns:p="http://schemas.microsoft.com/office/2006/metadata/properties" xmlns:ns1="http://schemas.microsoft.com/sharepoint/v3" targetNamespace="http://schemas.microsoft.com/office/2006/metadata/properties" ma:root="true" ma:fieldsID="53aad9280c7bc17f35f657eabd183f1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A48E519-276D-46E4-BB07-9FDB251C9445}"/>
</file>

<file path=customXml/itemProps2.xml><?xml version="1.0" encoding="utf-8"?>
<ds:datastoreItem xmlns:ds="http://schemas.openxmlformats.org/officeDocument/2006/customXml" ds:itemID="{28A782A9-C66A-454C-AFA7-3DA7FAF9D516}"/>
</file>

<file path=customXml/itemProps3.xml><?xml version="1.0" encoding="utf-8"?>
<ds:datastoreItem xmlns:ds="http://schemas.openxmlformats.org/officeDocument/2006/customXml" ds:itemID="{7248A0E0-030C-49EE-A919-D9E2070CDE28}"/>
</file>

<file path=docProps/app.xml><?xml version="1.0" encoding="utf-8"?>
<Properties xmlns="http://schemas.openxmlformats.org/officeDocument/2006/extended-properties" xmlns:vt="http://schemas.openxmlformats.org/officeDocument/2006/docPropsVTypes">
  <Template>Concourse</Template>
  <TotalTime>1843</TotalTime>
  <Words>1870</Words>
  <Application>Microsoft Office PowerPoint</Application>
  <PresentationFormat>On-screen Show (4:3)</PresentationFormat>
  <Paragraphs>228</Paragraphs>
  <Slides>34</Slides>
  <Notes>33</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Concourse</vt:lpstr>
      <vt:lpstr>EETE264 – BİLGİSAYAR DONANIMINA GİRİŞ</vt:lpstr>
      <vt:lpstr>İşletim Sisteminin Temelleri</vt:lpstr>
      <vt:lpstr>İşletim Sisteminin Temelleri</vt:lpstr>
      <vt:lpstr>Sistem Kaynakları</vt:lpstr>
      <vt:lpstr>Sistem Kaynakları</vt:lpstr>
      <vt:lpstr>Sistem Kaynakları</vt:lpstr>
      <vt:lpstr>Sistem Kaynakları</vt:lpstr>
      <vt:lpstr>Sistem Kaynakları</vt:lpstr>
      <vt:lpstr>Sistem Kaynakları</vt:lpstr>
      <vt:lpstr>Sistem Kaynakları</vt:lpstr>
      <vt:lpstr>Sistem Kaynakları</vt:lpstr>
      <vt:lpstr>Sistem Kaynakları</vt:lpstr>
      <vt:lpstr>Sistem Kaynakları</vt:lpstr>
      <vt:lpstr>İşletim Sisteminin Bileşenleri</vt:lpstr>
      <vt:lpstr>İşletim Sisteminin Bileşenleri</vt:lpstr>
      <vt:lpstr>İşletim Sisteminin Bileşenleri</vt:lpstr>
      <vt:lpstr>İşletim Sisteminin Bileşenleri</vt:lpstr>
      <vt:lpstr>İşletim Sisteminin Bileşenleri</vt:lpstr>
      <vt:lpstr>İşletim Sisteminin İşlevleri</vt:lpstr>
      <vt:lpstr>İşletim Sistemi Türleri</vt:lpstr>
      <vt:lpstr>İşletim Sistemi Türleri</vt:lpstr>
      <vt:lpstr>İşletim Sistemi Türleri</vt:lpstr>
      <vt:lpstr>İşletim Sistemi Türleri</vt:lpstr>
      <vt:lpstr>POST (İlk Açılış) İşlemi</vt:lpstr>
      <vt:lpstr>BIOS Çeşitleri</vt:lpstr>
      <vt:lpstr>BIOS Çeşitleri</vt:lpstr>
      <vt:lpstr>Sesli Hata Mesajları</vt:lpstr>
      <vt:lpstr>Sesli Hata Mesajları</vt:lpstr>
      <vt:lpstr>Sesli Hata Mesajları</vt:lpstr>
      <vt:lpstr>Yazılı Hata Mesajları</vt:lpstr>
      <vt:lpstr>Yazılı Hata Mesajları</vt:lpstr>
      <vt:lpstr>Yazılı Hata Mesajları</vt:lpstr>
      <vt:lpstr>Yazılı Hata Mesajları</vt:lpstr>
      <vt:lpstr>Yazılı Hata Mesajları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İşletim Sisteminin Temelleri ve POST (İlk Açılış)</dc:title>
  <dc:creator>Husnu Bayramoglu</dc:creator>
  <cp:lastModifiedBy>Husnu Bayramoglu</cp:lastModifiedBy>
  <cp:revision>213</cp:revision>
  <dcterms:created xsi:type="dcterms:W3CDTF">2011-02-16T14:56:01Z</dcterms:created>
  <dcterms:modified xsi:type="dcterms:W3CDTF">2014-05-28T12:41:07Z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0x010100CE795D6255606F4482C385287F2C18B0</vt:lpwstr>
  </property>
</Properties>
</file>