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0" r:id="rId3"/>
    <p:sldId id="341" r:id="rId4"/>
    <p:sldId id="301" r:id="rId5"/>
    <p:sldId id="333" r:id="rId6"/>
    <p:sldId id="302" r:id="rId7"/>
    <p:sldId id="334" r:id="rId8"/>
    <p:sldId id="303" r:id="rId9"/>
    <p:sldId id="304" r:id="rId10"/>
    <p:sldId id="335" r:id="rId11"/>
    <p:sldId id="305" r:id="rId12"/>
    <p:sldId id="306" r:id="rId13"/>
    <p:sldId id="307" r:id="rId14"/>
    <p:sldId id="308" r:id="rId15"/>
    <p:sldId id="336" r:id="rId16"/>
    <p:sldId id="309" r:id="rId17"/>
    <p:sldId id="310" r:id="rId18"/>
    <p:sldId id="337" r:id="rId19"/>
    <p:sldId id="311" r:id="rId20"/>
    <p:sldId id="338" r:id="rId21"/>
    <p:sldId id="312" r:id="rId22"/>
    <p:sldId id="313" r:id="rId23"/>
    <p:sldId id="314" r:id="rId24"/>
    <p:sldId id="315" r:id="rId25"/>
    <p:sldId id="339" r:id="rId26"/>
    <p:sldId id="316" r:id="rId27"/>
    <p:sldId id="340" r:id="rId28"/>
    <p:sldId id="342" r:id="rId29"/>
    <p:sldId id="343" r:id="rId30"/>
    <p:sldId id="344" r:id="rId31"/>
    <p:sldId id="317" r:id="rId32"/>
    <p:sldId id="318" r:id="rId33"/>
    <p:sldId id="345" r:id="rId34"/>
    <p:sldId id="319" r:id="rId35"/>
    <p:sldId id="320" r:id="rId36"/>
    <p:sldId id="346" r:id="rId37"/>
    <p:sldId id="321" r:id="rId38"/>
    <p:sldId id="322" r:id="rId39"/>
    <p:sldId id="347" r:id="rId40"/>
    <p:sldId id="323" r:id="rId41"/>
    <p:sldId id="324" r:id="rId42"/>
    <p:sldId id="325" r:id="rId43"/>
    <p:sldId id="326" r:id="rId44"/>
    <p:sldId id="348" r:id="rId45"/>
    <p:sldId id="327" r:id="rId46"/>
    <p:sldId id="328" r:id="rId47"/>
    <p:sldId id="329" r:id="rId48"/>
    <p:sldId id="330" r:id="rId49"/>
    <p:sldId id="331" r:id="rId5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620748-82B8-4B2B-AF53-73B66B8EB3AD}" type="datetime1">
              <a:rPr lang="en-US" smtClean="0"/>
              <a:t>5/10/2015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0C774-751E-4FD4-9A99-85EC6CEF9C8F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6EE0-EACA-43EC-9079-F608279D68E0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8EB3CB8D-848B-4288-B1C4-8C4AD2474FF4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840C0-38E0-4F61-8610-E3F3BF1F2C29}" type="datetime1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F1700-DB8A-4A46-80D5-DE9F925F3799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03F5F-5C9E-414A-97D5-C7B2751ADDCC}" type="datetime1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3E0050-94A2-4739-8C93-E1995EE1FA53}" type="datetime1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F5E96-1AC6-4358-94C2-6D47E4F3F1CE}" type="datetime1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095CC5-021C-4DEE-8469-E6A91FEBA4CB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1B61BF-3905-4119-9821-48BCFED09B51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9C54B0-369A-48F1-9553-0BB6F84CD549}" type="datetime1">
              <a:rPr lang="en-US" smtClean="0"/>
              <a:t>5/10/2015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058096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MANYET</a:t>
            </a: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VE OPT</a:t>
            </a: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endParaRPr lang="tr-TR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DİSK SÜRÜCÜLERİ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parçacıkları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manyetize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edilir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pozitif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kutuplar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kafasının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kutbu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etrafında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kutuplar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kafasının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pozitif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kutbu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etrafında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toplanır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Disk üzerine veri yazılması ve okunması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5257800" cy="34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7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olmuş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parçacıklardan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dönen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hizaya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sokulmuş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oluşturulduktan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ikinci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oluşturulur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İki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dünyasının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ufak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verisini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(1 bit)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oluşturmaktadır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"1"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verisini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oluşturmak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bobin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sargılarına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uygulanan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akımının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değiştirilir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dolayısıyla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kafasının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kutup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başları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değiştirir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ikinci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banttaki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parçacıklar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zıt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hizaya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girmiş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4199"/>
            <a:ext cx="5257801" cy="33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"0"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verisini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oluşturmak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bandın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parçacıkları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yönde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hizaya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getirilir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5486400" cy="37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7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gönderilmez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kaplamasında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olmuş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parçacıkların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mıknatıs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davranmaktadır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oluşumuna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olurlar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geçtikçe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"1"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"0"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bandların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polaritelerine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bobin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sargısında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yönde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2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yönünde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meydana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değişimin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algılanması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sonucu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"1"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"0"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619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3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eni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nesil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sürücülerinde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kayıt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hacmini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yükseltmek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dikey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(perpendicular)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kayıt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geliştirilmiştir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teknolojide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manyetizma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dikey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yönde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oluşturulmaktadır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Yazma işlemi aynı şekilde yapılırken, okuma işlemi ise yazma öğesinin yanına yerleştirilmiş </a:t>
            </a:r>
            <a:r>
              <a:rPr lang="tr-TR" sz="2100" b="1" dirty="0" smtClean="0">
                <a:latin typeface="Times New Roman" pitchFamily="18" charset="0"/>
                <a:cs typeface="Times New Roman" pitchFamily="18" charset="0"/>
              </a:rPr>
              <a:t>manyetik direnç sensörüne </a:t>
            </a:r>
            <a:r>
              <a:rPr lang="tr-TR" sz="2100" dirty="0" smtClean="0">
                <a:latin typeface="Times New Roman" pitchFamily="18" charset="0"/>
                <a:cs typeface="Times New Roman" pitchFamily="18" charset="0"/>
              </a:rPr>
              <a:t>sahip olan okuma öğesi ile yapılmaktadır.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/>
              <a:t>Disk üzerine veri yazılması ve okunması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097" y="3429000"/>
            <a:ext cx="4059973" cy="28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(hard disk drive-HDD)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etkisine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kaplanmıştır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alüminyum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cam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konumlanmış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5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nyetik direnç sensörü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geçtikçe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sensörde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direnç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meydana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Analog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direnç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yorumlanarak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çevrilir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608" y="3276600"/>
            <a:ext cx="34407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71950"/>
            <a:ext cx="266391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 flipV="1">
            <a:off x="3962400" y="4876800"/>
            <a:ext cx="2133600" cy="68580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4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kola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taşıyıcı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yüzeylerinin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gerçekleştirilir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geldiği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tarayabilir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962399"/>
            <a:ext cx="4648200" cy="22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8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Sabit disk</a:t>
            </a:r>
          </a:p>
          <a:p>
            <a:pPr>
              <a:spcBef>
                <a:spcPct val="50000"/>
              </a:spcBef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Floppy disk </a:t>
            </a:r>
          </a:p>
          <a:p>
            <a:pPr>
              <a:spcBef>
                <a:spcPct val="50000"/>
              </a:spcBef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Manyetik teyp</a:t>
            </a:r>
            <a:endParaRPr lang="en-GB" sz="2800" b="1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Manyetik Diskler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4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döndüren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taşıyıcı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kolun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yazma-okuma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kartıyla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denetlenir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399"/>
            <a:ext cx="4419600" cy="31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taşıyabileceği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artırmak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artırılabilir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merkeze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tekrar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başlangıç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noktasına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gerçekleştirebilir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sayılarıyla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anlamlı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’ın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katlarıyla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belirtilmektedir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(Rotation Per Minute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dönüş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birimlendirilir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dakikadaki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dönüş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belirtir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90’lı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yıllardan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günümüze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3600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5400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7200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10000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RPM ve 15000RPM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dönüş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üretilmiştir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ısınacağından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edilecek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sirkülasyonunun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hassastırlar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gözle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edilemeyecek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boşluk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dolayı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sallantı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vb.)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sonucunda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bölge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durumda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adlandırılan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bölgeler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ector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kurulmasını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engelleyebilir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yavaşlatabilir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98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başlanmadan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biçimlendiri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lmesi)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yazılacak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nereye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yazılacağının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belirtilmesi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demektir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yapılmamış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anlamlı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kümeleri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söz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değildir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(track)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kesim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(sector)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adlandırılan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Günümüzde her bir sektör 512 bayt veri saklayabilmektedir.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00400"/>
            <a:ext cx="3886200" cy="32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(low-level formatting)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oluşturulur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başlangıç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bitiş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noktaları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plakalar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seviye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byte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bloklarını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tutacak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hazırlanır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7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(high-level formatting)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gerçekleştirilir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seviyeli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(File Allocation Table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Ayırma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Tablosu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NTFS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(New Technology File system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hazırlanmış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Sabit Diskin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7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Disketler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disklere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sektörlerden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oluşan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malzemelerdir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Ulaştığı en yüksek kapasite 1.44MB’dır. Günümüzde pek kullanılmayan bir teknolojidir.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Floppy disk</a:t>
            </a:r>
            <a:endParaRPr lang="en-US" sz="3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7550"/>
            <a:ext cx="440170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499144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flipV="1">
            <a:off x="4191000" y="3962400"/>
            <a:ext cx="1905000" cy="6858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88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Teyp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teyp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kaseti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kaydedildiği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yedeklemede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arşivlemede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cihazlardır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Teyp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sürücüleri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sıralı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sequential access)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ilkesine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ifadeyle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istenen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bilgiye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gitmek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bilgiden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bilgilere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gidilmesi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Manyetik teyp</a:t>
            </a:r>
            <a:endParaRPr lang="en-US" sz="37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628900" cy="20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Sabit disk adından anlaşılacağı üzere verilerin sürekli olarak saklanması istenen durumlarda kullanılır.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Sabit diskler dönen disklerden oluşan cihazlardır. Bu disklerin yüzeyi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özelliğe sahiptir. 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 verisi olan 1 ve 0’lar manyetik olarak bu diskler üzerinde oluşturulur.</a:t>
            </a:r>
          </a:p>
          <a:p>
            <a:pPr>
              <a:spcBef>
                <a:spcPct val="50000"/>
              </a:spcBef>
            </a:pPr>
            <a:endParaRPr lang="en-GB" sz="24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Sab</a:t>
            </a:r>
            <a:r>
              <a:rPr lang="tr-TR" dirty="0" smtClean="0"/>
              <a:t>it disk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9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linear-tape-open (LTO)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manyetik sürücüsü hala daha kullanılmaktadır.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Kapasitesi 200GB’dan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6.25TB’a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kadar ulaşabilmektdir.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Manyetik teyp</a:t>
            </a:r>
            <a:endParaRPr lang="en-US" sz="3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23607"/>
            <a:ext cx="3505200" cy="25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31922"/>
            <a:ext cx="2819400" cy="22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DVD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Blu-ray Disk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err="1" smtClean="0"/>
              <a:t>Optik</a:t>
            </a:r>
            <a:r>
              <a:rPr lang="en-US" sz="3700" dirty="0" smtClean="0"/>
              <a:t> </a:t>
            </a:r>
            <a:r>
              <a:rPr lang="en-US" sz="3700" dirty="0" err="1" smtClean="0"/>
              <a:t>Diskler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1983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senesinde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Philips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firmalarının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Audio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genişletilmiş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versiyonu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depolayabilme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özelliğine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duyurmalarından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günümüze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gelişmeler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yaşandı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1985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rastlamaktadır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CD-ROM </a:t>
            </a:r>
            <a:r>
              <a:rPr lang="en-US" sz="3700" dirty="0" err="1" smtClean="0"/>
              <a:t>ve</a:t>
            </a:r>
            <a:r>
              <a:rPr lang="en-US" sz="3700" dirty="0" smtClean="0"/>
              <a:t> CD-Writer S</a:t>
            </a:r>
            <a:r>
              <a:rPr lang="tr-TR" sz="3700" dirty="0" smtClean="0"/>
              <a:t>ürücüler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kelimesi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değiştirilemez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gerçeğinden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680MB’lık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saklanabilmektedir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miktarı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74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dakikalık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dakikalık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formatında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CD-ROM </a:t>
            </a:r>
            <a:r>
              <a:rPr lang="en-US" sz="3700" dirty="0" err="1" smtClean="0"/>
              <a:t>ve</a:t>
            </a:r>
            <a:r>
              <a:rPr lang="en-US" sz="3700" dirty="0" smtClean="0"/>
              <a:t> CD-Writer S</a:t>
            </a:r>
            <a:r>
              <a:rPr lang="tr-TR" sz="3700" dirty="0" smtClean="0"/>
              <a:t>ürücüler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17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İlerleyen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yıllarda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CD-Writer (CD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ucuzlamasıyla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kullanılmakta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 (CD-Recordable)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alternatif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RW’ler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(CD-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ReWritable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sürüldü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RW’lerin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ucuzlaması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yaygınlaşmaya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yedeklemede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kullanımını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ölçüde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yaygınlaştırdı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CD-ROM </a:t>
            </a:r>
            <a:r>
              <a:rPr lang="en-US" sz="3700" dirty="0" err="1" smtClean="0"/>
              <a:t>ve</a:t>
            </a:r>
            <a:r>
              <a:rPr lang="en-US" sz="3700" dirty="0" smtClean="0"/>
              <a:t> CD-Writer S</a:t>
            </a:r>
            <a:r>
              <a:rPr lang="tr-TR" sz="3700" dirty="0" smtClean="0"/>
              <a:t>ürücüler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37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"Compact Disk"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kelimelerinden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yaklaşık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1,2mm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kalınlığında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polikarbonat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plastikten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üretilmişlerdir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Polikarbonat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biçimlendirildikten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yansıtıcı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alüminyum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tabakayla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kaplanır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’nin Yapısı</a:t>
            </a:r>
            <a:endParaRPr lang="en-US" sz="3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3395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(track)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oluşmalarıdır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kısmından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kısmına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ilerlemektedir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uzunluğu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oldukça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açıldığı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düşünülecek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km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uzunluğu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’nin Yapısı</a:t>
            </a:r>
            <a:endParaRPr lang="en-US" sz="3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600"/>
            <a:ext cx="2209800" cy="23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4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sektörü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eşit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boyuttadır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ürücülerde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sabit doğrusal hız (constant linear velocity)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diye adlandırılan bir okuma tekniğiyle okuma hızı duruma göre değiştirilir.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taraflarına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yaklaşıldığında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yavaşlatılırken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yükseltilir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’nin Yapısı</a:t>
            </a:r>
            <a:endParaRPr lang="en-US" sz="3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038600"/>
            <a:ext cx="4156364" cy="234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63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Kaydedilebilir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silinemeyen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 (CD Recordable)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silinebilen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CD-RW (CD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ReWritable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ayırabiliriz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gelirken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CD-R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sürülür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ölçeğinde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ancak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söz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değildir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CD’</a:t>
            </a:r>
            <a:r>
              <a:rPr lang="tr-TR" sz="3700" dirty="0" smtClean="0"/>
              <a:t>nin</a:t>
            </a:r>
            <a:r>
              <a:rPr lang="en-US" sz="3700" dirty="0" smtClean="0"/>
              <a:t> Yap</a:t>
            </a:r>
            <a:r>
              <a:rPr lang="tr-TR" sz="3700" dirty="0" smtClean="0"/>
              <a:t>ısı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7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R’lere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yazarken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CD’nin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kapatılması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CD’nin a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çık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bırakılması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kavram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kapatılırsa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söz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olamaz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bırakıldığı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taktirde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kalınan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yakmak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(CD Burning)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ışınlarıyla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polikarbonat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yakılması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söz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konusudur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CD’</a:t>
            </a:r>
            <a:r>
              <a:rPr lang="tr-TR" sz="3700" dirty="0" smtClean="0"/>
              <a:t>nin</a:t>
            </a:r>
            <a:r>
              <a:rPr lang="en-US" sz="3700" dirty="0" smtClean="0"/>
              <a:t> Yap</a:t>
            </a:r>
            <a:r>
              <a:rPr lang="tr-TR" sz="3700" dirty="0" smtClean="0"/>
              <a:t>ısı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İletken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geçen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akımı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etrafında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oluşumuna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biçimidir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radyo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mikrodalgalar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Elektromanyetizma nasıl çalışır?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8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oluşturulmuş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anlamına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"0"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"1"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boşluk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çukurları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algılamaktır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sürücünün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“tray”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adlandırılan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tepsisine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CD’nin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gözüken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kısmı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lazere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yerleştirilir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etiket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yukarıda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kalır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 Sürücünün Yapısı ve Çalışması</a:t>
            </a:r>
            <a:endParaRPr lang="en-US" sz="3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35" y="3810000"/>
            <a:ext cx="4250195" cy="249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21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sürücüler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hızlarıyla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anılmaktadır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okuyabildikleri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maksimum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harfiyle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harflendirilir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1X 150kB/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s’ye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ulaştıkları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transfer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52X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’dir.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motorun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ilişkili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olduğundan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uygulanabilir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değildir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yalnızca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amacıyla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odaklanmış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ışınlarını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gönderir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 Sürücünün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76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bileşenden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Sürücü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otoru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döndürür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bölgeye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düzeneğ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aracılığıyla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çukurlar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aşıma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zleme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düzeneği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 Sürücünün Yapısı ve Çalışması</a:t>
            </a:r>
            <a:endParaRPr lang="en-US" sz="3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261" y="3124200"/>
            <a:ext cx="4219339" cy="31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70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bakımından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CD-ROM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ayrılan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bakımından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belirgin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kullanılmasındaki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Okuma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lazerlerine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güçlüdür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 Yazıcının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32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değeriyle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karşımıza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çıkar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gösterilir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40/12/48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40X/12X/48X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sırasıyla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CD-R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CD-RW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CD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şeklindedir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CD</a:t>
            </a:r>
            <a:r>
              <a:rPr lang="tr-TR" sz="3700" dirty="0" smtClean="0"/>
              <a:t> Yazıcının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9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 disk,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görünümüyle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CD’ye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nedeniyle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çözünürlüklü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 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içimindeki,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saatten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sinema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filmini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İlk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1997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tüketici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pazarına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sunulmasıyla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birlikte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yavaş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yavaş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 disk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4,7GB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saklayabilmektedir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ilerlemelerle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17GB’a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yükseltilmiştir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/>
              <a:t>DVD-ROM </a:t>
            </a:r>
            <a:r>
              <a:rPr lang="en-US" sz="3700" dirty="0" err="1" smtClean="0"/>
              <a:t>ve</a:t>
            </a:r>
            <a:r>
              <a:rPr lang="en-US" sz="3700" dirty="0" smtClean="0"/>
              <a:t> DVD-Writer S</a:t>
            </a:r>
            <a:r>
              <a:rPr lang="tr-TR" sz="3700" dirty="0" smtClean="0"/>
              <a:t>ürücüler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49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"Digital Video Disk"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kelimelerinden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farklarında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birisi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katmanlı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üretilebilmeleridir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kapasiteleri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değiştirilebilir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DVD</a:t>
            </a:r>
            <a:r>
              <a:rPr lang="tr-TR" sz="3700" dirty="0" smtClean="0"/>
              <a:t>’nin Yapısı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895600" cy="35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58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ilkesine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hız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belirtilir.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 1,35MB/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s’ye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kullanılabildiklerinden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48X/32X/48X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değerindedir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/>
              <a:t>DVD S</a:t>
            </a:r>
            <a:r>
              <a:rPr lang="tr-TR" sz="3700" dirty="0" smtClean="0"/>
              <a:t>ürücülerin Yapısı ve Çalışması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55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3645091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ürücülerin lerin üzerinde genelde 5 tane hız değeri bulunmaktadır:</a:t>
            </a:r>
          </a:p>
          <a:p>
            <a:pPr lvl="1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+/-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DVD-R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"+"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DVD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-RW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"-"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-RW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"+"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malzeme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katmanlı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DVD-R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/>
              <a:t>DVD S</a:t>
            </a:r>
            <a:r>
              <a:rPr lang="tr-TR" sz="3700" dirty="0" smtClean="0"/>
              <a:t>ürücülerin Yapısı ve Çalışması</a:t>
            </a:r>
            <a:endParaRPr lang="en-US" sz="3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4381743"/>
            <a:ext cx="8305800" cy="9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49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devrimin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öncülüğünü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Blu-ray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çözünürlüklü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(high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definition) video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görüntüsü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tutabilme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yeteneğine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boyutta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katmanlı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blu-ray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disk 25GB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 da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saatlik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çözünürlüklü v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ideo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görüntüsüne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Çift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katmanlı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blu-ray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50GB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 smtClean="0"/>
              <a:t>HD-</a:t>
            </a:r>
            <a:r>
              <a:rPr lang="en-US" sz="3700" dirty="0" smtClean="0"/>
              <a:t>DVD </a:t>
            </a:r>
            <a:r>
              <a:rPr lang="tr-TR" sz="3700" dirty="0" smtClean="0"/>
              <a:t>ve Blu-Ray </a:t>
            </a:r>
            <a:r>
              <a:rPr lang="en-US" sz="3700" dirty="0" smtClean="0"/>
              <a:t>S</a:t>
            </a:r>
            <a:r>
              <a:rPr lang="tr-TR" sz="3700" dirty="0" smtClean="0"/>
              <a:t>ürücüler</a:t>
            </a:r>
            <a:endParaRPr lang="en-US" sz="3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0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cihazlar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gürültü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(noise)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adlandırılan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istenmeyen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bileşeninin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elektromekanik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tasarımında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kablolara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işlevsel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teller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eklenir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gürültü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etkisi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azaltılır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Elektromanyetizma nasıl çalışır?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40" y="3463972"/>
            <a:ext cx="4680360" cy="240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2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İletken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etkisine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mıknatıs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etrafında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ettirildiği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akımı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(AC-Alternating Current)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Elektromanyetizma nasıl çalışır?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3505200" cy="24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hareket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nesnelerin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yapısından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yakınlığından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etkilenir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Elektromanyetizma nasıl çalışır?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2350294" cy="25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8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sürücüsünün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elektronların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dizildiğini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algılayarak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belirler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frekans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cinsinden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ölçülür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Frekans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Hertz (Hz)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’dir.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1kH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(kilohertz)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elektromanyetik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saniyede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Elektromanyetizma nasıl çalışır?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yazılmadan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parçacıkları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yüzeyini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rastgele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dağılmış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durumdadır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paçacıklarının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organize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edilmesi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askıda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kafasına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sarılmış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telinin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içinden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akımı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geçirilir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Disk üzerine veri yazılması ve okunması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48100"/>
            <a:ext cx="5159829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09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5C2F5A-5783-4FB7-BA9B-7979270567BC}"/>
</file>

<file path=customXml/itemProps2.xml><?xml version="1.0" encoding="utf-8"?>
<ds:datastoreItem xmlns:ds="http://schemas.openxmlformats.org/officeDocument/2006/customXml" ds:itemID="{360338B6-EC9D-44E8-B431-253C7EAFA448}"/>
</file>

<file path=customXml/itemProps3.xml><?xml version="1.0" encoding="utf-8"?>
<ds:datastoreItem xmlns:ds="http://schemas.openxmlformats.org/officeDocument/2006/customXml" ds:itemID="{86CAF46E-C081-4D6D-8E70-652C56F28F3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1244</TotalTime>
  <Words>2365</Words>
  <Application>Microsoft Office PowerPoint</Application>
  <PresentationFormat>On-screen Show (4:3)</PresentationFormat>
  <Paragraphs>271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EETE264 – BİLGİSAYAR DONANIMINA GİRİŞ</vt:lpstr>
      <vt:lpstr>Manyetik Diskler</vt:lpstr>
      <vt:lpstr>Sabit disk nedir?</vt:lpstr>
      <vt:lpstr>Elektromanyetizma nasıl çalışır?</vt:lpstr>
      <vt:lpstr>Elektromanyetizma nasıl çalışır?</vt:lpstr>
      <vt:lpstr>Elektromanyetizma nasıl çalışır?</vt:lpstr>
      <vt:lpstr>Elektromanyetizma nasıl çalışır?</vt:lpstr>
      <vt:lpstr>Elektromanyetizma nasıl çalışır?</vt:lpstr>
      <vt:lpstr>Disk üzerine veri yazılması ve okunması</vt:lpstr>
      <vt:lpstr>Disk üzerine veri yazılması ve okunması</vt:lpstr>
      <vt:lpstr>Disk üzerine veri yazılması ve okunması</vt:lpstr>
      <vt:lpstr>Disk üzerine veri yazılması ve okunması</vt:lpstr>
      <vt:lpstr>Disk üzerine veri yazılması ve okunması</vt:lpstr>
      <vt:lpstr>Disk üzerine veri yazılması ve okunması</vt:lpstr>
      <vt:lpstr>Disk üzerine veri yazılması ve okunması</vt:lpstr>
      <vt:lpstr>Disk üzerine veri yazılması ve okunması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Sabit Diskin Yapısı ve Çalışması</vt:lpstr>
      <vt:lpstr>Floppy disk</vt:lpstr>
      <vt:lpstr>Manyetik teyp</vt:lpstr>
      <vt:lpstr>Manyetik teyp</vt:lpstr>
      <vt:lpstr>Optik Diskler</vt:lpstr>
      <vt:lpstr>CD-ROM ve CD-Writer Sürücüler</vt:lpstr>
      <vt:lpstr>CD-ROM ve CD-Writer Sürücüler</vt:lpstr>
      <vt:lpstr>CD-ROM ve CD-Writer Sürücüler</vt:lpstr>
      <vt:lpstr>CD’nin Yapısı</vt:lpstr>
      <vt:lpstr>CD’nin Yapısı</vt:lpstr>
      <vt:lpstr>CD’nin Yapısı</vt:lpstr>
      <vt:lpstr>CD’nin Yapısı</vt:lpstr>
      <vt:lpstr>CD’nin Yapısı</vt:lpstr>
      <vt:lpstr>CD Sürücünün Yapısı ve Çalışması</vt:lpstr>
      <vt:lpstr>CD Sürücünün Yapısı ve Çalışması</vt:lpstr>
      <vt:lpstr>CD Sürücünün Yapısı ve Çalışması</vt:lpstr>
      <vt:lpstr>CD Yazıcının Yapısı ve Çalışması</vt:lpstr>
      <vt:lpstr>CD Yazıcının Yapısı ve Çalışması</vt:lpstr>
      <vt:lpstr>DVD-ROM ve DVD-Writer Sürücüler</vt:lpstr>
      <vt:lpstr>DVD’nin Yapısı</vt:lpstr>
      <vt:lpstr>DVD Sürücülerin Yapısı ve Çalışması</vt:lpstr>
      <vt:lpstr>DVD Sürücülerin Yapısı ve Çalışması</vt:lpstr>
      <vt:lpstr>HD-DVD ve Blu-Ray Sürücüler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Manyetik ve Optik Disk Sürücüleri</dc:title>
  <dc:creator>Husnu Bayramoglu</dc:creator>
  <cp:lastModifiedBy>Husnu Bayramoglu</cp:lastModifiedBy>
  <cp:revision>156</cp:revision>
  <dcterms:created xsi:type="dcterms:W3CDTF">2011-02-16T14:56:01Z</dcterms:created>
  <dcterms:modified xsi:type="dcterms:W3CDTF">2015-05-09T21:04:44Z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