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notesMasterIdLst>
    <p:notesMasterId r:id="rId4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0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854B97-648A-4A47-8DF8-69382BEE77F6}" type="datetimeFigureOut">
              <a:rPr lang="tr-TR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A30BBD-818F-48F3-9A61-7E1B8D6D62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5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BC426-DD17-42A8-BBCC-E539CAE7BD84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37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46701-95AD-4779-8890-6F6FC82946E8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E8B75-B499-4660-8045-E0C5CC66254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71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3136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4463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798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5719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0258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6912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75E45-88A2-4E68-9601-37A2A2FC6CD2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032E5-9B28-4D08-A528-B678AE500AD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57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695CA-9771-4E93-AE9C-B0AB6359FB95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3F2E3-28DD-447D-8D77-A3C7A2A4DD7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46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674B7-A025-4FA9-97E4-9841A4754269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D4D49-CFCF-4EB9-B2E9-EACBCC128F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C5A9D-2998-47D5-AC8E-E28E97F2989B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5289-29A3-4A2E-8B6C-E17A83B20F7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23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DEB21-1E7C-4EDB-A79F-819906D532A7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806BA-ADE4-4057-B65C-4AE22F1C6C5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0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4F9CA-77B9-43E7-9FB0-16D400E45A0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D7A0A-D733-4D16-B773-F1928E80FD7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6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BD7B4-7E9C-4A6C-9AD6-04A21FE911B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B479-CE70-4298-AE65-BB89851DF64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7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9B55E-FD90-4F56-B2DD-A8E6F26188D7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1021-3D25-4EB8-B74E-7EE549A2F5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22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CC49B-69A8-41AB-93D8-BC9A00391F8D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FD5EE-9BD4-48AC-99C0-58527E505E0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1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503F6-5C42-473B-943B-E9442E78FD87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28AAD-FCC9-4B0E-B5CD-7617B9D854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15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E9A17FB-A689-4E5A-B82A-CD287E009D24}" type="datetime1">
              <a:rPr lang="tr-TR" smtClean="0"/>
              <a:pPr>
                <a:defRPr/>
              </a:pPr>
              <a:t>24.07.2019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859197-34ED-4808-A3EF-A5CC147859B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90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ITEC 420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sz="2800" b="1" dirty="0" smtClean="0"/>
              <a:t>Fundamentals of a Web Form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E0B3D-E2E9-44F5-B31F-A88D0FC9808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HTML Server Contorls</a:t>
            </a:r>
            <a:endParaRPr lang="en-US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They fire server-side events</a:t>
            </a:r>
            <a:r>
              <a:rPr lang="en-US" smtClean="0"/>
              <a:t>:</a:t>
            </a:r>
            <a:endParaRPr lang="tr-TR" smtClean="0"/>
          </a:p>
          <a:p>
            <a:pPr lvl="1"/>
            <a:r>
              <a:rPr lang="en-US" smtClean="0"/>
              <a:t> For example, buttons fire an event when clicked, text boxes</a:t>
            </a:r>
            <a:r>
              <a:rPr lang="tr-TR" smtClean="0"/>
              <a:t> </a:t>
            </a:r>
            <a:r>
              <a:rPr lang="en-US" smtClean="0"/>
              <a:t>fire an event when the text they contain is modified, and so on. Your code can respond to</a:t>
            </a:r>
            <a:r>
              <a:rPr lang="tr-TR" smtClean="0"/>
              <a:t> </a:t>
            </a:r>
            <a:r>
              <a:rPr lang="en-US" smtClean="0"/>
              <a:t>these events, just like ordinary controls in a Windows application.</a:t>
            </a:r>
            <a:endParaRPr lang="tr-TR" smtClean="0"/>
          </a:p>
          <a:p>
            <a:pPr lvl="1"/>
            <a:endParaRPr lang="tr-TR" smtClean="0"/>
          </a:p>
          <a:p>
            <a:r>
              <a:rPr lang="en-US" smtClean="0"/>
              <a:t>HTML server controls are ideal when you’re performing a quick translation to add server</a:t>
            </a:r>
            <a:r>
              <a:rPr lang="tr-TR" smtClean="0"/>
              <a:t>-</a:t>
            </a:r>
            <a:r>
              <a:rPr lang="en-US" smtClean="0"/>
              <a:t>side</a:t>
            </a:r>
            <a:r>
              <a:rPr lang="tr-TR" smtClean="0"/>
              <a:t> </a:t>
            </a:r>
            <a:r>
              <a:rPr lang="en-US" smtClean="0"/>
              <a:t>code to an existing HTML page</a:t>
            </a:r>
            <a:r>
              <a:rPr lang="tr-TR" smtClean="0"/>
              <a:t>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6BAB0-0223-4FB4-B333-B3B29046404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58879"/>
            <a:ext cx="7772400" cy="554037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Converting an HTML Page to an ASP.NET Page</a:t>
            </a:r>
            <a:endParaRPr lang="en-US" sz="24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958850"/>
            <a:ext cx="8458200" cy="551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&lt;!DOCTYPE html PUBLIC "-//W3C//DTD XHTML 1.1//EN"</a:t>
            </a:r>
          </a:p>
          <a:p>
            <a:pPr marL="0" indent="0">
              <a:buNone/>
            </a:pPr>
            <a:r>
              <a:rPr lang="en-US" sz="2000" dirty="0" smtClean="0"/>
              <a:t>"http://www.w3.org/TR/xhtml11/DTD/xhtml11.dtd"&gt;</a:t>
            </a:r>
          </a:p>
          <a:p>
            <a:pPr marL="0" indent="0">
              <a:buNone/>
            </a:pPr>
            <a:r>
              <a:rPr lang="en-US" sz="2000" dirty="0" smtClean="0"/>
              <a:t>&lt;html </a:t>
            </a:r>
            <a:r>
              <a:rPr lang="en-US" sz="2000" dirty="0" err="1" smtClean="0"/>
              <a:t>xmlns</a:t>
            </a:r>
            <a:r>
              <a:rPr lang="en-US" sz="2000" dirty="0" smtClean="0"/>
              <a:t>="http://www.w3.org/1999/xhtml"&gt;</a:t>
            </a:r>
          </a:p>
          <a:p>
            <a:pPr marL="0" indent="0">
              <a:buNone/>
            </a:pPr>
            <a:r>
              <a:rPr lang="en-US" sz="2000" dirty="0" smtClean="0"/>
              <a:t>&lt;head&gt;&lt;title&gt;Currency Converter&lt;/title&gt;&lt;/head&gt;</a:t>
            </a:r>
          </a:p>
          <a:p>
            <a:pPr marL="0" indent="0">
              <a:buNone/>
            </a:pPr>
            <a:r>
              <a:rPr lang="en-US" sz="2000" dirty="0" smtClean="0"/>
              <a:t>&lt;body&gt;</a:t>
            </a:r>
          </a:p>
          <a:p>
            <a:pPr marL="0" indent="0">
              <a:buNone/>
            </a:pPr>
            <a:r>
              <a:rPr lang="en-US" sz="2000" dirty="0" smtClean="0"/>
              <a:t>&lt;form method="post"&gt;</a:t>
            </a:r>
          </a:p>
          <a:p>
            <a:pPr marL="0" indent="0">
              <a:buNone/>
            </a:pPr>
            <a:r>
              <a:rPr lang="en-US" sz="2000" dirty="0" smtClean="0"/>
              <a:t>&lt;div&gt;</a:t>
            </a:r>
          </a:p>
          <a:p>
            <a:pPr marL="0" indent="0">
              <a:buNone/>
            </a:pPr>
            <a:r>
              <a:rPr lang="en-US" sz="2000" dirty="0" smtClean="0"/>
              <a:t>Convert:&amp;</a:t>
            </a:r>
            <a:r>
              <a:rPr lang="en-US" sz="2000" dirty="0" err="1" smtClean="0"/>
              <a:t>nbsp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&lt;input type="text" /&gt;</a:t>
            </a:r>
          </a:p>
          <a:p>
            <a:pPr marL="0" indent="0">
              <a:buNone/>
            </a:pPr>
            <a:r>
              <a:rPr lang="en-US" sz="2000" dirty="0" smtClean="0"/>
              <a:t>&amp;</a:t>
            </a:r>
            <a:r>
              <a:rPr lang="en-US" sz="2000" dirty="0" err="1" smtClean="0"/>
              <a:t>nbsp;U.S</a:t>
            </a:r>
            <a:r>
              <a:rPr lang="en-US" sz="2000" dirty="0" smtClean="0"/>
              <a:t>. dollars to Euros.</a:t>
            </a:r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br</a:t>
            </a:r>
            <a:r>
              <a:rPr lang="en-US" sz="2000" dirty="0" smtClean="0"/>
              <a:t> /&gt;&lt;</a:t>
            </a:r>
            <a:r>
              <a:rPr lang="en-US" sz="2000" dirty="0" err="1" smtClean="0"/>
              <a:t>br</a:t>
            </a:r>
            <a:r>
              <a:rPr lang="en-US" sz="2000" dirty="0" smtClean="0"/>
              <a:t> /&gt;</a:t>
            </a:r>
          </a:p>
          <a:p>
            <a:pPr marL="0" indent="0">
              <a:buNone/>
            </a:pPr>
            <a:r>
              <a:rPr lang="en-US" sz="2000" dirty="0" smtClean="0"/>
              <a:t>&lt;input type="submit" value="OK" /&gt;</a:t>
            </a:r>
          </a:p>
          <a:p>
            <a:pPr marL="0" indent="0">
              <a:buNone/>
            </a:pPr>
            <a:r>
              <a:rPr lang="en-US" sz="2000" dirty="0" smtClean="0"/>
              <a:t>&lt;/div&gt;</a:t>
            </a:r>
          </a:p>
          <a:p>
            <a:pPr marL="0" indent="0">
              <a:buNone/>
            </a:pPr>
            <a:r>
              <a:rPr lang="tr-TR" sz="2000" dirty="0" smtClean="0"/>
              <a:t> </a:t>
            </a:r>
            <a:r>
              <a:rPr lang="en-US" sz="2000" dirty="0" smtClean="0"/>
              <a:t>&lt;/form&gt;&lt;/body&gt;&lt;/html&gt;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92389-D5FD-4119-B4AF-9A4AD50F81F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41068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78966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Converting an HTML Page to an ASP.NET Page</a:t>
            </a:r>
            <a:endParaRPr lang="en-US" sz="2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47675" y="1295400"/>
            <a:ext cx="8458200" cy="5562600"/>
          </a:xfrm>
        </p:spPr>
        <p:txBody>
          <a:bodyPr/>
          <a:lstStyle/>
          <a:p>
            <a:r>
              <a:rPr lang="tr-TR" dirty="0" smtClean="0"/>
              <a:t>Create a new website </a:t>
            </a:r>
          </a:p>
          <a:p>
            <a:r>
              <a:rPr lang="tr-TR" dirty="0" smtClean="0"/>
              <a:t>From default.aspx file delete everything except the page directive.</a:t>
            </a:r>
          </a:p>
          <a:p>
            <a:r>
              <a:rPr lang="tr-TR" dirty="0" smtClean="0"/>
              <a:t>Copy all the content from the html to default.aspx</a:t>
            </a:r>
          </a:p>
          <a:p>
            <a:endParaRPr lang="tr-TR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Now you need to add the attribute </a:t>
            </a:r>
            <a:r>
              <a:rPr lang="en-US" u="sng" dirty="0" err="1" smtClean="0">
                <a:solidFill>
                  <a:srgbClr val="FFFF00"/>
                </a:solidFill>
              </a:rPr>
              <a:t>runat</a:t>
            </a:r>
            <a:r>
              <a:rPr lang="en-US" u="sng" dirty="0" smtClean="0">
                <a:solidFill>
                  <a:srgbClr val="FFFF00"/>
                </a:solidFill>
              </a:rPr>
              <a:t>="server" </a:t>
            </a:r>
            <a:r>
              <a:rPr lang="en-US" dirty="0" smtClean="0">
                <a:solidFill>
                  <a:srgbClr val="FFFF00"/>
                </a:solidFill>
              </a:rPr>
              <a:t>to each tag that you want to transform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into a server control. You should also add an </a:t>
            </a:r>
            <a:r>
              <a:rPr lang="en-US" u="sng" dirty="0" smtClean="0">
                <a:solidFill>
                  <a:srgbClr val="FFFF00"/>
                </a:solidFill>
              </a:rPr>
              <a:t>ID</a:t>
            </a:r>
            <a:r>
              <a:rPr lang="en-US" dirty="0" smtClean="0">
                <a:solidFill>
                  <a:srgbClr val="FFFF00"/>
                </a:solidFill>
              </a:rPr>
              <a:t> attribute to each control that you need to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interact with in code. The ID attribute assigns the unique name that you’ll use to refer to the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control in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01DAC-17B1-4698-A26D-6E1115460C4B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477838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Converting an HTML Page to an ASP.NET Page</a:t>
            </a:r>
            <a:endParaRPr lang="en-US" sz="24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5822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 smtClean="0"/>
              <a:t>&lt;%@ Page </a:t>
            </a:r>
            <a:r>
              <a:rPr lang="fr-FR" sz="1800" dirty="0" err="1" smtClean="0"/>
              <a:t>Language</a:t>
            </a:r>
            <a:r>
              <a:rPr lang="fr-FR" sz="1800" dirty="0" smtClean="0"/>
              <a:t>="C#" </a:t>
            </a:r>
            <a:r>
              <a:rPr lang="fr-FR" sz="1800" dirty="0" err="1" smtClean="0"/>
              <a:t>AutoEventWireup</a:t>
            </a:r>
            <a:r>
              <a:rPr lang="fr-FR" sz="1800" dirty="0" smtClean="0"/>
              <a:t>="</a:t>
            </a:r>
            <a:r>
              <a:rPr lang="fr-FR" sz="1800" dirty="0" err="1" smtClean="0"/>
              <a:t>true</a:t>
            </a:r>
            <a:r>
              <a:rPr lang="fr-FR" sz="1800" dirty="0" smtClean="0"/>
              <a:t>"</a:t>
            </a:r>
          </a:p>
          <a:p>
            <a:pPr marL="0" indent="0">
              <a:buNone/>
            </a:pPr>
            <a:r>
              <a:rPr lang="en-US" sz="1800" dirty="0" err="1" smtClean="0"/>
              <a:t>CodeFile</a:t>
            </a:r>
            <a:r>
              <a:rPr lang="en-US" sz="1800" dirty="0" smtClean="0"/>
              <a:t>="</a:t>
            </a:r>
            <a:r>
              <a:rPr lang="en-US" sz="1800" dirty="0" err="1" smtClean="0"/>
              <a:t>CurrencyConverter.aspx.cs</a:t>
            </a:r>
            <a:r>
              <a:rPr lang="en-US" sz="1800" dirty="0" smtClean="0"/>
              <a:t>" Inherits="</a:t>
            </a:r>
            <a:r>
              <a:rPr lang="en-US" sz="1800" dirty="0" err="1" smtClean="0"/>
              <a:t>CurrencyConverter</a:t>
            </a:r>
            <a:r>
              <a:rPr lang="en-US" sz="1800" dirty="0" smtClean="0"/>
              <a:t>" %&gt;</a:t>
            </a:r>
          </a:p>
          <a:p>
            <a:pPr marL="0" indent="0">
              <a:buNone/>
            </a:pPr>
            <a:r>
              <a:rPr lang="en-US" sz="1800" dirty="0" smtClean="0"/>
              <a:t>&lt;!DOCTYPE html PUBLIC "-//W3C//DTD XHTML 1.1//EN"</a:t>
            </a:r>
          </a:p>
          <a:p>
            <a:pPr marL="0" indent="0">
              <a:buNone/>
            </a:pPr>
            <a:r>
              <a:rPr lang="en-US" sz="1800" dirty="0" smtClean="0"/>
              <a:t>"http://www.w3.org/TR/xhtml11/DTD/xhtml11.dtd"&gt;</a:t>
            </a:r>
          </a:p>
          <a:p>
            <a:pPr marL="0" indent="0">
              <a:buNone/>
            </a:pPr>
            <a:r>
              <a:rPr lang="en-US" sz="1800" dirty="0" smtClean="0"/>
              <a:t>&lt;html </a:t>
            </a:r>
            <a:r>
              <a:rPr lang="en-US" sz="1800" dirty="0" err="1" smtClean="0"/>
              <a:t>xmlns</a:t>
            </a:r>
            <a:r>
              <a:rPr lang="en-US" sz="1800" dirty="0" smtClean="0"/>
              <a:t>="http://www.w3.org/1999/xhtml"&gt;</a:t>
            </a:r>
          </a:p>
          <a:p>
            <a:pPr marL="0" indent="0">
              <a:buNone/>
            </a:pPr>
            <a:r>
              <a:rPr lang="en-US" sz="1800" dirty="0" smtClean="0"/>
              <a:t>&lt;head&gt;&lt;title&gt;Currency Converter&lt;/title&gt;&lt;/head&gt;</a:t>
            </a:r>
          </a:p>
          <a:p>
            <a:pPr marL="0" indent="0">
              <a:buNone/>
            </a:pPr>
            <a:r>
              <a:rPr lang="en-US" sz="1800" dirty="0" smtClean="0"/>
              <a:t>&lt;body&gt;</a:t>
            </a:r>
          </a:p>
          <a:p>
            <a:pPr marL="0" indent="0">
              <a:buNone/>
            </a:pPr>
            <a:r>
              <a:rPr lang="en-US" sz="1800" dirty="0" smtClean="0"/>
              <a:t>&lt;form </a:t>
            </a:r>
            <a:r>
              <a:rPr lang="en-US" sz="1800" b="1" dirty="0" err="1" smtClean="0">
                <a:solidFill>
                  <a:srgbClr val="FFFF00"/>
                </a:solidFill>
              </a:rPr>
              <a:t>runat</a:t>
            </a:r>
            <a:r>
              <a:rPr lang="en-US" sz="1800" b="1" dirty="0" smtClean="0">
                <a:solidFill>
                  <a:srgbClr val="FFFF00"/>
                </a:solidFill>
              </a:rPr>
              <a:t>="server"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&lt;div&gt;</a:t>
            </a:r>
          </a:p>
          <a:p>
            <a:pPr marL="0" indent="0">
              <a:buNone/>
            </a:pPr>
            <a:r>
              <a:rPr lang="en-US" sz="1800" dirty="0" smtClean="0"/>
              <a:t>Convert: &amp;</a:t>
            </a:r>
            <a:r>
              <a:rPr lang="en-US" sz="1800" dirty="0" err="1" smtClean="0"/>
              <a:t>nbsp</a:t>
            </a:r>
            <a:r>
              <a:rPr lang="en-US" sz="1800" dirty="0" smtClean="0"/>
              <a:t>;</a:t>
            </a:r>
            <a:endParaRPr lang="tr-TR" sz="1800" dirty="0" smtClean="0"/>
          </a:p>
          <a:p>
            <a:pPr marL="0" indent="0">
              <a:buNone/>
            </a:pPr>
            <a:r>
              <a:rPr lang="en-US" sz="1800" dirty="0" smtClean="0"/>
              <a:t>&lt;input type="text" </a:t>
            </a:r>
            <a:r>
              <a:rPr lang="en-US" sz="1800" b="1" dirty="0" smtClean="0">
                <a:solidFill>
                  <a:srgbClr val="FFFF00"/>
                </a:solidFill>
              </a:rPr>
              <a:t>ID="US" </a:t>
            </a:r>
            <a:r>
              <a:rPr lang="en-US" sz="1800" b="1" dirty="0" err="1" smtClean="0">
                <a:solidFill>
                  <a:srgbClr val="FFFF00"/>
                </a:solidFill>
              </a:rPr>
              <a:t>runat</a:t>
            </a:r>
            <a:r>
              <a:rPr lang="en-US" sz="1800" b="1" dirty="0" smtClean="0">
                <a:solidFill>
                  <a:srgbClr val="FFFF00"/>
                </a:solidFill>
              </a:rPr>
              <a:t>="server" </a:t>
            </a:r>
            <a:r>
              <a:rPr lang="en-US" sz="1800" dirty="0" smtClean="0"/>
              <a:t>/&gt;</a:t>
            </a:r>
          </a:p>
          <a:p>
            <a:pPr marL="0" indent="0">
              <a:buNone/>
            </a:pPr>
            <a:r>
              <a:rPr lang="en-US" sz="1800" dirty="0" smtClean="0"/>
              <a:t>&amp;</a:t>
            </a:r>
            <a:r>
              <a:rPr lang="en-US" sz="1800" dirty="0" err="1" smtClean="0"/>
              <a:t>nbsp</a:t>
            </a:r>
            <a:r>
              <a:rPr lang="en-US" sz="1800" dirty="0" smtClean="0"/>
              <a:t>; U.S. dollars to Euros.</a:t>
            </a:r>
          </a:p>
          <a:p>
            <a:pPr marL="0" indent="0"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br</a:t>
            </a:r>
            <a:r>
              <a:rPr lang="en-US" sz="1800" dirty="0" smtClean="0"/>
              <a:t> /&gt;&lt;</a:t>
            </a:r>
            <a:r>
              <a:rPr lang="en-US" sz="1800" dirty="0" err="1" smtClean="0"/>
              <a:t>br</a:t>
            </a:r>
            <a:r>
              <a:rPr lang="en-US" sz="1800" dirty="0" smtClean="0"/>
              <a:t> /&gt;</a:t>
            </a:r>
          </a:p>
          <a:p>
            <a:pPr marL="0" indent="0">
              <a:buNone/>
            </a:pPr>
            <a:r>
              <a:rPr lang="en-US" sz="1800" dirty="0" smtClean="0"/>
              <a:t>&lt;input type="submit" value="OK" </a:t>
            </a:r>
            <a:r>
              <a:rPr lang="en-US" sz="1800" b="1" dirty="0" smtClean="0">
                <a:solidFill>
                  <a:srgbClr val="FFFF00"/>
                </a:solidFill>
              </a:rPr>
              <a:t>ID="Convert" </a:t>
            </a:r>
            <a:r>
              <a:rPr lang="en-US" sz="1800" b="1" dirty="0" err="1" smtClean="0">
                <a:solidFill>
                  <a:srgbClr val="FFFF00"/>
                </a:solidFill>
              </a:rPr>
              <a:t>runat</a:t>
            </a:r>
            <a:r>
              <a:rPr lang="en-US" sz="1800" b="1" dirty="0" smtClean="0">
                <a:solidFill>
                  <a:srgbClr val="FFFF00"/>
                </a:solidFill>
              </a:rPr>
              <a:t>="server"</a:t>
            </a:r>
            <a:r>
              <a:rPr lang="en-US" sz="1800" b="1" dirty="0" smtClean="0"/>
              <a:t> </a:t>
            </a:r>
            <a:r>
              <a:rPr lang="en-US" sz="1800" dirty="0" smtClean="0"/>
              <a:t>/&gt;</a:t>
            </a:r>
          </a:p>
          <a:p>
            <a:pPr marL="0" indent="0">
              <a:buNone/>
            </a:pPr>
            <a:r>
              <a:rPr lang="en-US" sz="1800" dirty="0" smtClean="0"/>
              <a:t>&lt;/div&gt;</a:t>
            </a:r>
          </a:p>
          <a:p>
            <a:pPr marL="0" indent="0">
              <a:buNone/>
            </a:pPr>
            <a:r>
              <a:rPr lang="en-US" sz="1800" dirty="0" smtClean="0"/>
              <a:t>&lt;/form&gt;&lt;/body&gt;&lt;/html&gt;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4A84-C417-49C6-B5A7-7C75BB4D1324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6515100" y="1524000"/>
            <a:ext cx="2590800" cy="36004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Now you need to add the attribute </a:t>
            </a:r>
            <a:r>
              <a:rPr lang="en-US" sz="1200" dirty="0" err="1"/>
              <a:t>runat</a:t>
            </a:r>
            <a:r>
              <a:rPr lang="en-US" sz="1200" dirty="0"/>
              <a:t>="server" to each tag that you want to transform</a:t>
            </a:r>
          </a:p>
          <a:p>
            <a:pPr>
              <a:defRPr/>
            </a:pPr>
            <a:r>
              <a:rPr lang="en-US" sz="1200" dirty="0"/>
              <a:t>into a server control. You should also add an ID attribute to each control that you need to</a:t>
            </a:r>
          </a:p>
          <a:p>
            <a:pPr>
              <a:defRPr/>
            </a:pPr>
            <a:r>
              <a:rPr lang="en-US" sz="1200" dirty="0"/>
              <a:t>interact with in code. The ID attribute assigns the unique name that you’ll use to refer to the</a:t>
            </a:r>
          </a:p>
          <a:p>
            <a:pPr>
              <a:defRPr/>
            </a:pPr>
            <a:r>
              <a:rPr lang="en-US" sz="1200" dirty="0"/>
              <a:t>control in code.</a:t>
            </a:r>
          </a:p>
          <a:p>
            <a:pPr>
              <a:defRPr/>
            </a:pPr>
            <a:r>
              <a:rPr lang="en-US" sz="1200" dirty="0"/>
              <a:t>In the currency converter application, it makes sense to change the input text box and the</a:t>
            </a:r>
          </a:p>
          <a:p>
            <a:pPr>
              <a:defRPr/>
            </a:pPr>
            <a:r>
              <a:rPr lang="en-US" sz="1200" dirty="0"/>
              <a:t>submit button into HTML server controls. In addition, the &lt;form&gt; element must be processed</a:t>
            </a:r>
          </a:p>
          <a:p>
            <a:pPr>
              <a:defRPr/>
            </a:pPr>
            <a:r>
              <a:rPr lang="en-US" sz="1200" dirty="0"/>
              <a:t>as a server control to allow ASP.NET to access the controls it contains.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2854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Converting an HTML Page to an ASP.NET Page</a:t>
            </a:r>
            <a:endParaRPr lang="en-US" sz="2400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6304"/>
            <a:ext cx="8229600" cy="5429581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/>
              <a:t>When you run your application and check the source you will realize that :</a:t>
            </a:r>
          </a:p>
          <a:p>
            <a:pPr lvl="1"/>
            <a:r>
              <a:rPr lang="tr-TR" sz="2000" dirty="0" smtClean="0"/>
              <a:t>T</a:t>
            </a:r>
            <a:r>
              <a:rPr lang="en-US" sz="2000" dirty="0" smtClean="0"/>
              <a:t>he HTML that was sent to the browser is slightly different</a:t>
            </a:r>
            <a:r>
              <a:rPr lang="tr-TR" sz="2000" dirty="0" smtClean="0"/>
              <a:t> </a:t>
            </a:r>
            <a:r>
              <a:rPr lang="en-US" sz="2000" dirty="0" smtClean="0"/>
              <a:t>from the information in the .</a:t>
            </a:r>
            <a:r>
              <a:rPr lang="en-US" sz="2000" dirty="0" err="1" smtClean="0"/>
              <a:t>aspx</a:t>
            </a:r>
            <a:r>
              <a:rPr lang="en-US" sz="2000" dirty="0" smtClean="0"/>
              <a:t> file. First, the </a:t>
            </a:r>
            <a:r>
              <a:rPr lang="en-US" sz="2000" dirty="0" err="1" smtClean="0"/>
              <a:t>runat</a:t>
            </a:r>
            <a:r>
              <a:rPr lang="en-US" sz="2000" dirty="0" smtClean="0"/>
              <a:t>="server" attributes are stripped out. Second,</a:t>
            </a:r>
            <a:r>
              <a:rPr lang="tr-TR" sz="2000" dirty="0" smtClean="0"/>
              <a:t> </a:t>
            </a:r>
            <a:r>
              <a:rPr lang="en-US" sz="2000" dirty="0" smtClean="0"/>
              <a:t>and more important, </a:t>
            </a:r>
            <a:r>
              <a:rPr lang="tr-TR" sz="2000" dirty="0" smtClean="0"/>
              <a:t>an</a:t>
            </a:r>
            <a:r>
              <a:rPr lang="en-US" sz="2000" dirty="0" smtClean="0"/>
              <a:t> additional hidden field has been added to the form.</a:t>
            </a:r>
            <a:endParaRPr lang="tr-TR" sz="2000" dirty="0" smtClean="0"/>
          </a:p>
          <a:p>
            <a:pPr lvl="1"/>
            <a:r>
              <a:rPr lang="en-US" sz="2000" dirty="0" smtClean="0"/>
              <a:t>This hidden field stores information, in a compressed format, about the state of every</a:t>
            </a:r>
            <a:r>
              <a:rPr lang="tr-TR" sz="2000" dirty="0" smtClean="0"/>
              <a:t> </a:t>
            </a:r>
            <a:r>
              <a:rPr lang="en-US" sz="2000" dirty="0" smtClean="0"/>
              <a:t>control in the page. It allows you to manipulate control properties in code and have the</a:t>
            </a:r>
            <a:r>
              <a:rPr lang="tr-TR" sz="2000" dirty="0" smtClean="0"/>
              <a:t> </a:t>
            </a:r>
            <a:r>
              <a:rPr lang="en-US" sz="2000" dirty="0" smtClean="0"/>
              <a:t>changes automatically persisted across multiple trips from the browser to the web server. This</a:t>
            </a:r>
            <a:r>
              <a:rPr lang="tr-TR" sz="2000" dirty="0" smtClean="0"/>
              <a:t> </a:t>
            </a:r>
            <a:r>
              <a:rPr lang="en-US" sz="2000" dirty="0" smtClean="0"/>
              <a:t>is a key part of the web forms programming model.</a:t>
            </a:r>
            <a:endParaRPr lang="tr-TR" sz="2000" dirty="0" smtClean="0"/>
          </a:p>
          <a:p>
            <a:pPr lvl="1"/>
            <a:r>
              <a:rPr lang="en-US" sz="2000" dirty="0" smtClean="0"/>
              <a:t>Even though the currency converter program doesn’t yet include any code, you’ll already</a:t>
            </a:r>
            <a:r>
              <a:rPr lang="tr-TR" sz="2000" dirty="0" smtClean="0"/>
              <a:t> </a:t>
            </a:r>
            <a:r>
              <a:rPr lang="en-US" sz="2000" dirty="0" smtClean="0"/>
              <a:t>notice one change. If you enter information in the text box and click the submit button to post</a:t>
            </a:r>
            <a:r>
              <a:rPr lang="tr-TR" sz="2000" dirty="0" smtClean="0"/>
              <a:t> </a:t>
            </a:r>
            <a:r>
              <a:rPr lang="en-US" sz="2000" dirty="0" smtClean="0"/>
              <a:t>the page, the refreshed page will still contain the value you entered in the text box. (In the</a:t>
            </a:r>
            <a:r>
              <a:rPr lang="tr-TR" sz="2000" dirty="0" smtClean="0"/>
              <a:t> </a:t>
            </a:r>
            <a:r>
              <a:rPr lang="en-US" sz="2000" dirty="0" smtClean="0"/>
              <a:t>original example that uses ordinary HTML elements, the value will be cleared every time the</a:t>
            </a:r>
            <a:r>
              <a:rPr lang="tr-TR" sz="2000" dirty="0" smtClean="0"/>
              <a:t> </a:t>
            </a:r>
            <a:r>
              <a:rPr lang="en-US" sz="2000" dirty="0" smtClean="0"/>
              <a:t>page is submitted.) This change occurs because ASP.NET controls automatically retain their</a:t>
            </a:r>
            <a:r>
              <a:rPr lang="tr-TR" sz="2000" dirty="0" smtClean="0"/>
              <a:t> </a:t>
            </a:r>
            <a:r>
              <a:rPr lang="en-US" sz="2000" dirty="0" smtClean="0"/>
              <a:t>state.</a:t>
            </a:r>
            <a:endParaRPr lang="en-US" sz="6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D049C-ED2F-4F9A-B8E4-6B66BB5E634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"/>
            <a:ext cx="7205662" cy="530023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The HTML Control Classes </a:t>
            </a:r>
            <a:endParaRPr lang="en-US" sz="24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530023"/>
            <a:ext cx="7239000" cy="1066800"/>
          </a:xfrm>
        </p:spPr>
        <p:txBody>
          <a:bodyPr>
            <a:normAutofit fontScale="85000" lnSpcReduction="10000"/>
          </a:bodyPr>
          <a:lstStyle/>
          <a:p>
            <a:pPr marL="68263" indent="0">
              <a:buFont typeface="Wingdings" pitchFamily="2" charset="2"/>
              <a:buNone/>
            </a:pPr>
            <a:r>
              <a:rPr lang="tr-TR" sz="2000" dirty="0" smtClean="0"/>
              <a:t>All the server controls are defined in the System.WEB.UI.HtmlControls namespaces. Each kind of control has a seperate class. Here is the list that describes the basic html server controls and shows you the related HTML element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1AC50-9529-4B6B-8547-A87ADFA7B047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92275"/>
            <a:ext cx="3886200" cy="48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506"/>
            <a:ext cx="4302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b="1" dirty="0"/>
              <a:t>I</a:t>
            </a:r>
            <a:r>
              <a:rPr lang="tr-TR" sz="3200" b="1" dirty="0" smtClean="0"/>
              <a:t>mportant HTML Control Properties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B0C44-5636-42EB-B6C6-34295451B67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743" y="2258175"/>
            <a:ext cx="68976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231" y="3657600"/>
            <a:ext cx="6934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Lets make currency control run</a:t>
            </a:r>
            <a:endParaRPr lang="en-US" sz="2400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210136"/>
            <a:ext cx="8153400" cy="52668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you continue, it makes sense to add another control that can display the result of</a:t>
            </a:r>
            <a:r>
              <a:rPr lang="tr-TR" dirty="0" smtClean="0"/>
              <a:t> </a:t>
            </a:r>
            <a:r>
              <a:rPr lang="en-US" dirty="0" smtClean="0"/>
              <a:t>the calculation. In this case, you can use a &lt;</a:t>
            </a:r>
            <a:r>
              <a:rPr lang="tr-TR" dirty="0" smtClean="0"/>
              <a:t>p</a:t>
            </a:r>
            <a:r>
              <a:rPr lang="en-US" dirty="0" smtClean="0"/>
              <a:t>&gt; tag named Result. The &lt;div&gt; tag is one way to</a:t>
            </a:r>
            <a:r>
              <a:rPr lang="tr-TR" dirty="0" smtClean="0"/>
              <a:t> </a:t>
            </a:r>
            <a:r>
              <a:rPr lang="en-US" dirty="0" smtClean="0"/>
              <a:t>insert a block of formatted text into a web page. Here’s the </a:t>
            </a:r>
            <a:r>
              <a:rPr lang="tr-TR" dirty="0" smtClean="0"/>
              <a:t>code</a:t>
            </a:r>
            <a:r>
              <a:rPr lang="en-US" dirty="0" smtClean="0"/>
              <a:t>:</a:t>
            </a:r>
          </a:p>
          <a:p>
            <a:pPr marL="457207" lvl="1" indent="0">
              <a:buNone/>
            </a:pPr>
            <a:r>
              <a:rPr lang="en-US" sz="2000" dirty="0" smtClean="0"/>
              <a:t>&lt;</a:t>
            </a:r>
            <a:r>
              <a:rPr lang="tr-TR" sz="2000" dirty="0" smtClean="0"/>
              <a:t>p</a:t>
            </a:r>
            <a:r>
              <a:rPr lang="en-US" sz="2000" dirty="0" smtClean="0"/>
              <a:t> style="font-weight: bold" ID="Result" </a:t>
            </a:r>
            <a:r>
              <a:rPr lang="en-US" sz="2000" dirty="0" err="1" smtClean="0"/>
              <a:t>runat</a:t>
            </a:r>
            <a:r>
              <a:rPr lang="en-US" sz="2000" dirty="0" smtClean="0"/>
              <a:t>="server"&gt; ... &lt;/</a:t>
            </a:r>
            <a:r>
              <a:rPr lang="tr-TR" sz="2000" dirty="0" smtClean="0"/>
              <a:t>p</a:t>
            </a:r>
            <a:r>
              <a:rPr lang="en-US" sz="2000" dirty="0" smtClean="0"/>
              <a:t>&gt;</a:t>
            </a:r>
            <a:endParaRPr lang="tr-TR" sz="2000" dirty="0" smtClean="0"/>
          </a:p>
          <a:p>
            <a:r>
              <a:rPr lang="tr-TR" sz="2400" dirty="0" smtClean="0"/>
              <a:t>Add the click event for the button:</a:t>
            </a:r>
            <a:endParaRPr lang="tr-TR" sz="2400" dirty="0" smtClean="0">
              <a:latin typeface="Arial" charset="0"/>
            </a:endParaRPr>
          </a:p>
          <a:p>
            <a:r>
              <a:rPr lang="tr-TR" sz="1400" noProof="1" smtClean="0"/>
              <a:t>&lt;input type="submit" value="OK" runat="server" id="Convert" </a:t>
            </a:r>
            <a:r>
              <a:rPr lang="tr-TR" sz="1400" noProof="1" smtClean="0">
                <a:solidFill>
                  <a:srgbClr val="FFFF00"/>
                </a:solidFill>
              </a:rPr>
              <a:t>onserverclick="Convert_Click"</a:t>
            </a:r>
            <a:r>
              <a:rPr lang="tr-TR" sz="1400" noProof="1" smtClean="0"/>
              <a:t>/&gt;</a:t>
            </a:r>
            <a:endParaRPr lang="tr-TR" sz="1000" dirty="0" smtClean="0">
              <a:latin typeface="Arial" charset="0"/>
            </a:endParaRPr>
          </a:p>
          <a:p>
            <a:pPr marL="457207" lvl="1" indent="0">
              <a:buNone/>
            </a:pPr>
            <a:r>
              <a:rPr lang="en-US" sz="2000" dirty="0" smtClean="0"/>
              <a:t>decimal </a:t>
            </a:r>
            <a:r>
              <a:rPr lang="en-US" sz="2000" dirty="0" err="1" smtClean="0"/>
              <a:t>USAmount</a:t>
            </a:r>
            <a:r>
              <a:rPr lang="en-US" sz="2000" dirty="0" smtClean="0"/>
              <a:t> = </a:t>
            </a:r>
            <a:r>
              <a:rPr lang="en-US" sz="2000" dirty="0" err="1" smtClean="0"/>
              <a:t>Decimal.Parse</a:t>
            </a:r>
            <a:r>
              <a:rPr lang="en-US" sz="2000" dirty="0" smtClean="0"/>
              <a:t>(</a:t>
            </a:r>
            <a:r>
              <a:rPr lang="en-US" sz="2000" dirty="0" err="1" smtClean="0"/>
              <a:t>US.Value</a:t>
            </a:r>
            <a:r>
              <a:rPr lang="en-US" sz="2000" dirty="0" smtClean="0"/>
              <a:t>);</a:t>
            </a:r>
          </a:p>
          <a:p>
            <a:pPr marL="457207" lvl="1" indent="0">
              <a:buNone/>
            </a:pPr>
            <a:r>
              <a:rPr lang="en-US" sz="2000" dirty="0" smtClean="0"/>
              <a:t>decimal </a:t>
            </a:r>
            <a:r>
              <a:rPr lang="en-US" sz="2000" dirty="0" err="1" smtClean="0"/>
              <a:t>euroAmount</a:t>
            </a:r>
            <a:r>
              <a:rPr lang="en-US" sz="2000" dirty="0" smtClean="0"/>
              <a:t> = </a:t>
            </a:r>
            <a:r>
              <a:rPr lang="en-US" sz="2000" dirty="0" err="1" smtClean="0"/>
              <a:t>USAmount</a:t>
            </a:r>
            <a:r>
              <a:rPr lang="en-US" sz="2000" dirty="0" smtClean="0"/>
              <a:t> * 0.85M;</a:t>
            </a:r>
          </a:p>
          <a:p>
            <a:pPr marL="457207" lvl="1" indent="0">
              <a:buNone/>
            </a:pPr>
            <a:r>
              <a:rPr lang="en-US" sz="2000" dirty="0" err="1" smtClean="0"/>
              <a:t>Result.InnerText</a:t>
            </a:r>
            <a:r>
              <a:rPr lang="en-US" sz="2000" dirty="0" smtClean="0"/>
              <a:t> = </a:t>
            </a:r>
            <a:r>
              <a:rPr lang="en-US" sz="2000" dirty="0" err="1" smtClean="0"/>
              <a:t>USAmount.ToString</a:t>
            </a:r>
            <a:r>
              <a:rPr lang="en-US" sz="2000" dirty="0" smtClean="0"/>
              <a:t>() + " U.S. dollars = ";</a:t>
            </a:r>
          </a:p>
          <a:p>
            <a:pPr marL="457207" lvl="1" indent="0">
              <a:buNone/>
            </a:pPr>
            <a:r>
              <a:rPr lang="en-US" sz="2000" dirty="0" err="1" smtClean="0"/>
              <a:t>Result.InnerText</a:t>
            </a:r>
            <a:r>
              <a:rPr lang="en-US" sz="2000" dirty="0" smtClean="0"/>
              <a:t> += </a:t>
            </a:r>
            <a:r>
              <a:rPr lang="en-US" sz="2000" dirty="0" err="1" smtClean="0"/>
              <a:t>euroAmount.ToString</a:t>
            </a:r>
            <a:r>
              <a:rPr lang="en-US" sz="2000" dirty="0" smtClean="0"/>
              <a:t>() + " Euros.";</a:t>
            </a:r>
            <a:endParaRPr lang="tr-TR" sz="1800" dirty="0" smtClean="0"/>
          </a:p>
          <a:p>
            <a:pPr>
              <a:buFont typeface="Wingdings" pitchFamily="2" charset="2"/>
              <a:buChar char="q"/>
            </a:pPr>
            <a:r>
              <a:rPr lang="tr-TR" sz="2400" dirty="0" smtClean="0"/>
              <a:t>US and Result are id’s for text and div controls.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93459-B8C0-426A-9680-306E4EAF87B5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b="1" dirty="0" smtClean="0"/>
              <a:t>Lets make currency control run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84710" y="1295400"/>
            <a:ext cx="8278290" cy="5181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600" dirty="0" smtClean="0"/>
              <a:t>Unlike with web controls, you can’t create event handlers for HTML server controls using the Properties window. Instead, you must type the method in by hand. 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tr-TR" sz="2600" dirty="0" smtClean="0"/>
              <a:t>You </a:t>
            </a:r>
            <a:r>
              <a:rPr lang="tr-TR" sz="2600" dirty="0" smtClean="0"/>
              <a:t>must also modify the control tag to connect your event handler. For example, to connect the Convert button to the method named Convert_ServerClick, you must add OnServerClick="Convert_ServerClick" to the control tag.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And create in .cs file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2200" noProof="1" smtClean="0"/>
              <a:t>protected void Convert_Click(object sender, EventArgs e)</a:t>
            </a: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600" b="1" dirty="0" smtClean="0"/>
              <a:t>Error Handling</a:t>
            </a:r>
            <a:endParaRPr lang="en-US" sz="3600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82000" cy="5822950"/>
          </a:xfrm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r>
              <a:rPr lang="tr-TR" sz="2400" dirty="0" smtClean="0"/>
              <a:t>Improving</a:t>
            </a:r>
          </a:p>
          <a:p>
            <a:pPr lvl="1"/>
            <a:r>
              <a:rPr lang="tr-TR" sz="2000" dirty="0" smtClean="0"/>
              <a:t>When user types invalid numbers the error will be raised to avoid:</a:t>
            </a:r>
          </a:p>
          <a:p>
            <a:pPr lvl="1"/>
            <a:endParaRPr lang="tr-TR" sz="2000" dirty="0" smtClean="0"/>
          </a:p>
          <a:p>
            <a:pPr marL="0" indent="0">
              <a:buNone/>
            </a:pPr>
            <a:r>
              <a:rPr lang="en-US" sz="1800" dirty="0" smtClean="0"/>
              <a:t>decimal </a:t>
            </a:r>
            <a:r>
              <a:rPr lang="en-US" sz="1800" dirty="0" err="1" smtClean="0"/>
              <a:t>USAmount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smtClean="0"/>
              <a:t>// Attempt the conversion.</a:t>
            </a:r>
          </a:p>
          <a:p>
            <a:pPr marL="0" indent="0">
              <a:buNone/>
            </a:pPr>
            <a:r>
              <a:rPr lang="en-US" sz="1800" dirty="0" smtClean="0"/>
              <a:t>bool success = </a:t>
            </a:r>
            <a:r>
              <a:rPr lang="en-US" sz="1800" dirty="0" err="1" smtClean="0"/>
              <a:t>Decimal.TryParse</a:t>
            </a:r>
            <a:r>
              <a:rPr lang="en-US" sz="1800" dirty="0" smtClean="0"/>
              <a:t>(</a:t>
            </a:r>
            <a:r>
              <a:rPr lang="en-US" sz="1800" dirty="0" err="1" smtClean="0"/>
              <a:t>US.Value</a:t>
            </a:r>
            <a:r>
              <a:rPr lang="en-US" sz="1800" dirty="0" smtClean="0"/>
              <a:t>, out </a:t>
            </a:r>
            <a:r>
              <a:rPr lang="tr-TR" sz="1800" dirty="0" smtClean="0"/>
              <a:t> USA</a:t>
            </a:r>
            <a:r>
              <a:rPr lang="en-US" sz="1800" dirty="0" smtClean="0"/>
              <a:t>mount);</a:t>
            </a:r>
          </a:p>
          <a:p>
            <a:pPr marL="0" indent="0">
              <a:buNone/>
            </a:pPr>
            <a:r>
              <a:rPr lang="en-US" sz="1800" dirty="0" smtClean="0"/>
              <a:t>// Check if it succeeded.</a:t>
            </a:r>
          </a:p>
          <a:p>
            <a:pPr marL="0" indent="0">
              <a:buNone/>
            </a:pPr>
            <a:r>
              <a:rPr lang="en-US" sz="1800" dirty="0" smtClean="0"/>
              <a:t>if (success){</a:t>
            </a:r>
          </a:p>
          <a:p>
            <a:pPr marL="0" indent="0">
              <a:buNone/>
            </a:pPr>
            <a:r>
              <a:rPr lang="en-US" sz="1800" dirty="0" smtClean="0"/>
              <a:t>// The conversion succeeded.</a:t>
            </a:r>
          </a:p>
          <a:p>
            <a:pPr marL="0" indent="0">
              <a:buNone/>
            </a:pPr>
            <a:r>
              <a:rPr lang="en-US" sz="1800" dirty="0" smtClean="0"/>
              <a:t>decimal </a:t>
            </a:r>
            <a:r>
              <a:rPr lang="en-US" sz="1800" dirty="0" err="1" smtClean="0"/>
              <a:t>euroAmount</a:t>
            </a:r>
            <a:r>
              <a:rPr lang="en-US" sz="1800" dirty="0" smtClean="0"/>
              <a:t> = </a:t>
            </a:r>
            <a:r>
              <a:rPr lang="en-US" sz="1800" dirty="0" err="1" smtClean="0"/>
              <a:t>USAmount</a:t>
            </a:r>
            <a:r>
              <a:rPr lang="en-US" sz="1800" dirty="0" smtClean="0"/>
              <a:t> * 0.85M;</a:t>
            </a:r>
          </a:p>
          <a:p>
            <a:pPr marL="0" indent="0">
              <a:buNone/>
            </a:pPr>
            <a:r>
              <a:rPr lang="en-US" sz="1800" dirty="0" err="1" smtClean="0"/>
              <a:t>Result.InnerText</a:t>
            </a:r>
            <a:r>
              <a:rPr lang="en-US" sz="1800" dirty="0" smtClean="0"/>
              <a:t> = </a:t>
            </a:r>
            <a:r>
              <a:rPr lang="en-US" sz="1800" dirty="0" err="1" smtClean="0"/>
              <a:t>USAmount.ToString</a:t>
            </a:r>
            <a:r>
              <a:rPr lang="en-US" sz="1800" dirty="0" smtClean="0"/>
              <a:t>() + " U.S. dollars = ";</a:t>
            </a:r>
          </a:p>
          <a:p>
            <a:pPr marL="0" indent="0">
              <a:buNone/>
            </a:pPr>
            <a:r>
              <a:rPr lang="en-US" sz="1800" dirty="0" err="1" smtClean="0"/>
              <a:t>Result.InnerText</a:t>
            </a:r>
            <a:r>
              <a:rPr lang="en-US" sz="1800" dirty="0" smtClean="0"/>
              <a:t> += </a:t>
            </a:r>
            <a:r>
              <a:rPr lang="en-US" sz="1800" dirty="0" err="1" smtClean="0"/>
              <a:t>euroAmount.ToString</a:t>
            </a:r>
            <a:r>
              <a:rPr lang="en-US" sz="1800" dirty="0" smtClean="0"/>
              <a:t>() + " Euros.";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  <a:p>
            <a:pPr marL="0" indent="0">
              <a:buNone/>
            </a:pPr>
            <a:r>
              <a:rPr lang="en-US" sz="1800" dirty="0" smtClean="0"/>
              <a:t>else{</a:t>
            </a:r>
          </a:p>
          <a:p>
            <a:pPr marL="0" indent="0">
              <a:buNone/>
            </a:pPr>
            <a:r>
              <a:rPr lang="en-US" sz="1800" dirty="0" smtClean="0"/>
              <a:t>// The conversion failed.</a:t>
            </a:r>
          </a:p>
          <a:p>
            <a:pPr marL="0" indent="0">
              <a:buNone/>
            </a:pPr>
            <a:r>
              <a:rPr lang="en-US" sz="1800" dirty="0" err="1" smtClean="0"/>
              <a:t>Result.InnerText</a:t>
            </a:r>
            <a:r>
              <a:rPr lang="en-US" sz="1800" dirty="0" smtClean="0"/>
              <a:t> = "The number you typed in was not in the " +</a:t>
            </a:r>
            <a:r>
              <a:rPr lang="tr-TR" sz="1800" dirty="0" smtClean="0"/>
              <a:t> </a:t>
            </a:r>
            <a:r>
              <a:rPr lang="en-US" sz="1800" dirty="0" smtClean="0"/>
              <a:t>"correct format. Use only numbers.";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2A62-18FF-44FB-99C2-90D85558AA53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7" y="326158"/>
            <a:ext cx="7772400" cy="1005654"/>
          </a:xfrm>
        </p:spPr>
        <p:txBody>
          <a:bodyPr/>
          <a:lstStyle/>
          <a:p>
            <a:pPr algn="ctr">
              <a:defRPr/>
            </a:pPr>
            <a:r>
              <a:rPr lang="tr-TR" sz="3200" b="1" dirty="0" smtClean="0"/>
              <a:t>Anatomy of an ASP.NET Application</a:t>
            </a:r>
            <a:endParaRPr lang="en-US" sz="3200" b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6096000"/>
          </a:xfrm>
        </p:spPr>
        <p:txBody>
          <a:bodyPr/>
          <a:lstStyle/>
          <a:p>
            <a:r>
              <a:rPr lang="en-US" dirty="0" smtClean="0"/>
              <a:t>ASP.NET applications are</a:t>
            </a:r>
            <a:r>
              <a:rPr lang="tr-TR" dirty="0" smtClean="0"/>
              <a:t> </a:t>
            </a:r>
            <a:r>
              <a:rPr lang="en-US" dirty="0" smtClean="0"/>
              <a:t>almost always divided into multiple web pages. This division means a user can enter an</a:t>
            </a:r>
            <a:r>
              <a:rPr lang="tr-TR" dirty="0" smtClean="0"/>
              <a:t> </a:t>
            </a:r>
            <a:r>
              <a:rPr lang="en-US" dirty="0" smtClean="0"/>
              <a:t>ASP.NET application at several different points or follow a link from the application to another</a:t>
            </a:r>
            <a:r>
              <a:rPr lang="tr-TR" dirty="0" smtClean="0"/>
              <a:t> </a:t>
            </a:r>
            <a:r>
              <a:rPr lang="en-US" dirty="0" smtClean="0"/>
              <a:t>part of the website or another web server</a:t>
            </a:r>
            <a:r>
              <a:rPr lang="en-US" dirty="0" smtClean="0"/>
              <a:t>.</a:t>
            </a:r>
          </a:p>
          <a:p>
            <a:endParaRPr lang="tr-TR" dirty="0" smtClean="0"/>
          </a:p>
          <a:p>
            <a:r>
              <a:rPr lang="en-US" dirty="0" smtClean="0"/>
              <a:t>Every ASP.NET application shares a common set of</a:t>
            </a:r>
            <a:r>
              <a:rPr lang="tr-TR" dirty="0" smtClean="0"/>
              <a:t> </a:t>
            </a:r>
            <a:r>
              <a:rPr lang="en-US" dirty="0" smtClean="0"/>
              <a:t>resources and configuration settings. Web pages from other ASP.NET applications don’t share</a:t>
            </a:r>
            <a:r>
              <a:rPr lang="tr-TR" dirty="0" smtClean="0"/>
              <a:t> </a:t>
            </a:r>
            <a:r>
              <a:rPr lang="en-US" dirty="0" smtClean="0"/>
              <a:t>these resources, even if they’re on the same web server. </a:t>
            </a:r>
            <a:r>
              <a:rPr lang="tr-TR" dirty="0" smtClean="0"/>
              <a:t>E</a:t>
            </a:r>
            <a:r>
              <a:rPr lang="en-US" dirty="0" smtClean="0"/>
              <a:t>very ASP.NET</a:t>
            </a:r>
            <a:r>
              <a:rPr lang="tr-TR" dirty="0" smtClean="0"/>
              <a:t> </a:t>
            </a:r>
            <a:r>
              <a:rPr lang="en-US" dirty="0" smtClean="0"/>
              <a:t>application is executed inside a separate </a:t>
            </a:r>
            <a:r>
              <a:rPr lang="en-US" i="1" dirty="0" smtClean="0"/>
              <a:t>application domain</a:t>
            </a:r>
            <a:r>
              <a:rPr lang="en-US" dirty="0" smtClean="0"/>
              <a:t>.</a:t>
            </a:r>
            <a:r>
              <a:rPr lang="tr-TR" dirty="0" smtClean="0"/>
              <a:t> Application domains are isolated areas in memory.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87AD-400A-411B-B96E-CDE421B2CF7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44" y="14902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Notes</a:t>
            </a:r>
            <a:endParaRPr lang="en-US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0136"/>
            <a:ext cx="8381999" cy="49620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However, even without these abilities you can rework</a:t>
            </a:r>
            <a:r>
              <a:rPr lang="tr-TR" sz="2400" dirty="0" smtClean="0"/>
              <a:t> </a:t>
            </a:r>
            <a:r>
              <a:rPr lang="en-US" sz="2400" dirty="0" smtClean="0"/>
              <a:t>the code that responds to the </a:t>
            </a:r>
            <a:r>
              <a:rPr lang="en-US" sz="2400" dirty="0" err="1" smtClean="0"/>
              <a:t>ServerClick</a:t>
            </a:r>
            <a:r>
              <a:rPr lang="en-US" sz="2400" dirty="0" smtClean="0"/>
              <a:t> event to avoid potential errors.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 </a:t>
            </a:r>
            <a:r>
              <a:rPr lang="en-US" sz="2400" dirty="0" smtClean="0"/>
              <a:t>good approach</a:t>
            </a:r>
            <a:r>
              <a:rPr lang="tr-TR" sz="2400" dirty="0" smtClean="0"/>
              <a:t> </a:t>
            </a:r>
            <a:r>
              <a:rPr lang="en-US" sz="2400" dirty="0" smtClean="0"/>
              <a:t>is to use the </a:t>
            </a:r>
            <a:r>
              <a:rPr lang="en-US" sz="2400" dirty="0" err="1" smtClean="0"/>
              <a:t>Decimal.TryParse</a:t>
            </a:r>
            <a:r>
              <a:rPr lang="en-US" sz="2400" dirty="0" smtClean="0"/>
              <a:t>() method instead of </a:t>
            </a:r>
            <a:r>
              <a:rPr lang="en-US" sz="2400" dirty="0" err="1" smtClean="0"/>
              <a:t>Decimal.Parse</a:t>
            </a:r>
            <a:r>
              <a:rPr lang="en-US" sz="2400" dirty="0" smtClean="0"/>
              <a:t>(). Unlike Parse(), </a:t>
            </a:r>
            <a:r>
              <a:rPr lang="en-US" sz="2400" dirty="0" err="1" smtClean="0"/>
              <a:t>TryParse</a:t>
            </a:r>
            <a:r>
              <a:rPr lang="en-US" sz="2400" dirty="0" smtClean="0"/>
              <a:t>()</a:t>
            </a:r>
            <a:r>
              <a:rPr lang="tr-TR" sz="2400" dirty="0" smtClean="0"/>
              <a:t> </a:t>
            </a:r>
            <a:r>
              <a:rPr lang="en-US" sz="2400" dirty="0" smtClean="0"/>
              <a:t>does not generate an error if the conversion fails—it simply informs you of the problem.</a:t>
            </a:r>
            <a:r>
              <a:rPr lang="tr-TR" sz="24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TryParse</a:t>
            </a:r>
            <a:r>
              <a:rPr lang="en-US" sz="2400" dirty="0" smtClean="0"/>
              <a:t>() accepts two parameters. The first parameter is the value you want to convert</a:t>
            </a:r>
            <a:r>
              <a:rPr lang="tr-TR" sz="2400" dirty="0" smtClean="0"/>
              <a:t> </a:t>
            </a:r>
            <a:r>
              <a:rPr lang="en-US" sz="2400" dirty="0" smtClean="0"/>
              <a:t>(in this example, </a:t>
            </a:r>
            <a:r>
              <a:rPr lang="en-US" sz="2400" dirty="0" err="1" smtClean="0"/>
              <a:t>US.Value</a:t>
            </a:r>
            <a:r>
              <a:rPr lang="en-US" sz="2400" dirty="0" smtClean="0"/>
              <a:t>). The second parameter is an output parameter that will receive the</a:t>
            </a:r>
            <a:r>
              <a:rPr lang="tr-TR" sz="2400" dirty="0" smtClean="0"/>
              <a:t> </a:t>
            </a:r>
            <a:r>
              <a:rPr lang="en-US" sz="2400" dirty="0" smtClean="0"/>
              <a:t>converted value (in this case, the variable named </a:t>
            </a:r>
            <a:r>
              <a:rPr lang="en-US" sz="2400" dirty="0" err="1" smtClean="0"/>
              <a:t>USAmount</a:t>
            </a:r>
            <a:r>
              <a:rPr lang="en-US" sz="2400" dirty="0" smtClean="0"/>
              <a:t>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What’s </a:t>
            </a:r>
            <a:r>
              <a:rPr lang="en-US" sz="2400" dirty="0" smtClean="0"/>
              <a:t>special about </a:t>
            </a:r>
            <a:r>
              <a:rPr lang="en-US" sz="2400" dirty="0" err="1" smtClean="0"/>
              <a:t>TryParse</a:t>
            </a:r>
            <a:r>
              <a:rPr lang="en-US" sz="2400" dirty="0" smtClean="0"/>
              <a:t>()</a:t>
            </a:r>
            <a:r>
              <a:rPr lang="tr-TR" sz="2400" dirty="0" smtClean="0"/>
              <a:t> </a:t>
            </a:r>
            <a:r>
              <a:rPr lang="en-US" sz="2400" dirty="0" smtClean="0"/>
              <a:t>is its Boolean return value, which indicates if the conversion was successful (true) or not</a:t>
            </a:r>
            <a:r>
              <a:rPr lang="tr-TR" sz="2400" dirty="0" smtClean="0"/>
              <a:t> </a:t>
            </a:r>
            <a:r>
              <a:rPr lang="en-US" sz="2400" dirty="0" smtClean="0"/>
              <a:t>(false).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4484C-139E-4100-B277-5E753DF33452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2400" b="1" dirty="0"/>
              <a:t>I</a:t>
            </a:r>
            <a:r>
              <a:rPr lang="tr-TR" sz="2400" b="1" dirty="0" smtClean="0"/>
              <a:t>mproving the Page</a:t>
            </a:r>
            <a:endParaRPr lang="en-US" sz="24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822950"/>
          </a:xfrm>
        </p:spPr>
        <p:txBody>
          <a:bodyPr>
            <a:normAutofit fontScale="92500" lnSpcReduction="20000"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Adding </a:t>
            </a:r>
            <a:r>
              <a:rPr lang="en-US" sz="2400" b="1" dirty="0" smtClean="0"/>
              <a:t>Multiple Currencies</a:t>
            </a:r>
            <a:endParaRPr lang="tr-TR" sz="2400" b="1" dirty="0" smtClean="0"/>
          </a:p>
          <a:p>
            <a:pPr lvl="1"/>
            <a:r>
              <a:rPr lang="tr-TR" sz="2000" b="1" dirty="0" smtClean="0"/>
              <a:t>Add : </a:t>
            </a:r>
            <a:r>
              <a:rPr lang="en-US" sz="2000" b="1" dirty="0" smtClean="0"/>
              <a:t>&lt;select ID="Currency" </a:t>
            </a:r>
            <a:r>
              <a:rPr lang="en-US" sz="2000" b="1" dirty="0" err="1" smtClean="0"/>
              <a:t>runat</a:t>
            </a:r>
            <a:r>
              <a:rPr lang="en-US" sz="2000" b="1" dirty="0" smtClean="0"/>
              <a:t>="server" /&gt;</a:t>
            </a:r>
            <a:r>
              <a:rPr lang="tr-TR" sz="2000" b="1" dirty="0" smtClean="0"/>
              <a:t> to our aspx file.</a:t>
            </a:r>
          </a:p>
          <a:p>
            <a:pPr lvl="1"/>
            <a:endParaRPr lang="tr-TR" sz="2000" b="1" dirty="0" smtClean="0"/>
          </a:p>
          <a:p>
            <a:r>
              <a:rPr lang="tr-TR" sz="2400" b="1" dirty="0" smtClean="0"/>
              <a:t>Add the following to the onload event of page</a:t>
            </a:r>
            <a:r>
              <a:rPr lang="tr-TR" sz="2400" b="1" dirty="0" smtClean="0"/>
              <a:t>.</a:t>
            </a:r>
            <a:endParaRPr lang="en-US" sz="2400" b="1" dirty="0" smtClean="0"/>
          </a:p>
          <a:p>
            <a:endParaRPr lang="tr-TR" sz="2400" b="1" dirty="0" smtClean="0"/>
          </a:p>
          <a:p>
            <a:pPr marL="0" indent="0">
              <a:buNone/>
            </a:pPr>
            <a:r>
              <a:rPr lang="en-US" sz="2400" dirty="0" smtClean="0"/>
              <a:t>protected void </a:t>
            </a:r>
            <a:r>
              <a:rPr lang="en-US" sz="2400" dirty="0" err="1" smtClean="0"/>
              <a:t>Page_Load</a:t>
            </a:r>
            <a:r>
              <a:rPr lang="en-US" sz="2400" dirty="0" smtClean="0"/>
              <a:t>(Object sender, </a:t>
            </a:r>
            <a:r>
              <a:rPr lang="en-US" sz="2400" dirty="0" err="1" smtClean="0"/>
              <a:t>EventArgs</a:t>
            </a:r>
            <a:r>
              <a:rPr lang="en-US" sz="2400" dirty="0" smtClean="0"/>
              <a:t> e)</a:t>
            </a:r>
          </a:p>
          <a:p>
            <a:pPr marL="457207" lvl="1" indent="0">
              <a:buNone/>
            </a:pPr>
            <a:r>
              <a:rPr lang="en-US" sz="2000" dirty="0" smtClean="0"/>
              <a:t>{</a:t>
            </a:r>
          </a:p>
          <a:p>
            <a:pPr marL="457207" lvl="1" indent="0">
              <a:buNone/>
            </a:pPr>
            <a:r>
              <a:rPr lang="en-US" sz="2000" dirty="0" smtClean="0"/>
              <a:t>if (</a:t>
            </a:r>
            <a:r>
              <a:rPr lang="en-US" sz="2000" dirty="0" err="1" smtClean="0"/>
              <a:t>this.IsPostBack</a:t>
            </a:r>
            <a:r>
              <a:rPr lang="en-US" sz="2000" dirty="0" smtClean="0"/>
              <a:t> == false)</a:t>
            </a:r>
          </a:p>
          <a:p>
            <a:pPr marL="457207" lvl="1" indent="0">
              <a:buNone/>
            </a:pPr>
            <a:r>
              <a:rPr lang="en-US" sz="2000" dirty="0" smtClean="0"/>
              <a:t>{</a:t>
            </a:r>
          </a:p>
          <a:p>
            <a:pPr marL="914416" lvl="2" indent="0">
              <a:buNone/>
            </a:pPr>
            <a:r>
              <a:rPr lang="en-US" sz="1800" dirty="0" smtClean="0"/>
              <a:t>// The </a:t>
            </a:r>
            <a:r>
              <a:rPr lang="en-US" sz="1800" dirty="0" err="1" smtClean="0"/>
              <a:t>HtmlSelect</a:t>
            </a:r>
            <a:r>
              <a:rPr lang="en-US" sz="1800" dirty="0" smtClean="0"/>
              <a:t> control accepts text or </a:t>
            </a:r>
            <a:r>
              <a:rPr lang="en-US" sz="1800" dirty="0" err="1" smtClean="0"/>
              <a:t>ListItem</a:t>
            </a:r>
            <a:r>
              <a:rPr lang="en-US" sz="1800" dirty="0" smtClean="0"/>
              <a:t> objects.</a:t>
            </a:r>
          </a:p>
          <a:p>
            <a:pPr marL="914416" lvl="2" indent="0">
              <a:buNone/>
            </a:pPr>
            <a:r>
              <a:rPr lang="en-US" sz="1800" dirty="0" err="1" smtClean="0"/>
              <a:t>Currency.Items.Add</a:t>
            </a:r>
            <a:r>
              <a:rPr lang="en-US" sz="1800" dirty="0" smtClean="0"/>
              <a:t>(new </a:t>
            </a:r>
            <a:r>
              <a:rPr lang="en-US" sz="1800" dirty="0" err="1" smtClean="0"/>
              <a:t>ListItem</a:t>
            </a:r>
            <a:r>
              <a:rPr lang="en-US" sz="1800" dirty="0" smtClean="0"/>
              <a:t>("Euros", "0.85"));</a:t>
            </a:r>
          </a:p>
          <a:p>
            <a:pPr marL="914416" lvl="2" indent="0">
              <a:buNone/>
            </a:pPr>
            <a:r>
              <a:rPr lang="en-US" sz="1800" dirty="0" err="1" smtClean="0"/>
              <a:t>Currency.Items.Add</a:t>
            </a:r>
            <a:r>
              <a:rPr lang="en-US" sz="1800" dirty="0" smtClean="0"/>
              <a:t>(new </a:t>
            </a:r>
            <a:r>
              <a:rPr lang="en-US" sz="1800" dirty="0" err="1" smtClean="0"/>
              <a:t>ListItem</a:t>
            </a:r>
            <a:r>
              <a:rPr lang="en-US" sz="1800" dirty="0" smtClean="0"/>
              <a:t>("Japanese Yen", "110.33"));</a:t>
            </a:r>
          </a:p>
          <a:p>
            <a:pPr marL="914416" lvl="2" indent="0">
              <a:buNone/>
            </a:pPr>
            <a:r>
              <a:rPr lang="en-US" sz="1800" dirty="0" err="1" smtClean="0"/>
              <a:t>Currency.Items.Add</a:t>
            </a:r>
            <a:r>
              <a:rPr lang="en-US" sz="1800" dirty="0" smtClean="0"/>
              <a:t>(new </a:t>
            </a:r>
            <a:r>
              <a:rPr lang="en-US" sz="1800" dirty="0" err="1" smtClean="0"/>
              <a:t>ListItem</a:t>
            </a:r>
            <a:r>
              <a:rPr lang="en-US" sz="1800" dirty="0" smtClean="0"/>
              <a:t>("Canadian Dollars", "1.2"));</a:t>
            </a:r>
          </a:p>
          <a:p>
            <a:pPr marL="457207" lvl="1" indent="0">
              <a:buNone/>
            </a:pPr>
            <a:r>
              <a:rPr lang="en-US" sz="2000" dirty="0" smtClean="0"/>
              <a:t>}</a:t>
            </a:r>
          </a:p>
          <a:p>
            <a:pPr marL="457207" lvl="1" indent="0">
              <a:buNone/>
            </a:pPr>
            <a:r>
              <a:rPr lang="en-US" sz="20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942D5-5682-403A-B23F-9EEF09ECBC2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8"/>
            <a:ext cx="7772400" cy="914401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Improving the page</a:t>
            </a:r>
            <a:endParaRPr lang="en-US" sz="3200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82295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Before </a:t>
            </a:r>
            <a:r>
              <a:rPr lang="en-US" sz="2800" dirty="0" smtClean="0"/>
              <a:t>adding any items to this list, you need to make sure this is the first time the page</a:t>
            </a:r>
            <a:r>
              <a:rPr lang="tr-TR" sz="2800" dirty="0" smtClean="0"/>
              <a:t> </a:t>
            </a:r>
            <a:r>
              <a:rPr lang="en-US" sz="2800" dirty="0" smtClean="0"/>
              <a:t>is being served to this particular user. Otherwise, the page will continuously add more</a:t>
            </a:r>
            <a:r>
              <a:rPr lang="tr-TR" sz="2800" dirty="0" smtClean="0"/>
              <a:t> </a:t>
            </a:r>
            <a:r>
              <a:rPr lang="en-US" sz="2800" dirty="0" smtClean="0"/>
              <a:t>items to the list or inadvertently overwrite the user’s selection every time the user interacts</a:t>
            </a:r>
            <a:r>
              <a:rPr lang="tr-TR" sz="2800" dirty="0" smtClean="0"/>
              <a:t> </a:t>
            </a:r>
            <a:r>
              <a:rPr lang="en-US" sz="2800" dirty="0" smtClean="0"/>
              <a:t>with the page.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 smtClean="0"/>
              <a:t>perform this test, you check the </a:t>
            </a:r>
            <a:r>
              <a:rPr lang="en-US" sz="2800" b="1" dirty="0" err="1" smtClean="0"/>
              <a:t>IsPostBack</a:t>
            </a:r>
            <a:r>
              <a:rPr lang="en-US" sz="2800" dirty="0" smtClean="0"/>
              <a:t> property of the</a:t>
            </a:r>
            <a:r>
              <a:rPr lang="tr-TR" sz="2800" dirty="0" smtClean="0"/>
              <a:t> </a:t>
            </a:r>
            <a:r>
              <a:rPr lang="en-US" sz="2800" dirty="0" smtClean="0"/>
              <a:t>current Page. In other words, </a:t>
            </a:r>
            <a:r>
              <a:rPr lang="en-US" sz="2800" b="1" dirty="0" err="1" smtClean="0"/>
              <a:t>IsPostback</a:t>
            </a:r>
            <a:r>
              <a:rPr lang="en-US" sz="2800" dirty="0" smtClean="0"/>
              <a:t> is a property of the </a:t>
            </a:r>
            <a:r>
              <a:rPr lang="en-US" sz="2800" dirty="0" err="1" smtClean="0"/>
              <a:t>CurrencyConverter</a:t>
            </a:r>
            <a:r>
              <a:rPr lang="en-US" sz="2800" dirty="0" smtClean="0"/>
              <a:t> class,</a:t>
            </a:r>
            <a:r>
              <a:rPr lang="tr-TR" sz="2800" dirty="0" smtClean="0"/>
              <a:t> </a:t>
            </a:r>
            <a:r>
              <a:rPr lang="en-US" sz="2800" dirty="0" smtClean="0"/>
              <a:t>which </a:t>
            </a:r>
            <a:r>
              <a:rPr lang="en-US" sz="2800" dirty="0" err="1" smtClean="0"/>
              <a:t>CurrencyConverter</a:t>
            </a:r>
            <a:r>
              <a:rPr lang="en-US" sz="2800" dirty="0" smtClean="0"/>
              <a:t> inherits from the generic Page class.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 err="1" smtClean="0"/>
              <a:t>IsPostBack</a:t>
            </a:r>
            <a:r>
              <a:rPr lang="en-US" sz="2800" dirty="0" smtClean="0"/>
              <a:t> is false, the</a:t>
            </a:r>
            <a:r>
              <a:rPr lang="tr-TR" sz="2800" dirty="0" smtClean="0"/>
              <a:t> </a:t>
            </a:r>
            <a:r>
              <a:rPr lang="en-US" sz="2800" dirty="0" smtClean="0"/>
              <a:t>page is being created for the first time, and it’s safe to initialize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D4172-12B2-4094-8A8E-39A86369AACC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2400" b="1" dirty="0"/>
              <a:t>I</a:t>
            </a:r>
            <a:r>
              <a:rPr lang="tr-TR" sz="2400" b="1" dirty="0" smtClean="0"/>
              <a:t>mproving the Page</a:t>
            </a:r>
            <a:endParaRPr lang="en-US" sz="24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5750"/>
          </a:xfrm>
        </p:spPr>
        <p:txBody>
          <a:bodyPr>
            <a:normAutofit fontScale="62500" lnSpcReduction="20000"/>
          </a:bodyPr>
          <a:lstStyle/>
          <a:p>
            <a:r>
              <a:rPr lang="tr-TR" sz="1800" b="1" dirty="0" smtClean="0"/>
              <a:t>For the click event of the button, use the following code</a:t>
            </a:r>
            <a:r>
              <a:rPr lang="tr-TR" sz="1800" dirty="0" smtClean="0"/>
              <a:t>:</a:t>
            </a:r>
          </a:p>
          <a:p>
            <a:pPr marL="457207" lvl="1" indent="0">
              <a:buNone/>
            </a:pPr>
            <a:r>
              <a:rPr lang="en-US" sz="1600" dirty="0" smtClean="0"/>
              <a:t>protected void </a:t>
            </a:r>
            <a:r>
              <a:rPr lang="en-US" sz="1600" dirty="0" err="1" smtClean="0"/>
              <a:t>Convert_ServerClick</a:t>
            </a:r>
            <a:r>
              <a:rPr lang="en-US" sz="1600" dirty="0" smtClean="0"/>
              <a:t>(object sender, </a:t>
            </a:r>
            <a:r>
              <a:rPr lang="en-US" sz="1600" dirty="0" err="1" smtClean="0"/>
              <a:t>EventArgs</a:t>
            </a:r>
            <a:r>
              <a:rPr lang="en-US" sz="1600" dirty="0" smtClean="0"/>
              <a:t> e)</a:t>
            </a:r>
            <a:r>
              <a:rPr lang="tr-TR" sz="1600" dirty="0" smtClean="0"/>
              <a:t> </a:t>
            </a:r>
            <a:r>
              <a:rPr lang="en-US" sz="1600" dirty="0" smtClean="0"/>
              <a:t>{</a:t>
            </a:r>
          </a:p>
          <a:p>
            <a:pPr marL="457207" lvl="1" indent="0">
              <a:buNone/>
            </a:pPr>
            <a:r>
              <a:rPr lang="en-US" sz="1600" dirty="0" smtClean="0"/>
              <a:t>decimal amount = </a:t>
            </a:r>
            <a:r>
              <a:rPr lang="en-US" sz="1600" dirty="0" err="1" smtClean="0"/>
              <a:t>Decimal.Parse</a:t>
            </a:r>
            <a:r>
              <a:rPr lang="en-US" sz="1600" dirty="0" smtClean="0"/>
              <a:t>(</a:t>
            </a:r>
            <a:r>
              <a:rPr lang="en-US" sz="1600" dirty="0" err="1" smtClean="0"/>
              <a:t>US.Value</a:t>
            </a:r>
            <a:r>
              <a:rPr lang="en-US" sz="1600" dirty="0" smtClean="0"/>
              <a:t>);</a:t>
            </a:r>
          </a:p>
          <a:p>
            <a:pPr marL="457207" lvl="1" indent="0">
              <a:buNone/>
            </a:pPr>
            <a:r>
              <a:rPr lang="en-US" sz="1600" dirty="0" smtClean="0"/>
              <a:t>// Retrieve the selected </a:t>
            </a:r>
            <a:r>
              <a:rPr lang="en-US" sz="1600" dirty="0" err="1" smtClean="0"/>
              <a:t>ListItem</a:t>
            </a:r>
            <a:r>
              <a:rPr lang="en-US" sz="1600" dirty="0" smtClean="0"/>
              <a:t> object by its index number.</a:t>
            </a:r>
          </a:p>
          <a:p>
            <a:pPr marL="457207" lvl="1" indent="0">
              <a:buNone/>
            </a:pPr>
            <a:r>
              <a:rPr lang="en-US" sz="1600" dirty="0" err="1" smtClean="0"/>
              <a:t>ListItem</a:t>
            </a:r>
            <a:r>
              <a:rPr lang="en-US" sz="1600" dirty="0" smtClean="0"/>
              <a:t> item = </a:t>
            </a:r>
            <a:r>
              <a:rPr lang="en-US" sz="1600" dirty="0" err="1" smtClean="0"/>
              <a:t>Currency.Items</a:t>
            </a:r>
            <a:r>
              <a:rPr lang="en-US" sz="1600" dirty="0" smtClean="0"/>
              <a:t>[</a:t>
            </a:r>
            <a:r>
              <a:rPr lang="en-US" sz="1600" dirty="0" err="1" smtClean="0"/>
              <a:t>Currency.SelectedIndex</a:t>
            </a:r>
            <a:r>
              <a:rPr lang="en-US" sz="1600" dirty="0" smtClean="0"/>
              <a:t>];</a:t>
            </a:r>
          </a:p>
          <a:p>
            <a:pPr marL="457207" lvl="1" indent="0">
              <a:buNone/>
            </a:pPr>
            <a:r>
              <a:rPr lang="en-US" sz="1600" dirty="0" smtClean="0"/>
              <a:t>decimal </a:t>
            </a:r>
            <a:r>
              <a:rPr lang="en-US" sz="1600" dirty="0" err="1" smtClean="0"/>
              <a:t>newAmount</a:t>
            </a:r>
            <a:r>
              <a:rPr lang="en-US" sz="1600" dirty="0" smtClean="0"/>
              <a:t> = amount * </a:t>
            </a:r>
            <a:r>
              <a:rPr lang="en-US" sz="1600" dirty="0" err="1" smtClean="0"/>
              <a:t>Decimal.Parse</a:t>
            </a:r>
            <a:r>
              <a:rPr lang="en-US" sz="1600" dirty="0" smtClean="0"/>
              <a:t>(</a:t>
            </a:r>
            <a:r>
              <a:rPr lang="en-US" sz="1600" dirty="0" err="1" smtClean="0"/>
              <a:t>item.Value</a:t>
            </a:r>
            <a:r>
              <a:rPr lang="en-US" sz="1600" dirty="0" smtClean="0"/>
              <a:t>);</a:t>
            </a:r>
          </a:p>
          <a:p>
            <a:pPr marL="457207" lvl="1" indent="0">
              <a:buNone/>
            </a:pPr>
            <a:r>
              <a:rPr lang="en-US" sz="1600" dirty="0" err="1" smtClean="0"/>
              <a:t>Result.InnerText</a:t>
            </a:r>
            <a:r>
              <a:rPr lang="en-US" sz="1600" dirty="0" smtClean="0"/>
              <a:t> = </a:t>
            </a:r>
            <a:r>
              <a:rPr lang="en-US" sz="1600" dirty="0" err="1" smtClean="0"/>
              <a:t>amount.ToString</a:t>
            </a:r>
            <a:r>
              <a:rPr lang="en-US" sz="1600" dirty="0" smtClean="0"/>
              <a:t>() + " U.S. dollars = ";</a:t>
            </a:r>
          </a:p>
          <a:p>
            <a:pPr marL="457207" lvl="1" indent="0">
              <a:buNone/>
            </a:pPr>
            <a:r>
              <a:rPr lang="en-US" sz="1600" dirty="0" err="1" smtClean="0"/>
              <a:t>Result.InnerText</a:t>
            </a:r>
            <a:r>
              <a:rPr lang="en-US" sz="1600" dirty="0" smtClean="0"/>
              <a:t> += </a:t>
            </a:r>
            <a:r>
              <a:rPr lang="en-US" sz="1600" dirty="0" err="1" smtClean="0"/>
              <a:t>newAmount.ToString</a:t>
            </a:r>
            <a:r>
              <a:rPr lang="en-US" sz="1600" dirty="0" smtClean="0"/>
              <a:t>() + " " + </a:t>
            </a:r>
            <a:r>
              <a:rPr lang="en-US" sz="1600" dirty="0" err="1" smtClean="0"/>
              <a:t>item.Text</a:t>
            </a:r>
            <a:r>
              <a:rPr lang="en-US" sz="1600" dirty="0" smtClean="0"/>
              <a:t>;</a:t>
            </a:r>
            <a:r>
              <a:rPr lang="tr-TR" sz="1600" dirty="0" smtClean="0"/>
              <a:t> </a:t>
            </a:r>
            <a:r>
              <a:rPr lang="en-US" sz="1600" dirty="0" smtClean="0"/>
              <a:t>}</a:t>
            </a:r>
            <a:endParaRPr lang="tr-TR" sz="1600" dirty="0" smtClean="0"/>
          </a:p>
          <a:p>
            <a:pPr lvl="1"/>
            <a:endParaRPr lang="tr-TR" sz="1600" dirty="0" smtClean="0"/>
          </a:p>
          <a:p>
            <a:r>
              <a:rPr lang="tr-TR" sz="1800" b="1" dirty="0" smtClean="0"/>
              <a:t>It is also possible to change the styles setting like:</a:t>
            </a:r>
          </a:p>
          <a:p>
            <a:pPr marL="457207" lvl="1" indent="0">
              <a:buNone/>
            </a:pPr>
            <a:r>
              <a:rPr lang="en-US" sz="1400" dirty="0" smtClean="0"/>
              <a:t>protected void </a:t>
            </a:r>
            <a:r>
              <a:rPr lang="en-US" sz="1400" dirty="0" err="1" smtClean="0"/>
              <a:t>Convert_ServerClick</a:t>
            </a:r>
            <a:r>
              <a:rPr lang="en-US" sz="1400" dirty="0" smtClean="0"/>
              <a:t>(object sender, </a:t>
            </a:r>
            <a:r>
              <a:rPr lang="en-US" sz="1400" dirty="0" err="1" smtClean="0"/>
              <a:t>EventArgs</a:t>
            </a:r>
            <a:r>
              <a:rPr lang="en-US" sz="1400" dirty="0" smtClean="0"/>
              <a:t> e)</a:t>
            </a:r>
            <a:r>
              <a:rPr lang="tr-TR" sz="1400" dirty="0" smtClean="0"/>
              <a:t> </a:t>
            </a:r>
            <a:r>
              <a:rPr lang="en-US" sz="1400" dirty="0" smtClean="0"/>
              <a:t>{</a:t>
            </a:r>
          </a:p>
          <a:p>
            <a:pPr marL="457207" lvl="1" indent="0">
              <a:buNone/>
            </a:pPr>
            <a:r>
              <a:rPr lang="en-US" sz="1400" dirty="0" smtClean="0"/>
              <a:t>decimal amount = </a:t>
            </a:r>
            <a:r>
              <a:rPr lang="en-US" sz="1400" dirty="0" err="1" smtClean="0"/>
              <a:t>Decimal.Parse</a:t>
            </a:r>
            <a:r>
              <a:rPr lang="en-US" sz="1400" dirty="0" smtClean="0"/>
              <a:t>(</a:t>
            </a:r>
            <a:r>
              <a:rPr lang="en-US" sz="1400" dirty="0" err="1" smtClean="0"/>
              <a:t>US.Value</a:t>
            </a:r>
            <a:r>
              <a:rPr lang="en-US" sz="1400" dirty="0" smtClean="0"/>
              <a:t>);</a:t>
            </a:r>
          </a:p>
          <a:p>
            <a:pPr marL="457207" lvl="1" indent="0">
              <a:buNone/>
            </a:pPr>
            <a:r>
              <a:rPr lang="en-US" sz="1400" b="1" dirty="0" smtClean="0"/>
              <a:t>if (amount &lt;= 0)</a:t>
            </a:r>
            <a:r>
              <a:rPr lang="tr-TR" sz="1400" b="1" dirty="0" smtClean="0"/>
              <a:t> </a:t>
            </a:r>
            <a:r>
              <a:rPr lang="en-US" sz="1400" b="1" dirty="0" smtClean="0"/>
              <a:t>{</a:t>
            </a:r>
          </a:p>
          <a:p>
            <a:pPr marL="457207" lvl="1" indent="0">
              <a:buNone/>
            </a:pPr>
            <a:r>
              <a:rPr lang="en-US" sz="1400" b="1" dirty="0" err="1" smtClean="0"/>
              <a:t>Result.Style</a:t>
            </a:r>
            <a:r>
              <a:rPr lang="en-US" sz="1400" b="1" dirty="0" smtClean="0"/>
              <a:t>["color"] = "Red";</a:t>
            </a:r>
          </a:p>
          <a:p>
            <a:pPr marL="457207" lvl="1" indent="0">
              <a:buNone/>
            </a:pPr>
            <a:r>
              <a:rPr lang="en-US" sz="1400" b="1" dirty="0" err="1" smtClean="0"/>
              <a:t>Result.InnerText</a:t>
            </a:r>
            <a:r>
              <a:rPr lang="en-US" sz="1400" b="1" dirty="0" smtClean="0"/>
              <a:t> = "Specify a positive number";</a:t>
            </a:r>
          </a:p>
          <a:p>
            <a:pPr marL="457207" lvl="1" indent="0">
              <a:buNone/>
            </a:pPr>
            <a:r>
              <a:rPr lang="en-US" sz="1400" b="1" dirty="0" smtClean="0"/>
              <a:t>}else</a:t>
            </a:r>
            <a:r>
              <a:rPr lang="tr-TR" sz="1400" b="1" dirty="0" smtClean="0"/>
              <a:t> </a:t>
            </a:r>
            <a:r>
              <a:rPr lang="en-US" sz="1400" b="1" dirty="0" smtClean="0"/>
              <a:t>{</a:t>
            </a:r>
          </a:p>
          <a:p>
            <a:pPr marL="457207" lvl="1" indent="0">
              <a:buNone/>
            </a:pPr>
            <a:r>
              <a:rPr lang="en-US" sz="1400" b="1" dirty="0" err="1" smtClean="0"/>
              <a:t>Result.Style</a:t>
            </a:r>
            <a:r>
              <a:rPr lang="en-US" sz="1400" b="1" dirty="0" smtClean="0"/>
              <a:t>["color"] = "Black";</a:t>
            </a:r>
          </a:p>
          <a:p>
            <a:pPr marL="457207" lvl="1" indent="0">
              <a:buNone/>
            </a:pPr>
            <a:r>
              <a:rPr lang="en-US" sz="1400" dirty="0" smtClean="0"/>
              <a:t>// Retrieve the selected </a:t>
            </a:r>
            <a:r>
              <a:rPr lang="en-US" sz="1400" dirty="0" err="1" smtClean="0"/>
              <a:t>ListItem</a:t>
            </a:r>
            <a:r>
              <a:rPr lang="en-US" sz="1400" dirty="0" smtClean="0"/>
              <a:t> object by its index number.</a:t>
            </a:r>
          </a:p>
          <a:p>
            <a:pPr marL="457207" lvl="1" indent="0">
              <a:buNone/>
            </a:pPr>
            <a:r>
              <a:rPr lang="en-US" sz="1400" dirty="0" err="1" smtClean="0"/>
              <a:t>ListItem</a:t>
            </a:r>
            <a:r>
              <a:rPr lang="en-US" sz="1400" dirty="0" smtClean="0"/>
              <a:t> item = </a:t>
            </a:r>
            <a:r>
              <a:rPr lang="en-US" sz="1400" dirty="0" err="1" smtClean="0"/>
              <a:t>Currency.Items</a:t>
            </a:r>
            <a:r>
              <a:rPr lang="en-US" sz="1400" dirty="0" smtClean="0"/>
              <a:t>[</a:t>
            </a:r>
            <a:r>
              <a:rPr lang="en-US" sz="1400" dirty="0" err="1" smtClean="0"/>
              <a:t>Currency.SelectedIndex</a:t>
            </a:r>
            <a:r>
              <a:rPr lang="en-US" sz="1400" dirty="0" smtClean="0"/>
              <a:t>];</a:t>
            </a:r>
          </a:p>
          <a:p>
            <a:pPr marL="457207" lvl="1" indent="0">
              <a:buNone/>
            </a:pPr>
            <a:r>
              <a:rPr lang="en-US" sz="1400" dirty="0" smtClean="0"/>
              <a:t>decimal </a:t>
            </a:r>
            <a:r>
              <a:rPr lang="en-US" sz="1400" dirty="0" err="1" smtClean="0"/>
              <a:t>newAmount</a:t>
            </a:r>
            <a:r>
              <a:rPr lang="en-US" sz="1400" dirty="0" smtClean="0"/>
              <a:t> = amount * </a:t>
            </a:r>
            <a:r>
              <a:rPr lang="en-US" sz="1400" dirty="0" err="1" smtClean="0"/>
              <a:t>Decimal.Parse</a:t>
            </a:r>
            <a:r>
              <a:rPr lang="en-US" sz="1400" dirty="0" smtClean="0"/>
              <a:t>(</a:t>
            </a:r>
            <a:r>
              <a:rPr lang="en-US" sz="1400" dirty="0" err="1" smtClean="0"/>
              <a:t>item.Value</a:t>
            </a:r>
            <a:r>
              <a:rPr lang="en-US" sz="1400" dirty="0" smtClean="0"/>
              <a:t>);</a:t>
            </a:r>
          </a:p>
          <a:p>
            <a:pPr marL="457207" lvl="1" indent="0">
              <a:buNone/>
            </a:pPr>
            <a:r>
              <a:rPr lang="en-US" sz="1400" dirty="0" err="1" smtClean="0"/>
              <a:t>Result.InnerText</a:t>
            </a:r>
            <a:r>
              <a:rPr lang="en-US" sz="1400" dirty="0" smtClean="0"/>
              <a:t> = </a:t>
            </a:r>
            <a:r>
              <a:rPr lang="en-US" sz="1400" dirty="0" err="1" smtClean="0"/>
              <a:t>amount.ToString</a:t>
            </a:r>
            <a:r>
              <a:rPr lang="en-US" sz="1400" dirty="0" smtClean="0"/>
              <a:t>() + " U.S. dollars = ";</a:t>
            </a:r>
          </a:p>
          <a:p>
            <a:pPr marL="457207" lvl="1" indent="0">
              <a:buNone/>
            </a:pPr>
            <a:r>
              <a:rPr lang="en-US" sz="1400" dirty="0" err="1" smtClean="0"/>
              <a:t>Result.InnerText</a:t>
            </a:r>
            <a:r>
              <a:rPr lang="en-US" sz="1400" dirty="0" smtClean="0"/>
              <a:t> += </a:t>
            </a:r>
            <a:r>
              <a:rPr lang="en-US" sz="1400" dirty="0" err="1" smtClean="0"/>
              <a:t>newAmount.ToString</a:t>
            </a:r>
            <a:r>
              <a:rPr lang="en-US" sz="1400" dirty="0" smtClean="0"/>
              <a:t>() + " " + </a:t>
            </a:r>
            <a:r>
              <a:rPr lang="en-US" sz="1400" dirty="0" err="1" smtClean="0"/>
              <a:t>item.Text</a:t>
            </a:r>
            <a:r>
              <a:rPr lang="en-US" sz="1400" dirty="0" smtClean="0"/>
              <a:t>;</a:t>
            </a:r>
            <a:r>
              <a:rPr lang="en-US" sz="1400" b="1" dirty="0" smtClean="0"/>
              <a:t>}</a:t>
            </a:r>
            <a:r>
              <a:rPr lang="en-US" sz="1400" dirty="0" smtClean="0"/>
              <a:t>}</a:t>
            </a:r>
            <a:endParaRPr lang="tr-TR" sz="1400" dirty="0" smtClean="0"/>
          </a:p>
          <a:p>
            <a:pPr lvl="1"/>
            <a:endParaRPr lang="tr-TR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33F95-D0D2-4A79-BAD1-D6391FEADCB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2379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HTML Control Events</a:t>
            </a:r>
            <a:endParaRPr lang="en-US" sz="3200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59158"/>
            <a:ext cx="8001000" cy="499719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HTML server controls also provide one of two possible events: </a:t>
            </a:r>
            <a:r>
              <a:rPr lang="en-US" sz="2800" dirty="0" err="1" smtClean="0"/>
              <a:t>ServerClick</a:t>
            </a:r>
            <a:r>
              <a:rPr lang="en-US" sz="2800" dirty="0" smtClean="0"/>
              <a:t> or </a:t>
            </a:r>
            <a:r>
              <a:rPr lang="en-US" sz="2800" dirty="0" err="1" smtClean="0"/>
              <a:t>ServerChange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ServerClick</a:t>
            </a:r>
            <a:r>
              <a:rPr lang="en-US" sz="2400" dirty="0" smtClean="0"/>
              <a:t> is simply a click that’s processed on the server side. It’s provided by most</a:t>
            </a:r>
            <a:r>
              <a:rPr lang="tr-TR" sz="2400" dirty="0" smtClean="0"/>
              <a:t> </a:t>
            </a:r>
            <a:r>
              <a:rPr lang="en-US" sz="2400" dirty="0" smtClean="0"/>
              <a:t>button controls, and it allows your code to take immediate action. </a:t>
            </a:r>
            <a:endParaRPr lang="tr-TR" sz="2400" dirty="0" smtClean="0"/>
          </a:p>
          <a:p>
            <a:pPr lvl="1"/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ServerChange</a:t>
            </a:r>
            <a:r>
              <a:rPr lang="en-US" sz="2400" dirty="0" smtClean="0"/>
              <a:t> event responds when a change has been made to a text or selection</a:t>
            </a:r>
            <a:r>
              <a:rPr lang="tr-TR" sz="2400" dirty="0" smtClean="0"/>
              <a:t> </a:t>
            </a:r>
            <a:r>
              <a:rPr lang="en-US" sz="2400" dirty="0" smtClean="0"/>
              <a:t>control. This event isn’t as useful as it appears because it doesn’t occur until the page is posted</a:t>
            </a:r>
            <a:r>
              <a:rPr lang="tr-TR" sz="2400" dirty="0" smtClean="0"/>
              <a:t> </a:t>
            </a:r>
            <a:r>
              <a:rPr lang="en-US" sz="2400" dirty="0" smtClean="0"/>
              <a:t>back (for example, after the user clicks a submit button). At this point, the </a:t>
            </a:r>
            <a:r>
              <a:rPr lang="en-US" sz="2400" dirty="0" err="1" smtClean="0"/>
              <a:t>ServerChange</a:t>
            </a:r>
            <a:r>
              <a:rPr lang="en-US" sz="2400" dirty="0" smtClean="0"/>
              <a:t> event</a:t>
            </a:r>
            <a:r>
              <a:rPr lang="tr-TR" sz="2400" dirty="0" smtClean="0"/>
              <a:t> </a:t>
            </a:r>
            <a:r>
              <a:rPr lang="en-US" sz="2400" dirty="0" smtClean="0"/>
              <a:t>occurs for all changed controls, followed by the appropriate </a:t>
            </a:r>
            <a:r>
              <a:rPr lang="en-US" sz="2400" dirty="0" err="1" smtClean="0"/>
              <a:t>ServerClick</a:t>
            </a:r>
            <a:r>
              <a:rPr lang="en-US" sz="2400" dirty="0" smtClean="0"/>
              <a:t>. The </a:t>
            </a:r>
            <a:r>
              <a:rPr lang="en-US" sz="2400" dirty="0" err="1" smtClean="0"/>
              <a:t>Page.Load</a:t>
            </a:r>
            <a:r>
              <a:rPr lang="en-US" sz="2400" dirty="0" smtClean="0"/>
              <a:t> event</a:t>
            </a:r>
            <a:r>
              <a:rPr lang="tr-TR" sz="2400" dirty="0" smtClean="0"/>
              <a:t> </a:t>
            </a:r>
            <a:r>
              <a:rPr lang="en-US" sz="2400" dirty="0" smtClean="0"/>
              <a:t>is the first to fire, but you have no way to know the order of events for other controls.</a:t>
            </a:r>
          </a:p>
          <a:p>
            <a:pPr lvl="1"/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8B52F-F5E8-4992-9F2B-F037DC2DDF4F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HTML Control Events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8C60F-6686-442E-9FB5-DDD8855196BF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53248"/>
            <a:ext cx="8086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281721" cy="140053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HTML Control Classes (HTMLContainerControl)</a:t>
            </a:r>
            <a:endParaRPr lang="en-US" sz="2400" b="1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220405"/>
            <a:ext cx="8077200" cy="5289550"/>
          </a:xfrm>
        </p:spPr>
        <p:txBody>
          <a:bodyPr/>
          <a:lstStyle/>
          <a:p>
            <a:r>
              <a:rPr lang="en-US" sz="2400" dirty="0" smtClean="0"/>
              <a:t>Any HTML control that requires a closing tag inherits from the </a:t>
            </a:r>
            <a:r>
              <a:rPr lang="en-US" sz="2400" dirty="0" err="1" smtClean="0"/>
              <a:t>HtmlContainer</a:t>
            </a:r>
            <a:r>
              <a:rPr lang="en-US" sz="2400" dirty="0" smtClean="0"/>
              <a:t> class (which in</a:t>
            </a:r>
            <a:r>
              <a:rPr lang="tr-TR" sz="2400" dirty="0" smtClean="0"/>
              <a:t> </a:t>
            </a:r>
            <a:r>
              <a:rPr lang="en-US" sz="2400" dirty="0" smtClean="0"/>
              <a:t>turn inherits from the more basic </a:t>
            </a:r>
            <a:r>
              <a:rPr lang="en-US" sz="2400" dirty="0" err="1" smtClean="0"/>
              <a:t>HtmlControl</a:t>
            </a:r>
            <a:r>
              <a:rPr lang="en-US" sz="2400" dirty="0" smtClean="0"/>
              <a:t> class). For example, elements such as &lt;a&gt;,</a:t>
            </a:r>
            <a:r>
              <a:rPr lang="tr-TR" sz="2400" dirty="0" smtClean="0"/>
              <a:t> </a:t>
            </a:r>
            <a:r>
              <a:rPr lang="en-US" sz="2400" dirty="0" smtClean="0"/>
              <a:t>&lt;form&gt;, and &lt;div&gt; always use a closing tag, because they can contain other HTML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90018-933C-4C59-9DB7-1D6B54135797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02" y="3838575"/>
            <a:ext cx="78406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495" y="147067"/>
            <a:ext cx="7055380" cy="1400530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HTML Control Classes (The Page Class)</a:t>
            </a:r>
            <a:endParaRPr lang="en-US" sz="2800" b="1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914400" y="1063423"/>
            <a:ext cx="7772400" cy="5365750"/>
          </a:xfrm>
        </p:spPr>
        <p:txBody>
          <a:bodyPr/>
          <a:lstStyle/>
          <a:p>
            <a:r>
              <a:rPr lang="tr-TR" sz="2000" dirty="0" smtClean="0"/>
              <a:t>Here is an overview of some of the more fundamental properties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08E04-AF57-4D1C-B624-9DA40CA81B7E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53248"/>
            <a:ext cx="4762500" cy="480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37" y="71437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Sending the User to a New Page</a:t>
            </a:r>
            <a:endParaRPr lang="en-US" sz="3200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943600"/>
          </a:xfrm>
        </p:spPr>
        <p:txBody>
          <a:bodyPr>
            <a:normAutofit fontScale="85000" lnSpcReduction="20000"/>
          </a:bodyPr>
          <a:lstStyle/>
          <a:p>
            <a:pPr marL="457207" lvl="1" indent="0">
              <a:buNone/>
            </a:pPr>
            <a:r>
              <a:rPr lang="en-US" sz="1200" dirty="0" smtClean="0"/>
              <a:t>Click &lt;a </a:t>
            </a:r>
            <a:r>
              <a:rPr lang="en-US" sz="1200" dirty="0" err="1" smtClean="0"/>
              <a:t>href</a:t>
            </a:r>
            <a:r>
              <a:rPr lang="en-US" sz="1200" dirty="0" smtClean="0"/>
              <a:t>="newpage.aspx"&gt;here&lt;/a&gt; to go to newpage.aspx.</a:t>
            </a:r>
            <a:endParaRPr lang="tr-TR" sz="1200" dirty="0" smtClean="0"/>
          </a:p>
          <a:p>
            <a:r>
              <a:rPr lang="en-US" sz="1600" dirty="0" smtClean="0"/>
              <a:t>Another option is to send the user to a new page using code. This approach is useful if you</a:t>
            </a:r>
            <a:r>
              <a:rPr lang="tr-TR" sz="1600" dirty="0" smtClean="0"/>
              <a:t> </a:t>
            </a:r>
            <a:r>
              <a:rPr lang="en-US" sz="1600" dirty="0" smtClean="0"/>
              <a:t>want to use your code to perform some other work before you redirect the user. It’s also handy</a:t>
            </a:r>
            <a:r>
              <a:rPr lang="tr-TR" sz="1600" dirty="0" smtClean="0"/>
              <a:t> </a:t>
            </a:r>
            <a:r>
              <a:rPr lang="en-US" sz="1600" dirty="0" smtClean="0"/>
              <a:t>if you need to use code to decide where to send the user. For example</a:t>
            </a:r>
            <a:r>
              <a:rPr lang="tr-TR" sz="1600" dirty="0" smtClean="0"/>
              <a:t>:</a:t>
            </a:r>
          </a:p>
          <a:p>
            <a:pPr marL="457207" lvl="1" indent="0">
              <a:buNone/>
            </a:pPr>
            <a:r>
              <a:rPr lang="en-US" sz="1200" dirty="0" err="1" smtClean="0"/>
              <a:t>Response.Redirect</a:t>
            </a:r>
            <a:r>
              <a:rPr lang="en-US" sz="1200" dirty="0" smtClean="0"/>
              <a:t>("newpage.aspx");</a:t>
            </a:r>
            <a:endParaRPr lang="tr-TR" sz="1200" dirty="0" smtClean="0"/>
          </a:p>
          <a:p>
            <a:r>
              <a:rPr lang="en-US" sz="1600" dirty="0" smtClean="0"/>
              <a:t>When you use the Redirect() method, ASP.NET immediately stops processing the page</a:t>
            </a:r>
            <a:r>
              <a:rPr lang="tr-TR" sz="1600" dirty="0" smtClean="0"/>
              <a:t> </a:t>
            </a:r>
            <a:r>
              <a:rPr lang="en-US" sz="1600" dirty="0" smtClean="0"/>
              <a:t>and sends a redirect message back to the browser. Any code that occurs after the Redirect()</a:t>
            </a:r>
            <a:r>
              <a:rPr lang="tr-TR" sz="1600" dirty="0" smtClean="0"/>
              <a:t> </a:t>
            </a:r>
            <a:r>
              <a:rPr lang="en-US" sz="1600" dirty="0" smtClean="0"/>
              <a:t>call won’t be executed. When the browser receives the redirect message, it sends a request for</a:t>
            </a:r>
            <a:r>
              <a:rPr lang="tr-TR" sz="1600" dirty="0" smtClean="0"/>
              <a:t> </a:t>
            </a:r>
            <a:r>
              <a:rPr lang="en-US" sz="1600" dirty="0" smtClean="0"/>
              <a:t>the new page.</a:t>
            </a:r>
          </a:p>
          <a:p>
            <a:r>
              <a:rPr lang="en-US" sz="1600" dirty="0" smtClean="0"/>
              <a:t>You can use the Redirect() method to send the user to any type of page. You can even send</a:t>
            </a:r>
            <a:r>
              <a:rPr lang="tr-TR" sz="1600" dirty="0" smtClean="0"/>
              <a:t> </a:t>
            </a:r>
            <a:r>
              <a:rPr lang="en-US" sz="1600" dirty="0" smtClean="0"/>
              <a:t>the user to another website using an absolute URL (a URL that starts with http://), as shown</a:t>
            </a:r>
            <a:r>
              <a:rPr lang="tr-TR" sz="1600" dirty="0" smtClean="0"/>
              <a:t> </a:t>
            </a:r>
            <a:r>
              <a:rPr lang="en-US" sz="1600" dirty="0" smtClean="0"/>
              <a:t>here:</a:t>
            </a:r>
          </a:p>
          <a:p>
            <a:pPr marL="457207" lvl="1" indent="0">
              <a:buNone/>
            </a:pPr>
            <a:r>
              <a:rPr lang="en-US" sz="1200" dirty="0" err="1" smtClean="0"/>
              <a:t>Response.Redirect</a:t>
            </a:r>
            <a:r>
              <a:rPr lang="en-US" sz="1200" dirty="0" smtClean="0"/>
              <a:t>("http://www.prosetech.com");</a:t>
            </a:r>
          </a:p>
          <a:p>
            <a:r>
              <a:rPr lang="en-US" sz="1600" dirty="0" smtClean="0"/>
              <a:t>ASP.NET gives you one other option for sending the user to a new page. You can use the</a:t>
            </a:r>
            <a:r>
              <a:rPr lang="tr-TR" sz="1600" dirty="0" smtClean="0"/>
              <a:t> </a:t>
            </a:r>
            <a:r>
              <a:rPr lang="en-US" sz="1600" dirty="0" err="1" smtClean="0"/>
              <a:t>HttpServerUtility.Transfer</a:t>
            </a:r>
            <a:r>
              <a:rPr lang="en-US" sz="1600" dirty="0" smtClean="0"/>
              <a:t>() method instead of </a:t>
            </a:r>
            <a:r>
              <a:rPr lang="en-US" sz="1600" dirty="0" err="1" smtClean="0"/>
              <a:t>Response.Redirect</a:t>
            </a:r>
            <a:r>
              <a:rPr lang="en-US" sz="1600" dirty="0" smtClean="0"/>
              <a:t>(). An </a:t>
            </a:r>
            <a:r>
              <a:rPr lang="en-US" sz="1600" dirty="0" err="1" smtClean="0"/>
              <a:t>HttpServerUtility</a:t>
            </a:r>
            <a:r>
              <a:rPr lang="tr-TR" sz="1600" dirty="0" smtClean="0"/>
              <a:t> </a:t>
            </a:r>
            <a:r>
              <a:rPr lang="en-US" sz="1600" dirty="0" smtClean="0"/>
              <a:t>object is provided through the </a:t>
            </a:r>
            <a:r>
              <a:rPr lang="en-US" sz="1600" dirty="0" err="1" smtClean="0"/>
              <a:t>Page.Server</a:t>
            </a:r>
            <a:r>
              <a:rPr lang="en-US" sz="1600" dirty="0" smtClean="0"/>
              <a:t> property, so your redirection code would look</a:t>
            </a:r>
            <a:r>
              <a:rPr lang="tr-TR" sz="1600" dirty="0" smtClean="0"/>
              <a:t> </a:t>
            </a:r>
            <a:r>
              <a:rPr lang="en-US" sz="1600" dirty="0" smtClean="0"/>
              <a:t>like this:</a:t>
            </a:r>
          </a:p>
          <a:p>
            <a:pPr marL="457207" lvl="1" indent="0">
              <a:buNone/>
            </a:pPr>
            <a:r>
              <a:rPr lang="en-US" sz="1200" dirty="0" err="1" smtClean="0"/>
              <a:t>Server.Transfer</a:t>
            </a:r>
            <a:r>
              <a:rPr lang="en-US" sz="1200" dirty="0" smtClean="0"/>
              <a:t>("newpage.aspx");</a:t>
            </a:r>
          </a:p>
          <a:p>
            <a:r>
              <a:rPr lang="en-US" sz="1600" dirty="0" smtClean="0"/>
              <a:t>The advantage of using the Transfer() method is the fact that it doesn’t involve the</a:t>
            </a:r>
            <a:r>
              <a:rPr lang="tr-TR" sz="1600" dirty="0" smtClean="0"/>
              <a:t> </a:t>
            </a:r>
            <a:r>
              <a:rPr lang="en-US" sz="1600" dirty="0" smtClean="0"/>
              <a:t>browser. Instead of sending a redirect message back to the browser, ASP.NET simply starts processing</a:t>
            </a:r>
            <a:r>
              <a:rPr lang="tr-TR" sz="1600" dirty="0" smtClean="0"/>
              <a:t> </a:t>
            </a:r>
            <a:r>
              <a:rPr lang="en-US" sz="1600" dirty="0" smtClean="0"/>
              <a:t>the new page as though the user had originally requested that page. This behavior</a:t>
            </a:r>
            <a:r>
              <a:rPr lang="tr-TR" sz="1600" dirty="0" smtClean="0"/>
              <a:t> </a:t>
            </a:r>
            <a:r>
              <a:rPr lang="en-US" sz="1600" dirty="0" smtClean="0"/>
              <a:t>saves a bit of time, but it also introduces some significant limitations. You can’t use Transfer()</a:t>
            </a:r>
            <a:r>
              <a:rPr lang="tr-TR" sz="1600" dirty="0" smtClean="0"/>
              <a:t> </a:t>
            </a:r>
            <a:r>
              <a:rPr lang="en-US" sz="1600" dirty="0" smtClean="0"/>
              <a:t>to send the user to another website or to a non-ASP.NET page (such as an HTML page). The</a:t>
            </a:r>
            <a:r>
              <a:rPr lang="tr-TR" sz="1600" dirty="0" smtClean="0"/>
              <a:t> </a:t>
            </a:r>
            <a:r>
              <a:rPr lang="en-US" sz="1600" dirty="0" smtClean="0"/>
              <a:t>Transfer() method only allows you to jump from one ASP.NET page to another, in the same</a:t>
            </a:r>
            <a:r>
              <a:rPr lang="tr-TR" sz="1600" dirty="0" smtClean="0"/>
              <a:t> </a:t>
            </a:r>
            <a:r>
              <a:rPr lang="en-US" sz="1600" dirty="0" smtClean="0"/>
              <a:t>web application. Furthermore, when you use Transfer() the user won’t have any idea that</a:t>
            </a:r>
            <a:r>
              <a:rPr lang="tr-TR" sz="1600" dirty="0" smtClean="0"/>
              <a:t> </a:t>
            </a:r>
            <a:r>
              <a:rPr lang="en-US" sz="1600" dirty="0" smtClean="0"/>
              <a:t>another page has taken over, because the browser will still show the original URL. This can</a:t>
            </a:r>
            <a:r>
              <a:rPr lang="tr-TR" sz="1600" dirty="0" smtClean="0"/>
              <a:t> </a:t>
            </a:r>
            <a:r>
              <a:rPr lang="en-US" sz="1600" dirty="0" smtClean="0"/>
              <a:t>cause a problem if you want to support browser bookmarks.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6390-CB95-422F-B0B2-CCF32257A40F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52400"/>
            <a:ext cx="7821090" cy="1700848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HTML Encoding</a:t>
            </a: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9847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 you already know, there are certain characters that have a special meaning in HTML. For</a:t>
            </a:r>
            <a:r>
              <a:rPr lang="tr-TR" sz="2400" dirty="0" smtClean="0"/>
              <a:t> </a:t>
            </a:r>
            <a:r>
              <a:rPr lang="en-US" sz="2400" dirty="0" smtClean="0"/>
              <a:t>example, the angle brackets (&lt; &gt;) are always used to create tags. This can cause problems if</a:t>
            </a:r>
            <a:r>
              <a:rPr lang="tr-TR" sz="2400" dirty="0" smtClean="0"/>
              <a:t> </a:t>
            </a:r>
            <a:r>
              <a:rPr lang="en-US" sz="2400" dirty="0" smtClean="0"/>
              <a:t>you actually want to use these characters as part of the content of your web page.</a:t>
            </a:r>
          </a:p>
          <a:p>
            <a:r>
              <a:rPr lang="en-US" sz="2400" dirty="0" smtClean="0"/>
              <a:t>For example, imagine you want to display this text on a web page:</a:t>
            </a:r>
          </a:p>
          <a:p>
            <a:pPr lvl="1"/>
            <a:r>
              <a:rPr lang="en-US" sz="2000" dirty="0" smtClean="0"/>
              <a:t>Enter a word &lt;here&gt;</a:t>
            </a:r>
          </a:p>
          <a:p>
            <a:r>
              <a:rPr lang="en-US" sz="2400" dirty="0" smtClean="0"/>
              <a:t>If you try to write this information to a page or place it inside a control, you end up with</a:t>
            </a:r>
            <a:r>
              <a:rPr lang="tr-TR" sz="2400" dirty="0" smtClean="0"/>
              <a:t> </a:t>
            </a:r>
            <a:r>
              <a:rPr lang="en-US" sz="2400" dirty="0" smtClean="0"/>
              <a:t>this instead:</a:t>
            </a:r>
          </a:p>
          <a:p>
            <a:pPr lvl="1"/>
            <a:r>
              <a:rPr lang="en-US" sz="2000" dirty="0" smtClean="0"/>
              <a:t>Enter a word</a:t>
            </a:r>
            <a:endParaRPr lang="tr-TR" sz="2000" dirty="0" smtClean="0"/>
          </a:p>
          <a:p>
            <a:r>
              <a:rPr lang="tr-TR" sz="2400" dirty="0" smtClean="0"/>
              <a:t>The solution is to use HTMLEncode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A6A05-EFD9-474F-BA73-46F37DC4FC08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81" y="295736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Anatomy of an ASP.NET Application</a:t>
            </a:r>
            <a:endParaRPr lang="en-US" sz="32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23875" y="1206759"/>
            <a:ext cx="8153400" cy="5670550"/>
          </a:xfrm>
        </p:spPr>
        <p:txBody>
          <a:bodyPr/>
          <a:lstStyle/>
          <a:p>
            <a:endParaRPr lang="tr-TR" dirty="0" smtClean="0"/>
          </a:p>
          <a:p>
            <a:r>
              <a:rPr lang="en-US" dirty="0" smtClean="0"/>
              <a:t>The standard definition of an ASP.NET application describes it as a combination of files,</a:t>
            </a:r>
            <a:r>
              <a:rPr lang="tr-TR" dirty="0" smtClean="0"/>
              <a:t> </a:t>
            </a:r>
            <a:r>
              <a:rPr lang="en-US" dirty="0" smtClean="0"/>
              <a:t>pages, handlers, modules, and executable code that can be invoked from a virtual directory</a:t>
            </a:r>
            <a:r>
              <a:rPr lang="tr-TR" dirty="0" smtClean="0"/>
              <a:t> </a:t>
            </a:r>
            <a:r>
              <a:rPr lang="en-US" dirty="0" smtClean="0"/>
              <a:t>(and, optionally, its subdirectories) on a web server. In other words, the virtual directory is the</a:t>
            </a:r>
            <a:r>
              <a:rPr lang="tr-TR" dirty="0" smtClean="0"/>
              <a:t> </a:t>
            </a:r>
            <a:r>
              <a:rPr lang="en-US" dirty="0" smtClean="0"/>
              <a:t>basic grouping structure that delimits an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F2B6-96C5-40A1-BBC0-0863013C9CE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HTML Encoding</a:t>
            </a:r>
            <a:endParaRPr lang="en-US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832350"/>
          </a:xfrm>
        </p:spPr>
        <p:txBody>
          <a:bodyPr/>
          <a:lstStyle/>
          <a:p>
            <a:r>
              <a:rPr lang="en-US" sz="2000" dirty="0" smtClean="0"/>
              <a:t>// Will output as "Enter a word &amp;</a:t>
            </a:r>
            <a:r>
              <a:rPr lang="en-US" sz="2000" dirty="0" err="1" smtClean="0"/>
              <a:t>lt;here&amp;gt</a:t>
            </a:r>
            <a:r>
              <a:rPr lang="en-US" sz="2000" dirty="0" smtClean="0"/>
              <a:t>;" in the HTML file, but the</a:t>
            </a:r>
          </a:p>
          <a:p>
            <a:r>
              <a:rPr lang="en-US" sz="2000" dirty="0" smtClean="0"/>
              <a:t>// browser will display it as "Enter a word &lt;here&gt;".</a:t>
            </a:r>
          </a:p>
          <a:p>
            <a:pPr lvl="1"/>
            <a:r>
              <a:rPr lang="en-US" sz="1600" dirty="0" err="1" smtClean="0"/>
              <a:t>ctrl.InnerHtml</a:t>
            </a:r>
            <a:r>
              <a:rPr lang="en-US" sz="1600" dirty="0" smtClean="0"/>
              <a:t> = </a:t>
            </a:r>
            <a:r>
              <a:rPr lang="en-US" sz="1600" dirty="0" err="1" smtClean="0"/>
              <a:t>Server.HtmlEncode</a:t>
            </a:r>
            <a:r>
              <a:rPr lang="en-US" sz="1600" dirty="0" smtClean="0"/>
              <a:t>("Enter a word &lt;here&gt;");</a:t>
            </a:r>
            <a:endParaRPr lang="tr-TR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Or consider this example, which mingles real HTML tags with text that needs to be</a:t>
            </a:r>
            <a:r>
              <a:rPr lang="tr-TR" sz="2000" dirty="0" smtClean="0"/>
              <a:t> </a:t>
            </a:r>
            <a:r>
              <a:rPr lang="en-US" sz="2000" dirty="0" smtClean="0"/>
              <a:t>encoded:</a:t>
            </a:r>
          </a:p>
          <a:p>
            <a:pPr lvl="1"/>
            <a:r>
              <a:rPr lang="en-US" sz="1600" dirty="0" err="1" smtClean="0"/>
              <a:t>ctrl.InnerHtml</a:t>
            </a:r>
            <a:r>
              <a:rPr lang="en-US" sz="1600" dirty="0" smtClean="0"/>
              <a:t> = "To &lt;b&gt;bold&lt;/b&gt; text use the ";</a:t>
            </a:r>
          </a:p>
          <a:p>
            <a:pPr lvl="1"/>
            <a:r>
              <a:rPr lang="en-US" sz="1600" dirty="0" err="1" smtClean="0"/>
              <a:t>ctrl.InnerHtml</a:t>
            </a:r>
            <a:r>
              <a:rPr lang="en-US" sz="1600" dirty="0" smtClean="0"/>
              <a:t> += </a:t>
            </a:r>
            <a:r>
              <a:rPr lang="en-US" sz="1600" dirty="0" err="1" smtClean="0"/>
              <a:t>Server.HtmlEncode</a:t>
            </a:r>
            <a:r>
              <a:rPr lang="en-US" sz="1600" dirty="0" smtClean="0"/>
              <a:t>("&lt;b&gt;") + " tag.";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A0473-F8C8-49FD-9661-BA0D5A9C87B2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HTML Encoding</a:t>
            </a:r>
            <a:endParaRPr lang="en-US" b="1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7150"/>
          </a:xfrm>
        </p:spPr>
        <p:txBody>
          <a:bodyPr>
            <a:normAutofit lnSpcReduction="10000"/>
          </a:bodyPr>
          <a:lstStyle/>
          <a:p>
            <a:endParaRPr lang="tr-TR" sz="2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HtmlEncode</a:t>
            </a:r>
            <a:r>
              <a:rPr lang="en-US" sz="2000" dirty="0" smtClean="0"/>
              <a:t>() method is particularly useful if you’re retrieving values from a database</a:t>
            </a:r>
            <a:r>
              <a:rPr lang="tr-TR" sz="2000" dirty="0" smtClean="0"/>
              <a:t> </a:t>
            </a:r>
            <a:r>
              <a:rPr lang="en-US" sz="2000" dirty="0" smtClean="0"/>
              <a:t>and you aren’t sure whether the text is valid HTML. You can use the </a:t>
            </a:r>
            <a:r>
              <a:rPr lang="en-US" sz="2000" dirty="0" err="1" smtClean="0"/>
              <a:t>HtmlDecode</a:t>
            </a:r>
            <a:r>
              <a:rPr lang="en-US" sz="2000" dirty="0" smtClean="0"/>
              <a:t>()</a:t>
            </a:r>
            <a:r>
              <a:rPr lang="tr-TR" sz="2000" dirty="0" smtClean="0"/>
              <a:t> </a:t>
            </a:r>
            <a:r>
              <a:rPr lang="en-US" sz="2000" dirty="0" smtClean="0"/>
              <a:t>method to revert the text to its normal form if you need to perform additional operations or</a:t>
            </a:r>
            <a:r>
              <a:rPr lang="tr-TR" sz="2000" dirty="0" smtClean="0"/>
              <a:t> </a:t>
            </a:r>
            <a:r>
              <a:rPr lang="en-US" sz="2000" dirty="0" smtClean="0"/>
              <a:t>comparisons with it in your code.</a:t>
            </a:r>
            <a:endParaRPr lang="tr-TR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Along with the </a:t>
            </a:r>
            <a:r>
              <a:rPr lang="en-US" sz="2000" dirty="0" err="1" smtClean="0"/>
              <a:t>HtmlEncode</a:t>
            </a:r>
            <a:r>
              <a:rPr lang="en-US" sz="2000" dirty="0" smtClean="0"/>
              <a:t>() and </a:t>
            </a:r>
            <a:r>
              <a:rPr lang="en-US" sz="2000" dirty="0" err="1" smtClean="0"/>
              <a:t>HtmlDecode</a:t>
            </a:r>
            <a:r>
              <a:rPr lang="en-US" sz="2000" dirty="0" smtClean="0"/>
              <a:t>() methods, the </a:t>
            </a:r>
            <a:r>
              <a:rPr lang="en-US" sz="2000" dirty="0" err="1" smtClean="0"/>
              <a:t>HttpServerUtility</a:t>
            </a:r>
            <a:r>
              <a:rPr lang="en-US" sz="2000" dirty="0" smtClean="0"/>
              <a:t> class</a:t>
            </a:r>
            <a:r>
              <a:rPr lang="tr-TR" sz="2000" dirty="0" smtClean="0"/>
              <a:t> </a:t>
            </a:r>
            <a:r>
              <a:rPr lang="en-US" sz="2000" dirty="0" smtClean="0"/>
              <a:t>also includes </a:t>
            </a:r>
            <a:r>
              <a:rPr lang="en-US" sz="2000" dirty="0" err="1" smtClean="0"/>
              <a:t>UrlEncode</a:t>
            </a:r>
            <a:r>
              <a:rPr lang="en-US" sz="2000" dirty="0" smtClean="0"/>
              <a:t>() and </a:t>
            </a:r>
            <a:r>
              <a:rPr lang="en-US" sz="2000" dirty="0" err="1" smtClean="0"/>
              <a:t>UrlDecode</a:t>
            </a:r>
            <a:r>
              <a:rPr lang="en-US" sz="2000" dirty="0" smtClean="0"/>
              <a:t>() methods. Much as </a:t>
            </a:r>
            <a:r>
              <a:rPr lang="en-US" sz="2000" dirty="0" err="1" smtClean="0"/>
              <a:t>HtmlEncode</a:t>
            </a:r>
            <a:r>
              <a:rPr lang="en-US" sz="2000" dirty="0" smtClean="0"/>
              <a:t>() allows you to</a:t>
            </a:r>
            <a:r>
              <a:rPr lang="tr-TR" sz="2000" dirty="0" smtClean="0"/>
              <a:t> </a:t>
            </a:r>
            <a:r>
              <a:rPr lang="en-US" sz="2000" dirty="0" smtClean="0"/>
              <a:t>convert text to valid HTML with no special characters, </a:t>
            </a:r>
            <a:r>
              <a:rPr lang="en-US" sz="2000" dirty="0" err="1" smtClean="0"/>
              <a:t>UrlEncode</a:t>
            </a:r>
            <a:r>
              <a:rPr lang="en-US" sz="2000" dirty="0" smtClean="0"/>
              <a:t>() allows you to convert text</a:t>
            </a:r>
            <a:r>
              <a:rPr lang="tr-TR" sz="2000" dirty="0" smtClean="0"/>
              <a:t> </a:t>
            </a:r>
            <a:r>
              <a:rPr lang="en-US" sz="2000" dirty="0" smtClean="0"/>
              <a:t>into a form that can be used in a URL. This technique is particularly useful if you want to pass</a:t>
            </a:r>
            <a:r>
              <a:rPr lang="tr-TR" sz="2000" dirty="0" smtClean="0"/>
              <a:t> </a:t>
            </a:r>
            <a:r>
              <a:rPr lang="en-US" sz="2000" dirty="0" smtClean="0"/>
              <a:t>information from one page to another by tacking it onto the end of the URL.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FF1C-873F-4F9D-B049-735B66844D27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Application Events</a:t>
            </a:r>
            <a:endParaRPr lang="en-US" sz="3200" b="1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0136"/>
            <a:ext cx="8305800" cy="514621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Although server controls are the most common source of events, there’s another type of</a:t>
            </a:r>
            <a:r>
              <a:rPr lang="tr-TR" sz="2400" dirty="0" smtClean="0"/>
              <a:t> </a:t>
            </a:r>
            <a:r>
              <a:rPr lang="en-US" sz="2400" dirty="0" smtClean="0"/>
              <a:t>event that you’ll occasionally encounter: </a:t>
            </a:r>
            <a:r>
              <a:rPr lang="en-US" sz="2400" i="1" dirty="0" smtClean="0"/>
              <a:t>application events</a:t>
            </a:r>
            <a:r>
              <a:rPr lang="en-US" sz="2400" dirty="0" smtClean="0"/>
              <a:t>. Application events aren’t nearly</a:t>
            </a:r>
            <a:r>
              <a:rPr lang="tr-TR" sz="2400" dirty="0" smtClean="0"/>
              <a:t> </a:t>
            </a:r>
            <a:r>
              <a:rPr lang="en-US" sz="2400" dirty="0" smtClean="0"/>
              <a:t>as important in an ASP.NET application as the events fired by server controls, but you might</a:t>
            </a:r>
            <a:r>
              <a:rPr lang="tr-TR" sz="2400" dirty="0" smtClean="0"/>
              <a:t> u</a:t>
            </a:r>
            <a:r>
              <a:rPr lang="en-US" sz="2400" dirty="0" smtClean="0"/>
              <a:t>se them to perform additional processing tasks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smtClean="0"/>
              <a:t>For example, using application events you</a:t>
            </a:r>
            <a:r>
              <a:rPr lang="tr-TR" sz="2400" dirty="0" smtClean="0"/>
              <a:t> </a:t>
            </a:r>
            <a:r>
              <a:rPr lang="en-US" sz="2400" dirty="0" smtClean="0"/>
              <a:t>can write logging code that runs every time a request is received, no matter what page is being</a:t>
            </a:r>
            <a:r>
              <a:rPr lang="tr-TR" sz="2400" dirty="0" smtClean="0"/>
              <a:t> </a:t>
            </a:r>
            <a:r>
              <a:rPr lang="en-US" sz="2400" dirty="0" smtClean="0"/>
              <a:t>requested. Basic ASP.NET features like session state and authentication use application events</a:t>
            </a:r>
            <a:r>
              <a:rPr lang="tr-TR" sz="2400" dirty="0" smtClean="0"/>
              <a:t> </a:t>
            </a:r>
            <a:r>
              <a:rPr lang="en-US" sz="2400" dirty="0" smtClean="0"/>
              <a:t>to plug into the ASP.NET processing pipeline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You can’t handle application events in the code behind for a web form. Instead, you need</a:t>
            </a:r>
            <a:r>
              <a:rPr lang="tr-TR" sz="2400" dirty="0" smtClean="0"/>
              <a:t> </a:t>
            </a:r>
            <a:r>
              <a:rPr lang="en-US" sz="2400" dirty="0" smtClean="0"/>
              <a:t>the help of another ingredient: the </a:t>
            </a:r>
            <a:r>
              <a:rPr lang="en-US" sz="2400" dirty="0" err="1" smtClean="0"/>
              <a:t>Global.asax</a:t>
            </a:r>
            <a:r>
              <a:rPr lang="en-US" sz="2400" dirty="0" smtClean="0"/>
              <a:t>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73ABE-B114-440E-A9E5-73D2CEAA0005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19" y="222379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The </a:t>
            </a:r>
            <a:r>
              <a:rPr lang="tr-TR" sz="3200" b="1" dirty="0" smtClean="0"/>
              <a:t>Global.as</a:t>
            </a:r>
            <a:r>
              <a:rPr lang="en-US" sz="3200" b="1" dirty="0" smtClean="0"/>
              <a:t>p</a:t>
            </a:r>
            <a:r>
              <a:rPr lang="tr-TR" sz="3200" b="1" dirty="0" smtClean="0"/>
              <a:t>x </a:t>
            </a:r>
            <a:r>
              <a:rPr lang="tr-TR" sz="3200" b="1" dirty="0" smtClean="0"/>
              <a:t>File</a:t>
            </a:r>
            <a:endParaRPr lang="en-US" sz="3200" b="1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71500" y="1397720"/>
            <a:ext cx="7924800" cy="480966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Global.asax</a:t>
            </a:r>
            <a:r>
              <a:rPr lang="en-US" sz="2400" dirty="0" smtClean="0"/>
              <a:t> file allows you to write code that responds to global application events. These</a:t>
            </a:r>
            <a:r>
              <a:rPr lang="tr-TR" sz="2400" dirty="0" smtClean="0"/>
              <a:t> </a:t>
            </a:r>
            <a:r>
              <a:rPr lang="en-US" sz="2400" dirty="0" smtClean="0"/>
              <a:t>events fire at various points during the lifetime of a web application, including when the</a:t>
            </a:r>
            <a:r>
              <a:rPr lang="tr-TR" sz="2400" dirty="0" smtClean="0"/>
              <a:t> </a:t>
            </a:r>
            <a:r>
              <a:rPr lang="en-US" sz="2400" dirty="0" smtClean="0"/>
              <a:t>application domain is first created (when the first request is received for a page in your website</a:t>
            </a:r>
            <a:r>
              <a:rPr lang="tr-TR" sz="2400" dirty="0" smtClean="0"/>
              <a:t> </a:t>
            </a:r>
            <a:r>
              <a:rPr lang="en-US" sz="2400" dirty="0" smtClean="0"/>
              <a:t>folder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To add a </a:t>
            </a:r>
            <a:r>
              <a:rPr lang="en-US" sz="2400" dirty="0" err="1" smtClean="0"/>
              <a:t>Global.asax</a:t>
            </a:r>
            <a:r>
              <a:rPr lang="en-US" sz="2400" dirty="0" smtClean="0"/>
              <a:t> file to an application in Visual Studio, choose Website </a:t>
            </a:r>
            <a:r>
              <a:rPr lang="tr-TR" sz="2400" b="1" dirty="0" smtClean="0"/>
              <a:t>-&gt;</a:t>
            </a:r>
            <a:r>
              <a:rPr lang="en-US" sz="2400" b="1" dirty="0" smtClean="0"/>
              <a:t> </a:t>
            </a:r>
            <a:r>
              <a:rPr lang="en-US" sz="2400" dirty="0" smtClean="0"/>
              <a:t>Add New</a:t>
            </a:r>
            <a:r>
              <a:rPr lang="tr-TR" sz="2400" dirty="0" smtClean="0"/>
              <a:t> </a:t>
            </a:r>
            <a:r>
              <a:rPr lang="en-US" sz="2400" dirty="0" smtClean="0"/>
              <a:t>Item, and select the Global Application Class file type. Then, click OK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Global.asax</a:t>
            </a:r>
            <a:r>
              <a:rPr lang="en-US" sz="2400" dirty="0" smtClean="0"/>
              <a:t> file looks similar to a normal .</a:t>
            </a:r>
            <a:r>
              <a:rPr lang="en-US" sz="2400" dirty="0" err="1" smtClean="0"/>
              <a:t>aspx</a:t>
            </a:r>
            <a:r>
              <a:rPr lang="en-US" sz="2400" dirty="0" smtClean="0"/>
              <a:t> file, except that it can’t contain any</a:t>
            </a:r>
            <a:r>
              <a:rPr lang="tr-TR" sz="2400" dirty="0" smtClean="0"/>
              <a:t> </a:t>
            </a:r>
            <a:r>
              <a:rPr lang="en-US" sz="2400" dirty="0" smtClean="0"/>
              <a:t>HTML or ASP.NET tags. Instead, it contains event handlers. For example, the following</a:t>
            </a:r>
            <a:r>
              <a:rPr lang="tr-TR" sz="2400" dirty="0" smtClean="0"/>
              <a:t> </a:t>
            </a:r>
            <a:r>
              <a:rPr lang="en-US" sz="2400" dirty="0" err="1" smtClean="0"/>
              <a:t>Global.asax</a:t>
            </a:r>
            <a:r>
              <a:rPr lang="en-US" sz="2400" dirty="0" smtClean="0"/>
              <a:t> file reacts to the </a:t>
            </a:r>
            <a:r>
              <a:rPr lang="en-US" sz="2400" dirty="0" err="1" smtClean="0"/>
              <a:t>Application.EndRequest</a:t>
            </a:r>
            <a:r>
              <a:rPr lang="en-US" sz="2400" dirty="0" smtClean="0"/>
              <a:t> event, which happens just before the</a:t>
            </a:r>
            <a:r>
              <a:rPr lang="tr-TR" sz="2400" dirty="0" smtClean="0"/>
              <a:t> </a:t>
            </a:r>
            <a:r>
              <a:rPr lang="en-US" sz="2400" dirty="0" smtClean="0"/>
              <a:t>page is sent to the user: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46E70-A5AE-4D73-BD79-78B0C523584B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149021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600" b="1" dirty="0" smtClean="0"/>
              <a:t>The </a:t>
            </a:r>
            <a:r>
              <a:rPr lang="tr-TR" sz="3600" b="1" dirty="0" smtClean="0"/>
              <a:t>Global.as</a:t>
            </a:r>
            <a:r>
              <a:rPr lang="en-US" sz="3600" b="1" dirty="0" smtClean="0"/>
              <a:t>p</a:t>
            </a:r>
            <a:r>
              <a:rPr lang="tr-TR" sz="3600" b="1" dirty="0" smtClean="0"/>
              <a:t>x </a:t>
            </a:r>
            <a:r>
              <a:rPr lang="tr-TR" sz="3600" b="1" dirty="0" smtClean="0"/>
              <a:t>file</a:t>
            </a:r>
            <a:endParaRPr lang="en-US" sz="3600" b="1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1063422"/>
            <a:ext cx="8229600" cy="5489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&lt;%@ Application Language="C#" %&gt;</a:t>
            </a:r>
          </a:p>
          <a:p>
            <a:pPr marL="0" indent="0">
              <a:buNone/>
            </a:pPr>
            <a:r>
              <a:rPr lang="en-US" sz="2000" dirty="0" smtClean="0"/>
              <a:t>&lt;script language="c#" </a:t>
            </a:r>
            <a:r>
              <a:rPr lang="en-US" sz="2000" dirty="0" err="1" smtClean="0"/>
              <a:t>runat</a:t>
            </a:r>
            <a:r>
              <a:rPr lang="en-US" sz="2000" dirty="0" smtClean="0"/>
              <a:t>="server"&gt;</a:t>
            </a:r>
          </a:p>
          <a:p>
            <a:pPr marL="0" indent="0">
              <a:buNone/>
            </a:pPr>
            <a:r>
              <a:rPr lang="en-US" sz="2000" dirty="0" smtClean="0"/>
              <a:t>protected void </a:t>
            </a:r>
            <a:r>
              <a:rPr lang="en-US" sz="2000" dirty="0" err="1" smtClean="0"/>
              <a:t>Application_OnEndRequest</a:t>
            </a:r>
            <a:r>
              <a:rPr lang="en-US" sz="2000" dirty="0" smtClean="0"/>
              <a:t>()</a:t>
            </a:r>
          </a:p>
          <a:p>
            <a:pPr marL="0" indent="0">
              <a:buNone/>
            </a:pPr>
            <a:r>
              <a:rPr lang="en-US" sz="2000" dirty="0" smtClean="0"/>
              <a:t>{</a:t>
            </a:r>
          </a:p>
          <a:p>
            <a:pPr marL="0" indent="0">
              <a:buNone/>
            </a:pPr>
            <a:r>
              <a:rPr lang="en-US" sz="2000" dirty="0" err="1" smtClean="0"/>
              <a:t>Response.Write</a:t>
            </a:r>
            <a:r>
              <a:rPr lang="en-US" sz="2000" dirty="0" smtClean="0"/>
              <a:t>("&lt;</a:t>
            </a:r>
            <a:r>
              <a:rPr lang="en-US" sz="2000" dirty="0" err="1" smtClean="0"/>
              <a:t>hr</a:t>
            </a:r>
            <a:r>
              <a:rPr lang="en-US" sz="2000" dirty="0" smtClean="0"/>
              <a:t> /&gt;This page was served at " +</a:t>
            </a:r>
          </a:p>
          <a:p>
            <a:pPr marL="0" indent="0">
              <a:buNone/>
            </a:pPr>
            <a:r>
              <a:rPr lang="en-US" sz="2000" dirty="0" err="1" smtClean="0"/>
              <a:t>DateTime.Now.ToString</a:t>
            </a:r>
            <a:r>
              <a:rPr lang="en-US" sz="2000" dirty="0" smtClean="0"/>
              <a:t>());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 smtClean="0"/>
              <a:t>&lt;/script&gt;</a:t>
            </a:r>
          </a:p>
          <a:p>
            <a:r>
              <a:rPr lang="en-US" sz="2000" dirty="0" smtClean="0"/>
              <a:t>This event handler uses the Write() method of the built-in Response object to write a footer</a:t>
            </a:r>
            <a:r>
              <a:rPr lang="tr-TR" sz="2000" dirty="0" smtClean="0"/>
              <a:t> </a:t>
            </a:r>
            <a:r>
              <a:rPr lang="en-US" sz="2000" dirty="0" smtClean="0"/>
              <a:t>at the bottom of the page with the date and time that the page was created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en-US" sz="2000" dirty="0" smtClean="0"/>
              <a:t>Each ASP.NET application can have one </a:t>
            </a:r>
            <a:r>
              <a:rPr lang="en-US" sz="2000" dirty="0" err="1" smtClean="0"/>
              <a:t>Global.asax</a:t>
            </a:r>
            <a:r>
              <a:rPr lang="en-US" sz="2000" dirty="0" smtClean="0"/>
              <a:t> file. Once you place it in the appropriate</a:t>
            </a:r>
            <a:r>
              <a:rPr lang="tr-TR" sz="2000" dirty="0" smtClean="0"/>
              <a:t> </a:t>
            </a:r>
            <a:r>
              <a:rPr lang="en-US" sz="2000" dirty="0" smtClean="0"/>
              <a:t>website directory, ASP.NET recognizes it and uses it automatically. For example, if you</a:t>
            </a:r>
            <a:r>
              <a:rPr lang="tr-TR" sz="2000" dirty="0" smtClean="0"/>
              <a:t> </a:t>
            </a:r>
            <a:r>
              <a:rPr lang="en-US" sz="2000" dirty="0" smtClean="0"/>
              <a:t>add the </a:t>
            </a:r>
            <a:r>
              <a:rPr lang="en-US" sz="2000" dirty="0" err="1" smtClean="0"/>
              <a:t>Global.asax</a:t>
            </a:r>
            <a:r>
              <a:rPr lang="en-US" sz="2000" dirty="0" smtClean="0"/>
              <a:t> file shown previously to a web application, every web page in that application</a:t>
            </a:r>
            <a:r>
              <a:rPr lang="tr-TR" sz="2000" dirty="0" smtClean="0"/>
              <a:t> </a:t>
            </a:r>
            <a:r>
              <a:rPr lang="en-US" sz="2000" dirty="0" smtClean="0"/>
              <a:t>will include a footer.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169AF-7BD9-405D-AF99-995FF585EC42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07" y="185205"/>
            <a:ext cx="7055380" cy="140053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Additional Application Events</a:t>
            </a:r>
            <a:endParaRPr lang="en-US" sz="32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141008"/>
            <a:ext cx="8001000" cy="536575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Application.EndRequest</a:t>
            </a:r>
            <a:r>
              <a:rPr lang="en-US" dirty="0" smtClean="0"/>
              <a:t> is only one of more than a dozen events you can respond to in your</a:t>
            </a:r>
            <a:r>
              <a:rPr lang="tr-TR" dirty="0" smtClean="0"/>
              <a:t> </a:t>
            </a:r>
            <a:r>
              <a:rPr lang="en-US" dirty="0" smtClean="0"/>
              <a:t>code. To create a different event handler, you simply need to create a subroutine with the</a:t>
            </a:r>
            <a:r>
              <a:rPr lang="tr-TR" dirty="0" smtClean="0"/>
              <a:t> </a:t>
            </a:r>
            <a:r>
              <a:rPr lang="en-US" dirty="0" smtClean="0"/>
              <a:t>defined name. </a:t>
            </a:r>
            <a:r>
              <a:rPr lang="tr-TR" dirty="0" smtClean="0"/>
              <a:t>Below</a:t>
            </a:r>
            <a:r>
              <a:rPr lang="en-US" dirty="0" smtClean="0"/>
              <a:t> lists some of the most common application events that you’ll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E81CA-7627-47D8-AD8F-8C169845846D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51174"/>
            <a:ext cx="5491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44" y="222379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600" b="1" dirty="0" smtClean="0"/>
              <a:t>ASP.NET Configuration</a:t>
            </a:r>
            <a:endParaRPr lang="en-US" sz="3600" b="1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94244" y="762000"/>
            <a:ext cx="8229600" cy="589915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Every web application includes a </a:t>
            </a:r>
            <a:r>
              <a:rPr lang="en-US" dirty="0" err="1" smtClean="0"/>
              <a:t>web.config</a:t>
            </a:r>
            <a:r>
              <a:rPr lang="en-US" dirty="0" smtClean="0"/>
              <a:t> file that configures fundamental settings—everything from the way error messages are shown to the security settings that lock out</a:t>
            </a:r>
            <a:r>
              <a:rPr lang="tr-TR" dirty="0" smtClean="0"/>
              <a:t> </a:t>
            </a:r>
            <a:r>
              <a:rPr lang="en-US" dirty="0" smtClean="0"/>
              <a:t>unwanted visitors. You’ll consider the settings in the </a:t>
            </a:r>
            <a:r>
              <a:rPr lang="en-US" dirty="0" err="1" smtClean="0"/>
              <a:t>web.config</a:t>
            </a:r>
            <a:r>
              <a:rPr lang="en-US" dirty="0" smtClean="0"/>
              <a:t> file throughout this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CEB08-6FEC-4036-A2C1-865BDBA22130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ASP.NET Configuration</a:t>
            </a:r>
            <a:endParaRPr lang="en-US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7859100" cy="464820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 ASP.NET configuration files have several key advantages:</a:t>
            </a:r>
          </a:p>
          <a:p>
            <a:r>
              <a:rPr lang="en-US" sz="2000" i="1" dirty="0" smtClean="0"/>
              <a:t>They are never locked</a:t>
            </a:r>
            <a:r>
              <a:rPr lang="en-US" sz="2000" dirty="0" smtClean="0"/>
              <a:t>: You can update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settings at any point, even while your</a:t>
            </a:r>
            <a:r>
              <a:rPr lang="tr-TR" sz="2000" dirty="0" smtClean="0"/>
              <a:t> </a:t>
            </a:r>
            <a:r>
              <a:rPr lang="en-US" sz="2000" dirty="0" smtClean="0"/>
              <a:t>application is running. If there are any requests currently under way, they’ll continue to</a:t>
            </a:r>
            <a:r>
              <a:rPr lang="tr-TR" sz="2000" dirty="0" smtClean="0"/>
              <a:t> </a:t>
            </a:r>
            <a:r>
              <a:rPr lang="en-US" sz="2000" dirty="0" smtClean="0"/>
              <a:t>use the old settings, while new requests will get the changed settings right away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i="1" dirty="0" smtClean="0"/>
              <a:t>They are easily accessed and replicated</a:t>
            </a:r>
            <a:r>
              <a:rPr lang="en-US" sz="2000" dirty="0" smtClean="0"/>
              <a:t>: Provided you have the appropriate network rights,</a:t>
            </a:r>
            <a:r>
              <a:rPr lang="tr-TR" sz="2000" dirty="0" smtClean="0"/>
              <a:t> </a:t>
            </a:r>
            <a:r>
              <a:rPr lang="en-US" sz="2000" dirty="0" smtClean="0"/>
              <a:t>you can change a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file from a remote computer. You can also copy the</a:t>
            </a:r>
            <a:r>
              <a:rPr lang="tr-TR" sz="2000" dirty="0" smtClean="0"/>
              <a:t>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file and use it to apply identical settings to another application or another</a:t>
            </a:r>
            <a:r>
              <a:rPr lang="tr-TR" sz="2000" dirty="0" smtClean="0"/>
              <a:t> </a:t>
            </a:r>
            <a:r>
              <a:rPr lang="en-US" sz="2000" dirty="0" smtClean="0"/>
              <a:t>web server that runs the same application in a web farm scenario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i="1" dirty="0" smtClean="0"/>
              <a:t>The settings are easy to edit and understand</a:t>
            </a:r>
            <a:r>
              <a:rPr lang="en-US" sz="2000" dirty="0" smtClean="0"/>
              <a:t>: The settings in the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file are </a:t>
            </a:r>
            <a:r>
              <a:rPr lang="en-US" sz="2000" dirty="0" err="1" smtClean="0"/>
              <a:t>human_readable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which means they can be edited and understood without needing a special</a:t>
            </a:r>
            <a:r>
              <a:rPr lang="tr-TR" sz="2000" dirty="0" smtClean="0"/>
              <a:t> </a:t>
            </a:r>
            <a:r>
              <a:rPr lang="en-US" sz="2000" dirty="0" smtClean="0"/>
              <a:t>configuration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4CE2-5A2E-4C7B-9460-3F9074A85A73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14902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4400" b="1" dirty="0" smtClean="0"/>
              <a:t>The web.config File</a:t>
            </a:r>
            <a:endParaRPr lang="en-US" sz="4400" b="1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1210136"/>
            <a:ext cx="8305800" cy="5266864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The </a:t>
            </a:r>
            <a:r>
              <a:rPr lang="en-US" sz="2300" dirty="0" err="1" smtClean="0"/>
              <a:t>web.config</a:t>
            </a:r>
            <a:r>
              <a:rPr lang="en-US" sz="2300" dirty="0" smtClean="0"/>
              <a:t> file uses a predefined XML format. The entire content of the file is nested in a</a:t>
            </a:r>
            <a:r>
              <a:rPr lang="tr-TR" sz="2300" dirty="0" smtClean="0"/>
              <a:t> </a:t>
            </a:r>
            <a:r>
              <a:rPr lang="en-US" sz="2300" dirty="0" smtClean="0"/>
              <a:t>root &lt;configuration&gt; element. Inside this element are several more subsections, some of</a:t>
            </a:r>
            <a:r>
              <a:rPr lang="tr-TR" sz="2300" dirty="0" smtClean="0"/>
              <a:t> </a:t>
            </a:r>
            <a:r>
              <a:rPr lang="en-US" sz="2300" dirty="0" smtClean="0"/>
              <a:t>which you’ll never change, and others which are more important</a:t>
            </a:r>
            <a:r>
              <a:rPr lang="en-US" sz="2300" dirty="0" smtClean="0"/>
              <a:t>.</a:t>
            </a:r>
          </a:p>
          <a:p>
            <a:endParaRPr lang="en-US" sz="2300" dirty="0" smtClean="0"/>
          </a:p>
          <a:p>
            <a:r>
              <a:rPr lang="en-US" sz="2300" dirty="0" smtClean="0"/>
              <a:t>Here’s the basic skeletal structure of the </a:t>
            </a:r>
            <a:r>
              <a:rPr lang="en-US" sz="2300" dirty="0" err="1" smtClean="0"/>
              <a:t>web.config</a:t>
            </a:r>
            <a:r>
              <a:rPr lang="en-US" sz="2300" dirty="0" smtClean="0"/>
              <a:t> file, with the three most important</a:t>
            </a:r>
            <a:r>
              <a:rPr lang="tr-TR" sz="2300" dirty="0" smtClean="0"/>
              <a:t> </a:t>
            </a:r>
            <a:r>
              <a:rPr lang="en-US" sz="2300" dirty="0" smtClean="0"/>
              <a:t>sections highlighted in bold:</a:t>
            </a:r>
            <a:endParaRPr lang="tr-TR" sz="2300" dirty="0" smtClean="0"/>
          </a:p>
          <a:p>
            <a:endParaRPr lang="en-US" sz="2000" dirty="0" smtClean="0"/>
          </a:p>
          <a:p>
            <a:pPr marL="457207" lvl="1" indent="0">
              <a:buNone/>
            </a:pPr>
            <a:r>
              <a:rPr lang="en-US" sz="1600" dirty="0" smtClean="0"/>
              <a:t>&lt;?xml version="1.0" ?&gt;</a:t>
            </a:r>
          </a:p>
          <a:p>
            <a:pPr marL="457207" lvl="1" indent="0">
              <a:buNone/>
            </a:pPr>
            <a:r>
              <a:rPr lang="en-US" sz="1600" dirty="0" smtClean="0"/>
              <a:t>&lt;configuration&gt;</a:t>
            </a:r>
          </a:p>
          <a:p>
            <a:pPr marL="457207" lvl="1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configSections</a:t>
            </a:r>
            <a:r>
              <a:rPr lang="en-US" sz="1600" dirty="0" smtClean="0"/>
              <a:t>&gt;...&lt;/</a:t>
            </a:r>
            <a:r>
              <a:rPr lang="en-US" sz="1600" dirty="0" err="1" smtClean="0"/>
              <a:t>configSections</a:t>
            </a:r>
            <a:r>
              <a:rPr lang="en-US" sz="1600" dirty="0" smtClean="0"/>
              <a:t>&gt;</a:t>
            </a:r>
          </a:p>
          <a:p>
            <a:pPr marL="457207" lvl="1" indent="0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&lt;</a:t>
            </a:r>
            <a:r>
              <a:rPr lang="en-US" sz="1600" b="1" dirty="0" err="1" smtClean="0">
                <a:solidFill>
                  <a:srgbClr val="FFFF00"/>
                </a:solidFill>
              </a:rPr>
              <a:t>appSettings</a:t>
            </a:r>
            <a:r>
              <a:rPr lang="en-US" sz="1600" b="1" dirty="0" smtClean="0">
                <a:solidFill>
                  <a:srgbClr val="FFFF00"/>
                </a:solidFill>
              </a:rPr>
              <a:t>&gt;...&lt;/</a:t>
            </a:r>
            <a:r>
              <a:rPr lang="en-US" sz="1600" b="1" dirty="0" err="1" smtClean="0">
                <a:solidFill>
                  <a:srgbClr val="FFFF00"/>
                </a:solidFill>
              </a:rPr>
              <a:t>appSettings</a:t>
            </a:r>
            <a:r>
              <a:rPr lang="en-US" sz="1600" b="1" dirty="0" smtClean="0">
                <a:solidFill>
                  <a:srgbClr val="FFFF00"/>
                </a:solidFill>
              </a:rPr>
              <a:t>&gt;</a:t>
            </a:r>
          </a:p>
          <a:p>
            <a:pPr marL="457207" lvl="1" indent="0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&lt;</a:t>
            </a:r>
            <a:r>
              <a:rPr lang="en-US" sz="1600" b="1" dirty="0" err="1" smtClean="0">
                <a:solidFill>
                  <a:srgbClr val="FFFF00"/>
                </a:solidFill>
              </a:rPr>
              <a:t>connectionStrings</a:t>
            </a:r>
            <a:r>
              <a:rPr lang="en-US" sz="1600" b="1" dirty="0" smtClean="0">
                <a:solidFill>
                  <a:srgbClr val="FFFF00"/>
                </a:solidFill>
              </a:rPr>
              <a:t>&gt;...&lt;/</a:t>
            </a:r>
            <a:r>
              <a:rPr lang="en-US" sz="1600" b="1" dirty="0" err="1" smtClean="0">
                <a:solidFill>
                  <a:srgbClr val="FFFF00"/>
                </a:solidFill>
              </a:rPr>
              <a:t>connectionStrings</a:t>
            </a:r>
            <a:r>
              <a:rPr lang="en-US" sz="1600" b="1" dirty="0" smtClean="0">
                <a:solidFill>
                  <a:srgbClr val="FFFF00"/>
                </a:solidFill>
              </a:rPr>
              <a:t>&gt;</a:t>
            </a:r>
          </a:p>
          <a:p>
            <a:pPr marL="457207" lvl="1" indent="0"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&lt;</a:t>
            </a:r>
            <a:r>
              <a:rPr lang="en-US" sz="1600" b="1" dirty="0" err="1" smtClean="0">
                <a:solidFill>
                  <a:srgbClr val="FFFF00"/>
                </a:solidFill>
              </a:rPr>
              <a:t>system.web</a:t>
            </a:r>
            <a:r>
              <a:rPr lang="en-US" sz="1600" b="1" dirty="0" smtClean="0">
                <a:solidFill>
                  <a:srgbClr val="FFFF00"/>
                </a:solidFill>
              </a:rPr>
              <a:t>&gt;...&lt;/</a:t>
            </a:r>
            <a:r>
              <a:rPr lang="en-US" sz="1600" b="1" dirty="0" err="1" smtClean="0">
                <a:solidFill>
                  <a:srgbClr val="FFFF00"/>
                </a:solidFill>
              </a:rPr>
              <a:t>system.web</a:t>
            </a:r>
            <a:r>
              <a:rPr lang="en-US" sz="1600" b="1" dirty="0" smtClean="0">
                <a:solidFill>
                  <a:srgbClr val="FFFF00"/>
                </a:solidFill>
              </a:rPr>
              <a:t>&gt;</a:t>
            </a:r>
          </a:p>
          <a:p>
            <a:pPr marL="457207" lvl="1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system.codedom</a:t>
            </a:r>
            <a:r>
              <a:rPr lang="en-US" sz="1600" dirty="0" smtClean="0"/>
              <a:t>&gt;...&lt;/</a:t>
            </a:r>
            <a:r>
              <a:rPr lang="en-US" sz="1600" dirty="0" err="1" smtClean="0"/>
              <a:t>system.codedom</a:t>
            </a:r>
            <a:r>
              <a:rPr lang="en-US" sz="1600" dirty="0" smtClean="0"/>
              <a:t>&gt;</a:t>
            </a:r>
          </a:p>
          <a:p>
            <a:pPr marL="457207" lvl="1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system.webServer</a:t>
            </a:r>
            <a:r>
              <a:rPr lang="en-US" sz="1600" dirty="0" smtClean="0"/>
              <a:t>&gt;...&lt;/</a:t>
            </a:r>
            <a:r>
              <a:rPr lang="en-US" sz="1600" dirty="0" err="1" smtClean="0"/>
              <a:t>system.webServer</a:t>
            </a:r>
            <a:r>
              <a:rPr lang="en-US" sz="1600" dirty="0" smtClean="0"/>
              <a:t>&gt;</a:t>
            </a:r>
          </a:p>
          <a:p>
            <a:pPr marL="457207" lvl="1" indent="0">
              <a:buNone/>
            </a:pPr>
            <a:r>
              <a:rPr lang="en-US" sz="1600" dirty="0" smtClean="0"/>
              <a:t>&lt;/configuration&gt;</a:t>
            </a:r>
            <a:endParaRPr lang="tr-TR" sz="1600" dirty="0" smtClean="0"/>
          </a:p>
          <a:p>
            <a:pPr lvl="1"/>
            <a:endParaRPr lang="en-US" sz="1600" dirty="0" smtClean="0"/>
          </a:p>
          <a:p>
            <a:r>
              <a:rPr lang="en-US" sz="2300" dirty="0" smtClean="0"/>
              <a:t>Note that the </a:t>
            </a:r>
            <a:r>
              <a:rPr lang="en-US" sz="2300" dirty="0" err="1" smtClean="0"/>
              <a:t>web.config</a:t>
            </a:r>
            <a:r>
              <a:rPr lang="en-US" sz="2300" dirty="0" smtClean="0"/>
              <a:t> file is case-</a:t>
            </a:r>
            <a:r>
              <a:rPr lang="tr-TR" sz="2300" dirty="0" smtClean="0"/>
              <a:t>s</a:t>
            </a:r>
            <a:r>
              <a:rPr lang="en-US" sz="2300" dirty="0" err="1" smtClean="0"/>
              <a:t>ensitive</a:t>
            </a:r>
            <a:r>
              <a:rPr lang="en-US" sz="2300" dirty="0" smtClean="0"/>
              <a:t>, like all XML documents, and starts every</a:t>
            </a:r>
            <a:r>
              <a:rPr lang="tr-TR" sz="2300" dirty="0" smtClean="0"/>
              <a:t> </a:t>
            </a:r>
            <a:r>
              <a:rPr lang="en-US" sz="2300" dirty="0" smtClean="0"/>
              <a:t>setting with a lowercase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5A249-4980-40BC-B34A-B01DD16B9468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The </a:t>
            </a:r>
            <a:r>
              <a:rPr lang="tr-TR" sz="4400" b="1" dirty="0" smtClean="0"/>
              <a:t>web.config</a:t>
            </a:r>
            <a:r>
              <a:rPr lang="tr-TR" b="1" dirty="0" smtClean="0"/>
              <a:t> File</a:t>
            </a:r>
            <a:endParaRPr lang="en-US" b="1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1359158"/>
            <a:ext cx="8229600" cy="5346441"/>
          </a:xfrm>
        </p:spPr>
        <p:txBody>
          <a:bodyPr>
            <a:normAutofit fontScale="70000" lnSpcReduction="20000"/>
          </a:bodyPr>
          <a:lstStyle/>
          <a:p>
            <a:r>
              <a:rPr lang="tr-TR" sz="2400" dirty="0" smtClean="0"/>
              <a:t>T</a:t>
            </a:r>
            <a:r>
              <a:rPr lang="en-US" sz="2400" dirty="0" smtClean="0"/>
              <a:t>here are three sections in the </a:t>
            </a:r>
            <a:r>
              <a:rPr lang="en-US" sz="2400" dirty="0" err="1" smtClean="0"/>
              <a:t>web.config</a:t>
            </a:r>
            <a:r>
              <a:rPr lang="en-US" sz="2400" dirty="0" smtClean="0"/>
              <a:t> file that you’ll work with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&lt;</a:t>
            </a:r>
            <a:r>
              <a:rPr lang="en-US" sz="2400" dirty="0" err="1" smtClean="0"/>
              <a:t>appSettings</a:t>
            </a:r>
            <a:r>
              <a:rPr lang="en-US" sz="2400" dirty="0" smtClean="0"/>
              <a:t>&gt; section allows you to add your own miscellaneous pieces of information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&lt;</a:t>
            </a:r>
            <a:r>
              <a:rPr lang="en-US" sz="2400" dirty="0" err="1" smtClean="0"/>
              <a:t>connectionStrings</a:t>
            </a:r>
            <a:r>
              <a:rPr lang="en-US" sz="2400" dirty="0" smtClean="0"/>
              <a:t>&gt; section allows you to</a:t>
            </a:r>
            <a:r>
              <a:rPr lang="tr-TR" sz="2400" dirty="0" smtClean="0"/>
              <a:t> </a:t>
            </a:r>
            <a:r>
              <a:rPr lang="en-US" sz="2400" dirty="0" smtClean="0"/>
              <a:t>define the connection information for accessing a database</a:t>
            </a:r>
            <a:r>
              <a:rPr lang="en-US" sz="2400" dirty="0" smtClean="0"/>
              <a:t>.</a:t>
            </a:r>
          </a:p>
          <a:p>
            <a:endParaRPr lang="tr-TR" sz="2400" dirty="0" smtClean="0"/>
          </a:p>
          <a:p>
            <a:r>
              <a:rPr lang="en-US" sz="2400" dirty="0" smtClean="0"/>
              <a:t>Finally, the &lt;</a:t>
            </a:r>
            <a:r>
              <a:rPr lang="en-US" sz="2400" dirty="0" err="1" smtClean="0"/>
              <a:t>system.web</a:t>
            </a:r>
            <a:r>
              <a:rPr lang="en-US" sz="2400" dirty="0" smtClean="0"/>
              <a:t>&gt; section holds every ASP.NET setting you’ll need to configure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Inside the &lt;</a:t>
            </a:r>
            <a:r>
              <a:rPr lang="en-US" sz="2400" dirty="0" err="1" smtClean="0"/>
              <a:t>system.web</a:t>
            </a:r>
            <a:r>
              <a:rPr lang="en-US" sz="2400" dirty="0" smtClean="0"/>
              <a:t>&gt; element are separate elements for each aspect of website</a:t>
            </a:r>
            <a:r>
              <a:rPr lang="tr-TR" sz="2400" dirty="0" smtClean="0"/>
              <a:t> </a:t>
            </a:r>
            <a:r>
              <a:rPr lang="en-US" sz="2400" dirty="0" smtClean="0"/>
              <a:t>configuration. You can include as few or as many of these as you want. For example, if you</a:t>
            </a:r>
            <a:r>
              <a:rPr lang="tr-TR" sz="2400" dirty="0" smtClean="0"/>
              <a:t> </a:t>
            </a:r>
            <a:r>
              <a:rPr lang="en-US" sz="2400" dirty="0" smtClean="0"/>
              <a:t>need to specify special error settings, you would add the &lt;</a:t>
            </a:r>
            <a:r>
              <a:rPr lang="en-US" sz="2400" dirty="0" err="1" smtClean="0"/>
              <a:t>customErrors</a:t>
            </a:r>
            <a:r>
              <a:rPr lang="en-US" sz="2400" dirty="0" smtClean="0"/>
              <a:t>&gt; element in the</a:t>
            </a:r>
            <a:r>
              <a:rPr lang="tr-TR" sz="2400" dirty="0" smtClean="0"/>
              <a:t> </a:t>
            </a:r>
            <a:r>
              <a:rPr lang="en-US" sz="2400" dirty="0" smtClean="0"/>
              <a:t>&lt;</a:t>
            </a:r>
            <a:r>
              <a:rPr lang="en-US" sz="2400" dirty="0" err="1" smtClean="0"/>
              <a:t>system.web</a:t>
            </a:r>
            <a:r>
              <a:rPr lang="en-US" sz="2400" dirty="0" smtClean="0"/>
              <a:t>&gt; section.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 smtClean="0"/>
              <a:t>you wanted to control how ASP.NET’s security works, you’d add the</a:t>
            </a:r>
            <a:r>
              <a:rPr lang="tr-TR" sz="2400" dirty="0" smtClean="0"/>
              <a:t> </a:t>
            </a:r>
            <a:r>
              <a:rPr lang="en-US" sz="2400" dirty="0" smtClean="0"/>
              <a:t>&lt;authentication&gt; and &lt;authorization&gt; sections.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1C0F-41CC-4EBF-8360-C7D8572017A4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b="1" dirty="0" smtClean="0"/>
              <a:t>ASP.NET File Types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210136"/>
            <a:ext cx="7772400" cy="528955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 list of essential ingredients </a:t>
            </a:r>
            <a:r>
              <a:rPr lang="en-US" sz="1600" dirty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sz="1800" dirty="0" smtClean="0"/>
              <a:t>Additional folders could be created - HTML, css, image files could be kept</a:t>
            </a:r>
            <a:r>
              <a:rPr lang="tr-TR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5899F-0CBD-4119-ACD5-C8FBC5A7C7FB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2674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Storing Custom Settings in the web.config File</a:t>
            </a:r>
            <a:endParaRPr lang="en-US" sz="2800" b="1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0136"/>
            <a:ext cx="8305800" cy="519066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ASP.NET also allows you to store your own settings in the </a:t>
            </a:r>
            <a:r>
              <a:rPr lang="en-US" sz="2400" dirty="0" err="1" smtClean="0"/>
              <a:t>web.config</a:t>
            </a:r>
            <a:r>
              <a:rPr lang="en-US" sz="2400" dirty="0" smtClean="0"/>
              <a:t> file, in an element called</a:t>
            </a:r>
            <a:r>
              <a:rPr lang="tr-TR" sz="2400" dirty="0" smtClean="0"/>
              <a:t> </a:t>
            </a:r>
            <a:r>
              <a:rPr lang="en-US" sz="2400" dirty="0" smtClean="0"/>
              <a:t>&lt;</a:t>
            </a:r>
            <a:r>
              <a:rPr lang="en-US" sz="2400" dirty="0" err="1" smtClean="0"/>
              <a:t>appSettings</a:t>
            </a:r>
            <a:r>
              <a:rPr lang="en-US" sz="2400" dirty="0" smtClean="0"/>
              <a:t>&gt;.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Note </a:t>
            </a:r>
            <a:r>
              <a:rPr lang="en-US" sz="2400" dirty="0" smtClean="0"/>
              <a:t>that the &lt;</a:t>
            </a:r>
            <a:r>
              <a:rPr lang="en-US" sz="2400" dirty="0" err="1" smtClean="0"/>
              <a:t>appSettings</a:t>
            </a:r>
            <a:r>
              <a:rPr lang="en-US" sz="2400" dirty="0" smtClean="0"/>
              <a:t>&gt; element is nested in the root &lt;configuration&gt; element.</a:t>
            </a:r>
            <a:r>
              <a:rPr lang="tr-TR" sz="2400" dirty="0" smtClean="0"/>
              <a:t> </a:t>
            </a:r>
            <a:r>
              <a:rPr lang="en-US" sz="2400" dirty="0" smtClean="0"/>
              <a:t>Here’s the basic structure:</a:t>
            </a:r>
          </a:p>
          <a:p>
            <a:pPr marL="457207" lvl="1" indent="0">
              <a:buNone/>
            </a:pPr>
            <a:r>
              <a:rPr lang="en-US" sz="2000" dirty="0" smtClean="0"/>
              <a:t>&lt;?xml version="1.0" ?&gt;</a:t>
            </a:r>
          </a:p>
          <a:p>
            <a:pPr marL="457207" lvl="1" indent="0">
              <a:buNone/>
            </a:pPr>
            <a:r>
              <a:rPr lang="en-US" sz="2000" dirty="0" smtClean="0"/>
              <a:t>&lt;configuration&gt;</a:t>
            </a:r>
          </a:p>
          <a:p>
            <a:pPr marL="457207" lvl="1" indent="0">
              <a:buNone/>
            </a:pPr>
            <a:r>
              <a:rPr lang="en-US" sz="2000" dirty="0" smtClean="0"/>
              <a:t>...</a:t>
            </a:r>
          </a:p>
          <a:p>
            <a:pPr marL="457207" lvl="1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&lt;</a:t>
            </a:r>
            <a:r>
              <a:rPr lang="en-US" sz="2000" b="1" dirty="0" err="1" smtClean="0">
                <a:solidFill>
                  <a:srgbClr val="FFFF00"/>
                </a:solidFill>
              </a:rPr>
              <a:t>appSettings</a:t>
            </a:r>
            <a:r>
              <a:rPr lang="en-US" sz="2000" b="1" dirty="0" smtClean="0">
                <a:solidFill>
                  <a:srgbClr val="FFFF00"/>
                </a:solidFill>
              </a:rPr>
              <a:t>&gt;</a:t>
            </a:r>
          </a:p>
          <a:p>
            <a:pPr marL="457207" lvl="1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&lt;!-- Custom application settings go here. --&gt;</a:t>
            </a:r>
          </a:p>
          <a:p>
            <a:pPr marL="457207" lvl="1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&lt;/</a:t>
            </a:r>
            <a:r>
              <a:rPr lang="en-US" sz="2000" b="1" dirty="0" err="1" smtClean="0">
                <a:solidFill>
                  <a:srgbClr val="FFFF00"/>
                </a:solidFill>
              </a:rPr>
              <a:t>appSettings</a:t>
            </a:r>
            <a:r>
              <a:rPr lang="en-US" sz="2000" b="1" dirty="0" smtClean="0">
                <a:solidFill>
                  <a:srgbClr val="FFFF00"/>
                </a:solidFill>
              </a:rPr>
              <a:t>&gt;</a:t>
            </a:r>
          </a:p>
          <a:p>
            <a:pPr marL="457207" lvl="1" indent="0">
              <a:buNone/>
            </a:pPr>
            <a:r>
              <a:rPr lang="en-US" sz="2000" dirty="0" smtClean="0"/>
              <a:t>...</a:t>
            </a:r>
          </a:p>
          <a:p>
            <a:pPr marL="457207" lvl="1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system.web</a:t>
            </a:r>
            <a:r>
              <a:rPr lang="en-US" sz="2000" dirty="0" smtClean="0"/>
              <a:t>&gt;</a:t>
            </a:r>
          </a:p>
          <a:p>
            <a:pPr marL="457207" lvl="1" indent="0">
              <a:buNone/>
            </a:pPr>
            <a:r>
              <a:rPr lang="en-US" sz="2000" dirty="0" smtClean="0"/>
              <a:t>&lt;!-- ASP.NET Configuration sections go here. --&gt;</a:t>
            </a:r>
          </a:p>
          <a:p>
            <a:pPr marL="457207" lvl="1" indent="0"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system.web</a:t>
            </a:r>
            <a:r>
              <a:rPr lang="en-US" sz="2000" dirty="0" smtClean="0"/>
              <a:t>&gt;</a:t>
            </a:r>
          </a:p>
          <a:p>
            <a:pPr marL="457207" lvl="1" indent="0">
              <a:buNone/>
            </a:pPr>
            <a:r>
              <a:rPr lang="en-US" sz="2000" dirty="0" smtClean="0"/>
              <a:t>...</a:t>
            </a:r>
          </a:p>
          <a:p>
            <a:pPr marL="457207" lvl="1" indent="0">
              <a:buNone/>
            </a:pPr>
            <a:r>
              <a:rPr lang="en-US" sz="2000" dirty="0" smtClean="0"/>
              <a:t>&lt;/configuration&gt;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BD72D-8E03-4724-891C-3FBF46EF34C6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63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Storing Custom Settings in the web.config File</a:t>
            </a:r>
            <a:endParaRPr lang="en-US" sz="3200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210136"/>
            <a:ext cx="8382000" cy="529292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custom settings that you add are written as simple string variables. You might want to</a:t>
            </a:r>
            <a:r>
              <a:rPr lang="tr-TR" sz="2400" dirty="0" smtClean="0"/>
              <a:t> </a:t>
            </a:r>
            <a:r>
              <a:rPr lang="en-US" sz="2400" dirty="0" smtClean="0"/>
              <a:t>use a special </a:t>
            </a:r>
            <a:r>
              <a:rPr lang="en-US" sz="2400" dirty="0" err="1" smtClean="0"/>
              <a:t>web.config</a:t>
            </a:r>
            <a:r>
              <a:rPr lang="en-US" sz="2400" dirty="0" smtClean="0"/>
              <a:t> setting for several reasons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i="1" dirty="0" smtClean="0"/>
              <a:t>To centralize an important setting that needs to be used in many different pages</a:t>
            </a:r>
            <a:r>
              <a:rPr lang="en-US" sz="2400" dirty="0" smtClean="0"/>
              <a:t>: For example,</a:t>
            </a:r>
            <a:r>
              <a:rPr lang="tr-TR" sz="2400" dirty="0" smtClean="0"/>
              <a:t> </a:t>
            </a:r>
            <a:r>
              <a:rPr lang="en-US" sz="2400" dirty="0" smtClean="0"/>
              <a:t>you could create a variable that stores a database query. Any page that needs to use</a:t>
            </a:r>
            <a:r>
              <a:rPr lang="tr-TR" sz="2400" dirty="0" smtClean="0"/>
              <a:t> </a:t>
            </a:r>
            <a:r>
              <a:rPr lang="en-US" sz="2400" dirty="0" smtClean="0"/>
              <a:t>this query can then retrieve this value and use it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i="1" dirty="0" smtClean="0"/>
              <a:t>To make it easy to quickly switch between different modes of operation</a:t>
            </a:r>
            <a:r>
              <a:rPr lang="en-US" sz="2400" dirty="0" smtClean="0"/>
              <a:t>: For example, you</a:t>
            </a:r>
            <a:r>
              <a:rPr lang="tr-TR" sz="2400" dirty="0" smtClean="0"/>
              <a:t> </a:t>
            </a:r>
            <a:r>
              <a:rPr lang="en-US" sz="2400" dirty="0" smtClean="0"/>
              <a:t>might create a special debugging variable. Your web pages could check for this variable</a:t>
            </a:r>
            <a:r>
              <a:rPr lang="tr-TR" sz="2400" dirty="0" smtClean="0"/>
              <a:t> </a:t>
            </a:r>
            <a:r>
              <a:rPr lang="en-US" sz="2400" dirty="0" smtClean="0"/>
              <a:t>and, if it’s set to a specified value, output additional information to help you test the</a:t>
            </a:r>
            <a:r>
              <a:rPr lang="tr-TR" sz="2400" dirty="0" smtClean="0"/>
              <a:t> </a:t>
            </a:r>
            <a:r>
              <a:rPr lang="en-US" sz="2400" dirty="0" smtClean="0"/>
              <a:t>application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i="1" dirty="0" smtClean="0"/>
              <a:t>To set some initial values</a:t>
            </a:r>
            <a:r>
              <a:rPr lang="en-US" sz="2400" dirty="0" smtClean="0"/>
              <a:t>: Depending on the operation, the user might be able to modify</a:t>
            </a:r>
            <a:r>
              <a:rPr lang="tr-TR" sz="2400" dirty="0" smtClean="0"/>
              <a:t> </a:t>
            </a:r>
            <a:r>
              <a:rPr lang="en-US" sz="2400" dirty="0" smtClean="0"/>
              <a:t>these values, but the </a:t>
            </a:r>
            <a:r>
              <a:rPr lang="en-US" sz="2400" dirty="0" err="1" smtClean="0"/>
              <a:t>web.config</a:t>
            </a:r>
            <a:r>
              <a:rPr lang="en-US" sz="2400" dirty="0" smtClean="0"/>
              <a:t> file could supply the defaults.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2A57-8FF6-4FBC-9757-A5ACEF2C9002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3794" y="14426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Storing Custom Settings in the web.config File</a:t>
            </a:r>
            <a:endParaRPr lang="en-US" sz="3200" b="1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533400" y="1210136"/>
            <a:ext cx="8077200" cy="514621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 can enter custom settings using an &lt;add&gt; element that identifies a unique variable</a:t>
            </a:r>
            <a:r>
              <a:rPr lang="tr-TR" sz="2400" dirty="0" smtClean="0"/>
              <a:t> </a:t>
            </a:r>
            <a:r>
              <a:rPr lang="en-US" sz="2400" dirty="0" smtClean="0"/>
              <a:t>name (key) and the variable contents (value). The following example adds a variable that</a:t>
            </a:r>
            <a:r>
              <a:rPr lang="tr-TR" sz="2400" dirty="0" smtClean="0"/>
              <a:t> </a:t>
            </a:r>
            <a:r>
              <a:rPr lang="en-US" sz="2400" dirty="0" smtClean="0"/>
              <a:t>defines a file path where important information is stored:</a:t>
            </a:r>
            <a:endParaRPr lang="tr-TR" sz="2400" dirty="0" smtClean="0"/>
          </a:p>
          <a:p>
            <a:endParaRPr lang="en-US" sz="2400" dirty="0" smtClean="0"/>
          </a:p>
          <a:p>
            <a:pPr marL="457207" lvl="1" indent="0"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appSettings</a:t>
            </a:r>
            <a:r>
              <a:rPr lang="en-US" sz="2000" dirty="0" smtClean="0"/>
              <a:t>&gt;</a:t>
            </a:r>
          </a:p>
          <a:p>
            <a:pPr marL="914416" lvl="2" indent="0">
              <a:buNone/>
            </a:pPr>
            <a:r>
              <a:rPr lang="en-US" sz="1800" b="1" dirty="0" smtClean="0"/>
              <a:t>&lt;add key="</a:t>
            </a:r>
            <a:r>
              <a:rPr lang="en-US" sz="1800" b="1" dirty="0" err="1" smtClean="0"/>
              <a:t>DataFilePath</a:t>
            </a:r>
            <a:r>
              <a:rPr lang="en-US" sz="1800" b="1" dirty="0" smtClean="0"/>
              <a:t>"</a:t>
            </a:r>
          </a:p>
          <a:p>
            <a:pPr marL="914416" lvl="2" indent="0">
              <a:buNone/>
            </a:pPr>
            <a:r>
              <a:rPr lang="en-US" sz="1800" b="1" dirty="0" smtClean="0"/>
              <a:t>value="e:\NetworkShare\Documents\WebApp\Shared" /&gt;</a:t>
            </a:r>
          </a:p>
          <a:p>
            <a:pPr marL="457207" lvl="1" indent="0">
              <a:buNone/>
            </a:pPr>
            <a:r>
              <a:rPr lang="en-US" sz="2000" dirty="0" smtClean="0"/>
              <a:t>&lt;/</a:t>
            </a:r>
            <a:r>
              <a:rPr lang="en-US" sz="2000" dirty="0" err="1" smtClean="0"/>
              <a:t>appSettings</a:t>
            </a:r>
            <a:r>
              <a:rPr lang="en-US" sz="2000" dirty="0" smtClean="0"/>
              <a:t>&gt;</a:t>
            </a:r>
            <a:endParaRPr lang="tr-TR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You can add as many application settings as you want, although this example defines</a:t>
            </a:r>
            <a:r>
              <a:rPr lang="tr-TR" sz="2400" dirty="0" smtClean="0"/>
              <a:t> </a:t>
            </a:r>
            <a:r>
              <a:rPr lang="en-US" sz="2400" dirty="0" smtClean="0"/>
              <a:t>just one.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4AD50-1027-4178-9410-4F3A7BA74B61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473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Storing Custom Settings in the web.config File</a:t>
            </a:r>
            <a:endParaRPr lang="en-US" sz="2800" b="1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063422"/>
            <a:ext cx="8153400" cy="5216727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You can create a simple test page to query this information and display the results,</a:t>
            </a:r>
            <a:r>
              <a:rPr lang="tr-TR" sz="2000" dirty="0" smtClean="0"/>
              <a:t> </a:t>
            </a:r>
            <a:r>
              <a:rPr lang="en-US" sz="2000" dirty="0" smtClean="0"/>
              <a:t>as shown in the following example (which is provided with the sample code as</a:t>
            </a:r>
            <a:r>
              <a:rPr lang="tr-TR" sz="2000" dirty="0" smtClean="0"/>
              <a:t> </a:t>
            </a:r>
            <a:r>
              <a:rPr lang="en-US" sz="2000" dirty="0" smtClean="0"/>
              <a:t>ShowSettings.aspx and </a:t>
            </a:r>
            <a:r>
              <a:rPr lang="en-US" sz="2000" dirty="0" err="1" smtClean="0"/>
              <a:t>ShowSettings.aspx.cs</a:t>
            </a:r>
            <a:r>
              <a:rPr lang="en-US" sz="2000" dirty="0" smtClean="0"/>
              <a:t>). </a:t>
            </a:r>
            <a:endParaRPr lang="en-US" sz="2000" dirty="0" smtClean="0"/>
          </a:p>
          <a:p>
            <a:endParaRPr lang="en-US" dirty="0"/>
          </a:p>
          <a:p>
            <a:r>
              <a:rPr lang="en-US" sz="2000" dirty="0" smtClean="0"/>
              <a:t>You </a:t>
            </a:r>
            <a:r>
              <a:rPr lang="en-US" sz="2000" dirty="0" smtClean="0"/>
              <a:t>retrieve custom application settings from</a:t>
            </a:r>
            <a:r>
              <a:rPr lang="tr-TR" sz="2000" dirty="0" smtClean="0"/>
              <a:t>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by key name, using the </a:t>
            </a:r>
            <a:r>
              <a:rPr lang="en-US" sz="2000" dirty="0" err="1" smtClean="0"/>
              <a:t>WebConfigurationManager</a:t>
            </a:r>
            <a:r>
              <a:rPr lang="en-US" sz="2000" dirty="0" smtClean="0"/>
              <a:t> class, which is found in </a:t>
            </a:r>
            <a:r>
              <a:rPr lang="en-US" sz="2000" dirty="0" err="1" smtClean="0"/>
              <a:t>th</a:t>
            </a:r>
            <a:r>
              <a:rPr lang="tr-TR" sz="2000" dirty="0" smtClean="0"/>
              <a:t>e </a:t>
            </a:r>
            <a:r>
              <a:rPr lang="en-US" sz="2000" dirty="0" err="1" smtClean="0"/>
              <a:t>System.Web.Configuration</a:t>
            </a:r>
            <a:r>
              <a:rPr lang="en-US" sz="2000" dirty="0" smtClean="0"/>
              <a:t> namespace. This class provides a static property called</a:t>
            </a:r>
            <a:r>
              <a:rPr lang="tr-TR" sz="2000" dirty="0" smtClean="0"/>
              <a:t> </a:t>
            </a:r>
            <a:r>
              <a:rPr lang="en-US" sz="2000" dirty="0" err="1" smtClean="0"/>
              <a:t>AppSettings</a:t>
            </a:r>
            <a:r>
              <a:rPr lang="en-US" sz="2000" dirty="0" smtClean="0"/>
              <a:t> with a collection of application settings.</a:t>
            </a:r>
          </a:p>
          <a:p>
            <a:pPr marL="457207" lvl="1" indent="0">
              <a:buNone/>
            </a:pPr>
            <a:r>
              <a:rPr lang="en-US" sz="1800" dirty="0" smtClean="0"/>
              <a:t>using </a:t>
            </a:r>
            <a:r>
              <a:rPr lang="en-US" sz="1800" dirty="0" err="1" smtClean="0"/>
              <a:t>System.Web.UI</a:t>
            </a:r>
            <a:r>
              <a:rPr lang="en-US" sz="1800" dirty="0" smtClean="0"/>
              <a:t>;</a:t>
            </a:r>
          </a:p>
          <a:p>
            <a:pPr marL="457207" lvl="1" indent="0">
              <a:buNone/>
            </a:pPr>
            <a:r>
              <a:rPr lang="en-US" sz="1800" dirty="0" smtClean="0"/>
              <a:t>using </a:t>
            </a:r>
            <a:r>
              <a:rPr lang="en-US" sz="1800" dirty="0" err="1" smtClean="0"/>
              <a:t>System.Web.UI.WebControls</a:t>
            </a:r>
            <a:r>
              <a:rPr lang="en-US" sz="1800" dirty="0" smtClean="0"/>
              <a:t>;</a:t>
            </a:r>
          </a:p>
          <a:p>
            <a:pPr marL="457207" lvl="1" indent="0">
              <a:buNone/>
            </a:pPr>
            <a:r>
              <a:rPr lang="en-US" sz="1800" dirty="0" smtClean="0"/>
              <a:t>using </a:t>
            </a:r>
            <a:r>
              <a:rPr lang="en-US" sz="1800" dirty="0" err="1" smtClean="0"/>
              <a:t>System.Web.Configuration</a:t>
            </a:r>
            <a:r>
              <a:rPr lang="en-US" sz="1800" dirty="0" smtClean="0"/>
              <a:t>;</a:t>
            </a:r>
          </a:p>
          <a:p>
            <a:pPr marL="457207" lvl="1" indent="0">
              <a:buNone/>
            </a:pPr>
            <a:r>
              <a:rPr lang="en-US" sz="1800" dirty="0" smtClean="0"/>
              <a:t>public partial class </a:t>
            </a:r>
            <a:r>
              <a:rPr lang="en-US" sz="1800" dirty="0" err="1" smtClean="0"/>
              <a:t>ShowSettings</a:t>
            </a:r>
            <a:r>
              <a:rPr lang="en-US" sz="1800" dirty="0" smtClean="0"/>
              <a:t> : </a:t>
            </a:r>
            <a:r>
              <a:rPr lang="en-US" sz="1800" dirty="0" err="1" smtClean="0"/>
              <a:t>System.Web.UI.Page</a:t>
            </a:r>
            <a:endParaRPr lang="en-US" sz="1800" dirty="0" smtClean="0"/>
          </a:p>
          <a:p>
            <a:pPr marL="457207" lvl="1" indent="0">
              <a:buNone/>
            </a:pPr>
            <a:r>
              <a:rPr lang="en-US" sz="1800" dirty="0" smtClean="0"/>
              <a:t>{</a:t>
            </a:r>
          </a:p>
          <a:p>
            <a:pPr marL="457207" lvl="1" indent="0">
              <a:buNone/>
            </a:pPr>
            <a:r>
              <a:rPr lang="en-US" sz="1800" dirty="0" smtClean="0"/>
              <a:t>protected void </a:t>
            </a:r>
            <a:r>
              <a:rPr lang="en-US" sz="1800" dirty="0" err="1" smtClean="0"/>
              <a:t>Page_Load</a:t>
            </a:r>
            <a:r>
              <a:rPr lang="en-US" sz="1800" dirty="0" smtClean="0"/>
              <a:t>()</a:t>
            </a:r>
          </a:p>
          <a:p>
            <a:pPr marL="457207" lvl="1" indent="0">
              <a:buNone/>
            </a:pPr>
            <a:r>
              <a:rPr lang="en-US" sz="1800" dirty="0" smtClean="0"/>
              <a:t>{</a:t>
            </a:r>
          </a:p>
          <a:p>
            <a:pPr marL="457207" lvl="1" indent="0">
              <a:buNone/>
            </a:pPr>
            <a:r>
              <a:rPr lang="en-US" sz="1800" dirty="0" err="1" smtClean="0"/>
              <a:t>lblTest.Text</a:t>
            </a:r>
            <a:r>
              <a:rPr lang="en-US" sz="1800" dirty="0" smtClean="0"/>
              <a:t> = "This app will look for data in the directory:&lt;</a:t>
            </a:r>
            <a:r>
              <a:rPr lang="en-US" sz="1800" dirty="0" err="1" smtClean="0"/>
              <a:t>br</a:t>
            </a:r>
            <a:r>
              <a:rPr lang="en-US" sz="1800" dirty="0" smtClean="0"/>
              <a:t> /&gt;&lt;b&gt;";</a:t>
            </a:r>
          </a:p>
          <a:p>
            <a:pPr marL="457207" lvl="1" indent="0">
              <a:buNone/>
            </a:pPr>
            <a:r>
              <a:rPr lang="en-US" sz="1800" dirty="0" err="1" smtClean="0"/>
              <a:t>lblTest.Text</a:t>
            </a:r>
            <a:r>
              <a:rPr lang="en-US" sz="1800" dirty="0" smtClean="0"/>
              <a:t> += </a:t>
            </a:r>
            <a:r>
              <a:rPr lang="en-US" sz="1800" dirty="0" err="1" smtClean="0"/>
              <a:t>WebConfigurationManager.AppSettings</a:t>
            </a:r>
            <a:r>
              <a:rPr lang="en-US" sz="1800" dirty="0" smtClean="0"/>
              <a:t>["</a:t>
            </a:r>
            <a:r>
              <a:rPr lang="en-US" sz="1800" dirty="0" err="1" smtClean="0"/>
              <a:t>DataFilePath</a:t>
            </a:r>
            <a:r>
              <a:rPr lang="en-US" sz="1800" dirty="0" smtClean="0"/>
              <a:t>"];</a:t>
            </a:r>
          </a:p>
          <a:p>
            <a:pPr marL="457207" lvl="1" indent="0">
              <a:buNone/>
            </a:pPr>
            <a:r>
              <a:rPr lang="en-US" sz="1800" dirty="0" err="1" smtClean="0"/>
              <a:t>lblTest.Text</a:t>
            </a:r>
            <a:r>
              <a:rPr lang="en-US" sz="1800" dirty="0" smtClean="0"/>
              <a:t> += "&lt;/b&gt;";</a:t>
            </a:r>
          </a:p>
          <a:p>
            <a:pPr marL="457207" lvl="1" indent="0">
              <a:buNone/>
            </a:pPr>
            <a:r>
              <a:rPr lang="en-US" sz="1800" dirty="0" smtClean="0"/>
              <a:t>}</a:t>
            </a:r>
          </a:p>
          <a:p>
            <a:pPr marL="457207" lvl="1" indent="0">
              <a:buNone/>
            </a:pPr>
            <a:r>
              <a:rPr lang="en-US" sz="1800" dirty="0" smtClean="0"/>
              <a:t>}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019AA-DFFA-40C3-A19A-0665E674B536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3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/>
              <a:t>The Website Administration Tool </a:t>
            </a:r>
            <a:endParaRPr lang="en-US" sz="3200" b="1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063422"/>
            <a:ext cx="8382000" cy="5292927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ASP.NET includes a graphical configuration tool called the</a:t>
            </a:r>
            <a:r>
              <a:rPr lang="tr-TR" sz="2000" dirty="0" smtClean="0"/>
              <a:t> </a:t>
            </a:r>
            <a:r>
              <a:rPr lang="en-US" sz="2000" dirty="0" smtClean="0"/>
              <a:t>Website Administration Tool (WAT), which lets you configure various parts of the </a:t>
            </a:r>
            <a:r>
              <a:rPr lang="en-US" sz="2000" dirty="0" err="1" smtClean="0"/>
              <a:t>web.config</a:t>
            </a:r>
            <a:r>
              <a:rPr lang="tr-TR" sz="2000" dirty="0" smtClean="0"/>
              <a:t> </a:t>
            </a:r>
            <a:r>
              <a:rPr lang="en-US" sz="2000" dirty="0" smtClean="0"/>
              <a:t>file using a web page interface. </a:t>
            </a:r>
            <a:endParaRPr lang="en-US" sz="2000" dirty="0" smtClean="0"/>
          </a:p>
          <a:p>
            <a:endParaRPr lang="en-US" dirty="0"/>
          </a:p>
          <a:p>
            <a:r>
              <a:rPr lang="en-US" sz="2000" dirty="0" smtClean="0"/>
              <a:t>To </a:t>
            </a:r>
            <a:r>
              <a:rPr lang="en-US" sz="2000" dirty="0" smtClean="0"/>
              <a:t>run the WAT to configure the current web project in Visual</a:t>
            </a:r>
            <a:r>
              <a:rPr lang="tr-TR" sz="2000" dirty="0" smtClean="0"/>
              <a:t> </a:t>
            </a:r>
            <a:r>
              <a:rPr lang="en-US" sz="2000" dirty="0" smtClean="0"/>
              <a:t>Studio, select Website </a:t>
            </a:r>
            <a:r>
              <a:rPr lang="tr-TR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</a:t>
            </a:r>
            <a:r>
              <a:rPr lang="en-US" sz="2000" dirty="0" smtClean="0"/>
              <a:t>ASP.NET Configuration. A web browser window will appear Internet Explorer will automatically log you on under the current Windows user</a:t>
            </a:r>
            <a:r>
              <a:rPr lang="tr-TR" sz="2000" dirty="0" smtClean="0"/>
              <a:t> </a:t>
            </a:r>
            <a:r>
              <a:rPr lang="en-US" sz="2000" dirty="0" smtClean="0"/>
              <a:t>account, allowing you to make changes</a:t>
            </a:r>
            <a:r>
              <a:rPr lang="en-US" sz="2000" dirty="0" smtClean="0"/>
              <a:t>.</a:t>
            </a:r>
          </a:p>
          <a:p>
            <a:endParaRPr lang="tr-TR" sz="2000" dirty="0" smtClean="0"/>
          </a:p>
          <a:p>
            <a:r>
              <a:rPr lang="en-US" sz="2000" dirty="0" smtClean="0"/>
              <a:t>You can use the WAT to automate the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changes you made in the previous</a:t>
            </a:r>
            <a:r>
              <a:rPr lang="tr-TR" sz="2000" dirty="0" smtClean="0"/>
              <a:t> </a:t>
            </a:r>
            <a:r>
              <a:rPr lang="en-US" sz="2000" dirty="0" smtClean="0"/>
              <a:t>example. To try this, click the Application tab. Using this tab, you can create a new setting</a:t>
            </a:r>
            <a:r>
              <a:rPr lang="tr-TR" sz="2000" dirty="0" smtClean="0"/>
              <a:t> </a:t>
            </a:r>
            <a:r>
              <a:rPr lang="en-US" sz="2000" dirty="0" smtClean="0"/>
              <a:t>(click the Create Application Settings link). If you click Manage</a:t>
            </a:r>
            <a:r>
              <a:rPr lang="tr-TR" sz="2000" dirty="0" smtClean="0"/>
              <a:t> </a:t>
            </a:r>
            <a:r>
              <a:rPr lang="en-US" sz="2000" dirty="0" smtClean="0"/>
              <a:t>Application Settings, you’ll see</a:t>
            </a:r>
            <a:r>
              <a:rPr lang="tr-TR" sz="2000" dirty="0" smtClean="0"/>
              <a:t> </a:t>
            </a:r>
            <a:r>
              <a:rPr lang="en-US" sz="2000" dirty="0" smtClean="0"/>
              <a:t>a list with all the applications settings that are defined in your application. You</a:t>
            </a:r>
            <a:r>
              <a:rPr lang="tr-TR" sz="2000" dirty="0" smtClean="0"/>
              <a:t> </a:t>
            </a:r>
            <a:r>
              <a:rPr lang="en-US" sz="2000" dirty="0" smtClean="0"/>
              <a:t>can then choose to remove or edit any one of them</a:t>
            </a:r>
            <a:r>
              <a:rPr lang="en-US" sz="2000" dirty="0" smtClean="0"/>
              <a:t>.</a:t>
            </a:r>
          </a:p>
          <a:p>
            <a:endParaRPr lang="tr-TR" sz="2000" dirty="0" smtClean="0"/>
          </a:p>
          <a:p>
            <a:r>
              <a:rPr lang="en-US" sz="2000" dirty="0" smtClean="0"/>
              <a:t>This is the essential idea behind the WAT. You make your changes using a graphical interface</a:t>
            </a:r>
            <a:r>
              <a:rPr lang="tr-TR" sz="2000" dirty="0" smtClean="0"/>
              <a:t> </a:t>
            </a:r>
            <a:r>
              <a:rPr lang="en-US" sz="2000" dirty="0" smtClean="0"/>
              <a:t>(a web page), and the WAT generates the settings you need and adds them to the</a:t>
            </a:r>
            <a:r>
              <a:rPr lang="tr-TR" sz="2000" dirty="0" smtClean="0"/>
              <a:t> </a:t>
            </a:r>
            <a:r>
              <a:rPr lang="en-US" sz="2000" dirty="0" err="1" smtClean="0"/>
              <a:t>web.config</a:t>
            </a:r>
            <a:r>
              <a:rPr lang="en-US" sz="2000" dirty="0" smtClean="0"/>
              <a:t> file for your application behind the scenes. Of course, the WAT has a number of</a:t>
            </a:r>
            <a:r>
              <a:rPr lang="tr-TR" sz="2000" dirty="0" smtClean="0"/>
              <a:t> </a:t>
            </a:r>
            <a:r>
              <a:rPr lang="en-US" sz="2000" dirty="0" smtClean="0"/>
              <a:t>settings for configuring more complex ASP.NET settings</a:t>
            </a:r>
            <a:r>
              <a:rPr lang="tr-TR" sz="2000" dirty="0" smtClean="0"/>
              <a:t>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872F1-CCE7-4BF3-B1A3-A366DE113D01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47" y="125542"/>
            <a:ext cx="7772400" cy="554037"/>
          </a:xfrm>
        </p:spPr>
        <p:txBody>
          <a:bodyPr/>
          <a:lstStyle/>
          <a:p>
            <a:pPr algn="ctr">
              <a:defRPr/>
            </a:pPr>
            <a:r>
              <a:rPr lang="tr-TR" sz="2400" b="1" dirty="0" smtClean="0"/>
              <a:t>ASP.NET Application Directory</a:t>
            </a:r>
            <a:endParaRPr lang="en-US" sz="24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-75547" y="1295400"/>
            <a:ext cx="3200400" cy="5365750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Every web application should have a well planned directory structure. </a:t>
            </a:r>
            <a:r>
              <a:rPr lang="en-US" sz="2000" dirty="0" smtClean="0"/>
              <a:t>Along with the directories you create, ASP.NET also uses a few specialized subdirectories,</a:t>
            </a:r>
            <a:r>
              <a:rPr lang="tr-TR" sz="2000" dirty="0" smtClean="0"/>
              <a:t> </a:t>
            </a:r>
            <a:r>
              <a:rPr lang="en-US" sz="2000" dirty="0" smtClean="0"/>
              <a:t>which it recognizes by name . Keep in mind that you won’t see all these directories</a:t>
            </a:r>
            <a:r>
              <a:rPr lang="tr-TR" sz="2000" dirty="0" smtClean="0"/>
              <a:t> </a:t>
            </a:r>
            <a:r>
              <a:rPr lang="en-US" sz="2000" dirty="0" smtClean="0"/>
              <a:t>in a typical application. Visual Studio will prompt you to create them as needed.</a:t>
            </a:r>
            <a:endParaRPr lang="tr-T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8D395-771F-44E4-A657-BC337BB14511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2" y="692148"/>
            <a:ext cx="5030788" cy="410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6406" y="4800600"/>
            <a:ext cx="51359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Server Controls</a:t>
            </a:r>
            <a:endParaRPr 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5334000"/>
          </a:xfrm>
        </p:spPr>
        <p:txBody>
          <a:bodyPr/>
          <a:lstStyle/>
          <a:p>
            <a:r>
              <a:rPr lang="tr-TR" dirty="0" smtClean="0"/>
              <a:t>Server </a:t>
            </a:r>
            <a:r>
              <a:rPr lang="en-US" dirty="0" smtClean="0"/>
              <a:t>controls</a:t>
            </a:r>
            <a:r>
              <a:rPr lang="tr-TR" dirty="0" smtClean="0"/>
              <a:t> </a:t>
            </a:r>
            <a:r>
              <a:rPr lang="en-US" dirty="0" smtClean="0"/>
              <a:t>are created and configured as objects. They run on the web server and they automatically</a:t>
            </a:r>
            <a:r>
              <a:rPr lang="tr-TR" dirty="0" smtClean="0"/>
              <a:t> </a:t>
            </a:r>
            <a:r>
              <a:rPr lang="en-US" dirty="0" smtClean="0"/>
              <a:t>provide their own HTML output. 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erver</a:t>
            </a:r>
            <a:r>
              <a:rPr lang="en-US" dirty="0" smtClean="0"/>
              <a:t> controls behave like their Windows</a:t>
            </a:r>
            <a:r>
              <a:rPr lang="tr-TR" dirty="0" smtClean="0"/>
              <a:t> </a:t>
            </a:r>
            <a:r>
              <a:rPr lang="en-US" dirty="0" smtClean="0"/>
              <a:t>counterparts by maintaining state and raising events that you can react to in code</a:t>
            </a:r>
            <a:r>
              <a:rPr lang="en-US" dirty="0" smtClean="0"/>
              <a:t>.</a:t>
            </a:r>
          </a:p>
          <a:p>
            <a:endParaRPr lang="tr-TR" dirty="0" smtClean="0"/>
          </a:p>
          <a:p>
            <a:r>
              <a:rPr lang="en-US" dirty="0" smtClean="0"/>
              <a:t>ASP.NET actually provides </a:t>
            </a:r>
            <a:r>
              <a:rPr lang="en-US" i="1" dirty="0" smtClean="0"/>
              <a:t>two </a:t>
            </a:r>
            <a:r>
              <a:rPr lang="en-US" dirty="0" smtClean="0"/>
              <a:t>sets</a:t>
            </a:r>
            <a:r>
              <a:rPr lang="tr-TR" dirty="0" smtClean="0"/>
              <a:t> </a:t>
            </a:r>
            <a:r>
              <a:rPr lang="en-US" dirty="0" smtClean="0"/>
              <a:t>of server-side controls that you can incorporate into your web forms. These two different</a:t>
            </a:r>
            <a:r>
              <a:rPr lang="tr-TR" dirty="0" smtClean="0"/>
              <a:t> </a:t>
            </a:r>
            <a:r>
              <a:rPr lang="en-US" dirty="0" smtClean="0"/>
              <a:t>types of controls play subtly different roles: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6DC82-710A-43EB-B9E1-DC440F6BE31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Server Controls</a:t>
            </a:r>
            <a:endParaRPr lang="en-US" b="1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HTML Server controls:</a:t>
            </a:r>
          </a:p>
          <a:p>
            <a:pPr lvl="1"/>
            <a:r>
              <a:rPr lang="en-US" sz="2800" dirty="0" smtClean="0"/>
              <a:t>These are server-based equivalents for standard HTML elements.</a:t>
            </a:r>
            <a:r>
              <a:rPr lang="tr-TR" sz="2800" dirty="0" smtClean="0"/>
              <a:t> </a:t>
            </a:r>
            <a:r>
              <a:rPr lang="en-US" sz="2800" dirty="0" smtClean="0"/>
              <a:t>These controls are ideal if you</a:t>
            </a:r>
            <a:r>
              <a:rPr lang="tr-TR" sz="2800" dirty="0" smtClean="0"/>
              <a:t> prefer</a:t>
            </a:r>
            <a:r>
              <a:rPr lang="en-US" sz="2800" dirty="0" smtClean="0"/>
              <a:t> to work with</a:t>
            </a:r>
            <a:r>
              <a:rPr lang="tr-TR" sz="2800" dirty="0" smtClean="0"/>
              <a:t> </a:t>
            </a:r>
            <a:r>
              <a:rPr lang="en-US" sz="2800" dirty="0" smtClean="0"/>
              <a:t>familiar HTML tags. They are also useful when migrating ordinary HTML</a:t>
            </a:r>
            <a:r>
              <a:rPr lang="tr-TR" sz="2800" dirty="0" smtClean="0"/>
              <a:t> </a:t>
            </a:r>
            <a:r>
              <a:rPr lang="en-US" sz="2800" dirty="0" smtClean="0"/>
              <a:t>pages or ASP pages to ASP.NET, because they require the fewest changes.</a:t>
            </a:r>
            <a:endParaRPr lang="tr-TR" sz="28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2ED13-2091-43DA-BC3F-C46F4A13617B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Server Controls</a:t>
            </a:r>
            <a:endParaRPr lang="en-US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Web controls</a:t>
            </a:r>
            <a:r>
              <a:rPr lang="en-US" dirty="0" smtClean="0"/>
              <a:t>: </a:t>
            </a:r>
            <a:endParaRPr lang="tr-TR" dirty="0" smtClean="0"/>
          </a:p>
          <a:p>
            <a:pPr lvl="1"/>
            <a:r>
              <a:rPr lang="en-US" dirty="0" smtClean="0"/>
              <a:t>These are similar to the HTML server controls, but they provide a richer</a:t>
            </a:r>
            <a:r>
              <a:rPr lang="tr-TR" dirty="0" smtClean="0"/>
              <a:t> </a:t>
            </a:r>
            <a:r>
              <a:rPr lang="en-US" dirty="0" smtClean="0"/>
              <a:t>object model with a variety of properties for style and formatting details. They also provide</a:t>
            </a:r>
            <a:r>
              <a:rPr lang="tr-TR" dirty="0" smtClean="0"/>
              <a:t> </a:t>
            </a:r>
            <a:r>
              <a:rPr lang="en-US" dirty="0" smtClean="0"/>
              <a:t>more events and more closely resemble the controls used for Windows development.</a:t>
            </a:r>
            <a:r>
              <a:rPr lang="tr-TR" dirty="0" smtClean="0"/>
              <a:t> </a:t>
            </a:r>
            <a:r>
              <a:rPr lang="en-US" dirty="0" smtClean="0"/>
              <a:t>Web controls also feature some user interface elements that have no direct HTML equivalent,</a:t>
            </a:r>
            <a:r>
              <a:rPr lang="tr-TR" dirty="0" smtClean="0"/>
              <a:t> </a:t>
            </a:r>
            <a:r>
              <a:rPr lang="en-US" dirty="0" smtClean="0"/>
              <a:t>such as the </a:t>
            </a:r>
            <a:r>
              <a:rPr lang="en-US" dirty="0" err="1" smtClean="0"/>
              <a:t>GridView</a:t>
            </a:r>
            <a:r>
              <a:rPr lang="en-US" dirty="0" smtClean="0"/>
              <a:t>, Calendar, and validation controls.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3F637-E938-4DE1-ACAD-C29B6F4565E0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35037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/>
              <a:t>HTML Server Controls</a:t>
            </a:r>
            <a:endParaRPr lang="en-US" sz="28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649412"/>
            <a:ext cx="7772400" cy="5137150"/>
          </a:xfrm>
        </p:spPr>
        <p:txBody>
          <a:bodyPr>
            <a:normAutofit/>
          </a:bodyPr>
          <a:lstStyle/>
          <a:p>
            <a:r>
              <a:rPr lang="en-US" i="1" dirty="0" smtClean="0"/>
              <a:t>They generate their own interface</a:t>
            </a:r>
            <a:r>
              <a:rPr lang="en-US" dirty="0" smtClean="0"/>
              <a:t>:</a:t>
            </a:r>
            <a:endParaRPr lang="tr-TR" dirty="0" smtClean="0"/>
          </a:p>
          <a:p>
            <a:pPr lvl="1"/>
            <a:r>
              <a:rPr lang="en-US" dirty="0" smtClean="0"/>
              <a:t> You set properties in code, and the underlying HTML</a:t>
            </a:r>
            <a:r>
              <a:rPr lang="tr-TR" dirty="0" smtClean="0"/>
              <a:t> </a:t>
            </a:r>
            <a:r>
              <a:rPr lang="en-US" dirty="0" smtClean="0"/>
              <a:t>tag is created automatically when the page is rendered and sent to the client</a:t>
            </a:r>
            <a:r>
              <a:rPr lang="en-US" dirty="0" smtClean="0"/>
              <a:t>.</a:t>
            </a:r>
          </a:p>
          <a:p>
            <a:pPr lvl="1"/>
            <a:endParaRPr lang="tr-TR" dirty="0" smtClean="0"/>
          </a:p>
          <a:p>
            <a:r>
              <a:rPr lang="en-US" i="1" dirty="0" smtClean="0"/>
              <a:t>They retain their state</a:t>
            </a:r>
            <a:r>
              <a:rPr lang="en-US" dirty="0" smtClean="0"/>
              <a:t>: </a:t>
            </a:r>
            <a:endParaRPr lang="tr-TR" dirty="0" smtClean="0"/>
          </a:p>
          <a:p>
            <a:pPr lvl="1"/>
            <a:r>
              <a:rPr lang="en-US" dirty="0" smtClean="0"/>
              <a:t>Because the Web is stateless, ordinary web pages need to do a lot of</a:t>
            </a:r>
            <a:r>
              <a:rPr lang="tr-TR" dirty="0" smtClean="0"/>
              <a:t> </a:t>
            </a:r>
            <a:r>
              <a:rPr lang="en-US" dirty="0" smtClean="0"/>
              <a:t>work to store information between requests. HTML server controls handle this task automatically.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your code changes the text in a button, the new</a:t>
            </a:r>
            <a:r>
              <a:rPr lang="tr-TR" sz="2400" dirty="0" smtClean="0"/>
              <a:t> </a:t>
            </a:r>
            <a:r>
              <a:rPr lang="en-US" sz="2400" dirty="0" smtClean="0"/>
              <a:t>text sticks the next time the page is posted back to the web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5CA57-E698-452C-85AF-480FFD41F56D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F756DCDE86A4AAF893127053D2C7B" ma:contentTypeVersion="" ma:contentTypeDescription="Create a new document." ma:contentTypeScope="" ma:versionID="14a816a3127e5c4d23b9eed28e7f1c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3F1029A-C322-4FD4-B30F-A7F425BA0081}"/>
</file>

<file path=customXml/itemProps2.xml><?xml version="1.0" encoding="utf-8"?>
<ds:datastoreItem xmlns:ds="http://schemas.openxmlformats.org/officeDocument/2006/customXml" ds:itemID="{0825BDD0-6915-48FB-9F25-03195C1B00A6}"/>
</file>

<file path=customXml/itemProps3.xml><?xml version="1.0" encoding="utf-8"?>
<ds:datastoreItem xmlns:ds="http://schemas.openxmlformats.org/officeDocument/2006/customXml" ds:itemID="{588A432E-0218-4B19-95B5-8BC82199816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676</TotalTime>
  <Words>4817</Words>
  <Application>Microsoft Office PowerPoint</Application>
  <PresentationFormat>On-screen Show (4:3)</PresentationFormat>
  <Paragraphs>396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Wingdings</vt:lpstr>
      <vt:lpstr>Wingdings 3</vt:lpstr>
      <vt:lpstr>Ion</vt:lpstr>
      <vt:lpstr>ITEC 420</vt:lpstr>
      <vt:lpstr>Anatomy of an ASP.NET Application</vt:lpstr>
      <vt:lpstr>Anatomy of an ASP.NET Application</vt:lpstr>
      <vt:lpstr>ASP.NET File Types</vt:lpstr>
      <vt:lpstr>ASP.NET Application Directory</vt:lpstr>
      <vt:lpstr>Server Controls</vt:lpstr>
      <vt:lpstr>Server Controls</vt:lpstr>
      <vt:lpstr>Server Controls</vt:lpstr>
      <vt:lpstr>HTML Server Controls</vt:lpstr>
      <vt:lpstr>HTML Server Contorls</vt:lpstr>
      <vt:lpstr>Converting an HTML Page to an ASP.NET Page</vt:lpstr>
      <vt:lpstr>Converting an HTML Page to an ASP.NET Page</vt:lpstr>
      <vt:lpstr>Converting an HTML Page to an ASP.NET Page</vt:lpstr>
      <vt:lpstr>Converting an HTML Page to an ASP.NET Page</vt:lpstr>
      <vt:lpstr>The HTML Control Classes </vt:lpstr>
      <vt:lpstr>Important HTML Control Properties</vt:lpstr>
      <vt:lpstr>Lets make currency control run</vt:lpstr>
      <vt:lpstr>Lets make currency control run</vt:lpstr>
      <vt:lpstr>Error Handling</vt:lpstr>
      <vt:lpstr>Notes</vt:lpstr>
      <vt:lpstr>Improving the Page</vt:lpstr>
      <vt:lpstr>Improving the page</vt:lpstr>
      <vt:lpstr>Improving the Page</vt:lpstr>
      <vt:lpstr>HTML Control Events</vt:lpstr>
      <vt:lpstr>HTML Control Events</vt:lpstr>
      <vt:lpstr>HTML Control Classes (HTMLContainerControl)</vt:lpstr>
      <vt:lpstr>HTML Control Classes (The Page Class)</vt:lpstr>
      <vt:lpstr>Sending the User to a New Page</vt:lpstr>
      <vt:lpstr>HTML Encoding</vt:lpstr>
      <vt:lpstr>HTML Encoding</vt:lpstr>
      <vt:lpstr>HTML Encoding</vt:lpstr>
      <vt:lpstr>Application Events</vt:lpstr>
      <vt:lpstr>The Global.aspx File</vt:lpstr>
      <vt:lpstr>The Global.aspx file</vt:lpstr>
      <vt:lpstr>Additional Application Events</vt:lpstr>
      <vt:lpstr>ASP.NET Configuration</vt:lpstr>
      <vt:lpstr>ASP.NET Configuration</vt:lpstr>
      <vt:lpstr>The web.config File</vt:lpstr>
      <vt:lpstr>The web.config File</vt:lpstr>
      <vt:lpstr>Storing Custom Settings in the web.config File</vt:lpstr>
      <vt:lpstr>Storing Custom Settings in the web.config File</vt:lpstr>
      <vt:lpstr>Storing Custom Settings in the web.config File</vt:lpstr>
      <vt:lpstr>Storing Custom Settings in the web.config File</vt:lpstr>
      <vt:lpstr>The Website Administration Tool </vt:lpstr>
    </vt:vector>
  </TitlesOfParts>
  <Company>emucc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420</dc:title>
  <dc:creator>emu</dc:creator>
  <cp:lastModifiedBy>Deshy</cp:lastModifiedBy>
  <cp:revision>87</cp:revision>
  <dcterms:created xsi:type="dcterms:W3CDTF">2009-09-28T09:04:10Z</dcterms:created>
  <dcterms:modified xsi:type="dcterms:W3CDTF">2019-07-24T09:02:44Z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0x01010018DF756DCDE86A4AAF893127053D2C7B</vt:lpwstr>
  </property>
</Properties>
</file>