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4"/>
  </p:sldMasterIdLst>
  <p:notesMasterIdLst>
    <p:notesMasterId r:id="rId3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7AE57D-6B70-40AF-942A-8938EF6B4565}" type="datetimeFigureOut">
              <a:rPr lang="en-US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F0884C-FC33-4480-B028-C9E3F0F80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4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389E9-5990-4DE4-A15F-2AA29FF485C0}" type="datetime1">
              <a:rPr lang="en-US" smtClean="0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6A6BA4-C02B-4B96-9B0F-11A0498CA2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3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2A0FE0-E3CC-42E5-90D4-A0BEDF4EB144}" type="datetime1">
              <a:rPr lang="en-US" smtClean="0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5AD45-2F1C-406A-AB82-39900FBBF2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9741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2A0FE0-E3CC-42E5-90D4-A0BEDF4EB144}" type="datetime1">
              <a:rPr lang="en-US" smtClean="0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5AD45-2F1C-406A-AB82-39900FBBF2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3631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2A0FE0-E3CC-42E5-90D4-A0BEDF4EB144}" type="datetime1">
              <a:rPr lang="en-US" smtClean="0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5AD45-2F1C-406A-AB82-39900FBBF2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318530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2A0FE0-E3CC-42E5-90D4-A0BEDF4EB144}" type="datetime1">
              <a:rPr lang="en-US" smtClean="0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5AD45-2F1C-406A-AB82-39900FBBF2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230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2A0FE0-E3CC-42E5-90D4-A0BEDF4EB144}" type="datetime1">
              <a:rPr lang="en-US" smtClean="0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5AD45-2F1C-406A-AB82-39900FBBF2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5854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2A0FE0-E3CC-42E5-90D4-A0BEDF4EB144}" type="datetime1">
              <a:rPr lang="en-US" smtClean="0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5AD45-2F1C-406A-AB82-39900FBBF2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6607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0DFEC-2F8B-4F3C-87D9-963F3FAFA991}" type="datetime1">
              <a:rPr lang="en-US" smtClean="0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B89CA-CE78-4A92-BB90-C1EC9C08D7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64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DD4321-8D1B-48CE-9F39-4BEFDC3F6E7A}" type="datetime1">
              <a:rPr lang="en-US" smtClean="0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31EF6-CC68-4C13-A60F-64F098210D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6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D756D7-B0DB-4034-923F-20EEFA36AD37}" type="datetime1">
              <a:rPr lang="en-US" smtClean="0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D8F41-8DAB-483A-8C63-7D287547D0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3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918C21-7CAA-4168-A50A-C6D073DF7B16}" type="datetime1">
              <a:rPr lang="en-US" smtClean="0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C2D9C-62C6-4119-9704-C0D072A58B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3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4B5CF0-9F06-4C9E-8B2A-38E2D68943DD}" type="datetime1">
              <a:rPr lang="en-US" smtClean="0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17FB6D-CBEF-4A52-BB66-A2768C8F43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6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7EB2FC-3B36-4709-A7D4-B82D5694383C}" type="datetime1">
              <a:rPr lang="en-US" smtClean="0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66B3B-CDF5-4B48-B94E-9D289ED0FE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9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51F993-E3B3-425D-816C-805579EA9E5C}" type="datetime1">
              <a:rPr lang="en-US" smtClean="0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FDE11-C81F-42E0-895B-175A214C4F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3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DD2B7C-EF33-48D2-AE2A-5C64B85649D4}" type="datetime1">
              <a:rPr lang="en-US" smtClean="0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8B8E9-9FF4-4663-8295-AB16DC31B8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0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7AA91C-CEEB-43A1-B08E-D1C25CC34B90}" type="datetime1">
              <a:rPr lang="en-US" smtClean="0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23CA2-B91B-43CA-92D0-1781D1569E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6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2DB494-427D-4C0E-93F7-0403FF9E8C6B}" type="datetime1">
              <a:rPr lang="en-US" smtClean="0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2FD34-48F1-4471-8509-2DDF513214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0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5D2A0FE0-E3CC-42E5-90D4-A0BEDF4EB144}" type="datetime1">
              <a:rPr lang="en-US" smtClean="0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B5AD45-2F1C-406A-AB82-39900FBBF2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5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130" y="2602629"/>
            <a:ext cx="8280920" cy="332957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400" b="1" dirty="0" smtClean="0">
                <a:solidFill>
                  <a:schemeClr val="tx2">
                    <a:satMod val="200000"/>
                  </a:schemeClr>
                </a:solidFill>
              </a:rPr>
              <a:t>Types, Objects </a:t>
            </a:r>
            <a:r>
              <a:rPr lang="tr-TR" sz="4400" b="1" dirty="0" smtClean="0">
                <a:solidFill>
                  <a:schemeClr val="tx2">
                    <a:satMod val="200000"/>
                  </a:schemeClr>
                </a:solidFill>
              </a:rPr>
              <a:t>and</a:t>
            </a:r>
            <a:r>
              <a:rPr lang="en-US" sz="4400" b="1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tr-TR" sz="4400" b="1" dirty="0" smtClean="0">
                <a:solidFill>
                  <a:schemeClr val="tx2">
                    <a:satMod val="200000"/>
                  </a:schemeClr>
                </a:solidFill>
              </a:rPr>
              <a:t>NameSPACES</a:t>
            </a:r>
            <a:endParaRPr lang="en-US" sz="44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28737" y="3573016"/>
            <a:ext cx="7163882" cy="955876"/>
          </a:xfrm>
        </p:spPr>
        <p:txBody>
          <a:bodyPr/>
          <a:lstStyle/>
          <a:p>
            <a:r>
              <a:rPr lang="en-US" sz="3600" b="1" dirty="0" smtClean="0"/>
              <a:t>ITEC420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325" y="315208"/>
            <a:ext cx="7772400" cy="881544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Adding a Constructor</a:t>
            </a:r>
            <a:endParaRPr lang="en-US" sz="4000" b="1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95288" y="1359159"/>
            <a:ext cx="8137152" cy="5094178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400" dirty="0" smtClean="0"/>
              <a:t>Currently, the Product class has a problem. Ideally, classes should ensure that they are always</a:t>
            </a:r>
            <a:r>
              <a:rPr lang="tr-TR" sz="2400" dirty="0" smtClean="0"/>
              <a:t> </a:t>
            </a:r>
            <a:r>
              <a:rPr lang="en-US" sz="2400" dirty="0" smtClean="0"/>
              <a:t>in a valid state. However, unless you explicitly set all the appropriate properties, the Product</a:t>
            </a:r>
            <a:r>
              <a:rPr lang="tr-TR" sz="2400" dirty="0" smtClean="0"/>
              <a:t> </a:t>
            </a:r>
            <a:r>
              <a:rPr lang="en-US" sz="2400" dirty="0" smtClean="0"/>
              <a:t>object won’t correspond to a valid product. This could cause an error if you try to use a</a:t>
            </a:r>
            <a:r>
              <a:rPr lang="tr-TR" sz="2400" dirty="0" smtClean="0"/>
              <a:t> </a:t>
            </a:r>
            <a:r>
              <a:rPr lang="en-US" sz="2400" dirty="0" smtClean="0"/>
              <a:t>method that relies on some of the data that hasn’t been supplied. To solve this problem, you</a:t>
            </a:r>
            <a:r>
              <a:rPr lang="tr-TR" sz="2400" dirty="0" smtClean="0"/>
              <a:t> </a:t>
            </a:r>
            <a:r>
              <a:rPr lang="en-US" sz="2400" dirty="0" smtClean="0"/>
              <a:t>need to equip your class with one or more </a:t>
            </a:r>
            <a:r>
              <a:rPr lang="en-US" sz="2400" i="1" dirty="0" smtClean="0"/>
              <a:t>constructors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smtClean="0"/>
              <a:t>A constructor is a method that automatically runs when the class is first created. In C#,</a:t>
            </a:r>
            <a:r>
              <a:rPr lang="tr-TR" sz="2400" dirty="0" smtClean="0"/>
              <a:t> </a:t>
            </a:r>
            <a:r>
              <a:rPr lang="en-US" sz="2400" dirty="0" smtClean="0"/>
              <a:t>the constructor always has the same name as the name of the class. Unlike a normal method,</a:t>
            </a:r>
            <a:r>
              <a:rPr lang="tr-TR" sz="2400" dirty="0" smtClean="0"/>
              <a:t> </a:t>
            </a:r>
            <a:r>
              <a:rPr lang="en-US" sz="2400" dirty="0" smtClean="0"/>
              <a:t>the constructor doesn’t define any return type, not even void.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F17F6-C473-40A8-8C12-D1718C26D59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00918"/>
            <a:ext cx="7772400" cy="607801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 dirty="0" smtClean="0"/>
              <a:t>Adding a Constructor</a:t>
            </a:r>
            <a:endParaRPr lang="en-US" sz="3600" b="1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95288" y="1063422"/>
            <a:ext cx="8137152" cy="5534227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en-US" sz="2400" dirty="0" smtClean="0"/>
              <a:t>public class Product</a:t>
            </a:r>
          </a:p>
          <a:p>
            <a:pPr marL="0" indent="0" eaLnBrk="1" hangingPunct="1">
              <a:buNone/>
            </a:pPr>
            <a:r>
              <a:rPr lang="en-US" sz="2400" dirty="0" smtClean="0"/>
              <a:t>{</a:t>
            </a:r>
          </a:p>
          <a:p>
            <a:pPr marL="0" indent="0" eaLnBrk="1" hangingPunct="1">
              <a:buNone/>
            </a:pPr>
            <a:endParaRPr lang="tr-TR" sz="2400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// (Additional class code omitted for clarity.)</a:t>
            </a:r>
          </a:p>
          <a:p>
            <a:pPr marL="0" indent="0" eaLnBrk="1" hangingPunct="1">
              <a:buNone/>
            </a:pPr>
            <a:r>
              <a:rPr lang="en-US" sz="2400" dirty="0" smtClean="0"/>
              <a:t>public Product(string name, decimal price)</a:t>
            </a:r>
          </a:p>
          <a:p>
            <a:pPr marL="0" indent="0" eaLnBrk="1" hangingPunct="1">
              <a:buNone/>
            </a:pPr>
            <a:r>
              <a:rPr lang="en-US" sz="2400" dirty="0" smtClean="0"/>
              <a:t>{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// Set the two properties in the class.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Name = name;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Price = price;</a:t>
            </a:r>
          </a:p>
          <a:p>
            <a:pPr marL="0" indent="0" eaLnBrk="1" hangingPunct="1">
              <a:buNone/>
            </a:pPr>
            <a:r>
              <a:rPr lang="en-US" sz="2400" dirty="0" smtClean="0"/>
              <a:t>}</a:t>
            </a:r>
          </a:p>
          <a:p>
            <a:pPr marL="0" indent="0" eaLnBrk="1" hangingPunct="1">
              <a:buNone/>
            </a:pPr>
            <a:r>
              <a:rPr lang="en-US" sz="2400" dirty="0" smtClean="0"/>
              <a:t>}</a:t>
            </a:r>
            <a:endParaRPr lang="tr-TR" sz="2400" dirty="0" smtClean="0"/>
          </a:p>
          <a:p>
            <a:pPr eaLnBrk="1" hangingPunct="1"/>
            <a:r>
              <a:rPr lang="en-US" sz="2400" dirty="0" smtClean="0"/>
              <a:t>Here’s an example of the code you need to create an object based on the new Product</a:t>
            </a:r>
            <a:r>
              <a:rPr lang="tr-TR" sz="2400" dirty="0" smtClean="0"/>
              <a:t> </a:t>
            </a:r>
            <a:r>
              <a:rPr lang="en-US" sz="2400" dirty="0" smtClean="0"/>
              <a:t>class, using its constructor:</a:t>
            </a:r>
          </a:p>
          <a:p>
            <a:pPr lvl="1" eaLnBrk="1" hangingPunct="1"/>
            <a:r>
              <a:rPr lang="en-US" sz="1600" dirty="0" smtClean="0"/>
              <a:t>Product </a:t>
            </a:r>
            <a:r>
              <a:rPr lang="en-US" sz="1600" dirty="0" err="1" smtClean="0"/>
              <a:t>saleProduct</a:t>
            </a:r>
            <a:r>
              <a:rPr lang="en-US" sz="1600" dirty="0" smtClean="0"/>
              <a:t> = new Product("Kitchen Garbage", 49.99M);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04F67-5B63-4C17-8EB2-F31231799B2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325" y="295736"/>
            <a:ext cx="7772400" cy="47625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Adding a Constructor</a:t>
            </a:r>
            <a:endParaRPr lang="en-US" sz="4000" b="1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95288" y="1196752"/>
            <a:ext cx="7999956" cy="5400898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400" dirty="0" smtClean="0"/>
              <a:t>If you don’t create a constructor, .NET supplies a default public constructor that does</a:t>
            </a:r>
            <a:r>
              <a:rPr lang="tr-TR" sz="2400" dirty="0" smtClean="0"/>
              <a:t> </a:t>
            </a:r>
            <a:r>
              <a:rPr lang="en-US" sz="2400" dirty="0" smtClean="0"/>
              <a:t>nothing. If you create at least one constructor, .NET will not supply a default constructor.</a:t>
            </a:r>
            <a:r>
              <a:rPr lang="tr-TR" sz="2400" dirty="0" smtClean="0"/>
              <a:t> </a:t>
            </a:r>
            <a:r>
              <a:rPr lang="en-US" sz="2400" dirty="0" smtClean="0"/>
              <a:t>Thus, in the preceding example, the Product class has exactly one constructor, which is the</a:t>
            </a:r>
            <a:r>
              <a:rPr lang="tr-TR" sz="2400" dirty="0" smtClean="0"/>
              <a:t> </a:t>
            </a:r>
            <a:r>
              <a:rPr lang="en-US" sz="2400" dirty="0" smtClean="0"/>
              <a:t>one that is explicitly defined in code. To create a Product object, you </a:t>
            </a:r>
            <a:r>
              <a:rPr lang="en-US" sz="2400" i="1" dirty="0" smtClean="0"/>
              <a:t>must </a:t>
            </a:r>
            <a:r>
              <a:rPr lang="en-US" sz="2400" dirty="0" smtClean="0"/>
              <a:t>use this constructor.</a:t>
            </a:r>
            <a:r>
              <a:rPr lang="tr-TR" sz="2400" dirty="0" smtClean="0"/>
              <a:t> </a:t>
            </a:r>
            <a:r>
              <a:rPr lang="en-US" sz="2400" dirty="0" smtClean="0"/>
              <a:t>This restriction prevents a client from creating an object without specifying the bare minimum</a:t>
            </a:r>
            <a:r>
              <a:rPr lang="tr-TR" sz="2400" dirty="0" smtClean="0"/>
              <a:t> </a:t>
            </a:r>
            <a:r>
              <a:rPr lang="en-US" sz="2400" dirty="0" smtClean="0"/>
              <a:t>amount of data that’s required:</a:t>
            </a:r>
            <a:endParaRPr lang="tr-TR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// This will not be allowed, because there is</a:t>
            </a:r>
          </a:p>
          <a:p>
            <a:pPr eaLnBrk="1" hangingPunct="1"/>
            <a:r>
              <a:rPr lang="en-US" sz="2400" dirty="0" smtClean="0"/>
              <a:t>// no zero-argument constructor.</a:t>
            </a:r>
          </a:p>
          <a:p>
            <a:pPr eaLnBrk="1" hangingPunct="1"/>
            <a:r>
              <a:rPr lang="en-US" sz="2400" dirty="0" smtClean="0"/>
              <a:t>Product </a:t>
            </a:r>
            <a:r>
              <a:rPr lang="en-US" sz="2400" dirty="0" err="1" smtClean="0"/>
              <a:t>saleProduct</a:t>
            </a:r>
            <a:r>
              <a:rPr lang="en-US" sz="2400" dirty="0" smtClean="0"/>
              <a:t> = new Product();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1CC02-6396-4733-A06A-037D15DA01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473" y="415713"/>
            <a:ext cx="7772400" cy="476250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 smtClean="0"/>
              <a:t>Value types and Reference Types</a:t>
            </a:r>
            <a:endParaRPr lang="en-US" sz="3200" b="1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95288" y="1196752"/>
            <a:ext cx="8209160" cy="540089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Simple data types are value types, while classes are reference types.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en-US" sz="2400" dirty="0" smtClean="0"/>
              <a:t>This means a variable for a simple data type contains the actual information you put in it</a:t>
            </a:r>
            <a:r>
              <a:rPr lang="tr-TR" sz="2400" dirty="0" smtClean="0"/>
              <a:t> </a:t>
            </a:r>
            <a:r>
              <a:rPr lang="en-US" sz="2400" dirty="0" smtClean="0"/>
              <a:t>(such as the number 7). On the other hand, object variables actually store a reference that</a:t>
            </a:r>
            <a:r>
              <a:rPr lang="tr-TR" sz="2400" dirty="0" smtClean="0"/>
              <a:t> </a:t>
            </a:r>
            <a:r>
              <a:rPr lang="en-US" sz="2400" dirty="0" smtClean="0"/>
              <a:t>points to a location in memory where the full object is stored. In most cases, .NET masks you</a:t>
            </a:r>
            <a:r>
              <a:rPr lang="tr-TR" sz="2400" dirty="0" smtClean="0"/>
              <a:t> </a:t>
            </a:r>
            <a:r>
              <a:rPr lang="en-US" sz="2400" dirty="0" smtClean="0"/>
              <a:t>from this underlying reality, and in many programming tasks you won’t notice the difference.</a:t>
            </a:r>
            <a:r>
              <a:rPr lang="tr-TR" sz="2400" dirty="0" smtClean="0"/>
              <a:t> </a:t>
            </a:r>
            <a:r>
              <a:rPr lang="en-US" sz="2400" dirty="0" smtClean="0"/>
              <a:t>However, in three cases you will notice that object variables act a little differently than ordinary</a:t>
            </a:r>
            <a:r>
              <a:rPr lang="tr-TR" sz="2400" dirty="0" smtClean="0"/>
              <a:t> </a:t>
            </a:r>
            <a:r>
              <a:rPr lang="en-US" sz="2400" dirty="0" smtClean="0"/>
              <a:t>data types:</a:t>
            </a:r>
            <a:endParaRPr lang="tr-TR" sz="2400" dirty="0" smtClean="0"/>
          </a:p>
          <a:p>
            <a:pPr lvl="1" eaLnBrk="1" hangingPunct="1"/>
            <a:r>
              <a:rPr lang="en-US" sz="2000" dirty="0" smtClean="0"/>
              <a:t> in assignment operations,</a:t>
            </a:r>
            <a:endParaRPr lang="tr-TR" sz="2000" dirty="0" smtClean="0"/>
          </a:p>
          <a:p>
            <a:pPr lvl="1" eaLnBrk="1" hangingPunct="1"/>
            <a:r>
              <a:rPr lang="en-US" sz="2000" dirty="0" smtClean="0"/>
              <a:t> in comparison operations, </a:t>
            </a:r>
            <a:endParaRPr lang="tr-TR" sz="2000" dirty="0" smtClean="0"/>
          </a:p>
          <a:p>
            <a:pPr lvl="1" eaLnBrk="1" hangingPunct="1"/>
            <a:r>
              <a:rPr lang="en-US" sz="2000" dirty="0" smtClean="0"/>
              <a:t>and when passing</a:t>
            </a:r>
            <a:r>
              <a:rPr lang="tr-TR" sz="2000" dirty="0" smtClean="0"/>
              <a:t> parameters</a:t>
            </a:r>
            <a:r>
              <a:rPr lang="tr-TR" sz="2400" dirty="0" smtClean="0"/>
              <a:t>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E2B884-58A2-4D69-B4AD-EEF1747592C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7772400" cy="90872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Assignment Operations</a:t>
            </a:r>
            <a:endParaRPr lang="en-US" sz="4000" b="1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95288" y="1359159"/>
            <a:ext cx="7999956" cy="5068629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000" dirty="0" smtClean="0"/>
              <a:t>When you assign a simple data variable to another simple data variable, the contents of the</a:t>
            </a:r>
            <a:r>
              <a:rPr lang="tr-TR" sz="2000" dirty="0" smtClean="0"/>
              <a:t> </a:t>
            </a:r>
            <a:r>
              <a:rPr lang="en-US" sz="2000" dirty="0" smtClean="0"/>
              <a:t>variable are copied:</a:t>
            </a:r>
          </a:p>
          <a:p>
            <a:pPr marL="457207" lvl="1" indent="0" eaLnBrk="1" hangingPunct="1">
              <a:buNone/>
            </a:pPr>
            <a:r>
              <a:rPr lang="en-US" sz="1800" dirty="0" err="1" smtClean="0"/>
              <a:t>integerA</a:t>
            </a:r>
            <a:r>
              <a:rPr lang="en-US" sz="1800" dirty="0" smtClean="0"/>
              <a:t> = </a:t>
            </a:r>
            <a:r>
              <a:rPr lang="en-US" sz="1800" dirty="0" err="1" smtClean="0"/>
              <a:t>integerB</a:t>
            </a:r>
            <a:r>
              <a:rPr lang="en-US" sz="1800" dirty="0" smtClean="0"/>
              <a:t>; // </a:t>
            </a:r>
            <a:r>
              <a:rPr lang="en-US" sz="1800" dirty="0" err="1" smtClean="0"/>
              <a:t>integerA</a:t>
            </a:r>
            <a:r>
              <a:rPr lang="en-US" sz="1800" dirty="0" smtClean="0"/>
              <a:t> now has a copy of the contents of </a:t>
            </a:r>
            <a:r>
              <a:rPr lang="en-US" sz="1800" dirty="0" err="1" smtClean="0"/>
              <a:t>integerB</a:t>
            </a:r>
            <a:r>
              <a:rPr lang="en-US" sz="1800" dirty="0" smtClean="0"/>
              <a:t>.</a:t>
            </a:r>
          </a:p>
          <a:p>
            <a:pPr marL="457207" lvl="1" indent="0" eaLnBrk="1" hangingPunct="1">
              <a:buNone/>
            </a:pPr>
            <a:r>
              <a:rPr lang="en-US" sz="1800" dirty="0" smtClean="0"/>
              <a:t>// There are two duplicate integers in memory.</a:t>
            </a:r>
          </a:p>
          <a:p>
            <a:pPr eaLnBrk="1" hangingPunct="1"/>
            <a:r>
              <a:rPr lang="en-US" sz="2000" dirty="0" smtClean="0"/>
              <a:t>Reference types work a little differently. Reference types tend to deal with larger amounts</a:t>
            </a:r>
            <a:r>
              <a:rPr lang="tr-TR" sz="2000" dirty="0" smtClean="0"/>
              <a:t> </a:t>
            </a:r>
            <a:r>
              <a:rPr lang="en-US" sz="2000" dirty="0" smtClean="0"/>
              <a:t>of data. Copying the entire contents of a reference type object could slow down an application,</a:t>
            </a:r>
            <a:r>
              <a:rPr lang="tr-TR" sz="2000" dirty="0" smtClean="0"/>
              <a:t> </a:t>
            </a:r>
            <a:r>
              <a:rPr lang="en-US" sz="2000" dirty="0" smtClean="0"/>
              <a:t>particularly if you are performing multiple assignments. For that reason, when you</a:t>
            </a:r>
            <a:r>
              <a:rPr lang="tr-TR" sz="2000" dirty="0" smtClean="0"/>
              <a:t> </a:t>
            </a:r>
            <a:r>
              <a:rPr lang="en-US" sz="2000" dirty="0" smtClean="0"/>
              <a:t>assign a reference type you copy the reference that </a:t>
            </a:r>
            <a:r>
              <a:rPr lang="en-US" sz="2000" i="1" dirty="0" smtClean="0"/>
              <a:t>points </a:t>
            </a:r>
            <a:r>
              <a:rPr lang="en-US" sz="2000" dirty="0" smtClean="0"/>
              <a:t>to the object, not the full object</a:t>
            </a:r>
            <a:r>
              <a:rPr lang="tr-TR" sz="2000" dirty="0" smtClean="0"/>
              <a:t> </a:t>
            </a:r>
            <a:r>
              <a:rPr lang="en-US" sz="2000" dirty="0" smtClean="0"/>
              <a:t>content:</a:t>
            </a:r>
          </a:p>
          <a:p>
            <a:pPr marL="457207" lvl="1" indent="0" eaLnBrk="1" hangingPunct="1">
              <a:buNone/>
            </a:pPr>
            <a:r>
              <a:rPr lang="en-US" sz="1800" dirty="0" smtClean="0"/>
              <a:t>// Create a new Product object.</a:t>
            </a:r>
          </a:p>
          <a:p>
            <a:pPr marL="457207" lvl="1" indent="0" eaLnBrk="1" hangingPunct="1">
              <a:buNone/>
            </a:pPr>
            <a:r>
              <a:rPr lang="en-US" sz="1800" dirty="0" smtClean="0"/>
              <a:t>Product productVariable1 = new Product();</a:t>
            </a:r>
          </a:p>
          <a:p>
            <a:pPr marL="457207" lvl="1" indent="0" eaLnBrk="1" hangingPunct="1">
              <a:buNone/>
            </a:pPr>
            <a:r>
              <a:rPr lang="en-US" sz="1800" dirty="0" smtClean="0"/>
              <a:t>// Declare a second variable.</a:t>
            </a:r>
          </a:p>
          <a:p>
            <a:pPr marL="457207" lvl="1" indent="0" eaLnBrk="1" hangingPunct="1">
              <a:buNone/>
            </a:pPr>
            <a:r>
              <a:rPr lang="en-US" sz="1800" dirty="0" smtClean="0"/>
              <a:t>Product productVariable2;</a:t>
            </a:r>
          </a:p>
          <a:p>
            <a:pPr marL="457207" lvl="1" indent="0" eaLnBrk="1" hangingPunct="1">
              <a:buNone/>
            </a:pPr>
            <a:r>
              <a:rPr lang="en-US" sz="1800" dirty="0" smtClean="0"/>
              <a:t>productVariable2 = productVariable1;</a:t>
            </a:r>
          </a:p>
          <a:p>
            <a:pPr marL="457207" lvl="1" indent="0" eaLnBrk="1" hangingPunct="1">
              <a:buNone/>
            </a:pPr>
            <a:r>
              <a:rPr lang="en-US" sz="1800" dirty="0" smtClean="0"/>
              <a:t>// productVariable1 and productVariable2 now both point to the same thing.</a:t>
            </a:r>
          </a:p>
          <a:p>
            <a:pPr marL="457207" lvl="1" indent="0" eaLnBrk="1" hangingPunct="1">
              <a:buNone/>
            </a:pPr>
            <a:r>
              <a:rPr lang="en-US" sz="1800" dirty="0" smtClean="0"/>
              <a:t>// There is one object and two ways to access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E615A-6354-4E24-B664-DE2E14AFA6B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41454"/>
            <a:ext cx="7772400" cy="111533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Assignment operations</a:t>
            </a:r>
            <a:endParaRPr lang="en-US" sz="4000" b="1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95288" y="573088"/>
            <a:ext cx="8640762" cy="6024562"/>
          </a:xfrm>
        </p:spPr>
        <p:txBody>
          <a:bodyPr/>
          <a:lstStyle/>
          <a:p>
            <a:pPr eaLnBrk="1" hangingPunct="1"/>
            <a:endParaRPr lang="tr-TR" sz="2000" dirty="0" smtClean="0"/>
          </a:p>
          <a:p>
            <a:pPr eaLnBrk="1" hangingPunct="1"/>
            <a:endParaRPr lang="tr-TR" sz="2000" dirty="0" smtClean="0"/>
          </a:p>
          <a:p>
            <a:pPr eaLnBrk="1" hangingPunct="1"/>
            <a:endParaRPr lang="tr-TR" sz="2000" dirty="0" smtClean="0"/>
          </a:p>
          <a:p>
            <a:pPr eaLnBrk="1" hangingPunct="1"/>
            <a:r>
              <a:rPr lang="en-US" sz="2000" dirty="0" smtClean="0"/>
              <a:t>The consequences of this behavior are far ranging. This example modifies the Product</a:t>
            </a:r>
            <a:r>
              <a:rPr lang="tr-TR" sz="2000" dirty="0" smtClean="0"/>
              <a:t> </a:t>
            </a:r>
            <a:r>
              <a:rPr lang="en-US" sz="2000" dirty="0" smtClean="0"/>
              <a:t>object using productVariable2:</a:t>
            </a:r>
          </a:p>
          <a:p>
            <a:pPr lvl="1" eaLnBrk="1" hangingPunct="1"/>
            <a:r>
              <a:rPr lang="en-US" sz="1800" dirty="0" smtClean="0"/>
              <a:t>productVariable2.Price = 25.99M;</a:t>
            </a:r>
            <a:endParaRPr lang="tr-TR" sz="1800" dirty="0" smtClean="0"/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2000" dirty="0" smtClean="0"/>
              <a:t>You’ll find that productVariable1.Price is set to 25.99. Of course, this only makes sense</a:t>
            </a:r>
            <a:r>
              <a:rPr lang="tr-TR" sz="2000" dirty="0" smtClean="0"/>
              <a:t> </a:t>
            </a:r>
            <a:r>
              <a:rPr lang="en-US" sz="2000" dirty="0" smtClean="0"/>
              <a:t>because productVariable1 and productVariable2 are two variables that point to the same</a:t>
            </a:r>
            <a:r>
              <a:rPr lang="tr-TR" sz="2000" dirty="0" smtClean="0"/>
              <a:t> </a:t>
            </a:r>
            <a:r>
              <a:rPr lang="en-US" sz="2000" dirty="0" smtClean="0"/>
              <a:t>in-memory object.</a:t>
            </a:r>
            <a:r>
              <a:rPr lang="tr-TR" sz="2000" dirty="0" smtClean="0"/>
              <a:t> </a:t>
            </a:r>
          </a:p>
          <a:p>
            <a:pPr eaLnBrk="1" hangingPunct="1"/>
            <a:endParaRPr lang="tr-TR" sz="2000" dirty="0" smtClean="0"/>
          </a:p>
          <a:p>
            <a:pPr eaLnBrk="1" hangingPunct="1"/>
            <a:r>
              <a:rPr lang="en-US" sz="2000" dirty="0" smtClean="0"/>
              <a:t>If you really do want to copy an object (not a reference), you need to create a new object,</a:t>
            </a:r>
            <a:r>
              <a:rPr lang="tr-TR" sz="2000" dirty="0" smtClean="0"/>
              <a:t> </a:t>
            </a:r>
            <a:r>
              <a:rPr lang="en-US" sz="2000" dirty="0" smtClean="0"/>
              <a:t>and then initialize its information to match the first object. Some objects provide a Clone()</a:t>
            </a:r>
            <a:r>
              <a:rPr lang="tr-TR" sz="2000" dirty="0" smtClean="0"/>
              <a:t> </a:t>
            </a:r>
            <a:r>
              <a:rPr lang="en-US" sz="2000" dirty="0" smtClean="0"/>
              <a:t>method that allows you to easily copy the object.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9F588-E0BE-404B-8047-01DA6433191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454" y="315208"/>
            <a:ext cx="7772400" cy="47625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Equality Testing</a:t>
            </a:r>
            <a:endParaRPr lang="en-US" sz="4000" b="1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95288" y="1359159"/>
            <a:ext cx="8353176" cy="5238491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sz="2400" dirty="0" smtClean="0"/>
              <a:t>A similar distinction between reference types and value types appears when you compare two</a:t>
            </a:r>
            <a:r>
              <a:rPr lang="tr-TR" sz="2400" dirty="0" smtClean="0"/>
              <a:t> </a:t>
            </a:r>
            <a:r>
              <a:rPr lang="en-US" sz="2400" dirty="0" smtClean="0"/>
              <a:t>variables. When you compare value types (such as integers), you’re comparing the contents: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if (</a:t>
            </a:r>
            <a:r>
              <a:rPr lang="en-US" sz="2000" dirty="0" err="1" smtClean="0"/>
              <a:t>integerA</a:t>
            </a:r>
            <a:r>
              <a:rPr lang="en-US" sz="2000" dirty="0" smtClean="0"/>
              <a:t> == </a:t>
            </a:r>
            <a:r>
              <a:rPr lang="en-US" sz="2000" dirty="0" err="1" smtClean="0"/>
              <a:t>integerB</a:t>
            </a:r>
            <a:r>
              <a:rPr lang="en-US" sz="2000" dirty="0" smtClean="0"/>
              <a:t>)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{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// This is true as long as the integers have the same content.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}</a:t>
            </a:r>
          </a:p>
          <a:p>
            <a:pPr eaLnBrk="1" hangingPunct="1"/>
            <a:r>
              <a:rPr lang="en-US" sz="2400" dirty="0" smtClean="0"/>
              <a:t>When you compare reference type variables, you’re actually testing whether they’re the</a:t>
            </a:r>
            <a:r>
              <a:rPr lang="tr-TR" sz="2400" dirty="0" smtClean="0"/>
              <a:t> </a:t>
            </a:r>
            <a:r>
              <a:rPr lang="en-US" sz="2400" dirty="0" smtClean="0"/>
              <a:t>same instance. In other words, you’re testing whether the references are pointing to the same</a:t>
            </a:r>
            <a:r>
              <a:rPr lang="tr-TR" sz="2400" dirty="0" smtClean="0"/>
              <a:t> </a:t>
            </a:r>
            <a:r>
              <a:rPr lang="en-US" sz="2400" dirty="0" smtClean="0"/>
              <a:t>object in memory, not if their contents match: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if (productVariable1 == productVariable2)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{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// This is true if both productVariable1 and productVariable2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// point to the same thing.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// This is false if they are separate, yet identical, objects.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9961B-57EB-4649-868E-DB5E6304691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95736"/>
            <a:ext cx="7772400" cy="901016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 smtClean="0"/>
              <a:t>Passing Parameters by Reference and by Value</a:t>
            </a:r>
            <a:endParaRPr lang="en-US" sz="28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95288" y="1359158"/>
            <a:ext cx="7999956" cy="5238491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2400" dirty="0" smtClean="0"/>
              <a:t>You can create three types of method parameters. The standard type is </a:t>
            </a:r>
            <a:r>
              <a:rPr lang="en-US" sz="2400" i="1" dirty="0" smtClean="0"/>
              <a:t>pass-by-value</a:t>
            </a:r>
            <a:r>
              <a:rPr lang="en-US" sz="2400" dirty="0" smtClean="0"/>
              <a:t>. When</a:t>
            </a:r>
            <a:r>
              <a:rPr lang="tr-TR" sz="2400" dirty="0" smtClean="0"/>
              <a:t> </a:t>
            </a:r>
            <a:r>
              <a:rPr lang="en-US" sz="2400" dirty="0" smtClean="0"/>
              <a:t>you use pass-by-value parameters, the method receives a copy of the parameter data. That</a:t>
            </a:r>
            <a:r>
              <a:rPr lang="tr-TR" sz="2400" dirty="0" smtClean="0"/>
              <a:t> </a:t>
            </a:r>
            <a:r>
              <a:rPr lang="en-US" sz="2400" dirty="0" smtClean="0"/>
              <a:t>means that if the method modifies the parameter, this change won’t affect the calling code.</a:t>
            </a:r>
            <a:r>
              <a:rPr lang="tr-TR" sz="2400" dirty="0" smtClean="0"/>
              <a:t> </a:t>
            </a:r>
            <a:r>
              <a:rPr lang="en-US" sz="2400" dirty="0" smtClean="0"/>
              <a:t>By default, all parameters are pass-by-value.</a:t>
            </a:r>
          </a:p>
          <a:p>
            <a:pPr eaLnBrk="1" hangingPunct="1"/>
            <a:r>
              <a:rPr lang="en-US" sz="2400" dirty="0" smtClean="0"/>
              <a:t>The second type of parameter is </a:t>
            </a:r>
            <a:r>
              <a:rPr lang="en-US" sz="2400" i="1" dirty="0" smtClean="0"/>
              <a:t>pass-by-reference</a:t>
            </a:r>
            <a:r>
              <a:rPr lang="en-US" sz="2400" dirty="0" smtClean="0"/>
              <a:t>. With </a:t>
            </a:r>
            <a:r>
              <a:rPr lang="en-US" sz="2400" dirty="0" smtClean="0"/>
              <a:t>pass-by-reference, the method</a:t>
            </a:r>
            <a:r>
              <a:rPr lang="tr-TR" sz="2400" dirty="0" smtClean="0"/>
              <a:t> </a:t>
            </a:r>
            <a:r>
              <a:rPr lang="en-US" sz="2400" dirty="0" smtClean="0"/>
              <a:t>accesses the parameter value directly. If a method changes the value of a pass-by-reference</a:t>
            </a:r>
            <a:r>
              <a:rPr lang="tr-TR" sz="2400" dirty="0" smtClean="0"/>
              <a:t> </a:t>
            </a:r>
            <a:r>
              <a:rPr lang="en-US" sz="2400" dirty="0" smtClean="0"/>
              <a:t>parameter, the original object is also modified.</a:t>
            </a:r>
          </a:p>
          <a:p>
            <a:pPr eaLnBrk="1" hangingPunct="1"/>
            <a:r>
              <a:rPr lang="en-US" sz="2400" dirty="0" smtClean="0"/>
              <a:t>To get a better understanding of the difference, consider the following code, which shows</a:t>
            </a:r>
            <a:r>
              <a:rPr lang="tr-TR" sz="2400" dirty="0" smtClean="0"/>
              <a:t> </a:t>
            </a:r>
            <a:r>
              <a:rPr lang="en-US" sz="2400" dirty="0" smtClean="0"/>
              <a:t>a method that uses a parameter named number. This code uses the ref keyword to indicate</a:t>
            </a:r>
            <a:r>
              <a:rPr lang="tr-TR" sz="2400" dirty="0" smtClean="0"/>
              <a:t> </a:t>
            </a:r>
            <a:r>
              <a:rPr lang="en-US" sz="2400" dirty="0" smtClean="0"/>
              <a:t>that number should be passed by reference. When the method modifies this parameter (multiplying</a:t>
            </a:r>
            <a:r>
              <a:rPr lang="tr-TR" sz="2400" dirty="0" smtClean="0"/>
              <a:t> </a:t>
            </a:r>
            <a:r>
              <a:rPr lang="en-US" sz="2400" dirty="0" smtClean="0"/>
              <a:t>it by 2), the calling code is also affected: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7EE1A-5899-43E1-8DA7-A66A77D0FCA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95736"/>
            <a:ext cx="7772400" cy="47625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 smtClean="0"/>
              <a:t>Passing Parameters by Reference and by Value</a:t>
            </a:r>
            <a:endParaRPr lang="en-US" sz="2800" b="1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95288" y="1196752"/>
            <a:ext cx="8281168" cy="5400898"/>
          </a:xfrm>
        </p:spPr>
        <p:txBody>
          <a:bodyPr/>
          <a:lstStyle/>
          <a:p>
            <a:pPr marL="457207" lvl="1" indent="0" eaLnBrk="1" hangingPunct="1">
              <a:buNone/>
            </a:pPr>
            <a:r>
              <a:rPr lang="en-US" sz="2000" dirty="0" smtClean="0"/>
              <a:t>private void </a:t>
            </a:r>
            <a:r>
              <a:rPr lang="en-US" sz="2000" dirty="0" err="1" smtClean="0"/>
              <a:t>ProcessNumber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FF00"/>
                </a:solidFill>
              </a:rPr>
              <a:t>ref</a:t>
            </a: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 number)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{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number *= 2;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}</a:t>
            </a:r>
          </a:p>
          <a:p>
            <a:pPr eaLnBrk="1" hangingPunct="1"/>
            <a:r>
              <a:rPr lang="en-US" sz="2400" dirty="0" smtClean="0"/>
              <a:t>The following code snippet shows the effect of calling the </a:t>
            </a:r>
            <a:r>
              <a:rPr lang="en-US" sz="2400" dirty="0" err="1" smtClean="0"/>
              <a:t>ProcessNumber</a:t>
            </a:r>
            <a:r>
              <a:rPr lang="en-US" sz="2400" dirty="0" smtClean="0"/>
              <a:t> method. Note</a:t>
            </a:r>
            <a:r>
              <a:rPr lang="tr-TR" sz="2400" dirty="0" smtClean="0"/>
              <a:t> </a:t>
            </a:r>
            <a:r>
              <a:rPr lang="en-US" sz="2400" dirty="0" smtClean="0"/>
              <a:t>that you need to specify the ref keyword when you define the parameter in the method and</a:t>
            </a:r>
            <a:r>
              <a:rPr lang="tr-TR" sz="2400" dirty="0" smtClean="0"/>
              <a:t> </a:t>
            </a:r>
            <a:r>
              <a:rPr lang="en-US" sz="2400" dirty="0" smtClean="0"/>
              <a:t>when you call the method. This indicates that you are aware that the parameter value may</a:t>
            </a:r>
            <a:r>
              <a:rPr lang="tr-TR" sz="2400" dirty="0" smtClean="0"/>
              <a:t> </a:t>
            </a:r>
            <a:r>
              <a:rPr lang="en-US" sz="2400" dirty="0" smtClean="0"/>
              <a:t>change:</a:t>
            </a:r>
          </a:p>
          <a:p>
            <a:pPr marL="457207" lvl="1" indent="0" eaLnBrk="1" hangingPunct="1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num</a:t>
            </a:r>
            <a:r>
              <a:rPr lang="en-US" sz="2000" dirty="0" smtClean="0"/>
              <a:t> = 10;</a:t>
            </a:r>
          </a:p>
          <a:p>
            <a:pPr marL="457207" lvl="1" indent="0" eaLnBrk="1" hangingPunct="1">
              <a:buNone/>
            </a:pPr>
            <a:r>
              <a:rPr lang="en-US" sz="2000" dirty="0" err="1" smtClean="0"/>
              <a:t>ProcessNumber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FF00"/>
                </a:solidFill>
              </a:rPr>
              <a:t>ref</a:t>
            </a:r>
            <a:r>
              <a:rPr lang="en-US" sz="2000" dirty="0" smtClean="0"/>
              <a:t> </a:t>
            </a:r>
            <a:r>
              <a:rPr lang="en-US" sz="2000" dirty="0" err="1" smtClean="0"/>
              <a:t>num</a:t>
            </a:r>
            <a:r>
              <a:rPr lang="en-US" sz="2000" dirty="0" smtClean="0"/>
              <a:t>); // Once this call completes, </a:t>
            </a:r>
            <a:r>
              <a:rPr lang="en-US" sz="2000" dirty="0" err="1" smtClean="0"/>
              <a:t>Num</a:t>
            </a:r>
            <a:r>
              <a:rPr lang="en-US" sz="2000" dirty="0" smtClean="0"/>
              <a:t> will be 20.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F7904-F563-4DB5-A4E9-C8DFED4140A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95736"/>
            <a:ext cx="7772400" cy="1045032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 smtClean="0"/>
              <a:t>Passing Parameters by Reference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tr-TR" sz="3200" b="1" dirty="0" smtClean="0"/>
              <a:t>and </a:t>
            </a:r>
            <a:r>
              <a:rPr lang="tr-TR" sz="3200" b="1" dirty="0" smtClean="0"/>
              <a:t>by Value</a:t>
            </a:r>
            <a:endParaRPr lang="en-US" sz="3200" b="1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95288" y="1628800"/>
            <a:ext cx="7999956" cy="496885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400" dirty="0" smtClean="0"/>
              <a:t>The way that pass-by-value and pass-by-reference work when you’re using value types</a:t>
            </a:r>
            <a:r>
              <a:rPr lang="tr-TR" sz="2400" dirty="0" smtClean="0"/>
              <a:t> </a:t>
            </a:r>
            <a:r>
              <a:rPr lang="en-US" sz="2400" dirty="0" smtClean="0"/>
              <a:t>(such as integers) is straightforward. However, if you use reference types, such as a Product</a:t>
            </a:r>
            <a:r>
              <a:rPr lang="tr-TR" sz="2400" dirty="0" smtClean="0"/>
              <a:t> </a:t>
            </a:r>
            <a:r>
              <a:rPr lang="en-US" sz="2400" dirty="0" smtClean="0"/>
              <a:t>object or an array, you won’t see this behavior. The reason is because the entire object isn’t</a:t>
            </a:r>
            <a:r>
              <a:rPr lang="tr-TR" sz="2400" dirty="0" smtClean="0"/>
              <a:t> </a:t>
            </a:r>
            <a:r>
              <a:rPr lang="en-US" sz="2400" dirty="0" smtClean="0"/>
              <a:t>passed in the parameter. Instead, it’s just the </a:t>
            </a:r>
            <a:r>
              <a:rPr lang="en-US" sz="2400" i="1" dirty="0" smtClean="0"/>
              <a:t>reference </a:t>
            </a:r>
            <a:r>
              <a:rPr lang="en-US" sz="2400" dirty="0" smtClean="0"/>
              <a:t>that’s transmitted. This is much more</a:t>
            </a:r>
            <a:r>
              <a:rPr lang="tr-TR" sz="2400" dirty="0" smtClean="0"/>
              <a:t> </a:t>
            </a:r>
            <a:r>
              <a:rPr lang="en-US" sz="2400" dirty="0" smtClean="0"/>
              <a:t>efficient for large objects (it saves having to copy a large block of memory), but it doesn’t</a:t>
            </a:r>
            <a:r>
              <a:rPr lang="tr-TR" sz="2400" dirty="0" smtClean="0"/>
              <a:t> </a:t>
            </a:r>
            <a:r>
              <a:rPr lang="en-US" sz="2400" dirty="0" smtClean="0"/>
              <a:t>always lead to the behavior you expect.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en-US" sz="2400" dirty="0" smtClean="0"/>
              <a:t>One notable quirk occurs when you use the standard pass-by-value mechanism. In this</a:t>
            </a:r>
            <a:r>
              <a:rPr lang="tr-TR" sz="2400" dirty="0" smtClean="0"/>
              <a:t> </a:t>
            </a:r>
            <a:r>
              <a:rPr lang="en-US" sz="2400" dirty="0" smtClean="0"/>
              <a:t>case, pass-by-value doesn’t create a copy of the object, but a copy of the </a:t>
            </a:r>
            <a:r>
              <a:rPr lang="en-US" sz="2400" i="1" dirty="0" smtClean="0"/>
              <a:t>reference</a:t>
            </a:r>
            <a:r>
              <a:rPr lang="en-US" sz="2400" dirty="0" smtClean="0"/>
              <a:t>. This reference</a:t>
            </a:r>
            <a:r>
              <a:rPr lang="tr-TR" sz="2400" dirty="0" smtClean="0"/>
              <a:t> </a:t>
            </a:r>
            <a:r>
              <a:rPr lang="en-US" sz="2400" dirty="0" smtClean="0"/>
              <a:t>still points to the same in-memory object. This means that if you pass a Product object to</a:t>
            </a:r>
            <a:r>
              <a:rPr lang="tr-TR" sz="2400" dirty="0" smtClean="0"/>
              <a:t> </a:t>
            </a:r>
            <a:r>
              <a:rPr lang="en-US" sz="2400" dirty="0" smtClean="0"/>
              <a:t>a method, for example, the method will be able to alter your Product object, regardless of</a:t>
            </a:r>
            <a:r>
              <a:rPr lang="tr-TR" sz="2400" dirty="0" smtClean="0"/>
              <a:t> </a:t>
            </a:r>
            <a:r>
              <a:rPr lang="en-US" sz="2400" dirty="0" smtClean="0"/>
              <a:t>whether you use pass-by-value or pass-by-reference.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07CF0-C5A8-404A-91C4-53D57F95EC8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-14288"/>
            <a:ext cx="7772400" cy="121104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tr-TR" sz="4000" b="1" dirty="0" smtClean="0">
                <a:solidFill>
                  <a:schemeClr val="tx2">
                    <a:satMod val="200000"/>
                  </a:schemeClr>
                </a:solidFill>
              </a:rPr>
              <a:t>Classes</a:t>
            </a:r>
            <a:endParaRPr lang="en-US" sz="28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73446"/>
            <a:ext cx="7926931" cy="5224203"/>
          </a:xfrm>
        </p:spPr>
        <p:txBody>
          <a:bodyPr>
            <a:normAutofit fontScale="85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tr-TR" sz="2800" dirty="0" smtClean="0"/>
              <a:t>Classes are the code definitions for objects.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tr-TR" sz="2800" dirty="0" smtClean="0"/>
              <a:t>Classes contain their own code and internal set of private data.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tr-TR" sz="2800" dirty="0" smtClean="0"/>
              <a:t>Classes interact with each other with the help of three key ingredients.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tr-TR" sz="2400" dirty="0" smtClean="0"/>
              <a:t>Properties: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tr-TR" sz="2000" dirty="0" smtClean="0"/>
              <a:t>Allow you to access an object’s data. Some properties may be read-only, so they cannot be modified, while others can be changed.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tr-TR" sz="2400" dirty="0" smtClean="0"/>
              <a:t>Methods: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tr-TR" sz="2000" dirty="0" smtClean="0"/>
              <a:t>Allow you to perform an action on an object. Unlike properties, methods are used for actions that perform a distinct task or may change the object’s state significantly.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tr-TR" sz="2200" dirty="0" smtClean="0"/>
              <a:t>Events: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tr-TR" sz="2000" dirty="0" smtClean="0"/>
              <a:t>Provide notification that something has happened.like buttons click event.</a:t>
            </a:r>
            <a:endParaRPr lang="en-US" sz="20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FACF85-EFEC-45CD-8823-7873B46A3A7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35" y="205032"/>
            <a:ext cx="7772400" cy="836712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Output Parameters</a:t>
            </a:r>
            <a:endParaRPr lang="en-US" sz="4000" b="1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95288" y="1359159"/>
            <a:ext cx="8209160" cy="5238491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400" dirty="0" smtClean="0"/>
              <a:t>C# also supports a third type of parameter: the output parameter. To use an output parameter, precede the</a:t>
            </a:r>
            <a:r>
              <a:rPr lang="tr-TR" sz="2400" dirty="0" smtClean="0"/>
              <a:t> </a:t>
            </a:r>
            <a:r>
              <a:rPr lang="en-US" sz="2400" dirty="0" smtClean="0"/>
              <a:t>parameter declaration with the keyword out. Output parameters are commonly used as a way to return</a:t>
            </a:r>
            <a:r>
              <a:rPr lang="tr-TR" sz="2400" dirty="0" smtClean="0"/>
              <a:t> </a:t>
            </a:r>
            <a:r>
              <a:rPr lang="en-US" sz="2400" dirty="0" smtClean="0"/>
              <a:t>multiple pieces of information from a single method.</a:t>
            </a:r>
          </a:p>
          <a:p>
            <a:pPr eaLnBrk="1" hangingPunct="1"/>
            <a:r>
              <a:rPr lang="en-US" sz="2400" dirty="0" smtClean="0"/>
              <a:t>When you use output parameters, the calling code can submit an uninitialized variable as a parameter,</a:t>
            </a:r>
            <a:r>
              <a:rPr lang="tr-TR" sz="2400" dirty="0" smtClean="0"/>
              <a:t> </a:t>
            </a:r>
            <a:r>
              <a:rPr lang="en-US" sz="2400" dirty="0" smtClean="0"/>
              <a:t>which is otherwise forbidden. This approach wouldn’t be appropriate for the </a:t>
            </a:r>
            <a:r>
              <a:rPr lang="en-US" sz="2400" dirty="0" err="1" smtClean="0"/>
              <a:t>ProcessNumber</a:t>
            </a:r>
            <a:r>
              <a:rPr lang="en-US" sz="2400" dirty="0" smtClean="0"/>
              <a:t>() method,</a:t>
            </a:r>
            <a:r>
              <a:rPr lang="tr-TR" sz="2400" dirty="0" smtClean="0"/>
              <a:t> </a:t>
            </a:r>
            <a:r>
              <a:rPr lang="en-US" sz="2400" dirty="0" smtClean="0"/>
              <a:t>because it reads the submitted parameter value (and then doubles it). If, on the other hand, the method used</a:t>
            </a:r>
            <a:r>
              <a:rPr lang="tr-TR" sz="2400" dirty="0" smtClean="0"/>
              <a:t> </a:t>
            </a:r>
            <a:r>
              <a:rPr lang="en-US" sz="2400" dirty="0" smtClean="0"/>
              <a:t>the parameter just to return information, you could use the out keyword, as shown here</a:t>
            </a:r>
            <a:r>
              <a:rPr lang="en-US" sz="2400" dirty="0" smtClean="0"/>
              <a:t>:</a:t>
            </a:r>
          </a:p>
          <a:p>
            <a:pPr eaLnBrk="1" hangingPunct="1"/>
            <a:endParaRPr lang="en-US" sz="2400" dirty="0" smtClean="0"/>
          </a:p>
          <a:p>
            <a:pPr marL="457207" lvl="1" indent="0" eaLnBrk="1" hangingPunct="1">
              <a:buNone/>
            </a:pPr>
            <a:r>
              <a:rPr lang="en-US" sz="2000" dirty="0" smtClean="0"/>
              <a:t>private void </a:t>
            </a:r>
            <a:r>
              <a:rPr lang="en-US" sz="2000" dirty="0" err="1" smtClean="0"/>
              <a:t>ProcessNumber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number, </a:t>
            </a:r>
            <a:r>
              <a:rPr lang="en-US" sz="2000" b="1" dirty="0" smtClean="0"/>
              <a:t>out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doubl</a:t>
            </a:r>
            <a:r>
              <a:rPr lang="en-US" sz="2000" dirty="0" smtClean="0"/>
              <a:t>, out </a:t>
            </a:r>
            <a:r>
              <a:rPr lang="en-US" sz="2000" dirty="0" err="1" smtClean="0"/>
              <a:t>int</a:t>
            </a:r>
            <a:r>
              <a:rPr lang="en-US" sz="2000" dirty="0" smtClean="0"/>
              <a:t> triple)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{</a:t>
            </a:r>
          </a:p>
          <a:p>
            <a:pPr marL="457207" lvl="1" indent="0" eaLnBrk="1" hangingPunct="1">
              <a:buNone/>
            </a:pPr>
            <a:r>
              <a:rPr lang="en-US" sz="2000" dirty="0" err="1" smtClean="0"/>
              <a:t>doubl</a:t>
            </a:r>
            <a:r>
              <a:rPr lang="en-US" sz="2000" dirty="0" smtClean="0"/>
              <a:t> = number * 2;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triple = number * 3;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71CEA-22DE-47FE-B8CB-C86F6915E80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54732"/>
            <a:ext cx="7772400" cy="836712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Output Parameters</a:t>
            </a:r>
            <a:endParaRPr lang="en-US" sz="4000" b="1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95288" y="573088"/>
            <a:ext cx="8640762" cy="6024562"/>
          </a:xfrm>
        </p:spPr>
        <p:txBody>
          <a:bodyPr/>
          <a:lstStyle/>
          <a:p>
            <a:pPr eaLnBrk="1" hangingPunct="1"/>
            <a:endParaRPr lang="tr-TR" sz="2400" dirty="0" smtClean="0"/>
          </a:p>
          <a:p>
            <a:pPr eaLnBrk="1" hangingPunct="1"/>
            <a:r>
              <a:rPr lang="en-US" sz="2400" dirty="0" smtClean="0"/>
              <a:t>Remember, output parameters are designed solely for the method to return information to your calling</a:t>
            </a:r>
            <a:r>
              <a:rPr lang="tr-TR" sz="2400" dirty="0" smtClean="0"/>
              <a:t> </a:t>
            </a:r>
            <a:r>
              <a:rPr lang="en-US" sz="2400" dirty="0" smtClean="0"/>
              <a:t>code. In fact, the method won’t be allowed to retrieve the value of an out parameter, because it may be</a:t>
            </a:r>
            <a:r>
              <a:rPr lang="tr-TR" sz="2400" dirty="0" smtClean="0"/>
              <a:t> </a:t>
            </a:r>
            <a:r>
              <a:rPr lang="en-US" sz="2400" dirty="0" smtClean="0"/>
              <a:t>uninitialized. The only action the method can take is to set the output parameter.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en-US" sz="2400" dirty="0" smtClean="0"/>
              <a:t>Here’s an example of how you can call the revamped </a:t>
            </a:r>
            <a:r>
              <a:rPr lang="en-US" sz="2400" dirty="0" err="1" smtClean="0"/>
              <a:t>ProcessNumber</a:t>
            </a:r>
            <a:r>
              <a:rPr lang="en-US" sz="2400" dirty="0" smtClean="0"/>
              <a:t>() method:</a:t>
            </a:r>
          </a:p>
          <a:p>
            <a:pPr lvl="1" eaLnBrk="1" hangingPunct="1"/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num</a:t>
            </a:r>
            <a:r>
              <a:rPr lang="en-US" sz="2000" dirty="0" smtClean="0"/>
              <a:t> = 10;</a:t>
            </a:r>
          </a:p>
          <a:p>
            <a:pPr lvl="1" eaLnBrk="1" hangingPunct="1"/>
            <a:r>
              <a:rPr lang="en-US" sz="2000" dirty="0" err="1" smtClean="0"/>
              <a:t>int</a:t>
            </a:r>
            <a:r>
              <a:rPr lang="en-US" sz="2000" dirty="0" smtClean="0"/>
              <a:t> double, triple;</a:t>
            </a:r>
          </a:p>
          <a:p>
            <a:pPr lvl="1" eaLnBrk="1" hangingPunct="1"/>
            <a:r>
              <a:rPr lang="en-US" sz="2000" dirty="0" err="1" smtClean="0"/>
              <a:t>ProcessNumber</a:t>
            </a:r>
            <a:r>
              <a:rPr lang="en-US" sz="2000" dirty="0" smtClean="0"/>
              <a:t>(</a:t>
            </a:r>
            <a:r>
              <a:rPr lang="en-US" sz="2000" dirty="0" err="1" smtClean="0"/>
              <a:t>num</a:t>
            </a:r>
            <a:r>
              <a:rPr lang="en-US" sz="2000" dirty="0" smtClean="0"/>
              <a:t>, </a:t>
            </a:r>
            <a:r>
              <a:rPr lang="en-US" sz="2000" b="1" dirty="0" smtClean="0"/>
              <a:t>out </a:t>
            </a:r>
            <a:r>
              <a:rPr lang="en-US" sz="2000" dirty="0" smtClean="0"/>
              <a:t>double, </a:t>
            </a:r>
            <a:r>
              <a:rPr lang="en-US" sz="2000" b="1" dirty="0" smtClean="0"/>
              <a:t>out </a:t>
            </a:r>
            <a:r>
              <a:rPr lang="en-US" sz="2000" dirty="0" smtClean="0"/>
              <a:t>triple);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9B7C4-CD5F-4B8A-BF1E-38B0A1D1BF1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7772400" cy="1047142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 smtClean="0"/>
              <a:t>Understanding Namespaces and Assemblies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541CF-5C4D-44C9-8DC7-FCF32A4A54A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386" y="1942103"/>
            <a:ext cx="7440135" cy="3621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3" name="TextBox 2"/>
          <p:cNvSpPr txBox="1">
            <a:spLocks noChangeArrowheads="1"/>
          </p:cNvSpPr>
          <p:nvPr/>
        </p:nvSpPr>
        <p:spPr bwMode="auto">
          <a:xfrm>
            <a:off x="435768" y="1171566"/>
            <a:ext cx="8569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Whether you realize it at first, every piece of code in .NET exists inside a .NET type (typically a</a:t>
            </a:r>
            <a:r>
              <a:rPr lang="tr-TR" dirty="0"/>
              <a:t> </a:t>
            </a:r>
            <a:r>
              <a:rPr lang="en-US" dirty="0"/>
              <a:t>class). In turn, every type exists inside a namespace.</a:t>
            </a:r>
          </a:p>
        </p:txBody>
      </p:sp>
      <p:sp>
        <p:nvSpPr>
          <p:cNvPr id="27654" name="TextBox 4"/>
          <p:cNvSpPr txBox="1">
            <a:spLocks noChangeArrowheads="1"/>
          </p:cNvSpPr>
          <p:nvPr/>
        </p:nvSpPr>
        <p:spPr bwMode="auto">
          <a:xfrm>
            <a:off x="344488" y="5657850"/>
            <a:ext cx="87518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Namespaces can organize all the different types in the class library. Without namespaces,</a:t>
            </a:r>
          </a:p>
          <a:p>
            <a:r>
              <a:rPr lang="en-US"/>
              <a:t>these types would all be grouped into a single long and messy list. This sort of organization</a:t>
            </a:r>
          </a:p>
          <a:p>
            <a:r>
              <a:rPr lang="en-US"/>
              <a:t>is practical for a small set of information, but it would be impractical for the thousands</a:t>
            </a:r>
          </a:p>
          <a:p>
            <a:r>
              <a:rPr lang="en-US"/>
              <a:t>of types included with .NET.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72345"/>
            <a:ext cx="7772400" cy="47625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Using Namespaces</a:t>
            </a:r>
            <a:endParaRPr lang="en-US" sz="4000" b="1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95288" y="1268760"/>
            <a:ext cx="7999956" cy="5232053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sz="2400" dirty="0" smtClean="0"/>
              <a:t>Often when you write ASP.NET code, you’ll just use the namespace that Visual Studio creates</a:t>
            </a:r>
            <a:r>
              <a:rPr lang="tr-TR" sz="2400" dirty="0" smtClean="0"/>
              <a:t> </a:t>
            </a:r>
            <a:r>
              <a:rPr lang="en-US" sz="2400" dirty="0" smtClean="0"/>
              <a:t>automatically. If, however, you want to organize your code into multiple namespaces, you can</a:t>
            </a:r>
            <a:r>
              <a:rPr lang="tr-TR" sz="2400" dirty="0" smtClean="0"/>
              <a:t> </a:t>
            </a:r>
            <a:r>
              <a:rPr lang="en-US" sz="2400" dirty="0" smtClean="0"/>
              <a:t>define the namespace using a simple block structure, as shown here: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namespace </a:t>
            </a:r>
            <a:r>
              <a:rPr lang="en-US" sz="2000" dirty="0" err="1" smtClean="0"/>
              <a:t>MyCompany</a:t>
            </a:r>
            <a:endParaRPr lang="en-US" sz="2000" dirty="0" smtClean="0"/>
          </a:p>
          <a:p>
            <a:pPr marL="457207" lvl="1" indent="0" eaLnBrk="1" hangingPunct="1">
              <a:buNone/>
            </a:pPr>
            <a:r>
              <a:rPr lang="en-US" sz="2000" dirty="0" smtClean="0"/>
              <a:t>{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namespace </a:t>
            </a:r>
            <a:r>
              <a:rPr lang="en-US" sz="2000" dirty="0" err="1" smtClean="0"/>
              <a:t>MyApp</a:t>
            </a:r>
            <a:endParaRPr lang="en-US" sz="2000" dirty="0" smtClean="0"/>
          </a:p>
          <a:p>
            <a:pPr marL="457207" lvl="1" indent="0" eaLnBrk="1" hangingPunct="1">
              <a:buNone/>
            </a:pPr>
            <a:r>
              <a:rPr lang="en-US" sz="2000" dirty="0" smtClean="0"/>
              <a:t>{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public class Product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{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// Code goes here.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}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}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}</a:t>
            </a:r>
            <a:endParaRPr lang="tr-TR" sz="2000" dirty="0" smtClean="0"/>
          </a:p>
          <a:p>
            <a:pPr eaLnBrk="1" hangingPunct="1"/>
            <a:r>
              <a:rPr lang="tr-TR" sz="2400" dirty="0" smtClean="0"/>
              <a:t>To reach your class the reference becomes</a:t>
            </a:r>
          </a:p>
          <a:p>
            <a:pPr lvl="1" eaLnBrk="1" hangingPunct="1"/>
            <a:r>
              <a:rPr lang="tr-TR" sz="2000" dirty="0" smtClean="0">
                <a:sym typeface="Wingdings" pitchFamily="2" charset="2"/>
              </a:rPr>
              <a:t> MyCompany.MyApp.Product</a:t>
            </a:r>
            <a:endParaRPr lang="tr-TR" sz="2000" dirty="0" smtClean="0"/>
          </a:p>
          <a:p>
            <a:pPr lvl="1" eaLnBrk="1" hangingPunct="1"/>
            <a:endParaRPr lang="tr-TR" sz="2000" dirty="0" smtClean="0"/>
          </a:p>
          <a:p>
            <a:pPr lvl="1" eaLnBrk="1" hangingPunct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B068C-DA29-4104-83FE-A9387D85FA9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47867"/>
            <a:ext cx="7772400" cy="1063423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Importing Namespaces</a:t>
            </a:r>
            <a:endParaRPr lang="en-US" sz="4000" b="1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95288" y="1359158"/>
            <a:ext cx="7999956" cy="5238491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tr-TR" sz="2400" dirty="0" smtClean="0"/>
              <a:t>To import namespaces, you use the using statement;</a:t>
            </a:r>
          </a:p>
          <a:p>
            <a:pPr eaLnBrk="1" hangingPunct="1"/>
            <a:r>
              <a:rPr lang="en-US" sz="2400" dirty="0" smtClean="0"/>
              <a:t>To import a namespace, you use the using statement. These statements must appear as</a:t>
            </a:r>
            <a:r>
              <a:rPr lang="tr-TR" sz="2400" dirty="0" smtClean="0"/>
              <a:t> </a:t>
            </a:r>
            <a:r>
              <a:rPr lang="en-US" sz="2400" dirty="0" smtClean="0"/>
              <a:t>the first lines in your code file, outside of any namespaces or block structures:</a:t>
            </a:r>
          </a:p>
          <a:p>
            <a:pPr lvl="1" eaLnBrk="1" hangingPunct="1"/>
            <a:r>
              <a:rPr lang="en-US" sz="2000" dirty="0" smtClean="0"/>
              <a:t>using </a:t>
            </a:r>
            <a:r>
              <a:rPr lang="en-US" sz="2000" dirty="0" err="1" smtClean="0"/>
              <a:t>MyCompany.MyApp</a:t>
            </a:r>
            <a:r>
              <a:rPr lang="en-US" sz="2000" dirty="0" smtClean="0"/>
              <a:t>;</a:t>
            </a:r>
          </a:p>
          <a:p>
            <a:pPr eaLnBrk="1" hangingPunct="1"/>
            <a:r>
              <a:rPr lang="en-US" sz="2400" dirty="0" smtClean="0"/>
              <a:t>Consider the situation without importing a namespace:</a:t>
            </a:r>
          </a:p>
          <a:p>
            <a:pPr lvl="1" eaLnBrk="1" hangingPunct="1"/>
            <a:r>
              <a:rPr lang="en-US" sz="2000" dirty="0" err="1" smtClean="0"/>
              <a:t>MyCompany.MyApp.Product</a:t>
            </a:r>
            <a:r>
              <a:rPr lang="en-US" sz="2000" dirty="0" smtClean="0"/>
              <a:t> </a:t>
            </a:r>
            <a:r>
              <a:rPr lang="en-US" sz="2000" dirty="0" err="1" smtClean="0"/>
              <a:t>salesProduct</a:t>
            </a:r>
            <a:r>
              <a:rPr lang="en-US" sz="2000" dirty="0" smtClean="0"/>
              <a:t> = new </a:t>
            </a:r>
            <a:r>
              <a:rPr lang="en-US" sz="2000" dirty="0" err="1" smtClean="0"/>
              <a:t>MyCompany.MyApp.Product</a:t>
            </a:r>
            <a:r>
              <a:rPr lang="en-US" sz="2000" dirty="0" smtClean="0"/>
              <a:t>();</a:t>
            </a:r>
          </a:p>
          <a:p>
            <a:pPr eaLnBrk="1" hangingPunct="1"/>
            <a:r>
              <a:rPr lang="en-US" sz="2400" dirty="0" smtClean="0"/>
              <a:t>It’s much more manageable when you import the </a:t>
            </a:r>
            <a:r>
              <a:rPr lang="en-US" sz="2400" dirty="0" err="1" smtClean="0"/>
              <a:t>MyCompany.MyApp</a:t>
            </a:r>
            <a:r>
              <a:rPr lang="en-US" sz="2400" dirty="0" smtClean="0"/>
              <a:t> namespace. Once</a:t>
            </a:r>
            <a:r>
              <a:rPr lang="tr-TR" sz="2400" dirty="0" smtClean="0"/>
              <a:t> </a:t>
            </a:r>
            <a:r>
              <a:rPr lang="en-US" sz="2400" dirty="0" smtClean="0"/>
              <a:t>you do, you can use this syntax instead:</a:t>
            </a:r>
          </a:p>
          <a:p>
            <a:pPr lvl="1" eaLnBrk="1" hangingPunct="1"/>
            <a:r>
              <a:rPr lang="en-US" sz="2000" dirty="0" smtClean="0"/>
              <a:t>Product </a:t>
            </a:r>
            <a:r>
              <a:rPr lang="en-US" sz="2000" dirty="0" err="1" smtClean="0"/>
              <a:t>salesProduct</a:t>
            </a:r>
            <a:r>
              <a:rPr lang="en-US" sz="2000" dirty="0" smtClean="0"/>
              <a:t> = new Product();</a:t>
            </a:r>
            <a:endParaRPr lang="tr-TR" sz="2000" dirty="0" smtClean="0"/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Importing namespaces is really just a convenience. It has no effect on the performance of</a:t>
            </a:r>
            <a:r>
              <a:rPr lang="tr-TR" sz="2400" dirty="0" smtClean="0"/>
              <a:t> </a:t>
            </a:r>
            <a:r>
              <a:rPr lang="en-US" sz="2400" dirty="0" smtClean="0"/>
              <a:t>your application.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1E194-7BCE-4500-8571-7A900F229A6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-1"/>
            <a:ext cx="7772400" cy="1063423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Static Members</a:t>
            </a:r>
            <a:endParaRPr lang="en-US" sz="4000" b="1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95288" y="1359158"/>
            <a:ext cx="7999956" cy="5238491"/>
          </a:xfrm>
        </p:spPr>
        <p:txBody>
          <a:bodyPr/>
          <a:lstStyle/>
          <a:p>
            <a:pPr eaLnBrk="1" hangingPunct="1"/>
            <a:r>
              <a:rPr lang="tr-TR" sz="2400" dirty="0" smtClean="0"/>
              <a:t>T</a:t>
            </a:r>
            <a:r>
              <a:rPr lang="en-US" sz="2400" dirty="0" smtClean="0"/>
              <a:t>he idea of static properties and methods</a:t>
            </a:r>
            <a:r>
              <a:rPr lang="tr-TR" sz="2400" dirty="0" smtClean="0"/>
              <a:t>;</a:t>
            </a:r>
            <a:r>
              <a:rPr lang="en-US" sz="2400" dirty="0" smtClean="0"/>
              <a:t> </a:t>
            </a:r>
            <a:r>
              <a:rPr lang="tr-TR" sz="2400" dirty="0" smtClean="0"/>
              <a:t>they can be used </a:t>
            </a:r>
            <a:r>
              <a:rPr lang="en-US" sz="2400" dirty="0" smtClean="0"/>
              <a:t>without a live object. Static members are often used to provide useful functionality</a:t>
            </a:r>
            <a:r>
              <a:rPr lang="tr-TR" sz="2400" dirty="0" smtClean="0"/>
              <a:t> </a:t>
            </a:r>
            <a:r>
              <a:rPr lang="en-US" sz="2400" dirty="0" smtClean="0"/>
              <a:t>related to an object. The .NET class library uses this technique heavily (as with the</a:t>
            </a:r>
            <a:r>
              <a:rPr lang="tr-TR" sz="2400" dirty="0" smtClean="0"/>
              <a:t> </a:t>
            </a:r>
            <a:r>
              <a:rPr lang="en-US" sz="2400" dirty="0" err="1" smtClean="0"/>
              <a:t>System.Math</a:t>
            </a:r>
            <a:r>
              <a:rPr lang="en-US" sz="2400" dirty="0" smtClean="0"/>
              <a:t> class explored in the previous </a:t>
            </a:r>
            <a:r>
              <a:rPr lang="tr-TR" sz="2400" dirty="0" smtClean="0"/>
              <a:t>class</a:t>
            </a:r>
            <a:r>
              <a:rPr lang="en-US" sz="2400" dirty="0" smtClean="0"/>
              <a:t>).</a:t>
            </a:r>
            <a:endParaRPr lang="tr-TR" sz="2400" dirty="0" smtClean="0"/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en-US" sz="2400" dirty="0" smtClean="0"/>
              <a:t>The following example shows a </a:t>
            </a:r>
            <a:r>
              <a:rPr lang="en-US" sz="2400" dirty="0" err="1" smtClean="0"/>
              <a:t>TaxableProduct</a:t>
            </a:r>
            <a:r>
              <a:rPr lang="en-US" sz="2400" dirty="0" smtClean="0"/>
              <a:t> class that contains a static </a:t>
            </a:r>
            <a:r>
              <a:rPr lang="en-US" sz="2400" dirty="0" err="1" smtClean="0"/>
              <a:t>TaxRate</a:t>
            </a:r>
            <a:r>
              <a:rPr lang="en-US" sz="2400" dirty="0" smtClean="0"/>
              <a:t> property</a:t>
            </a:r>
            <a:r>
              <a:rPr lang="tr-TR" sz="2400" dirty="0" smtClean="0"/>
              <a:t> </a:t>
            </a:r>
            <a:r>
              <a:rPr lang="en-US" sz="2400" dirty="0" smtClean="0"/>
              <a:t>and private variable. This means there is one copy of the tax rate information, and it</a:t>
            </a:r>
            <a:r>
              <a:rPr lang="tr-TR" sz="2400" dirty="0" smtClean="0"/>
              <a:t> </a:t>
            </a:r>
            <a:r>
              <a:rPr lang="en-US" sz="2400" dirty="0" smtClean="0"/>
              <a:t>applies to all </a:t>
            </a:r>
            <a:r>
              <a:rPr lang="en-US" sz="2400" dirty="0" err="1" smtClean="0"/>
              <a:t>TaxableProduct</a:t>
            </a:r>
            <a:r>
              <a:rPr lang="en-US" sz="2400" dirty="0" smtClean="0"/>
              <a:t> objects: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01F9D-8CCD-4AFB-B035-0BCA42A19FD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7772400" cy="90872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Static Members</a:t>
            </a:r>
            <a:endParaRPr lang="en-US" sz="4000" b="1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95288" y="1359159"/>
            <a:ext cx="7999956" cy="5165466"/>
          </a:xfrm>
        </p:spPr>
        <p:txBody>
          <a:bodyPr>
            <a:normAutofit fontScale="62500" lnSpcReduction="20000"/>
          </a:bodyPr>
          <a:lstStyle/>
          <a:p>
            <a:pPr marL="457207" lvl="1" indent="0" eaLnBrk="1" hangingPunct="1">
              <a:buNone/>
            </a:pPr>
            <a:r>
              <a:rPr lang="en-US" sz="2000" dirty="0" smtClean="0"/>
              <a:t>public class </a:t>
            </a:r>
            <a:r>
              <a:rPr lang="en-US" sz="2000" dirty="0" err="1" smtClean="0"/>
              <a:t>TaxableProduct</a:t>
            </a:r>
            <a:r>
              <a:rPr lang="en-US" sz="2000" dirty="0" smtClean="0"/>
              <a:t> : Product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{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// (Other class code omitted for clarity.)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private static decimal </a:t>
            </a:r>
            <a:r>
              <a:rPr lang="en-US" sz="2000" dirty="0" err="1" smtClean="0"/>
              <a:t>taxRate</a:t>
            </a:r>
            <a:r>
              <a:rPr lang="en-US" sz="2000" dirty="0" smtClean="0"/>
              <a:t> = 1.15M;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// Now you can call </a:t>
            </a:r>
            <a:r>
              <a:rPr lang="en-US" sz="2000" dirty="0" err="1" smtClean="0"/>
              <a:t>TaxableProduct.TaxRate</a:t>
            </a:r>
            <a:r>
              <a:rPr lang="en-US" sz="2000" dirty="0" smtClean="0"/>
              <a:t>, even without an object.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public static decimal </a:t>
            </a:r>
            <a:r>
              <a:rPr lang="en-US" sz="2000" dirty="0" err="1" smtClean="0"/>
              <a:t>TaxRate</a:t>
            </a:r>
            <a:endParaRPr lang="en-US" sz="2000" dirty="0" smtClean="0"/>
          </a:p>
          <a:p>
            <a:pPr marL="457207" lvl="1" indent="0" eaLnBrk="1" hangingPunct="1">
              <a:buNone/>
            </a:pPr>
            <a:r>
              <a:rPr lang="en-US" sz="2000" dirty="0" smtClean="0"/>
              <a:t>{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get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{ return </a:t>
            </a:r>
            <a:r>
              <a:rPr lang="en-US" sz="2000" dirty="0" err="1" smtClean="0"/>
              <a:t>taxRate</a:t>
            </a:r>
            <a:r>
              <a:rPr lang="en-US" sz="2000" dirty="0" smtClean="0"/>
              <a:t>; }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set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{ </a:t>
            </a:r>
            <a:r>
              <a:rPr lang="en-US" sz="2000" dirty="0" err="1" smtClean="0"/>
              <a:t>taxRate</a:t>
            </a:r>
            <a:r>
              <a:rPr lang="en-US" sz="2000" dirty="0" smtClean="0"/>
              <a:t> = value; }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}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}</a:t>
            </a:r>
          </a:p>
          <a:p>
            <a:pPr eaLnBrk="1" hangingPunct="1"/>
            <a:r>
              <a:rPr lang="en-US" sz="2000" dirty="0" smtClean="0"/>
              <a:t>You can now retrieve the tax rate information directly from the class, without needing to</a:t>
            </a:r>
            <a:r>
              <a:rPr lang="tr-TR" sz="2000" dirty="0" smtClean="0"/>
              <a:t> </a:t>
            </a:r>
            <a:r>
              <a:rPr lang="en-US" sz="2000" dirty="0" smtClean="0"/>
              <a:t>create an object first: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// Change the </a:t>
            </a:r>
            <a:r>
              <a:rPr lang="en-US" sz="2000" dirty="0" err="1" smtClean="0"/>
              <a:t>TaxRate</a:t>
            </a:r>
            <a:r>
              <a:rPr lang="en-US" sz="2000" dirty="0" smtClean="0"/>
              <a:t>. This will affect all </a:t>
            </a:r>
            <a:r>
              <a:rPr lang="en-US" sz="2000" dirty="0" err="1" smtClean="0"/>
              <a:t>TotalPrice</a:t>
            </a:r>
            <a:r>
              <a:rPr lang="en-US" sz="2000" dirty="0" smtClean="0"/>
              <a:t> calculations for any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// </a:t>
            </a:r>
            <a:r>
              <a:rPr lang="en-US" sz="2000" dirty="0" err="1" smtClean="0"/>
              <a:t>TaxableProduct</a:t>
            </a:r>
            <a:r>
              <a:rPr lang="en-US" sz="2000" dirty="0" smtClean="0"/>
              <a:t> object.</a:t>
            </a:r>
          </a:p>
          <a:p>
            <a:pPr marL="457207" lvl="1" indent="0" eaLnBrk="1" hangingPunct="1">
              <a:buNone/>
            </a:pPr>
            <a:r>
              <a:rPr lang="en-US" sz="2000" dirty="0" err="1" smtClean="0"/>
              <a:t>TaxableProduct.TaxRate</a:t>
            </a:r>
            <a:r>
              <a:rPr lang="en-US" sz="2000" dirty="0" smtClean="0"/>
              <a:t> = 1.24M;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91458-8EA4-43E4-AD8D-2A377945F72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41454"/>
            <a:ext cx="7772400" cy="111533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Static Members</a:t>
            </a:r>
            <a:endParaRPr lang="en-US" sz="4000" b="1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95288" y="1359158"/>
            <a:ext cx="8209160" cy="5238491"/>
          </a:xfrm>
        </p:spPr>
        <p:txBody>
          <a:bodyPr/>
          <a:lstStyle/>
          <a:p>
            <a:pPr marL="0" indent="0" eaLnBrk="1" hangingPunct="1">
              <a:buNone/>
            </a:pPr>
            <a:endParaRPr lang="tr-TR" sz="2400" dirty="0" smtClean="0"/>
          </a:p>
          <a:p>
            <a:pPr eaLnBrk="1" hangingPunct="1"/>
            <a:r>
              <a:rPr lang="en-US" sz="2400" dirty="0" smtClean="0"/>
              <a:t>Static data isn’t tied to the lifetime of an object. In fact, it’s available throughout the life of</a:t>
            </a:r>
            <a:r>
              <a:rPr lang="tr-TR" sz="2400" dirty="0" smtClean="0"/>
              <a:t> </a:t>
            </a:r>
            <a:r>
              <a:rPr lang="en-US" sz="2400" dirty="0" smtClean="0"/>
              <a:t>the entire application. This means static members are the closest thing .NET programmers</a:t>
            </a:r>
            <a:r>
              <a:rPr lang="tr-TR" sz="2400" dirty="0" smtClean="0"/>
              <a:t> </a:t>
            </a:r>
            <a:r>
              <a:rPr lang="en-US" sz="2400" dirty="0" smtClean="0"/>
              <a:t>have to global data.</a:t>
            </a:r>
            <a:endParaRPr lang="tr-TR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A static member can’t access an instance member. To access a </a:t>
            </a:r>
            <a:r>
              <a:rPr lang="en-US" sz="2400" dirty="0" err="1" smtClean="0"/>
              <a:t>nonstatic</a:t>
            </a:r>
            <a:r>
              <a:rPr lang="en-US" sz="2400" dirty="0" smtClean="0"/>
              <a:t> member, it needs</a:t>
            </a:r>
            <a:r>
              <a:rPr lang="tr-TR" sz="2400" dirty="0" smtClean="0"/>
              <a:t> </a:t>
            </a:r>
            <a:r>
              <a:rPr lang="en-US" sz="2400" dirty="0" smtClean="0"/>
              <a:t>an actual instance of your object.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54639-35AB-40AC-B64A-6C6011C0814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21" y="112148"/>
            <a:ext cx="7772400" cy="1134861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Partial Classes</a:t>
            </a:r>
            <a:endParaRPr lang="en-US" sz="4000" b="1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211960" y="4862176"/>
            <a:ext cx="4717329" cy="1664711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1800" dirty="0" smtClean="0"/>
              <a:t>Partial classes give you the ability to split a single class into more than one source code (.</a:t>
            </a:r>
            <a:r>
              <a:rPr lang="en-US" sz="1800" dirty="0" err="1" smtClean="0"/>
              <a:t>cs</a:t>
            </a:r>
            <a:r>
              <a:rPr lang="en-US" sz="1800" dirty="0" smtClean="0"/>
              <a:t>)</a:t>
            </a:r>
            <a:r>
              <a:rPr lang="tr-TR" sz="1800" dirty="0" smtClean="0"/>
              <a:t> </a:t>
            </a:r>
            <a:r>
              <a:rPr lang="en-US" sz="1800" dirty="0" smtClean="0"/>
              <a:t>file. For example, if the Product class became particularly long and intricate, you might decide</a:t>
            </a:r>
            <a:r>
              <a:rPr lang="tr-TR" sz="1800" dirty="0" smtClean="0"/>
              <a:t> </a:t>
            </a:r>
            <a:r>
              <a:rPr lang="en-US" sz="1800" dirty="0" smtClean="0"/>
              <a:t>to break it into two pieces, as shown here: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07B3-369E-4109-A617-CFD7C501D77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395288" y="1171575"/>
            <a:ext cx="403269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// This part is stored in file Product1.cs.</a:t>
            </a:r>
          </a:p>
          <a:p>
            <a:r>
              <a:rPr lang="en-US" dirty="0"/>
              <a:t>public </a:t>
            </a:r>
            <a:r>
              <a:rPr lang="en-US" b="1" dirty="0"/>
              <a:t>partial </a:t>
            </a:r>
            <a:r>
              <a:rPr lang="en-US" dirty="0"/>
              <a:t>class Product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private string name;</a:t>
            </a:r>
          </a:p>
          <a:p>
            <a:r>
              <a:rPr lang="en-US" dirty="0"/>
              <a:t>private decimal price;</a:t>
            </a:r>
          </a:p>
          <a:p>
            <a:r>
              <a:rPr lang="en-US" dirty="0"/>
              <a:t>private string </a:t>
            </a:r>
            <a:r>
              <a:rPr lang="en-US" dirty="0" err="1"/>
              <a:t>imageUrl</a:t>
            </a:r>
            <a:r>
              <a:rPr lang="en-US" dirty="0"/>
              <a:t>;</a:t>
            </a:r>
          </a:p>
          <a:p>
            <a:r>
              <a:rPr lang="en-US" dirty="0"/>
              <a:t>public string Name</a:t>
            </a:r>
          </a:p>
          <a:p>
            <a:r>
              <a:rPr lang="en-US" dirty="0" smtClean="0"/>
              <a:t>{ get</a:t>
            </a:r>
            <a:endParaRPr lang="en-US" dirty="0"/>
          </a:p>
          <a:p>
            <a:r>
              <a:rPr lang="en-US" dirty="0"/>
              <a:t>{ return name; }</a:t>
            </a:r>
          </a:p>
          <a:p>
            <a:r>
              <a:rPr lang="en-US" dirty="0"/>
              <a:t>set</a:t>
            </a:r>
          </a:p>
          <a:p>
            <a:r>
              <a:rPr lang="en-US" dirty="0"/>
              <a:t>{ name = value; 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public Product(string name, decimal price)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Name = name;</a:t>
            </a:r>
          </a:p>
          <a:p>
            <a:r>
              <a:rPr lang="en-US" dirty="0"/>
              <a:t>Price = price;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33798" name="TextBox 5"/>
          <p:cNvSpPr txBox="1">
            <a:spLocks noChangeArrowheads="1"/>
          </p:cNvSpPr>
          <p:nvPr/>
        </p:nvSpPr>
        <p:spPr bwMode="auto">
          <a:xfrm>
            <a:off x="5010571" y="1759005"/>
            <a:ext cx="410368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// This part is stored in file Product2.cs.</a:t>
            </a:r>
          </a:p>
          <a:p>
            <a:r>
              <a:rPr lang="en-US" dirty="0"/>
              <a:t>public </a:t>
            </a:r>
            <a:r>
              <a:rPr lang="en-US" b="1" dirty="0"/>
              <a:t>partial </a:t>
            </a:r>
            <a:r>
              <a:rPr lang="en-US" dirty="0"/>
              <a:t>class Product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public string </a:t>
            </a:r>
            <a:r>
              <a:rPr lang="en-US" dirty="0" err="1"/>
              <a:t>GetHtml</a:t>
            </a:r>
            <a:r>
              <a:rPr lang="en-US" dirty="0"/>
              <a:t>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string </a:t>
            </a:r>
            <a:r>
              <a:rPr lang="en-US" dirty="0" err="1"/>
              <a:t>htmlString</a:t>
            </a:r>
            <a:r>
              <a:rPr lang="en-US" dirty="0"/>
              <a:t>;</a:t>
            </a:r>
          </a:p>
          <a:p>
            <a:r>
              <a:rPr lang="en-US" dirty="0" err="1"/>
              <a:t>htmlString</a:t>
            </a:r>
            <a:r>
              <a:rPr lang="en-US" dirty="0"/>
              <a:t> = "&lt;h1&gt;" + name + "&lt;/h1&gt;";</a:t>
            </a:r>
          </a:p>
          <a:p>
            <a:r>
              <a:rPr lang="en-US" dirty="0"/>
              <a:t>return </a:t>
            </a:r>
            <a:r>
              <a:rPr lang="en-US" dirty="0" err="1"/>
              <a:t>htmlString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11" y="116632"/>
            <a:ext cx="7772400" cy="134019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Partial Classes</a:t>
            </a:r>
            <a:endParaRPr lang="en-US" sz="4000" b="1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98711" y="1628800"/>
            <a:ext cx="7999956" cy="4463703"/>
          </a:xfrm>
        </p:spPr>
        <p:txBody>
          <a:bodyPr>
            <a:normAutofit fontScale="77500" lnSpcReduction="20000"/>
          </a:bodyPr>
          <a:lstStyle/>
          <a:p>
            <a:pPr eaLnBrk="1" hangingPunct="1"/>
            <a:endParaRPr lang="tr-TR" sz="2000" dirty="0" smtClean="0"/>
          </a:p>
          <a:p>
            <a:pPr eaLnBrk="1" hangingPunct="1"/>
            <a:r>
              <a:rPr lang="en-US" sz="2000" dirty="0" smtClean="0"/>
              <a:t>A partial class behaves the same as a normal class. This means every method, property,</a:t>
            </a:r>
            <a:r>
              <a:rPr lang="tr-TR" sz="2000" dirty="0" smtClean="0"/>
              <a:t> </a:t>
            </a:r>
            <a:r>
              <a:rPr lang="en-US" sz="2000" dirty="0" smtClean="0"/>
              <a:t>and variable you’ve defined in the class is available everywhere, no matter which source file</a:t>
            </a:r>
            <a:r>
              <a:rPr lang="tr-TR" sz="2000" dirty="0" smtClean="0"/>
              <a:t> </a:t>
            </a:r>
            <a:r>
              <a:rPr lang="en-US" sz="2000" dirty="0" smtClean="0"/>
              <a:t>contains it. When you compile the application, the compiler tracks down each piece of the</a:t>
            </a:r>
            <a:r>
              <a:rPr lang="tr-TR" sz="2000" dirty="0" smtClean="0"/>
              <a:t> </a:t>
            </a:r>
            <a:r>
              <a:rPr lang="en-US" sz="2000" dirty="0" smtClean="0"/>
              <a:t>Product class and assembles it into a complete unit. It doesn’t matter what you name the</a:t>
            </a:r>
            <a:r>
              <a:rPr lang="tr-TR" sz="2000" dirty="0" smtClean="0"/>
              <a:t> </a:t>
            </a:r>
            <a:r>
              <a:rPr lang="en-US" sz="2000" dirty="0" smtClean="0"/>
              <a:t>source code files, so long as you keep the class name consistent.</a:t>
            </a:r>
            <a:endParaRPr lang="tr-TR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Partial classes don’t offer much in the way of solving programming problems, but they</a:t>
            </a:r>
            <a:r>
              <a:rPr lang="tr-TR" sz="2000" dirty="0" smtClean="0"/>
              <a:t> </a:t>
            </a:r>
            <a:r>
              <a:rPr lang="en-US" sz="2000" dirty="0" smtClean="0"/>
              <a:t>can be useful if you have extremely large, unwieldy classes. The real purpose of partial classes</a:t>
            </a:r>
            <a:r>
              <a:rPr lang="tr-TR" sz="2000" dirty="0" smtClean="0"/>
              <a:t> </a:t>
            </a:r>
            <a:r>
              <a:rPr lang="en-US" sz="2000" dirty="0" smtClean="0"/>
              <a:t>in .NET is to hide automatically generated designer code by placing it in a separate file from</a:t>
            </a:r>
            <a:r>
              <a:rPr lang="tr-TR" sz="2000" dirty="0" smtClean="0"/>
              <a:t> </a:t>
            </a:r>
            <a:r>
              <a:rPr lang="en-US" sz="2000" dirty="0" smtClean="0"/>
              <a:t>your code. Visual Studio uses this technique when you create web pages for a web application</a:t>
            </a:r>
            <a:r>
              <a:rPr lang="tr-TR" sz="2000" dirty="0" smtClean="0"/>
              <a:t> </a:t>
            </a:r>
            <a:r>
              <a:rPr lang="en-US" sz="2000" dirty="0" smtClean="0"/>
              <a:t>and forms for a Windows application.</a:t>
            </a:r>
            <a:endParaRPr lang="tr-TR" sz="2000" dirty="0" smtClean="0"/>
          </a:p>
          <a:p>
            <a:pPr eaLnBrk="1" hangingPunct="1"/>
            <a:endParaRPr lang="tr-TR" sz="2000" dirty="0" smtClean="0"/>
          </a:p>
          <a:p>
            <a:pPr eaLnBrk="1" hangingPunct="1"/>
            <a:endParaRPr lang="tr-TR" sz="2000" dirty="0" smtClean="0"/>
          </a:p>
          <a:p>
            <a:pPr eaLnBrk="1" hangingPunct="1"/>
            <a:r>
              <a:rPr lang="tr-TR" sz="2000" dirty="0" smtClean="0"/>
              <a:t>Topics such as Generics,  Delegates, Inheritance, operator overloading, adding events are excluded from the course content.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B4E35-B38B-42DC-B00E-C816B04CB46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2">
                    <a:satMod val="200000"/>
                  </a:schemeClr>
                </a:solidFill>
              </a:rPr>
              <a:t>A Simple Class</a:t>
            </a:r>
            <a:endParaRPr lang="en-US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tr-TR" dirty="0" smtClean="0"/>
              <a:t>To create class, you must define it using a special block structure.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tr-TR" dirty="0" smtClean="0"/>
              <a:t>public class MyClass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tr-TR" dirty="0" smtClean="0"/>
              <a:t>{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tr-TR" dirty="0" smtClean="0"/>
              <a:t>//class code goes here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tr-TR" dirty="0" smtClean="0"/>
              <a:t>}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tr-TR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tr-TR" dirty="0" smtClean="0"/>
              <a:t>You can define as many classes as you need in the same file.</a:t>
            </a: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CCC51D-0F26-43D3-922A-AE577BA44BA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3813"/>
            <a:ext cx="7772400" cy="117293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tr-TR" sz="3600" b="1" dirty="0" smtClean="0">
                <a:solidFill>
                  <a:schemeClr val="tx2">
                    <a:satMod val="200000"/>
                  </a:schemeClr>
                </a:solidFill>
              </a:rPr>
              <a:t>Building </a:t>
            </a:r>
            <a:r>
              <a:rPr lang="tr-TR" sz="3600" b="1" dirty="0" smtClean="0">
                <a:solidFill>
                  <a:schemeClr val="tx2">
                    <a:satMod val="200000"/>
                  </a:schemeClr>
                </a:solidFill>
              </a:rPr>
              <a:t>a Basic Class</a:t>
            </a:r>
            <a:endParaRPr lang="en-US" sz="36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4" y="1335346"/>
            <a:ext cx="7988300" cy="5021004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000" dirty="0" smtClean="0"/>
              <a:t>This class will represent</a:t>
            </a:r>
            <a:r>
              <a:rPr lang="tr-TR" sz="2000" dirty="0" smtClean="0"/>
              <a:t> </a:t>
            </a:r>
            <a:r>
              <a:rPr lang="en-US" sz="2000" dirty="0" smtClean="0"/>
              <a:t>a product from the catalog of an e-commerce company. The Product class will store</a:t>
            </a:r>
            <a:r>
              <a:rPr lang="tr-TR" sz="2000" dirty="0" smtClean="0"/>
              <a:t> </a:t>
            </a:r>
            <a:r>
              <a:rPr lang="en-US" sz="2000" dirty="0" smtClean="0"/>
              <a:t>product data, and it will include the built-in functionality needed to generate a block of HTML</a:t>
            </a:r>
            <a:r>
              <a:rPr lang="tr-TR" sz="2000" dirty="0" smtClean="0"/>
              <a:t> </a:t>
            </a:r>
            <a:r>
              <a:rPr lang="en-US" sz="2000" dirty="0" smtClean="0"/>
              <a:t>that displays the product on a web page</a:t>
            </a:r>
            <a:r>
              <a:rPr lang="tr-TR" sz="2000" dirty="0" smtClean="0"/>
              <a:t>.</a:t>
            </a:r>
          </a:p>
          <a:p>
            <a:pPr eaLnBrk="1" hangingPunct="1"/>
            <a:r>
              <a:rPr lang="en-US" sz="2000" dirty="0" smtClean="0"/>
              <a:t>Once you’ve defined a class, the first step is to add some basic data.</a:t>
            </a:r>
            <a:r>
              <a:rPr lang="tr-TR" sz="2000" dirty="0" smtClean="0"/>
              <a:t> We have three member variables below.</a:t>
            </a:r>
          </a:p>
          <a:p>
            <a:pPr marL="914416" lvl="2" indent="0" eaLnBrk="1" hangingPunct="1">
              <a:buNone/>
            </a:pPr>
            <a:r>
              <a:rPr lang="en-US" sz="2000" dirty="0" smtClean="0"/>
              <a:t>public class Product</a:t>
            </a:r>
          </a:p>
          <a:p>
            <a:pPr marL="914416" lvl="2" indent="0" eaLnBrk="1" hangingPunct="1">
              <a:buNone/>
            </a:pPr>
            <a:r>
              <a:rPr lang="en-US" sz="2000" dirty="0" smtClean="0"/>
              <a:t>{</a:t>
            </a:r>
          </a:p>
          <a:p>
            <a:pPr marL="914416" lvl="2" indent="0" eaLnBrk="1" hangingPunct="1">
              <a:buNone/>
            </a:pPr>
            <a:r>
              <a:rPr lang="en-US" sz="2000" dirty="0" smtClean="0"/>
              <a:t>private string name;</a:t>
            </a:r>
          </a:p>
          <a:p>
            <a:pPr marL="914416" lvl="2" indent="0" eaLnBrk="1" hangingPunct="1">
              <a:buNone/>
            </a:pPr>
            <a:r>
              <a:rPr lang="en-US" sz="2000" dirty="0" smtClean="0"/>
              <a:t>private decimal price;</a:t>
            </a:r>
          </a:p>
          <a:p>
            <a:pPr marL="914416" lvl="2" indent="0" eaLnBrk="1" hangingPunct="1">
              <a:buNone/>
            </a:pPr>
            <a:r>
              <a:rPr lang="en-US" sz="2000" dirty="0" smtClean="0"/>
              <a:t>private string </a:t>
            </a:r>
            <a:r>
              <a:rPr lang="en-US" sz="2000" dirty="0" err="1" smtClean="0"/>
              <a:t>imageUrl</a:t>
            </a:r>
            <a:r>
              <a:rPr lang="en-US" sz="2000" dirty="0" smtClean="0"/>
              <a:t>;</a:t>
            </a:r>
          </a:p>
          <a:p>
            <a:pPr marL="914416" lvl="2" indent="0" eaLnBrk="1" hangingPunct="1">
              <a:buNone/>
            </a:pPr>
            <a:r>
              <a:rPr lang="en-US" sz="2000" dirty="0" smtClean="0"/>
              <a:t>}</a:t>
            </a:r>
          </a:p>
          <a:p>
            <a:pPr eaLnBrk="1" hangingPunct="1"/>
            <a:r>
              <a:rPr lang="en-US" sz="2000" dirty="0" smtClean="0"/>
              <a:t>A local variable exists only until the current method ends. On the other hand, a </a:t>
            </a:r>
            <a:r>
              <a:rPr lang="en-US" sz="2000" i="1" dirty="0" smtClean="0"/>
              <a:t>member</a:t>
            </a:r>
            <a:r>
              <a:rPr lang="tr-TR" sz="2000" i="1" dirty="0" smtClean="0"/>
              <a:t> </a:t>
            </a:r>
            <a:r>
              <a:rPr lang="en-US" sz="2000" i="1" dirty="0" smtClean="0"/>
              <a:t>variable </a:t>
            </a:r>
            <a:r>
              <a:rPr lang="en-US" sz="2000" dirty="0" smtClean="0"/>
              <a:t>(or </a:t>
            </a:r>
            <a:r>
              <a:rPr lang="en-US" sz="2000" i="1" dirty="0" smtClean="0"/>
              <a:t>field</a:t>
            </a:r>
            <a:r>
              <a:rPr lang="en-US" sz="2000" dirty="0" smtClean="0"/>
              <a:t>) is declared as part of a class. It’s available to all the methods in the class, and</a:t>
            </a:r>
            <a:r>
              <a:rPr lang="tr-TR" sz="2000" dirty="0" smtClean="0"/>
              <a:t> </a:t>
            </a:r>
            <a:r>
              <a:rPr lang="en-US" sz="2000" dirty="0" smtClean="0"/>
              <a:t>it lives as long as the containing object lives.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CB0FF8-CCAB-439C-8EA0-731CA51B232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587"/>
            <a:ext cx="7772400" cy="106183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Building A Basic Class</a:t>
            </a:r>
            <a:endParaRPr lang="en-US" sz="4000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288" y="476250"/>
            <a:ext cx="8640762" cy="61214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When </a:t>
            </a:r>
            <a:r>
              <a:rPr lang="en-US" dirty="0" smtClean="0"/>
              <a:t>you create a member variable, you set its </a:t>
            </a:r>
            <a:r>
              <a:rPr lang="en-US" i="1" dirty="0" smtClean="0"/>
              <a:t>accessibility</a:t>
            </a:r>
            <a:r>
              <a:rPr lang="en-US" dirty="0" smtClean="0"/>
              <a:t>. The accessibility determines</a:t>
            </a:r>
            <a:r>
              <a:rPr lang="tr-TR" dirty="0" smtClean="0"/>
              <a:t> </a:t>
            </a:r>
            <a:r>
              <a:rPr lang="en-US" dirty="0" smtClean="0"/>
              <a:t>whether other parts of your code will be able to read and alter this variable.</a:t>
            </a:r>
            <a:endParaRPr lang="tr-TR" dirty="0" smtClean="0"/>
          </a:p>
          <a:p>
            <a:pPr eaLnBrk="1" hangingPunct="1"/>
            <a:r>
              <a:rPr lang="en-US" dirty="0" smtClean="0"/>
              <a:t>The accessibility keywords don’t just apply to variables. They also apply to methods, properties,</a:t>
            </a:r>
            <a:r>
              <a:rPr lang="tr-TR" dirty="0" smtClean="0"/>
              <a:t> </a:t>
            </a:r>
            <a:r>
              <a:rPr lang="en-US" dirty="0" smtClean="0"/>
              <a:t>and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A5CCA-AA37-447D-8376-410DACCDF2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799" y="3284984"/>
            <a:ext cx="8661400" cy="282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005" y="73014"/>
            <a:ext cx="7772400" cy="1057073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Creating an Object</a:t>
            </a:r>
            <a:endParaRPr lang="en-US" sz="4000" b="1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95288" y="1196751"/>
            <a:ext cx="8281168" cy="532787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tr-TR" sz="2400" dirty="0" smtClean="0"/>
              <a:t>When creating an object, you need to specify the </a:t>
            </a:r>
            <a:r>
              <a:rPr lang="tr-TR" sz="2400" dirty="0" smtClean="0">
                <a:solidFill>
                  <a:srgbClr val="FFFF00"/>
                </a:solidFill>
              </a:rPr>
              <a:t>new</a:t>
            </a:r>
            <a:r>
              <a:rPr lang="tr-TR" sz="2400" dirty="0" smtClean="0"/>
              <a:t> keyword. The new keyword instantiates the object(calls the constructor)</a:t>
            </a:r>
          </a:p>
          <a:p>
            <a:pPr eaLnBrk="1" hangingPunct="1"/>
            <a:r>
              <a:rPr lang="tr-TR" sz="2400" dirty="0" smtClean="0"/>
              <a:t>To create an instance from the product class you need a snippet like: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Product </a:t>
            </a:r>
            <a:r>
              <a:rPr lang="en-US" sz="2000" dirty="0" err="1" smtClean="0"/>
              <a:t>saleProduct</a:t>
            </a:r>
            <a:r>
              <a:rPr lang="en-US" sz="2000" dirty="0" smtClean="0"/>
              <a:t> = new Product();</a:t>
            </a:r>
            <a:endParaRPr lang="tr-TR" sz="2000" dirty="0" smtClean="0"/>
          </a:p>
          <a:p>
            <a:pPr marL="457207" lvl="1" indent="0" eaLnBrk="1" hangingPunct="1">
              <a:buNone/>
            </a:pPr>
            <a:endParaRPr lang="en-US" sz="2000" dirty="0" smtClean="0"/>
          </a:p>
          <a:p>
            <a:pPr marL="457207" lvl="1" indent="0" eaLnBrk="1" hangingPunct="1">
              <a:buNone/>
            </a:pPr>
            <a:r>
              <a:rPr lang="en-US" sz="2000" dirty="0" smtClean="0"/>
              <a:t>// Optionally you could do this in two steps: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// Product </a:t>
            </a:r>
            <a:r>
              <a:rPr lang="en-US" sz="2000" dirty="0" err="1" smtClean="0"/>
              <a:t>saleProduct</a:t>
            </a:r>
            <a:r>
              <a:rPr lang="en-US" sz="2000" dirty="0" smtClean="0"/>
              <a:t>;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// </a:t>
            </a:r>
            <a:r>
              <a:rPr lang="en-US" sz="2000" dirty="0" err="1" smtClean="0"/>
              <a:t>saleProduct</a:t>
            </a:r>
            <a:r>
              <a:rPr lang="en-US" sz="2000" dirty="0" smtClean="0"/>
              <a:t> = new Product();</a:t>
            </a:r>
          </a:p>
          <a:p>
            <a:pPr marL="457207" lvl="1" indent="0" eaLnBrk="1" hangingPunct="1">
              <a:buNone/>
            </a:pPr>
            <a:endParaRPr lang="tr-TR" sz="2000" dirty="0" smtClean="0"/>
          </a:p>
          <a:p>
            <a:pPr marL="457207" lvl="1" indent="0" eaLnBrk="1" hangingPunct="1">
              <a:buNone/>
            </a:pPr>
            <a:r>
              <a:rPr lang="en-US" sz="2000" dirty="0" smtClean="0"/>
              <a:t>// Now release the object from memory.</a:t>
            </a:r>
          </a:p>
          <a:p>
            <a:pPr marL="457207" lvl="1" indent="0" eaLnBrk="1" hangingPunct="1">
              <a:buNone/>
            </a:pPr>
            <a:r>
              <a:rPr lang="en-US" sz="2000" dirty="0" err="1" smtClean="0"/>
              <a:t>saleProduct</a:t>
            </a:r>
            <a:r>
              <a:rPr lang="en-US" sz="2000" dirty="0" smtClean="0"/>
              <a:t> = null;</a:t>
            </a:r>
            <a:endParaRPr lang="tr-TR" sz="2000" dirty="0" smtClean="0"/>
          </a:p>
          <a:p>
            <a:pPr eaLnBrk="1" hangingPunct="1"/>
            <a:r>
              <a:rPr lang="en-US" sz="2400" dirty="0" smtClean="0"/>
              <a:t>In .NET, you almost never need to use the last line, which releases the object. That’s</a:t>
            </a:r>
            <a:r>
              <a:rPr lang="tr-TR" sz="2400" dirty="0" smtClean="0"/>
              <a:t> </a:t>
            </a:r>
            <a:r>
              <a:rPr lang="en-US" sz="2400" dirty="0" smtClean="0"/>
              <a:t>because objects are automatically released when the appropriate variable goes out of scope.</a:t>
            </a:r>
            <a:r>
              <a:rPr lang="tr-TR" sz="2400" dirty="0" smtClean="0"/>
              <a:t> </a:t>
            </a:r>
            <a:r>
              <a:rPr lang="en-US" sz="2400" dirty="0" smtClean="0"/>
              <a:t>Objects are also released when your application ends.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05E50-4C0E-4365-9A68-A17E63217B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46" y="272345"/>
            <a:ext cx="7772400" cy="79107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Adding Properties</a:t>
            </a:r>
            <a:endParaRPr lang="en-US" sz="4000" b="1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95288" y="1196752"/>
            <a:ext cx="8353176" cy="5472336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400" dirty="0" smtClean="0"/>
              <a:t>The simple Product class is essentially useless because your code cannot manipulate it. All its</a:t>
            </a:r>
            <a:r>
              <a:rPr lang="tr-TR" sz="2400" dirty="0" smtClean="0"/>
              <a:t> </a:t>
            </a:r>
            <a:r>
              <a:rPr lang="en-US" sz="2400" dirty="0" smtClean="0"/>
              <a:t>information is private and unreachable. Other classes won’t be able to set or read this information.</a:t>
            </a:r>
          </a:p>
          <a:p>
            <a:pPr eaLnBrk="1" hangingPunct="1"/>
            <a:r>
              <a:rPr lang="en-US" sz="2400" dirty="0" smtClean="0"/>
              <a:t>To overcome this limitation, you could make the member variables public. Unfortunately,</a:t>
            </a:r>
            <a:r>
              <a:rPr lang="tr-TR" sz="2400" dirty="0" smtClean="0"/>
              <a:t> </a:t>
            </a:r>
            <a:r>
              <a:rPr lang="en-US" sz="2400" dirty="0" smtClean="0"/>
              <a:t>that approach could lead to problems because it would give other objects free access to</a:t>
            </a:r>
            <a:r>
              <a:rPr lang="tr-TR" sz="2400" dirty="0" smtClean="0"/>
              <a:t> </a:t>
            </a:r>
            <a:r>
              <a:rPr lang="en-US" sz="2400" dirty="0" smtClean="0"/>
              <a:t>change everything, even allowing them to apply invalid or inconsistent data. Instead, you</a:t>
            </a:r>
            <a:r>
              <a:rPr lang="tr-TR" sz="2400" dirty="0" smtClean="0"/>
              <a:t> </a:t>
            </a:r>
            <a:r>
              <a:rPr lang="en-US" sz="2400" dirty="0" smtClean="0"/>
              <a:t>need to add a “control panel” through which your code can manipulate Product objects in a</a:t>
            </a:r>
          </a:p>
          <a:p>
            <a:pPr eaLnBrk="1" hangingPunct="1"/>
            <a:r>
              <a:rPr lang="en-US" sz="2400" dirty="0" smtClean="0"/>
              <a:t>safe way. You do this by adding </a:t>
            </a:r>
            <a:r>
              <a:rPr lang="en-US" sz="2400" i="1" dirty="0" smtClean="0"/>
              <a:t>property accessors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smtClean="0"/>
              <a:t>Accessors usually have two parts. The get accessor allows your code to retrieve data from</a:t>
            </a:r>
            <a:r>
              <a:rPr lang="tr-TR" sz="2400" dirty="0" smtClean="0"/>
              <a:t> </a:t>
            </a:r>
            <a:r>
              <a:rPr lang="en-US" sz="2400" dirty="0" smtClean="0"/>
              <a:t>the object. The set accessor allows your code to set the object’s data. In some cases, you might</a:t>
            </a:r>
            <a:r>
              <a:rPr lang="tr-TR" sz="2400" dirty="0" smtClean="0"/>
              <a:t> </a:t>
            </a:r>
            <a:r>
              <a:rPr lang="en-US" sz="2400" dirty="0" smtClean="0"/>
              <a:t>omit one of these parts, such as when you want to create a property that can be examined but</a:t>
            </a:r>
            <a:r>
              <a:rPr lang="tr-TR" sz="2400" dirty="0" smtClean="0"/>
              <a:t> </a:t>
            </a:r>
            <a:r>
              <a:rPr lang="en-US" sz="2400" dirty="0" smtClean="0"/>
              <a:t>not modified.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2AD1F-CDBD-43C0-957E-4DEEFABCED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44261"/>
            <a:ext cx="7772400" cy="476250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 dirty="0" smtClean="0"/>
              <a:t>Adding Properties</a:t>
            </a:r>
            <a:endParaRPr lang="en-US" sz="3600" b="1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95288" y="779463"/>
            <a:ext cx="4105275" cy="4656137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en-US" sz="2400" dirty="0" smtClean="0"/>
              <a:t>public class Product</a:t>
            </a:r>
          </a:p>
          <a:p>
            <a:pPr marL="0" indent="0" eaLnBrk="1" hangingPunct="1">
              <a:buNone/>
            </a:pPr>
            <a:r>
              <a:rPr lang="en-US" sz="2400" dirty="0" smtClean="0"/>
              <a:t>{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private string name;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private decimal price;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private string </a:t>
            </a:r>
            <a:r>
              <a:rPr lang="en-US" sz="2000" dirty="0" err="1" smtClean="0"/>
              <a:t>imageUrl</a:t>
            </a:r>
            <a:r>
              <a:rPr lang="en-US" sz="2000" dirty="0" smtClean="0"/>
              <a:t>;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public string Name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{</a:t>
            </a:r>
          </a:p>
          <a:p>
            <a:pPr marL="914416" lvl="2" indent="0" eaLnBrk="1" hangingPunct="1">
              <a:buNone/>
            </a:pPr>
            <a:r>
              <a:rPr lang="en-US" sz="1800" dirty="0" smtClean="0"/>
              <a:t>get</a:t>
            </a:r>
          </a:p>
          <a:p>
            <a:pPr marL="914416" lvl="2" indent="0" eaLnBrk="1" hangingPunct="1">
              <a:buNone/>
            </a:pPr>
            <a:r>
              <a:rPr lang="en-US" sz="1800" dirty="0" smtClean="0"/>
              <a:t>{ return name; }</a:t>
            </a:r>
          </a:p>
          <a:p>
            <a:pPr marL="914416" lvl="2" indent="0" eaLnBrk="1" hangingPunct="1">
              <a:buNone/>
            </a:pPr>
            <a:r>
              <a:rPr lang="en-US" sz="1800" dirty="0" smtClean="0"/>
              <a:t>set</a:t>
            </a:r>
          </a:p>
          <a:p>
            <a:pPr marL="914416" lvl="2" indent="0" eaLnBrk="1" hangingPunct="1">
              <a:buNone/>
            </a:pPr>
            <a:r>
              <a:rPr lang="en-US" sz="1800" dirty="0" smtClean="0"/>
              <a:t>{ name = value; }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1889B-13E3-489C-A829-8D778559E36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3317" name="Content Placeholder 2"/>
          <p:cNvSpPr txBox="1">
            <a:spLocks/>
          </p:cNvSpPr>
          <p:nvPr/>
        </p:nvSpPr>
        <p:spPr bwMode="auto">
          <a:xfrm>
            <a:off x="5292080" y="1063423"/>
            <a:ext cx="41052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4025" lvl="1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sz="2000" dirty="0"/>
              <a:t>public decimal Price</a:t>
            </a:r>
          </a:p>
          <a:p>
            <a:pPr marL="454025" lvl="1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sz="2000" dirty="0"/>
              <a:t>{</a:t>
            </a:r>
          </a:p>
          <a:p>
            <a:pPr marL="766763" lvl="2">
              <a:spcBef>
                <a:spcPct val="20000"/>
              </a:spcBef>
              <a:buClr>
                <a:schemeClr val="accent2"/>
              </a:buClr>
            </a:pPr>
            <a:r>
              <a:rPr lang="en-US" dirty="0"/>
              <a:t>get</a:t>
            </a:r>
          </a:p>
          <a:p>
            <a:pPr marL="766763" lvl="2">
              <a:spcBef>
                <a:spcPct val="20000"/>
              </a:spcBef>
              <a:buClr>
                <a:schemeClr val="accent2"/>
              </a:buClr>
            </a:pPr>
            <a:r>
              <a:rPr lang="en-US" dirty="0"/>
              <a:t>{ return price; }</a:t>
            </a:r>
          </a:p>
          <a:p>
            <a:pPr marL="766763" lvl="2">
              <a:spcBef>
                <a:spcPct val="20000"/>
              </a:spcBef>
              <a:buClr>
                <a:schemeClr val="accent2"/>
              </a:buClr>
            </a:pPr>
            <a:r>
              <a:rPr lang="en-US" dirty="0"/>
              <a:t>set</a:t>
            </a:r>
          </a:p>
          <a:p>
            <a:pPr marL="766763" lvl="2">
              <a:spcBef>
                <a:spcPct val="20000"/>
              </a:spcBef>
              <a:buClr>
                <a:schemeClr val="accent2"/>
              </a:buClr>
            </a:pPr>
            <a:r>
              <a:rPr lang="en-US" dirty="0"/>
              <a:t>{ price = value; }</a:t>
            </a:r>
          </a:p>
          <a:p>
            <a:pPr marL="454025" lvl="1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sz="2000" dirty="0"/>
              <a:t>}</a:t>
            </a:r>
          </a:p>
          <a:p>
            <a:pPr marL="454025" lvl="1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sz="2000" dirty="0"/>
              <a:t>public string </a:t>
            </a:r>
            <a:r>
              <a:rPr lang="en-US" sz="2000" dirty="0" err="1"/>
              <a:t>ImageUrl</a:t>
            </a:r>
            <a:endParaRPr lang="en-US" sz="2000" dirty="0"/>
          </a:p>
          <a:p>
            <a:pPr marL="454025" lvl="1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sz="2000" dirty="0"/>
              <a:t>{</a:t>
            </a:r>
          </a:p>
          <a:p>
            <a:pPr marL="766763" lvl="2">
              <a:spcBef>
                <a:spcPct val="20000"/>
              </a:spcBef>
              <a:buClr>
                <a:schemeClr val="accent2"/>
              </a:buClr>
            </a:pPr>
            <a:r>
              <a:rPr lang="en-US" dirty="0"/>
              <a:t>get</a:t>
            </a:r>
          </a:p>
          <a:p>
            <a:pPr marL="766763" lvl="2">
              <a:spcBef>
                <a:spcPct val="20000"/>
              </a:spcBef>
              <a:buClr>
                <a:schemeClr val="accent2"/>
              </a:buClr>
            </a:pPr>
            <a:r>
              <a:rPr lang="en-US" dirty="0"/>
              <a:t>{ return </a:t>
            </a:r>
            <a:r>
              <a:rPr lang="en-US" dirty="0" err="1"/>
              <a:t>imageUrl</a:t>
            </a:r>
            <a:r>
              <a:rPr lang="en-US" dirty="0"/>
              <a:t>; }</a:t>
            </a:r>
          </a:p>
          <a:p>
            <a:pPr marL="766763" lvl="2">
              <a:spcBef>
                <a:spcPct val="20000"/>
              </a:spcBef>
              <a:buClr>
                <a:schemeClr val="accent2"/>
              </a:buClr>
            </a:pPr>
            <a:r>
              <a:rPr lang="en-US" dirty="0"/>
              <a:t>set</a:t>
            </a:r>
          </a:p>
          <a:p>
            <a:pPr marL="766763" lvl="2">
              <a:spcBef>
                <a:spcPct val="20000"/>
              </a:spcBef>
              <a:buClr>
                <a:schemeClr val="accent2"/>
              </a:buClr>
            </a:pPr>
            <a:r>
              <a:rPr lang="en-US" dirty="0"/>
              <a:t>{ </a:t>
            </a:r>
            <a:r>
              <a:rPr lang="en-US" dirty="0" err="1"/>
              <a:t>imageUrl</a:t>
            </a:r>
            <a:r>
              <a:rPr lang="en-US" dirty="0"/>
              <a:t> = value; }</a:t>
            </a:r>
          </a:p>
          <a:p>
            <a:pPr marL="454025" lvl="1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sz="2000" dirty="0"/>
              <a:t>}</a:t>
            </a:r>
          </a:p>
          <a:p>
            <a:pPr marL="454025" lvl="1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sz="2000" dirty="0"/>
              <a:t>}</a:t>
            </a: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361951" y="5516563"/>
            <a:ext cx="66246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Product </a:t>
            </a:r>
            <a:r>
              <a:rPr lang="en-US" dirty="0" err="1"/>
              <a:t>saleProduct</a:t>
            </a:r>
            <a:r>
              <a:rPr lang="en-US" dirty="0"/>
              <a:t> = new Product();</a:t>
            </a:r>
          </a:p>
          <a:p>
            <a:r>
              <a:rPr lang="en-US" dirty="0" err="1"/>
              <a:t>saleProduct.Name</a:t>
            </a:r>
            <a:r>
              <a:rPr lang="en-US" dirty="0"/>
              <a:t> = "Kitchen Garbage";</a:t>
            </a:r>
          </a:p>
          <a:p>
            <a:r>
              <a:rPr lang="en-US" dirty="0" err="1"/>
              <a:t>saleProduct.Price</a:t>
            </a:r>
            <a:r>
              <a:rPr lang="en-US" dirty="0"/>
              <a:t> = 49.99M;</a:t>
            </a:r>
          </a:p>
          <a:p>
            <a:r>
              <a:rPr lang="en-US" dirty="0" err="1"/>
              <a:t>saleProduct.ImageUrl</a:t>
            </a:r>
            <a:r>
              <a:rPr lang="en-US" dirty="0"/>
              <a:t> = "http://mysite/garbage.png";</a:t>
            </a:r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6226969" y="5795963"/>
            <a:ext cx="244951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dirty="0"/>
              <a:t>If you only use a get accessor that means the field is readonly.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29495"/>
            <a:ext cx="7772400" cy="73392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Adding a Method</a:t>
            </a:r>
            <a:endParaRPr lang="en-US" sz="4000" b="1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95288" y="1359158"/>
            <a:ext cx="8353176" cy="5238491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None/>
            </a:pPr>
            <a:r>
              <a:rPr lang="en-US" sz="2400" dirty="0" smtClean="0"/>
              <a:t>Methods are simply named procedures that are built into your class. When you call a</a:t>
            </a:r>
            <a:r>
              <a:rPr lang="tr-TR" sz="2400" dirty="0" smtClean="0"/>
              <a:t> </a:t>
            </a:r>
            <a:r>
              <a:rPr lang="en-US" sz="2400" dirty="0" smtClean="0"/>
              <a:t>method on an object, the method does something useful, such as return some calculated data.</a:t>
            </a:r>
            <a:endParaRPr lang="tr-TR" sz="2400" dirty="0" smtClean="0"/>
          </a:p>
          <a:p>
            <a:pPr marL="457207" lvl="1" indent="0" eaLnBrk="1" hangingPunct="1">
              <a:buNone/>
            </a:pPr>
            <a:r>
              <a:rPr lang="en-US" sz="2000" dirty="0" smtClean="0"/>
              <a:t>public class Product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{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// (Variables and properties omitted for clarity.)</a:t>
            </a:r>
          </a:p>
          <a:p>
            <a:pPr marL="457207" lvl="1" indent="0" eaLnBrk="1" hangingPunct="1">
              <a:buNone/>
            </a:pPr>
            <a:endParaRPr lang="tr-TR" sz="2000" dirty="0" smtClean="0"/>
          </a:p>
          <a:p>
            <a:pPr marL="457207" lvl="1" indent="0" eaLnBrk="1" hangingPunct="1">
              <a:buNone/>
            </a:pPr>
            <a:r>
              <a:rPr lang="en-US" sz="2000" dirty="0" smtClean="0"/>
              <a:t>public string </a:t>
            </a:r>
            <a:r>
              <a:rPr lang="en-US" sz="2000" dirty="0" err="1" smtClean="0"/>
              <a:t>GetHtml</a:t>
            </a:r>
            <a:r>
              <a:rPr lang="en-US" sz="2000" dirty="0" smtClean="0"/>
              <a:t>()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{</a:t>
            </a:r>
          </a:p>
          <a:p>
            <a:pPr marL="914416" lvl="2" indent="0" eaLnBrk="1" hangingPunct="1">
              <a:buNone/>
            </a:pPr>
            <a:r>
              <a:rPr lang="en-US" sz="1800" dirty="0" smtClean="0"/>
              <a:t>string </a:t>
            </a:r>
            <a:r>
              <a:rPr lang="en-US" sz="1800" dirty="0" err="1" smtClean="0"/>
              <a:t>htmlString</a:t>
            </a:r>
            <a:r>
              <a:rPr lang="en-US" sz="1800" dirty="0" smtClean="0"/>
              <a:t>;</a:t>
            </a:r>
          </a:p>
          <a:p>
            <a:pPr marL="914416" lvl="2" indent="0" eaLnBrk="1" hangingPunct="1">
              <a:buNone/>
            </a:pPr>
            <a:r>
              <a:rPr lang="en-US" sz="1800" dirty="0" err="1" smtClean="0"/>
              <a:t>htmlString</a:t>
            </a:r>
            <a:r>
              <a:rPr lang="en-US" sz="1800" dirty="0" smtClean="0"/>
              <a:t> = "&lt;h1&gt;" + name + "&lt;/h1&gt;&lt;</a:t>
            </a:r>
            <a:r>
              <a:rPr lang="en-US" sz="1800" dirty="0" err="1" smtClean="0"/>
              <a:t>br</a:t>
            </a:r>
            <a:r>
              <a:rPr lang="en-US" sz="1800" dirty="0" smtClean="0"/>
              <a:t> /&gt;";</a:t>
            </a:r>
          </a:p>
          <a:p>
            <a:pPr marL="914416" lvl="2" indent="0" eaLnBrk="1" hangingPunct="1">
              <a:buNone/>
            </a:pPr>
            <a:r>
              <a:rPr lang="en-US" sz="1800" dirty="0" err="1" smtClean="0"/>
              <a:t>htmlString</a:t>
            </a:r>
            <a:r>
              <a:rPr lang="en-US" sz="1800" dirty="0" smtClean="0"/>
              <a:t> += "&lt;h3&gt;Costs: " + </a:t>
            </a:r>
            <a:r>
              <a:rPr lang="en-US" sz="1800" dirty="0" err="1" smtClean="0"/>
              <a:t>price.ToString</a:t>
            </a:r>
            <a:r>
              <a:rPr lang="en-US" sz="1800" dirty="0" smtClean="0"/>
              <a:t>() + "&lt;/h3&gt;&lt;</a:t>
            </a:r>
            <a:r>
              <a:rPr lang="en-US" sz="1800" dirty="0" err="1" smtClean="0"/>
              <a:t>br</a:t>
            </a:r>
            <a:r>
              <a:rPr lang="en-US" sz="1800" dirty="0" smtClean="0"/>
              <a:t> /&gt;";</a:t>
            </a:r>
          </a:p>
          <a:p>
            <a:pPr marL="914416" lvl="2" indent="0" eaLnBrk="1" hangingPunct="1">
              <a:buNone/>
            </a:pPr>
            <a:r>
              <a:rPr lang="en-US" sz="1800" dirty="0" err="1" smtClean="0"/>
              <a:t>htmlString</a:t>
            </a:r>
            <a:r>
              <a:rPr lang="en-US" sz="1800" dirty="0" smtClean="0"/>
              <a:t> += "&lt;</a:t>
            </a:r>
            <a:r>
              <a:rPr lang="en-US" sz="1800" dirty="0" err="1" smtClean="0"/>
              <a:t>img</a:t>
            </a:r>
            <a:r>
              <a:rPr lang="en-US" sz="1800" dirty="0" smtClean="0"/>
              <a:t> </a:t>
            </a:r>
            <a:r>
              <a:rPr lang="en-US" sz="1800" dirty="0" err="1" smtClean="0"/>
              <a:t>src</a:t>
            </a:r>
            <a:r>
              <a:rPr lang="en-US" sz="1800" dirty="0" smtClean="0"/>
              <a:t>='" + </a:t>
            </a:r>
            <a:r>
              <a:rPr lang="en-US" sz="1800" dirty="0" err="1" smtClean="0"/>
              <a:t>imageUrl</a:t>
            </a:r>
            <a:r>
              <a:rPr lang="en-US" sz="1800" dirty="0" smtClean="0"/>
              <a:t> + "' /&gt;";</a:t>
            </a:r>
          </a:p>
          <a:p>
            <a:pPr marL="914416" lvl="2" indent="0" eaLnBrk="1" hangingPunct="1">
              <a:buNone/>
            </a:pPr>
            <a:r>
              <a:rPr lang="en-US" sz="1800" dirty="0" smtClean="0"/>
              <a:t>return </a:t>
            </a:r>
            <a:r>
              <a:rPr lang="en-US" sz="1800" dirty="0" err="1" smtClean="0"/>
              <a:t>htmlString</a:t>
            </a:r>
            <a:r>
              <a:rPr lang="en-US" sz="1800" dirty="0" smtClean="0"/>
              <a:t>;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}</a:t>
            </a:r>
          </a:p>
          <a:p>
            <a:pPr marL="457207" lvl="1" indent="0" eaLnBrk="1" hangingPunct="1"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A6C40-ABC6-4E94-9751-C9459D6E71A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DF756DCDE86A4AAF893127053D2C7B" ma:contentTypeVersion="" ma:contentTypeDescription="Create a new document." ma:contentTypeScope="" ma:versionID="14a816a3127e5c4d23b9eed28e7f1c4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CB1210-4B89-41DD-8A78-9E1E4BAF4E6C}"/>
</file>

<file path=customXml/itemProps2.xml><?xml version="1.0" encoding="utf-8"?>
<ds:datastoreItem xmlns:ds="http://schemas.openxmlformats.org/officeDocument/2006/customXml" ds:itemID="{96E7FED5-32F5-46F3-AA36-06FB451DAF6E}"/>
</file>

<file path=customXml/itemProps3.xml><?xml version="1.0" encoding="utf-8"?>
<ds:datastoreItem xmlns:ds="http://schemas.openxmlformats.org/officeDocument/2006/customXml" ds:itemID="{AA3856EC-76BA-4B88-9C9B-9483658F644D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213</TotalTime>
  <Words>3269</Words>
  <Application>Microsoft Office PowerPoint</Application>
  <PresentationFormat>On-screen Show (4:3)</PresentationFormat>
  <Paragraphs>322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Century Gothic</vt:lpstr>
      <vt:lpstr>Corbel</vt:lpstr>
      <vt:lpstr>Wingdings</vt:lpstr>
      <vt:lpstr>Wingdings 2</vt:lpstr>
      <vt:lpstr>Wingdings 3</vt:lpstr>
      <vt:lpstr>Ion</vt:lpstr>
      <vt:lpstr>Types, Objects and NameSPACES</vt:lpstr>
      <vt:lpstr> Classes</vt:lpstr>
      <vt:lpstr>A Simple Class</vt:lpstr>
      <vt:lpstr> Building a Basic Class</vt:lpstr>
      <vt:lpstr>Building A Basic Class</vt:lpstr>
      <vt:lpstr>Creating an Object</vt:lpstr>
      <vt:lpstr>Adding Properties</vt:lpstr>
      <vt:lpstr>Adding Properties</vt:lpstr>
      <vt:lpstr>Adding a Method</vt:lpstr>
      <vt:lpstr>Adding a Constructor</vt:lpstr>
      <vt:lpstr>Adding a Constructor</vt:lpstr>
      <vt:lpstr>Adding a Constructor</vt:lpstr>
      <vt:lpstr>Value types and Reference Types</vt:lpstr>
      <vt:lpstr>Assignment Operations</vt:lpstr>
      <vt:lpstr>Assignment operations</vt:lpstr>
      <vt:lpstr>Equality Testing</vt:lpstr>
      <vt:lpstr>Passing Parameters by Reference and by Value</vt:lpstr>
      <vt:lpstr>Passing Parameters by Reference and by Value</vt:lpstr>
      <vt:lpstr>Passing Parameters by Reference  and by Value</vt:lpstr>
      <vt:lpstr>Output Parameters</vt:lpstr>
      <vt:lpstr>Output Parameters</vt:lpstr>
      <vt:lpstr>Understanding Namespaces and Assemblies</vt:lpstr>
      <vt:lpstr>Using Namespaces</vt:lpstr>
      <vt:lpstr>Importing Namespaces</vt:lpstr>
      <vt:lpstr>Static Members</vt:lpstr>
      <vt:lpstr>Static Members</vt:lpstr>
      <vt:lpstr>Static Members</vt:lpstr>
      <vt:lpstr>Partial Classes</vt:lpstr>
      <vt:lpstr>Partial Classes</vt:lpstr>
    </vt:vector>
  </TitlesOfParts>
  <Company>emucc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Types, Objects and NameSPACES</dc:title>
  <dc:creator>emu</dc:creator>
  <cp:lastModifiedBy>Deshy</cp:lastModifiedBy>
  <cp:revision>19</cp:revision>
  <dcterms:created xsi:type="dcterms:W3CDTF">2009-10-25T18:01:04Z</dcterms:created>
  <dcterms:modified xsi:type="dcterms:W3CDTF">2019-07-24T14:31:46Z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0x01010018DF756DCDE86A4AAF893127053D2C7B</vt:lpwstr>
  </property>
</Properties>
</file>