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49" r:id="rId3"/>
  </p:sldMasterIdLst>
  <p:sldIdLst>
    <p:sldId id="256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9" r:id="rId21"/>
    <p:sldId id="273" r:id="rId22"/>
    <p:sldId id="274" r:id="rId23"/>
    <p:sldId id="280" r:id="rId24"/>
    <p:sldId id="281" r:id="rId25"/>
    <p:sldId id="282" r:id="rId26"/>
    <p:sldId id="283" r:id="rId27"/>
    <p:sldId id="287" r:id="rId28"/>
    <p:sldId id="284" r:id="rId29"/>
    <p:sldId id="285" r:id="rId30"/>
    <p:sldId id="286" r:id="rId31"/>
    <p:sldId id="27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FFFFDD"/>
    <a:srgbClr val="FF0066"/>
    <a:srgbClr val="FFFFCC"/>
    <a:srgbClr val="C9E7E9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ustomXml" Target="../customXml/item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6C25-D54D-4FB4-94E7-E3D603147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097B8-E283-4BBF-BFC8-C7F97366F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6500-D5AE-473F-9B24-0384F82A6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6695-47CC-475C-BDED-E839615AA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9D2E-16DB-4132-972B-1D3C752A9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8CF9F-A043-4C7B-9E75-ACAD35BA0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9D2E-16DB-4132-972B-1D3C752A9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097B8-E283-4BBF-BFC8-C7F97366F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2194927E-9EC6-4456-A7D1-5369E9D7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 rot="16200000">
            <a:off x="-2847975" y="3206750"/>
            <a:ext cx="6021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ITEC </a:t>
            </a:r>
            <a:r>
              <a:rPr lang="tr-TR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</a:t>
            </a:r>
            <a:r>
              <a:rPr lang="tr-TR" sz="1200" b="1" baseline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-</a:t>
            </a:r>
            <a:r>
              <a:rPr lang="en-US" sz="1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Systems -  Ahmet Rizaner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Text Box 7"/>
          <p:cNvSpPr txBox="1">
            <a:spLocks noChangeArrowheads="1"/>
          </p:cNvSpPr>
          <p:nvPr userDrawn="1"/>
        </p:nvSpPr>
        <p:spPr bwMode="auto">
          <a:xfrm rot="16200000">
            <a:off x="-2847975" y="3206750"/>
            <a:ext cx="6021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CSIT 202 – CPIT 142 :  Operating Systems -  Ahmet Rizaner</a:t>
            </a:r>
          </a:p>
        </p:txBody>
      </p:sp>
      <p:sp>
        <p:nvSpPr>
          <p:cNvPr id="74760" name="Rectangle 8"/>
          <p:cNvSpPr>
            <a:spLocks noChangeArrowheads="1"/>
          </p:cNvSpPr>
          <p:nvPr userDrawn="1"/>
        </p:nvSpPr>
        <p:spPr bwMode="auto">
          <a:xfrm>
            <a:off x="971550" y="347663"/>
            <a:ext cx="195421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2800">
                <a:solidFill>
                  <a:schemeClr val="tx2"/>
                </a:solidFill>
              </a:rPr>
              <a:t>Exercise 3</a:t>
            </a: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74761" name="Oval 9"/>
          <p:cNvSpPr>
            <a:spLocks noChangeArrowheads="1"/>
          </p:cNvSpPr>
          <p:nvPr userDrawn="1"/>
        </p:nvSpPr>
        <p:spPr bwMode="auto">
          <a:xfrm rot="2425300">
            <a:off x="250825" y="0"/>
            <a:ext cx="576263" cy="1052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en-US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4821" name="Group 69"/>
          <p:cNvGraphicFramePr>
            <a:graphicFrameLocks noGrp="1"/>
          </p:cNvGraphicFramePr>
          <p:nvPr/>
        </p:nvGraphicFramePr>
        <p:xfrm>
          <a:off x="3511550" y="419100"/>
          <a:ext cx="5146675" cy="2511108"/>
        </p:xfrm>
        <a:graphic>
          <a:graphicData uri="http://schemas.openxmlformats.org/drawingml/2006/table">
            <a:tbl>
              <a:tblPr/>
              <a:tblGrid>
                <a:gridCol w="800100"/>
                <a:gridCol w="1477963"/>
                <a:gridCol w="868362"/>
                <a:gridCol w="1279525"/>
                <a:gridCol w="720725"/>
              </a:tblGrid>
              <a:tr h="720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Virtual 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loaded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last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bit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0" name="AutoShape 48"/>
          <p:cNvSpPr>
            <a:spLocks noChangeArrowheads="1"/>
          </p:cNvSpPr>
          <p:nvPr userDrawn="1"/>
        </p:nvSpPr>
        <p:spPr bwMode="auto">
          <a:xfrm>
            <a:off x="611188" y="3284538"/>
            <a:ext cx="8137525" cy="3313112"/>
          </a:xfrm>
          <a:prstGeom prst="foldedCorner">
            <a:avLst>
              <a:gd name="adj" fmla="val 12500"/>
            </a:avLst>
          </a:prstGeom>
          <a:solidFill>
            <a:srgbClr val="FFFFD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 userDrawn="1"/>
        </p:nvSpPr>
        <p:spPr bwMode="auto">
          <a:xfrm rot="16200000">
            <a:off x="-2847975" y="3206750"/>
            <a:ext cx="6021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CSIT 202 – CPIT 142 :  Operating Systems -  Ahmet Rizaner</a:t>
            </a:r>
          </a:p>
        </p:txBody>
      </p:sp>
      <p:sp>
        <p:nvSpPr>
          <p:cNvPr id="18440" name="Rectangle 8"/>
          <p:cNvSpPr>
            <a:spLocks noChangeArrowheads="1"/>
          </p:cNvSpPr>
          <p:nvPr userDrawn="1"/>
        </p:nvSpPr>
        <p:spPr bwMode="auto">
          <a:xfrm>
            <a:off x="0" y="32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 sz="1800"/>
          </a:p>
        </p:txBody>
      </p:sp>
      <p:graphicFrame>
        <p:nvGraphicFramePr>
          <p:cNvPr id="19543" name="Group 1111"/>
          <p:cNvGraphicFramePr>
            <a:graphicFrameLocks noGrp="1"/>
          </p:cNvGraphicFramePr>
          <p:nvPr/>
        </p:nvGraphicFramePr>
        <p:xfrm>
          <a:off x="1117600" y="619125"/>
          <a:ext cx="7199313" cy="2688336"/>
        </p:xfrm>
        <a:graphic>
          <a:graphicData uri="http://schemas.openxmlformats.org/drawingml/2006/table">
            <a:tbl>
              <a:tblPr/>
              <a:tblGrid>
                <a:gridCol w="1582738"/>
                <a:gridCol w="401637"/>
                <a:gridCol w="401638"/>
                <a:gridCol w="398462"/>
                <a:gridCol w="403225"/>
                <a:gridCol w="401638"/>
                <a:gridCol w="400050"/>
                <a:gridCol w="401637"/>
                <a:gridCol w="400050"/>
                <a:gridCol w="401638"/>
                <a:gridCol w="401637"/>
                <a:gridCol w="401638"/>
                <a:gridCol w="401637"/>
                <a:gridCol w="400050"/>
                <a:gridCol w="4016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Ref. string →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Page Fault  →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880" name="Rectangle 448"/>
          <p:cNvSpPr>
            <a:spLocks noChangeArrowheads="1"/>
          </p:cNvSpPr>
          <p:nvPr userDrawn="1"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 sz="1800"/>
          </a:p>
        </p:txBody>
      </p:sp>
      <p:sp>
        <p:nvSpPr>
          <p:cNvPr id="19320" name="Rectangle 888"/>
          <p:cNvSpPr>
            <a:spLocks noChangeArrowheads="1"/>
          </p:cNvSpPr>
          <p:nvPr userDrawn="1"/>
        </p:nvSpPr>
        <p:spPr bwMode="auto">
          <a:xfrm>
            <a:off x="0" y="653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tr-TR" sz="1800"/>
          </a:p>
        </p:txBody>
      </p:sp>
      <p:graphicFrame>
        <p:nvGraphicFramePr>
          <p:cNvPr id="19544" name="Group 1112"/>
          <p:cNvGraphicFramePr>
            <a:graphicFrameLocks noGrp="1"/>
          </p:cNvGraphicFramePr>
          <p:nvPr/>
        </p:nvGraphicFramePr>
        <p:xfrm>
          <a:off x="1117600" y="3406775"/>
          <a:ext cx="7199313" cy="2688336"/>
        </p:xfrm>
        <a:graphic>
          <a:graphicData uri="http://schemas.openxmlformats.org/drawingml/2006/table">
            <a:tbl>
              <a:tblPr/>
              <a:tblGrid>
                <a:gridCol w="1582738"/>
                <a:gridCol w="401637"/>
                <a:gridCol w="401638"/>
                <a:gridCol w="398462"/>
                <a:gridCol w="403225"/>
                <a:gridCol w="401638"/>
                <a:gridCol w="400050"/>
                <a:gridCol w="401637"/>
                <a:gridCol w="400050"/>
                <a:gridCol w="401638"/>
                <a:gridCol w="401637"/>
                <a:gridCol w="401638"/>
                <a:gridCol w="401637"/>
                <a:gridCol w="400050"/>
                <a:gridCol w="4016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Ref. string →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Frame 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Page Fault  →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51" name="Oval 1319"/>
          <p:cNvSpPr>
            <a:spLocks noChangeArrowheads="1"/>
          </p:cNvSpPr>
          <p:nvPr userDrawn="1"/>
        </p:nvSpPr>
        <p:spPr bwMode="auto">
          <a:xfrm rot="-1920323">
            <a:off x="0" y="333375"/>
            <a:ext cx="971550" cy="476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/>
              <a:t>Ex. 2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 rot="2654774">
            <a:off x="2627313" y="-242888"/>
            <a:ext cx="3816350" cy="7354888"/>
          </a:xfrm>
          <a:prstGeom prst="ellipse">
            <a:avLst/>
          </a:prstGeom>
          <a:solidFill>
            <a:srgbClr val="C9E7E9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6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Selected Exercises</a:t>
            </a:r>
            <a:endParaRPr lang="en-US" sz="6000" b="1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215188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ITEC 202</a:t>
            </a:r>
          </a:p>
          <a:p>
            <a:pPr eaLnBrk="1" hangingPunct="1">
              <a:defRPr/>
            </a:pP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Operating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13368" name="Group 56"/>
          <p:cNvGraphicFramePr>
            <a:graphicFrameLocks noGrp="1"/>
          </p:cNvGraphicFramePr>
          <p:nvPr>
            <p:ph idx="1"/>
          </p:nvPr>
        </p:nvGraphicFramePr>
        <p:xfrm>
          <a:off x="2195513" y="908050"/>
          <a:ext cx="6192837" cy="2975293"/>
        </p:xfrm>
        <a:graphic>
          <a:graphicData uri="http://schemas.openxmlformats.org/drawingml/2006/table">
            <a:tbl>
              <a:tblPr/>
              <a:tblGrid>
                <a:gridCol w="1592262"/>
                <a:gridCol w="747713"/>
                <a:gridCol w="1338262"/>
                <a:gridCol w="950913"/>
                <a:gridCol w="1563687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Virtual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Reference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Modify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Page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Frame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611188" y="4221163"/>
            <a:ext cx="853281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solidFill>
                  <a:srgbClr val="FF0066"/>
                </a:solidFill>
              </a:rPr>
              <a:t>Page# 2 does not have a corresponding frame.</a:t>
            </a:r>
            <a:r>
              <a:rPr lang="tr-TR" sz="2800">
                <a:solidFill>
                  <a:srgbClr val="FF0066"/>
                </a:solidFill>
              </a:rPr>
              <a:t/>
            </a:r>
            <a:br>
              <a:rPr lang="tr-TR" sz="28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FF0066"/>
                </a:solidFill>
              </a:rPr>
              <a:t/>
            </a:r>
            <a:br>
              <a:rPr lang="en-US" sz="2800">
                <a:solidFill>
                  <a:srgbClr val="FF0066"/>
                </a:solidFill>
              </a:rPr>
            </a:br>
            <a:r>
              <a:rPr lang="en-US" sz="2800">
                <a:solidFill>
                  <a:srgbClr val="FF0066"/>
                </a:solidFill>
              </a:rPr>
              <a:t>This causes a </a:t>
            </a:r>
            <a:r>
              <a:rPr lang="en-US" sz="2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page fault</a:t>
            </a:r>
            <a:r>
              <a:rPr lang="en-US" sz="2800">
                <a:solidFill>
                  <a:srgbClr val="FF0066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692150"/>
            <a:ext cx="3311525" cy="6477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c)</a:t>
            </a:r>
            <a:r>
              <a:rPr lang="tr-TR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4000" smtClean="0">
                <a:solidFill>
                  <a:srgbClr val="006600"/>
                </a:solidFill>
              </a:rPr>
              <a:t>10199</a:t>
            </a:r>
            <a:endParaRPr lang="en-US" sz="4000" smtClean="0">
              <a:solidFill>
                <a:srgbClr val="006600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042988" y="2852738"/>
            <a:ext cx="70723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0066"/>
                </a:solidFill>
              </a:rPr>
              <a:t>This </a:t>
            </a:r>
            <a:r>
              <a:rPr lang="tr-TR" sz="4000">
                <a:solidFill>
                  <a:srgbClr val="FF0066"/>
                </a:solidFill>
              </a:rPr>
              <a:t>also </a:t>
            </a:r>
            <a:r>
              <a:rPr lang="en-US" sz="4000">
                <a:solidFill>
                  <a:srgbClr val="FF0066"/>
                </a:solidFill>
              </a:rPr>
              <a:t>causes a </a:t>
            </a:r>
            <a:r>
              <a:rPr lang="en-US" sz="40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page fault</a:t>
            </a:r>
            <a:r>
              <a:rPr lang="en-US" sz="4000">
                <a:solidFill>
                  <a:srgbClr val="FF0066"/>
                </a:solidFill>
              </a:rPr>
              <a:t>.</a:t>
            </a:r>
            <a:endParaRPr lang="tr-TR" sz="4000">
              <a:solidFill>
                <a:srgbClr val="FF0066"/>
              </a:solidFill>
            </a:endParaRPr>
          </a:p>
          <a:p>
            <a:pPr algn="ctr">
              <a:defRPr/>
            </a:pPr>
            <a:endParaRPr lang="tr-TR" sz="4000">
              <a:solidFill>
                <a:srgbClr val="FF0066"/>
              </a:solidFill>
            </a:endParaRPr>
          </a:p>
          <a:p>
            <a:pPr algn="ctr">
              <a:defRPr/>
            </a:pPr>
            <a:r>
              <a:rPr lang="tr-TR" sz="4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for you!!!</a:t>
            </a:r>
            <a:endParaRPr lang="en-US" sz="88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2</a:t>
            </a:r>
            <a:endParaRPr lang="en-US" sz="60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688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800" smtClean="0">
                <a:solidFill>
                  <a:schemeClr val="accent2"/>
                </a:solidFill>
              </a:rPr>
              <a:t>Consider a demand paging system with </a:t>
            </a:r>
            <a:r>
              <a:rPr lang="en-US" sz="28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four</a:t>
            </a:r>
            <a:r>
              <a:rPr lang="en-US" sz="2800" smtClean="0">
                <a:solidFill>
                  <a:schemeClr val="accent2"/>
                </a:solidFill>
              </a:rPr>
              <a:t> physical memory frames and the following reference string over </a:t>
            </a:r>
            <a:r>
              <a:rPr lang="en-US" sz="28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seven</a:t>
            </a:r>
            <a:r>
              <a:rPr lang="en-US" sz="2800" smtClean="0">
                <a:solidFill>
                  <a:schemeClr val="accent2"/>
                </a:solidFill>
              </a:rPr>
              <a:t> pages: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smtClean="0">
                <a:solidFill>
                  <a:srgbClr val="FF0066"/>
                </a:solidFill>
              </a:rPr>
              <a:t>0, 1, 2, 3, 1, 0, 4, 5, 1, 0, 1, 2, 5, 6.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smtClean="0">
                <a:solidFill>
                  <a:srgbClr val="006600"/>
                </a:solidFill>
              </a:rPr>
              <a:t>Assuming that memory starts empty, how many page faults will occur and what will be the final contents of memory under the Clock page replacement policy? 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 rot="2425300">
            <a:off x="1042988" y="0"/>
            <a:ext cx="10810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en-US" sz="6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00338" y="974725"/>
            <a:ext cx="1006475" cy="2290763"/>
            <a:chOff x="1701" y="614"/>
            <a:chExt cx="634" cy="1443"/>
          </a:xfrm>
        </p:grpSpPr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973" y="61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1701" y="981"/>
              <a:ext cx="2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65525" y="981075"/>
            <a:ext cx="933450" cy="2290763"/>
            <a:chOff x="2246" y="618"/>
            <a:chExt cx="588" cy="1443"/>
          </a:xfrm>
        </p:grpSpPr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472" y="618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246" y="1214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346575" y="969963"/>
            <a:ext cx="954088" cy="2290762"/>
            <a:chOff x="2738" y="611"/>
            <a:chExt cx="601" cy="1443"/>
          </a:xfrm>
        </p:grpSpPr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2977" y="611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endParaRPr lang="tr-TR" sz="1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2738" y="1525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68900" y="990600"/>
            <a:ext cx="923925" cy="2290763"/>
            <a:chOff x="3256" y="624"/>
            <a:chExt cx="582" cy="1443"/>
          </a:xfrm>
        </p:grpSpPr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3476" y="62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3256" y="683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949950" y="981075"/>
            <a:ext cx="923925" cy="2290763"/>
            <a:chOff x="3256" y="624"/>
            <a:chExt cx="582" cy="1443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476" y="62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3*</a:t>
              </a:r>
            </a:p>
            <a:p>
              <a:pPr>
                <a:lnSpc>
                  <a:spcPct val="160000"/>
                </a:lnSpc>
                <a:defRPr/>
              </a:pP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3256" y="683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742113" y="981075"/>
            <a:ext cx="923925" cy="2290763"/>
            <a:chOff x="3256" y="624"/>
            <a:chExt cx="582" cy="1443"/>
          </a:xfrm>
        </p:grpSpPr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476" y="62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3*</a:t>
              </a:r>
            </a:p>
            <a:p>
              <a:pPr>
                <a:lnSpc>
                  <a:spcPct val="160000"/>
                </a:lnSpc>
                <a:defRPr/>
              </a:pP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3256" y="683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7545388" y="3716338"/>
            <a:ext cx="935037" cy="2290762"/>
            <a:chOff x="4753" y="2341"/>
            <a:chExt cx="589" cy="1443"/>
          </a:xfrm>
        </p:grpSpPr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4753" y="3268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  <p:sp>
          <p:nvSpPr>
            <p:cNvPr id="17432" name="Text Box 24"/>
            <p:cNvSpPr txBox="1">
              <a:spLocks noChangeArrowheads="1"/>
            </p:cNvSpPr>
            <p:nvPr/>
          </p:nvSpPr>
          <p:spPr bwMode="auto">
            <a:xfrm>
              <a:off x="4980" y="2341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7554913" y="969963"/>
            <a:ext cx="925512" cy="2290762"/>
            <a:chOff x="4759" y="611"/>
            <a:chExt cx="583" cy="1443"/>
          </a:xfrm>
        </p:grpSpPr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4980" y="611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4759" y="981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2741613" y="3757613"/>
            <a:ext cx="923925" cy="2290762"/>
            <a:chOff x="1727" y="2341"/>
            <a:chExt cx="582" cy="1443"/>
          </a:xfrm>
        </p:grpSpPr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947" y="2341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37" name="Text Box 29"/>
            <p:cNvSpPr txBox="1">
              <a:spLocks noChangeArrowheads="1"/>
            </p:cNvSpPr>
            <p:nvPr/>
          </p:nvSpPr>
          <p:spPr bwMode="auto">
            <a:xfrm>
              <a:off x="1727" y="2970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533775" y="3748088"/>
            <a:ext cx="944563" cy="2290762"/>
            <a:chOff x="2226" y="2361"/>
            <a:chExt cx="595" cy="1443"/>
          </a:xfrm>
        </p:grpSpPr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2459" y="2361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43" name="Text Box 35"/>
            <p:cNvSpPr txBox="1">
              <a:spLocks noChangeArrowheads="1"/>
            </p:cNvSpPr>
            <p:nvPr/>
          </p:nvSpPr>
          <p:spPr bwMode="auto">
            <a:xfrm>
              <a:off x="2226" y="3255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4387850" y="3727450"/>
            <a:ext cx="923925" cy="2290763"/>
            <a:chOff x="2738" y="2374"/>
            <a:chExt cx="582" cy="1443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2958" y="237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2738" y="240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5178425" y="3736975"/>
            <a:ext cx="923925" cy="2290763"/>
            <a:chOff x="2738" y="2374"/>
            <a:chExt cx="582" cy="1443"/>
          </a:xfrm>
        </p:grpSpPr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2958" y="2374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0*</a:t>
              </a:r>
            </a:p>
            <a:p>
              <a:pPr>
                <a:lnSpc>
                  <a:spcPct val="160000"/>
                </a:lnSpc>
                <a:defRPr/>
              </a:pP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50" name="Text Box 42"/>
            <p:cNvSpPr txBox="1">
              <a:spLocks noChangeArrowheads="1"/>
            </p:cNvSpPr>
            <p:nvPr/>
          </p:nvSpPr>
          <p:spPr bwMode="auto">
            <a:xfrm>
              <a:off x="2738" y="2406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5961063" y="3757613"/>
            <a:ext cx="923925" cy="2290762"/>
            <a:chOff x="3755" y="2367"/>
            <a:chExt cx="582" cy="1443"/>
          </a:xfrm>
        </p:grpSpPr>
        <p:sp>
          <p:nvSpPr>
            <p:cNvPr id="17451" name="Text Box 43"/>
            <p:cNvSpPr txBox="1">
              <a:spLocks noChangeArrowheads="1"/>
            </p:cNvSpPr>
            <p:nvPr/>
          </p:nvSpPr>
          <p:spPr bwMode="auto">
            <a:xfrm>
              <a:off x="3975" y="2367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x</a:t>
              </a: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52" name="Text Box 44"/>
            <p:cNvSpPr txBox="1">
              <a:spLocks noChangeArrowheads="1"/>
            </p:cNvSpPr>
            <p:nvPr/>
          </p:nvSpPr>
          <p:spPr bwMode="auto">
            <a:xfrm>
              <a:off x="3755" y="2704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6783388" y="3716338"/>
            <a:ext cx="923925" cy="2290762"/>
            <a:chOff x="3755" y="2367"/>
            <a:chExt cx="582" cy="1443"/>
          </a:xfrm>
        </p:grpSpPr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3975" y="2367"/>
              <a:ext cx="362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5*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  <a:p>
              <a:pPr>
                <a:lnSpc>
                  <a:spcPct val="160000"/>
                </a:lnSpc>
                <a:defRPr/>
              </a:pPr>
              <a:r>
                <a:rPr lang="tr-TR" sz="18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</a:t>
              </a:r>
            </a:p>
            <a:p>
              <a:pPr>
                <a:lnSpc>
                  <a:spcPct val="160000"/>
                </a:lnSpc>
                <a:defRPr/>
              </a:pPr>
              <a:endPara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456" name="Text Box 48"/>
            <p:cNvSpPr txBox="1">
              <a:spLocks noChangeArrowheads="1"/>
            </p:cNvSpPr>
            <p:nvPr/>
          </p:nvSpPr>
          <p:spPr bwMode="auto">
            <a:xfrm>
              <a:off x="3755" y="2704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rPr>
                <a:t></a:t>
              </a:r>
            </a:p>
          </p:txBody>
        </p:sp>
      </p:grp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971550" y="692150"/>
            <a:ext cx="3311525" cy="1223963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>
                <a:solidFill>
                  <a:srgbClr val="FF3300"/>
                </a:solidFill>
              </a:rPr>
              <a:t>Nuber of Page Faults</a:t>
            </a:r>
          </a:p>
          <a:p>
            <a:pPr algn="ctr"/>
            <a:r>
              <a:rPr lang="tr-TR" sz="2000">
                <a:solidFill>
                  <a:srgbClr val="FF3300"/>
                </a:solidFill>
              </a:rPr>
              <a:t>10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905750" y="3716338"/>
            <a:ext cx="576263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2*</a:t>
            </a:r>
          </a:p>
          <a:p>
            <a:pPr>
              <a:lnSpc>
                <a:spcPct val="160000"/>
              </a:lnSpc>
              <a:defRPr/>
            </a:pPr>
            <a:r>
              <a: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  <a:p>
            <a:pPr>
              <a:lnSpc>
                <a:spcPct val="160000"/>
              </a:lnSpc>
              <a:defRPr/>
            </a:pPr>
            <a:r>
              <a: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6*</a:t>
            </a:r>
          </a:p>
          <a:p>
            <a:pPr>
              <a:lnSpc>
                <a:spcPct val="160000"/>
              </a:lnSpc>
              <a:defRPr/>
            </a:pPr>
            <a:r>
              <a:rPr lang="tr-TR" sz="1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en-US" sz="1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" grpId="0" animBg="1"/>
      <p:bldP spid="17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3</a:t>
            </a:r>
            <a:endParaRPr lang="en-US" sz="60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14684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Consider a process that has four page frames allocated to it. In the table below, R bit indicates if the page frame has been referenced. The time fields indicate when a page frame was loaded and when it was referenced last.</a:t>
            </a:r>
            <a:endParaRPr lang="en-US" sz="2000" smtClean="0">
              <a:solidFill>
                <a:srgbClr val="006600"/>
              </a:solidFill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 rot="2425300">
            <a:off x="1042988" y="0"/>
            <a:ext cx="10810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en-US" sz="6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66686" name="Group 126"/>
          <p:cNvGraphicFramePr>
            <a:graphicFrameLocks noGrp="1"/>
          </p:cNvGraphicFramePr>
          <p:nvPr>
            <p:ph sz="half" idx="2"/>
          </p:nvPr>
        </p:nvGraphicFramePr>
        <p:xfrm>
          <a:off x="2051050" y="3284538"/>
          <a:ext cx="5146675" cy="2520951"/>
        </p:xfrm>
        <a:graphic>
          <a:graphicData uri="http://schemas.openxmlformats.org/drawingml/2006/table">
            <a:tbl>
              <a:tblPr/>
              <a:tblGrid>
                <a:gridCol w="800100"/>
                <a:gridCol w="1477963"/>
                <a:gridCol w="868362"/>
                <a:gridCol w="1279525"/>
                <a:gridCol w="720725"/>
              </a:tblGrid>
              <a:tr h="741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Virtual 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loaded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last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bit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47663"/>
            <a:ext cx="1954213" cy="41751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3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054100"/>
            <a:ext cx="7416800" cy="9350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rgbClr val="006600"/>
                </a:solidFill>
              </a:rPr>
              <a:t>Suppose that a page fault to a virtual page 4 has accrued and part of the reference string is:</a:t>
            </a:r>
          </a:p>
        </p:txBody>
      </p:sp>
      <p:sp>
        <p:nvSpPr>
          <p:cNvPr id="68612" name="Oval 4"/>
          <p:cNvSpPr>
            <a:spLocks noChangeArrowheads="1"/>
          </p:cNvSpPr>
          <p:nvPr/>
        </p:nvSpPr>
        <p:spPr bwMode="auto">
          <a:xfrm rot="2425300">
            <a:off x="250825" y="0"/>
            <a:ext cx="576263" cy="1052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en-US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485" name="Text Box 44"/>
          <p:cNvSpPr txBox="1">
            <a:spLocks noChangeArrowheads="1"/>
          </p:cNvSpPr>
          <p:nvPr/>
        </p:nvSpPr>
        <p:spPr bwMode="auto">
          <a:xfrm>
            <a:off x="1187450" y="2117725"/>
            <a:ext cx="6232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>
                <a:solidFill>
                  <a:srgbClr val="FF3300"/>
                </a:solidFill>
              </a:rPr>
              <a:t>..., 4 (fault), 0, 0, 0, 0, 2, 4, 2, 1, 0, 3, 2</a:t>
            </a:r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20486" name="Rectangle 46"/>
          <p:cNvSpPr>
            <a:spLocks noChangeArrowheads="1"/>
          </p:cNvSpPr>
          <p:nvPr/>
        </p:nvSpPr>
        <p:spPr bwMode="auto">
          <a:xfrm>
            <a:off x="684213" y="2854325"/>
            <a:ext cx="74168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6600"/>
                </a:solidFill>
              </a:rPr>
              <a:t>Which page frame will have its content replaced for each of the following memory management policies? Explain.</a:t>
            </a:r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2124075" y="3933825"/>
            <a:ext cx="30241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FIFO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LRU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CLOCK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sz="2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</a:t>
            </a:r>
            <a:endParaRPr lang="en-US" sz="2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58888" y="1125538"/>
            <a:ext cx="1108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FIFO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042988" y="3716338"/>
            <a:ext cx="72723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tr-TR" sz="3200">
                <a:solidFill>
                  <a:srgbClr val="FF3300"/>
                </a:solidFill>
              </a:rPr>
              <a:t>Page Frame </a:t>
            </a:r>
            <a:r>
              <a:rPr lang="en-US" sz="3200">
                <a:solidFill>
                  <a:srgbClr val="FF3300"/>
                </a:solidFill>
              </a:rPr>
              <a:t>4</a:t>
            </a:r>
            <a:r>
              <a:rPr lang="tr-TR" sz="3200">
                <a:solidFill>
                  <a:srgbClr val="FF3300"/>
                </a:solidFill>
              </a:rPr>
              <a:t> because its content (Page </a:t>
            </a:r>
            <a:r>
              <a:rPr lang="en-US" sz="3200">
                <a:solidFill>
                  <a:srgbClr val="FF3300"/>
                </a:solidFill>
              </a:rPr>
              <a:t>3</a:t>
            </a:r>
            <a:r>
              <a:rPr lang="tr-TR" sz="3200">
                <a:solidFill>
                  <a:srgbClr val="FF3300"/>
                </a:solidFill>
              </a:rPr>
              <a:t>) has been in memory the longest (loaded first)</a:t>
            </a:r>
          </a:p>
          <a:p>
            <a:pPr>
              <a:lnSpc>
                <a:spcPct val="120000"/>
              </a:lnSpc>
            </a:pPr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84213" y="197326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rgbClr val="FF0066"/>
                </a:solidFill>
              </a:rPr>
              <a:t>Page Frame </a:t>
            </a:r>
            <a:r>
              <a:rPr lang="en-US" sz="2800" b="1">
                <a:solidFill>
                  <a:srgbClr val="FF0066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  <p:bldP spid="696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258888" y="1125538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LRU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042988" y="3716338"/>
            <a:ext cx="7272337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>
                <a:solidFill>
                  <a:srgbClr val="FF3300"/>
                </a:solidFill>
              </a:rPr>
              <a:t>Page Frame 2 (Page 1) because it is the least recently referenced frame (oldest/smallest reference time)</a:t>
            </a:r>
          </a:p>
          <a:p>
            <a:pPr>
              <a:lnSpc>
                <a:spcPct val="120000"/>
              </a:lnSpc>
            </a:pPr>
            <a:endParaRPr lang="en-GB" sz="3200">
              <a:solidFill>
                <a:srgbClr val="FF3300"/>
              </a:solidFill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84213" y="197326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rgbClr val="FF0066"/>
                </a:solidFill>
              </a:rPr>
              <a:t>Page Frame </a:t>
            </a:r>
            <a:r>
              <a:rPr lang="en-US" sz="2800" b="1">
                <a:solidFill>
                  <a:srgbClr val="FF006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47663"/>
            <a:ext cx="1954213" cy="41751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3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260" name="Oval 4"/>
          <p:cNvSpPr>
            <a:spLocks noChangeArrowheads="1"/>
          </p:cNvSpPr>
          <p:nvPr/>
        </p:nvSpPr>
        <p:spPr bwMode="auto">
          <a:xfrm rot="2425300">
            <a:off x="250825" y="0"/>
            <a:ext cx="576263" cy="1052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en-US" sz="4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96324" name="Group 68"/>
          <p:cNvGraphicFramePr>
            <a:graphicFrameLocks noGrp="1"/>
          </p:cNvGraphicFramePr>
          <p:nvPr>
            <p:ph sz="half" idx="2"/>
          </p:nvPr>
        </p:nvGraphicFramePr>
        <p:xfrm>
          <a:off x="3492500" y="404813"/>
          <a:ext cx="5146675" cy="2520951"/>
        </p:xfrm>
        <a:graphic>
          <a:graphicData uri="http://schemas.openxmlformats.org/drawingml/2006/table">
            <a:tbl>
              <a:tblPr/>
              <a:tblGrid>
                <a:gridCol w="800100"/>
                <a:gridCol w="1477963"/>
                <a:gridCol w="868362"/>
                <a:gridCol w="1279525"/>
                <a:gridCol w="720725"/>
              </a:tblGrid>
              <a:tr h="741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Virtual page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loaded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last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referenced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bit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306" name="Rectangle 50"/>
          <p:cNvSpPr>
            <a:spLocks noChangeArrowheads="1"/>
          </p:cNvSpPr>
          <p:nvPr/>
        </p:nvSpPr>
        <p:spPr bwMode="auto">
          <a:xfrm>
            <a:off x="2051050" y="3284538"/>
            <a:ext cx="1728788" cy="792162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07" name="Rectangle 51"/>
          <p:cNvSpPr>
            <a:spLocks noChangeArrowheads="1"/>
          </p:cNvSpPr>
          <p:nvPr/>
        </p:nvSpPr>
        <p:spPr bwMode="auto">
          <a:xfrm>
            <a:off x="2051050" y="4076700"/>
            <a:ext cx="1728788" cy="792163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2049463" y="4868863"/>
            <a:ext cx="1728787" cy="792162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051050" y="5668963"/>
            <a:ext cx="1728788" cy="792162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Text Box 55"/>
          <p:cNvSpPr txBox="1">
            <a:spLocks noChangeArrowheads="1"/>
          </p:cNvSpPr>
          <p:nvPr/>
        </p:nvSpPr>
        <p:spPr bwMode="auto">
          <a:xfrm>
            <a:off x="1474788" y="3116263"/>
            <a:ext cx="382587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90000"/>
              </a:lnSpc>
            </a:pPr>
            <a:r>
              <a:rPr lang="en-US" sz="2800"/>
              <a:t>1</a:t>
            </a:r>
          </a:p>
          <a:p>
            <a:pPr>
              <a:lnSpc>
                <a:spcPct val="190000"/>
              </a:lnSpc>
            </a:pPr>
            <a:r>
              <a:rPr lang="en-US" sz="2800"/>
              <a:t>2</a:t>
            </a:r>
          </a:p>
          <a:p>
            <a:pPr>
              <a:lnSpc>
                <a:spcPct val="190000"/>
              </a:lnSpc>
            </a:pPr>
            <a:r>
              <a:rPr lang="en-US" sz="2800"/>
              <a:t>3</a:t>
            </a:r>
          </a:p>
          <a:p>
            <a:pPr>
              <a:lnSpc>
                <a:spcPct val="190000"/>
              </a:lnSpc>
            </a:pPr>
            <a:r>
              <a:rPr lang="en-US" sz="2800"/>
              <a:t>4</a:t>
            </a:r>
            <a:endParaRPr lang="tr-TR" sz="2800"/>
          </a:p>
        </p:txBody>
      </p:sp>
      <p:sp>
        <p:nvSpPr>
          <p:cNvPr id="96312" name="Text Box 56"/>
          <p:cNvSpPr txBox="1">
            <a:spLocks noChangeArrowheads="1"/>
          </p:cNvSpPr>
          <p:nvPr/>
        </p:nvSpPr>
        <p:spPr bwMode="auto">
          <a:xfrm>
            <a:off x="2668588" y="339883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2</a:t>
            </a:r>
            <a:endParaRPr lang="tr-TR" sz="3200">
              <a:solidFill>
                <a:srgbClr val="FF3300"/>
              </a:solidFill>
            </a:endParaRPr>
          </a:p>
        </p:txBody>
      </p:sp>
      <p:sp>
        <p:nvSpPr>
          <p:cNvPr id="96313" name="Text Box 57"/>
          <p:cNvSpPr txBox="1">
            <a:spLocks noChangeArrowheads="1"/>
          </p:cNvSpPr>
          <p:nvPr/>
        </p:nvSpPr>
        <p:spPr bwMode="auto">
          <a:xfrm>
            <a:off x="2662238" y="4217988"/>
            <a:ext cx="612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1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*</a:t>
            </a:r>
            <a:endParaRPr lang="tr-TR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6314" name="Text Box 58"/>
          <p:cNvSpPr txBox="1">
            <a:spLocks noChangeArrowheads="1"/>
          </p:cNvSpPr>
          <p:nvPr/>
        </p:nvSpPr>
        <p:spPr bwMode="auto">
          <a:xfrm>
            <a:off x="2687638" y="501015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0</a:t>
            </a:r>
            <a:endParaRPr lang="tr-TR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6315" name="Text Box 59"/>
          <p:cNvSpPr txBox="1">
            <a:spLocks noChangeArrowheads="1"/>
          </p:cNvSpPr>
          <p:nvPr/>
        </p:nvSpPr>
        <p:spPr bwMode="auto">
          <a:xfrm>
            <a:off x="2565400" y="5734050"/>
            <a:ext cx="612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3</a:t>
            </a:r>
            <a:r>
              <a:rPr lang="en-US" sz="3200">
                <a:solidFill>
                  <a:schemeClr val="accent2"/>
                </a:solidFill>
                <a:latin typeface="Times New Roman" pitchFamily="18" charset="0"/>
              </a:rPr>
              <a:t>*</a:t>
            </a:r>
            <a:endParaRPr lang="tr-TR" sz="32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6317" name="AutoShape 61"/>
          <p:cNvSpPr>
            <a:spLocks noChangeArrowheads="1"/>
          </p:cNvSpPr>
          <p:nvPr/>
        </p:nvSpPr>
        <p:spPr bwMode="auto">
          <a:xfrm>
            <a:off x="609600" y="5084763"/>
            <a:ext cx="1439863" cy="287337"/>
          </a:xfrm>
          <a:prstGeom prst="rightArrow">
            <a:avLst>
              <a:gd name="adj1" fmla="val 50000"/>
              <a:gd name="adj2" fmla="val 12527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Text Box 62"/>
          <p:cNvSpPr txBox="1">
            <a:spLocks noChangeArrowheads="1"/>
          </p:cNvSpPr>
          <p:nvPr/>
        </p:nvSpPr>
        <p:spPr bwMode="auto">
          <a:xfrm>
            <a:off x="1187450" y="1268413"/>
            <a:ext cx="128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Clock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6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6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6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6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6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6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06" grpId="0" animBg="1"/>
      <p:bldP spid="96307" grpId="0" animBg="1"/>
      <p:bldP spid="96308" grpId="0" animBg="1"/>
      <p:bldP spid="96309" grpId="0" animBg="1"/>
      <p:bldP spid="96311" grpId="0"/>
      <p:bldP spid="96312" grpId="0"/>
      <p:bldP spid="96313" grpId="0"/>
      <p:bldP spid="96314" grpId="0"/>
      <p:bldP spid="96315" grpId="0"/>
      <p:bldP spid="963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258888" y="1125538"/>
            <a:ext cx="128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Clock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42988" y="3429000"/>
            <a:ext cx="7272337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66"/>
                </a:solidFill>
              </a:rPr>
              <a:t>The last frame to be loaded is frame 2 since it has the latest load time.  The cursor must be sitting at frame 3 (the next one).</a:t>
            </a:r>
            <a:endParaRPr lang="tr-TR" sz="2800">
              <a:solidFill>
                <a:srgbClr val="FF0066"/>
              </a:solidFill>
            </a:endParaRPr>
          </a:p>
          <a:p>
            <a:endParaRPr lang="tr-TR" sz="2800">
              <a:solidFill>
                <a:srgbClr val="FF0066"/>
              </a:solidFill>
            </a:endParaRPr>
          </a:p>
          <a:p>
            <a:r>
              <a:rPr lang="en-US" sz="2800">
                <a:solidFill>
                  <a:srgbClr val="FF0066"/>
                </a:solidFill>
              </a:rPr>
              <a:t>So, since </a:t>
            </a:r>
            <a:r>
              <a:rPr lang="en-US" sz="2800" i="1">
                <a:solidFill>
                  <a:srgbClr val="FF0066"/>
                </a:solidFill>
              </a:rPr>
              <a:t>R</a:t>
            </a:r>
            <a:r>
              <a:rPr lang="en-US" sz="2800">
                <a:solidFill>
                  <a:srgbClr val="FF0066"/>
                </a:solidFill>
              </a:rPr>
              <a:t>=0, frame 3 would have had its contents (page 0) replaced.</a:t>
            </a:r>
          </a:p>
          <a:p>
            <a:pPr>
              <a:lnSpc>
                <a:spcPct val="120000"/>
              </a:lnSpc>
            </a:pPr>
            <a:endParaRPr lang="en-US" sz="54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 1</a:t>
            </a:r>
            <a:endParaRPr lang="en-US" sz="60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688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tr-TR" sz="2400" smtClean="0">
                <a:solidFill>
                  <a:schemeClr val="accent2"/>
                </a:solidFill>
              </a:rPr>
              <a:t>T</a:t>
            </a:r>
            <a:r>
              <a:rPr lang="en-US" sz="2400" smtClean="0">
                <a:solidFill>
                  <a:schemeClr val="accent2"/>
                </a:solidFill>
              </a:rPr>
              <a:t>he portion of the page table for a process that is currently executing in CPU is given.</a:t>
            </a:r>
            <a:r>
              <a:rPr lang="tr-TR" sz="2400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All numbers are decimal and everything is numbered starting from zero, and all addresses are memory byte addresses. Valid bit is set to 1 if the page is in memory. The page size is 2 KB (2048 Bytes).</a:t>
            </a:r>
            <a:endParaRPr lang="tr-TR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06600"/>
                </a:solidFill>
              </a:rPr>
              <a:t>What physical address would each of the following virtual address correspond to?</a:t>
            </a:r>
            <a:endParaRPr lang="tr-TR" sz="24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Which virtual addresses would cause page faults?</a:t>
            </a:r>
            <a:endParaRPr lang="tr-TR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tr-TR" sz="2400" smtClean="0">
                <a:solidFill>
                  <a:srgbClr val="006600"/>
                </a:solidFill>
              </a:rPr>
              <a:t>A) </a:t>
            </a:r>
            <a:r>
              <a:rPr lang="en-US" sz="2400" smtClean="0">
                <a:solidFill>
                  <a:srgbClr val="006600"/>
                </a:solidFill>
              </a:rPr>
              <a:t>2104</a:t>
            </a:r>
            <a:r>
              <a:rPr lang="tr-TR" sz="2400" smtClean="0">
                <a:solidFill>
                  <a:srgbClr val="006600"/>
                </a:solidFill>
              </a:rPr>
              <a:t>                 B) </a:t>
            </a:r>
            <a:r>
              <a:rPr lang="en-US" sz="2400" smtClean="0">
                <a:solidFill>
                  <a:srgbClr val="006600"/>
                </a:solidFill>
              </a:rPr>
              <a:t>4443</a:t>
            </a:r>
            <a:r>
              <a:rPr lang="tr-TR" sz="2400" smtClean="0">
                <a:solidFill>
                  <a:srgbClr val="006600"/>
                </a:solidFill>
              </a:rPr>
              <a:t>             C) </a:t>
            </a:r>
            <a:r>
              <a:rPr lang="en-US" sz="2400" smtClean="0">
                <a:solidFill>
                  <a:srgbClr val="006600"/>
                </a:solidFill>
              </a:rPr>
              <a:t>10199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1042988" y="0"/>
            <a:ext cx="10810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  <a:endParaRPr lang="en-US" sz="6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258888" y="1125538"/>
            <a:ext cx="1695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27088" y="3590925"/>
            <a:ext cx="727233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tr-TR" sz="2400" b="1">
                <a:solidFill>
                  <a:schemeClr val="accent2"/>
                </a:solidFill>
              </a:rPr>
              <a:t>The reference string is:</a:t>
            </a:r>
            <a:r>
              <a:rPr lang="tr-TR" sz="2400" b="1">
                <a:solidFill>
                  <a:srgbClr val="FF0066"/>
                </a:solidFill>
              </a:rPr>
              <a:t> 1, 2, 0, 3, 4 (fault), </a:t>
            </a:r>
            <a:r>
              <a:rPr lang="tr-TR" sz="2400" b="1">
                <a:solidFill>
                  <a:schemeClr val="folHlink"/>
                </a:solidFill>
              </a:rPr>
              <a:t>0</a:t>
            </a:r>
            <a:r>
              <a:rPr lang="tr-TR" sz="2400" b="1">
                <a:solidFill>
                  <a:srgbClr val="FF0066"/>
                </a:solidFill>
              </a:rPr>
              <a:t>, 0, 0, 0, </a:t>
            </a:r>
            <a:r>
              <a:rPr lang="tr-TR" sz="2400" b="1">
                <a:solidFill>
                  <a:schemeClr val="folHlink"/>
                </a:solidFill>
              </a:rPr>
              <a:t>2</a:t>
            </a:r>
            <a:r>
              <a:rPr lang="tr-TR" sz="2400" b="1">
                <a:solidFill>
                  <a:srgbClr val="FF0066"/>
                </a:solidFill>
              </a:rPr>
              <a:t>, 4, 2, </a:t>
            </a:r>
            <a:r>
              <a:rPr lang="tr-TR" sz="2400" b="1">
                <a:solidFill>
                  <a:schemeClr val="folHlink"/>
                </a:solidFill>
              </a:rPr>
              <a:t>1</a:t>
            </a:r>
            <a:r>
              <a:rPr lang="tr-TR" sz="2400" b="1">
                <a:solidFill>
                  <a:srgbClr val="FF0066"/>
                </a:solidFill>
              </a:rPr>
              <a:t>, 0, </a:t>
            </a:r>
            <a:r>
              <a:rPr lang="tr-TR" sz="2400" b="1">
                <a:solidFill>
                  <a:schemeClr val="folHlink"/>
                </a:solidFill>
              </a:rPr>
              <a:t>3</a:t>
            </a:r>
            <a:r>
              <a:rPr lang="tr-TR" sz="2400" b="1">
                <a:solidFill>
                  <a:srgbClr val="FF0066"/>
                </a:solidFill>
              </a:rPr>
              <a:t>, 2</a:t>
            </a:r>
          </a:p>
          <a:p>
            <a:pPr>
              <a:lnSpc>
                <a:spcPct val="120000"/>
              </a:lnSpc>
            </a:pPr>
            <a:endParaRPr lang="tr-TR" sz="2400" b="1">
              <a:solidFill>
                <a:srgbClr val="FF0066"/>
              </a:solidFill>
            </a:endParaRPr>
          </a:p>
          <a:p>
            <a:r>
              <a:rPr lang="tr-TR" sz="2400" b="1">
                <a:solidFill>
                  <a:srgbClr val="FF0066"/>
                </a:solidFill>
              </a:rPr>
              <a:t>Content of Frame </a:t>
            </a:r>
            <a:r>
              <a:rPr lang="en-US" sz="2400" b="1">
                <a:solidFill>
                  <a:srgbClr val="FF0066"/>
                </a:solidFill>
              </a:rPr>
              <a:t>4</a:t>
            </a:r>
            <a:r>
              <a:rPr lang="tr-TR" sz="2400" b="1">
                <a:solidFill>
                  <a:srgbClr val="FF0066"/>
                </a:solidFill>
              </a:rPr>
              <a:t> </a:t>
            </a:r>
            <a:r>
              <a:rPr lang="en-US" sz="2400" b="1">
                <a:solidFill>
                  <a:srgbClr val="FF0066"/>
                </a:solidFill>
              </a:rPr>
              <a:t>(Page 3) </a:t>
            </a:r>
            <a:r>
              <a:rPr lang="tr-TR" sz="2400" b="1">
                <a:solidFill>
                  <a:srgbClr val="FF0066"/>
                </a:solidFill>
              </a:rPr>
              <a:t>should be replaced since frames 0, 1, and 2 are referenced in the future before </a:t>
            </a:r>
            <a:r>
              <a:rPr lang="en-US" sz="2400" b="1">
                <a:solidFill>
                  <a:srgbClr val="FF0066"/>
                </a:solidFill>
              </a:rPr>
              <a:t>page 3</a:t>
            </a:r>
            <a:r>
              <a:rPr lang="tr-TR" sz="2400" b="1">
                <a:solidFill>
                  <a:srgbClr val="FF0066"/>
                </a:solidFill>
              </a:rPr>
              <a:t>.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84213" y="197326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rgbClr val="FF0066"/>
                </a:solidFill>
              </a:rPr>
              <a:t>Page Frame </a:t>
            </a:r>
            <a:r>
              <a:rPr lang="en-US" sz="2800" b="1">
                <a:solidFill>
                  <a:srgbClr val="FF0066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6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6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6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928802"/>
            <a:ext cx="7786742" cy="4071966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Consider the following combined paging and segmentation scheme. All numbers are decimal, everything is numbered starting from zero, and all addresses are memory byte addresses.</a:t>
            </a:r>
            <a:endParaRPr lang="tr-TR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page size is 1024 bytes.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1042988" y="0"/>
            <a:ext cx="10810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6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500174"/>
            <a:ext cx="8143932" cy="157163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What physical addresses do the following virtual addresses access? Indicate if the access generates an error.</a:t>
            </a:r>
            <a:endParaRPr lang="en-US" sz="2800" dirty="0" smtClean="0">
              <a:solidFill>
                <a:srgbClr val="006600"/>
              </a:solidFill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3357562"/>
          <a:ext cx="8143931" cy="26432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723207"/>
                <a:gridCol w="1903817"/>
                <a:gridCol w="2516907"/>
              </a:tblGrid>
              <a:tr h="5746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Request</a:t>
                      </a:r>
                      <a:endParaRPr lang="tr-T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Physical Address</a:t>
                      </a:r>
                      <a:endParaRPr lang="tr-TR" sz="2000" b="1" dirty="0"/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Accessed </a:t>
                      </a:r>
                      <a:endParaRPr lang="tr-T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Error if any</a:t>
                      </a:r>
                      <a:endParaRPr lang="tr-TR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</a:tr>
              <a:tr h="5171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Read from virtual address (2,11,333)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</a:tr>
              <a:tr h="5171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/>
                        <a:t>Write to virtual address (0,5,345)</a:t>
                      </a:r>
                      <a:endParaRPr lang="tr-TR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</a:tr>
              <a:tr h="5171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Write to virtual address (1,4,806)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</a:tr>
              <a:tr h="5171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600" b="1" dirty="0"/>
                        <a:t>Read from virtual address (2,0,97)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99" marR="6569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28728" y="1428736"/>
          <a:ext cx="2576830" cy="1040130"/>
        </p:xfrm>
        <a:graphic>
          <a:graphicData uri="http://schemas.openxmlformats.org/drawingml/2006/table">
            <a:tbl>
              <a:tblPr/>
              <a:tblGrid>
                <a:gridCol w="659765"/>
                <a:gridCol w="552450"/>
                <a:gridCol w="625475"/>
                <a:gridCol w="7391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 Table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7168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9216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10240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22528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34816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62083" y="2714620"/>
          <a:ext cx="2466975" cy="2480310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33917" y="1428736"/>
          <a:ext cx="2466975" cy="2320290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00562" y="3714752"/>
          <a:ext cx="2466975" cy="1691646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 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285852" y="5643578"/>
            <a:ext cx="5143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Valid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bit is set to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if the page is in memory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Read Only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 bit is set to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if the page is not writable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3983" y="1477020"/>
            <a:ext cx="6341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from virtual address (2,11,333)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3438" y="642918"/>
            <a:ext cx="3322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(segment no, page no, offset) </a:t>
            </a:r>
            <a:endParaRPr lang="tr-TR" sz="1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143636" y="107154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28662" y="2357430"/>
          <a:ext cx="2576830" cy="1040130"/>
        </p:xfrm>
        <a:graphic>
          <a:graphicData uri="http://schemas.openxmlformats.org/drawingml/2006/table">
            <a:tbl>
              <a:tblPr/>
              <a:tblGrid>
                <a:gridCol w="659765"/>
                <a:gridCol w="552450"/>
                <a:gridCol w="625475"/>
                <a:gridCol w="7391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 Table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7168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9216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10240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22528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34816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28662" y="3714752"/>
          <a:ext cx="2466975" cy="2480310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6072198" y="221455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5357818" y="2643182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,333)</a:t>
            </a:r>
            <a:endParaRPr lang="tr-TR" sz="3200" dirty="0"/>
          </a:p>
        </p:txBody>
      </p:sp>
      <p:sp>
        <p:nvSpPr>
          <p:cNvPr id="19" name="Down Arrow 18"/>
          <p:cNvSpPr/>
          <p:nvPr/>
        </p:nvSpPr>
        <p:spPr>
          <a:xfrm>
            <a:off x="6143636" y="335756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4000496" y="3857628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en-US" sz="1600" b="1" dirty="0" smtClean="0">
                <a:solidFill>
                  <a:srgbClr val="FF3300"/>
                </a:solidFill>
              </a:rPr>
              <a:t>segment base + frame no. × frame size + offset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215074" y="457200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4286216" y="5000636"/>
            <a:ext cx="3286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tr-TR" sz="1600" b="1" dirty="0" smtClean="0">
                <a:solidFill>
                  <a:srgbClr val="FF3300"/>
                </a:solidFill>
              </a:rPr>
              <a:t>22528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34</a:t>
            </a:r>
            <a:r>
              <a:rPr lang="en-US" sz="1600" b="1" dirty="0" smtClean="0">
                <a:solidFill>
                  <a:srgbClr val="FF3300"/>
                </a:solidFill>
              </a:rPr>
              <a:t>×</a:t>
            </a:r>
            <a:r>
              <a:rPr lang="tr-TR" sz="1600" b="1" dirty="0" smtClean="0">
                <a:solidFill>
                  <a:srgbClr val="FF3300"/>
                </a:solidFill>
              </a:rPr>
              <a:t>1024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333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4" name="Bent-Up Arrow 23"/>
          <p:cNvSpPr/>
          <p:nvPr/>
        </p:nvSpPr>
        <p:spPr>
          <a:xfrm rot="5400000">
            <a:off x="5250661" y="5679297"/>
            <a:ext cx="500066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>
          <a:xfrm>
            <a:off x="6000760" y="578645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57677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7" grpId="0" animBg="1"/>
      <p:bldP spid="18" grpId="0"/>
      <p:bldP spid="19" grpId="0" animBg="1"/>
      <p:bldP spid="20" grpId="0"/>
      <p:bldP spid="21" grpId="0" animBg="1"/>
      <p:bldP spid="23" grpId="0"/>
      <p:bldP spid="24" grpId="0" animBg="1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</a:t>
            </a:r>
            <a:r>
              <a:rPr lang="tr-TR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3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Line 55"/>
          <p:cNvSpPr>
            <a:spLocks noChangeShapeType="1"/>
          </p:cNvSpPr>
          <p:nvPr/>
        </p:nvSpPr>
        <p:spPr bwMode="auto">
          <a:xfrm>
            <a:off x="5905747" y="1835177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6"/>
          <p:cNvSpPr>
            <a:spLocks noChangeShapeType="1"/>
          </p:cNvSpPr>
          <p:nvPr/>
        </p:nvSpPr>
        <p:spPr bwMode="auto">
          <a:xfrm>
            <a:off x="7345609" y="1835177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5905747" y="1979640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dirty="0" err="1">
                <a:solidFill>
                  <a:schemeClr val="tx2"/>
                </a:solidFill>
              </a:rPr>
              <a:t>Frame</a:t>
            </a:r>
            <a:r>
              <a:rPr lang="tr-TR" sz="1800" b="1" dirty="0">
                <a:solidFill>
                  <a:schemeClr val="tx2"/>
                </a:solidFill>
              </a:rPr>
              <a:t> </a:t>
            </a:r>
            <a:r>
              <a:rPr lang="tr-TR" sz="1800" b="1" dirty="0" smtClean="0">
                <a:solidFill>
                  <a:schemeClr val="tx2"/>
                </a:solidFill>
              </a:rPr>
              <a:t>32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" name="Rectangle 58"/>
          <p:cNvSpPr>
            <a:spLocks noChangeArrowheads="1"/>
          </p:cNvSpPr>
          <p:nvPr/>
        </p:nvSpPr>
        <p:spPr bwMode="auto">
          <a:xfrm>
            <a:off x="5905747" y="2843240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dirty="0" err="1">
                <a:solidFill>
                  <a:schemeClr val="tx2"/>
                </a:solidFill>
              </a:rPr>
              <a:t>Frame</a:t>
            </a:r>
            <a:r>
              <a:rPr lang="tr-TR" sz="1800" b="1" dirty="0">
                <a:solidFill>
                  <a:schemeClr val="tx2"/>
                </a:solidFill>
              </a:rPr>
              <a:t> </a:t>
            </a:r>
            <a:r>
              <a:rPr lang="tr-TR" sz="1800" b="1" dirty="0" smtClean="0">
                <a:solidFill>
                  <a:schemeClr val="tx2"/>
                </a:solidFill>
              </a:rPr>
              <a:t>33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9" name="Rectangle 59"/>
          <p:cNvSpPr>
            <a:spLocks noChangeArrowheads="1"/>
          </p:cNvSpPr>
          <p:nvPr/>
        </p:nvSpPr>
        <p:spPr bwMode="auto">
          <a:xfrm>
            <a:off x="5905747" y="3708427"/>
            <a:ext cx="1439862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dirty="0" err="1" smtClean="0">
                <a:solidFill>
                  <a:schemeClr val="tx2"/>
                </a:solidFill>
              </a:rPr>
              <a:t>Frame</a:t>
            </a:r>
            <a:r>
              <a:rPr lang="tr-TR" sz="1800" b="1" dirty="0" smtClean="0">
                <a:solidFill>
                  <a:schemeClr val="tx2"/>
                </a:solidFill>
              </a:rPr>
              <a:t> 34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60"/>
          <p:cNvSpPr>
            <a:spLocks noChangeArrowheads="1"/>
          </p:cNvSpPr>
          <p:nvPr/>
        </p:nvSpPr>
        <p:spPr bwMode="auto">
          <a:xfrm>
            <a:off x="5905747" y="4572027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dirty="0" err="1">
                <a:solidFill>
                  <a:schemeClr val="tx2"/>
                </a:solidFill>
              </a:rPr>
              <a:t>Frame</a:t>
            </a:r>
            <a:r>
              <a:rPr lang="tr-TR" sz="1800" b="1" dirty="0">
                <a:solidFill>
                  <a:schemeClr val="tx2"/>
                </a:solidFill>
              </a:rPr>
              <a:t> </a:t>
            </a:r>
            <a:r>
              <a:rPr lang="tr-TR" sz="1800" b="1" dirty="0" smtClean="0">
                <a:solidFill>
                  <a:schemeClr val="tx2"/>
                </a:solidFill>
              </a:rPr>
              <a:t>35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555034" y="1222368"/>
            <a:ext cx="323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 dirty="0">
                <a:sym typeface="Symbol" pitchFamily="18" charset="2"/>
              </a:rPr>
              <a:t></a:t>
            </a:r>
            <a:endParaRPr lang="tr-TR" sz="2400" dirty="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 dirty="0">
                <a:sym typeface="Symbol" pitchFamily="18" charset="2"/>
              </a:rPr>
              <a:t></a:t>
            </a:r>
            <a:endParaRPr lang="tr-TR" sz="2400" dirty="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 dirty="0">
                <a:sym typeface="Symbol" pitchFamily="18" charset="2"/>
              </a:rPr>
              <a:t></a:t>
            </a:r>
            <a:endParaRPr lang="en-US" sz="600" dirty="0">
              <a:sym typeface="Symbol" pitchFamily="18" charset="2"/>
            </a:endParaRP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6482009" y="5508652"/>
            <a:ext cx="323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en-US" sz="600">
              <a:sym typeface="Symbol" pitchFamily="18" charset="2"/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5647007" y="6257948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dirty="0" err="1">
                <a:solidFill>
                  <a:srgbClr val="FF0066"/>
                </a:solidFill>
              </a:rPr>
              <a:t>Main</a:t>
            </a:r>
            <a:r>
              <a:rPr lang="tr-TR" sz="2400" dirty="0">
                <a:solidFill>
                  <a:srgbClr val="FF0066"/>
                </a:solidFill>
              </a:rPr>
              <a:t> </a:t>
            </a:r>
            <a:r>
              <a:rPr lang="tr-TR" sz="2400" dirty="0" err="1">
                <a:solidFill>
                  <a:srgbClr val="FF0066"/>
                </a:solidFill>
              </a:rPr>
              <a:t>Memory</a:t>
            </a:r>
            <a:endParaRPr lang="en-US" sz="2400" dirty="0">
              <a:solidFill>
                <a:srgbClr val="FF0066"/>
              </a:solidFill>
            </a:endParaRPr>
          </a:p>
        </p:txBody>
      </p:sp>
      <p:sp>
        <p:nvSpPr>
          <p:cNvPr id="14" name="Line 78"/>
          <p:cNvSpPr>
            <a:spLocks noChangeShapeType="1"/>
          </p:cNvSpPr>
          <p:nvPr/>
        </p:nvSpPr>
        <p:spPr bwMode="auto">
          <a:xfrm>
            <a:off x="7715272" y="3203602"/>
            <a:ext cx="0" cy="7921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79"/>
          <p:cNvSpPr>
            <a:spLocks noChangeShapeType="1"/>
          </p:cNvSpPr>
          <p:nvPr/>
        </p:nvSpPr>
        <p:spPr bwMode="auto">
          <a:xfrm flipH="1">
            <a:off x="7345609" y="3995765"/>
            <a:ext cx="360363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80"/>
          <p:cNvSpPr txBox="1">
            <a:spLocks noChangeArrowheads="1"/>
          </p:cNvSpPr>
          <p:nvPr/>
        </p:nvSpPr>
        <p:spPr bwMode="auto">
          <a:xfrm>
            <a:off x="7286644" y="2681583"/>
            <a:ext cx="1607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solidFill>
                  <a:srgbClr val="006600"/>
                </a:solidFill>
              </a:rPr>
              <a:t>(2,34,333)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17" name="Rectangle 8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" name="Object 81"/>
          <p:cNvGraphicFramePr>
            <a:graphicFrameLocks noChangeAspect="1"/>
          </p:cNvGraphicFramePr>
          <p:nvPr/>
        </p:nvGraphicFramePr>
        <p:xfrm>
          <a:off x="714348" y="1928802"/>
          <a:ext cx="4645025" cy="1703388"/>
        </p:xfrm>
        <a:graphic>
          <a:graphicData uri="http://schemas.openxmlformats.org/presentationml/2006/ole">
            <p:oleObj spid="_x0000_s23554" name="Equation" r:id="rId3" imgW="1790640" imgH="660240" progId="Equation.DSMT4">
              <p:embed/>
            </p:oleObj>
          </a:graphicData>
        </a:graphic>
      </p:graphicFrame>
      <p:graphicFrame>
        <p:nvGraphicFramePr>
          <p:cNvPr id="19" name="Object 83"/>
          <p:cNvGraphicFramePr>
            <a:graphicFrameLocks noChangeAspect="1"/>
          </p:cNvGraphicFramePr>
          <p:nvPr/>
        </p:nvGraphicFramePr>
        <p:xfrm>
          <a:off x="1000100" y="4214818"/>
          <a:ext cx="4205288" cy="1651000"/>
        </p:xfrm>
        <a:graphic>
          <a:graphicData uri="http://schemas.openxmlformats.org/presentationml/2006/ole">
            <p:oleObj spid="_x0000_s23555" name="Equation" r:id="rId4" imgW="1688760" imgH="660240" progId="Equation.DSMT4">
              <p:embed/>
            </p:oleObj>
          </a:graphicData>
        </a:graphic>
      </p:graphicFrame>
      <p:sp>
        <p:nvSpPr>
          <p:cNvPr id="20" name="Rectangle 60"/>
          <p:cNvSpPr>
            <a:spLocks noChangeArrowheads="1"/>
          </p:cNvSpPr>
          <p:nvPr/>
        </p:nvSpPr>
        <p:spPr bwMode="auto">
          <a:xfrm>
            <a:off x="5925683" y="314739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 dirty="0" err="1">
                <a:solidFill>
                  <a:schemeClr val="tx2"/>
                </a:solidFill>
              </a:rPr>
              <a:t>Frame</a:t>
            </a:r>
            <a:r>
              <a:rPr lang="tr-TR" sz="1800" b="1" dirty="0">
                <a:solidFill>
                  <a:schemeClr val="tx2"/>
                </a:solidFill>
              </a:rPr>
              <a:t> </a:t>
            </a:r>
            <a:r>
              <a:rPr lang="tr-TR" sz="1800" b="1" dirty="0" smtClean="0">
                <a:solidFill>
                  <a:schemeClr val="tx2"/>
                </a:solidFill>
              </a:rPr>
              <a:t>0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22" name="Line 56"/>
          <p:cNvSpPr>
            <a:spLocks noChangeShapeType="1"/>
          </p:cNvSpPr>
          <p:nvPr/>
        </p:nvSpPr>
        <p:spPr bwMode="auto">
          <a:xfrm flipH="1">
            <a:off x="7371309" y="313964"/>
            <a:ext cx="0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56"/>
          <p:cNvSpPr>
            <a:spLocks noChangeShapeType="1"/>
          </p:cNvSpPr>
          <p:nvPr/>
        </p:nvSpPr>
        <p:spPr bwMode="auto">
          <a:xfrm flipH="1">
            <a:off x="5929632" y="328594"/>
            <a:ext cx="0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107239" y="257156"/>
            <a:ext cx="71438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>
            <a:off x="3857620" y="158045"/>
            <a:ext cx="1707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dirty="0" smtClean="0">
                <a:solidFill>
                  <a:srgbClr val="006600"/>
                </a:solidFill>
              </a:rPr>
              <a:t>22528</a:t>
            </a:r>
          </a:p>
          <a:p>
            <a:r>
              <a:rPr lang="tr-TR" sz="2400" dirty="0" err="1" smtClean="0">
                <a:solidFill>
                  <a:srgbClr val="006600"/>
                </a:solidFill>
              </a:rPr>
              <a:t>base</a:t>
            </a:r>
            <a:r>
              <a:rPr lang="tr-TR" sz="2400" dirty="0" smtClean="0">
                <a:solidFill>
                  <a:srgbClr val="006600"/>
                </a:solidFill>
              </a:rPr>
              <a:t> of </a:t>
            </a:r>
          </a:p>
          <a:p>
            <a:r>
              <a:rPr lang="tr-TR" sz="2400" dirty="0" err="1" smtClean="0">
                <a:solidFill>
                  <a:srgbClr val="006600"/>
                </a:solidFill>
              </a:rPr>
              <a:t>segment</a:t>
            </a:r>
            <a:r>
              <a:rPr lang="tr-TR" sz="2400" dirty="0" smtClean="0">
                <a:solidFill>
                  <a:srgbClr val="006600"/>
                </a:solidFill>
              </a:rPr>
              <a:t> 2 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500174"/>
            <a:ext cx="5713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to virtual address (0,5,345)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3438" y="642918"/>
            <a:ext cx="3322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(segment no, page no, offset) </a:t>
            </a:r>
            <a:endParaRPr lang="tr-TR" sz="1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143636" y="107154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28662" y="2357430"/>
          <a:ext cx="2576830" cy="1040130"/>
        </p:xfrm>
        <a:graphic>
          <a:graphicData uri="http://schemas.openxmlformats.org/drawingml/2006/table">
            <a:tbl>
              <a:tblPr/>
              <a:tblGrid>
                <a:gridCol w="659765"/>
                <a:gridCol w="552450"/>
                <a:gridCol w="625475"/>
                <a:gridCol w="7391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 Table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7168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9216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10240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22528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34816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6072198" y="221455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5357818" y="2643182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,3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3200" dirty="0"/>
          </a:p>
        </p:txBody>
      </p:sp>
      <p:sp>
        <p:nvSpPr>
          <p:cNvPr id="19" name="Down Arrow 18"/>
          <p:cNvSpPr/>
          <p:nvPr/>
        </p:nvSpPr>
        <p:spPr>
          <a:xfrm>
            <a:off x="6143636" y="335756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4000496" y="3857628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en-US" sz="1600" b="1" dirty="0" smtClean="0">
                <a:solidFill>
                  <a:srgbClr val="FF3300"/>
                </a:solidFill>
              </a:rPr>
              <a:t>segment base + frame no. × frame size + offset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215074" y="457200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4286216" y="5000636"/>
            <a:ext cx="3286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tr-TR" sz="1600" b="1" dirty="0" smtClean="0">
                <a:solidFill>
                  <a:srgbClr val="FF3300"/>
                </a:solidFill>
              </a:rPr>
              <a:t>0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67</a:t>
            </a:r>
            <a:r>
              <a:rPr lang="en-US" sz="1600" b="1" dirty="0" smtClean="0">
                <a:solidFill>
                  <a:srgbClr val="FF3300"/>
                </a:solidFill>
              </a:rPr>
              <a:t>×</a:t>
            </a:r>
            <a:r>
              <a:rPr lang="tr-TR" sz="1600" b="1" dirty="0" smtClean="0">
                <a:solidFill>
                  <a:srgbClr val="FF3300"/>
                </a:solidFill>
              </a:rPr>
              <a:t>1024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345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4" name="Bent-Up Arrow 23"/>
          <p:cNvSpPr/>
          <p:nvPr/>
        </p:nvSpPr>
        <p:spPr>
          <a:xfrm rot="5400000">
            <a:off x="5250661" y="5679297"/>
            <a:ext cx="500066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>
          <a:xfrm>
            <a:off x="6000760" y="578645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68965</a:t>
            </a:r>
            <a:endParaRPr lang="tr-TR" sz="32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000100" y="4000504"/>
          <a:ext cx="2466975" cy="1691646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2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7" grpId="0" animBg="1"/>
      <p:bldP spid="18" grpId="0"/>
      <p:bldP spid="19" grpId="0" animBg="1"/>
      <p:bldP spid="20" grpId="0"/>
      <p:bldP spid="21" grpId="0" animBg="1"/>
      <p:bldP spid="23" grpId="0"/>
      <p:bldP spid="24" grpId="0" animBg="1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214422"/>
            <a:ext cx="5713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to virtual address (1,4,806)</a:t>
            </a:r>
            <a:endParaRPr lang="tr-T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928662" y="2357430"/>
          <a:ext cx="2576830" cy="1040130"/>
        </p:xfrm>
        <a:graphic>
          <a:graphicData uri="http://schemas.openxmlformats.org/drawingml/2006/table">
            <a:tbl>
              <a:tblPr/>
              <a:tblGrid>
                <a:gridCol w="659765"/>
                <a:gridCol w="552450"/>
                <a:gridCol w="625475"/>
                <a:gridCol w="7391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 Table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 smtClean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7168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9216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10240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22528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34816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6215074" y="178592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5286380" y="214311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806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3200" dirty="0"/>
          </a:p>
        </p:txBody>
      </p:sp>
      <p:sp>
        <p:nvSpPr>
          <p:cNvPr id="19" name="Down Arrow 18"/>
          <p:cNvSpPr/>
          <p:nvPr/>
        </p:nvSpPr>
        <p:spPr>
          <a:xfrm>
            <a:off x="6215074" y="285749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4000496" y="3344291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en-US" sz="1600" b="1" dirty="0" smtClean="0">
                <a:solidFill>
                  <a:srgbClr val="FF3300"/>
                </a:solidFill>
              </a:rPr>
              <a:t>segment base + frame no. × frame size + offset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286512" y="400050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4286248" y="4429132"/>
            <a:ext cx="3286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tr-TR" sz="1600" b="1" dirty="0" smtClean="0">
                <a:solidFill>
                  <a:srgbClr val="FF3300"/>
                </a:solidFill>
              </a:rPr>
              <a:t>9216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29</a:t>
            </a:r>
            <a:r>
              <a:rPr lang="en-US" sz="1600" b="1" dirty="0" smtClean="0">
                <a:solidFill>
                  <a:srgbClr val="FF3300"/>
                </a:solidFill>
              </a:rPr>
              <a:t>×</a:t>
            </a:r>
            <a:r>
              <a:rPr lang="tr-TR" sz="1600" b="1" dirty="0" smtClean="0">
                <a:solidFill>
                  <a:srgbClr val="FF3300"/>
                </a:solidFill>
              </a:rPr>
              <a:t>1024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806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4" name="Bent-Up Arrow 23"/>
          <p:cNvSpPr/>
          <p:nvPr/>
        </p:nvSpPr>
        <p:spPr>
          <a:xfrm rot="5400000">
            <a:off x="5536413" y="4964917"/>
            <a:ext cx="500066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>
          <a:xfrm>
            <a:off x="6072198" y="507207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39718</a:t>
            </a:r>
            <a:endParaRPr lang="tr-TR" sz="32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00100" y="3571876"/>
          <a:ext cx="2466975" cy="2320290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endParaRPr lang="en-US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000496" y="5834738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3300"/>
                </a:solidFill>
              </a:rPr>
              <a:t>protection violation error</a:t>
            </a:r>
            <a:endParaRPr lang="en-US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3" grpId="0"/>
      <p:bldP spid="24" grpId="0" animBg="1"/>
      <p:bldP spid="25" grpId="0"/>
      <p:bldP spid="2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4357718" cy="511156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  <a:r>
              <a:rPr lang="tr-TR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4</a:t>
            </a:r>
            <a:endParaRPr lang="en-US" sz="40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 rot="2425300">
            <a:off x="552236" y="101462"/>
            <a:ext cx="712103" cy="108421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</a:t>
            </a:r>
            <a:endParaRPr lang="en-US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28" y="1214422"/>
            <a:ext cx="5960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from virtual address (2,0,97)</a:t>
            </a:r>
            <a:endParaRPr lang="tr-T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215074" y="178592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ectangle 17"/>
          <p:cNvSpPr/>
          <p:nvPr/>
        </p:nvSpPr>
        <p:spPr>
          <a:xfrm>
            <a:off x="5286380" y="2143116"/>
            <a:ext cx="2071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tr-TR" sz="3200" dirty="0"/>
          </a:p>
        </p:txBody>
      </p:sp>
      <p:sp>
        <p:nvSpPr>
          <p:cNvPr id="19" name="Down Arrow 18"/>
          <p:cNvSpPr/>
          <p:nvPr/>
        </p:nvSpPr>
        <p:spPr>
          <a:xfrm>
            <a:off x="6215074" y="285749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4000496" y="3344291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en-US" sz="1600" b="1" dirty="0" smtClean="0">
                <a:solidFill>
                  <a:srgbClr val="FF3300"/>
                </a:solidFill>
              </a:rPr>
              <a:t>segment base + frame no. × frame size + offset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6286512" y="4000504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ectangle 22"/>
          <p:cNvSpPr/>
          <p:nvPr/>
        </p:nvSpPr>
        <p:spPr>
          <a:xfrm>
            <a:off x="4286248" y="4429132"/>
            <a:ext cx="3286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3300"/>
                </a:solidFill>
              </a:rPr>
              <a:t>Physical memory address = </a:t>
            </a:r>
            <a:endParaRPr lang="tr-TR" sz="1600" b="1" dirty="0" smtClean="0">
              <a:solidFill>
                <a:srgbClr val="FF3300"/>
              </a:solidFill>
            </a:endParaRPr>
          </a:p>
          <a:p>
            <a:r>
              <a:rPr lang="tr-TR" sz="1600" b="1" dirty="0" smtClean="0">
                <a:solidFill>
                  <a:srgbClr val="FF3300"/>
                </a:solidFill>
              </a:rPr>
              <a:t>22528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3</a:t>
            </a:r>
            <a:r>
              <a:rPr lang="en-US" sz="1600" b="1" dirty="0" smtClean="0">
                <a:solidFill>
                  <a:srgbClr val="FF3300"/>
                </a:solidFill>
              </a:rPr>
              <a:t>×</a:t>
            </a:r>
            <a:r>
              <a:rPr lang="tr-TR" sz="1600" b="1" dirty="0" smtClean="0">
                <a:solidFill>
                  <a:srgbClr val="FF3300"/>
                </a:solidFill>
              </a:rPr>
              <a:t>1024</a:t>
            </a:r>
            <a:r>
              <a:rPr lang="en-US" sz="1600" b="1" dirty="0" smtClean="0">
                <a:solidFill>
                  <a:srgbClr val="FF3300"/>
                </a:solidFill>
              </a:rPr>
              <a:t>+ </a:t>
            </a:r>
            <a:r>
              <a:rPr lang="tr-TR" sz="1600" b="1" dirty="0" smtClean="0">
                <a:solidFill>
                  <a:srgbClr val="FF3300"/>
                </a:solidFill>
              </a:rPr>
              <a:t>97</a:t>
            </a:r>
            <a:endParaRPr lang="tr-TR" sz="1600" b="1" dirty="0">
              <a:solidFill>
                <a:srgbClr val="FF3300"/>
              </a:solidFill>
            </a:endParaRPr>
          </a:p>
        </p:txBody>
      </p:sp>
      <p:sp>
        <p:nvSpPr>
          <p:cNvPr id="24" name="Bent-Up Arrow 23"/>
          <p:cNvSpPr/>
          <p:nvPr/>
        </p:nvSpPr>
        <p:spPr>
          <a:xfrm rot="5400000">
            <a:off x="5536413" y="4964917"/>
            <a:ext cx="500066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>
          <a:xfrm>
            <a:off x="6072198" y="5072074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25697</a:t>
            </a:r>
            <a:endParaRPr lang="tr-TR" sz="3200" dirty="0"/>
          </a:p>
        </p:txBody>
      </p:sp>
      <p:sp>
        <p:nvSpPr>
          <p:cNvPr id="27" name="Rectangle 26"/>
          <p:cNvSpPr/>
          <p:nvPr/>
        </p:nvSpPr>
        <p:spPr>
          <a:xfrm>
            <a:off x="4000496" y="5834738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smtClean="0">
                <a:solidFill>
                  <a:srgbClr val="FF3300"/>
                </a:solidFill>
              </a:rPr>
              <a:t>Page fault error</a:t>
            </a:r>
            <a:endParaRPr lang="en-US" sz="2800" b="1">
              <a:solidFill>
                <a:srgbClr val="FF33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28662" y="2285992"/>
          <a:ext cx="2576830" cy="1040130"/>
        </p:xfrm>
        <a:graphic>
          <a:graphicData uri="http://schemas.openxmlformats.org/drawingml/2006/table">
            <a:tbl>
              <a:tblPr/>
              <a:tblGrid>
                <a:gridCol w="659765"/>
                <a:gridCol w="552450"/>
                <a:gridCol w="625475"/>
                <a:gridCol w="73914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 Table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table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Base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Segment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Length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7168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9216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10240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22528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34816</a:t>
                      </a:r>
                      <a:endParaRPr lang="tr-TR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928662" y="3643314"/>
          <a:ext cx="2466975" cy="2480310"/>
        </p:xfrm>
        <a:graphic>
          <a:graphicData uri="http://schemas.openxmlformats.org/drawingml/2006/table">
            <a:tbl>
              <a:tblPr/>
              <a:tblGrid>
                <a:gridCol w="694055"/>
                <a:gridCol w="645160"/>
                <a:gridCol w="569595"/>
                <a:gridCol w="55816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Page Table 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Virtual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Page 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Frame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Valid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Read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Only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rgbClr val="FF33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74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3" grpId="0"/>
      <p:bldP spid="24" grpId="0" animBg="1"/>
      <p:bldP spid="25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Oval 2"/>
          <p:cNvSpPr>
            <a:spLocks noChangeArrowheads="1"/>
          </p:cNvSpPr>
          <p:nvPr/>
        </p:nvSpPr>
        <p:spPr bwMode="auto">
          <a:xfrm rot="2654774">
            <a:off x="2627313" y="-242888"/>
            <a:ext cx="3816350" cy="7354888"/>
          </a:xfrm>
          <a:prstGeom prst="ellipse">
            <a:avLst/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70000"/>
              </a:lnSpc>
              <a:defRPr/>
            </a:pPr>
            <a:r>
              <a:rPr lang="tr-TR">
                <a:sym typeface="Symbol" pitchFamily="18" charset="2"/>
              </a:rPr>
              <a:t></a:t>
            </a:r>
            <a:r>
              <a:rPr lang="tr-TR" sz="5400">
                <a:solidFill>
                  <a:schemeClr val="bg1"/>
                </a:solidFill>
                <a:sym typeface="Symbol" pitchFamily="18" charset="2"/>
              </a:rPr>
              <a:t></a:t>
            </a:r>
            <a:r>
              <a:rPr lang="en-US" sz="5400">
                <a:solidFill>
                  <a:schemeClr val="bg1"/>
                </a:solidFill>
                <a:sym typeface="Symbol" pitchFamily="18" charset="2"/>
              </a:rPr>
              <a:t>    </a:t>
            </a:r>
            <a:r>
              <a:rPr lang="tr-TR" sz="5400">
                <a:solidFill>
                  <a:schemeClr val="bg1"/>
                </a:solidFill>
                <a:sym typeface="Symbol" pitchFamily="18" charset="2"/>
              </a:rPr>
              <a:t></a:t>
            </a:r>
            <a:endParaRPr lang="en-US" sz="5400">
              <a:solidFill>
                <a:schemeClr val="bg1"/>
              </a:solidFill>
              <a:sym typeface="Symbol" pitchFamily="18" charset="2"/>
            </a:endParaRPr>
          </a:p>
          <a:p>
            <a:pPr algn="ctr">
              <a:lnSpc>
                <a:spcPct val="70000"/>
              </a:lnSpc>
              <a:defRPr/>
            </a:pPr>
            <a:r>
              <a:rPr lang="tr-TR" sz="14200">
                <a:solidFill>
                  <a:schemeClr val="bg1"/>
                </a:solidFill>
                <a:sym typeface="Symbol" pitchFamily="18" charset="2"/>
              </a:rPr>
              <a:t></a:t>
            </a:r>
            <a:r>
              <a:rPr lang="tr-TR" sz="17200">
                <a:solidFill>
                  <a:schemeClr val="bg1"/>
                </a:solidFill>
                <a:sym typeface="Symbol" pitchFamily="18" charset="2"/>
              </a:rPr>
              <a:t> </a:t>
            </a:r>
            <a:endParaRPr lang="tr-TR" sz="600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72063" y="5429250"/>
            <a:ext cx="4060825" cy="12033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ITEC 202</a:t>
            </a:r>
          </a:p>
          <a:p>
            <a:pPr eaLnBrk="1" hangingPunct="1">
              <a:defRPr/>
            </a:pPr>
            <a:r>
              <a:rPr lang="tr-TR" sz="2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Operating</a:t>
            </a:r>
            <a:r>
              <a:rPr lang="tr-TR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tr-TR" sz="24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Systems</a:t>
            </a:r>
            <a:endParaRPr 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0" name="Rectangle 23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 </a:t>
            </a:r>
            <a:r>
              <a:rPr lang="tr-TR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able</a:t>
            </a:r>
            <a:r>
              <a:rPr lang="en-US" smtClean="0"/>
              <a:t> 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351" name="Group 255"/>
          <p:cNvGraphicFramePr>
            <a:graphicFrameLocks noGrp="1"/>
          </p:cNvGraphicFramePr>
          <p:nvPr>
            <p:ph idx="1"/>
          </p:nvPr>
        </p:nvGraphicFramePr>
        <p:xfrm>
          <a:off x="1331913" y="1628775"/>
          <a:ext cx="6804025" cy="3581400"/>
        </p:xfrm>
        <a:graphic>
          <a:graphicData uri="http://schemas.openxmlformats.org/drawingml/2006/table">
            <a:tbl>
              <a:tblPr/>
              <a:tblGrid>
                <a:gridCol w="1749425"/>
                <a:gridCol w="822325"/>
                <a:gridCol w="1470025"/>
                <a:gridCol w="1044575"/>
                <a:gridCol w="1717675"/>
              </a:tblGrid>
              <a:tr h="658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Virtual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</a:t>
                      </a:r>
                      <a:endParaRPr kumimoji="0" lang="tr-TR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</a:t>
                      </a:r>
                      <a:endParaRPr kumimoji="0" lang="tr-TR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Reference</a:t>
                      </a:r>
                      <a:endParaRPr kumimoji="0" lang="tr-TR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it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Modify</a:t>
                      </a:r>
                      <a:endParaRPr kumimoji="0" lang="tr-TR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Page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Frame</a:t>
                      </a:r>
                      <a:endParaRPr kumimoji="0" lang="tr-TR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8" name="Rectangle 256"/>
          <p:cNvSpPr>
            <a:spLocks noChangeArrowheads="1"/>
          </p:cNvSpPr>
          <p:nvPr/>
        </p:nvSpPr>
        <p:spPr bwMode="auto">
          <a:xfrm>
            <a:off x="1042988" y="5372100"/>
            <a:ext cx="74025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The page size is 2 KB (2048 Bytes)</a:t>
            </a:r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3"/>
          <p:cNvSpPr>
            <a:spLocks noChangeArrowheads="1"/>
          </p:cNvSpPr>
          <p:nvPr/>
        </p:nvSpPr>
        <p:spPr bwMode="auto">
          <a:xfrm>
            <a:off x="1547813" y="1268413"/>
            <a:ext cx="1655762" cy="38893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3311525" cy="6477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</a:t>
            </a:r>
            <a:r>
              <a:rPr lang="tr-TR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smtClean="0">
                <a:solidFill>
                  <a:srgbClr val="006600"/>
                </a:solidFill>
              </a:rPr>
              <a:t>2104</a:t>
            </a:r>
            <a:r>
              <a:rPr lang="tr-TR" sz="4000" smtClean="0">
                <a:solidFill>
                  <a:srgbClr val="006600"/>
                </a:solidFill>
              </a:rPr>
              <a:t> </a:t>
            </a:r>
            <a:endParaRPr lang="en-US" sz="4000" smtClean="0">
              <a:solidFill>
                <a:srgbClr val="006600"/>
              </a:solidFill>
            </a:endParaRP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1187450" y="5805488"/>
            <a:ext cx="238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b="1">
                <a:solidFill>
                  <a:srgbClr val="006600"/>
                </a:solidFill>
              </a:rPr>
              <a:t>Virtual Memory</a:t>
            </a:r>
            <a:endParaRPr lang="en-US" sz="2400" b="1">
              <a:solidFill>
                <a:srgbClr val="006600"/>
              </a:solidFill>
            </a:endParaRPr>
          </a:p>
        </p:txBody>
      </p:sp>
      <p:sp>
        <p:nvSpPr>
          <p:cNvPr id="12294" name="Text Box 20"/>
          <p:cNvSpPr txBox="1">
            <a:spLocks noChangeArrowheads="1"/>
          </p:cNvSpPr>
          <p:nvPr/>
        </p:nvSpPr>
        <p:spPr bwMode="auto">
          <a:xfrm>
            <a:off x="2195513" y="5157788"/>
            <a:ext cx="323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en-US" sz="600">
              <a:sym typeface="Symbol" pitchFamily="18" charset="2"/>
            </a:endParaRP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1331913" y="14128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652463" y="1268413"/>
            <a:ext cx="2551112" cy="3887787"/>
            <a:chOff x="411" y="799"/>
            <a:chExt cx="1607" cy="2449"/>
          </a:xfrm>
        </p:grpSpPr>
        <p:sp>
          <p:nvSpPr>
            <p:cNvPr id="12317" name="Rectangle 9"/>
            <p:cNvSpPr>
              <a:spLocks noChangeArrowheads="1"/>
            </p:cNvSpPr>
            <p:nvPr/>
          </p:nvSpPr>
          <p:spPr bwMode="auto">
            <a:xfrm>
              <a:off x="975" y="799"/>
              <a:ext cx="1043" cy="81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2000"/>
                <a:t>Page 0</a:t>
              </a:r>
              <a:endParaRPr lang="en-US" sz="2000"/>
            </a:p>
          </p:txBody>
        </p:sp>
        <p:sp>
          <p:nvSpPr>
            <p:cNvPr id="12318" name="Rectangle 11"/>
            <p:cNvSpPr>
              <a:spLocks noChangeArrowheads="1"/>
            </p:cNvSpPr>
            <p:nvPr/>
          </p:nvSpPr>
          <p:spPr bwMode="auto">
            <a:xfrm>
              <a:off x="975" y="1615"/>
              <a:ext cx="1043" cy="817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2400"/>
                <a:t>Page 1</a:t>
              </a:r>
              <a:endParaRPr lang="en-US" sz="2400"/>
            </a:p>
          </p:txBody>
        </p:sp>
        <p:sp>
          <p:nvSpPr>
            <p:cNvPr id="12319" name="Rectangle 14"/>
            <p:cNvSpPr>
              <a:spLocks noChangeArrowheads="1"/>
            </p:cNvSpPr>
            <p:nvPr/>
          </p:nvSpPr>
          <p:spPr bwMode="auto">
            <a:xfrm>
              <a:off x="975" y="2432"/>
              <a:ext cx="1043" cy="81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2400"/>
                <a:t>Page 2</a:t>
              </a:r>
              <a:endParaRPr lang="en-US" sz="2400"/>
            </a:p>
          </p:txBody>
        </p:sp>
        <p:sp>
          <p:nvSpPr>
            <p:cNvPr id="12320" name="Text Box 22"/>
            <p:cNvSpPr txBox="1">
              <a:spLocks noChangeArrowheads="1"/>
            </p:cNvSpPr>
            <p:nvPr/>
          </p:nvSpPr>
          <p:spPr bwMode="auto">
            <a:xfrm>
              <a:off x="411" y="1054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600"/>
                <a:t>2048</a:t>
              </a:r>
            </a:p>
            <a:p>
              <a:r>
                <a:rPr lang="tr-TR" sz="1600"/>
                <a:t>Bytes</a:t>
              </a:r>
              <a:endParaRPr lang="en-US" sz="1600"/>
            </a:p>
          </p:txBody>
        </p:sp>
        <p:sp>
          <p:nvSpPr>
            <p:cNvPr id="12321" name="Line 23"/>
            <p:cNvSpPr>
              <a:spLocks noChangeShapeType="1"/>
            </p:cNvSpPr>
            <p:nvPr/>
          </p:nvSpPr>
          <p:spPr bwMode="auto">
            <a:xfrm flipH="1">
              <a:off x="859" y="1678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Text Box 24"/>
            <p:cNvSpPr txBox="1">
              <a:spLocks noChangeArrowheads="1"/>
            </p:cNvSpPr>
            <p:nvPr/>
          </p:nvSpPr>
          <p:spPr bwMode="auto">
            <a:xfrm>
              <a:off x="431" y="1842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600"/>
                <a:t>2048</a:t>
              </a:r>
            </a:p>
            <a:p>
              <a:r>
                <a:rPr lang="tr-TR" sz="1600"/>
                <a:t>Bytes</a:t>
              </a:r>
              <a:endParaRPr lang="en-US" sz="1600"/>
            </a:p>
          </p:txBody>
        </p:sp>
        <p:sp>
          <p:nvSpPr>
            <p:cNvPr id="12323" name="Line 25"/>
            <p:cNvSpPr>
              <a:spLocks noChangeShapeType="1"/>
            </p:cNvSpPr>
            <p:nvPr/>
          </p:nvSpPr>
          <p:spPr bwMode="auto">
            <a:xfrm flipH="1">
              <a:off x="859" y="2495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Text Box 26"/>
            <p:cNvSpPr txBox="1">
              <a:spLocks noChangeArrowheads="1"/>
            </p:cNvSpPr>
            <p:nvPr/>
          </p:nvSpPr>
          <p:spPr bwMode="auto">
            <a:xfrm>
              <a:off x="431" y="2659"/>
              <a:ext cx="4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600"/>
                <a:t>2048</a:t>
              </a:r>
            </a:p>
            <a:p>
              <a:r>
                <a:rPr lang="tr-TR" sz="1600"/>
                <a:t>Bytes</a:t>
              </a:r>
              <a:endParaRPr lang="en-US" sz="1600"/>
            </a:p>
          </p:txBody>
        </p:sp>
      </p:grpSp>
      <p:sp>
        <p:nvSpPr>
          <p:cNvPr id="12297" name="Text Box 27"/>
          <p:cNvSpPr txBox="1">
            <a:spLocks noChangeArrowheads="1"/>
          </p:cNvSpPr>
          <p:nvPr/>
        </p:nvSpPr>
        <p:spPr bwMode="auto">
          <a:xfrm>
            <a:off x="3276600" y="109855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 b="1">
                <a:solidFill>
                  <a:srgbClr val="FF3300"/>
                </a:solidFill>
              </a:rPr>
              <a:t>0</a:t>
            </a:r>
            <a:endParaRPr lang="en-US" sz="1600" b="1">
              <a:solidFill>
                <a:srgbClr val="FF3300"/>
              </a:solidFill>
            </a:endParaRPr>
          </a:p>
        </p:txBody>
      </p:sp>
      <p:grpSp>
        <p:nvGrpSpPr>
          <p:cNvPr id="12298" name="Group 45"/>
          <p:cNvGrpSpPr>
            <a:grpSpLocks/>
          </p:cNvGrpSpPr>
          <p:nvPr/>
        </p:nvGrpSpPr>
        <p:grpSpPr bwMode="auto">
          <a:xfrm>
            <a:off x="3203575" y="1628775"/>
            <a:ext cx="1511300" cy="1368425"/>
            <a:chOff x="2018" y="1026"/>
            <a:chExt cx="952" cy="862"/>
          </a:xfrm>
        </p:grpSpPr>
        <p:sp>
          <p:nvSpPr>
            <p:cNvPr id="12314" name="Line 28"/>
            <p:cNvSpPr>
              <a:spLocks noChangeShapeType="1"/>
            </p:cNvSpPr>
            <p:nvPr/>
          </p:nvSpPr>
          <p:spPr bwMode="auto">
            <a:xfrm>
              <a:off x="2388" y="1162"/>
              <a:ext cx="0" cy="72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9"/>
            <p:cNvSpPr>
              <a:spLocks noChangeShapeType="1"/>
            </p:cNvSpPr>
            <p:nvPr/>
          </p:nvSpPr>
          <p:spPr bwMode="auto">
            <a:xfrm flipH="1">
              <a:off x="2018" y="1888"/>
              <a:ext cx="3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Text Box 30"/>
            <p:cNvSpPr txBox="1">
              <a:spLocks noChangeArrowheads="1"/>
            </p:cNvSpPr>
            <p:nvPr/>
          </p:nvSpPr>
          <p:spPr bwMode="auto">
            <a:xfrm>
              <a:off x="2426" y="102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solidFill>
                    <a:srgbClr val="FF3300"/>
                  </a:solidFill>
                </a:rPr>
                <a:t>2104</a:t>
              </a:r>
              <a:endParaRPr lang="en-US" sz="2400">
                <a:solidFill>
                  <a:srgbClr val="FF3300"/>
                </a:solidFill>
              </a:endParaRPr>
            </a:p>
          </p:txBody>
        </p:sp>
      </p:grp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841750" y="2092325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Page no = 1</a:t>
            </a:r>
            <a:endParaRPr lang="en-US" sz="24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3132138" y="2492375"/>
            <a:ext cx="5399087" cy="3240088"/>
            <a:chOff x="1973" y="1570"/>
            <a:chExt cx="3401" cy="2041"/>
          </a:xfrm>
        </p:grpSpPr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2608" y="2069"/>
              <a:ext cx="1633" cy="1542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r-TR" sz="4000"/>
                <a:t>Page 1</a:t>
              </a:r>
              <a:endParaRPr lang="en-US" sz="4000"/>
            </a:p>
          </p:txBody>
        </p:sp>
        <p:sp>
          <p:nvSpPr>
            <p:cNvPr id="12308" name="Line 33"/>
            <p:cNvSpPr>
              <a:spLocks noChangeShapeType="1"/>
            </p:cNvSpPr>
            <p:nvPr/>
          </p:nvSpPr>
          <p:spPr bwMode="auto">
            <a:xfrm>
              <a:off x="2018" y="2432"/>
              <a:ext cx="59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34"/>
            <p:cNvSpPr>
              <a:spLocks noChangeShapeType="1"/>
            </p:cNvSpPr>
            <p:nvPr/>
          </p:nvSpPr>
          <p:spPr bwMode="auto">
            <a:xfrm>
              <a:off x="1973" y="1616"/>
              <a:ext cx="2268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Text Box 35"/>
            <p:cNvSpPr txBox="1">
              <a:spLocks noChangeArrowheads="1"/>
            </p:cNvSpPr>
            <p:nvPr/>
          </p:nvSpPr>
          <p:spPr bwMode="auto">
            <a:xfrm>
              <a:off x="4221" y="1901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1800" b="1">
                  <a:solidFill>
                    <a:srgbClr val="FF3300"/>
                  </a:solidFill>
                </a:rPr>
                <a:t>2048</a:t>
              </a:r>
              <a:endParaRPr lang="en-US" sz="1800" b="1">
                <a:solidFill>
                  <a:srgbClr val="FF3300"/>
                </a:solidFill>
              </a:endParaRPr>
            </a:p>
          </p:txBody>
        </p:sp>
        <p:sp>
          <p:nvSpPr>
            <p:cNvPr id="12311" name="Line 36"/>
            <p:cNvSpPr>
              <a:spLocks noChangeShapeType="1"/>
            </p:cNvSpPr>
            <p:nvPr/>
          </p:nvSpPr>
          <p:spPr bwMode="auto">
            <a:xfrm>
              <a:off x="4876" y="1888"/>
              <a:ext cx="0" cy="72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 flipH="1">
              <a:off x="4241" y="2614"/>
              <a:ext cx="62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Text Box 38"/>
            <p:cNvSpPr txBox="1">
              <a:spLocks noChangeArrowheads="1"/>
            </p:cNvSpPr>
            <p:nvPr/>
          </p:nvSpPr>
          <p:spPr bwMode="auto">
            <a:xfrm>
              <a:off x="4830" y="1570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sz="2400">
                  <a:solidFill>
                    <a:srgbClr val="FF3300"/>
                  </a:solidFill>
                </a:rPr>
                <a:t>2104</a:t>
              </a:r>
              <a:endParaRPr lang="en-US" sz="24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877050" y="3500438"/>
            <a:ext cx="708025" cy="517525"/>
            <a:chOff x="4332" y="2205"/>
            <a:chExt cx="446" cy="326"/>
          </a:xfrm>
        </p:grpSpPr>
        <p:sp>
          <p:nvSpPr>
            <p:cNvPr id="12305" name="Line 39"/>
            <p:cNvSpPr>
              <a:spLocks noChangeShapeType="1"/>
            </p:cNvSpPr>
            <p:nvPr/>
          </p:nvSpPr>
          <p:spPr bwMode="auto">
            <a:xfrm flipH="1">
              <a:off x="4332" y="2205"/>
              <a:ext cx="0" cy="31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Text Box 40"/>
            <p:cNvSpPr txBox="1">
              <a:spLocks noChangeArrowheads="1"/>
            </p:cNvSpPr>
            <p:nvPr/>
          </p:nvSpPr>
          <p:spPr bwMode="auto">
            <a:xfrm>
              <a:off x="4358" y="2205"/>
              <a:ext cx="4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r-TR" b="1">
                  <a:solidFill>
                    <a:srgbClr val="006600"/>
                  </a:solidFill>
                </a:rPr>
                <a:t>56</a:t>
              </a:r>
            </a:p>
            <a:p>
              <a:r>
                <a:rPr lang="tr-TR" b="1">
                  <a:solidFill>
                    <a:srgbClr val="006600"/>
                  </a:solidFill>
                </a:rPr>
                <a:t>Bytes</a:t>
              </a:r>
              <a:endParaRPr lang="en-US" b="1">
                <a:solidFill>
                  <a:srgbClr val="006600"/>
                </a:solidFill>
              </a:endParaRP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804025" y="4365625"/>
            <a:ext cx="175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Offset = 56</a:t>
            </a:r>
            <a:endParaRPr lang="en-US" sz="24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4386263" y="260350"/>
            <a:ext cx="4125912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tr-TR" sz="3200"/>
              <a:t> </a:t>
            </a:r>
            <a:r>
              <a:rPr lang="tr-TR" sz="3200">
                <a:solidFill>
                  <a:srgbClr val="FF0066"/>
                </a:solidFill>
                <a:sym typeface="Symbol" pitchFamily="18" charset="2"/>
              </a:rPr>
              <a:t> </a:t>
            </a:r>
            <a:r>
              <a:rPr lang="tr-TR" sz="3200">
                <a:solidFill>
                  <a:srgbClr val="FF0066"/>
                </a:solidFill>
              </a:rPr>
              <a:t>(Page no, Offset)</a:t>
            </a:r>
            <a:endParaRPr lang="en-US" sz="3200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4498975" y="260350"/>
            <a:ext cx="396081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Symbol" pitchFamily="18" charset="2"/>
              <a:buChar char="®"/>
            </a:pPr>
            <a:r>
              <a:rPr lang="tr-TR" sz="4000">
                <a:solidFill>
                  <a:srgbClr val="006600"/>
                </a:solidFill>
                <a:sym typeface="Symbol" pitchFamily="18" charset="2"/>
              </a:rPr>
              <a:t>  (1, 56)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nimBg="1"/>
      <p:bldP spid="7199" grpId="0"/>
      <p:bldP spid="7209" grpId="0"/>
      <p:bldP spid="7216" grpId="0" animBg="1"/>
      <p:bldP spid="72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1278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tr-TR" sz="2800" smtClean="0">
                <a:solidFill>
                  <a:srgbClr val="006600"/>
                </a:solidFill>
              </a:rPr>
              <a:t>virtual address = 2</a:t>
            </a:r>
            <a:r>
              <a:rPr lang="en-US" sz="2800" smtClean="0">
                <a:solidFill>
                  <a:srgbClr val="006600"/>
                </a:solidFill>
              </a:rPr>
              <a:t>104</a:t>
            </a:r>
            <a:r>
              <a:rPr lang="tr-TR" sz="2800" smtClean="0">
                <a:solidFill>
                  <a:srgbClr val="006600"/>
                </a:solidFill>
              </a:rPr>
              <a:t> </a:t>
            </a:r>
            <a:r>
              <a:rPr lang="tr-TR" sz="2800" smtClean="0">
                <a:solidFill>
                  <a:srgbClr val="006600"/>
                </a:solidFill>
                <a:sym typeface="Symbol" pitchFamily="18" charset="2"/>
              </a:rPr>
              <a:t> (1, 56)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30" name="Rectangle 5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01" name="Object 57"/>
          <p:cNvGraphicFramePr>
            <a:graphicFrameLocks noChangeAspect="1"/>
          </p:cNvGraphicFramePr>
          <p:nvPr/>
        </p:nvGraphicFramePr>
        <p:xfrm>
          <a:off x="1403350" y="1412875"/>
          <a:ext cx="6877050" cy="946150"/>
        </p:xfrm>
        <a:graphic>
          <a:graphicData uri="http://schemas.openxmlformats.org/presentationml/2006/ole">
            <p:oleObj spid="_x0000_s1026" name="Equation" r:id="rId3" imgW="3111500" imgH="431800" progId="Equation.DSMT4">
              <p:embed/>
            </p:oleObj>
          </a:graphicData>
        </a:graphic>
      </p:graphicFrame>
      <p:sp>
        <p:nvSpPr>
          <p:cNvPr id="6203" name="Rectangle 59"/>
          <p:cNvSpPr>
            <a:spLocks noChangeArrowheads="1"/>
          </p:cNvSpPr>
          <p:nvPr/>
        </p:nvSpPr>
        <p:spPr bwMode="auto">
          <a:xfrm>
            <a:off x="827088" y="2636838"/>
            <a:ext cx="589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FF0066"/>
                </a:solidFill>
              </a:rPr>
              <a:t>Page number can be easily calculated as,</a:t>
            </a:r>
            <a:r>
              <a:rPr lang="en-US" sz="1800"/>
              <a:t> </a:t>
            </a:r>
          </a:p>
        </p:txBody>
      </p:sp>
      <p:sp>
        <p:nvSpPr>
          <p:cNvPr id="1032" name="Rectangle 61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04" name="Object 60"/>
          <p:cNvGraphicFramePr>
            <a:graphicFrameLocks noChangeAspect="1"/>
          </p:cNvGraphicFramePr>
          <p:nvPr/>
        </p:nvGraphicFramePr>
        <p:xfrm>
          <a:off x="1331913" y="3213100"/>
          <a:ext cx="3803650" cy="2954338"/>
        </p:xfrm>
        <a:graphic>
          <a:graphicData uri="http://schemas.openxmlformats.org/presentationml/2006/ole">
            <p:oleObj spid="_x0000_s1027" name="Equation" r:id="rId4" imgW="1803240" imgH="1396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5888"/>
            <a:ext cx="7127875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tr-TR" sz="2400" smtClean="0">
                <a:solidFill>
                  <a:srgbClr val="006600"/>
                </a:solidFill>
              </a:rPr>
              <a:t>virtual address = 2</a:t>
            </a:r>
            <a:r>
              <a:rPr lang="en-US" sz="2400" smtClean="0">
                <a:solidFill>
                  <a:srgbClr val="006600"/>
                </a:solidFill>
              </a:rPr>
              <a:t>104</a:t>
            </a:r>
            <a:r>
              <a:rPr lang="tr-TR" sz="2400" smtClean="0">
                <a:solidFill>
                  <a:srgbClr val="006600"/>
                </a:solidFill>
              </a:rPr>
              <a:t> </a:t>
            </a:r>
            <a:r>
              <a:rPr lang="tr-TR" sz="2400" smtClean="0">
                <a:solidFill>
                  <a:srgbClr val="006600"/>
                </a:solidFill>
                <a:sym typeface="Symbol" pitchFamily="18" charset="2"/>
              </a:rPr>
              <a:t> (1, 56)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16013" y="1989138"/>
          <a:ext cx="6877050" cy="444500"/>
        </p:xfrm>
        <a:graphic>
          <a:graphicData uri="http://schemas.openxmlformats.org/presentationml/2006/ole">
            <p:oleObj spid="_x0000_s2050" name="Equation" r:id="rId3" imgW="3111480" imgH="203040" progId="Equation.DSMT4">
              <p:embed/>
            </p:oleObj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71550" y="2924175"/>
            <a:ext cx="207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2400">
                <a:solidFill>
                  <a:srgbClr val="FF0066"/>
                </a:solidFill>
              </a:rPr>
              <a:t>The offsett is:</a:t>
            </a:r>
            <a:r>
              <a:rPr lang="en-US" sz="1800"/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116013" y="1412875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sz="2400">
                <a:solidFill>
                  <a:srgbClr val="FF0066"/>
                </a:solidFill>
              </a:rPr>
              <a:t>And then,</a:t>
            </a:r>
            <a:r>
              <a:rPr lang="en-US" sz="1800"/>
              <a:t> 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042988" y="3500438"/>
          <a:ext cx="6551612" cy="933450"/>
        </p:xfrm>
        <a:graphic>
          <a:graphicData uri="http://schemas.openxmlformats.org/presentationml/2006/ole">
            <p:oleObj spid="_x0000_s2051" name="Equation" r:id="rId4" imgW="3009900" imgH="431800" progId="Equation.DSMT4">
              <p:embed/>
            </p:oleObj>
          </a:graphicData>
        </a:graphic>
      </p:graphicFrame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419475" y="4724400"/>
            <a:ext cx="216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5400">
                <a:solidFill>
                  <a:srgbClr val="FF0066"/>
                </a:solidFill>
                <a:sym typeface="Symbol" pitchFamily="18" charset="2"/>
              </a:rPr>
              <a:t>(1, 56)</a:t>
            </a:r>
            <a:endParaRPr lang="en-US" sz="5400">
              <a:solidFill>
                <a:srgbClr val="FF0066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3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9278" name="Group 62"/>
          <p:cNvGraphicFramePr>
            <a:graphicFrameLocks noGrp="1"/>
          </p:cNvGraphicFramePr>
          <p:nvPr>
            <p:ph idx="1"/>
          </p:nvPr>
        </p:nvGraphicFramePr>
        <p:xfrm>
          <a:off x="2195513" y="908050"/>
          <a:ext cx="6192837" cy="2944813"/>
        </p:xfrm>
        <a:graphic>
          <a:graphicData uri="http://schemas.openxmlformats.org/drawingml/2006/table">
            <a:tbl>
              <a:tblPr/>
              <a:tblGrid>
                <a:gridCol w="1592262"/>
                <a:gridCol w="747713"/>
                <a:gridCol w="1338262"/>
                <a:gridCol w="950913"/>
                <a:gridCol w="1563687"/>
              </a:tblGrid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Virtual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Reference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Modify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Page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Frame</a:t>
                      </a:r>
                      <a:endParaRPr kumimoji="0" lang="tr-T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Number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7E9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5" name="Rectangle 54"/>
          <p:cNvSpPr>
            <a:spLocks noChangeArrowheads="1"/>
          </p:cNvSpPr>
          <p:nvPr/>
        </p:nvSpPr>
        <p:spPr bwMode="auto">
          <a:xfrm>
            <a:off x="611188" y="3860800"/>
            <a:ext cx="82089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rgbClr val="FF0066"/>
                </a:solidFill>
              </a:rPr>
              <a:t>Page 1</a:t>
            </a:r>
            <a:r>
              <a:rPr lang="en-US" sz="2800">
                <a:solidFill>
                  <a:schemeClr val="tx2"/>
                </a:solidFill>
              </a:rPr>
              <a:t> is stored in </a:t>
            </a:r>
            <a:r>
              <a:rPr lang="en-US" sz="2800">
                <a:solidFill>
                  <a:srgbClr val="FF0066"/>
                </a:solidFill>
              </a:rPr>
              <a:t>Frame 7</a:t>
            </a:r>
            <a:r>
              <a:rPr lang="en-US" sz="2800">
                <a:solidFill>
                  <a:schemeClr val="tx2"/>
                </a:solidFill>
              </a:rPr>
              <a:t>.</a:t>
            </a:r>
            <a:r>
              <a:rPr lang="tr-TR" sz="2800">
                <a:solidFill>
                  <a:schemeClr val="tx2"/>
                </a:solidFill>
              </a:rPr>
              <a:t/>
            </a:r>
            <a:br>
              <a:rPr lang="tr-TR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/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So this logical address in the main memory corresponds to </a:t>
            </a:r>
            <a:r>
              <a:rPr lang="en-US" sz="2800">
                <a:solidFill>
                  <a:srgbClr val="FF0066"/>
                </a:solidFill>
              </a:rPr>
              <a:t>(7, 56)</a:t>
            </a:r>
            <a:r>
              <a:rPr lang="en-US" sz="2800">
                <a:solidFill>
                  <a:schemeClr val="tx2"/>
                </a:solidFill>
              </a:rPr>
              <a:t> that is (frame no, offset)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7" name="Line 55"/>
          <p:cNvSpPr>
            <a:spLocks noChangeShapeType="1"/>
          </p:cNvSpPr>
          <p:nvPr/>
        </p:nvSpPr>
        <p:spPr bwMode="auto">
          <a:xfrm>
            <a:off x="6084888" y="908050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56"/>
          <p:cNvSpPr>
            <a:spLocks noChangeShapeType="1"/>
          </p:cNvSpPr>
          <p:nvPr/>
        </p:nvSpPr>
        <p:spPr bwMode="auto">
          <a:xfrm>
            <a:off x="7524750" y="908050"/>
            <a:ext cx="0" cy="410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57"/>
          <p:cNvSpPr>
            <a:spLocks noChangeArrowheads="1"/>
          </p:cNvSpPr>
          <p:nvPr/>
        </p:nvSpPr>
        <p:spPr bwMode="auto">
          <a:xfrm>
            <a:off x="6084888" y="1052513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solidFill>
                  <a:schemeClr val="tx2"/>
                </a:solidFill>
              </a:rPr>
              <a:t>Frame 5</a:t>
            </a:r>
            <a:endParaRPr lang="en-US" sz="1800" b="1">
              <a:solidFill>
                <a:schemeClr val="tx2"/>
              </a:solidFill>
            </a:endParaRPr>
          </a:p>
        </p:txBody>
      </p:sp>
      <p:sp>
        <p:nvSpPr>
          <p:cNvPr id="3080" name="Rectangle 58"/>
          <p:cNvSpPr>
            <a:spLocks noChangeArrowheads="1"/>
          </p:cNvSpPr>
          <p:nvPr/>
        </p:nvSpPr>
        <p:spPr bwMode="auto">
          <a:xfrm>
            <a:off x="6084888" y="1916113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solidFill>
                  <a:schemeClr val="tx2"/>
                </a:solidFill>
              </a:rPr>
              <a:t>Frame 6</a:t>
            </a:r>
            <a:endParaRPr lang="en-US" sz="1800" b="1">
              <a:solidFill>
                <a:schemeClr val="tx2"/>
              </a:solidFill>
            </a:endParaRPr>
          </a:p>
        </p:txBody>
      </p:sp>
      <p:sp>
        <p:nvSpPr>
          <p:cNvPr id="3081" name="Rectangle 59"/>
          <p:cNvSpPr>
            <a:spLocks noChangeArrowheads="1"/>
          </p:cNvSpPr>
          <p:nvPr/>
        </p:nvSpPr>
        <p:spPr bwMode="auto">
          <a:xfrm>
            <a:off x="6084888" y="2781300"/>
            <a:ext cx="1439862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solidFill>
                  <a:schemeClr val="tx2"/>
                </a:solidFill>
              </a:rPr>
              <a:t>Frame 7</a:t>
            </a:r>
            <a:endParaRPr lang="en-US" sz="1800" b="1">
              <a:solidFill>
                <a:schemeClr val="tx2"/>
              </a:solidFill>
            </a:endParaRPr>
          </a:p>
        </p:txBody>
      </p:sp>
      <p:sp>
        <p:nvSpPr>
          <p:cNvPr id="3082" name="Rectangle 60"/>
          <p:cNvSpPr>
            <a:spLocks noChangeArrowheads="1"/>
          </p:cNvSpPr>
          <p:nvPr/>
        </p:nvSpPr>
        <p:spPr bwMode="auto">
          <a:xfrm>
            <a:off x="6084888" y="3644900"/>
            <a:ext cx="14398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solidFill>
                  <a:schemeClr val="tx2"/>
                </a:solidFill>
              </a:rPr>
              <a:t>Frame 8</a:t>
            </a:r>
            <a:endParaRPr lang="en-US" sz="1800" b="1">
              <a:solidFill>
                <a:schemeClr val="tx2"/>
              </a:solidFill>
            </a:endParaRPr>
          </a:p>
        </p:txBody>
      </p:sp>
      <p:sp>
        <p:nvSpPr>
          <p:cNvPr id="3083" name="Text Box 62"/>
          <p:cNvSpPr txBox="1">
            <a:spLocks noChangeArrowheads="1"/>
          </p:cNvSpPr>
          <p:nvPr/>
        </p:nvSpPr>
        <p:spPr bwMode="auto">
          <a:xfrm>
            <a:off x="6734175" y="260350"/>
            <a:ext cx="323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en-US" sz="600">
              <a:sym typeface="Symbol" pitchFamily="18" charset="2"/>
            </a:endParaRPr>
          </a:p>
        </p:txBody>
      </p:sp>
      <p:sp>
        <p:nvSpPr>
          <p:cNvPr id="3084" name="Text Box 63"/>
          <p:cNvSpPr txBox="1">
            <a:spLocks noChangeArrowheads="1"/>
          </p:cNvSpPr>
          <p:nvPr/>
        </p:nvSpPr>
        <p:spPr bwMode="auto">
          <a:xfrm>
            <a:off x="6661150" y="4581525"/>
            <a:ext cx="3238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tr-TR" sz="2400">
              <a:sym typeface="Symbol" pitchFamily="18" charset="2"/>
            </a:endParaRPr>
          </a:p>
          <a:p>
            <a:pPr>
              <a:lnSpc>
                <a:spcPct val="60000"/>
              </a:lnSpc>
            </a:pPr>
            <a:r>
              <a:rPr lang="en-US" sz="2400">
                <a:sym typeface="Symbol" pitchFamily="18" charset="2"/>
              </a:rPr>
              <a:t></a:t>
            </a:r>
            <a:endParaRPr lang="en-US" sz="600">
              <a:sym typeface="Symbol" pitchFamily="18" charset="2"/>
            </a:endParaRPr>
          </a:p>
        </p:txBody>
      </p:sp>
      <p:sp>
        <p:nvSpPr>
          <p:cNvPr id="3085" name="Text Box 64"/>
          <p:cNvSpPr txBox="1">
            <a:spLocks noChangeArrowheads="1"/>
          </p:cNvSpPr>
          <p:nvPr/>
        </p:nvSpPr>
        <p:spPr bwMode="auto">
          <a:xfrm>
            <a:off x="5724525" y="5516563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FF0066"/>
                </a:solidFill>
              </a:rPr>
              <a:t>Main Memory</a:t>
            </a:r>
            <a:endParaRPr lang="en-US" sz="2400">
              <a:solidFill>
                <a:srgbClr val="FF0066"/>
              </a:solidFill>
            </a:endParaRPr>
          </a:p>
        </p:txBody>
      </p:sp>
      <p:sp>
        <p:nvSpPr>
          <p:cNvPr id="3086" name="Line 78"/>
          <p:cNvSpPr>
            <a:spLocks noChangeShapeType="1"/>
          </p:cNvSpPr>
          <p:nvPr/>
        </p:nvSpPr>
        <p:spPr bwMode="auto">
          <a:xfrm>
            <a:off x="7916863" y="2276475"/>
            <a:ext cx="0" cy="7921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9"/>
          <p:cNvSpPr>
            <a:spLocks noChangeShapeType="1"/>
          </p:cNvSpPr>
          <p:nvPr/>
        </p:nvSpPr>
        <p:spPr bwMode="auto">
          <a:xfrm flipH="1">
            <a:off x="7524750" y="3068638"/>
            <a:ext cx="360363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8" name="Text Box 80"/>
          <p:cNvSpPr txBox="1">
            <a:spLocks noChangeArrowheads="1"/>
          </p:cNvSpPr>
          <p:nvPr/>
        </p:nvSpPr>
        <p:spPr bwMode="auto">
          <a:xfrm>
            <a:off x="7597775" y="1628775"/>
            <a:ext cx="1116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>
                <a:solidFill>
                  <a:srgbClr val="006600"/>
                </a:solidFill>
              </a:rPr>
              <a:t>(7,56)</a:t>
            </a:r>
            <a:endParaRPr lang="en-US" sz="2800">
              <a:solidFill>
                <a:srgbClr val="006600"/>
              </a:solidFill>
            </a:endParaRPr>
          </a:p>
        </p:txBody>
      </p:sp>
      <p:sp>
        <p:nvSpPr>
          <p:cNvPr id="3089" name="Rectangle 82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21" name="Object 81"/>
          <p:cNvGraphicFramePr>
            <a:graphicFrameLocks noChangeAspect="1"/>
          </p:cNvGraphicFramePr>
          <p:nvPr/>
        </p:nvGraphicFramePr>
        <p:xfrm>
          <a:off x="971550" y="1773238"/>
          <a:ext cx="4183063" cy="1703387"/>
        </p:xfrm>
        <a:graphic>
          <a:graphicData uri="http://schemas.openxmlformats.org/presentationml/2006/ole">
            <p:oleObj spid="_x0000_s3074" name="Equation" r:id="rId3" imgW="1612800" imgH="660240" progId="Equation.DSMT4">
              <p:embed/>
            </p:oleObj>
          </a:graphicData>
        </a:graphic>
      </p:graphicFrame>
      <p:graphicFrame>
        <p:nvGraphicFramePr>
          <p:cNvPr id="10323" name="Object 83"/>
          <p:cNvGraphicFramePr>
            <a:graphicFrameLocks noChangeAspect="1"/>
          </p:cNvGraphicFramePr>
          <p:nvPr>
            <p:ph/>
          </p:nvPr>
        </p:nvGraphicFramePr>
        <p:xfrm>
          <a:off x="539750" y="3933825"/>
          <a:ext cx="5184775" cy="1074738"/>
        </p:xfrm>
        <a:graphic>
          <a:graphicData uri="http://schemas.openxmlformats.org/presentationml/2006/ole">
            <p:oleObj spid="_x0000_s3075" name="Equation" r:id="rId4" imgW="20826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val 3"/>
          <p:cNvSpPr>
            <a:spLocks noChangeArrowheads="1"/>
          </p:cNvSpPr>
          <p:nvPr/>
        </p:nvSpPr>
        <p:spPr bwMode="auto">
          <a:xfrm rot="-1719455">
            <a:off x="323850" y="476250"/>
            <a:ext cx="1706563" cy="6937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r-TR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EX. 1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476250"/>
            <a:ext cx="3311525" cy="6477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</a:t>
            </a:r>
            <a:r>
              <a:rPr lang="tr-TR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4000" smtClean="0">
                <a:solidFill>
                  <a:srgbClr val="006600"/>
                </a:solidFill>
              </a:rPr>
              <a:t>4443 </a:t>
            </a:r>
            <a:endParaRPr lang="en-US" sz="4000" smtClean="0">
              <a:solidFill>
                <a:srgbClr val="006600"/>
              </a:solidFill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211638" y="476250"/>
            <a:ext cx="4289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Symbol" pitchFamily="18" charset="2"/>
              <a:buChar char="®"/>
            </a:pPr>
            <a:r>
              <a:rPr lang="tr-TR" sz="4400">
                <a:solidFill>
                  <a:srgbClr val="FF3300"/>
                </a:solidFill>
                <a:sym typeface="Symbol" pitchFamily="18" charset="2"/>
              </a:rPr>
              <a:t>  (2, 347)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116013" y="249237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solidFill>
                  <a:srgbClr val="FF3300"/>
                </a:solidFill>
              </a:rPr>
              <a:t>Page no</a:t>
            </a:r>
            <a:r>
              <a:rPr lang="tr-TR" sz="2800"/>
              <a:t> </a:t>
            </a:r>
            <a:r>
              <a:rPr lang="tr-TR" sz="2800">
                <a:sym typeface="Symbol" pitchFamily="18" charset="2"/>
              </a:rPr>
              <a:t> 4443/2048= 2.17  </a:t>
            </a:r>
            <a:r>
              <a:rPr lang="tr-TR" sz="2800" b="1">
                <a:solidFill>
                  <a:srgbClr val="FF33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116013" y="3429000"/>
            <a:ext cx="67071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tr-TR" sz="2800">
                <a:solidFill>
                  <a:srgbClr val="FF3300"/>
                </a:solidFill>
              </a:rPr>
              <a:t>Offset</a:t>
            </a:r>
            <a:r>
              <a:rPr lang="tr-TR" sz="2800"/>
              <a:t> = virtual address – page no x 2048</a:t>
            </a:r>
          </a:p>
          <a:p>
            <a:pPr>
              <a:lnSpc>
                <a:spcPct val="120000"/>
              </a:lnSpc>
            </a:pPr>
            <a:r>
              <a:rPr lang="tr-TR" sz="2800"/>
              <a:t>           =  4443 – 2x2048 = </a:t>
            </a:r>
            <a:r>
              <a:rPr lang="tr-TR" sz="2800">
                <a:solidFill>
                  <a:srgbClr val="FF3300"/>
                </a:solidFill>
              </a:rPr>
              <a:t>347</a:t>
            </a:r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" grpId="0"/>
      <p:bldP spid="12325" grpId="0"/>
      <p:bldP spid="123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F756DCDE86A4AAF893127053D2C7B" ma:contentTypeVersion="" ma:contentTypeDescription="Create a new document." ma:contentTypeScope="" ma:versionID="14a816a3127e5c4d23b9eed28e7f1c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E4256B-7187-4FCD-A5BC-59FC7B01506A}"/>
</file>

<file path=customXml/itemProps2.xml><?xml version="1.0" encoding="utf-8"?>
<ds:datastoreItem xmlns:ds="http://schemas.openxmlformats.org/officeDocument/2006/customXml" ds:itemID="{92538610-0851-434F-9840-CD86631365F4}"/>
</file>

<file path=customXml/itemProps3.xml><?xml version="1.0" encoding="utf-8"?>
<ds:datastoreItem xmlns:ds="http://schemas.openxmlformats.org/officeDocument/2006/customXml" ds:itemID="{A332109F-DF0C-4AEC-BE93-0CBB7B96FDE9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1846</Words>
  <Application>Microsoft Office PowerPoint</Application>
  <PresentationFormat>On-screen Show (4:3)</PresentationFormat>
  <Paragraphs>897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Default Design</vt:lpstr>
      <vt:lpstr>1_Custom Design</vt:lpstr>
      <vt:lpstr>Custom Design</vt:lpstr>
      <vt:lpstr>Equation</vt:lpstr>
      <vt:lpstr>Selected Exercises</vt:lpstr>
      <vt:lpstr>Exercise 1</vt:lpstr>
      <vt:lpstr>Page Table </vt:lpstr>
      <vt:lpstr>a) 2104 </vt:lpstr>
      <vt:lpstr>a) virtual address = 2104  (1, 56)</vt:lpstr>
      <vt:lpstr>a) virtual address = 2104  (1, 56)</vt:lpstr>
      <vt:lpstr>Slide 7</vt:lpstr>
      <vt:lpstr>Slide 8</vt:lpstr>
      <vt:lpstr>b) 4443 </vt:lpstr>
      <vt:lpstr>Slide 10</vt:lpstr>
      <vt:lpstr>c) 10199</vt:lpstr>
      <vt:lpstr>Exercise 2</vt:lpstr>
      <vt:lpstr>Slide 13</vt:lpstr>
      <vt:lpstr>Exercise 3</vt:lpstr>
      <vt:lpstr>Exercise 3</vt:lpstr>
      <vt:lpstr>Slide 16</vt:lpstr>
      <vt:lpstr>Slide 17</vt:lpstr>
      <vt:lpstr>Exercise 3</vt:lpstr>
      <vt:lpstr>Slide 19</vt:lpstr>
      <vt:lpstr>Slide 20</vt:lpstr>
      <vt:lpstr>Exercise 4</vt:lpstr>
      <vt:lpstr>Exercise 4</vt:lpstr>
      <vt:lpstr>Exercise 4</vt:lpstr>
      <vt:lpstr>Exercise 4</vt:lpstr>
      <vt:lpstr>Slide 25</vt:lpstr>
      <vt:lpstr>Exercise 4</vt:lpstr>
      <vt:lpstr>Exercise 4</vt:lpstr>
      <vt:lpstr>Exercise 4</vt:lpstr>
      <vt:lpstr>Slide 29</vt:lpstr>
    </vt:vector>
  </TitlesOfParts>
  <Company>Pergama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Exercises</dc:title>
  <dc:creator>Ahmet Rizaner</dc:creator>
  <cp:lastModifiedBy>Ahmet Rizaner</cp:lastModifiedBy>
  <cp:revision>65</cp:revision>
  <dcterms:created xsi:type="dcterms:W3CDTF">2004-12-25T22:20:12Z</dcterms:created>
  <dcterms:modified xsi:type="dcterms:W3CDTF">2010-12-07T10:25:06Z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0x01010018DF756DCDE86A4AAF893127053D2C7B</vt:lpwstr>
  </property>
</Properties>
</file>