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89" r:id="rId6"/>
    <p:sldId id="299" r:id="rId7"/>
    <p:sldId id="290" r:id="rId8"/>
    <p:sldId id="292" r:id="rId9"/>
    <p:sldId id="291" r:id="rId10"/>
    <p:sldId id="293" r:id="rId11"/>
    <p:sldId id="294" r:id="rId12"/>
    <p:sldId id="295" r:id="rId13"/>
    <p:sldId id="296" r:id="rId14"/>
    <p:sldId id="297" r:id="rId15"/>
    <p:sldId id="298" r:id="rId16"/>
    <p:sldId id="275" r:id="rId17"/>
  </p:sldIdLst>
  <p:sldSz cx="9144000" cy="6858000" type="screen4x3"/>
  <p:notesSz cx="6858000" cy="91440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6600"/>
    <a:srgbClr val="FFFFDD"/>
    <a:srgbClr val="FF0066"/>
    <a:srgbClr val="FFFFCC"/>
    <a:srgbClr val="C9E7E9"/>
  </p:clrMru>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C46C25-D54D-4FB4-94E7-E3D6031477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097B8-E283-4BBF-BFC8-C7F97366F4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CA6500-D5AE-473F-9B24-0384F82A65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1716695-47CC-475C-BDED-E839615AA9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799D2E-16DB-4132-972B-1D3C752A99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A08CF9F-A043-4C7B-9E75-ACAD35BA0E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vl1pPr>
          </a:lstStyle>
          <a:p>
            <a:pPr>
              <a:defRPr/>
            </a:pPr>
            <a:fld id="{2194927E-9EC6-4456-A7D1-5369E9D75B63}" type="slidenum">
              <a:rPr lang="en-US"/>
              <a:pPr>
                <a:defRPr/>
              </a:pPr>
              <a:t>‹#›</a:t>
            </a:fld>
            <a:endParaRPr lang="en-US"/>
          </a:p>
        </p:txBody>
      </p:sp>
      <p:sp>
        <p:nvSpPr>
          <p:cNvPr id="1032" name="Text Box 8"/>
          <p:cNvSpPr txBox="1">
            <a:spLocks noChangeArrowheads="1"/>
          </p:cNvSpPr>
          <p:nvPr userDrawn="1"/>
        </p:nvSpPr>
        <p:spPr bwMode="auto">
          <a:xfrm rot="16200000">
            <a:off x="-2847975" y="3206750"/>
            <a:ext cx="6021388" cy="274638"/>
          </a:xfrm>
          <a:prstGeom prst="rect">
            <a:avLst/>
          </a:prstGeom>
          <a:noFill/>
          <a:ln w="9525">
            <a:noFill/>
            <a:miter lim="800000"/>
            <a:headEnd/>
            <a:tailEnd/>
          </a:ln>
          <a:effectLst/>
        </p:spPr>
        <p:txBody>
          <a:bodyPr>
            <a:spAutoFit/>
          </a:bodyPr>
          <a:lstStyle/>
          <a:p>
            <a:pPr algn="ctr">
              <a:defRPr/>
            </a:pPr>
            <a:r>
              <a:rPr lang="tr-TR" sz="1200" b="1" dirty="0">
                <a:solidFill>
                  <a:schemeClr val="accent2"/>
                </a:solidFill>
                <a:effectLst>
                  <a:outerShdw blurRad="38100" dist="38100" dir="2700000" algn="tl">
                    <a:srgbClr val="C0C0C0"/>
                  </a:outerShdw>
                </a:effectLst>
              </a:rPr>
              <a:t>ITEC </a:t>
            </a:r>
            <a:r>
              <a:rPr lang="tr-TR" sz="1200" b="1" dirty="0" smtClean="0">
                <a:solidFill>
                  <a:schemeClr val="accent2"/>
                </a:solidFill>
                <a:effectLst>
                  <a:outerShdw blurRad="38100" dist="38100" dir="2700000" algn="tl">
                    <a:srgbClr val="C0C0C0"/>
                  </a:outerShdw>
                </a:effectLst>
              </a:rPr>
              <a:t>202</a:t>
            </a:r>
            <a:r>
              <a:rPr lang="tr-TR" sz="1200" b="1" baseline="0" dirty="0" smtClean="0">
                <a:solidFill>
                  <a:schemeClr val="accent2"/>
                </a:solidFill>
                <a:effectLst>
                  <a:outerShdw blurRad="38100" dist="38100" dir="2700000" algn="tl">
                    <a:srgbClr val="C0C0C0"/>
                  </a:outerShdw>
                </a:effectLst>
              </a:rPr>
              <a:t>  -</a:t>
            </a:r>
            <a:r>
              <a:rPr lang="en-US" sz="1200" b="1" dirty="0" smtClean="0">
                <a:solidFill>
                  <a:schemeClr val="accent2"/>
                </a:solidFill>
                <a:effectLst>
                  <a:outerShdw blurRad="38100" dist="38100" dir="2700000" algn="tl">
                    <a:srgbClr val="C0C0C0"/>
                  </a:outerShdw>
                </a:effectLst>
              </a:rPr>
              <a:t>  </a:t>
            </a:r>
            <a:r>
              <a:rPr lang="en-US" sz="1200" b="1" dirty="0">
                <a:solidFill>
                  <a:schemeClr val="accent2"/>
                </a:solidFill>
                <a:effectLst>
                  <a:outerShdw blurRad="38100" dist="38100" dir="2700000" algn="tl">
                    <a:srgbClr val="C0C0C0"/>
                  </a:outerShdw>
                </a:effectLst>
              </a:rPr>
              <a:t>Operating Systems -  Ahmet Rizaner</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Oval 4"/>
          <p:cNvSpPr>
            <a:spLocks noChangeArrowheads="1"/>
          </p:cNvSpPr>
          <p:nvPr/>
        </p:nvSpPr>
        <p:spPr bwMode="auto">
          <a:xfrm rot="2654774">
            <a:off x="2627313" y="-242888"/>
            <a:ext cx="3816350" cy="7354888"/>
          </a:xfrm>
          <a:prstGeom prst="ellipse">
            <a:avLst/>
          </a:prstGeom>
          <a:solidFill>
            <a:srgbClr val="C9E7E9"/>
          </a:solidFill>
          <a:ln w="9525">
            <a:no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050" name="Rectangle 2"/>
          <p:cNvSpPr>
            <a:spLocks noGrp="1" noChangeArrowheads="1"/>
          </p:cNvSpPr>
          <p:nvPr>
            <p:ph type="ctrTitle"/>
          </p:nvPr>
        </p:nvSpPr>
        <p:spPr/>
        <p:txBody>
          <a:bodyPr/>
          <a:lstStyle/>
          <a:p>
            <a:pPr eaLnBrk="1" hangingPunct="1">
              <a:defRPr/>
            </a:pPr>
            <a:r>
              <a:rPr lang="tr-TR" sz="6000" b="1" smtClean="0">
                <a:solidFill>
                  <a:schemeClr val="accent2"/>
                </a:solidFill>
                <a:effectLst>
                  <a:outerShdw blurRad="38100" dist="38100" dir="2700000" algn="tl">
                    <a:srgbClr val="C0C0C0"/>
                  </a:outerShdw>
                </a:effectLst>
              </a:rPr>
              <a:t>Selected Exercises</a:t>
            </a:r>
            <a:endParaRPr lang="en-US" sz="6000" b="1" smtClean="0">
              <a:solidFill>
                <a:schemeClr val="accent2"/>
              </a:solidFill>
              <a:effectLst>
                <a:outerShdw blurRad="38100" dist="38100" dir="2700000" algn="tl">
                  <a:srgbClr val="C0C0C0"/>
                </a:outerShdw>
              </a:effectLst>
            </a:endParaRPr>
          </a:p>
        </p:txBody>
      </p:sp>
      <p:sp>
        <p:nvSpPr>
          <p:cNvPr id="2051" name="Rectangle 3"/>
          <p:cNvSpPr>
            <a:spLocks noGrp="1" noChangeArrowheads="1"/>
          </p:cNvSpPr>
          <p:nvPr>
            <p:ph type="subTitle" idx="1"/>
          </p:nvPr>
        </p:nvSpPr>
        <p:spPr>
          <a:xfrm>
            <a:off x="1143000" y="3886200"/>
            <a:ext cx="7215188" cy="1752600"/>
          </a:xfrm>
        </p:spPr>
        <p:txBody>
          <a:bodyPr/>
          <a:lstStyle/>
          <a:p>
            <a:pPr eaLnBrk="1" hangingPunct="1">
              <a:defRPr/>
            </a:pPr>
            <a:r>
              <a:rPr lang="en-US" b="1" dirty="0" smtClean="0">
                <a:solidFill>
                  <a:srgbClr val="FF3300"/>
                </a:solidFill>
                <a:effectLst>
                  <a:outerShdw blurRad="38100" dist="38100" dir="2700000" algn="tl">
                    <a:srgbClr val="C0C0C0"/>
                  </a:outerShdw>
                </a:effectLst>
                <a:latin typeface="Tahoma" pitchFamily="34" charset="0"/>
              </a:rPr>
              <a:t>ITEC 202</a:t>
            </a:r>
          </a:p>
          <a:p>
            <a:pPr eaLnBrk="1" hangingPunct="1">
              <a:defRPr/>
            </a:pPr>
            <a:r>
              <a:rPr lang="en-US" sz="4000" b="1" dirty="0" smtClean="0">
                <a:solidFill>
                  <a:srgbClr val="FF3300"/>
                </a:solidFill>
                <a:effectLst>
                  <a:outerShdw blurRad="38100" dist="38100" dir="2700000" algn="tl">
                    <a:srgbClr val="C0C0C0"/>
                  </a:outerShdw>
                </a:effectLst>
                <a:latin typeface="Tahoma" pitchFamily="34" charset="0"/>
              </a:rPr>
              <a:t>Operating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807126" y="714356"/>
            <a:ext cx="1202573"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SCAN</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286248" y="2071678"/>
          <a:ext cx="1857388" cy="4214842"/>
        </p:xfrm>
        <a:graphic>
          <a:graphicData uri="http://schemas.openxmlformats.org/drawingml/2006/table">
            <a:tbl>
              <a:tblPr/>
              <a:tblGrid>
                <a:gridCol w="921808"/>
                <a:gridCol w="935580"/>
              </a:tblGrid>
              <a:tr h="267786">
                <a:tc gridSpan="2">
                  <a:txBody>
                    <a:bodyPr/>
                    <a:lstStyle/>
                    <a:p>
                      <a:pPr algn="ctr">
                        <a:spcAft>
                          <a:spcPts val="0"/>
                        </a:spcAft>
                      </a:pPr>
                      <a:r>
                        <a:rPr lang="en-US" sz="1800" b="1" dirty="0">
                          <a:latin typeface="Arial"/>
                          <a:ea typeface="Times New Roman"/>
                        </a:rPr>
                        <a:t>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99310">
                <a:tc>
                  <a:txBody>
                    <a:bodyPr/>
                    <a:lstStyle/>
                    <a:p>
                      <a:pPr>
                        <a:spcAft>
                          <a:spcPts val="0"/>
                        </a:spcAft>
                      </a:pPr>
                      <a:r>
                        <a:rPr lang="en-US" sz="1050" b="1">
                          <a:latin typeface="Arial"/>
                          <a:ea typeface="Times New Roman"/>
                        </a:rPr>
                        <a:t>Next track</a:t>
                      </a:r>
                      <a:endParaRPr lang="tr-TR" sz="1800">
                        <a:latin typeface="Times New Roman"/>
                        <a:ea typeface="Times New Roman"/>
                      </a:endParaRPr>
                    </a:p>
                    <a:p>
                      <a:pPr>
                        <a:spcAft>
                          <a:spcPts val="0"/>
                        </a:spcAft>
                      </a:pPr>
                      <a:r>
                        <a:rPr lang="en-US" sz="1050" b="1">
                          <a:latin typeface="Arial"/>
                          <a:ea typeface="Times New Roman"/>
                        </a:rPr>
                        <a:t>accessed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86</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130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913</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783</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948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35</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971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23</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1022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51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1470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448</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1509</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1750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1774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86">
                <a:tc>
                  <a:txBody>
                    <a:bodyPr/>
                    <a:lstStyle/>
                    <a:p>
                      <a:pPr>
                        <a:spcAft>
                          <a:spcPts val="0"/>
                        </a:spcAft>
                      </a:pPr>
                      <a:r>
                        <a:rPr lang="en-US" sz="1800">
                          <a:solidFill>
                            <a:srgbClr val="0000FF"/>
                          </a:solidFill>
                          <a:latin typeface="Arial"/>
                          <a:ea typeface="Times New Roman"/>
                        </a:rPr>
                        <a:t>1782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92">
                <a:tc>
                  <a:txBody>
                    <a:bodyPr/>
                    <a:lstStyle/>
                    <a:p>
                      <a:pPr>
                        <a:spcAft>
                          <a:spcPts val="0"/>
                        </a:spcAft>
                      </a:pPr>
                      <a:r>
                        <a:rPr lang="en-US" sz="1050" b="1" dirty="0">
                          <a:latin typeface="Arial"/>
                          <a:ea typeface="Times New Roman"/>
                        </a:rPr>
                        <a:t>Average seek length</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solidFill>
                            <a:srgbClr val="FF0000"/>
                          </a:solidFill>
                          <a:latin typeface="Arial"/>
                          <a:ea typeface="Times New Roman"/>
                        </a:rPr>
                        <a:t>157.73</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807126" y="714356"/>
            <a:ext cx="1202573"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SCAN</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C-SCAN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617171" y="714356"/>
            <a:ext cx="1582484"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C-SCAN</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C-SCAN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186874" y="2112622"/>
          <a:ext cx="1956762" cy="4215339"/>
        </p:xfrm>
        <a:graphic>
          <a:graphicData uri="http://schemas.openxmlformats.org/drawingml/2006/table">
            <a:tbl>
              <a:tblPr/>
              <a:tblGrid>
                <a:gridCol w="1074292"/>
                <a:gridCol w="882470"/>
              </a:tblGrid>
              <a:tr h="278463">
                <a:tc gridSpan="2">
                  <a:txBody>
                    <a:bodyPr/>
                    <a:lstStyle/>
                    <a:p>
                      <a:pPr algn="ctr">
                        <a:spcAft>
                          <a:spcPts val="0"/>
                        </a:spcAft>
                      </a:pPr>
                      <a:r>
                        <a:rPr lang="en-US" sz="1800" b="1">
                          <a:latin typeface="Arial"/>
                          <a:ea typeface="Times New Roman"/>
                        </a:rPr>
                        <a:t>C-SCAN</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07361">
                <a:tc>
                  <a:txBody>
                    <a:bodyPr/>
                    <a:lstStyle/>
                    <a:p>
                      <a:pPr>
                        <a:spcAft>
                          <a:spcPts val="0"/>
                        </a:spcAft>
                      </a:pPr>
                      <a:r>
                        <a:rPr lang="en-US" sz="1050" b="1">
                          <a:latin typeface="Arial"/>
                          <a:ea typeface="Times New Roman"/>
                        </a:rPr>
                        <a:t>Next track</a:t>
                      </a:r>
                      <a:endParaRPr lang="tr-TR" sz="1800">
                        <a:latin typeface="Times New Roman"/>
                        <a:ea typeface="Times New Roman"/>
                      </a:endParaRPr>
                    </a:p>
                    <a:p>
                      <a:pPr>
                        <a:spcAft>
                          <a:spcPts val="0"/>
                        </a:spcAft>
                      </a:pPr>
                      <a:r>
                        <a:rPr lang="en-US" sz="1050" b="1">
                          <a:latin typeface="Arial"/>
                          <a:ea typeface="Times New Roman"/>
                        </a:rPr>
                        <a:t>accessed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86</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1782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1696</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1774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1750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1509</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1470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1022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448</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971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51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948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23</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913</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35</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463">
                <a:tc>
                  <a:txBody>
                    <a:bodyPr/>
                    <a:lstStyle/>
                    <a:p>
                      <a:pPr>
                        <a:spcAft>
                          <a:spcPts val="0"/>
                        </a:spcAft>
                      </a:pPr>
                      <a:r>
                        <a:rPr lang="en-US" sz="1800">
                          <a:solidFill>
                            <a:srgbClr val="0000FF"/>
                          </a:solidFill>
                          <a:latin typeface="Arial"/>
                          <a:ea typeface="Times New Roman"/>
                        </a:rPr>
                        <a:t>130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783</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422">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solidFill>
                            <a:srgbClr val="FF0000"/>
                          </a:solidFill>
                          <a:latin typeface="Arial"/>
                          <a:ea typeface="Times New Roman"/>
                        </a:rPr>
                        <a:t>307.91</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617171" y="714356"/>
            <a:ext cx="1582484"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C-SCAN</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N-SCAN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112227" y="714356"/>
            <a:ext cx="2592376"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N-SCAN (N=4)</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tr-TR" sz="1800" b="1" dirty="0" smtClean="0">
                          <a:latin typeface="Arial"/>
                          <a:ea typeface="Times New Roman"/>
                        </a:rPr>
                        <a:t>N-SCAN</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214810" y="2071678"/>
          <a:ext cx="1928826" cy="4378820"/>
        </p:xfrm>
        <a:graphic>
          <a:graphicData uri="http://schemas.openxmlformats.org/drawingml/2006/table">
            <a:tbl>
              <a:tblPr/>
              <a:tblGrid>
                <a:gridCol w="1058955"/>
                <a:gridCol w="869871"/>
              </a:tblGrid>
              <a:tr h="266486">
                <a:tc gridSpan="2">
                  <a:txBody>
                    <a:bodyPr/>
                    <a:lstStyle/>
                    <a:p>
                      <a:pPr algn="ctr">
                        <a:spcAft>
                          <a:spcPts val="0"/>
                        </a:spcAft>
                      </a:pPr>
                      <a:r>
                        <a:rPr lang="en-US" sz="1800" b="1">
                          <a:latin typeface="Arial"/>
                          <a:ea typeface="Times New Roman"/>
                        </a:rPr>
                        <a:t>4-SCAN</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85297">
                <a:tc>
                  <a:txBody>
                    <a:bodyPr/>
                    <a:lstStyle/>
                    <a:p>
                      <a:pPr>
                        <a:spcAft>
                          <a:spcPts val="0"/>
                        </a:spcAft>
                      </a:pPr>
                      <a:r>
                        <a:rPr lang="en-US" sz="1050" b="1">
                          <a:latin typeface="Arial"/>
                          <a:ea typeface="Times New Roman"/>
                        </a:rPr>
                        <a:t>Next track</a:t>
                      </a:r>
                      <a:endParaRPr lang="tr-TR" sz="1800">
                        <a:latin typeface="Times New Roman"/>
                        <a:ea typeface="Times New Roman"/>
                      </a:endParaRPr>
                    </a:p>
                    <a:p>
                      <a:pPr>
                        <a:spcAft>
                          <a:spcPts val="0"/>
                        </a:spcAft>
                      </a:pPr>
                      <a:r>
                        <a:rPr lang="en-US" sz="1050" b="1">
                          <a:latin typeface="Arial"/>
                          <a:ea typeface="Times New Roman"/>
                        </a:rPr>
                        <a:t>accessed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86</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913</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827</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1470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557</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1774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304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1750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1509</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1022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487</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948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74</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130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818</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971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841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6">
                <a:tc>
                  <a:txBody>
                    <a:bodyPr/>
                    <a:lstStyle/>
                    <a:p>
                      <a:pPr>
                        <a:spcAft>
                          <a:spcPts val="0"/>
                        </a:spcAft>
                      </a:pPr>
                      <a:r>
                        <a:rPr lang="en-US" sz="1800">
                          <a:solidFill>
                            <a:srgbClr val="0000FF"/>
                          </a:solidFill>
                          <a:latin typeface="Arial"/>
                          <a:ea typeface="Times New Roman"/>
                        </a:rPr>
                        <a:t>1782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811</a:t>
                      </a:r>
                      <a:endParaRPr lang="tr-TR" sz="18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83">
                <a:tc>
                  <a:txBody>
                    <a:bodyPr/>
                    <a:lstStyle/>
                    <a:p>
                      <a:pPr>
                        <a:spcAft>
                          <a:spcPts val="0"/>
                        </a:spcAft>
                      </a:pPr>
                      <a:r>
                        <a:rPr lang="en-US" sz="1050" b="1" dirty="0">
                          <a:latin typeface="Arial"/>
                          <a:ea typeface="Times New Roman"/>
                        </a:rPr>
                        <a:t>Average seek length</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solidFill>
                            <a:srgbClr val="FF0000"/>
                          </a:solidFill>
                          <a:latin typeface="Arial"/>
                          <a:ea typeface="Times New Roman"/>
                        </a:rPr>
                        <a:t>456.64</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112227" y="714356"/>
            <a:ext cx="2592376" cy="523220"/>
          </a:xfrm>
          <a:prstGeom prst="rect">
            <a:avLst/>
          </a:prstGeom>
        </p:spPr>
        <p:txBody>
          <a:bodyPr wrap="none">
            <a:spAutoFit/>
          </a:bodyPr>
          <a:lstStyle/>
          <a:p>
            <a:pPr algn="ctr">
              <a:spcAft>
                <a:spcPts val="0"/>
              </a:spcAft>
            </a:pPr>
            <a:r>
              <a:rPr lang="tr-TR" sz="2800" b="1" dirty="0" smtClean="0">
                <a:solidFill>
                  <a:srgbClr val="FF0000"/>
                </a:solidFill>
                <a:latin typeface="Arial"/>
                <a:ea typeface="Times New Roman"/>
              </a:rPr>
              <a:t>N-SCAN (N=4)</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Oval 2"/>
          <p:cNvSpPr>
            <a:spLocks noChangeArrowheads="1"/>
          </p:cNvSpPr>
          <p:nvPr/>
        </p:nvSpPr>
        <p:spPr bwMode="auto">
          <a:xfrm rot="2654774">
            <a:off x="2627313" y="-242888"/>
            <a:ext cx="3816350" cy="7354888"/>
          </a:xfrm>
          <a:prstGeom prst="ellipse">
            <a:avLst/>
          </a:prstGeom>
          <a:solidFill>
            <a:srgbClr val="006600"/>
          </a:solidFill>
          <a:ln w="9525">
            <a:noFill/>
            <a:round/>
            <a:headEnd/>
            <a:tailEnd/>
          </a:ln>
          <a:effectLst>
            <a:outerShdw dist="107763" dir="2700000" algn="ctr" rotWithShape="0">
              <a:schemeClr val="bg2">
                <a:alpha val="50000"/>
              </a:schemeClr>
            </a:outerShdw>
          </a:effectLst>
        </p:spPr>
        <p:txBody>
          <a:bodyPr wrap="none" anchor="ctr"/>
          <a:lstStyle/>
          <a:p>
            <a:pPr algn="ctr">
              <a:lnSpc>
                <a:spcPct val="70000"/>
              </a:lnSpc>
              <a:defRPr/>
            </a:pPr>
            <a:r>
              <a:rPr lang="tr-TR">
                <a:sym typeface="Symbol" pitchFamily="18" charset="2"/>
              </a:rPr>
              <a:t></a:t>
            </a:r>
            <a:r>
              <a:rPr lang="tr-TR" sz="5400">
                <a:solidFill>
                  <a:schemeClr val="bg1"/>
                </a:solidFill>
                <a:sym typeface="Symbol" pitchFamily="18" charset="2"/>
              </a:rPr>
              <a:t></a:t>
            </a:r>
            <a:r>
              <a:rPr lang="en-US" sz="5400">
                <a:solidFill>
                  <a:schemeClr val="bg1"/>
                </a:solidFill>
                <a:sym typeface="Symbol" pitchFamily="18" charset="2"/>
              </a:rPr>
              <a:t>    </a:t>
            </a:r>
            <a:r>
              <a:rPr lang="tr-TR" sz="5400">
                <a:solidFill>
                  <a:schemeClr val="bg1"/>
                </a:solidFill>
                <a:sym typeface="Symbol" pitchFamily="18" charset="2"/>
              </a:rPr>
              <a:t></a:t>
            </a:r>
            <a:endParaRPr lang="en-US" sz="5400">
              <a:solidFill>
                <a:schemeClr val="bg1"/>
              </a:solidFill>
              <a:sym typeface="Symbol" pitchFamily="18" charset="2"/>
            </a:endParaRPr>
          </a:p>
          <a:p>
            <a:pPr algn="ctr">
              <a:lnSpc>
                <a:spcPct val="70000"/>
              </a:lnSpc>
              <a:defRPr/>
            </a:pPr>
            <a:r>
              <a:rPr lang="tr-TR" sz="14200">
                <a:solidFill>
                  <a:schemeClr val="bg1"/>
                </a:solidFill>
                <a:sym typeface="Symbol" pitchFamily="18" charset="2"/>
              </a:rPr>
              <a:t></a:t>
            </a:r>
            <a:r>
              <a:rPr lang="tr-TR" sz="17200">
                <a:solidFill>
                  <a:schemeClr val="bg1"/>
                </a:solidFill>
                <a:sym typeface="Symbol" pitchFamily="18" charset="2"/>
              </a:rPr>
              <a:t> </a:t>
            </a:r>
            <a:endParaRPr lang="tr-TR" sz="6000">
              <a:solidFill>
                <a:schemeClr val="bg1"/>
              </a:solidFill>
              <a:sym typeface="Symbol" pitchFamily="18" charset="2"/>
            </a:endParaRPr>
          </a:p>
        </p:txBody>
      </p:sp>
      <p:sp>
        <p:nvSpPr>
          <p:cNvPr id="87044" name="Rectangle 4"/>
          <p:cNvSpPr>
            <a:spLocks noGrp="1" noChangeArrowheads="1"/>
          </p:cNvSpPr>
          <p:nvPr>
            <p:ph type="subTitle" idx="1"/>
          </p:nvPr>
        </p:nvSpPr>
        <p:spPr>
          <a:xfrm>
            <a:off x="5072063" y="5429250"/>
            <a:ext cx="4060825" cy="1203325"/>
          </a:xfrm>
        </p:spPr>
        <p:txBody>
          <a:bodyPr/>
          <a:lstStyle/>
          <a:p>
            <a:pPr eaLnBrk="1" hangingPunct="1">
              <a:defRPr/>
            </a:pPr>
            <a:r>
              <a:rPr lang="tr-TR" sz="2400" b="1" dirty="0" smtClean="0">
                <a:solidFill>
                  <a:srgbClr val="FF3300"/>
                </a:solidFill>
                <a:effectLst>
                  <a:outerShdw blurRad="38100" dist="38100" dir="2700000" algn="tl">
                    <a:srgbClr val="C0C0C0"/>
                  </a:outerShdw>
                </a:effectLst>
                <a:latin typeface="Tahoma" pitchFamily="34" charset="0"/>
              </a:rPr>
              <a:t>ITEC 202</a:t>
            </a:r>
          </a:p>
          <a:p>
            <a:pPr eaLnBrk="1" hangingPunct="1">
              <a:defRPr/>
            </a:pPr>
            <a:r>
              <a:rPr lang="tr-TR" sz="2400" b="1" dirty="0" err="1" smtClean="0">
                <a:solidFill>
                  <a:srgbClr val="FF3300"/>
                </a:solidFill>
                <a:effectLst>
                  <a:outerShdw blurRad="38100" dist="38100" dir="2700000" algn="tl">
                    <a:srgbClr val="C0C0C0"/>
                  </a:outerShdw>
                </a:effectLst>
                <a:latin typeface="Tahoma" pitchFamily="34" charset="0"/>
              </a:rPr>
              <a:t>Operating</a:t>
            </a:r>
            <a:r>
              <a:rPr lang="tr-TR" sz="2400" b="1" dirty="0" smtClean="0">
                <a:solidFill>
                  <a:srgbClr val="FF3300"/>
                </a:solidFill>
                <a:effectLst>
                  <a:outerShdw blurRad="38100" dist="38100" dir="2700000" algn="tl">
                    <a:srgbClr val="C0C0C0"/>
                  </a:outerShdw>
                </a:effectLst>
                <a:latin typeface="Tahoma" pitchFamily="34" charset="0"/>
              </a:rPr>
              <a:t> </a:t>
            </a:r>
            <a:r>
              <a:rPr lang="tr-TR" sz="2400" b="1" dirty="0" err="1" smtClean="0">
                <a:solidFill>
                  <a:srgbClr val="FF3300"/>
                </a:solidFill>
                <a:effectLst>
                  <a:outerShdw blurRad="38100" dist="38100" dir="2700000" algn="tl">
                    <a:srgbClr val="C0C0C0"/>
                  </a:outerShdw>
                </a:effectLst>
                <a:latin typeface="Tahoma" pitchFamily="34" charset="0"/>
              </a:rPr>
              <a:t>Systems</a:t>
            </a:r>
            <a:endParaRPr lang="en-US" sz="2400" b="1" dirty="0" smtClean="0">
              <a:solidFill>
                <a:srgbClr val="FF3300"/>
              </a:solidFill>
              <a:effectLst>
                <a:outerShdw blurRad="38100" dist="38100" dir="2700000" algn="tl">
                  <a:srgbClr val="C0C0C0"/>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anim calcmode="lin" valueType="num">
                                      <p:cBhvr>
                                        <p:cTn id="7" dur="1000" fill="hold"/>
                                        <p:tgtEl>
                                          <p:spTgt spid="8704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704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704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7042">
                                            <p:txEl>
                                              <p:pRg st="1" end="1"/>
                                            </p:txEl>
                                          </p:spTgt>
                                        </p:tgtEl>
                                        <p:attrNameLst>
                                          <p:attrName>style.visibility</p:attrName>
                                        </p:attrNameLst>
                                      </p:cBhvr>
                                      <p:to>
                                        <p:strVal val="visible"/>
                                      </p:to>
                                    </p:set>
                                    <p:anim calcmode="lin" valueType="num">
                                      <p:cBhvr>
                                        <p:cTn id="12" dur="1000" fill="hold"/>
                                        <p:tgtEl>
                                          <p:spTgt spid="8704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704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70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tr-TR" sz="6000" b="1" dirty="0" err="1" smtClean="0">
                <a:solidFill>
                  <a:srgbClr val="FF3300"/>
                </a:solidFill>
                <a:effectLst>
                  <a:outerShdw blurRad="38100" dist="38100" dir="2700000" algn="tl">
                    <a:srgbClr val="C0C0C0"/>
                  </a:outerShdw>
                </a:effectLst>
              </a:rPr>
              <a:t>Exercise</a:t>
            </a:r>
            <a:r>
              <a:rPr lang="tr-TR" sz="6000" b="1" dirty="0" smtClean="0">
                <a:solidFill>
                  <a:srgbClr val="FF3300"/>
                </a:solidFill>
                <a:effectLst>
                  <a:outerShdw blurRad="38100" dist="38100" dir="2700000" algn="tl">
                    <a:srgbClr val="C0C0C0"/>
                  </a:outerShdw>
                </a:effectLst>
              </a:rPr>
              <a:t> 1</a:t>
            </a:r>
            <a:endParaRPr lang="en-US" sz="6000" b="1" dirty="0" smtClean="0">
              <a:solidFill>
                <a:srgbClr val="FF3300"/>
              </a:solidFill>
              <a:effectLst>
                <a:outerShdw blurRad="38100" dist="38100" dir="2700000" algn="tl">
                  <a:srgbClr val="C0C0C0"/>
                </a:outerShdw>
              </a:effectLst>
            </a:endParaRPr>
          </a:p>
        </p:txBody>
      </p:sp>
      <p:sp>
        <p:nvSpPr>
          <p:cNvPr id="3077" name="Oval 5"/>
          <p:cNvSpPr>
            <a:spLocks noChangeArrowheads="1"/>
          </p:cNvSpPr>
          <p:nvPr/>
        </p:nvSpPr>
        <p:spPr bwMode="auto">
          <a:xfrm rot="2425300">
            <a:off x="1042988" y="0"/>
            <a:ext cx="1081087" cy="1728788"/>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6600" b="1">
                <a:solidFill>
                  <a:schemeClr val="accent2"/>
                </a:solidFill>
                <a:effectLst>
                  <a:outerShdw blurRad="38100" dist="38100" dir="2700000" algn="tl">
                    <a:srgbClr val="000000"/>
                  </a:outerShdw>
                </a:effectLst>
                <a:latin typeface="Comic Sans MS" pitchFamily="66" charset="0"/>
              </a:rPr>
              <a:t>1</a:t>
            </a:r>
            <a:endParaRPr lang="en-US" sz="6600" b="1">
              <a:solidFill>
                <a:schemeClr val="accent2"/>
              </a:solidFill>
              <a:effectLst>
                <a:outerShdw blurRad="38100" dist="38100" dir="2700000" algn="tl">
                  <a:srgbClr val="000000"/>
                </a:outerShdw>
              </a:effectLst>
              <a:latin typeface="Comic Sans MS" pitchFamily="66" charset="0"/>
            </a:endParaRPr>
          </a:p>
        </p:txBody>
      </p:sp>
      <p:graphicFrame>
        <p:nvGraphicFramePr>
          <p:cNvPr id="6" name="Table 5"/>
          <p:cNvGraphicFramePr>
            <a:graphicFrameLocks noGrp="1"/>
          </p:cNvGraphicFramePr>
          <p:nvPr/>
        </p:nvGraphicFramePr>
        <p:xfrm>
          <a:off x="2285984" y="2357430"/>
          <a:ext cx="3277870" cy="1472184"/>
        </p:xfrm>
        <a:graphic>
          <a:graphicData uri="http://schemas.openxmlformats.org/drawingml/2006/table">
            <a:tbl>
              <a:tblPr/>
              <a:tblGrid>
                <a:gridCol w="1177925"/>
                <a:gridCol w="1022985"/>
                <a:gridCol w="1076960"/>
              </a:tblGrid>
              <a:tr h="0">
                <a:tc>
                  <a:txBody>
                    <a:bodyPr/>
                    <a:lstStyle/>
                    <a:p>
                      <a:pPr algn="ctr">
                        <a:lnSpc>
                          <a:spcPct val="115000"/>
                        </a:lnSpc>
                        <a:spcAft>
                          <a:spcPts val="0"/>
                        </a:spcAft>
                      </a:pPr>
                      <a:r>
                        <a:rPr lang="en-US" sz="1200" b="1">
                          <a:latin typeface="Arial"/>
                          <a:ea typeface="Times New Roman"/>
                        </a:rPr>
                        <a:t>Process Name</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200" b="1">
                          <a:latin typeface="Arial"/>
                          <a:ea typeface="Times New Roman"/>
                        </a:rPr>
                        <a:t>Arrival Time</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200" b="1">
                          <a:latin typeface="Arial"/>
                          <a:ea typeface="Times New Roman"/>
                        </a:rPr>
                        <a:t>Service Time</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0">
                <a:tc>
                  <a:txBody>
                    <a:bodyPr/>
                    <a:lstStyle/>
                    <a:p>
                      <a:pPr algn="ctr">
                        <a:lnSpc>
                          <a:spcPct val="115000"/>
                        </a:lnSpc>
                        <a:spcAft>
                          <a:spcPts val="0"/>
                        </a:spcAft>
                      </a:pPr>
                      <a:r>
                        <a:rPr lang="en-US" sz="1200" b="1">
                          <a:latin typeface="Arial"/>
                          <a:ea typeface="Times New Roman"/>
                        </a:rPr>
                        <a:t>A</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0</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10</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200" b="1">
                          <a:latin typeface="Arial"/>
                          <a:ea typeface="Times New Roman"/>
                        </a:rPr>
                        <a:t>B</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2</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6</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200" b="1">
                          <a:latin typeface="Arial"/>
                          <a:ea typeface="Times New Roman"/>
                        </a:rPr>
                        <a:t>C</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5</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2</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200" b="1">
                          <a:latin typeface="Arial"/>
                          <a:ea typeface="Times New Roman"/>
                        </a:rPr>
                        <a:t>D</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10</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4</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200" b="1">
                          <a:latin typeface="Arial"/>
                          <a:ea typeface="Times New Roman"/>
                        </a:rPr>
                        <a:t>E</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Arial"/>
                          <a:ea typeface="Times New Roman"/>
                        </a:rPr>
                        <a:t>19</a:t>
                      </a:r>
                      <a:endParaRPr lang="tr-TR" sz="105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latin typeface="Arial"/>
                          <a:ea typeface="Times New Roman"/>
                        </a:rPr>
                        <a:t>8</a:t>
                      </a:r>
                      <a:endParaRPr lang="tr-TR" sz="105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571472" y="1714488"/>
            <a:ext cx="778674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Consider the following set of processes.</a:t>
            </a:r>
            <a:endParaRPr kumimoji="0" lang="tr-TR"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endParaRPr lang="tr-TR" sz="24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endParaRPr kumimoji="0" lang="tr-TR"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endParaRPr lang="tr-TR" sz="24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endParaRPr kumimoji="0" lang="tr-TR" sz="2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49263" algn="r"/>
                <a:tab pos="2743200" algn="ctr"/>
                <a:tab pos="5486400" algn="r"/>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Five processes (A through E) arrive to system with one processor at arrival times shown in the above table. Draw a timing chart illustrating the execution of these processes. Compute finish time, turnaround time and mean turnaround time for the Round Robin algorithm with quantum (q)=2.  (Ignore context switching time)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a:solidFill>
                  <a:schemeClr val="accent2"/>
                </a:solidFill>
                <a:effectLst>
                  <a:outerShdw blurRad="38100" dist="38100" dir="2700000" algn="tl">
                    <a:srgbClr val="000000"/>
                  </a:outerShdw>
                </a:effectLst>
                <a:latin typeface="Comic Sans MS" pitchFamily="66" charset="0"/>
              </a:rPr>
              <a:t>EX. 1</a:t>
            </a:r>
            <a:endParaRPr lang="en-US" sz="1800">
              <a:solidFill>
                <a:schemeClr val="accent2"/>
              </a:solidFill>
              <a:effectLst>
                <a:outerShdw blurRad="38100" dist="38100" dir="2700000" algn="tl">
                  <a:srgbClr val="000000"/>
                </a:outerShdw>
              </a:effectLst>
              <a:latin typeface="Comic Sans MS" pitchFamily="66" charset="0"/>
            </a:endParaRPr>
          </a:p>
        </p:txBody>
      </p:sp>
      <p:graphicFrame>
        <p:nvGraphicFramePr>
          <p:cNvPr id="8" name="Table 7"/>
          <p:cNvGraphicFramePr>
            <a:graphicFrameLocks noGrp="1"/>
          </p:cNvGraphicFramePr>
          <p:nvPr/>
        </p:nvGraphicFramePr>
        <p:xfrm>
          <a:off x="5429256" y="714356"/>
          <a:ext cx="3277870" cy="1156716"/>
        </p:xfrm>
        <a:graphic>
          <a:graphicData uri="http://schemas.openxmlformats.org/drawingml/2006/table">
            <a:tbl>
              <a:tblPr/>
              <a:tblGrid>
                <a:gridCol w="1177925"/>
                <a:gridCol w="1022985"/>
                <a:gridCol w="1076960"/>
              </a:tblGrid>
              <a:tr h="0">
                <a:tc>
                  <a:txBody>
                    <a:bodyPr/>
                    <a:lstStyle/>
                    <a:p>
                      <a:pPr algn="ctr">
                        <a:lnSpc>
                          <a:spcPct val="115000"/>
                        </a:lnSpc>
                        <a:spcAft>
                          <a:spcPts val="0"/>
                        </a:spcAft>
                      </a:pPr>
                      <a:r>
                        <a:rPr lang="en-US" sz="1100" b="1" dirty="0">
                          <a:latin typeface="Arial"/>
                          <a:ea typeface="Times New Roman"/>
                        </a:rPr>
                        <a:t>Process Name</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100" b="1" dirty="0">
                          <a:latin typeface="Arial"/>
                          <a:ea typeface="Times New Roman"/>
                        </a:rPr>
                        <a:t>Arrival Time</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100" b="1">
                          <a:latin typeface="Arial"/>
                          <a:ea typeface="Times New Roman"/>
                        </a:rPr>
                        <a:t>Service Time</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0">
                <a:tc>
                  <a:txBody>
                    <a:bodyPr/>
                    <a:lstStyle/>
                    <a:p>
                      <a:pPr algn="ctr">
                        <a:lnSpc>
                          <a:spcPct val="115000"/>
                        </a:lnSpc>
                        <a:spcAft>
                          <a:spcPts val="0"/>
                        </a:spcAft>
                      </a:pPr>
                      <a:r>
                        <a:rPr lang="en-US" sz="1100" b="1">
                          <a:latin typeface="Arial"/>
                          <a:ea typeface="Times New Roman"/>
                        </a:rPr>
                        <a:t>A</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B</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2</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6</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C</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5</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2</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D</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4</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E</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19</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dirty="0">
                          <a:latin typeface="Arial"/>
                          <a:ea typeface="Times New Roman"/>
                        </a:rPr>
                        <a:t>8</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1505" name="Object 1"/>
          <p:cNvGraphicFramePr>
            <a:graphicFrameLocks noChangeAspect="1"/>
          </p:cNvGraphicFramePr>
          <p:nvPr/>
        </p:nvGraphicFramePr>
        <p:xfrm>
          <a:off x="500034" y="1928802"/>
          <a:ext cx="8363630" cy="2357454"/>
        </p:xfrm>
        <a:graphic>
          <a:graphicData uri="http://schemas.openxmlformats.org/presentationml/2006/ole">
            <p:oleObj spid="_x0000_s21505" name="RFFlow" r:id="rId3" imgW="9601200" imgH="2721600" progId="RFFlow4">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1507" name="Object 3"/>
          <p:cNvGraphicFramePr>
            <a:graphicFrameLocks noChangeAspect="1"/>
          </p:cNvGraphicFramePr>
          <p:nvPr/>
        </p:nvGraphicFramePr>
        <p:xfrm>
          <a:off x="2071670" y="4286256"/>
          <a:ext cx="5357850" cy="2003659"/>
        </p:xfrm>
        <a:graphic>
          <a:graphicData uri="http://schemas.openxmlformats.org/presentationml/2006/ole">
            <p:oleObj spid="_x0000_s21507" name="RFFlow" r:id="rId4" imgW="4608000" imgH="1728000" progId="RFFlow4">
              <p:embed/>
            </p:oleObj>
          </a:graphicData>
        </a:graphic>
      </p:graphicFrame>
      <p:sp>
        <p:nvSpPr>
          <p:cNvPr id="9" name="Rectangle 2"/>
          <p:cNvSpPr>
            <a:spLocks noGrp="1" noChangeArrowheads="1"/>
          </p:cNvSpPr>
          <p:nvPr>
            <p:ph type="title"/>
          </p:nvPr>
        </p:nvSpPr>
        <p:spPr>
          <a:xfrm>
            <a:off x="1071538" y="357166"/>
            <a:ext cx="4114800" cy="1143000"/>
          </a:xfrm>
        </p:spPr>
        <p:txBody>
          <a:bodyPr/>
          <a:lstStyle/>
          <a:p>
            <a:pPr eaLnBrk="1" hangingPunct="1">
              <a:defRPr/>
            </a:pPr>
            <a:r>
              <a:rPr lang="tr-TR" sz="4000" b="1" dirty="0" smtClean="0">
                <a:solidFill>
                  <a:srgbClr val="FF3300"/>
                </a:solidFill>
                <a:effectLst>
                  <a:outerShdw blurRad="38100" dist="38100" dir="2700000" algn="tl">
                    <a:srgbClr val="C0C0C0"/>
                  </a:outerShdw>
                </a:effectLst>
              </a:rPr>
              <a:t>RR, q=2</a:t>
            </a:r>
            <a:endParaRPr lang="en-US" sz="4000" b="1" dirty="0" smtClean="0">
              <a:solidFill>
                <a:srgbClr val="FF33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a:solidFill>
                  <a:schemeClr val="accent2"/>
                </a:solidFill>
                <a:effectLst>
                  <a:outerShdw blurRad="38100" dist="38100" dir="2700000" algn="tl">
                    <a:srgbClr val="000000"/>
                  </a:outerShdw>
                </a:effectLst>
                <a:latin typeface="Comic Sans MS" pitchFamily="66" charset="0"/>
              </a:rPr>
              <a:t>EX. 1</a:t>
            </a:r>
            <a:endParaRPr lang="en-US" sz="180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50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45060" name="Object 4"/>
          <p:cNvGraphicFramePr>
            <a:graphicFrameLocks noChangeAspect="1"/>
          </p:cNvGraphicFramePr>
          <p:nvPr/>
        </p:nvGraphicFramePr>
        <p:xfrm>
          <a:off x="1428728" y="1071546"/>
          <a:ext cx="6400800" cy="1800225"/>
        </p:xfrm>
        <a:graphic>
          <a:graphicData uri="http://schemas.openxmlformats.org/presentationml/2006/ole">
            <p:oleObj spid="_x0000_s45060" name="RFFlow" r:id="rId3" imgW="9144000" imgH="2592000" progId="RFFlow4">
              <p:embed/>
            </p:oleObj>
          </a:graphicData>
        </a:graphic>
      </p:graphicFrame>
      <p:graphicFrame>
        <p:nvGraphicFramePr>
          <p:cNvPr id="10" name="Table 9"/>
          <p:cNvGraphicFramePr>
            <a:graphicFrameLocks noGrp="1"/>
          </p:cNvGraphicFramePr>
          <p:nvPr/>
        </p:nvGraphicFramePr>
        <p:xfrm>
          <a:off x="2000232" y="3000372"/>
          <a:ext cx="5429289" cy="3182112"/>
        </p:xfrm>
        <a:graphic>
          <a:graphicData uri="http://schemas.openxmlformats.org/drawingml/2006/table">
            <a:tbl>
              <a:tblPr/>
              <a:tblGrid>
                <a:gridCol w="1052009"/>
                <a:gridCol w="1052009"/>
                <a:gridCol w="1052009"/>
                <a:gridCol w="1051215"/>
                <a:gridCol w="1222047"/>
              </a:tblGrid>
              <a:tr h="434343">
                <a:tc>
                  <a:txBody>
                    <a:bodyPr/>
                    <a:lstStyle/>
                    <a:p>
                      <a:pPr algn="ctr">
                        <a:lnSpc>
                          <a:spcPct val="120000"/>
                        </a:lnSpc>
                        <a:spcAft>
                          <a:spcPts val="0"/>
                        </a:spcAft>
                      </a:pPr>
                      <a:r>
                        <a:rPr lang="en-US" sz="1200" b="1" dirty="0">
                          <a:latin typeface="Cambria"/>
                          <a:ea typeface="Times New Roman"/>
                        </a:rPr>
                        <a:t>Process</a:t>
                      </a:r>
                      <a:endParaRPr lang="tr-T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b="1" dirty="0">
                          <a:latin typeface="Cambria"/>
                          <a:ea typeface="Times New Roman"/>
                        </a:rPr>
                        <a:t>Arrival</a:t>
                      </a:r>
                      <a:endParaRPr lang="tr-TR" sz="1200" b="1" dirty="0">
                        <a:latin typeface="Times New Roman"/>
                        <a:ea typeface="Times New Roman"/>
                      </a:endParaRPr>
                    </a:p>
                    <a:p>
                      <a:pPr algn="ctr">
                        <a:lnSpc>
                          <a:spcPct val="120000"/>
                        </a:lnSpc>
                        <a:spcAft>
                          <a:spcPts val="0"/>
                        </a:spcAft>
                      </a:pPr>
                      <a:r>
                        <a:rPr lang="en-US" sz="1200" b="1" dirty="0">
                          <a:latin typeface="Cambria"/>
                          <a:ea typeface="Times New Roman"/>
                        </a:rPr>
                        <a:t>Time</a:t>
                      </a:r>
                      <a:endParaRPr lang="tr-T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b="1" dirty="0">
                          <a:latin typeface="Cambria"/>
                          <a:ea typeface="Times New Roman"/>
                        </a:rPr>
                        <a:t>Service</a:t>
                      </a:r>
                      <a:endParaRPr lang="tr-TR" sz="1200" b="1" dirty="0">
                        <a:latin typeface="Times New Roman"/>
                        <a:ea typeface="Times New Roman"/>
                      </a:endParaRPr>
                    </a:p>
                    <a:p>
                      <a:pPr algn="ctr">
                        <a:lnSpc>
                          <a:spcPct val="120000"/>
                        </a:lnSpc>
                        <a:spcAft>
                          <a:spcPts val="0"/>
                        </a:spcAft>
                      </a:pPr>
                      <a:r>
                        <a:rPr lang="en-US" sz="1200" b="1" dirty="0">
                          <a:latin typeface="Cambria"/>
                          <a:ea typeface="Times New Roman"/>
                        </a:rPr>
                        <a:t>Time (</a:t>
                      </a:r>
                      <a:r>
                        <a:rPr lang="en-US" sz="1200" b="1" i="1" dirty="0">
                          <a:latin typeface="Cambria"/>
                          <a:ea typeface="Times New Roman"/>
                        </a:rPr>
                        <a:t>T</a:t>
                      </a:r>
                      <a:r>
                        <a:rPr lang="en-US" sz="1200" b="1" i="1" baseline="-25000" dirty="0">
                          <a:latin typeface="Cambria"/>
                          <a:ea typeface="Times New Roman"/>
                        </a:rPr>
                        <a:t>s</a:t>
                      </a:r>
                      <a:r>
                        <a:rPr lang="en-US" sz="1200" b="1" dirty="0">
                          <a:latin typeface="Cambria"/>
                          <a:ea typeface="Times New Roman"/>
                        </a:rPr>
                        <a:t>)</a:t>
                      </a:r>
                      <a:endParaRPr lang="tr-T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b="1" dirty="0">
                          <a:latin typeface="Cambria"/>
                          <a:ea typeface="Times New Roman"/>
                        </a:rPr>
                        <a:t>Finish</a:t>
                      </a:r>
                      <a:endParaRPr lang="tr-TR" sz="1200" b="1" dirty="0">
                        <a:latin typeface="Times New Roman"/>
                        <a:ea typeface="Times New Roman"/>
                      </a:endParaRPr>
                    </a:p>
                    <a:p>
                      <a:pPr algn="ctr">
                        <a:lnSpc>
                          <a:spcPct val="120000"/>
                        </a:lnSpc>
                        <a:spcAft>
                          <a:spcPts val="0"/>
                        </a:spcAft>
                      </a:pPr>
                      <a:r>
                        <a:rPr lang="en-US" sz="1200" b="1" dirty="0">
                          <a:latin typeface="Cambria"/>
                          <a:ea typeface="Times New Roman"/>
                        </a:rPr>
                        <a:t>Time</a:t>
                      </a:r>
                      <a:endParaRPr lang="tr-T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b="1" dirty="0">
                          <a:latin typeface="Cambria"/>
                          <a:ea typeface="Times New Roman"/>
                        </a:rPr>
                        <a:t>Turnaround</a:t>
                      </a:r>
                      <a:endParaRPr lang="tr-TR" sz="1200" b="1" dirty="0">
                        <a:latin typeface="Times New Roman"/>
                        <a:ea typeface="Times New Roman"/>
                      </a:endParaRPr>
                    </a:p>
                    <a:p>
                      <a:pPr algn="ctr">
                        <a:lnSpc>
                          <a:spcPct val="120000"/>
                        </a:lnSpc>
                        <a:spcAft>
                          <a:spcPts val="0"/>
                        </a:spcAft>
                      </a:pPr>
                      <a:r>
                        <a:rPr lang="en-US" sz="1200" b="1" dirty="0">
                          <a:latin typeface="Cambria"/>
                          <a:ea typeface="Times New Roman"/>
                        </a:rPr>
                        <a:t>Time (</a:t>
                      </a:r>
                      <a:r>
                        <a:rPr lang="en-US" sz="1200" b="1" i="1" dirty="0" err="1">
                          <a:latin typeface="Cambria"/>
                          <a:ea typeface="Times New Roman"/>
                        </a:rPr>
                        <a:t>T</a:t>
                      </a:r>
                      <a:r>
                        <a:rPr lang="en-US" sz="1200" b="1" i="1" baseline="-25000" dirty="0" err="1">
                          <a:latin typeface="Cambria"/>
                          <a:ea typeface="Times New Roman"/>
                        </a:rPr>
                        <a:t>r</a:t>
                      </a:r>
                      <a:r>
                        <a:rPr lang="en-US" sz="1200" b="1" dirty="0">
                          <a:latin typeface="Cambria"/>
                          <a:ea typeface="Times New Roman"/>
                        </a:rPr>
                        <a:t>)</a:t>
                      </a:r>
                      <a:endParaRPr lang="tr-TR" sz="12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r>
              <a:tr h="380050">
                <a:tc>
                  <a:txBody>
                    <a:bodyPr/>
                    <a:lstStyle/>
                    <a:p>
                      <a:pPr algn="ctr">
                        <a:lnSpc>
                          <a:spcPct val="150000"/>
                        </a:lnSpc>
                        <a:spcAft>
                          <a:spcPts val="0"/>
                        </a:spcAft>
                      </a:pPr>
                      <a:r>
                        <a:rPr lang="en-US" sz="1800" b="1">
                          <a:latin typeface="Calibri"/>
                          <a:ea typeface="Times New Roman"/>
                          <a:cs typeface="Arial"/>
                        </a:rPr>
                        <a:t>A</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0</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10</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50">
                <a:tc>
                  <a:txBody>
                    <a:bodyPr/>
                    <a:lstStyle/>
                    <a:p>
                      <a:pPr algn="ctr">
                        <a:lnSpc>
                          <a:spcPct val="150000"/>
                        </a:lnSpc>
                        <a:spcAft>
                          <a:spcPts val="0"/>
                        </a:spcAft>
                      </a:pPr>
                      <a:r>
                        <a:rPr lang="en-US" sz="1800" b="1">
                          <a:latin typeface="Calibri"/>
                          <a:ea typeface="Times New Roman"/>
                          <a:cs typeface="Arial"/>
                        </a:rPr>
                        <a:t>B</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2</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6</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50">
                <a:tc>
                  <a:txBody>
                    <a:bodyPr/>
                    <a:lstStyle/>
                    <a:p>
                      <a:pPr algn="ctr">
                        <a:lnSpc>
                          <a:spcPct val="150000"/>
                        </a:lnSpc>
                        <a:spcAft>
                          <a:spcPts val="0"/>
                        </a:spcAft>
                      </a:pPr>
                      <a:r>
                        <a:rPr lang="en-US" sz="1800" b="1">
                          <a:latin typeface="Calibri"/>
                          <a:ea typeface="Times New Roman"/>
                          <a:cs typeface="Arial"/>
                        </a:rPr>
                        <a:t>C</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5</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2</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50">
                <a:tc>
                  <a:txBody>
                    <a:bodyPr/>
                    <a:lstStyle/>
                    <a:p>
                      <a:pPr algn="ctr">
                        <a:lnSpc>
                          <a:spcPct val="150000"/>
                        </a:lnSpc>
                        <a:spcAft>
                          <a:spcPts val="0"/>
                        </a:spcAft>
                      </a:pPr>
                      <a:r>
                        <a:rPr lang="en-US" sz="1800" b="1">
                          <a:latin typeface="Calibri"/>
                          <a:ea typeface="Times New Roman"/>
                          <a:cs typeface="Arial"/>
                        </a:rPr>
                        <a:t>D</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10</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4</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050">
                <a:tc>
                  <a:txBody>
                    <a:bodyPr/>
                    <a:lstStyle/>
                    <a:p>
                      <a:pPr algn="ctr">
                        <a:lnSpc>
                          <a:spcPct val="150000"/>
                        </a:lnSpc>
                        <a:spcAft>
                          <a:spcPts val="0"/>
                        </a:spcAft>
                      </a:pPr>
                      <a:r>
                        <a:rPr lang="en-US" sz="1800" b="1">
                          <a:latin typeface="Calibri"/>
                          <a:ea typeface="Times New Roman"/>
                          <a:cs typeface="Arial"/>
                        </a:rPr>
                        <a:t>E</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latin typeface="Calibri"/>
                          <a:ea typeface="Times New Roman"/>
                          <a:cs typeface="Arial"/>
                        </a:rPr>
                        <a:t>19</a:t>
                      </a:r>
                      <a:endParaRPr lang="tr-TR" sz="18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latin typeface="Calibri"/>
                          <a:ea typeface="Times New Roman"/>
                          <a:cs typeface="Arial"/>
                        </a:rPr>
                        <a:t>8</a:t>
                      </a:r>
                      <a:endParaRPr lang="tr-TR" sz="18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80050">
                <a:tc>
                  <a:txBody>
                    <a:bodyPr/>
                    <a:lstStyle/>
                    <a:p>
                      <a:pPr algn="ctr">
                        <a:lnSpc>
                          <a:spcPct val="150000"/>
                        </a:lnSpc>
                        <a:spcAft>
                          <a:spcPts val="0"/>
                        </a:spcAft>
                      </a:pPr>
                      <a:endParaRPr lang="en-US" sz="2000" b="1">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n-US" sz="2000" b="1">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r">
                        <a:lnSpc>
                          <a:spcPct val="150000"/>
                        </a:lnSpc>
                        <a:spcBef>
                          <a:spcPts val="600"/>
                        </a:spcBef>
                        <a:spcAft>
                          <a:spcPts val="0"/>
                        </a:spcAft>
                      </a:pPr>
                      <a:r>
                        <a:rPr lang="en-US" sz="1200" b="1">
                          <a:latin typeface="Calibri"/>
                          <a:ea typeface="Times New Roman"/>
                          <a:cs typeface="Arial"/>
                        </a:rPr>
                        <a:t>Mean :</a:t>
                      </a:r>
                      <a:endParaRPr lang="tr-TR" sz="1200" b="1">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algn="r">
                        <a:lnSpc>
                          <a:spcPct val="150000"/>
                        </a:lnSpc>
                        <a:spcAft>
                          <a:spcPts val="0"/>
                        </a:spcAft>
                      </a:pPr>
                      <a:endParaRPr lang="en-US" sz="2000" b="1"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a:solidFill>
                  <a:schemeClr val="accent2"/>
                </a:solidFill>
                <a:effectLst>
                  <a:outerShdw blurRad="38100" dist="38100" dir="2700000" algn="tl">
                    <a:srgbClr val="000000"/>
                  </a:outerShdw>
                </a:effectLst>
                <a:latin typeface="Comic Sans MS" pitchFamily="66" charset="0"/>
              </a:rPr>
              <a:t>EX. 1</a:t>
            </a:r>
            <a:endParaRPr lang="en-US" sz="180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50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45060" name="Object 4"/>
          <p:cNvGraphicFramePr>
            <a:graphicFrameLocks noChangeAspect="1"/>
          </p:cNvGraphicFramePr>
          <p:nvPr/>
        </p:nvGraphicFramePr>
        <p:xfrm>
          <a:off x="1428728" y="1071546"/>
          <a:ext cx="6400800" cy="1800225"/>
        </p:xfrm>
        <a:graphic>
          <a:graphicData uri="http://schemas.openxmlformats.org/presentationml/2006/ole">
            <p:oleObj spid="_x0000_s46082" name="RFFlow" r:id="rId3" imgW="9144000" imgH="2592000" progId="RFFlow4">
              <p:embed/>
            </p:oleObj>
          </a:graphicData>
        </a:graphic>
      </p:graphicFrame>
      <p:graphicFrame>
        <p:nvGraphicFramePr>
          <p:cNvPr id="8" name="Table 7"/>
          <p:cNvGraphicFramePr>
            <a:graphicFrameLocks noGrp="1"/>
          </p:cNvGraphicFramePr>
          <p:nvPr/>
        </p:nvGraphicFramePr>
        <p:xfrm>
          <a:off x="2714612" y="3214684"/>
          <a:ext cx="4714909" cy="2452691"/>
        </p:xfrm>
        <a:graphic>
          <a:graphicData uri="http://schemas.openxmlformats.org/drawingml/2006/table">
            <a:tbl>
              <a:tblPr/>
              <a:tblGrid>
                <a:gridCol w="913587"/>
                <a:gridCol w="913587"/>
                <a:gridCol w="913587"/>
                <a:gridCol w="912897"/>
                <a:gridCol w="1061251"/>
              </a:tblGrid>
              <a:tr h="471491">
                <a:tc>
                  <a:txBody>
                    <a:bodyPr/>
                    <a:lstStyle/>
                    <a:p>
                      <a:pPr algn="ctr">
                        <a:lnSpc>
                          <a:spcPct val="120000"/>
                        </a:lnSpc>
                        <a:spcAft>
                          <a:spcPts val="0"/>
                        </a:spcAft>
                      </a:pPr>
                      <a:r>
                        <a:rPr lang="en-US" sz="1200">
                          <a:latin typeface="Cambria"/>
                          <a:ea typeface="Times New Roman"/>
                        </a:rPr>
                        <a:t>Process</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a:latin typeface="Cambria"/>
                          <a:ea typeface="Times New Roman"/>
                        </a:rPr>
                        <a:t>Arrival</a:t>
                      </a:r>
                      <a:endParaRPr lang="tr-TR" sz="1200">
                        <a:latin typeface="Times New Roman"/>
                        <a:ea typeface="Times New Roman"/>
                      </a:endParaRPr>
                    </a:p>
                    <a:p>
                      <a:pPr algn="ctr">
                        <a:lnSpc>
                          <a:spcPct val="120000"/>
                        </a:lnSpc>
                        <a:spcAft>
                          <a:spcPts val="0"/>
                        </a:spcAft>
                      </a:pPr>
                      <a:r>
                        <a:rPr lang="en-US" sz="1200">
                          <a:latin typeface="Cambria"/>
                          <a:ea typeface="Times New Roman"/>
                        </a:rPr>
                        <a:t>Time</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a:latin typeface="Cambria"/>
                          <a:ea typeface="Times New Roman"/>
                        </a:rPr>
                        <a:t>Service</a:t>
                      </a:r>
                      <a:endParaRPr lang="tr-TR" sz="1200">
                        <a:latin typeface="Times New Roman"/>
                        <a:ea typeface="Times New Roman"/>
                      </a:endParaRPr>
                    </a:p>
                    <a:p>
                      <a:pPr algn="ctr">
                        <a:lnSpc>
                          <a:spcPct val="120000"/>
                        </a:lnSpc>
                        <a:spcAft>
                          <a:spcPts val="0"/>
                        </a:spcAft>
                      </a:pPr>
                      <a:r>
                        <a:rPr lang="en-US" sz="1200">
                          <a:latin typeface="Cambria"/>
                          <a:ea typeface="Times New Roman"/>
                        </a:rPr>
                        <a:t>Time (</a:t>
                      </a:r>
                      <a:r>
                        <a:rPr lang="en-US" sz="1200" i="1">
                          <a:latin typeface="Cambria"/>
                          <a:ea typeface="Times New Roman"/>
                        </a:rPr>
                        <a:t>T</a:t>
                      </a:r>
                      <a:r>
                        <a:rPr lang="en-US" sz="1200" i="1" baseline="-25000">
                          <a:latin typeface="Cambria"/>
                          <a:ea typeface="Times New Roman"/>
                        </a:rPr>
                        <a:t>s</a:t>
                      </a:r>
                      <a:r>
                        <a:rPr lang="en-US" sz="1200">
                          <a:latin typeface="Cambria"/>
                          <a:ea typeface="Times New Roman"/>
                        </a:rPr>
                        <a:t>)</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a:latin typeface="Cambria"/>
                          <a:ea typeface="Times New Roman"/>
                        </a:rPr>
                        <a:t>Finish</a:t>
                      </a:r>
                      <a:endParaRPr lang="tr-TR" sz="1200">
                        <a:latin typeface="Times New Roman"/>
                        <a:ea typeface="Times New Roman"/>
                      </a:endParaRPr>
                    </a:p>
                    <a:p>
                      <a:pPr algn="ctr">
                        <a:lnSpc>
                          <a:spcPct val="120000"/>
                        </a:lnSpc>
                        <a:spcAft>
                          <a:spcPts val="0"/>
                        </a:spcAft>
                      </a:pPr>
                      <a:r>
                        <a:rPr lang="en-US" sz="1200">
                          <a:latin typeface="Cambria"/>
                          <a:ea typeface="Times New Roman"/>
                        </a:rPr>
                        <a:t>Time</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c>
                  <a:txBody>
                    <a:bodyPr/>
                    <a:lstStyle/>
                    <a:p>
                      <a:pPr algn="ctr">
                        <a:lnSpc>
                          <a:spcPct val="120000"/>
                        </a:lnSpc>
                        <a:spcAft>
                          <a:spcPts val="0"/>
                        </a:spcAft>
                      </a:pPr>
                      <a:r>
                        <a:rPr lang="en-US" sz="1200">
                          <a:latin typeface="Cambria"/>
                          <a:ea typeface="Times New Roman"/>
                        </a:rPr>
                        <a:t>Turnaround</a:t>
                      </a:r>
                      <a:endParaRPr lang="tr-TR" sz="1200">
                        <a:latin typeface="Times New Roman"/>
                        <a:ea typeface="Times New Roman"/>
                      </a:endParaRPr>
                    </a:p>
                    <a:p>
                      <a:pPr algn="ctr">
                        <a:lnSpc>
                          <a:spcPct val="120000"/>
                        </a:lnSpc>
                        <a:spcAft>
                          <a:spcPts val="0"/>
                        </a:spcAft>
                      </a:pPr>
                      <a:r>
                        <a:rPr lang="en-US" sz="1200">
                          <a:latin typeface="Cambria"/>
                          <a:ea typeface="Times New Roman"/>
                        </a:rPr>
                        <a:t>Time (</a:t>
                      </a:r>
                      <a:r>
                        <a:rPr lang="en-US" sz="1200" i="1">
                          <a:latin typeface="Cambria"/>
                          <a:ea typeface="Times New Roman"/>
                        </a:rPr>
                        <a:t>T</a:t>
                      </a:r>
                      <a:r>
                        <a:rPr lang="en-US" sz="1200" i="1" baseline="-25000">
                          <a:latin typeface="Cambria"/>
                          <a:ea typeface="Times New Roman"/>
                        </a:rPr>
                        <a:t>r</a:t>
                      </a:r>
                      <a:r>
                        <a:rPr lang="en-US" sz="1200">
                          <a:latin typeface="Cambria"/>
                          <a:ea typeface="Times New Roman"/>
                        </a:rPr>
                        <a:t>)</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EECE1"/>
                    </a:solidFill>
                  </a:tcPr>
                </a:tc>
              </a:tr>
              <a:tr h="294682">
                <a:tc>
                  <a:txBody>
                    <a:bodyPr/>
                    <a:lstStyle/>
                    <a:p>
                      <a:pPr algn="ctr">
                        <a:lnSpc>
                          <a:spcPct val="150000"/>
                        </a:lnSpc>
                        <a:spcAft>
                          <a:spcPts val="0"/>
                        </a:spcAft>
                      </a:pPr>
                      <a:r>
                        <a:rPr lang="en-US" sz="1200">
                          <a:latin typeface="Calibri"/>
                          <a:ea typeface="Times New Roman"/>
                          <a:cs typeface="Arial"/>
                        </a:rPr>
                        <a:t>A</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10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22</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22</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82">
                <a:tc>
                  <a:txBody>
                    <a:bodyPr/>
                    <a:lstStyle/>
                    <a:p>
                      <a:pPr algn="ctr">
                        <a:lnSpc>
                          <a:spcPct val="150000"/>
                        </a:lnSpc>
                        <a:spcAft>
                          <a:spcPts val="0"/>
                        </a:spcAft>
                      </a:pPr>
                      <a:r>
                        <a:rPr lang="en-US" sz="1200">
                          <a:latin typeface="Calibri"/>
                          <a:ea typeface="Times New Roman"/>
                          <a:cs typeface="Arial"/>
                        </a:rPr>
                        <a:t>B</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2</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6</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14</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12</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82">
                <a:tc>
                  <a:txBody>
                    <a:bodyPr/>
                    <a:lstStyle/>
                    <a:p>
                      <a:pPr algn="ctr">
                        <a:lnSpc>
                          <a:spcPct val="150000"/>
                        </a:lnSpc>
                        <a:spcAft>
                          <a:spcPts val="0"/>
                        </a:spcAft>
                      </a:pPr>
                      <a:r>
                        <a:rPr lang="en-US" sz="1200">
                          <a:latin typeface="Calibri"/>
                          <a:ea typeface="Times New Roman"/>
                          <a:cs typeface="Arial"/>
                        </a:rPr>
                        <a:t>C</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5</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2</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10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5</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82">
                <a:tc>
                  <a:txBody>
                    <a:bodyPr/>
                    <a:lstStyle/>
                    <a:p>
                      <a:pPr algn="ctr">
                        <a:lnSpc>
                          <a:spcPct val="150000"/>
                        </a:lnSpc>
                        <a:spcAft>
                          <a:spcPts val="0"/>
                        </a:spcAft>
                      </a:pPr>
                      <a:r>
                        <a:rPr lang="en-US" sz="1200">
                          <a:latin typeface="Calibri"/>
                          <a:ea typeface="Times New Roman"/>
                          <a:cs typeface="Arial"/>
                        </a:rPr>
                        <a:t>D</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10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4</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20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10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682">
                <a:tc>
                  <a:txBody>
                    <a:bodyPr/>
                    <a:lstStyle/>
                    <a:p>
                      <a:pPr algn="ctr">
                        <a:lnSpc>
                          <a:spcPct val="150000"/>
                        </a:lnSpc>
                        <a:spcAft>
                          <a:spcPts val="0"/>
                        </a:spcAft>
                      </a:pPr>
                      <a:r>
                        <a:rPr lang="en-US" sz="1200">
                          <a:latin typeface="Calibri"/>
                          <a:ea typeface="Times New Roman"/>
                          <a:cs typeface="Arial"/>
                        </a:rPr>
                        <a:t>E</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19</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Calibri"/>
                          <a:ea typeface="Times New Roman"/>
                          <a:cs typeface="Arial"/>
                        </a:rPr>
                        <a:t>8</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30</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2000">
                          <a:solidFill>
                            <a:srgbClr val="C00000"/>
                          </a:solidFill>
                          <a:latin typeface="Arial"/>
                          <a:ea typeface="Times New Roman"/>
                        </a:rPr>
                        <a:t>11</a:t>
                      </a:r>
                      <a:endParaRPr lang="tr-TR"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412555">
                <a:tc>
                  <a:txBody>
                    <a:bodyPr/>
                    <a:lstStyle/>
                    <a:p>
                      <a:pPr algn="ctr">
                        <a:lnSpc>
                          <a:spcPct val="150000"/>
                        </a:lnSpc>
                        <a:spcAft>
                          <a:spcPts val="0"/>
                        </a:spcAft>
                      </a:pPr>
                      <a:endParaRPr lang="en-US" sz="2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n-US" sz="2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endParaRPr lang="en-US" sz="2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a:noFill/>
                    </a:lnB>
                  </a:tcPr>
                </a:tc>
                <a:tc>
                  <a:txBody>
                    <a:bodyPr/>
                    <a:lstStyle/>
                    <a:p>
                      <a:pPr algn="r">
                        <a:lnSpc>
                          <a:spcPct val="150000"/>
                        </a:lnSpc>
                        <a:spcBef>
                          <a:spcPts val="600"/>
                        </a:spcBef>
                        <a:spcAft>
                          <a:spcPts val="0"/>
                        </a:spcAft>
                      </a:pPr>
                      <a:r>
                        <a:rPr lang="en-US" sz="1200" b="1">
                          <a:latin typeface="Calibri"/>
                          <a:ea typeface="Times New Roman"/>
                          <a:cs typeface="Arial"/>
                        </a:rPr>
                        <a:t>Mean :</a:t>
                      </a:r>
                      <a:endParaRPr lang="tr-TR" sz="1200">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algn="ctr">
                        <a:spcBef>
                          <a:spcPts val="300"/>
                        </a:spcBef>
                        <a:spcAft>
                          <a:spcPts val="300"/>
                        </a:spcAft>
                      </a:pPr>
                      <a:r>
                        <a:rPr lang="en-US" sz="2000" dirty="0">
                          <a:solidFill>
                            <a:srgbClr val="C00000"/>
                          </a:solidFill>
                          <a:latin typeface="Arial"/>
                          <a:ea typeface="Times New Roman"/>
                        </a:rPr>
                        <a:t>12</a:t>
                      </a:r>
                      <a:endParaRPr lang="tr-TR"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a:solidFill>
                  <a:schemeClr val="accent2"/>
                </a:solidFill>
                <a:effectLst>
                  <a:outerShdw blurRad="38100" dist="38100" dir="2700000" algn="tl">
                    <a:srgbClr val="000000"/>
                  </a:outerShdw>
                </a:effectLst>
                <a:latin typeface="Comic Sans MS" pitchFamily="66" charset="0"/>
              </a:rPr>
              <a:t>EX. 1</a:t>
            </a:r>
            <a:endParaRPr lang="en-US" sz="1800">
              <a:solidFill>
                <a:schemeClr val="accent2"/>
              </a:solidFill>
              <a:effectLst>
                <a:outerShdw blurRad="38100" dist="38100" dir="2700000" algn="tl">
                  <a:srgbClr val="000000"/>
                </a:outerShdw>
              </a:effectLst>
              <a:latin typeface="Comic Sans MS" pitchFamily="66" charset="0"/>
            </a:endParaRPr>
          </a:p>
        </p:txBody>
      </p:sp>
      <p:graphicFrame>
        <p:nvGraphicFramePr>
          <p:cNvPr id="8" name="Table 7"/>
          <p:cNvGraphicFramePr>
            <a:graphicFrameLocks noGrp="1"/>
          </p:cNvGraphicFramePr>
          <p:nvPr/>
        </p:nvGraphicFramePr>
        <p:xfrm>
          <a:off x="5429256" y="714356"/>
          <a:ext cx="3277870" cy="1156716"/>
        </p:xfrm>
        <a:graphic>
          <a:graphicData uri="http://schemas.openxmlformats.org/drawingml/2006/table">
            <a:tbl>
              <a:tblPr/>
              <a:tblGrid>
                <a:gridCol w="1177925"/>
                <a:gridCol w="1022985"/>
                <a:gridCol w="1076960"/>
              </a:tblGrid>
              <a:tr h="0">
                <a:tc>
                  <a:txBody>
                    <a:bodyPr/>
                    <a:lstStyle/>
                    <a:p>
                      <a:pPr algn="ctr">
                        <a:lnSpc>
                          <a:spcPct val="115000"/>
                        </a:lnSpc>
                        <a:spcAft>
                          <a:spcPts val="0"/>
                        </a:spcAft>
                      </a:pPr>
                      <a:r>
                        <a:rPr lang="en-US" sz="1100" b="1" dirty="0">
                          <a:latin typeface="Arial"/>
                          <a:ea typeface="Times New Roman"/>
                        </a:rPr>
                        <a:t>Process Name</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100" b="1" dirty="0">
                          <a:latin typeface="Arial"/>
                          <a:ea typeface="Times New Roman"/>
                        </a:rPr>
                        <a:t>Arrival Time</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US" sz="1100" b="1">
                          <a:latin typeface="Arial"/>
                          <a:ea typeface="Times New Roman"/>
                        </a:rPr>
                        <a:t>Service Time</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0">
                <a:tc>
                  <a:txBody>
                    <a:bodyPr/>
                    <a:lstStyle/>
                    <a:p>
                      <a:pPr algn="ctr">
                        <a:lnSpc>
                          <a:spcPct val="115000"/>
                        </a:lnSpc>
                        <a:spcAft>
                          <a:spcPts val="0"/>
                        </a:spcAft>
                      </a:pPr>
                      <a:r>
                        <a:rPr lang="en-US" sz="1100" b="1">
                          <a:latin typeface="Arial"/>
                          <a:ea typeface="Times New Roman"/>
                        </a:rPr>
                        <a:t>A</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B</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2</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6</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C</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5</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2</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D</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10</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4</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100" b="1">
                          <a:latin typeface="Arial"/>
                          <a:ea typeface="Times New Roman"/>
                        </a:rPr>
                        <a:t>E</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a:latin typeface="Arial"/>
                          <a:ea typeface="Times New Roman"/>
                        </a:rPr>
                        <a:t>19</a:t>
                      </a:r>
                      <a:endParaRPr lang="tr-TR"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b="1" dirty="0">
                          <a:latin typeface="Arial"/>
                          <a:ea typeface="Times New Roman"/>
                        </a:rPr>
                        <a:t>8</a:t>
                      </a:r>
                      <a:endParaRPr lang="tr-TR"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1505" name="Object 1"/>
          <p:cNvGraphicFramePr>
            <a:graphicFrameLocks noChangeAspect="1"/>
          </p:cNvGraphicFramePr>
          <p:nvPr/>
        </p:nvGraphicFramePr>
        <p:xfrm>
          <a:off x="500034" y="1928802"/>
          <a:ext cx="8363630" cy="2357454"/>
        </p:xfrm>
        <a:graphic>
          <a:graphicData uri="http://schemas.openxmlformats.org/presentationml/2006/ole">
            <p:oleObj spid="_x0000_s47106" name="RFFlow" r:id="rId3" imgW="9601200" imgH="2721600" progId="RFFlow4">
              <p:embed/>
            </p:oleObj>
          </a:graphicData>
        </a:graphic>
      </p:graphicFrame>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1507" name="Object 3"/>
          <p:cNvGraphicFramePr>
            <a:graphicFrameLocks noChangeAspect="1"/>
          </p:cNvGraphicFramePr>
          <p:nvPr/>
        </p:nvGraphicFramePr>
        <p:xfrm>
          <a:off x="2071670" y="4286256"/>
          <a:ext cx="5357850" cy="2003659"/>
        </p:xfrm>
        <a:graphic>
          <a:graphicData uri="http://schemas.openxmlformats.org/presentationml/2006/ole">
            <p:oleObj spid="_x0000_s47107" name="RFFlow" r:id="rId4" imgW="4608000" imgH="1728000" progId="RFFlow4">
              <p:embed/>
            </p:oleObj>
          </a:graphicData>
        </a:graphic>
      </p:graphicFrame>
      <p:sp>
        <p:nvSpPr>
          <p:cNvPr id="9" name="Rectangle 2"/>
          <p:cNvSpPr>
            <a:spLocks noGrp="1" noChangeArrowheads="1"/>
          </p:cNvSpPr>
          <p:nvPr>
            <p:ph type="title"/>
          </p:nvPr>
        </p:nvSpPr>
        <p:spPr>
          <a:xfrm>
            <a:off x="1071538" y="357166"/>
            <a:ext cx="4114800" cy="1143000"/>
          </a:xfrm>
        </p:spPr>
        <p:txBody>
          <a:bodyPr/>
          <a:lstStyle/>
          <a:p>
            <a:pPr eaLnBrk="1" hangingPunct="1">
              <a:defRPr/>
            </a:pPr>
            <a:r>
              <a:rPr lang="tr-TR" sz="4000" b="1" dirty="0" smtClean="0">
                <a:solidFill>
                  <a:srgbClr val="FF3300"/>
                </a:solidFill>
                <a:effectLst>
                  <a:outerShdw blurRad="38100" dist="38100" dir="2700000" algn="tl">
                    <a:srgbClr val="C0C0C0"/>
                  </a:outerShdw>
                </a:effectLst>
              </a:rPr>
              <a:t>SRT </a:t>
            </a:r>
            <a:br>
              <a:rPr lang="tr-TR" sz="4000" b="1" dirty="0" smtClean="0">
                <a:solidFill>
                  <a:srgbClr val="FF3300"/>
                </a:solidFill>
                <a:effectLst>
                  <a:outerShdw blurRad="38100" dist="38100" dir="2700000" algn="tl">
                    <a:srgbClr val="C0C0C0"/>
                  </a:outerShdw>
                </a:effectLst>
              </a:rPr>
            </a:br>
            <a:r>
              <a:rPr lang="tr-TR" sz="2400" b="1" dirty="0" smtClean="0">
                <a:solidFill>
                  <a:srgbClr val="FF3300"/>
                </a:solidFill>
                <a:effectLst>
                  <a:outerShdw blurRad="38100" dist="38100" dir="2700000" algn="tl">
                    <a:srgbClr val="C0C0C0"/>
                  </a:outerShdw>
                </a:effectLst>
              </a:rPr>
              <a:t>(</a:t>
            </a:r>
            <a:r>
              <a:rPr lang="en-GB" sz="2400" b="1" dirty="0" smtClean="0">
                <a:solidFill>
                  <a:srgbClr val="FF3300"/>
                </a:solidFill>
                <a:effectLst>
                  <a:outerShdw blurRad="38100" dist="38100" dir="2700000" algn="tl">
                    <a:srgbClr val="C0C0C0"/>
                  </a:outerShdw>
                </a:effectLst>
              </a:rPr>
              <a:t>shortest remaining time)</a:t>
            </a:r>
            <a:endParaRPr lang="en-GB" sz="2400" b="1" dirty="0" smtClean="0">
              <a:solidFill>
                <a:srgbClr val="FF33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tr-TR" sz="6000" b="1" dirty="0" err="1" smtClean="0">
                <a:solidFill>
                  <a:srgbClr val="FF3300"/>
                </a:solidFill>
                <a:effectLst>
                  <a:outerShdw blurRad="38100" dist="38100" dir="2700000" algn="tl">
                    <a:srgbClr val="C0C0C0"/>
                  </a:outerShdw>
                </a:effectLst>
              </a:rPr>
              <a:t>Exercise</a:t>
            </a:r>
            <a:r>
              <a:rPr lang="tr-TR" sz="6000" b="1" dirty="0" smtClean="0">
                <a:solidFill>
                  <a:srgbClr val="FF3300"/>
                </a:solidFill>
                <a:effectLst>
                  <a:outerShdw blurRad="38100" dist="38100" dir="2700000" algn="tl">
                    <a:srgbClr val="C0C0C0"/>
                  </a:outerShdw>
                </a:effectLst>
              </a:rPr>
              <a:t> 2</a:t>
            </a:r>
            <a:endParaRPr lang="en-US" sz="6000" b="1" dirty="0" smtClean="0">
              <a:solidFill>
                <a:srgbClr val="FF3300"/>
              </a:solidFill>
              <a:effectLst>
                <a:outerShdw blurRad="38100" dist="38100" dir="2700000" algn="tl">
                  <a:srgbClr val="C0C0C0"/>
                </a:outerShdw>
              </a:effectLst>
            </a:endParaRPr>
          </a:p>
        </p:txBody>
      </p:sp>
      <p:sp>
        <p:nvSpPr>
          <p:cNvPr id="3077" name="Oval 5"/>
          <p:cNvSpPr>
            <a:spLocks noChangeArrowheads="1"/>
          </p:cNvSpPr>
          <p:nvPr/>
        </p:nvSpPr>
        <p:spPr bwMode="auto">
          <a:xfrm rot="2425300">
            <a:off x="1042988" y="0"/>
            <a:ext cx="1081087" cy="1728788"/>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6600" b="1" dirty="0" smtClean="0">
                <a:solidFill>
                  <a:schemeClr val="accent2"/>
                </a:solidFill>
                <a:effectLst>
                  <a:outerShdw blurRad="38100" dist="38100" dir="2700000" algn="tl">
                    <a:srgbClr val="000000"/>
                  </a:outerShdw>
                </a:effectLst>
                <a:latin typeface="Comic Sans MS" pitchFamily="66" charset="0"/>
              </a:rPr>
              <a:t>2</a:t>
            </a:r>
            <a:endParaRPr lang="en-US" sz="6600" b="1" dirty="0">
              <a:solidFill>
                <a:schemeClr val="accent2"/>
              </a:solidFill>
              <a:effectLst>
                <a:outerShdw blurRad="38100" dist="38100" dir="2700000" algn="tl">
                  <a:srgbClr val="000000"/>
                </a:outerShdw>
              </a:effectLst>
              <a:latin typeface="Comic Sans MS" pitchFamily="66" charset="0"/>
            </a:endParaRPr>
          </a:p>
        </p:txBody>
      </p:sp>
      <p:sp>
        <p:nvSpPr>
          <p:cNvPr id="47105" name="Rectangle 1"/>
          <p:cNvSpPr>
            <a:spLocks noChangeArrowheads="1"/>
          </p:cNvSpPr>
          <p:nvPr/>
        </p:nvSpPr>
        <p:spPr bwMode="auto">
          <a:xfrm>
            <a:off x="928662" y="1857364"/>
            <a:ext cx="78581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Suppose that a disk drive has 5000 cylinders (tracks), numbered 0 to 4999 and has the following track requests 86, 1470, 913, 1774, 948, 1509, 1022, 1750, 130, 971, and 1782. The drive is currently serving a request at cylinder 125, and the previous request was at cylinder 143 (arm is moving in the direction of decreasing track numbers). Starting from the current head position, what is the average seek length (in tracks) that the disk arm moves to satisfy all the pending requests, for each of the following disk scheduling algorithms? Also clearly indicate in which order the following disk scheduling techniques will process the requests.</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SSTF</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SCAN</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C-SCAN</a:t>
            </a:r>
            <a:endParaRPr kumimoji="0" lang="tr-T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4-SCAN (Assume 86 is the first request of the new sub queue)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en-US" sz="1800" b="1" dirty="0">
                          <a:latin typeface="Arial"/>
                          <a:ea typeface="Times New Roman"/>
                        </a:rPr>
                        <a:t>SSTF</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857620" y="714356"/>
            <a:ext cx="1101584" cy="523220"/>
          </a:xfrm>
          <a:prstGeom prst="rect">
            <a:avLst/>
          </a:prstGeom>
        </p:spPr>
        <p:txBody>
          <a:bodyPr wrap="none">
            <a:spAutoFit/>
          </a:bodyPr>
          <a:lstStyle/>
          <a:p>
            <a:pPr algn="ctr">
              <a:spcAft>
                <a:spcPts val="0"/>
              </a:spcAft>
            </a:pPr>
            <a:r>
              <a:rPr lang="en-US" sz="2800" b="1" dirty="0" smtClean="0">
                <a:solidFill>
                  <a:srgbClr val="FF0000"/>
                </a:solidFill>
                <a:latin typeface="Arial"/>
                <a:ea typeface="Times New Roman"/>
              </a:rPr>
              <a:t>SSTF</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Oval 5"/>
          <p:cNvSpPr>
            <a:spLocks noChangeArrowheads="1"/>
          </p:cNvSpPr>
          <p:nvPr/>
        </p:nvSpPr>
        <p:spPr bwMode="auto">
          <a:xfrm rot="-1719455">
            <a:off x="45751" y="197287"/>
            <a:ext cx="932324" cy="428943"/>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a:defRPr/>
            </a:pPr>
            <a:r>
              <a:rPr lang="tr-TR" sz="1800" dirty="0">
                <a:solidFill>
                  <a:schemeClr val="accent2"/>
                </a:solidFill>
                <a:effectLst>
                  <a:outerShdw blurRad="38100" dist="38100" dir="2700000" algn="tl">
                    <a:srgbClr val="000000"/>
                  </a:outerShdw>
                </a:effectLst>
                <a:latin typeface="Comic Sans MS" pitchFamily="66" charset="0"/>
              </a:rPr>
              <a:t>EX. </a:t>
            </a:r>
            <a:r>
              <a:rPr lang="tr-TR" sz="1800" dirty="0" smtClean="0">
                <a:solidFill>
                  <a:schemeClr val="accent2"/>
                </a:solidFill>
                <a:effectLst>
                  <a:outerShdw blurRad="38100" dist="38100" dir="2700000" algn="tl">
                    <a:srgbClr val="000000"/>
                  </a:outerShdw>
                </a:effectLst>
                <a:latin typeface="Comic Sans MS" pitchFamily="66" charset="0"/>
              </a:rPr>
              <a:t>2</a:t>
            </a:r>
            <a:endParaRPr lang="en-US" sz="1800" dirty="0">
              <a:solidFill>
                <a:schemeClr val="accent2"/>
              </a:solidFill>
              <a:effectLst>
                <a:outerShdw blurRad="38100" dist="38100" dir="2700000" algn="tl">
                  <a:srgbClr val="000000"/>
                </a:outerShdw>
              </a:effectLst>
              <a:latin typeface="Comic Sans MS" pitchFamily="66" charset="0"/>
            </a:endParaRP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15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Rectangle 8"/>
          <p:cNvSpPr/>
          <p:nvPr/>
        </p:nvSpPr>
        <p:spPr>
          <a:xfrm>
            <a:off x="500034" y="1285860"/>
            <a:ext cx="8358246" cy="430887"/>
          </a:xfrm>
          <a:prstGeom prst="rect">
            <a:avLst/>
          </a:prstGeom>
        </p:spPr>
        <p:txBody>
          <a:bodyPr wrap="square">
            <a:spAutoFit/>
          </a:bodyPr>
          <a:lstStyle/>
          <a:p>
            <a:pPr algn="ctr"/>
            <a:r>
              <a:rPr lang="tr-TR" sz="2200" b="1" dirty="0" smtClean="0">
                <a:latin typeface="Calibri" pitchFamily="34" charset="0"/>
                <a:ea typeface="Times New Roman" pitchFamily="18" charset="0"/>
                <a:cs typeface="Arial" pitchFamily="34" charset="0"/>
              </a:rPr>
              <a:t>125 </a:t>
            </a:r>
            <a:r>
              <a:rPr lang="tr-TR" sz="2200" b="1" dirty="0" smtClean="0">
                <a:latin typeface="Calibri" pitchFamily="34" charset="0"/>
                <a:ea typeface="Times New Roman" pitchFamily="18" charset="0"/>
                <a:cs typeface="Arial" pitchFamily="34" charset="0"/>
                <a:sym typeface="Symbol"/>
              </a:rPr>
              <a:t> </a:t>
            </a:r>
            <a:r>
              <a:rPr lang="en-US" sz="2200" b="1" dirty="0" smtClean="0">
                <a:latin typeface="Calibri" pitchFamily="34" charset="0"/>
                <a:ea typeface="Times New Roman" pitchFamily="18" charset="0"/>
                <a:cs typeface="Arial" pitchFamily="34" charset="0"/>
              </a:rPr>
              <a:t>86, 1470, 913, 1774, 948, 1509, 1022, 1750, 130, 971,</a:t>
            </a:r>
            <a:r>
              <a:rPr lang="tr-TR" sz="2200" b="1" dirty="0" smtClean="0">
                <a:latin typeface="Calibri" pitchFamily="34" charset="0"/>
                <a:ea typeface="Times New Roman" pitchFamily="18" charset="0"/>
                <a:cs typeface="Arial" pitchFamily="34" charset="0"/>
              </a:rPr>
              <a:t> </a:t>
            </a:r>
            <a:r>
              <a:rPr lang="en-US" sz="2200" b="1" dirty="0" smtClean="0">
                <a:latin typeface="Calibri" pitchFamily="34" charset="0"/>
                <a:ea typeface="Times New Roman" pitchFamily="18" charset="0"/>
                <a:cs typeface="Arial" pitchFamily="34" charset="0"/>
              </a:rPr>
              <a:t>1782. </a:t>
            </a:r>
            <a:endParaRPr lang="tr-TR" sz="2200" b="1" dirty="0"/>
          </a:p>
        </p:txBody>
      </p:sp>
      <p:graphicFrame>
        <p:nvGraphicFramePr>
          <p:cNvPr id="10" name="Table 9"/>
          <p:cNvGraphicFramePr>
            <a:graphicFrameLocks noGrp="1"/>
          </p:cNvGraphicFramePr>
          <p:nvPr/>
        </p:nvGraphicFramePr>
        <p:xfrm>
          <a:off x="4143372"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en-US" sz="1800" b="1" dirty="0">
                          <a:latin typeface="Arial"/>
                          <a:ea typeface="Times New Roman"/>
                        </a:rPr>
                        <a:t>SSTF</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130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5</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86</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913</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827</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948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35</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971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23</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1022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51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1470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448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1509</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39</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1750</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241</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1774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24</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r>
                        <a:rPr lang="en-US" sz="1800">
                          <a:solidFill>
                            <a:srgbClr val="0000FF"/>
                          </a:solidFill>
                          <a:latin typeface="Arial"/>
                          <a:ea typeface="Times New Roman"/>
                        </a:rPr>
                        <a:t>1782</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a:solidFill>
                            <a:srgbClr val="0000FF"/>
                          </a:solidFill>
                          <a:latin typeface="Arial"/>
                          <a:ea typeface="Times New Roman"/>
                        </a:rPr>
                        <a:t>8</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dirty="0">
                          <a:latin typeface="Arial"/>
                          <a:ea typeface="Times New Roman"/>
                        </a:rPr>
                        <a:t>Average seek length</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solidFill>
                            <a:srgbClr val="FF0000"/>
                          </a:solidFill>
                          <a:latin typeface="Arial"/>
                          <a:ea typeface="Times New Roman"/>
                        </a:rPr>
                        <a:t>158.64</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2143108" y="2071678"/>
          <a:ext cx="1785950" cy="4271969"/>
        </p:xfrm>
        <a:graphic>
          <a:graphicData uri="http://schemas.openxmlformats.org/drawingml/2006/table">
            <a:tbl>
              <a:tblPr/>
              <a:tblGrid>
                <a:gridCol w="886353"/>
                <a:gridCol w="899597"/>
              </a:tblGrid>
              <a:tr h="210028">
                <a:tc gridSpan="2">
                  <a:txBody>
                    <a:bodyPr/>
                    <a:lstStyle/>
                    <a:p>
                      <a:pPr algn="ctr">
                        <a:spcAft>
                          <a:spcPts val="0"/>
                        </a:spcAft>
                      </a:pPr>
                      <a:r>
                        <a:rPr lang="en-US" sz="1800" b="1" dirty="0">
                          <a:latin typeface="Arial"/>
                          <a:ea typeface="Times New Roman"/>
                        </a:rPr>
                        <a:t>SSTF</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560074">
                <a:tc>
                  <a:txBody>
                    <a:bodyPr/>
                    <a:lstStyle/>
                    <a:p>
                      <a:pPr>
                        <a:spcAft>
                          <a:spcPts val="0"/>
                        </a:spcAft>
                      </a:pPr>
                      <a:r>
                        <a:rPr lang="en-US" sz="1050" b="1" dirty="0">
                          <a:latin typeface="Arial"/>
                          <a:ea typeface="Times New Roman"/>
                        </a:rPr>
                        <a:t>Next track</a:t>
                      </a:r>
                      <a:endParaRPr lang="tr-TR" sz="1800" dirty="0">
                        <a:latin typeface="Times New Roman"/>
                        <a:ea typeface="Times New Roman"/>
                      </a:endParaRPr>
                    </a:p>
                    <a:p>
                      <a:pPr>
                        <a:spcAft>
                          <a:spcPts val="0"/>
                        </a:spcAft>
                      </a:pPr>
                      <a:r>
                        <a:rPr lang="en-US" sz="1050" b="1" dirty="0">
                          <a:latin typeface="Arial"/>
                          <a:ea typeface="Times New Roman"/>
                        </a:rPr>
                        <a:t>accessed</a:t>
                      </a: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b="1">
                          <a:latin typeface="Arial"/>
                          <a:ea typeface="Times New Roman"/>
                        </a:rPr>
                        <a:t>Number of</a:t>
                      </a:r>
                      <a:endParaRPr lang="tr-TR" sz="1800">
                        <a:latin typeface="Times New Roman"/>
                        <a:ea typeface="Times New Roman"/>
                      </a:endParaRPr>
                    </a:p>
                    <a:p>
                      <a:pPr>
                        <a:spcAft>
                          <a:spcPts val="0"/>
                        </a:spcAft>
                      </a:pPr>
                      <a:r>
                        <a:rPr lang="en-US" sz="1050" b="1">
                          <a:latin typeface="Arial"/>
                          <a:ea typeface="Times New Roman"/>
                        </a:rPr>
                        <a:t>Tracks</a:t>
                      </a:r>
                      <a:endParaRPr lang="tr-TR" sz="1800">
                        <a:latin typeface="Times New Roman"/>
                        <a:ea typeface="Times New Roman"/>
                      </a:endParaRPr>
                    </a:p>
                    <a:p>
                      <a:pPr>
                        <a:spcAft>
                          <a:spcPts val="0"/>
                        </a:spcAft>
                      </a:pPr>
                      <a:r>
                        <a:rPr lang="en-US" sz="1050" b="1">
                          <a:latin typeface="Arial"/>
                          <a:ea typeface="Times New Roman"/>
                        </a:rPr>
                        <a:t>traversed</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028">
                <a:tc>
                  <a:txBody>
                    <a:bodyPr/>
                    <a:lstStyle/>
                    <a:p>
                      <a:pPr>
                        <a:spcAft>
                          <a:spcPts val="0"/>
                        </a:spcAft>
                      </a:pP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55">
                <a:tc>
                  <a:txBody>
                    <a:bodyPr/>
                    <a:lstStyle/>
                    <a:p>
                      <a:pPr>
                        <a:spcAft>
                          <a:spcPts val="0"/>
                        </a:spcAft>
                      </a:pPr>
                      <a:r>
                        <a:rPr lang="en-US" sz="1050" b="1">
                          <a:latin typeface="Arial"/>
                          <a:ea typeface="Times New Roman"/>
                        </a:rPr>
                        <a:t>Average seek length</a:t>
                      </a:r>
                      <a:endParaRPr lang="tr-T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tr-T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3857620" y="714356"/>
            <a:ext cx="1101584" cy="523220"/>
          </a:xfrm>
          <a:prstGeom prst="rect">
            <a:avLst/>
          </a:prstGeom>
        </p:spPr>
        <p:txBody>
          <a:bodyPr wrap="none">
            <a:spAutoFit/>
          </a:bodyPr>
          <a:lstStyle/>
          <a:p>
            <a:pPr algn="ctr">
              <a:spcAft>
                <a:spcPts val="0"/>
              </a:spcAft>
            </a:pPr>
            <a:r>
              <a:rPr lang="en-US" sz="2800" b="1" dirty="0" smtClean="0">
                <a:solidFill>
                  <a:srgbClr val="FF0000"/>
                </a:solidFill>
                <a:latin typeface="Arial"/>
                <a:ea typeface="Times New Roman"/>
              </a:rPr>
              <a:t>SSTF</a:t>
            </a:r>
            <a:endParaRPr lang="tr-TR" sz="2800" dirty="0">
              <a:solidFill>
                <a:srgbClr val="FF0000"/>
              </a:solidFill>
              <a:latin typeface="Times New Roman"/>
              <a:ea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9BECC7-8AD3-4888-9CDD-AF21CA49052B}"/>
</file>

<file path=customXml/itemProps2.xml><?xml version="1.0" encoding="utf-8"?>
<ds:datastoreItem xmlns:ds="http://schemas.openxmlformats.org/officeDocument/2006/customXml" ds:itemID="{C3926183-F4A5-47CC-BB39-6B441FF06E7C}"/>
</file>

<file path=customXml/itemProps3.xml><?xml version="1.0" encoding="utf-8"?>
<ds:datastoreItem xmlns:ds="http://schemas.openxmlformats.org/officeDocument/2006/customXml" ds:itemID="{4150FDB2-D60A-458C-9EFE-67DBA82E3E2C}"/>
</file>

<file path=docProps/app.xml><?xml version="1.0" encoding="utf-8"?>
<Properties xmlns="http://schemas.openxmlformats.org/officeDocument/2006/extended-properties" xmlns:vt="http://schemas.openxmlformats.org/officeDocument/2006/docPropsVTypes">
  <TotalTime>323</TotalTime>
  <Words>841</Words>
  <Application>Microsoft Office PowerPoint</Application>
  <PresentationFormat>On-screen Show (4:3)</PresentationFormat>
  <Paragraphs>344</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RFFlow</vt:lpstr>
      <vt:lpstr>Selected Exercises</vt:lpstr>
      <vt:lpstr>Exercise 1</vt:lpstr>
      <vt:lpstr>RR, q=2</vt:lpstr>
      <vt:lpstr>Slide 4</vt:lpstr>
      <vt:lpstr>Slide 5</vt:lpstr>
      <vt:lpstr>SRT  (shortest remaining time)</vt:lpstr>
      <vt:lpstr>Exercise 2</vt:lpstr>
      <vt:lpstr>Slide 8</vt:lpstr>
      <vt:lpstr>Slide 9</vt:lpstr>
      <vt:lpstr>Slide 10</vt:lpstr>
      <vt:lpstr>Slide 11</vt:lpstr>
      <vt:lpstr>Slide 12</vt:lpstr>
      <vt:lpstr>Slide 13</vt:lpstr>
      <vt:lpstr>Slide 14</vt:lpstr>
      <vt:lpstr>Slide 15</vt:lpstr>
      <vt:lpstr>Slide 16</vt:lpstr>
    </vt:vector>
  </TitlesOfParts>
  <Company>Pergama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Exercises</dc:title>
  <dc:creator>Ahmet Rizaner</dc:creator>
  <cp:lastModifiedBy>Ahmet Rizaner</cp:lastModifiedBy>
  <cp:revision>72</cp:revision>
  <dcterms:created xsi:type="dcterms:W3CDTF">2004-12-25T22:20:12Z</dcterms:created>
  <dcterms:modified xsi:type="dcterms:W3CDTF">2010-05-22T21:52:53Z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