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sldx" ContentType="application/vnd.openxmlformats-officedocument.presentationml.slide"/>
  <Override PartName="/ppt/presentation.xml" ContentType="application/vnd.openxmlformats-officedocument.presentationml.presentation.main+xml"/>
  <Override PartName="/ppt/slides/slide1.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2.xml" ContentType="application/vnd.openxmlformats-officedocument.presentationml.slide+xml"/>
  <Override PartName="/ppt/slides/slide1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32" r:id="rId1"/>
  </p:sldMasterIdLst>
  <p:notesMasterIdLst>
    <p:notesMasterId r:id="rId23"/>
  </p:notesMasterIdLst>
  <p:sldIdLst>
    <p:sldId id="299" r:id="rId2"/>
    <p:sldId id="273" r:id="rId3"/>
    <p:sldId id="303" r:id="rId4"/>
    <p:sldId id="304" r:id="rId5"/>
    <p:sldId id="305" r:id="rId6"/>
    <p:sldId id="308" r:id="rId7"/>
    <p:sldId id="326" r:id="rId8"/>
    <p:sldId id="327" r:id="rId9"/>
    <p:sldId id="343" r:id="rId10"/>
    <p:sldId id="332" r:id="rId11"/>
    <p:sldId id="328" r:id="rId12"/>
    <p:sldId id="329" r:id="rId13"/>
    <p:sldId id="330" r:id="rId14"/>
    <p:sldId id="335" r:id="rId15"/>
    <p:sldId id="336" r:id="rId16"/>
    <p:sldId id="344" r:id="rId17"/>
    <p:sldId id="345" r:id="rId18"/>
    <p:sldId id="339" r:id="rId19"/>
    <p:sldId id="346" r:id="rId20"/>
    <p:sldId id="347" r:id="rId21"/>
    <p:sldId id="324"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80" d="100"/>
          <a:sy n="80" d="100"/>
        </p:scale>
        <p:origin x="-1445"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CFC223-A2DD-4B0D-AB95-4B4F5A53FA93}" type="datetimeFigureOut">
              <a:rPr lang="tr-TR" smtClean="0"/>
              <a:pPr/>
              <a:t>01.12.2014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9B763C-500F-41A2-83C2-3BE65941246E}"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Alt Başlık"/>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CCB0FF28-54BD-49D5-9816-89377949B516}" type="datetime1">
              <a:rPr lang="tr-TR" smtClean="0"/>
              <a:pPr/>
              <a:t>01.12.2014</a:t>
            </a:fld>
            <a:endParaRPr lang="tr-TR"/>
          </a:p>
        </p:txBody>
      </p:sp>
      <p:sp>
        <p:nvSpPr>
          <p:cNvPr id="17" name="16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7" name="6 Düz Bağlayıcı"/>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96FA02-D0B2-4A2B-8223-F71D8D3D8F30}" type="slidenum">
              <a:rPr lang="tr-TR" smtClean="0"/>
              <a:pPr/>
              <a:t>‹#›</a:t>
            </a:fld>
            <a:endParaRPr lang="tr-TR"/>
          </a:p>
        </p:txBody>
      </p:sp>
      <p:sp>
        <p:nvSpPr>
          <p:cNvPr id="8" name="7 Başlık"/>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32FF590-8B90-4719-A884-C33C8A54A8B5}" type="datetime1">
              <a:rPr lang="tr-TR" smtClean="0"/>
              <a:pPr/>
              <a:t>01.12.2014</a:t>
            </a:fld>
            <a:endParaRPr lang="tr-TR"/>
          </a:p>
        </p:txBody>
      </p:sp>
      <p:sp>
        <p:nvSpPr>
          <p:cNvPr id="5" name="4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6" name="5 Slayt Numarası Yer Tutucusu"/>
          <p:cNvSpPr>
            <a:spLocks noGrp="1"/>
          </p:cNvSpPr>
          <p:nvPr>
            <p:ph type="sldNum" sz="quarter" idx="12"/>
          </p:nvPr>
        </p:nvSpPr>
        <p:spPr/>
        <p:txBody>
          <a:bodyPr/>
          <a:lstStyle/>
          <a:p>
            <a:fld id="{2C96FA02-D0B2-4A2B-8223-F71D8D3D8F30}"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2"/>
      </p:bgRef>
    </p:bg>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Düz Bağlayıcı"/>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Oval"/>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6915912" y="3009901"/>
            <a:ext cx="457200" cy="441325"/>
          </a:xfrm>
        </p:spPr>
        <p:txBody>
          <a:bodyPr/>
          <a:lstStyle/>
          <a:p>
            <a:fld id="{2C96FA02-D0B2-4A2B-8223-F71D8D3D8F30}" type="slidenum">
              <a:rPr lang="tr-TR" smtClean="0"/>
              <a:pPr/>
              <a:t>‹#›</a:t>
            </a:fld>
            <a:endParaRPr lang="tr-TR"/>
          </a:p>
        </p:txBody>
      </p:sp>
      <p:sp>
        <p:nvSpPr>
          <p:cNvPr id="3" name="2 Dikey Metin Yer Tutucusu"/>
          <p:cNvSpPr>
            <a:spLocks noGrp="1"/>
          </p:cNvSpPr>
          <p:nvPr>
            <p:ph type="body" orient="vert" idx="1"/>
          </p:nvPr>
        </p:nvSpPr>
        <p:spPr>
          <a:xfrm>
            <a:off x="304800" y="304800"/>
            <a:ext cx="6553200" cy="5821366"/>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B7BC50-A282-4D85-993A-D7236948F6A7}" type="datetime1">
              <a:rPr lang="tr-TR" smtClean="0"/>
              <a:pPr/>
              <a:t>01.12.2014</a:t>
            </a:fld>
            <a:endParaRPr lang="tr-TR"/>
          </a:p>
        </p:txBody>
      </p:sp>
      <p:sp>
        <p:nvSpPr>
          <p:cNvPr id="5" name="4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2" name="1 Dikey Başlık"/>
          <p:cNvSpPr>
            <a:spLocks noGrp="1"/>
          </p:cNvSpPr>
          <p:nvPr>
            <p:ph type="title" orient="vert"/>
          </p:nvPr>
        </p:nvSpPr>
        <p:spPr>
          <a:xfrm>
            <a:off x="7391400" y="304801"/>
            <a:ext cx="1447800" cy="5851525"/>
          </a:xfrm>
        </p:spPr>
        <p:txBody>
          <a:bodyPr vert="eaVert"/>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solidFill>
                  <a:schemeClr val="accent3">
                    <a:shade val="75000"/>
                  </a:schemeClr>
                </a:solidFill>
              </a:defRPr>
            </a:lvl1p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45D9FEA0-D842-46A8-9B4E-97F691DA06F4}" type="datetime1">
              <a:rPr lang="tr-TR" smtClean="0"/>
              <a:pPr/>
              <a:t>01.12.2014</a:t>
            </a:fld>
            <a:endParaRPr lang="tr-TR"/>
          </a:p>
        </p:txBody>
      </p:sp>
      <p:sp>
        <p:nvSpPr>
          <p:cNvPr id="5" name="4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6" name="5 Slayt Numarası Yer Tutucusu"/>
          <p:cNvSpPr>
            <a:spLocks noGrp="1"/>
          </p:cNvSpPr>
          <p:nvPr>
            <p:ph type="sldNum" sz="quarter" idx="12"/>
          </p:nvPr>
        </p:nvSpPr>
        <p:spPr>
          <a:xfrm>
            <a:off x="4361688" y="1026372"/>
            <a:ext cx="457200" cy="441325"/>
          </a:xfrm>
        </p:spPr>
        <p:txBody>
          <a:bodyPr/>
          <a:lstStyle/>
          <a:p>
            <a:fld id="{2C96FA02-D0B2-4A2B-8223-F71D8D3D8F30}" type="slidenum">
              <a:rPr lang="tr-TR" smtClean="0"/>
              <a:pPr/>
              <a:t>‹#›</a:t>
            </a:fld>
            <a:endParaRPr lang="tr-TR"/>
          </a:p>
        </p:txBody>
      </p:sp>
      <p:sp>
        <p:nvSpPr>
          <p:cNvPr id="8" name="7 İçerik Yer Tutucusu"/>
          <p:cNvSpPr>
            <a:spLocks noGrp="1"/>
          </p:cNvSpPr>
          <p:nvPr>
            <p:ph sz="quarter" idx="1"/>
          </p:nvPr>
        </p:nvSpPr>
        <p:spPr>
          <a:xfrm>
            <a:off x="301752" y="1527048"/>
            <a:ext cx="850392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3" name="12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4" name="3 Veri Yer Tutucusu"/>
          <p:cNvSpPr>
            <a:spLocks noGrp="1"/>
          </p:cNvSpPr>
          <p:nvPr>
            <p:ph type="dt" sz="half" idx="10"/>
          </p:nvPr>
        </p:nvSpPr>
        <p:spPr/>
        <p:txBody>
          <a:bodyPr/>
          <a:lstStyle/>
          <a:p>
            <a:fld id="{A224B734-07A3-456C-8BDD-4D3E270634E6}" type="datetime1">
              <a:rPr lang="tr-TR" smtClean="0"/>
              <a:pPr/>
              <a:t>01.12.2014</a:t>
            </a:fld>
            <a:endParaRPr lang="tr-TR"/>
          </a:p>
        </p:txBody>
      </p:sp>
      <p:sp>
        <p:nvSpPr>
          <p:cNvPr id="8" name="7 Düz Bağlayıcı"/>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96FA02-D0B2-4A2B-8223-F71D8D3D8F30}" type="slidenum">
              <a:rPr lang="tr-TR" smtClean="0"/>
              <a:pPr/>
              <a:t>‹#›</a:t>
            </a:fld>
            <a:endParaRPr lang="tr-TR"/>
          </a:p>
        </p:txBody>
      </p:sp>
      <p:sp>
        <p:nvSpPr>
          <p:cNvPr id="2" name="1 Başlık"/>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758952"/>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a:xfrm>
            <a:off x="5791200" y="6409944"/>
            <a:ext cx="3044952" cy="365760"/>
          </a:xfrm>
        </p:spPr>
        <p:txBody>
          <a:bodyPr/>
          <a:lstStyle/>
          <a:p>
            <a:fld id="{006F2EF6-B5D6-4A2E-B6E1-1EC922F65094}" type="datetime1">
              <a:rPr lang="tr-TR" smtClean="0"/>
              <a:pPr/>
              <a:t>01.12.2014</a:t>
            </a:fld>
            <a:endParaRPr lang="tr-TR"/>
          </a:p>
        </p:txBody>
      </p:sp>
      <p:sp>
        <p:nvSpPr>
          <p:cNvPr id="6" name="5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7" name="6 Slayt Numarası Yer Tutucusu"/>
          <p:cNvSpPr>
            <a:spLocks noGrp="1"/>
          </p:cNvSpPr>
          <p:nvPr>
            <p:ph type="sldNum" sz="quarter" idx="12"/>
          </p:nvPr>
        </p:nvSpPr>
        <p:spPr/>
        <p:txBody>
          <a:bodyPr/>
          <a:lstStyle/>
          <a:p>
            <a:fld id="{2C96FA02-D0B2-4A2B-8223-F71D8D3D8F30}" type="slidenum">
              <a:rPr lang="tr-TR" smtClean="0"/>
              <a:pPr/>
              <a:t>‹#›</a:t>
            </a:fld>
            <a:endParaRPr lang="tr-TR"/>
          </a:p>
        </p:txBody>
      </p:sp>
      <p:sp>
        <p:nvSpPr>
          <p:cNvPr id="8" name="7 Düz Bağlayıcı"/>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İçerik Yer Tutucusu"/>
          <p:cNvSpPr>
            <a:spLocks noGrp="1"/>
          </p:cNvSpPr>
          <p:nvPr>
            <p:ph sz="half" idx="1"/>
          </p:nvPr>
        </p:nvSpPr>
        <p:spPr>
          <a:xfrm>
            <a:off x="301752"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İçerik Yer Tutucusu"/>
          <p:cNvSpPr>
            <a:spLocks noGrp="1"/>
          </p:cNvSpPr>
          <p:nvPr>
            <p:ph sz="half" idx="2"/>
          </p:nvPr>
        </p:nvSpPr>
        <p:spPr>
          <a:xfrm>
            <a:off x="4800600"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1">
        <a:schemeClr val="bg2"/>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Dikdörtgen"/>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6499B97-0F16-4774-B034-FB741C53EAAE}" type="datetime1">
              <a:rPr lang="tr-TR" smtClean="0"/>
              <a:pPr/>
              <a:t>01.12.2014</a:t>
            </a:fld>
            <a:endParaRPr lang="tr-TR"/>
          </a:p>
        </p:txBody>
      </p:sp>
      <p:sp>
        <p:nvSpPr>
          <p:cNvPr id="8" name="7 Altbilgi Yer Tutucusu"/>
          <p:cNvSpPr>
            <a:spLocks noGrp="1"/>
          </p:cNvSpPr>
          <p:nvPr>
            <p:ph type="ftr" sz="quarter" idx="11"/>
          </p:nvPr>
        </p:nvSpPr>
        <p:spPr>
          <a:xfrm>
            <a:off x="304800" y="6409944"/>
            <a:ext cx="3581400" cy="365760"/>
          </a:xfrm>
        </p:spPr>
        <p:txBody>
          <a:bodyPr/>
          <a:lstStyle/>
          <a:p>
            <a:r>
              <a:rPr lang="tr-TR" smtClean="0"/>
              <a:t>Bankacılık ve Finans Uzaktan Öğretim Tezsiz Yüksek Lisans Programı</a:t>
            </a:r>
            <a:endParaRPr lang="tr-TR"/>
          </a:p>
        </p:txBody>
      </p:sp>
      <p:sp>
        <p:nvSpPr>
          <p:cNvPr id="15" name="14 Düz Bağlayıcı"/>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İçerik Yer Tutucusu"/>
          <p:cNvSpPr>
            <a:spLocks noGrp="1"/>
          </p:cNvSpPr>
          <p:nvPr>
            <p:ph sz="quarter" idx="2"/>
          </p:nvPr>
        </p:nvSpPr>
        <p:spPr>
          <a:xfrm>
            <a:off x="301752" y="2471383"/>
            <a:ext cx="4041648" cy="3818404"/>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İçerik Yer Tutucusu"/>
          <p:cNvSpPr>
            <a:spLocks noGrp="1"/>
          </p:cNvSpPr>
          <p:nvPr>
            <p:ph sz="quarter" idx="4"/>
          </p:nvPr>
        </p:nvSpPr>
        <p:spPr>
          <a:xfrm>
            <a:off x="4800600" y="2471383"/>
            <a:ext cx="4038600" cy="382219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Slayt Numarası Yer Tutucusu"/>
          <p:cNvSpPr>
            <a:spLocks noGrp="1"/>
          </p:cNvSpPr>
          <p:nvPr>
            <p:ph type="sldNum" sz="quarter" idx="12"/>
          </p:nvPr>
        </p:nvSpPr>
        <p:spPr>
          <a:xfrm>
            <a:off x="4343400" y="1042416"/>
            <a:ext cx="457200" cy="441325"/>
          </a:xfrm>
        </p:spPr>
        <p:txBody>
          <a:bodyPr/>
          <a:lstStyle>
            <a:lvl1pPr algn="ctr">
              <a:defRPr/>
            </a:lvl1pPr>
          </a:lstStyle>
          <a:p>
            <a:fld id="{2C96FA02-D0B2-4A2B-8223-F71D8D3D8F30}" type="slidenum">
              <a:rPr lang="tr-TR" smtClean="0"/>
              <a:pPr/>
              <a:t>‹#›</a:t>
            </a:fld>
            <a:endParaRPr lang="tr-TR"/>
          </a:p>
        </p:txBody>
      </p:sp>
      <p:sp>
        <p:nvSpPr>
          <p:cNvPr id="23" name="22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1E6D58F4-FE21-4359-8C60-CD9CDCD426FB}" type="datetime1">
              <a:rPr lang="tr-TR" smtClean="0"/>
              <a:pPr/>
              <a:t>01.12.2014</a:t>
            </a:fld>
            <a:endParaRPr lang="tr-TR"/>
          </a:p>
        </p:txBody>
      </p:sp>
      <p:sp>
        <p:nvSpPr>
          <p:cNvPr id="4" name="3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5" name="4 Slayt Numarası Yer Tutucusu"/>
          <p:cNvSpPr>
            <a:spLocks noGrp="1"/>
          </p:cNvSpPr>
          <p:nvPr>
            <p:ph type="sldNum" sz="quarter" idx="12"/>
          </p:nvPr>
        </p:nvSpPr>
        <p:spPr>
          <a:xfrm>
            <a:off x="4343400" y="1036020"/>
            <a:ext cx="457200" cy="441325"/>
          </a:xfrm>
        </p:spPr>
        <p:txBody>
          <a:bodyPr/>
          <a:lstStyle/>
          <a:p>
            <a:fld id="{2C96FA02-D0B2-4A2B-8223-F71D8D3D8F3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Dikdörtgen"/>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Veri Yer Tutucusu"/>
          <p:cNvSpPr>
            <a:spLocks noGrp="1"/>
          </p:cNvSpPr>
          <p:nvPr>
            <p:ph type="dt" sz="half" idx="10"/>
          </p:nvPr>
        </p:nvSpPr>
        <p:spPr/>
        <p:txBody>
          <a:bodyPr/>
          <a:lstStyle/>
          <a:p>
            <a:fld id="{6933EDBE-ABFF-4B24-AC18-7D7D123B70ED}" type="datetime1">
              <a:rPr lang="tr-TR" smtClean="0"/>
              <a:pPr/>
              <a:t>01.12.2014</a:t>
            </a:fld>
            <a:endParaRPr lang="tr-TR"/>
          </a:p>
        </p:txBody>
      </p:sp>
      <p:sp>
        <p:nvSpPr>
          <p:cNvPr id="3" name="2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4" name="3 Slayt Numarası Yer Tutucusu"/>
          <p:cNvSpPr>
            <a:spLocks noGrp="1"/>
          </p:cNvSpPr>
          <p:nvPr>
            <p:ph type="sldNum" sz="quarter" idx="12"/>
          </p:nvPr>
        </p:nvSpPr>
        <p:spPr>
          <a:xfrm>
            <a:off x="4267200" y="6324600"/>
            <a:ext cx="609600" cy="441324"/>
          </a:xfrm>
        </p:spPr>
        <p:txBody>
          <a:bodyPr/>
          <a:lstStyle>
            <a:lvl1pPr>
              <a:defRPr>
                <a:solidFill>
                  <a:srgbClr val="FFFFFF"/>
                </a:solidFill>
              </a:defRPr>
            </a:lvl1pPr>
          </a:lstStyle>
          <a:p>
            <a:fld id="{2C96FA02-D0B2-4A2B-8223-F71D8D3D8F3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9" name="18 Dikdörtgen"/>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İçerik Yer Tutucusu"/>
          <p:cNvSpPr>
            <a:spLocks noGrp="1"/>
          </p:cNvSpPr>
          <p:nvPr>
            <p:ph sz="quarter" idx="1"/>
          </p:nvPr>
        </p:nvSpPr>
        <p:spPr>
          <a:xfrm>
            <a:off x="3124200" y="685800"/>
            <a:ext cx="5638800" cy="5410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96FA02-D0B2-4A2B-8223-F71D8D3D8F30}" type="slidenum">
              <a:rPr lang="tr-TR" smtClean="0"/>
              <a:pPr/>
              <a:t>‹#›</a:t>
            </a:fld>
            <a:endParaRPr lang="tr-TR"/>
          </a:p>
        </p:txBody>
      </p:sp>
      <p:sp>
        <p:nvSpPr>
          <p:cNvPr id="21" name="20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p:txBody>
          <a:bodyPr/>
          <a:lstStyle/>
          <a:p>
            <a:fld id="{FCF4F192-1B14-4CD5-BF3E-D93D216E6F90}" type="datetime1">
              <a:rPr lang="tr-TR" smtClean="0"/>
              <a:pPr/>
              <a:t>01.12.2014</a:t>
            </a:fld>
            <a:endParaRPr lang="tr-TR"/>
          </a:p>
        </p:txBody>
      </p:sp>
      <p:sp>
        <p:nvSpPr>
          <p:cNvPr id="6" name="5 Altbilgi Yer Tutucusu"/>
          <p:cNvSpPr>
            <a:spLocks noGrp="1"/>
          </p:cNvSpPr>
          <p:nvPr>
            <p:ph type="ftr" sz="quarter" idx="11"/>
          </p:nvPr>
        </p:nvSpPr>
        <p:spPr>
          <a:xfrm>
            <a:off x="301752" y="6410848"/>
            <a:ext cx="3383280" cy="365760"/>
          </a:xfrm>
        </p:spPr>
        <p:txBody>
          <a:bodyPr/>
          <a:lstStyle/>
          <a:p>
            <a:r>
              <a:rPr lang="tr-TR" smtClean="0"/>
              <a:t>Bankacılık ve Finans Uzaktan Öğretim Tezsiz Yüksek Lisans Programı</a:t>
            </a:r>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1" name="20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Dikdörtgen"/>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p>
            <a:fld id="{2C96FA02-D0B2-4A2B-8223-F71D8D3D8F30}" type="slidenum">
              <a:rPr lang="tr-TR" smtClean="0"/>
              <a:pPr/>
              <a:t>‹#›</a:t>
            </a:fld>
            <a:endParaRPr lang="tr-TR"/>
          </a:p>
        </p:txBody>
      </p:sp>
      <p:sp>
        <p:nvSpPr>
          <p:cNvPr id="2" name="1 Başlık"/>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3000375" y="609600"/>
            <a:ext cx="5867400" cy="4267200"/>
          </a:xfrm>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22" name="21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a:xfrm>
            <a:off x="5788152" y="6404984"/>
            <a:ext cx="3044952" cy="365760"/>
          </a:xfrm>
        </p:spPr>
        <p:txBody>
          <a:bodyPr/>
          <a:lstStyle/>
          <a:p>
            <a:fld id="{3C3DD6A2-F6F4-43B0-A48D-5AC533EB370E}" type="datetime1">
              <a:rPr lang="tr-TR" smtClean="0"/>
              <a:pPr/>
              <a:t>01.12.2014</a:t>
            </a:fld>
            <a:endParaRPr lang="tr-TR"/>
          </a:p>
        </p:txBody>
      </p:sp>
      <p:sp>
        <p:nvSpPr>
          <p:cNvPr id="6" name="5 Altbilgi Yer Tutucusu"/>
          <p:cNvSpPr>
            <a:spLocks noGrp="1"/>
          </p:cNvSpPr>
          <p:nvPr>
            <p:ph type="ftr" sz="quarter" idx="11"/>
          </p:nvPr>
        </p:nvSpPr>
        <p:spPr>
          <a:xfrm>
            <a:off x="301752" y="6410848"/>
            <a:ext cx="3584448" cy="365760"/>
          </a:xfrm>
        </p:spPr>
        <p:txBody>
          <a:bodyPr/>
          <a:lstStyle/>
          <a:p>
            <a:r>
              <a:rPr lang="tr-TR" smtClean="0"/>
              <a:t>Bankacılık ve Finans Uzaktan Öğretim Tezsiz Yüksek Lisans Programı</a:t>
            </a: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Veri Yer Tutucusu"/>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671FA9D-65AC-4589-8D9E-72D652954518}" type="datetime1">
              <a:rPr lang="tr-TR" smtClean="0"/>
              <a:pPr/>
              <a:t>01.12.2014</a:t>
            </a:fld>
            <a:endParaRPr lang="tr-TR"/>
          </a:p>
        </p:txBody>
      </p:sp>
      <p:sp>
        <p:nvSpPr>
          <p:cNvPr id="3" name="2 Altbilgi Yer Tutucusu"/>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tr-TR" smtClean="0"/>
              <a:t>Bankacılık ve Finans Uzaktan Öğretim Tezsiz Yüksek Lisans Programı</a:t>
            </a:r>
            <a:endParaRPr lang="tr-TR"/>
          </a:p>
        </p:txBody>
      </p:sp>
      <p:sp>
        <p:nvSpPr>
          <p:cNvPr id="8" name="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Düz Bağlayıcı"/>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C96FA02-D0B2-4A2B-8223-F71D8D3D8F30}" type="slidenum">
              <a:rPr lang="tr-TR" smtClean="0"/>
              <a:pPr/>
              <a:t>‹#›</a:t>
            </a:fld>
            <a:endParaRPr lang="tr-TR"/>
          </a:p>
        </p:txBody>
      </p:sp>
      <p:sp>
        <p:nvSpPr>
          <p:cNvPr id="22" name="21 Başlık Yer Tutucusu"/>
          <p:cNvSpPr>
            <a:spLocks noGrp="1"/>
          </p:cNvSpPr>
          <p:nvPr>
            <p:ph type="title"/>
          </p:nvPr>
        </p:nvSpPr>
        <p:spPr>
          <a:xfrm>
            <a:off x="301752" y="228600"/>
            <a:ext cx="8534400" cy="758952"/>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lt1" tx1="dk1" bg2="lt2" tx2="dk2" accent1="accent1" accent2="accent2" accent3="accent3" accent4="accent4" accent5="accent5" accent6="accent6" hlink="hlink" folHlink="folHlink"/>
  <p:sldLayoutIdLst>
    <p:sldLayoutId id="2147484333" r:id="rId1"/>
    <p:sldLayoutId id="2147484334" r:id="rId2"/>
    <p:sldLayoutId id="2147484335" r:id="rId3"/>
    <p:sldLayoutId id="2147484336" r:id="rId4"/>
    <p:sldLayoutId id="2147484337" r:id="rId5"/>
    <p:sldLayoutId id="2147484338" r:id="rId6"/>
    <p:sldLayoutId id="2147484339" r:id="rId7"/>
    <p:sldLayoutId id="2147484340" r:id="rId8"/>
    <p:sldLayoutId id="2147484341" r:id="rId9"/>
    <p:sldLayoutId id="2147484342" r:id="rId10"/>
    <p:sldLayoutId id="2147484343" r:id="rId11"/>
  </p:sldLayoutIdLst>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PowerPoint_Slayd_1.sldx"/></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4 Metin Yer Tutucusu"/>
          <p:cNvSpPr>
            <a:spLocks noGrp="1"/>
          </p:cNvSpPr>
          <p:nvPr>
            <p:ph type="body" idx="1"/>
          </p:nvPr>
        </p:nvSpPr>
        <p:spPr/>
        <p:txBody>
          <a:bodyPr anchor="b">
            <a:normAutofit/>
          </a:bodyPr>
          <a:lstStyle/>
          <a:p>
            <a:r>
              <a:rPr lang="tr-TR" sz="3000" dirty="0" smtClean="0">
                <a:latin typeface="Tahoma" pitchFamily="34" charset="0"/>
                <a:ea typeface="Tahoma" pitchFamily="34" charset="0"/>
                <a:cs typeface="Tahoma" pitchFamily="34" charset="0"/>
              </a:rPr>
              <a:t>MALİYET VE YÖNETİM MUHASEBESİ</a:t>
            </a:r>
          </a:p>
        </p:txBody>
      </p:sp>
      <p:sp>
        <p:nvSpPr>
          <p:cNvPr id="4" name="3 Başlık"/>
          <p:cNvSpPr>
            <a:spLocks noGrp="1"/>
          </p:cNvSpPr>
          <p:nvPr>
            <p:ph type="title"/>
          </p:nvPr>
        </p:nvSpPr>
        <p:spPr/>
        <p:txBody>
          <a:bodyPr anchor="ctr">
            <a:noAutofit/>
          </a:bodyPr>
          <a:lstStyle/>
          <a:p>
            <a:r>
              <a:rPr lang="tr-TR" sz="3600" b="1" dirty="0" smtClean="0">
                <a:latin typeface="Tahoma" pitchFamily="34" charset="0"/>
                <a:ea typeface="Tahoma" pitchFamily="34" charset="0"/>
                <a:cs typeface="Tahoma" pitchFamily="34" charset="0"/>
              </a:rPr>
              <a:t>BANKACILIK VE FİNANS UZAKTAN ÖĞRETİM TEZSİZ YÜKSEK LİSANS PROGRAMI</a:t>
            </a:r>
          </a:p>
        </p:txBody>
      </p:sp>
      <p:pic>
        <p:nvPicPr>
          <p:cNvPr id="1026" name="Picture 2" descr="C:\Users\USER\Desktop\untitled.png"/>
          <p:cNvPicPr>
            <a:picLocks noChangeAspect="1" noChangeArrowheads="1"/>
          </p:cNvPicPr>
          <p:nvPr/>
        </p:nvPicPr>
        <p:blipFill>
          <a:blip r:embed="rId2" cstate="print"/>
          <a:srcRect/>
          <a:stretch>
            <a:fillRect/>
          </a:stretch>
        </p:blipFill>
        <p:spPr bwMode="auto">
          <a:xfrm>
            <a:off x="8072462" y="5475444"/>
            <a:ext cx="900000" cy="900000"/>
          </a:xfrm>
          <a:prstGeom prst="rect">
            <a:avLst/>
          </a:prstGeom>
          <a:noFill/>
        </p:spPr>
      </p:pic>
      <p:pic>
        <p:nvPicPr>
          <p:cNvPr id="8" name="Picture 2" descr="C:\Users\USER\Desktop\untitled.png"/>
          <p:cNvPicPr>
            <a:picLocks noChangeAspect="1" noChangeArrowheads="1"/>
          </p:cNvPicPr>
          <p:nvPr/>
        </p:nvPicPr>
        <p:blipFill>
          <a:blip r:embed="rId2" cstate="print"/>
          <a:srcRect/>
          <a:stretch>
            <a:fillRect/>
          </a:stretch>
        </p:blipFill>
        <p:spPr bwMode="auto">
          <a:xfrm>
            <a:off x="170552" y="5476430"/>
            <a:ext cx="900000" cy="900000"/>
          </a:xfrm>
          <a:prstGeom prst="rect">
            <a:avLst/>
          </a:prstGeom>
          <a:noFill/>
        </p:spPr>
      </p:pic>
      <p:sp>
        <p:nvSpPr>
          <p:cNvPr id="9" name="8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7" name="6 Slayt Numarası Yer Tutucusu"/>
          <p:cNvSpPr>
            <a:spLocks noGrp="1"/>
          </p:cNvSpPr>
          <p:nvPr>
            <p:ph type="sldNum" sz="quarter" idx="12"/>
          </p:nvPr>
        </p:nvSpPr>
        <p:spPr/>
        <p:txBody>
          <a:bodyPr/>
          <a:lstStyle/>
          <a:p>
            <a:fld id="{2C96FA02-D0B2-4A2B-8223-F71D8D3D8F30}" type="slidenum">
              <a:rPr lang="tr-TR" smtClean="0"/>
              <a:pPr/>
              <a:t>1</a:t>
            </a:fld>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2.2. Çeşit Esasına Göre Sınıflandırma 7/B</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10</a:t>
            </a:fld>
            <a:endParaRPr lang="tr-TR"/>
          </a:p>
        </p:txBody>
      </p:sp>
      <p:pic>
        <p:nvPicPr>
          <p:cNvPr id="6" name="Picture 2" descr="C:\Users\USER\Desktop\untitled.png"/>
          <p:cNvPicPr>
            <a:picLocks noChangeAspect="1" noChangeArrowheads="1"/>
          </p:cNvPicPr>
          <p:nvPr/>
        </p:nvPicPr>
        <p:blipFill>
          <a:blip r:embed="rId2" cstate="print"/>
          <a:srcRect/>
          <a:stretch>
            <a:fillRect/>
          </a:stretch>
        </p:blipFill>
        <p:spPr bwMode="auto">
          <a:xfrm>
            <a:off x="8253448" y="357166"/>
            <a:ext cx="720000" cy="720000"/>
          </a:xfrm>
          <a:prstGeom prst="rect">
            <a:avLst/>
          </a:prstGeom>
          <a:noFill/>
        </p:spPr>
      </p:pic>
      <p:sp>
        <p:nvSpPr>
          <p:cNvPr id="7" name="6 İçerik Yer Tutucusu"/>
          <p:cNvSpPr>
            <a:spLocks noGrp="1"/>
          </p:cNvSpPr>
          <p:nvPr>
            <p:ph sz="quarter" idx="1"/>
          </p:nvPr>
        </p:nvSpPr>
        <p:spPr/>
        <p:txBody>
          <a:bodyPr>
            <a:normAutofit/>
          </a:bodyPr>
          <a:lstStyle/>
          <a:p>
            <a:r>
              <a:rPr lang="tr-TR" sz="2000" dirty="0" smtClean="0">
                <a:latin typeface="Tahoma" pitchFamily="34" charset="0"/>
                <a:ea typeface="Tahoma" pitchFamily="34" charset="0"/>
                <a:cs typeface="Tahoma" pitchFamily="34" charset="0"/>
              </a:rPr>
              <a:t>Bilanço esasına tabi olup, aktif toplamı ve satışları belirli tutarları aşmayan küçük ölçekli üretim işletmeleri ile ticaret işletmelerinin diledikleri takdirde 7A seçeneği yerine kullanabilecekleri 7B seçeneğinde ana gider hesapları çeşit esasına göre sınıflandırılmıştır(</a:t>
            </a:r>
            <a:r>
              <a:rPr lang="tr-TR" sz="2000" dirty="0" err="1" smtClean="0">
                <a:latin typeface="Tahoma" pitchFamily="34" charset="0"/>
                <a:ea typeface="Tahoma" pitchFamily="34" charset="0"/>
                <a:cs typeface="Tahoma" pitchFamily="34" charset="0"/>
              </a:rPr>
              <a:t>Büyükmirza</a:t>
            </a:r>
            <a:r>
              <a:rPr lang="tr-TR" sz="2000" dirty="0" smtClean="0">
                <a:latin typeface="Tahoma" pitchFamily="34" charset="0"/>
                <a:ea typeface="Tahoma" pitchFamily="34" charset="0"/>
                <a:cs typeface="Tahoma" pitchFamily="34" charset="0"/>
              </a:rPr>
              <a:t>, 2006:117).</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2.2. Çeşit Esasına Göre Sınıflandırma 7/B</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11</a:t>
            </a:fld>
            <a:endParaRPr lang="tr-TR"/>
          </a:p>
        </p:txBody>
      </p:sp>
      <p:pic>
        <p:nvPicPr>
          <p:cNvPr id="6" name="Picture 2" descr="C:\Users\USER\Desktop\untitled.png"/>
          <p:cNvPicPr>
            <a:picLocks noChangeAspect="1" noChangeArrowheads="1"/>
          </p:cNvPicPr>
          <p:nvPr/>
        </p:nvPicPr>
        <p:blipFill>
          <a:blip r:embed="rId2" cstate="print"/>
          <a:srcRect/>
          <a:stretch>
            <a:fillRect/>
          </a:stretch>
        </p:blipFill>
        <p:spPr bwMode="auto">
          <a:xfrm>
            <a:off x="8253448" y="357166"/>
            <a:ext cx="720000" cy="720000"/>
          </a:xfrm>
          <a:prstGeom prst="rect">
            <a:avLst/>
          </a:prstGeom>
          <a:noFill/>
        </p:spPr>
      </p:pic>
      <p:graphicFrame>
        <p:nvGraphicFramePr>
          <p:cNvPr id="9" name="8 İçerik Yer Tutucusu"/>
          <p:cNvGraphicFramePr>
            <a:graphicFrameLocks noGrp="1"/>
          </p:cNvGraphicFramePr>
          <p:nvPr>
            <p:ph sz="quarter" idx="1"/>
          </p:nvPr>
        </p:nvGraphicFramePr>
        <p:xfrm>
          <a:off x="611560" y="1557655"/>
          <a:ext cx="7920879" cy="4511040"/>
        </p:xfrm>
        <a:graphic>
          <a:graphicData uri="http://schemas.openxmlformats.org/drawingml/2006/table">
            <a:tbl>
              <a:tblPr/>
              <a:tblGrid>
                <a:gridCol w="2990725"/>
                <a:gridCol w="4930154"/>
              </a:tblGrid>
              <a:tr h="600636">
                <a:tc>
                  <a:txBody>
                    <a:bodyPr/>
                    <a:lstStyle/>
                    <a:p>
                      <a:pPr algn="just">
                        <a:lnSpc>
                          <a:spcPct val="115000"/>
                        </a:lnSpc>
                        <a:spcAft>
                          <a:spcPts val="0"/>
                        </a:spcAft>
                      </a:pPr>
                      <a:r>
                        <a:rPr lang="tr-TR" sz="1100" dirty="0">
                          <a:latin typeface="Tahoma" pitchFamily="34" charset="0"/>
                          <a:ea typeface="Calibri"/>
                          <a:cs typeface="Tahoma" pitchFamily="34" charset="0"/>
                        </a:rPr>
                        <a:t>İlk madde ve malzeme giderleri</a:t>
                      </a:r>
                    </a:p>
                  </a:txBody>
                  <a:tcPr marT="36195">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100">
                          <a:latin typeface="Tahoma" pitchFamily="34" charset="0"/>
                          <a:ea typeface="Calibri"/>
                          <a:cs typeface="Tahoma" pitchFamily="34" charset="0"/>
                        </a:rPr>
                        <a:t>İlk madde, Yardımcı madde, İşletme malzemesi,</a:t>
                      </a:r>
                    </a:p>
                    <a:p>
                      <a:pPr algn="just">
                        <a:lnSpc>
                          <a:spcPct val="115000"/>
                        </a:lnSpc>
                        <a:spcAft>
                          <a:spcPts val="0"/>
                        </a:spcAft>
                      </a:pPr>
                      <a:r>
                        <a:rPr lang="tr-TR" sz="1100">
                          <a:latin typeface="Tahoma" pitchFamily="34" charset="0"/>
                          <a:ea typeface="Calibri"/>
                          <a:cs typeface="Tahoma" pitchFamily="34" charset="0"/>
                        </a:rPr>
                        <a:t>Ambalaj malzemesi, Yedek parça, Büro tüketim </a:t>
                      </a:r>
                    </a:p>
                    <a:p>
                      <a:pPr algn="just">
                        <a:lnSpc>
                          <a:spcPct val="115000"/>
                        </a:lnSpc>
                        <a:spcAft>
                          <a:spcPts val="0"/>
                        </a:spcAft>
                      </a:pPr>
                      <a:r>
                        <a:rPr lang="tr-TR" sz="1100">
                          <a:latin typeface="Tahoma" pitchFamily="34" charset="0"/>
                          <a:ea typeface="Calibri"/>
                          <a:cs typeface="Tahoma" pitchFamily="34" charset="0"/>
                        </a:rPr>
                        <a:t>malzemesi vb.</a:t>
                      </a:r>
                    </a:p>
                  </a:txBody>
                  <a:tcPr marT="36195">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0636">
                <a:tc>
                  <a:txBody>
                    <a:bodyPr/>
                    <a:lstStyle/>
                    <a:p>
                      <a:pPr algn="just">
                        <a:lnSpc>
                          <a:spcPct val="115000"/>
                        </a:lnSpc>
                        <a:spcAft>
                          <a:spcPts val="0"/>
                        </a:spcAft>
                      </a:pPr>
                      <a:r>
                        <a:rPr lang="tr-TR" sz="1100">
                          <a:latin typeface="Tahoma" pitchFamily="34" charset="0"/>
                          <a:ea typeface="Calibri"/>
                          <a:cs typeface="Tahoma" pitchFamily="34" charset="0"/>
                        </a:rPr>
                        <a:t>İşçi ücret ve giderleri</a:t>
                      </a:r>
                    </a:p>
                  </a:txBody>
                  <a:tcPr marT="36195">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100">
                          <a:latin typeface="Tahoma" pitchFamily="34" charset="0"/>
                          <a:ea typeface="Calibri"/>
                          <a:cs typeface="Tahoma" pitchFamily="34" charset="0"/>
                        </a:rPr>
                        <a:t>Brüt Ücretler, Prim ve ikramiyeler, Yasal işveren </a:t>
                      </a:r>
                    </a:p>
                    <a:p>
                      <a:pPr algn="just">
                        <a:lnSpc>
                          <a:spcPct val="115000"/>
                        </a:lnSpc>
                        <a:spcAft>
                          <a:spcPts val="0"/>
                        </a:spcAft>
                      </a:pPr>
                      <a:r>
                        <a:rPr lang="tr-TR" sz="1100">
                          <a:latin typeface="Tahoma" pitchFamily="34" charset="0"/>
                          <a:ea typeface="Calibri"/>
                          <a:cs typeface="Tahoma" pitchFamily="34" charset="0"/>
                        </a:rPr>
                        <a:t>payları, Kıdem tazminatı karşılık giderler, Sosyal </a:t>
                      </a:r>
                    </a:p>
                    <a:p>
                      <a:pPr algn="just">
                        <a:lnSpc>
                          <a:spcPct val="115000"/>
                        </a:lnSpc>
                        <a:spcAft>
                          <a:spcPts val="0"/>
                        </a:spcAft>
                      </a:pPr>
                      <a:r>
                        <a:rPr lang="tr-TR" sz="1100">
                          <a:latin typeface="Tahoma" pitchFamily="34" charset="0"/>
                          <a:ea typeface="Calibri"/>
                          <a:cs typeface="Tahoma" pitchFamily="34" charset="0"/>
                        </a:rPr>
                        <a:t>yardımlar, Eğitim ve staj giderleri, Yolluklar vb. </a:t>
                      </a:r>
                    </a:p>
                  </a:txBody>
                  <a:tcPr marT="36195">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889">
                <a:tc>
                  <a:txBody>
                    <a:bodyPr/>
                    <a:lstStyle/>
                    <a:p>
                      <a:pPr algn="just">
                        <a:lnSpc>
                          <a:spcPct val="115000"/>
                        </a:lnSpc>
                        <a:spcAft>
                          <a:spcPts val="0"/>
                        </a:spcAft>
                      </a:pPr>
                      <a:r>
                        <a:rPr lang="tr-TR" sz="1100">
                          <a:latin typeface="Tahoma" pitchFamily="34" charset="0"/>
                          <a:ea typeface="Calibri"/>
                          <a:cs typeface="Tahoma" pitchFamily="34" charset="0"/>
                        </a:rPr>
                        <a:t>Memur ücret ve giderleri</a:t>
                      </a:r>
                    </a:p>
                  </a:txBody>
                  <a:tcPr marT="36195">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100">
                          <a:latin typeface="Tahoma" pitchFamily="34" charset="0"/>
                          <a:ea typeface="Calibri"/>
                          <a:cs typeface="Tahoma" pitchFamily="34" charset="0"/>
                        </a:rPr>
                        <a:t>Yöneticilere ait ücretler vb.</a:t>
                      </a:r>
                    </a:p>
                  </a:txBody>
                  <a:tcPr marT="36195">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0636">
                <a:tc>
                  <a:txBody>
                    <a:bodyPr/>
                    <a:lstStyle/>
                    <a:p>
                      <a:pPr algn="just">
                        <a:lnSpc>
                          <a:spcPct val="115000"/>
                        </a:lnSpc>
                        <a:spcAft>
                          <a:spcPts val="0"/>
                        </a:spcAft>
                      </a:pPr>
                      <a:r>
                        <a:rPr lang="tr-TR" sz="1100">
                          <a:latin typeface="Tahoma" pitchFamily="34" charset="0"/>
                          <a:ea typeface="Calibri"/>
                          <a:cs typeface="Tahoma" pitchFamily="34" charset="0"/>
                        </a:rPr>
                        <a:t>Dışarıdan sağlanan fayda ve hizmetler</a:t>
                      </a:r>
                    </a:p>
                  </a:txBody>
                  <a:tcPr marT="36195">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100">
                          <a:latin typeface="Tahoma" pitchFamily="34" charset="0"/>
                          <a:ea typeface="Calibri"/>
                          <a:cs typeface="Tahoma" pitchFamily="34" charset="0"/>
                        </a:rPr>
                        <a:t>Elektrik, su, gaz, haberleşme, bakım onarım, </a:t>
                      </a:r>
                    </a:p>
                    <a:p>
                      <a:pPr algn="just">
                        <a:lnSpc>
                          <a:spcPct val="115000"/>
                        </a:lnSpc>
                        <a:spcAft>
                          <a:spcPts val="0"/>
                        </a:spcAft>
                      </a:pPr>
                      <a:r>
                        <a:rPr lang="tr-TR" sz="1100">
                          <a:latin typeface="Tahoma" pitchFamily="34" charset="0"/>
                          <a:ea typeface="Calibri"/>
                          <a:cs typeface="Tahoma" pitchFamily="34" charset="0"/>
                        </a:rPr>
                        <a:t>danışmanlık hizmetleri, temizlik hizmetleri, </a:t>
                      </a:r>
                    </a:p>
                    <a:p>
                      <a:pPr algn="just">
                        <a:lnSpc>
                          <a:spcPct val="115000"/>
                        </a:lnSpc>
                        <a:spcAft>
                          <a:spcPts val="0"/>
                        </a:spcAft>
                      </a:pPr>
                      <a:r>
                        <a:rPr lang="tr-TR" sz="1100">
                          <a:latin typeface="Tahoma" pitchFamily="34" charset="0"/>
                          <a:ea typeface="Calibri"/>
                          <a:cs typeface="Tahoma" pitchFamily="34" charset="0"/>
                        </a:rPr>
                        <a:t>dışarıdan sağlanan benzer  hizmetler.</a:t>
                      </a:r>
                    </a:p>
                  </a:txBody>
                  <a:tcPr marT="36195">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0636">
                <a:tc>
                  <a:txBody>
                    <a:bodyPr/>
                    <a:lstStyle/>
                    <a:p>
                      <a:pPr algn="just">
                        <a:lnSpc>
                          <a:spcPct val="115000"/>
                        </a:lnSpc>
                        <a:spcAft>
                          <a:spcPts val="0"/>
                        </a:spcAft>
                      </a:pPr>
                      <a:r>
                        <a:rPr lang="tr-TR" sz="1100">
                          <a:latin typeface="Tahoma" pitchFamily="34" charset="0"/>
                          <a:ea typeface="Calibri"/>
                          <a:cs typeface="Tahoma" pitchFamily="34" charset="0"/>
                        </a:rPr>
                        <a:t>Çeşitli giderler</a:t>
                      </a:r>
                    </a:p>
                  </a:txBody>
                  <a:tcPr marT="36195">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100">
                          <a:latin typeface="Tahoma" pitchFamily="34" charset="0"/>
                          <a:ea typeface="Calibri"/>
                          <a:cs typeface="Tahoma" pitchFamily="34" charset="0"/>
                        </a:rPr>
                        <a:t>Risklere karşı sigorta, Reklam ve satışları teşvik, Kira, Eğitim,  kültür ve yayın, Sosyal giderler, Yolluk ve seyahat giderleri Mahkeme ve noter giderleri vb.</a:t>
                      </a:r>
                    </a:p>
                  </a:txBody>
                  <a:tcPr marT="36195">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6009">
                <a:tc>
                  <a:txBody>
                    <a:bodyPr/>
                    <a:lstStyle/>
                    <a:p>
                      <a:pPr algn="just">
                        <a:lnSpc>
                          <a:spcPct val="115000"/>
                        </a:lnSpc>
                        <a:spcAft>
                          <a:spcPts val="0"/>
                        </a:spcAft>
                      </a:pPr>
                      <a:r>
                        <a:rPr lang="tr-TR" sz="1100">
                          <a:latin typeface="Tahoma" pitchFamily="34" charset="0"/>
                          <a:ea typeface="Calibri"/>
                          <a:cs typeface="Tahoma" pitchFamily="34" charset="0"/>
                        </a:rPr>
                        <a:t>Vergi, resim ve harçlar</a:t>
                      </a:r>
                    </a:p>
                  </a:txBody>
                  <a:tcPr marT="36195">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100">
                          <a:latin typeface="Tahoma" pitchFamily="34" charset="0"/>
                          <a:ea typeface="Calibri"/>
                          <a:cs typeface="Tahoma" pitchFamily="34" charset="0"/>
                        </a:rPr>
                        <a:t>Emlak vergileri. Motorlu taşıtlar vergisi, Taşıt alım </a:t>
                      </a:r>
                    </a:p>
                    <a:p>
                      <a:pPr algn="just">
                        <a:lnSpc>
                          <a:spcPct val="115000"/>
                        </a:lnSpc>
                        <a:spcAft>
                          <a:spcPts val="0"/>
                        </a:spcAft>
                      </a:pPr>
                      <a:r>
                        <a:rPr lang="tr-TR" sz="1100">
                          <a:latin typeface="Tahoma" pitchFamily="34" charset="0"/>
                          <a:ea typeface="Calibri"/>
                          <a:cs typeface="Tahoma" pitchFamily="34" charset="0"/>
                        </a:rPr>
                        <a:t>vergisi, Damga vergisi, Mal bedeline dahil edilmeyen </a:t>
                      </a:r>
                    </a:p>
                    <a:p>
                      <a:pPr algn="just">
                        <a:lnSpc>
                          <a:spcPct val="115000"/>
                        </a:lnSpc>
                        <a:spcAft>
                          <a:spcPts val="0"/>
                        </a:spcAft>
                      </a:pPr>
                      <a:r>
                        <a:rPr lang="tr-TR" sz="1100">
                          <a:latin typeface="Tahoma" pitchFamily="34" charset="0"/>
                          <a:ea typeface="Calibri"/>
                          <a:cs typeface="Tahoma" pitchFamily="34" charset="0"/>
                        </a:rPr>
                        <a:t>gümrük vergileri, Gider niteliğindeki KDV, Belediye </a:t>
                      </a:r>
                    </a:p>
                    <a:p>
                      <a:pPr algn="just">
                        <a:lnSpc>
                          <a:spcPct val="115000"/>
                        </a:lnSpc>
                        <a:spcAft>
                          <a:spcPts val="0"/>
                        </a:spcAft>
                      </a:pPr>
                      <a:r>
                        <a:rPr lang="tr-TR" sz="1100">
                          <a:latin typeface="Tahoma" pitchFamily="34" charset="0"/>
                          <a:ea typeface="Calibri"/>
                          <a:cs typeface="Tahoma" pitchFamily="34" charset="0"/>
                        </a:rPr>
                        <a:t>resimleri, tapu harçları, belge harçları vb </a:t>
                      </a:r>
                    </a:p>
                  </a:txBody>
                  <a:tcPr marT="36195">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263">
                <a:tc>
                  <a:txBody>
                    <a:bodyPr/>
                    <a:lstStyle/>
                    <a:p>
                      <a:pPr algn="just">
                        <a:lnSpc>
                          <a:spcPct val="115000"/>
                        </a:lnSpc>
                        <a:spcAft>
                          <a:spcPts val="0"/>
                        </a:spcAft>
                      </a:pPr>
                      <a:r>
                        <a:rPr lang="tr-TR" sz="1100">
                          <a:latin typeface="Tahoma" pitchFamily="34" charset="0"/>
                          <a:ea typeface="Calibri"/>
                          <a:cs typeface="Tahoma" pitchFamily="34" charset="0"/>
                        </a:rPr>
                        <a:t>Amortisman ve tükenme payları</a:t>
                      </a:r>
                    </a:p>
                  </a:txBody>
                  <a:tcPr marT="36195">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100">
                          <a:latin typeface="Tahoma" pitchFamily="34" charset="0"/>
                          <a:ea typeface="Calibri"/>
                          <a:cs typeface="Tahoma" pitchFamily="34" charset="0"/>
                        </a:rPr>
                        <a:t>Maddi duran varlıkların amortismanı, maddi olmayan duran varlıkların itfa payı, madenlerin tükenme payı.</a:t>
                      </a:r>
                    </a:p>
                  </a:txBody>
                  <a:tcPr marT="36195">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889">
                <a:tc>
                  <a:txBody>
                    <a:bodyPr/>
                    <a:lstStyle/>
                    <a:p>
                      <a:pPr algn="just">
                        <a:lnSpc>
                          <a:spcPct val="115000"/>
                        </a:lnSpc>
                        <a:spcAft>
                          <a:spcPts val="0"/>
                        </a:spcAft>
                      </a:pPr>
                      <a:r>
                        <a:rPr lang="tr-TR" sz="1100">
                          <a:latin typeface="Tahoma" pitchFamily="34" charset="0"/>
                          <a:ea typeface="Calibri"/>
                          <a:cs typeface="Tahoma" pitchFamily="34" charset="0"/>
                        </a:rPr>
                        <a:t>Finansman giderleri</a:t>
                      </a:r>
                    </a:p>
                  </a:txBody>
                  <a:tcPr marT="36195">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100" dirty="0">
                          <a:latin typeface="Tahoma" pitchFamily="34" charset="0"/>
                          <a:ea typeface="Calibri"/>
                          <a:cs typeface="Tahoma" pitchFamily="34" charset="0"/>
                        </a:rPr>
                        <a:t>Faiz, kur farkı, komisyon vb. borçlanma giderleri</a:t>
                      </a:r>
                    </a:p>
                  </a:txBody>
                  <a:tcPr marT="36195">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2.3. Faaliyet Hacmiyle İlişkisine Göre Sınıflandırma</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12</a:t>
            </a:fld>
            <a:endParaRPr lang="tr-TR"/>
          </a:p>
        </p:txBody>
      </p:sp>
      <p:pic>
        <p:nvPicPr>
          <p:cNvPr id="6" name="Picture 2" descr="C:\Users\USER\Desktop\untitled.png"/>
          <p:cNvPicPr>
            <a:picLocks noChangeAspect="1" noChangeArrowheads="1"/>
          </p:cNvPicPr>
          <p:nvPr/>
        </p:nvPicPr>
        <p:blipFill>
          <a:blip r:embed="rId2" cstate="print"/>
          <a:srcRect/>
          <a:stretch>
            <a:fillRect/>
          </a:stretch>
        </p:blipFill>
        <p:spPr bwMode="auto">
          <a:xfrm>
            <a:off x="8253448" y="357166"/>
            <a:ext cx="720000" cy="720000"/>
          </a:xfrm>
          <a:prstGeom prst="rect">
            <a:avLst/>
          </a:prstGeom>
          <a:noFill/>
        </p:spPr>
      </p:pic>
      <p:sp>
        <p:nvSpPr>
          <p:cNvPr id="7" name="6 İçerik Yer Tutucusu"/>
          <p:cNvSpPr>
            <a:spLocks noGrp="1"/>
          </p:cNvSpPr>
          <p:nvPr>
            <p:ph sz="quarter" idx="1"/>
          </p:nvPr>
        </p:nvSpPr>
        <p:spPr/>
        <p:txBody>
          <a:bodyPr>
            <a:normAutofit fontScale="92500"/>
          </a:bodyPr>
          <a:lstStyle/>
          <a:p>
            <a:r>
              <a:rPr lang="tr-TR" sz="2400" dirty="0" smtClean="0">
                <a:latin typeface="Tahoma" pitchFamily="34" charset="0"/>
                <a:cs typeface="Tahoma" pitchFamily="34" charset="0"/>
              </a:rPr>
              <a:t>Maliyet giderlerini işletmenin üretim hacmine göre de sınıflandırmak mümkündür.</a:t>
            </a:r>
          </a:p>
          <a:p>
            <a:r>
              <a:rPr lang="tr-TR" sz="2400" b="1" dirty="0" smtClean="0">
                <a:solidFill>
                  <a:srgbClr val="FF0000"/>
                </a:solidFill>
                <a:latin typeface="Tahoma" pitchFamily="34" charset="0"/>
                <a:cs typeface="Tahoma" pitchFamily="34" charset="0"/>
              </a:rPr>
              <a:t>2.3.1. Sabit Giderler</a:t>
            </a:r>
          </a:p>
          <a:p>
            <a:r>
              <a:rPr lang="tr-TR" sz="2400" dirty="0" smtClean="0">
                <a:latin typeface="Tahoma" pitchFamily="34" charset="0"/>
                <a:cs typeface="Tahoma" pitchFamily="34" charset="0"/>
              </a:rPr>
              <a:t>Sabit Giderler: Kısa dönemde iş hacminde meydana gelen dalgalanmalardan etkilenmeyen giderlerdir. Kapasitenin yaratılmasını ve faaliyete hazır olunmasını sağlamaktadır(</a:t>
            </a:r>
            <a:r>
              <a:rPr lang="tr-TR" sz="2400" dirty="0" err="1" smtClean="0">
                <a:latin typeface="Tahoma" pitchFamily="34" charset="0"/>
                <a:cs typeface="Tahoma" pitchFamily="34" charset="0"/>
              </a:rPr>
              <a:t>Büyükmirza</a:t>
            </a:r>
            <a:r>
              <a:rPr lang="tr-TR" sz="2400" dirty="0" smtClean="0">
                <a:latin typeface="Tahoma" pitchFamily="34" charset="0"/>
                <a:cs typeface="Tahoma" pitchFamily="34" charset="0"/>
              </a:rPr>
              <a:t>, 2006:328).</a:t>
            </a:r>
          </a:p>
          <a:p>
            <a:r>
              <a:rPr lang="tr-TR" sz="2400" dirty="0" smtClean="0">
                <a:latin typeface="Tahoma" pitchFamily="34" charset="0"/>
                <a:cs typeface="Tahoma" pitchFamily="34" charset="0"/>
              </a:rPr>
              <a:t>Yapısal Sabit Giderler: Yönetim kararları ile kısa sürede değiştirilmesi mümkün olmayan giderlerdir.(Amortisman ve kira giderleri gibi)</a:t>
            </a:r>
          </a:p>
          <a:p>
            <a:r>
              <a:rPr lang="tr-TR" sz="2400" dirty="0" smtClean="0">
                <a:latin typeface="Tahoma" pitchFamily="34" charset="0"/>
                <a:cs typeface="Tahoma" pitchFamily="34" charset="0"/>
              </a:rPr>
              <a:t>Programlanmış Giderler: Yönetimin planlama çalışma sırasında bütçeye konulan giderlerdir.(Reklam giderleri, </a:t>
            </a:r>
            <a:r>
              <a:rPr lang="tr-TR" sz="2400" dirty="0" err="1" smtClean="0">
                <a:latin typeface="Tahoma" pitchFamily="34" charset="0"/>
                <a:cs typeface="Tahoma" pitchFamily="34" charset="0"/>
              </a:rPr>
              <a:t>arge</a:t>
            </a:r>
            <a:r>
              <a:rPr lang="tr-TR" sz="2400" dirty="0" smtClean="0">
                <a:latin typeface="Tahoma" pitchFamily="34" charset="0"/>
                <a:cs typeface="Tahoma" pitchFamily="34" charset="0"/>
              </a:rPr>
              <a:t> giderleri vb.)</a:t>
            </a:r>
          </a:p>
          <a:p>
            <a:endParaRPr lang="tr-TR" sz="2400" dirty="0" smtClean="0">
              <a:latin typeface="Tahoma" pitchFamily="34" charset="0"/>
              <a:cs typeface="Tahoma" pitchFamily="34" charset="0"/>
            </a:endParaRPr>
          </a:p>
          <a:p>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2.3.1. Sabit Giderler</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13</a:t>
            </a:fld>
            <a:endParaRPr lang="tr-TR"/>
          </a:p>
        </p:txBody>
      </p:sp>
      <p:pic>
        <p:nvPicPr>
          <p:cNvPr id="6" name="Picture 2" descr="C:\Users\USER\Desktop\untitled.png"/>
          <p:cNvPicPr>
            <a:picLocks noChangeAspect="1" noChangeArrowheads="1"/>
          </p:cNvPicPr>
          <p:nvPr/>
        </p:nvPicPr>
        <p:blipFill>
          <a:blip r:embed="rId3" cstate="print"/>
          <a:srcRect/>
          <a:stretch>
            <a:fillRect/>
          </a:stretch>
        </p:blipFill>
        <p:spPr bwMode="auto">
          <a:xfrm>
            <a:off x="8253448" y="357166"/>
            <a:ext cx="720000" cy="720000"/>
          </a:xfrm>
          <a:prstGeom prst="rect">
            <a:avLst/>
          </a:prstGeom>
          <a:noFill/>
        </p:spPr>
      </p:pic>
      <p:sp>
        <p:nvSpPr>
          <p:cNvPr id="71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7169" name="Object 1"/>
          <p:cNvGraphicFramePr>
            <a:graphicFrameLocks noChangeAspect="1"/>
          </p:cNvGraphicFramePr>
          <p:nvPr/>
        </p:nvGraphicFramePr>
        <p:xfrm>
          <a:off x="539552" y="1628800"/>
          <a:ext cx="7488832" cy="4591284"/>
        </p:xfrm>
        <a:graphic>
          <a:graphicData uri="http://schemas.openxmlformats.org/presentationml/2006/ole">
            <p:oleObj spid="_x0000_s7169" name="Slayt" r:id="rId4" imgW="4570586" imgH="3427608" progId="PowerPoint.Slide.12">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2.3.2. Değişken Giderler</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14</a:t>
            </a:fld>
            <a:endParaRPr lang="tr-TR"/>
          </a:p>
        </p:txBody>
      </p:sp>
      <p:pic>
        <p:nvPicPr>
          <p:cNvPr id="6" name="Picture 2" descr="C:\Users\USER\Desktop\untitled.png"/>
          <p:cNvPicPr>
            <a:picLocks noChangeAspect="1" noChangeArrowheads="1"/>
          </p:cNvPicPr>
          <p:nvPr/>
        </p:nvPicPr>
        <p:blipFill>
          <a:blip r:embed="rId2" cstate="print"/>
          <a:srcRect/>
          <a:stretch>
            <a:fillRect/>
          </a:stretch>
        </p:blipFill>
        <p:spPr bwMode="auto">
          <a:xfrm>
            <a:off x="8253448" y="357166"/>
            <a:ext cx="720000" cy="720000"/>
          </a:xfrm>
          <a:prstGeom prst="rect">
            <a:avLst/>
          </a:prstGeom>
          <a:noFill/>
        </p:spPr>
      </p:pic>
      <p:sp>
        <p:nvSpPr>
          <p:cNvPr id="12" name="11 Metin kutusu"/>
          <p:cNvSpPr txBox="1"/>
          <p:nvPr/>
        </p:nvSpPr>
        <p:spPr>
          <a:xfrm>
            <a:off x="323528" y="1556792"/>
            <a:ext cx="8136904" cy="923330"/>
          </a:xfrm>
          <a:prstGeom prst="rect">
            <a:avLst/>
          </a:prstGeom>
          <a:noFill/>
        </p:spPr>
        <p:txBody>
          <a:bodyPr wrap="square" rtlCol="0">
            <a:spAutoFit/>
          </a:bodyPr>
          <a:lstStyle/>
          <a:p>
            <a:r>
              <a:rPr lang="tr-TR" dirty="0" smtClean="0">
                <a:latin typeface="Tahoma" pitchFamily="34" charset="0"/>
                <a:cs typeface="Tahoma" pitchFamily="34" charset="0"/>
              </a:rPr>
              <a:t>İş hacmindeki dalgalanmalara paralel olarak değişme gösteren giderlerdir. Faaliyetlerin durdurulduğu anda bu giderlerin kendiliğinden ortadan kalktığı görülür(</a:t>
            </a:r>
            <a:r>
              <a:rPr lang="tr-TR" dirty="0" err="1" smtClean="0">
                <a:latin typeface="Tahoma" pitchFamily="34" charset="0"/>
                <a:cs typeface="Tahoma" pitchFamily="34" charset="0"/>
              </a:rPr>
              <a:t>Büyükmirza</a:t>
            </a:r>
            <a:r>
              <a:rPr lang="tr-TR" dirty="0" smtClean="0">
                <a:latin typeface="Tahoma" pitchFamily="34" charset="0"/>
                <a:cs typeface="Tahoma" pitchFamily="34" charset="0"/>
              </a:rPr>
              <a:t>, 2006:333).</a:t>
            </a:r>
            <a:endParaRPr lang="tr-TR" dirty="0">
              <a:latin typeface="Tahoma" pitchFamily="34" charset="0"/>
              <a:cs typeface="Tahoma" pitchFamily="34" charset="0"/>
            </a:endParaRPr>
          </a:p>
        </p:txBody>
      </p:sp>
      <p:pic>
        <p:nvPicPr>
          <p:cNvPr id="13" name="12 Resim"/>
          <p:cNvPicPr/>
          <p:nvPr/>
        </p:nvPicPr>
        <p:blipFill>
          <a:blip r:embed="rId3" cstate="print"/>
          <a:srcRect/>
          <a:stretch>
            <a:fillRect/>
          </a:stretch>
        </p:blipFill>
        <p:spPr bwMode="auto">
          <a:xfrm>
            <a:off x="827584" y="2420888"/>
            <a:ext cx="5904656" cy="388843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2.3.3. Karma Giderler</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15</a:t>
            </a:fld>
            <a:endParaRPr lang="tr-TR"/>
          </a:p>
        </p:txBody>
      </p:sp>
      <p:sp>
        <p:nvSpPr>
          <p:cNvPr id="5" name="4 İçerik Yer Tutucusu"/>
          <p:cNvSpPr>
            <a:spLocks noGrp="1"/>
          </p:cNvSpPr>
          <p:nvPr>
            <p:ph sz="quarter" idx="1"/>
          </p:nvPr>
        </p:nvSpPr>
        <p:spPr/>
        <p:txBody>
          <a:bodyPr>
            <a:normAutofit lnSpcReduction="10000"/>
          </a:bodyPr>
          <a:lstStyle/>
          <a:p>
            <a:pPr algn="just"/>
            <a:r>
              <a:rPr lang="tr-TR" sz="2000" dirty="0" smtClean="0">
                <a:latin typeface="Tahoma" pitchFamily="34" charset="0"/>
                <a:ea typeface="Tahoma" pitchFamily="34" charset="0"/>
                <a:cs typeface="Tahoma" pitchFamily="34" charset="0"/>
              </a:rPr>
              <a:t>Değişken ve sabit gider özelliğini birlikte taşıyan özellikteki giderlerdir. Bunlar(</a:t>
            </a:r>
            <a:r>
              <a:rPr lang="tr-TR" sz="2000" dirty="0" err="1" smtClean="0">
                <a:latin typeface="Tahoma" pitchFamily="34" charset="0"/>
                <a:ea typeface="Tahoma" pitchFamily="34" charset="0"/>
                <a:cs typeface="Tahoma" pitchFamily="34" charset="0"/>
              </a:rPr>
              <a:t>Büyükmirza</a:t>
            </a:r>
            <a:r>
              <a:rPr lang="tr-TR" sz="2000" dirty="0" smtClean="0">
                <a:latin typeface="Tahoma" pitchFamily="34" charset="0"/>
                <a:ea typeface="Tahoma" pitchFamily="34" charset="0"/>
                <a:cs typeface="Tahoma" pitchFamily="34" charset="0"/>
              </a:rPr>
              <a:t>,2006:335): </a:t>
            </a:r>
          </a:p>
          <a:p>
            <a:pPr algn="just"/>
            <a:r>
              <a:rPr lang="tr-TR" sz="2000" i="1" dirty="0" smtClean="0">
                <a:latin typeface="Tahoma" pitchFamily="34" charset="0"/>
                <a:ea typeface="Tahoma" pitchFamily="34" charset="0"/>
                <a:cs typeface="Tahoma" pitchFamily="34" charset="0"/>
              </a:rPr>
              <a:t>Yarı Değişken Giderler: </a:t>
            </a:r>
            <a:r>
              <a:rPr lang="tr-TR" sz="2000" dirty="0" smtClean="0">
                <a:latin typeface="Tahoma" pitchFamily="34" charset="0"/>
                <a:ea typeface="Tahoma" pitchFamily="34" charset="0"/>
                <a:cs typeface="Tahoma" pitchFamily="34" charset="0"/>
              </a:rPr>
              <a:t>İş hacmi sıfır olduğu zaman tümüyle ortadan kalkmayan, ancak iş hacmindeki değişmelere paralel olarak artan ya da eksilen giderlerdir. Maaş + Prim</a:t>
            </a:r>
          </a:p>
          <a:p>
            <a:pPr algn="just"/>
            <a:r>
              <a:rPr lang="tr-TR" sz="2000" i="1" dirty="0" smtClean="0">
                <a:latin typeface="Tahoma" pitchFamily="34" charset="0"/>
                <a:ea typeface="Tahoma" pitchFamily="34" charset="0"/>
                <a:cs typeface="Tahoma" pitchFamily="34" charset="0"/>
              </a:rPr>
              <a:t>Yarı Sabit Giderler: </a:t>
            </a:r>
            <a:r>
              <a:rPr lang="tr-TR" sz="2000" dirty="0" smtClean="0">
                <a:latin typeface="Tahoma" pitchFamily="34" charset="0"/>
                <a:ea typeface="Tahoma" pitchFamily="34" charset="0"/>
                <a:cs typeface="Tahoma" pitchFamily="34" charset="0"/>
              </a:rPr>
              <a:t>Kapasite içerisinde belirli faaliyet aralıklarında sabit kalan, ancak bu aralıklar dışına çıkıldığında sıçramalar gösteren giderlerdir.</a:t>
            </a:r>
          </a:p>
          <a:p>
            <a:pPr algn="just"/>
            <a:r>
              <a:rPr lang="tr-TR" sz="2000" dirty="0" smtClean="0">
                <a:latin typeface="Tahoma" pitchFamily="34" charset="0"/>
                <a:ea typeface="Tahoma" pitchFamily="34" charset="0"/>
                <a:cs typeface="Tahoma" pitchFamily="34" charset="0"/>
              </a:rPr>
              <a:t>	- Geniş Basamaklı Yarı Sabit Giderler</a:t>
            </a:r>
          </a:p>
          <a:p>
            <a:pPr algn="just"/>
            <a:r>
              <a:rPr lang="tr-TR" sz="2000" dirty="0" smtClean="0">
                <a:latin typeface="Tahoma" pitchFamily="34" charset="0"/>
                <a:ea typeface="Tahoma" pitchFamily="34" charset="0"/>
                <a:cs typeface="Tahoma" pitchFamily="34" charset="0"/>
              </a:rPr>
              <a:t>	- Dar Basamaklı Yarı Sabit Giderler</a:t>
            </a:r>
          </a:p>
          <a:p>
            <a:pPr algn="just"/>
            <a:r>
              <a:rPr lang="tr-TR" sz="2000" i="1" dirty="0" err="1" smtClean="0">
                <a:latin typeface="Tahoma" pitchFamily="34" charset="0"/>
                <a:ea typeface="Tahoma" pitchFamily="34" charset="0"/>
                <a:cs typeface="Tahoma" pitchFamily="34" charset="0"/>
              </a:rPr>
              <a:t>Progresif</a:t>
            </a:r>
            <a:r>
              <a:rPr lang="tr-TR" sz="2000" i="1" dirty="0" smtClean="0">
                <a:latin typeface="Tahoma" pitchFamily="34" charset="0"/>
                <a:ea typeface="Tahoma" pitchFamily="34" charset="0"/>
                <a:cs typeface="Tahoma" pitchFamily="34" charset="0"/>
              </a:rPr>
              <a:t> Giderler: </a:t>
            </a:r>
            <a:r>
              <a:rPr lang="tr-TR" sz="2000" dirty="0" smtClean="0">
                <a:latin typeface="Tahoma" pitchFamily="34" charset="0"/>
                <a:ea typeface="Tahoma" pitchFamily="34" charset="0"/>
                <a:cs typeface="Tahoma" pitchFamily="34" charset="0"/>
              </a:rPr>
              <a:t>Üretim miktarındaki artıştan daha fazla artış gösteren giderlerdir. (Temposu gittikçe artan giderlerdir.) Elektrik kullanımının belirli bir sınırdan sonra zamlı tarifeye tabi olması(Yükçü, 2007:50-51).</a:t>
            </a:r>
          </a:p>
          <a:p>
            <a:pPr algn="just"/>
            <a:endParaRPr lang="tr-TR" sz="2000" dirty="0" smtClean="0">
              <a:latin typeface="Tahoma" pitchFamily="34" charset="0"/>
              <a:ea typeface="Tahoma" pitchFamily="34" charset="0"/>
              <a:cs typeface="Tahoma" pitchFamily="34" charset="0"/>
            </a:endParaRPr>
          </a:p>
        </p:txBody>
      </p:sp>
      <p:pic>
        <p:nvPicPr>
          <p:cNvPr id="6" name="Picture 2" descr="C:\Users\USER\Desktop\untitled.png"/>
          <p:cNvPicPr>
            <a:picLocks noChangeAspect="1" noChangeArrowheads="1"/>
          </p:cNvPicPr>
          <p:nvPr/>
        </p:nvPicPr>
        <p:blipFill>
          <a:blip r:embed="rId2" cstate="print"/>
          <a:srcRect/>
          <a:stretch>
            <a:fillRect/>
          </a:stretch>
        </p:blipFill>
        <p:spPr bwMode="auto">
          <a:xfrm>
            <a:off x="8253448" y="357166"/>
            <a:ext cx="720000" cy="7200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2400" b="1" dirty="0" smtClean="0">
                <a:latin typeface="Tahoma" pitchFamily="34" charset="0"/>
                <a:cs typeface="Tahoma" pitchFamily="34" charset="0"/>
              </a:rPr>
              <a:t>2.3.3. Karma Giderler</a:t>
            </a:r>
            <a:endParaRPr lang="tr-TR" sz="2400" b="1" dirty="0">
              <a:latin typeface="Tahoma" pitchFamily="34" charset="0"/>
              <a:cs typeface="Tahoma" pitchFamily="34" charset="0"/>
            </a:endParaRPr>
          </a:p>
        </p:txBody>
      </p:sp>
      <p:sp>
        <p:nvSpPr>
          <p:cNvPr id="3" name="2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16</a:t>
            </a:fld>
            <a:endParaRPr lang="tr-TR"/>
          </a:p>
        </p:txBody>
      </p:sp>
      <p:grpSp>
        <p:nvGrpSpPr>
          <p:cNvPr id="6" name="Group 17"/>
          <p:cNvGrpSpPr>
            <a:grpSpLocks/>
          </p:cNvGrpSpPr>
          <p:nvPr/>
        </p:nvGrpSpPr>
        <p:grpSpPr bwMode="auto">
          <a:xfrm>
            <a:off x="467544" y="3068960"/>
            <a:ext cx="4679951" cy="2894013"/>
            <a:chOff x="113" y="255"/>
            <a:chExt cx="2948" cy="1823"/>
          </a:xfrm>
        </p:grpSpPr>
        <p:sp>
          <p:nvSpPr>
            <p:cNvPr id="7" name="Text Box 5"/>
            <p:cNvSpPr txBox="1">
              <a:spLocks noChangeArrowheads="1"/>
            </p:cNvSpPr>
            <p:nvPr/>
          </p:nvSpPr>
          <p:spPr bwMode="auto">
            <a:xfrm>
              <a:off x="113" y="300"/>
              <a:ext cx="680" cy="192"/>
            </a:xfrm>
            <a:prstGeom prst="rect">
              <a:avLst/>
            </a:prstGeom>
            <a:noFill/>
            <a:ln w="9525">
              <a:noFill/>
              <a:miter lim="800000"/>
              <a:headEnd/>
              <a:tailEnd/>
            </a:ln>
            <a:effectLst/>
          </p:spPr>
          <p:txBody>
            <a:bodyPr>
              <a:spAutoFit/>
            </a:bodyPr>
            <a:lstStyle>
              <a:defPPr>
                <a:defRPr lang="tr-T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spcBef>
                  <a:spcPct val="50000"/>
                </a:spcBef>
              </a:pPr>
              <a:r>
                <a:rPr lang="tr-TR" sz="1400" b="1"/>
                <a:t>Giderler</a:t>
              </a:r>
            </a:p>
          </p:txBody>
        </p:sp>
        <p:grpSp>
          <p:nvGrpSpPr>
            <p:cNvPr id="8" name="Group 7"/>
            <p:cNvGrpSpPr>
              <a:grpSpLocks/>
            </p:cNvGrpSpPr>
            <p:nvPr/>
          </p:nvGrpSpPr>
          <p:grpSpPr bwMode="auto">
            <a:xfrm>
              <a:off x="521" y="255"/>
              <a:ext cx="2041" cy="1587"/>
              <a:chOff x="1156" y="2251"/>
              <a:chExt cx="2041" cy="1587"/>
            </a:xfrm>
          </p:grpSpPr>
          <p:sp>
            <p:nvSpPr>
              <p:cNvPr id="13" name="Line 8"/>
              <p:cNvSpPr>
                <a:spLocks noChangeShapeType="1"/>
              </p:cNvSpPr>
              <p:nvPr/>
            </p:nvSpPr>
            <p:spPr bwMode="auto">
              <a:xfrm>
                <a:off x="1156" y="3838"/>
                <a:ext cx="2041" cy="0"/>
              </a:xfrm>
              <a:prstGeom prst="line">
                <a:avLst/>
              </a:prstGeom>
              <a:noFill/>
              <a:ln w="28575">
                <a:solidFill>
                  <a:schemeClr val="tx1"/>
                </a:solidFill>
                <a:round/>
                <a:headEnd/>
                <a:tailEnd type="triangle" w="med" len="med"/>
              </a:ln>
              <a:effectLst/>
            </p:spPr>
            <p:txBody>
              <a:bodyPr/>
              <a:lstStyle>
                <a:defPPr>
                  <a:defRPr lang="tr-T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endParaRPr lang="tr-TR"/>
              </a:p>
            </p:txBody>
          </p:sp>
          <p:sp>
            <p:nvSpPr>
              <p:cNvPr id="14" name="Line 9"/>
              <p:cNvSpPr>
                <a:spLocks noChangeShapeType="1"/>
              </p:cNvSpPr>
              <p:nvPr/>
            </p:nvSpPr>
            <p:spPr bwMode="auto">
              <a:xfrm flipV="1">
                <a:off x="1156" y="2251"/>
                <a:ext cx="0" cy="1587"/>
              </a:xfrm>
              <a:prstGeom prst="line">
                <a:avLst/>
              </a:prstGeom>
              <a:noFill/>
              <a:ln w="28575">
                <a:solidFill>
                  <a:schemeClr val="tx1"/>
                </a:solidFill>
                <a:round/>
                <a:headEnd/>
                <a:tailEnd type="triangle" w="med" len="med"/>
              </a:ln>
              <a:effectLst/>
            </p:spPr>
            <p:txBody>
              <a:bodyPr/>
              <a:lstStyle>
                <a:defPPr>
                  <a:defRPr lang="tr-T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endParaRPr lang="tr-TR"/>
              </a:p>
            </p:txBody>
          </p:sp>
        </p:grpSp>
        <p:sp>
          <p:nvSpPr>
            <p:cNvPr id="9" name="Freeform 10"/>
            <p:cNvSpPr>
              <a:spLocks/>
            </p:cNvSpPr>
            <p:nvPr/>
          </p:nvSpPr>
          <p:spPr bwMode="auto">
            <a:xfrm>
              <a:off x="521" y="255"/>
              <a:ext cx="1769" cy="1587"/>
            </a:xfrm>
            <a:custGeom>
              <a:avLst/>
              <a:gdLst/>
              <a:ahLst/>
              <a:cxnLst>
                <a:cxn ang="0">
                  <a:pos x="0" y="1573"/>
                </a:cxn>
                <a:cxn ang="0">
                  <a:pos x="1044" y="954"/>
                </a:cxn>
                <a:cxn ang="0">
                  <a:pos x="1224" y="808"/>
                </a:cxn>
                <a:cxn ang="0">
                  <a:pos x="1345" y="704"/>
                </a:cxn>
                <a:cxn ang="0">
                  <a:pos x="1474" y="567"/>
                </a:cxn>
                <a:cxn ang="0">
                  <a:pos x="1594" y="429"/>
                </a:cxn>
                <a:cxn ang="0">
                  <a:pos x="1714" y="206"/>
                </a:cxn>
                <a:cxn ang="0">
                  <a:pos x="1783" y="0"/>
                </a:cxn>
              </a:cxnLst>
              <a:rect l="0" t="0" r="r" b="b"/>
              <a:pathLst>
                <a:path w="1783" h="1573">
                  <a:moveTo>
                    <a:pt x="0" y="1573"/>
                  </a:moveTo>
                  <a:lnTo>
                    <a:pt x="1044" y="954"/>
                  </a:lnTo>
                  <a:lnTo>
                    <a:pt x="1224" y="808"/>
                  </a:lnTo>
                  <a:lnTo>
                    <a:pt x="1345" y="704"/>
                  </a:lnTo>
                  <a:lnTo>
                    <a:pt x="1474" y="567"/>
                  </a:lnTo>
                  <a:lnTo>
                    <a:pt x="1594" y="429"/>
                  </a:lnTo>
                  <a:lnTo>
                    <a:pt x="1714" y="206"/>
                  </a:lnTo>
                  <a:lnTo>
                    <a:pt x="1783" y="0"/>
                  </a:lnTo>
                </a:path>
              </a:pathLst>
            </a:custGeom>
            <a:noFill/>
            <a:ln w="28575" cmpd="sng">
              <a:solidFill>
                <a:schemeClr val="tx1"/>
              </a:solidFill>
              <a:round/>
              <a:headEnd type="none" w="med" len="med"/>
              <a:tailEnd type="none" w="med" len="med"/>
            </a:ln>
            <a:effectLst/>
          </p:spPr>
          <p:txBody>
            <a:bodyPr/>
            <a:lstStyle>
              <a:defPPr>
                <a:defRPr lang="tr-T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endParaRPr lang="tr-TR"/>
            </a:p>
          </p:txBody>
        </p:sp>
        <p:sp>
          <p:nvSpPr>
            <p:cNvPr id="10" name="Text Box 12"/>
            <p:cNvSpPr txBox="1">
              <a:spLocks noChangeArrowheads="1"/>
            </p:cNvSpPr>
            <p:nvPr/>
          </p:nvSpPr>
          <p:spPr bwMode="auto">
            <a:xfrm>
              <a:off x="2562" y="1752"/>
              <a:ext cx="499" cy="326"/>
            </a:xfrm>
            <a:prstGeom prst="rect">
              <a:avLst/>
            </a:prstGeom>
            <a:noFill/>
            <a:ln w="9525">
              <a:noFill/>
              <a:miter lim="800000"/>
              <a:headEnd/>
              <a:tailEnd/>
            </a:ln>
            <a:effectLst/>
          </p:spPr>
          <p:txBody>
            <a:bodyPr>
              <a:spAutoFit/>
            </a:bodyPr>
            <a:lstStyle>
              <a:defPPr>
                <a:defRPr lang="tr-T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spcBef>
                  <a:spcPct val="50000"/>
                </a:spcBef>
              </a:pPr>
              <a:r>
                <a:rPr lang="tr-TR" sz="1400" b="1"/>
                <a:t>Üretim Miktarı</a:t>
              </a:r>
            </a:p>
          </p:txBody>
        </p:sp>
        <p:sp>
          <p:nvSpPr>
            <p:cNvPr id="11" name="Line 15"/>
            <p:cNvSpPr>
              <a:spLocks noChangeShapeType="1"/>
            </p:cNvSpPr>
            <p:nvPr/>
          </p:nvSpPr>
          <p:spPr bwMode="auto">
            <a:xfrm flipV="1">
              <a:off x="1492" y="682"/>
              <a:ext cx="997" cy="571"/>
            </a:xfrm>
            <a:prstGeom prst="line">
              <a:avLst/>
            </a:prstGeom>
            <a:noFill/>
            <a:ln w="28575">
              <a:solidFill>
                <a:schemeClr val="tx1"/>
              </a:solidFill>
              <a:prstDash val="dash"/>
              <a:round/>
              <a:headEnd/>
              <a:tailEnd/>
            </a:ln>
            <a:effectLst/>
          </p:spPr>
          <p:txBody>
            <a:bodyPr/>
            <a:lstStyle>
              <a:defPPr>
                <a:defRPr lang="tr-T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endParaRPr lang="tr-TR"/>
            </a:p>
          </p:txBody>
        </p:sp>
        <p:sp>
          <p:nvSpPr>
            <p:cNvPr id="12" name="Text Box 16"/>
            <p:cNvSpPr txBox="1">
              <a:spLocks noChangeArrowheads="1"/>
            </p:cNvSpPr>
            <p:nvPr/>
          </p:nvSpPr>
          <p:spPr bwMode="auto">
            <a:xfrm>
              <a:off x="1066" y="618"/>
              <a:ext cx="1270" cy="192"/>
            </a:xfrm>
            <a:prstGeom prst="rect">
              <a:avLst/>
            </a:prstGeom>
            <a:noFill/>
            <a:ln w="9525">
              <a:noFill/>
              <a:miter lim="800000"/>
              <a:headEnd/>
              <a:tailEnd/>
            </a:ln>
            <a:effectLst/>
          </p:spPr>
          <p:txBody>
            <a:bodyPr>
              <a:spAutoFit/>
            </a:bodyPr>
            <a:lstStyle>
              <a:defPPr>
                <a:defRPr lang="tr-T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spcBef>
                  <a:spcPct val="50000"/>
                </a:spcBef>
              </a:pPr>
              <a:r>
                <a:rPr lang="tr-TR" sz="1400" b="1"/>
                <a:t>Progresif Giderler</a:t>
              </a:r>
            </a:p>
          </p:txBody>
        </p:sp>
      </p:grpSp>
      <p:sp>
        <p:nvSpPr>
          <p:cNvPr id="15" name="14 Dikdörtgen"/>
          <p:cNvSpPr/>
          <p:nvPr/>
        </p:nvSpPr>
        <p:spPr>
          <a:xfrm>
            <a:off x="611560" y="1484784"/>
            <a:ext cx="7920880" cy="923330"/>
          </a:xfrm>
          <a:prstGeom prst="rect">
            <a:avLst/>
          </a:prstGeom>
        </p:spPr>
        <p:txBody>
          <a:bodyPr wrap="square">
            <a:spAutoFit/>
          </a:bodyPr>
          <a:lstStyle/>
          <a:p>
            <a:pPr algn="just"/>
            <a:r>
              <a:rPr lang="tr-TR" i="1" dirty="0" err="1" smtClean="0">
                <a:latin typeface="Tahoma" pitchFamily="34" charset="0"/>
                <a:ea typeface="Tahoma" pitchFamily="34" charset="0"/>
                <a:cs typeface="Tahoma" pitchFamily="34" charset="0"/>
              </a:rPr>
              <a:t>Progresif</a:t>
            </a:r>
            <a:r>
              <a:rPr lang="tr-TR" i="1" dirty="0" smtClean="0">
                <a:latin typeface="Tahoma" pitchFamily="34" charset="0"/>
                <a:ea typeface="Tahoma" pitchFamily="34" charset="0"/>
                <a:cs typeface="Tahoma" pitchFamily="34" charset="0"/>
              </a:rPr>
              <a:t> Giderler: </a:t>
            </a:r>
            <a:r>
              <a:rPr lang="tr-TR" dirty="0" smtClean="0">
                <a:latin typeface="Tahoma" pitchFamily="34" charset="0"/>
                <a:ea typeface="Tahoma" pitchFamily="34" charset="0"/>
                <a:cs typeface="Tahoma" pitchFamily="34" charset="0"/>
              </a:rPr>
              <a:t>Üretim miktarındaki artıştan daha fazla artış gösteren giderlerdir. (Temposu gittikçe artan giderlerdir.) Elektrik kullanımının belirli bir sınırdan sonra zamlı tarifeye tabi olması(Yükçü, 2007:50-51).</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2400" b="1" dirty="0" smtClean="0">
                <a:latin typeface="Tahoma" pitchFamily="34" charset="0"/>
                <a:cs typeface="Tahoma" pitchFamily="34" charset="0"/>
              </a:rPr>
              <a:t>2.3.3. Karma Giderler</a:t>
            </a:r>
            <a:endParaRPr lang="tr-TR" sz="2400" b="1" dirty="0">
              <a:latin typeface="Tahoma" pitchFamily="34" charset="0"/>
              <a:cs typeface="Tahoma" pitchFamily="34" charset="0"/>
            </a:endParaRPr>
          </a:p>
        </p:txBody>
      </p:sp>
      <p:sp>
        <p:nvSpPr>
          <p:cNvPr id="3" name="2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17</a:t>
            </a:fld>
            <a:endParaRPr lang="tr-TR"/>
          </a:p>
        </p:txBody>
      </p:sp>
      <p:sp>
        <p:nvSpPr>
          <p:cNvPr id="15" name="14 Dikdörtgen"/>
          <p:cNvSpPr/>
          <p:nvPr/>
        </p:nvSpPr>
        <p:spPr>
          <a:xfrm>
            <a:off x="611560" y="1484784"/>
            <a:ext cx="7920880" cy="1200329"/>
          </a:xfrm>
          <a:prstGeom prst="rect">
            <a:avLst/>
          </a:prstGeom>
        </p:spPr>
        <p:txBody>
          <a:bodyPr wrap="square">
            <a:spAutoFit/>
          </a:bodyPr>
          <a:lstStyle/>
          <a:p>
            <a:pPr algn="just"/>
            <a:r>
              <a:rPr lang="tr-TR" i="1" dirty="0" err="1" smtClean="0">
                <a:latin typeface="Tahoma" pitchFamily="34" charset="0"/>
                <a:ea typeface="Tahoma" pitchFamily="34" charset="0"/>
                <a:cs typeface="Tahoma" pitchFamily="34" charset="0"/>
              </a:rPr>
              <a:t>Degresif</a:t>
            </a:r>
            <a:r>
              <a:rPr lang="tr-TR" i="1" dirty="0" smtClean="0">
                <a:latin typeface="Tahoma" pitchFamily="34" charset="0"/>
                <a:ea typeface="Tahoma" pitchFamily="34" charset="0"/>
                <a:cs typeface="Tahoma" pitchFamily="34" charset="0"/>
              </a:rPr>
              <a:t> Giderler: Üretim miktarındaki artıştan daha az artış gösteren giderlerdir. (Temposu gittikçe yavaşlayan giderlerdir.) Hammadde alımlarında miktar </a:t>
            </a:r>
            <a:r>
              <a:rPr lang="tr-TR" i="1" dirty="0" err="1" smtClean="0">
                <a:latin typeface="Tahoma" pitchFamily="34" charset="0"/>
                <a:ea typeface="Tahoma" pitchFamily="34" charset="0"/>
                <a:cs typeface="Tahoma" pitchFamily="34" charset="0"/>
              </a:rPr>
              <a:t>iskontosu</a:t>
            </a:r>
            <a:r>
              <a:rPr lang="tr-TR" i="1" dirty="0" smtClean="0">
                <a:latin typeface="Tahoma" pitchFamily="34" charset="0"/>
                <a:ea typeface="Tahoma" pitchFamily="34" charset="0"/>
                <a:cs typeface="Tahoma" pitchFamily="34" charset="0"/>
              </a:rPr>
              <a:t> uygulanması, işçiliklerdeki öğrenme vb(Yükçü, 2007:50-51).</a:t>
            </a:r>
            <a:endParaRPr lang="tr-TR" dirty="0" smtClean="0">
              <a:latin typeface="Tahoma" pitchFamily="34" charset="0"/>
              <a:ea typeface="Tahoma" pitchFamily="34" charset="0"/>
              <a:cs typeface="Tahoma" pitchFamily="34" charset="0"/>
            </a:endParaRPr>
          </a:p>
        </p:txBody>
      </p:sp>
      <p:grpSp>
        <p:nvGrpSpPr>
          <p:cNvPr id="16" name="Group 27"/>
          <p:cNvGrpSpPr>
            <a:grpSpLocks/>
          </p:cNvGrpSpPr>
          <p:nvPr/>
        </p:nvGrpSpPr>
        <p:grpSpPr bwMode="auto">
          <a:xfrm>
            <a:off x="611560" y="2852936"/>
            <a:ext cx="4679951" cy="2894013"/>
            <a:chOff x="1927" y="2205"/>
            <a:chExt cx="2948" cy="1823"/>
          </a:xfrm>
        </p:grpSpPr>
        <p:sp>
          <p:nvSpPr>
            <p:cNvPr id="17" name="Text Box 19"/>
            <p:cNvSpPr txBox="1">
              <a:spLocks noChangeArrowheads="1"/>
            </p:cNvSpPr>
            <p:nvPr/>
          </p:nvSpPr>
          <p:spPr bwMode="auto">
            <a:xfrm>
              <a:off x="1927" y="2250"/>
              <a:ext cx="680" cy="192"/>
            </a:xfrm>
            <a:prstGeom prst="rect">
              <a:avLst/>
            </a:prstGeom>
            <a:noFill/>
            <a:ln w="9525">
              <a:noFill/>
              <a:miter lim="800000"/>
              <a:headEnd/>
              <a:tailEnd/>
            </a:ln>
            <a:effectLst/>
          </p:spPr>
          <p:txBody>
            <a:bodyPr>
              <a:spAutoFit/>
            </a:bodyPr>
            <a:lstStyle>
              <a:defPPr>
                <a:defRPr lang="tr-T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spcBef>
                  <a:spcPct val="50000"/>
                </a:spcBef>
              </a:pPr>
              <a:r>
                <a:rPr lang="tr-TR" sz="1400" b="1"/>
                <a:t>Giderler</a:t>
              </a:r>
            </a:p>
          </p:txBody>
        </p:sp>
        <p:grpSp>
          <p:nvGrpSpPr>
            <p:cNvPr id="18" name="Group 20"/>
            <p:cNvGrpSpPr>
              <a:grpSpLocks/>
            </p:cNvGrpSpPr>
            <p:nvPr/>
          </p:nvGrpSpPr>
          <p:grpSpPr bwMode="auto">
            <a:xfrm>
              <a:off x="2335" y="2205"/>
              <a:ext cx="2041" cy="1587"/>
              <a:chOff x="1156" y="2251"/>
              <a:chExt cx="2041" cy="1587"/>
            </a:xfrm>
          </p:grpSpPr>
          <p:sp>
            <p:nvSpPr>
              <p:cNvPr id="23" name="Line 21"/>
              <p:cNvSpPr>
                <a:spLocks noChangeShapeType="1"/>
              </p:cNvSpPr>
              <p:nvPr/>
            </p:nvSpPr>
            <p:spPr bwMode="auto">
              <a:xfrm>
                <a:off x="1156" y="3838"/>
                <a:ext cx="2041" cy="0"/>
              </a:xfrm>
              <a:prstGeom prst="line">
                <a:avLst/>
              </a:prstGeom>
              <a:noFill/>
              <a:ln w="28575">
                <a:solidFill>
                  <a:schemeClr val="tx1"/>
                </a:solidFill>
                <a:round/>
                <a:headEnd/>
                <a:tailEnd type="triangle" w="med" len="med"/>
              </a:ln>
              <a:effectLst/>
            </p:spPr>
            <p:txBody>
              <a:bodyPr/>
              <a:lstStyle>
                <a:defPPr>
                  <a:defRPr lang="tr-T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endParaRPr lang="tr-TR"/>
              </a:p>
            </p:txBody>
          </p:sp>
          <p:sp>
            <p:nvSpPr>
              <p:cNvPr id="24" name="Line 22"/>
              <p:cNvSpPr>
                <a:spLocks noChangeShapeType="1"/>
              </p:cNvSpPr>
              <p:nvPr/>
            </p:nvSpPr>
            <p:spPr bwMode="auto">
              <a:xfrm flipV="1">
                <a:off x="1156" y="2251"/>
                <a:ext cx="0" cy="1587"/>
              </a:xfrm>
              <a:prstGeom prst="line">
                <a:avLst/>
              </a:prstGeom>
              <a:noFill/>
              <a:ln w="28575">
                <a:solidFill>
                  <a:schemeClr val="tx1"/>
                </a:solidFill>
                <a:round/>
                <a:headEnd/>
                <a:tailEnd type="triangle" w="med" len="med"/>
              </a:ln>
              <a:effectLst/>
            </p:spPr>
            <p:txBody>
              <a:bodyPr/>
              <a:lstStyle>
                <a:defPPr>
                  <a:defRPr lang="tr-T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endParaRPr lang="tr-TR"/>
              </a:p>
            </p:txBody>
          </p:sp>
        </p:grpSp>
        <p:sp>
          <p:nvSpPr>
            <p:cNvPr id="19" name="Freeform 23"/>
            <p:cNvSpPr>
              <a:spLocks/>
            </p:cNvSpPr>
            <p:nvPr/>
          </p:nvSpPr>
          <p:spPr bwMode="auto">
            <a:xfrm>
              <a:off x="2335" y="2983"/>
              <a:ext cx="2075" cy="809"/>
            </a:xfrm>
            <a:custGeom>
              <a:avLst/>
              <a:gdLst/>
              <a:ahLst/>
              <a:cxnLst>
                <a:cxn ang="0">
                  <a:pos x="0" y="809"/>
                </a:cxn>
                <a:cxn ang="0">
                  <a:pos x="1036" y="184"/>
                </a:cxn>
                <a:cxn ang="0">
                  <a:pos x="1241" y="95"/>
                </a:cxn>
                <a:cxn ang="0">
                  <a:pos x="1405" y="43"/>
                </a:cxn>
                <a:cxn ang="0">
                  <a:pos x="1551" y="9"/>
                </a:cxn>
                <a:cxn ang="0">
                  <a:pos x="1671" y="0"/>
                </a:cxn>
                <a:cxn ang="0">
                  <a:pos x="1938" y="60"/>
                </a:cxn>
                <a:cxn ang="0">
                  <a:pos x="2075" y="112"/>
                </a:cxn>
              </a:cxnLst>
              <a:rect l="0" t="0" r="r" b="b"/>
              <a:pathLst>
                <a:path w="2075" h="809">
                  <a:moveTo>
                    <a:pt x="0" y="809"/>
                  </a:moveTo>
                  <a:lnTo>
                    <a:pt x="1036" y="184"/>
                  </a:lnTo>
                  <a:lnTo>
                    <a:pt x="1241" y="95"/>
                  </a:lnTo>
                  <a:lnTo>
                    <a:pt x="1405" y="43"/>
                  </a:lnTo>
                  <a:lnTo>
                    <a:pt x="1551" y="9"/>
                  </a:lnTo>
                  <a:lnTo>
                    <a:pt x="1671" y="0"/>
                  </a:lnTo>
                  <a:lnTo>
                    <a:pt x="1938" y="60"/>
                  </a:lnTo>
                  <a:lnTo>
                    <a:pt x="2075" y="112"/>
                  </a:lnTo>
                </a:path>
              </a:pathLst>
            </a:custGeom>
            <a:noFill/>
            <a:ln w="28575" cmpd="sng">
              <a:solidFill>
                <a:schemeClr val="tx1"/>
              </a:solidFill>
              <a:round/>
              <a:headEnd type="none" w="med" len="med"/>
              <a:tailEnd type="none" w="med" len="med"/>
            </a:ln>
            <a:effectLst/>
          </p:spPr>
          <p:txBody>
            <a:bodyPr/>
            <a:lstStyle>
              <a:defPPr>
                <a:defRPr lang="tr-T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endParaRPr lang="tr-TR"/>
            </a:p>
          </p:txBody>
        </p:sp>
        <p:sp>
          <p:nvSpPr>
            <p:cNvPr id="20" name="Text Box 24"/>
            <p:cNvSpPr txBox="1">
              <a:spLocks noChangeArrowheads="1"/>
            </p:cNvSpPr>
            <p:nvPr/>
          </p:nvSpPr>
          <p:spPr bwMode="auto">
            <a:xfrm>
              <a:off x="4376" y="3702"/>
              <a:ext cx="499" cy="326"/>
            </a:xfrm>
            <a:prstGeom prst="rect">
              <a:avLst/>
            </a:prstGeom>
            <a:noFill/>
            <a:ln w="9525">
              <a:noFill/>
              <a:miter lim="800000"/>
              <a:headEnd/>
              <a:tailEnd/>
            </a:ln>
            <a:effectLst/>
          </p:spPr>
          <p:txBody>
            <a:bodyPr>
              <a:spAutoFit/>
            </a:bodyPr>
            <a:lstStyle>
              <a:defPPr>
                <a:defRPr lang="tr-T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spcBef>
                  <a:spcPct val="50000"/>
                </a:spcBef>
              </a:pPr>
              <a:r>
                <a:rPr lang="tr-TR" sz="1400" b="1"/>
                <a:t>Üretim Miktarı</a:t>
              </a:r>
            </a:p>
          </p:txBody>
        </p:sp>
        <p:sp>
          <p:nvSpPr>
            <p:cNvPr id="21" name="Line 25"/>
            <p:cNvSpPr>
              <a:spLocks noChangeShapeType="1"/>
            </p:cNvSpPr>
            <p:nvPr/>
          </p:nvSpPr>
          <p:spPr bwMode="auto">
            <a:xfrm flipV="1">
              <a:off x="3306" y="2632"/>
              <a:ext cx="997" cy="571"/>
            </a:xfrm>
            <a:prstGeom prst="line">
              <a:avLst/>
            </a:prstGeom>
            <a:noFill/>
            <a:ln w="28575">
              <a:solidFill>
                <a:schemeClr val="tx1"/>
              </a:solidFill>
              <a:prstDash val="dash"/>
              <a:round/>
              <a:headEnd/>
              <a:tailEnd/>
            </a:ln>
            <a:effectLst/>
          </p:spPr>
          <p:txBody>
            <a:bodyPr/>
            <a:lstStyle>
              <a:defPPr>
                <a:defRPr lang="tr-T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endParaRPr lang="tr-TR"/>
            </a:p>
          </p:txBody>
        </p:sp>
        <p:sp>
          <p:nvSpPr>
            <p:cNvPr id="22" name="Text Box 26"/>
            <p:cNvSpPr txBox="1">
              <a:spLocks noChangeArrowheads="1"/>
            </p:cNvSpPr>
            <p:nvPr/>
          </p:nvSpPr>
          <p:spPr bwMode="auto">
            <a:xfrm>
              <a:off x="2880" y="2568"/>
              <a:ext cx="1270" cy="192"/>
            </a:xfrm>
            <a:prstGeom prst="rect">
              <a:avLst/>
            </a:prstGeom>
            <a:noFill/>
            <a:ln w="9525">
              <a:noFill/>
              <a:miter lim="800000"/>
              <a:headEnd/>
              <a:tailEnd/>
            </a:ln>
            <a:effectLst/>
          </p:spPr>
          <p:txBody>
            <a:bodyPr>
              <a:spAutoFit/>
            </a:bodyPr>
            <a:lstStyle>
              <a:defPPr>
                <a:defRPr lang="tr-T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spcBef>
                  <a:spcPct val="50000"/>
                </a:spcBef>
              </a:pPr>
              <a:r>
                <a:rPr lang="tr-TR" sz="1400" b="1"/>
                <a:t>Degresif Giderler</a:t>
              </a: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2.4. Mamullere Yüklenmesine Göre Sınıflandırma</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18</a:t>
            </a:fld>
            <a:endParaRPr lang="tr-TR"/>
          </a:p>
        </p:txBody>
      </p:sp>
      <p:sp>
        <p:nvSpPr>
          <p:cNvPr id="5" name="4 İçerik Yer Tutucusu"/>
          <p:cNvSpPr>
            <a:spLocks noGrp="1"/>
          </p:cNvSpPr>
          <p:nvPr>
            <p:ph sz="quarter" idx="1"/>
          </p:nvPr>
        </p:nvSpPr>
        <p:spPr/>
        <p:txBody>
          <a:bodyPr>
            <a:normAutofit/>
          </a:bodyPr>
          <a:lstStyle/>
          <a:p>
            <a:pPr algn="just"/>
            <a:r>
              <a:rPr lang="tr-TR" sz="2000" dirty="0" smtClean="0">
                <a:latin typeface="Tahoma" pitchFamily="34" charset="0"/>
                <a:ea typeface="Tahoma" pitchFamily="34" charset="0"/>
                <a:cs typeface="Tahoma" pitchFamily="34" charset="0"/>
              </a:rPr>
              <a:t>Mamullerin üretilmesi esnasında bazı maliyet giderlerinin üretimi gerçekleşen </a:t>
            </a:r>
            <a:r>
              <a:rPr lang="tr-TR" sz="2000" dirty="0" err="1" smtClean="0">
                <a:latin typeface="Tahoma" pitchFamily="34" charset="0"/>
                <a:ea typeface="Tahoma" pitchFamily="34" charset="0"/>
                <a:cs typeface="Tahoma" pitchFamily="34" charset="0"/>
              </a:rPr>
              <a:t>mamül</a:t>
            </a:r>
            <a:r>
              <a:rPr lang="tr-TR" sz="2000" dirty="0" smtClean="0">
                <a:latin typeface="Tahoma" pitchFamily="34" charset="0"/>
                <a:ea typeface="Tahoma" pitchFamily="34" charset="0"/>
                <a:cs typeface="Tahoma" pitchFamily="34" charset="0"/>
              </a:rPr>
              <a:t> ile veya </a:t>
            </a:r>
            <a:r>
              <a:rPr lang="tr-TR" sz="2000" dirty="0" err="1" smtClean="0">
                <a:latin typeface="Tahoma" pitchFamily="34" charset="0"/>
                <a:ea typeface="Tahoma" pitchFamily="34" charset="0"/>
                <a:cs typeface="Tahoma" pitchFamily="34" charset="0"/>
              </a:rPr>
              <a:t>mamülün</a:t>
            </a:r>
            <a:r>
              <a:rPr lang="tr-TR" sz="2000" dirty="0" smtClean="0">
                <a:latin typeface="Tahoma" pitchFamily="34" charset="0"/>
                <a:ea typeface="Tahoma" pitchFamily="34" charset="0"/>
                <a:cs typeface="Tahoma" pitchFamily="34" charset="0"/>
              </a:rPr>
              <a:t> üretiminin gerçekleştirildiği üretim bölümü ile ilişkisini kurabilmek kolaydır. Örneğin montaj bölümünde çalışan işçinin ücreti direkt işçilik özelliğindedir. Bu maliyet gideri ile </a:t>
            </a:r>
            <a:r>
              <a:rPr lang="tr-TR" sz="2000" dirty="0" err="1" smtClean="0">
                <a:latin typeface="Tahoma" pitchFamily="34" charset="0"/>
                <a:ea typeface="Tahoma" pitchFamily="34" charset="0"/>
                <a:cs typeface="Tahoma" pitchFamily="34" charset="0"/>
              </a:rPr>
              <a:t>mamül</a:t>
            </a:r>
            <a:r>
              <a:rPr lang="tr-TR" sz="2000" dirty="0" smtClean="0">
                <a:latin typeface="Tahoma" pitchFamily="34" charset="0"/>
                <a:ea typeface="Tahoma" pitchFamily="34" charset="0"/>
                <a:cs typeface="Tahoma" pitchFamily="34" charset="0"/>
              </a:rPr>
              <a:t> arasında veya üretimin gerçekleştiği montaj bölümü arasında kolay açıklanabilen bir ilişki bulunmaktadır. Bu nedenle montaj bölümüne veya </a:t>
            </a:r>
            <a:r>
              <a:rPr lang="tr-TR" sz="2000" dirty="0" err="1" smtClean="0">
                <a:latin typeface="Tahoma" pitchFamily="34" charset="0"/>
                <a:ea typeface="Tahoma" pitchFamily="34" charset="0"/>
                <a:cs typeface="Tahoma" pitchFamily="34" charset="0"/>
              </a:rPr>
              <a:t>mamül</a:t>
            </a:r>
            <a:r>
              <a:rPr lang="tr-TR" sz="2000" dirty="0" smtClean="0">
                <a:latin typeface="Tahoma" pitchFamily="34" charset="0"/>
                <a:ea typeface="Tahoma" pitchFamily="34" charset="0"/>
                <a:cs typeface="Tahoma" pitchFamily="34" charset="0"/>
              </a:rPr>
              <a:t> maliyetine direkt olarak yüklenmektedir. Direkt giderlerin aksine endirekt giderler ile üretilen </a:t>
            </a:r>
            <a:r>
              <a:rPr lang="tr-TR" sz="2000" dirty="0" err="1" smtClean="0">
                <a:latin typeface="Tahoma" pitchFamily="34" charset="0"/>
                <a:ea typeface="Tahoma" pitchFamily="34" charset="0"/>
                <a:cs typeface="Tahoma" pitchFamily="34" charset="0"/>
              </a:rPr>
              <a:t>mamül</a:t>
            </a:r>
            <a:r>
              <a:rPr lang="tr-TR" sz="2000" dirty="0" smtClean="0">
                <a:latin typeface="Tahoma" pitchFamily="34" charset="0"/>
                <a:ea typeface="Tahoma" pitchFamily="34" charset="0"/>
                <a:cs typeface="Tahoma" pitchFamily="34" charset="0"/>
              </a:rPr>
              <a:t> veya </a:t>
            </a:r>
            <a:r>
              <a:rPr lang="tr-TR" sz="2000" dirty="0" err="1" smtClean="0">
                <a:latin typeface="Tahoma" pitchFamily="34" charset="0"/>
                <a:ea typeface="Tahoma" pitchFamily="34" charset="0"/>
                <a:cs typeface="Tahoma" pitchFamily="34" charset="0"/>
              </a:rPr>
              <a:t>mamülün</a:t>
            </a:r>
            <a:r>
              <a:rPr lang="tr-TR" sz="2000" dirty="0" smtClean="0">
                <a:latin typeface="Tahoma" pitchFamily="34" charset="0"/>
                <a:ea typeface="Tahoma" pitchFamily="34" charset="0"/>
                <a:cs typeface="Tahoma" pitchFamily="34" charset="0"/>
              </a:rPr>
              <a:t> üretildiği gider yeri arasındaki ilişkiyi açıklama daha zor olmaktadır. Bu nedenle endirekt giderleri, genel üretim giderleri olarak dikkate alıp, </a:t>
            </a:r>
            <a:r>
              <a:rPr lang="tr-TR" sz="2000" dirty="0" err="1" smtClean="0">
                <a:latin typeface="Tahoma" pitchFamily="34" charset="0"/>
                <a:ea typeface="Tahoma" pitchFamily="34" charset="0"/>
                <a:cs typeface="Tahoma" pitchFamily="34" charset="0"/>
              </a:rPr>
              <a:t>mamül</a:t>
            </a:r>
            <a:r>
              <a:rPr lang="tr-TR" sz="2000" dirty="0" smtClean="0">
                <a:latin typeface="Tahoma" pitchFamily="34" charset="0"/>
                <a:ea typeface="Tahoma" pitchFamily="34" charset="0"/>
                <a:cs typeface="Tahoma" pitchFamily="34" charset="0"/>
              </a:rPr>
              <a:t> maliyetine yüklenmesinde bazı dağıtım anahtarları veya dağıtım yöntemleri kullanılması gerekmektedir(Yükçü, 2007:59).</a:t>
            </a:r>
          </a:p>
        </p:txBody>
      </p:sp>
      <p:pic>
        <p:nvPicPr>
          <p:cNvPr id="6" name="Picture 2" descr="C:\Users\USER\Desktop\untitled.png"/>
          <p:cNvPicPr>
            <a:picLocks noChangeAspect="1" noChangeArrowheads="1"/>
          </p:cNvPicPr>
          <p:nvPr/>
        </p:nvPicPr>
        <p:blipFill>
          <a:blip r:embed="rId2" cstate="print"/>
          <a:srcRect/>
          <a:stretch>
            <a:fillRect/>
          </a:stretch>
        </p:blipFill>
        <p:spPr bwMode="auto">
          <a:xfrm>
            <a:off x="8253448" y="357166"/>
            <a:ext cx="720000" cy="7200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2.4. Mamullere Yüklenmesine Göre Sınıflandırma</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19</a:t>
            </a:fld>
            <a:endParaRPr lang="tr-TR"/>
          </a:p>
        </p:txBody>
      </p:sp>
      <p:sp>
        <p:nvSpPr>
          <p:cNvPr id="5" name="4 İçerik Yer Tutucusu"/>
          <p:cNvSpPr>
            <a:spLocks noGrp="1"/>
          </p:cNvSpPr>
          <p:nvPr>
            <p:ph sz="quarter" idx="1"/>
          </p:nvPr>
        </p:nvSpPr>
        <p:spPr/>
        <p:txBody>
          <a:bodyPr>
            <a:normAutofit/>
          </a:bodyPr>
          <a:lstStyle/>
          <a:p>
            <a:pPr algn="just"/>
            <a:r>
              <a:rPr lang="tr-TR" sz="2000" b="1" dirty="0" smtClean="0">
                <a:solidFill>
                  <a:srgbClr val="C00000"/>
                </a:solidFill>
                <a:latin typeface="Tahoma" pitchFamily="34" charset="0"/>
                <a:ea typeface="Tahoma" pitchFamily="34" charset="0"/>
                <a:cs typeface="Tahoma" pitchFamily="34" charset="0"/>
              </a:rPr>
              <a:t>2.4.1. Direkt Giderler</a:t>
            </a:r>
          </a:p>
          <a:p>
            <a:pPr algn="just"/>
            <a:r>
              <a:rPr lang="tr-TR" sz="2000" dirty="0" smtClean="0">
                <a:latin typeface="Tahoma" pitchFamily="34" charset="0"/>
                <a:ea typeface="Tahoma" pitchFamily="34" charset="0"/>
                <a:cs typeface="Tahoma" pitchFamily="34" charset="0"/>
              </a:rPr>
              <a:t>Üretilen mamulle doğrudan ilişki kurulabilen, hangi mamule ne miktarda gittiği kolaylıkla tespit edilebilen giderlerdir.</a:t>
            </a:r>
          </a:p>
          <a:p>
            <a:pPr algn="just"/>
            <a:r>
              <a:rPr lang="tr-TR" sz="2000" b="1" dirty="0" smtClean="0">
                <a:solidFill>
                  <a:srgbClr val="C00000"/>
                </a:solidFill>
                <a:latin typeface="Tahoma" pitchFamily="34" charset="0"/>
                <a:ea typeface="Tahoma" pitchFamily="34" charset="0"/>
                <a:cs typeface="Tahoma" pitchFamily="34" charset="0"/>
              </a:rPr>
              <a:t>2.4.2. Endirekt Giderler</a:t>
            </a:r>
          </a:p>
          <a:p>
            <a:pPr algn="just"/>
            <a:r>
              <a:rPr lang="tr-TR" sz="2000" dirty="0" smtClean="0">
                <a:latin typeface="Tahoma" pitchFamily="34" charset="0"/>
                <a:ea typeface="Tahoma" pitchFamily="34" charset="0"/>
                <a:cs typeface="Tahoma" pitchFamily="34" charset="0"/>
              </a:rPr>
              <a:t>Gider kaleminden hangi mamule ne kadar payın gittiği kolaylıkla tespit edilemeyen giderlerdir.</a:t>
            </a:r>
          </a:p>
        </p:txBody>
      </p:sp>
      <p:pic>
        <p:nvPicPr>
          <p:cNvPr id="6" name="Picture 2" descr="C:\Users\USER\Desktop\untitled.png"/>
          <p:cNvPicPr>
            <a:picLocks noChangeAspect="1" noChangeArrowheads="1"/>
          </p:cNvPicPr>
          <p:nvPr/>
        </p:nvPicPr>
        <p:blipFill>
          <a:blip r:embed="rId2" cstate="print"/>
          <a:srcRect/>
          <a:stretch>
            <a:fillRect/>
          </a:stretch>
        </p:blipFill>
        <p:spPr bwMode="auto">
          <a:xfrm>
            <a:off x="8253448" y="357166"/>
            <a:ext cx="720000" cy="720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Alt Başlık"/>
          <p:cNvSpPr>
            <a:spLocks noGrp="1"/>
          </p:cNvSpPr>
          <p:nvPr>
            <p:ph type="subTitle" idx="1"/>
          </p:nvPr>
        </p:nvSpPr>
        <p:spPr/>
        <p:txBody>
          <a:bodyPr anchor="ctr">
            <a:normAutofit/>
          </a:bodyPr>
          <a:lstStyle/>
          <a:p>
            <a:r>
              <a:rPr lang="tr-TR" sz="3000" dirty="0" err="1" smtClean="0">
                <a:latin typeface="Tahoma" pitchFamily="34" charset="0"/>
                <a:ea typeface="Tahoma" pitchFamily="34" charset="0"/>
                <a:cs typeface="Tahoma" pitchFamily="34" charset="0"/>
              </a:rPr>
              <a:t>Gİderlerİn</a:t>
            </a:r>
            <a:endParaRPr lang="tr-TR" sz="3000" dirty="0" smtClean="0">
              <a:latin typeface="Tahoma" pitchFamily="34" charset="0"/>
              <a:ea typeface="Tahoma" pitchFamily="34" charset="0"/>
              <a:cs typeface="Tahoma" pitchFamily="34" charset="0"/>
            </a:endParaRPr>
          </a:p>
          <a:p>
            <a:r>
              <a:rPr lang="tr-TR" sz="3000" dirty="0" err="1" smtClean="0">
                <a:latin typeface="Tahoma" pitchFamily="34" charset="0"/>
                <a:ea typeface="Tahoma" pitchFamily="34" charset="0"/>
                <a:cs typeface="Tahoma" pitchFamily="34" charset="0"/>
              </a:rPr>
              <a:t>SInIflandIrIlmasI</a:t>
            </a:r>
            <a:endParaRPr lang="tr-TR" sz="3000" dirty="0">
              <a:latin typeface="Tahoma" pitchFamily="34" charset="0"/>
              <a:ea typeface="Tahoma" pitchFamily="34" charset="0"/>
              <a:cs typeface="Tahoma" pitchFamily="34" charset="0"/>
            </a:endParaRPr>
          </a:p>
        </p:txBody>
      </p:sp>
      <p:sp>
        <p:nvSpPr>
          <p:cNvPr id="6" name="5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sp>
        <p:nvSpPr>
          <p:cNvPr id="7" name="6 Slayt Numarası Yer Tutucusu"/>
          <p:cNvSpPr>
            <a:spLocks noGrp="1"/>
          </p:cNvSpPr>
          <p:nvPr>
            <p:ph type="sldNum" sz="quarter" idx="12"/>
          </p:nvPr>
        </p:nvSpPr>
        <p:spPr/>
        <p:txBody>
          <a:bodyPr/>
          <a:lstStyle/>
          <a:p>
            <a:fld id="{2C96FA02-D0B2-4A2B-8223-F71D8D3D8F30}" type="slidenum">
              <a:rPr lang="tr-TR" smtClean="0"/>
              <a:pPr/>
              <a:t>2</a:t>
            </a:fld>
            <a:endParaRPr lang="tr-TR"/>
          </a:p>
        </p:txBody>
      </p:sp>
      <p:sp>
        <p:nvSpPr>
          <p:cNvPr id="12" name="11 Başlık"/>
          <p:cNvSpPr>
            <a:spLocks noGrp="1"/>
          </p:cNvSpPr>
          <p:nvPr>
            <p:ph type="ctrTitle"/>
          </p:nvPr>
        </p:nvSpPr>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r>
              <a:rPr lang="tr-TR" sz="3600" b="1" dirty="0" smtClean="0">
                <a:solidFill>
                  <a:schemeClr val="bg1"/>
                </a:solidFill>
                <a:latin typeface="Tahoma" pitchFamily="34" charset="0"/>
                <a:ea typeface="Tahoma" pitchFamily="34" charset="0"/>
                <a:cs typeface="Tahoma" pitchFamily="34" charset="0"/>
              </a:rPr>
              <a:t>BÖLÜM 2</a:t>
            </a:r>
            <a:endParaRPr lang="tr-TR" sz="3600" b="1" dirty="0">
              <a:solidFill>
                <a:schemeClr val="bg1"/>
              </a:solidFill>
              <a:latin typeface="Tahoma" pitchFamily="34" charset="0"/>
              <a:ea typeface="Tahoma" pitchFamily="34" charset="0"/>
              <a:cs typeface="Tahoma" pitchFamily="34" charset="0"/>
            </a:endParaRPr>
          </a:p>
        </p:txBody>
      </p:sp>
      <p:pic>
        <p:nvPicPr>
          <p:cNvPr id="14" name="Picture 2" descr="C:\Users\USER\Desktop\untitled.png"/>
          <p:cNvPicPr>
            <a:picLocks noChangeAspect="1" noChangeArrowheads="1"/>
          </p:cNvPicPr>
          <p:nvPr/>
        </p:nvPicPr>
        <p:blipFill>
          <a:blip r:embed="rId2" cstate="print"/>
          <a:srcRect/>
          <a:stretch>
            <a:fillRect/>
          </a:stretch>
        </p:blipFill>
        <p:spPr bwMode="auto">
          <a:xfrm>
            <a:off x="8072462" y="5475444"/>
            <a:ext cx="900000" cy="900000"/>
          </a:xfrm>
          <a:prstGeom prst="rect">
            <a:avLst/>
          </a:prstGeom>
          <a:noFill/>
        </p:spPr>
      </p:pic>
      <p:pic>
        <p:nvPicPr>
          <p:cNvPr id="15" name="Picture 2" descr="C:\Users\USER\Desktop\untitled.png"/>
          <p:cNvPicPr>
            <a:picLocks noChangeAspect="1" noChangeArrowheads="1"/>
          </p:cNvPicPr>
          <p:nvPr/>
        </p:nvPicPr>
        <p:blipFill>
          <a:blip r:embed="rId2" cstate="print"/>
          <a:srcRect/>
          <a:stretch>
            <a:fillRect/>
          </a:stretch>
        </p:blipFill>
        <p:spPr bwMode="auto">
          <a:xfrm>
            <a:off x="170552" y="5476430"/>
            <a:ext cx="900000" cy="9000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2.5. Kontrol Edilebilirliğine Göre Sınıflandırma</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20</a:t>
            </a:fld>
            <a:endParaRPr lang="tr-TR"/>
          </a:p>
        </p:txBody>
      </p:sp>
      <p:sp>
        <p:nvSpPr>
          <p:cNvPr id="5" name="4 İçerik Yer Tutucusu"/>
          <p:cNvSpPr>
            <a:spLocks noGrp="1"/>
          </p:cNvSpPr>
          <p:nvPr>
            <p:ph sz="quarter" idx="1"/>
          </p:nvPr>
        </p:nvSpPr>
        <p:spPr/>
        <p:txBody>
          <a:bodyPr>
            <a:normAutofit/>
          </a:bodyPr>
          <a:lstStyle/>
          <a:p>
            <a:pPr algn="just"/>
            <a:r>
              <a:rPr lang="tr-TR" sz="2000" b="1" dirty="0" smtClean="0">
                <a:solidFill>
                  <a:srgbClr val="C00000"/>
                </a:solidFill>
                <a:latin typeface="Tahoma" pitchFamily="34" charset="0"/>
                <a:ea typeface="Tahoma" pitchFamily="34" charset="0"/>
                <a:cs typeface="Tahoma" pitchFamily="34" charset="0"/>
              </a:rPr>
              <a:t>2.5.1. Kontrol Edilebilen Maliyet Giderleri</a:t>
            </a:r>
          </a:p>
          <a:p>
            <a:pPr algn="just"/>
            <a:r>
              <a:rPr lang="tr-TR" sz="2000" dirty="0" smtClean="0">
                <a:latin typeface="Tahoma" pitchFamily="34" charset="0"/>
                <a:ea typeface="Tahoma" pitchFamily="34" charset="0"/>
                <a:cs typeface="Tahoma" pitchFamily="34" charset="0"/>
              </a:rPr>
              <a:t>Kontrol edilebilen maliyet giderleri kavramı bir sorumluluk merkezi yöneticisinin inisiyatifinde bulunan maliyet giderleri için söz konusudur.  Başka bir ifade ile bir sorumluluk merkezi yöneticisi kendi sorumluluk merkezinin konusuna giren faaliyetlere ilişkin ortaya çıkan maliyet giderlerinin satın almasından ve kullanılmasından yetkili kılınmış ise bu maliyet gideri sorumluluk merkezi yöneticisi için kontrol edilebilir maliyet giderilir(Yükçü, 2007:65-66).</a:t>
            </a:r>
          </a:p>
          <a:p>
            <a:pPr algn="just"/>
            <a:r>
              <a:rPr lang="tr-TR" sz="2000" b="1" dirty="0" smtClean="0">
                <a:solidFill>
                  <a:srgbClr val="C00000"/>
                </a:solidFill>
                <a:latin typeface="Tahoma" pitchFamily="34" charset="0"/>
                <a:ea typeface="Tahoma" pitchFamily="34" charset="0"/>
                <a:cs typeface="Tahoma" pitchFamily="34" charset="0"/>
              </a:rPr>
              <a:t>2.5.2. Kontrol Edilemeyen Maliyet Giderleri</a:t>
            </a:r>
          </a:p>
          <a:p>
            <a:pPr algn="just"/>
            <a:r>
              <a:rPr lang="tr-TR" sz="2000" dirty="0" smtClean="0">
                <a:latin typeface="Tahoma" pitchFamily="34" charset="0"/>
                <a:ea typeface="Tahoma" pitchFamily="34" charset="0"/>
                <a:cs typeface="Tahoma" pitchFamily="34" charset="0"/>
              </a:rPr>
              <a:t>Maliyet giderlerinin sorumluluk merkezi yöneticisinin kontrolünde olmayan maliyet giderleridir. Başka bir ifade ile sorumluluk merkezi yöneticisi bu maliyet giderlerinin satın alınmasında ve kullanılmasında yetkili bulunmamaktadır(Yükçü, 2007:65-66).</a:t>
            </a:r>
          </a:p>
        </p:txBody>
      </p:sp>
      <p:pic>
        <p:nvPicPr>
          <p:cNvPr id="6" name="Picture 2" descr="C:\Users\USER\Desktop\untitled.png"/>
          <p:cNvPicPr>
            <a:picLocks noChangeAspect="1" noChangeArrowheads="1"/>
          </p:cNvPicPr>
          <p:nvPr/>
        </p:nvPicPr>
        <p:blipFill>
          <a:blip r:embed="rId2" cstate="print"/>
          <a:srcRect/>
          <a:stretch>
            <a:fillRect/>
          </a:stretch>
        </p:blipFill>
        <p:spPr bwMode="auto">
          <a:xfrm>
            <a:off x="8253448" y="357166"/>
            <a:ext cx="720000" cy="7200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Kaynakça</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21</a:t>
            </a:fld>
            <a:endParaRPr lang="tr-TR"/>
          </a:p>
        </p:txBody>
      </p:sp>
      <p:sp>
        <p:nvSpPr>
          <p:cNvPr id="5" name="4 İçerik Yer Tutucusu"/>
          <p:cNvSpPr>
            <a:spLocks noGrp="1"/>
          </p:cNvSpPr>
          <p:nvPr>
            <p:ph sz="quarter" idx="1"/>
          </p:nvPr>
        </p:nvSpPr>
        <p:spPr>
          <a:xfrm>
            <a:off x="301752" y="1527048"/>
            <a:ext cx="8503920" cy="4710264"/>
          </a:xfrm>
        </p:spPr>
        <p:txBody>
          <a:bodyPr>
            <a:normAutofit/>
          </a:bodyPr>
          <a:lstStyle/>
          <a:p>
            <a:pPr algn="just"/>
            <a:r>
              <a:rPr lang="tr-TR" sz="2000" dirty="0" smtClean="0">
                <a:latin typeface="Tahoma" pitchFamily="34" charset="0"/>
                <a:ea typeface="Tahoma" pitchFamily="34" charset="0"/>
                <a:cs typeface="Tahoma" pitchFamily="34" charset="0"/>
              </a:rPr>
              <a:t>AKDİŞ, Muhammet, Para Teorisi ve Politikası, Gazi </a:t>
            </a:r>
            <a:r>
              <a:rPr lang="tr-TR" sz="2000" dirty="0" err="1" smtClean="0">
                <a:latin typeface="Tahoma" pitchFamily="34" charset="0"/>
                <a:ea typeface="Tahoma" pitchFamily="34" charset="0"/>
                <a:cs typeface="Tahoma" pitchFamily="34" charset="0"/>
              </a:rPr>
              <a:t>Kitabevi</a:t>
            </a:r>
            <a:r>
              <a:rPr lang="tr-TR" sz="2000" dirty="0" smtClean="0">
                <a:latin typeface="Tahoma" pitchFamily="34" charset="0"/>
                <a:ea typeface="Tahoma" pitchFamily="34" charset="0"/>
                <a:cs typeface="Tahoma" pitchFamily="34" charset="0"/>
              </a:rPr>
              <a:t>, Ankara, 2011.</a:t>
            </a:r>
          </a:p>
          <a:p>
            <a:pPr algn="just"/>
            <a:r>
              <a:rPr lang="tr-TR" sz="2000" dirty="0" smtClean="0">
                <a:latin typeface="Tahoma" pitchFamily="34" charset="0"/>
                <a:ea typeface="Tahoma" pitchFamily="34" charset="0"/>
                <a:cs typeface="Tahoma" pitchFamily="34" charset="0"/>
              </a:rPr>
              <a:t>ÖZTÜRK, Nazım, Para Banka Kredi, Ekin Yayınevi, Bursa, 2014.</a:t>
            </a:r>
          </a:p>
          <a:p>
            <a:pPr algn="just"/>
            <a:r>
              <a:rPr lang="tr-TR" sz="2000" dirty="0" smtClean="0">
                <a:latin typeface="Tahoma" pitchFamily="34" charset="0"/>
                <a:ea typeface="Tahoma" pitchFamily="34" charset="0"/>
                <a:cs typeface="Tahoma" pitchFamily="34" charset="0"/>
              </a:rPr>
              <a:t>PARASIZ, İlker, Para Teorisi ve Politikası, Ezgi </a:t>
            </a:r>
            <a:r>
              <a:rPr lang="tr-TR" sz="2000" dirty="0" err="1" smtClean="0">
                <a:latin typeface="Tahoma" pitchFamily="34" charset="0"/>
                <a:ea typeface="Tahoma" pitchFamily="34" charset="0"/>
                <a:cs typeface="Tahoma" pitchFamily="34" charset="0"/>
              </a:rPr>
              <a:t>Kitabevi</a:t>
            </a:r>
            <a:r>
              <a:rPr lang="tr-TR" sz="2000" dirty="0" smtClean="0">
                <a:latin typeface="Tahoma" pitchFamily="34" charset="0"/>
                <a:ea typeface="Tahoma" pitchFamily="34" charset="0"/>
                <a:cs typeface="Tahoma" pitchFamily="34" charset="0"/>
              </a:rPr>
              <a:t>, Bursa, 2012.</a:t>
            </a:r>
          </a:p>
          <a:p>
            <a:pPr algn="just"/>
            <a:r>
              <a:rPr lang="tr-TR" sz="2000" dirty="0" smtClean="0">
                <a:latin typeface="Tahoma" pitchFamily="34" charset="0"/>
                <a:ea typeface="Tahoma" pitchFamily="34" charset="0"/>
                <a:cs typeface="Tahoma" pitchFamily="34" charset="0"/>
              </a:rPr>
              <a:t>PAYA, M. Merih, Para Teorisi ve Para Politikası, Türkmen </a:t>
            </a:r>
            <a:r>
              <a:rPr lang="tr-TR" sz="2000" dirty="0" err="1" smtClean="0">
                <a:latin typeface="Tahoma" pitchFamily="34" charset="0"/>
                <a:ea typeface="Tahoma" pitchFamily="34" charset="0"/>
                <a:cs typeface="Tahoma" pitchFamily="34" charset="0"/>
              </a:rPr>
              <a:t>Kitabevi</a:t>
            </a:r>
            <a:r>
              <a:rPr lang="tr-TR" sz="2000" dirty="0" smtClean="0">
                <a:latin typeface="Tahoma" pitchFamily="34" charset="0"/>
                <a:ea typeface="Tahoma" pitchFamily="34" charset="0"/>
                <a:cs typeface="Tahoma" pitchFamily="34" charset="0"/>
              </a:rPr>
              <a:t>, İstanbul, 2013.</a:t>
            </a:r>
          </a:p>
          <a:p>
            <a:pPr algn="just"/>
            <a:r>
              <a:rPr lang="tr-TR" sz="2000" dirty="0" smtClean="0">
                <a:latin typeface="Tahoma" pitchFamily="34" charset="0"/>
                <a:ea typeface="Tahoma" pitchFamily="34" charset="0"/>
                <a:cs typeface="Tahoma" pitchFamily="34" charset="0"/>
              </a:rPr>
              <a:t>ÜNSAL, Erdal M., Makro İktisat, İmaj Yayınevi, Ankara, 2005.</a:t>
            </a:r>
          </a:p>
        </p:txBody>
      </p:sp>
      <p:pic>
        <p:nvPicPr>
          <p:cNvPr id="6" name="Picture 2" descr="C:\Users\USER\Desktop\untitled.png"/>
          <p:cNvPicPr>
            <a:picLocks noChangeAspect="1" noChangeArrowheads="1"/>
          </p:cNvPicPr>
          <p:nvPr/>
        </p:nvPicPr>
        <p:blipFill>
          <a:blip r:embed="rId2" cstate="print"/>
          <a:srcRect/>
          <a:stretch>
            <a:fillRect/>
          </a:stretch>
        </p:blipFill>
        <p:spPr bwMode="auto">
          <a:xfrm>
            <a:off x="8253448" y="357166"/>
            <a:ext cx="720000" cy="720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Başlık"/>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ctr">
            <a:normAutofit/>
          </a:bodyPr>
          <a:lstStyle/>
          <a:p>
            <a:r>
              <a:rPr lang="tr-TR" sz="2800" b="1" dirty="0" smtClean="0">
                <a:latin typeface="Tahoma" pitchFamily="34" charset="0"/>
                <a:ea typeface="Tahoma" pitchFamily="34" charset="0"/>
                <a:cs typeface="Tahoma" pitchFamily="34" charset="0"/>
              </a:rPr>
              <a:t>BÖLÜM HEDEFİ</a:t>
            </a:r>
            <a:endParaRPr lang="tr-TR" sz="2800" b="1" dirty="0">
              <a:latin typeface="Tahoma" pitchFamily="34" charset="0"/>
              <a:ea typeface="Tahoma" pitchFamily="34" charset="0"/>
              <a:cs typeface="Tahoma" pitchFamily="34" charset="0"/>
            </a:endParaRPr>
          </a:p>
        </p:txBody>
      </p:sp>
      <p:sp>
        <p:nvSpPr>
          <p:cNvPr id="10" name="9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pic>
        <p:nvPicPr>
          <p:cNvPr id="9" name="Picture 2" descr="C:\Users\USER\Desktop\untitled.png"/>
          <p:cNvPicPr>
            <a:picLocks noChangeAspect="1" noChangeArrowheads="1"/>
          </p:cNvPicPr>
          <p:nvPr/>
        </p:nvPicPr>
        <p:blipFill>
          <a:blip r:embed="rId2" cstate="print"/>
          <a:srcRect/>
          <a:stretch>
            <a:fillRect/>
          </a:stretch>
        </p:blipFill>
        <p:spPr bwMode="auto">
          <a:xfrm>
            <a:off x="8253448" y="5662050"/>
            <a:ext cx="720000" cy="720000"/>
          </a:xfrm>
          <a:prstGeom prst="rect">
            <a:avLst/>
          </a:prstGeom>
          <a:noFill/>
        </p:spPr>
      </p:pic>
      <p:sp>
        <p:nvSpPr>
          <p:cNvPr id="12" name="11 Slayt Numarası Yer Tutucusu"/>
          <p:cNvSpPr>
            <a:spLocks noGrp="1"/>
          </p:cNvSpPr>
          <p:nvPr>
            <p:ph type="sldNum" sz="quarter" idx="12"/>
          </p:nvPr>
        </p:nvSpPr>
        <p:spPr/>
        <p:txBody>
          <a:bodyPr/>
          <a:lstStyle/>
          <a:p>
            <a:fld id="{2C96FA02-D0B2-4A2B-8223-F71D8D3D8F30}" type="slidenum">
              <a:rPr lang="tr-TR" smtClean="0"/>
              <a:pPr/>
              <a:t>3</a:t>
            </a:fld>
            <a:endParaRPr lang="tr-TR"/>
          </a:p>
        </p:txBody>
      </p:sp>
      <p:pic>
        <p:nvPicPr>
          <p:cNvPr id="21506" name="Picture 2"/>
          <p:cNvPicPr>
            <a:picLocks noChangeArrowheads="1"/>
          </p:cNvPicPr>
          <p:nvPr/>
        </p:nvPicPr>
        <p:blipFill>
          <a:blip r:embed="rId3" cstate="print"/>
          <a:srcRect/>
          <a:stretch>
            <a:fillRect/>
          </a:stretch>
        </p:blipFill>
        <p:spPr bwMode="auto">
          <a:xfrm>
            <a:off x="395536" y="2277152"/>
            <a:ext cx="1980000" cy="2520000"/>
          </a:xfrm>
          <a:prstGeom prst="rect">
            <a:avLst/>
          </a:prstGeom>
          <a:noFill/>
        </p:spPr>
      </p:pic>
      <p:sp>
        <p:nvSpPr>
          <p:cNvPr id="13" name="5 Alt Başlık"/>
          <p:cNvSpPr txBox="1">
            <a:spLocks/>
          </p:cNvSpPr>
          <p:nvPr/>
        </p:nvSpPr>
        <p:spPr>
          <a:xfrm>
            <a:off x="2123728" y="2276872"/>
            <a:ext cx="6677694" cy="3888432"/>
          </a:xfrm>
          <a:prstGeom prst="rect">
            <a:avLst/>
          </a:prstGeom>
        </p:spPr>
        <p:txBody>
          <a:bodyPr vert="horz">
            <a:normAutofit/>
          </a:bodyPr>
          <a:lstStyle/>
          <a:p>
            <a:pPr marL="548640" lvl="1" indent="-274320">
              <a:spcBef>
                <a:spcPct val="20000"/>
              </a:spcBef>
              <a:buClr>
                <a:schemeClr val="accent2"/>
              </a:buClr>
              <a:buSzPct val="70000"/>
              <a:buFont typeface="Wingdings"/>
              <a:buChar char=""/>
              <a:defRPr/>
            </a:pPr>
            <a:r>
              <a:rPr lang="tr-TR" dirty="0" smtClean="0">
                <a:solidFill>
                  <a:schemeClr val="tx2"/>
                </a:solidFill>
                <a:latin typeface="Tahoma" pitchFamily="34" charset="0"/>
                <a:ea typeface="Tahoma" pitchFamily="34" charset="0"/>
                <a:cs typeface="Tahoma" pitchFamily="34" charset="0"/>
              </a:rPr>
              <a:t>Giderleri farklı şekillerde sınıflandırabileceklerdir, </a:t>
            </a:r>
          </a:p>
          <a:p>
            <a:pPr marL="548640" lvl="1" indent="-274320">
              <a:spcBef>
                <a:spcPct val="20000"/>
              </a:spcBef>
              <a:buClr>
                <a:schemeClr val="accent2"/>
              </a:buClr>
              <a:buSzPct val="70000"/>
              <a:buFont typeface="Wingdings"/>
              <a:buChar char=""/>
              <a:defRPr/>
            </a:pPr>
            <a:r>
              <a:rPr lang="tr-TR" dirty="0" smtClean="0">
                <a:solidFill>
                  <a:schemeClr val="tx2"/>
                </a:solidFill>
                <a:latin typeface="Tahoma" pitchFamily="34" charset="0"/>
                <a:ea typeface="Tahoma" pitchFamily="34" charset="0"/>
                <a:cs typeface="Tahoma" pitchFamily="34" charset="0"/>
              </a:rPr>
              <a:t>Fonksiyon ve çeşit esasına göre giderlerin farkını anlayacaklardır,</a:t>
            </a:r>
          </a:p>
          <a:p>
            <a:pPr marL="548640" lvl="1" indent="-274320">
              <a:spcBef>
                <a:spcPct val="20000"/>
              </a:spcBef>
              <a:buClr>
                <a:schemeClr val="accent2"/>
              </a:buClr>
              <a:buSzPct val="70000"/>
              <a:buFont typeface="Wingdings"/>
              <a:buChar char=""/>
              <a:defRPr/>
            </a:pPr>
            <a:r>
              <a:rPr lang="tr-TR" dirty="0" smtClean="0">
                <a:solidFill>
                  <a:schemeClr val="tx2"/>
                </a:solidFill>
                <a:latin typeface="Tahoma" pitchFamily="34" charset="0"/>
                <a:ea typeface="Tahoma" pitchFamily="34" charset="0"/>
                <a:cs typeface="Tahoma" pitchFamily="34" charset="0"/>
              </a:rPr>
              <a:t>Faaliyet hacmiyle giderler arasındaki ilişkiyi öğreneceklerdir.</a:t>
            </a:r>
          </a:p>
          <a:p>
            <a:pPr marL="548640" lvl="1" indent="-274320">
              <a:spcBef>
                <a:spcPct val="20000"/>
              </a:spcBef>
              <a:buClr>
                <a:schemeClr val="accent2"/>
              </a:buClr>
              <a:buSzPct val="70000"/>
              <a:buFont typeface="Wingdings"/>
              <a:buChar char=""/>
              <a:defRPr/>
            </a:pPr>
            <a:r>
              <a:rPr lang="tr-TR" dirty="0" smtClean="0">
                <a:solidFill>
                  <a:schemeClr val="tx2"/>
                </a:solidFill>
                <a:latin typeface="Tahoma" pitchFamily="34" charset="0"/>
                <a:ea typeface="Tahoma" pitchFamily="34" charset="0"/>
                <a:cs typeface="Tahoma" pitchFamily="34" charset="0"/>
              </a:rPr>
              <a:t>Mamul maliyetine yüklenebilme özelliğine göre giderleri tanıyacaklardır.</a:t>
            </a:r>
          </a:p>
          <a:p>
            <a:pPr marL="548640" lvl="1" indent="-274320">
              <a:spcBef>
                <a:spcPct val="20000"/>
              </a:spcBef>
              <a:buClr>
                <a:schemeClr val="accent2"/>
              </a:buClr>
              <a:buSzPct val="70000"/>
              <a:buFont typeface="Wingdings"/>
              <a:buChar char=""/>
              <a:defRPr/>
            </a:pPr>
            <a:r>
              <a:rPr lang="tr-TR" dirty="0" smtClean="0">
                <a:solidFill>
                  <a:schemeClr val="tx2"/>
                </a:solidFill>
                <a:latin typeface="Tahoma" pitchFamily="34" charset="0"/>
                <a:ea typeface="Tahoma" pitchFamily="34" charset="0"/>
                <a:cs typeface="Tahoma" pitchFamily="34" charset="0"/>
              </a:rPr>
              <a:t>Giderlerin kontrol edilebilme özelliğini öğreneceklerdir.</a:t>
            </a:r>
            <a:endParaRPr kumimoji="0" lang="tr-TR" sz="2000" b="0" i="0" u="none" strike="noStrike" kern="1200" cap="none" spc="0" normalizeH="0" baseline="0" noProof="0" dirty="0">
              <a:ln>
                <a:noFill/>
              </a:ln>
              <a:solidFill>
                <a:schemeClr val="tx1"/>
              </a:solidFill>
              <a:effectLst/>
              <a:uLnTx/>
              <a:uFillTx/>
              <a:latin typeface="Tahoma" pitchFamily="34" charset="0"/>
              <a:ea typeface="Tahoma" pitchFamily="34" charset="0"/>
              <a:cs typeface="Tahoma" pitchFamily="34" charset="0"/>
            </a:endParaRPr>
          </a:p>
        </p:txBody>
      </p:sp>
      <p:sp>
        <p:nvSpPr>
          <p:cNvPr id="11" name="5 Alt Başlık"/>
          <p:cNvSpPr txBox="1">
            <a:spLocks/>
          </p:cNvSpPr>
          <p:nvPr/>
        </p:nvSpPr>
        <p:spPr>
          <a:xfrm>
            <a:off x="301752" y="1527048"/>
            <a:ext cx="8503920" cy="2261992"/>
          </a:xfrm>
          <a:prstGeom prst="rect">
            <a:avLst/>
          </a:prstGeom>
        </p:spPr>
        <p:txBody>
          <a:bodyPr vert="horz">
            <a:normAutofit/>
          </a:bodyPr>
          <a:lstStyle/>
          <a:p>
            <a:pPr marL="274320" indent="-274320">
              <a:spcBef>
                <a:spcPct val="20000"/>
              </a:spcBef>
              <a:buClr>
                <a:schemeClr val="accent1"/>
              </a:buClr>
              <a:buSzPct val="85000"/>
              <a:buFont typeface="Wingdings 2"/>
              <a:buChar char=""/>
            </a:pPr>
            <a:r>
              <a:rPr lang="tr-TR" sz="2000" dirty="0" smtClean="0">
                <a:latin typeface="Tahoma" pitchFamily="34" charset="0"/>
                <a:ea typeface="Tahoma" pitchFamily="34" charset="0"/>
                <a:cs typeface="Tahoma" pitchFamily="34" charset="0"/>
              </a:rPr>
              <a:t>Giderlerin Sınıflandırılması bölümünde öğrenciler aşağıdaki becerileri kazanacaktır: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Başlık"/>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ctr">
            <a:normAutofit/>
          </a:bodyPr>
          <a:lstStyle/>
          <a:p>
            <a:r>
              <a:rPr lang="tr-TR" sz="2800" b="1" dirty="0" smtClean="0">
                <a:latin typeface="Tahoma" pitchFamily="34" charset="0"/>
                <a:ea typeface="Tahoma" pitchFamily="34" charset="0"/>
                <a:cs typeface="Tahoma" pitchFamily="34" charset="0"/>
              </a:rPr>
              <a:t>TEMEL KAVRAMLAR</a:t>
            </a:r>
            <a:endParaRPr lang="tr-TR" sz="2800" b="1" dirty="0">
              <a:latin typeface="Tahoma" pitchFamily="34" charset="0"/>
              <a:ea typeface="Tahoma" pitchFamily="34" charset="0"/>
              <a:cs typeface="Tahoma" pitchFamily="34" charset="0"/>
            </a:endParaRPr>
          </a:p>
        </p:txBody>
      </p:sp>
      <p:sp>
        <p:nvSpPr>
          <p:cNvPr id="6" name="5 Alt Başlık"/>
          <p:cNvSpPr>
            <a:spLocks noGrp="1"/>
          </p:cNvSpPr>
          <p:nvPr>
            <p:ph sz="quarter" idx="1"/>
          </p:nvPr>
        </p:nvSpPr>
        <p:spPr/>
        <p:txBody>
          <a:bodyPr>
            <a:normAutofit/>
          </a:bodyPr>
          <a:lstStyle/>
          <a:p>
            <a:r>
              <a:rPr lang="tr-TR" sz="2000" dirty="0" smtClean="0">
                <a:latin typeface="Tahoma" pitchFamily="34" charset="0"/>
                <a:ea typeface="Tahoma" pitchFamily="34" charset="0"/>
                <a:cs typeface="Tahoma" pitchFamily="34" charset="0"/>
              </a:rPr>
              <a:t>Fonksiyon Esası 7/A</a:t>
            </a:r>
          </a:p>
          <a:p>
            <a:r>
              <a:rPr lang="tr-TR" sz="2000" dirty="0" smtClean="0">
                <a:latin typeface="Tahoma" pitchFamily="34" charset="0"/>
                <a:ea typeface="Tahoma" pitchFamily="34" charset="0"/>
                <a:cs typeface="Tahoma" pitchFamily="34" charset="0"/>
              </a:rPr>
              <a:t>Çeşit Esası 7/B</a:t>
            </a:r>
          </a:p>
          <a:p>
            <a:r>
              <a:rPr lang="tr-TR" sz="2000" dirty="0" smtClean="0">
                <a:latin typeface="Tahoma" pitchFamily="34" charset="0"/>
                <a:ea typeface="Tahoma" pitchFamily="34" charset="0"/>
                <a:cs typeface="Tahoma" pitchFamily="34" charset="0"/>
              </a:rPr>
              <a:t>Faaliyet Hacmi</a:t>
            </a:r>
          </a:p>
          <a:p>
            <a:r>
              <a:rPr lang="tr-TR" sz="2000" dirty="0" smtClean="0">
                <a:latin typeface="Tahoma" pitchFamily="34" charset="0"/>
                <a:ea typeface="Tahoma" pitchFamily="34" charset="0"/>
                <a:cs typeface="Tahoma" pitchFamily="34" charset="0"/>
              </a:rPr>
              <a:t>Sabit Gider</a:t>
            </a:r>
          </a:p>
          <a:p>
            <a:r>
              <a:rPr lang="tr-TR" sz="2000" dirty="0" smtClean="0">
                <a:latin typeface="Tahoma" pitchFamily="34" charset="0"/>
                <a:ea typeface="Tahoma" pitchFamily="34" charset="0"/>
                <a:cs typeface="Tahoma" pitchFamily="34" charset="0"/>
              </a:rPr>
              <a:t>Değişken Gider</a:t>
            </a:r>
          </a:p>
          <a:p>
            <a:r>
              <a:rPr lang="tr-TR" sz="2000" dirty="0" smtClean="0">
                <a:latin typeface="Tahoma" pitchFamily="34" charset="0"/>
                <a:ea typeface="Tahoma" pitchFamily="34" charset="0"/>
                <a:cs typeface="Tahoma" pitchFamily="34" charset="0"/>
              </a:rPr>
              <a:t>Direkt Gider</a:t>
            </a:r>
          </a:p>
          <a:p>
            <a:r>
              <a:rPr lang="tr-TR" sz="2000" dirty="0" smtClean="0">
                <a:latin typeface="Tahoma" pitchFamily="34" charset="0"/>
                <a:ea typeface="Tahoma" pitchFamily="34" charset="0"/>
                <a:cs typeface="Tahoma" pitchFamily="34" charset="0"/>
              </a:rPr>
              <a:t>Endirekt Gider</a:t>
            </a:r>
          </a:p>
          <a:p>
            <a:r>
              <a:rPr lang="tr-TR" sz="2000" dirty="0" smtClean="0">
                <a:latin typeface="Tahoma" pitchFamily="34" charset="0"/>
                <a:ea typeface="Tahoma" pitchFamily="34" charset="0"/>
                <a:cs typeface="Tahoma" pitchFamily="34" charset="0"/>
              </a:rPr>
              <a:t>Giderlerin Kontrol Edilebilmesi</a:t>
            </a:r>
            <a:endParaRPr lang="tr-TR" sz="2000" dirty="0">
              <a:latin typeface="Tahoma" pitchFamily="34" charset="0"/>
              <a:ea typeface="Tahoma" pitchFamily="34" charset="0"/>
              <a:cs typeface="Tahoma" pitchFamily="34" charset="0"/>
            </a:endParaRPr>
          </a:p>
        </p:txBody>
      </p:sp>
      <p:sp>
        <p:nvSpPr>
          <p:cNvPr id="10" name="9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pic>
        <p:nvPicPr>
          <p:cNvPr id="9" name="Picture 2" descr="C:\Users\USER\Desktop\untitled.png"/>
          <p:cNvPicPr>
            <a:picLocks noChangeAspect="1" noChangeArrowheads="1"/>
          </p:cNvPicPr>
          <p:nvPr/>
        </p:nvPicPr>
        <p:blipFill>
          <a:blip r:embed="rId2" cstate="print"/>
          <a:srcRect/>
          <a:stretch>
            <a:fillRect/>
          </a:stretch>
        </p:blipFill>
        <p:spPr bwMode="auto">
          <a:xfrm>
            <a:off x="8253448" y="5662050"/>
            <a:ext cx="720000" cy="720000"/>
          </a:xfrm>
          <a:prstGeom prst="rect">
            <a:avLst/>
          </a:prstGeom>
          <a:noFill/>
        </p:spPr>
      </p:pic>
      <p:pic>
        <p:nvPicPr>
          <p:cNvPr id="11" name="Picture 2" descr="C:\Users\USER\Desktop\untitled.png"/>
          <p:cNvPicPr>
            <a:picLocks noChangeAspect="1" noChangeArrowheads="1"/>
          </p:cNvPicPr>
          <p:nvPr/>
        </p:nvPicPr>
        <p:blipFill>
          <a:blip r:embed="rId2" cstate="print"/>
          <a:srcRect/>
          <a:stretch>
            <a:fillRect/>
          </a:stretch>
        </p:blipFill>
        <p:spPr bwMode="auto">
          <a:xfrm>
            <a:off x="170552" y="5653980"/>
            <a:ext cx="720000" cy="720000"/>
          </a:xfrm>
          <a:prstGeom prst="rect">
            <a:avLst/>
          </a:prstGeom>
          <a:noFill/>
        </p:spPr>
      </p:pic>
      <p:sp>
        <p:nvSpPr>
          <p:cNvPr id="12" name="11 Slayt Numarası Yer Tutucusu"/>
          <p:cNvSpPr>
            <a:spLocks noGrp="1"/>
          </p:cNvSpPr>
          <p:nvPr>
            <p:ph type="sldNum" sz="quarter" idx="12"/>
          </p:nvPr>
        </p:nvSpPr>
        <p:spPr/>
        <p:txBody>
          <a:bodyPr/>
          <a:lstStyle/>
          <a:p>
            <a:fld id="{2C96FA02-D0B2-4A2B-8223-F71D8D3D8F30}" type="slidenum">
              <a:rPr lang="tr-TR" smtClean="0"/>
              <a:pPr/>
              <a:t>4</a:t>
            </a:fld>
            <a:endParaRPr lang="tr-TR"/>
          </a:p>
        </p:txBody>
      </p:sp>
      <p:pic>
        <p:nvPicPr>
          <p:cNvPr id="20484" name="Picture 4"/>
          <p:cNvPicPr>
            <a:picLocks noChangeArrowheads="1"/>
          </p:cNvPicPr>
          <p:nvPr/>
        </p:nvPicPr>
        <p:blipFill>
          <a:blip r:embed="rId3" cstate="print"/>
          <a:srcRect/>
          <a:stretch>
            <a:fillRect/>
          </a:stretch>
        </p:blipFill>
        <p:spPr bwMode="auto">
          <a:xfrm>
            <a:off x="6516216" y="1844824"/>
            <a:ext cx="2160000" cy="2520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Başlık"/>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ctr">
            <a:normAutofit/>
          </a:bodyPr>
          <a:lstStyle/>
          <a:p>
            <a:r>
              <a:rPr lang="tr-TR" sz="2800" b="1" dirty="0" smtClean="0">
                <a:latin typeface="Tahoma" pitchFamily="34" charset="0"/>
                <a:ea typeface="Tahoma" pitchFamily="34" charset="0"/>
                <a:cs typeface="Tahoma" pitchFamily="34" charset="0"/>
              </a:rPr>
              <a:t>BÖLÜM İÇERİĞİ</a:t>
            </a:r>
            <a:endParaRPr lang="tr-TR" sz="2800" b="1" dirty="0">
              <a:latin typeface="Tahoma" pitchFamily="34" charset="0"/>
              <a:ea typeface="Tahoma" pitchFamily="34" charset="0"/>
              <a:cs typeface="Tahoma" pitchFamily="34" charset="0"/>
            </a:endParaRPr>
          </a:p>
        </p:txBody>
      </p:sp>
      <p:sp>
        <p:nvSpPr>
          <p:cNvPr id="6" name="5 Alt Başlık"/>
          <p:cNvSpPr>
            <a:spLocks noGrp="1"/>
          </p:cNvSpPr>
          <p:nvPr>
            <p:ph sz="quarter" idx="1"/>
          </p:nvPr>
        </p:nvSpPr>
        <p:spPr>
          <a:xfrm>
            <a:off x="301752" y="1412776"/>
            <a:ext cx="8503920" cy="4686272"/>
          </a:xfrm>
        </p:spPr>
        <p:txBody>
          <a:bodyPr>
            <a:noAutofit/>
          </a:bodyPr>
          <a:lstStyle/>
          <a:p>
            <a:pPr>
              <a:buNone/>
            </a:pPr>
            <a:r>
              <a:rPr lang="tr-TR" sz="1200" b="1" dirty="0" smtClean="0">
                <a:latin typeface="Tahoma" pitchFamily="34" charset="0"/>
                <a:ea typeface="Tahoma" pitchFamily="34" charset="0"/>
                <a:cs typeface="Tahoma" pitchFamily="34" charset="0"/>
              </a:rPr>
              <a:t>2.1.</a:t>
            </a:r>
            <a:r>
              <a:rPr lang="tr-TR" sz="1200" dirty="0" smtClean="0">
                <a:latin typeface="Tahoma" pitchFamily="34" charset="0"/>
                <a:ea typeface="Tahoma" pitchFamily="34" charset="0"/>
                <a:cs typeface="Tahoma" pitchFamily="34" charset="0"/>
              </a:rPr>
              <a:t> İşletmenin Fonksiyonlarına Göre Sınıflandırma 7/A </a:t>
            </a:r>
          </a:p>
          <a:p>
            <a:pPr marL="714375" indent="-447675">
              <a:buNone/>
            </a:pPr>
            <a:r>
              <a:rPr lang="tr-TR" sz="1200" b="1" dirty="0" smtClean="0">
                <a:latin typeface="Tahoma" pitchFamily="34" charset="0"/>
                <a:ea typeface="Tahoma" pitchFamily="34" charset="0"/>
                <a:cs typeface="Tahoma" pitchFamily="34" charset="0"/>
              </a:rPr>
              <a:t>2.1.1.</a:t>
            </a:r>
            <a:r>
              <a:rPr lang="tr-TR" sz="1200" dirty="0" smtClean="0">
                <a:latin typeface="Tahoma" pitchFamily="34" charset="0"/>
                <a:ea typeface="Tahoma" pitchFamily="34" charset="0"/>
                <a:cs typeface="Tahoma" pitchFamily="34" charset="0"/>
              </a:rPr>
              <a:t>	Üretim Maliyetleri</a:t>
            </a:r>
          </a:p>
          <a:p>
            <a:pPr marL="714375" indent="-85725">
              <a:buNone/>
              <a:tabLst>
                <a:tab pos="714375" algn="l"/>
              </a:tabLst>
            </a:pPr>
            <a:r>
              <a:rPr lang="tr-TR" sz="1200" dirty="0" smtClean="0">
                <a:latin typeface="Tahoma" pitchFamily="34" charset="0"/>
                <a:ea typeface="Tahoma" pitchFamily="34" charset="0"/>
                <a:cs typeface="Tahoma" pitchFamily="34" charset="0"/>
              </a:rPr>
              <a:t>	</a:t>
            </a:r>
            <a:r>
              <a:rPr lang="tr-TR" sz="1200" b="1" dirty="0" smtClean="0">
                <a:latin typeface="Tahoma" pitchFamily="34" charset="0"/>
                <a:ea typeface="Tahoma" pitchFamily="34" charset="0"/>
                <a:cs typeface="Tahoma" pitchFamily="34" charset="0"/>
              </a:rPr>
              <a:t>2.1.1.1.</a:t>
            </a:r>
            <a:r>
              <a:rPr lang="tr-TR" sz="1200" dirty="0" smtClean="0">
                <a:latin typeface="Tahoma" pitchFamily="34" charset="0"/>
                <a:ea typeface="Tahoma" pitchFamily="34" charset="0"/>
                <a:cs typeface="Tahoma" pitchFamily="34" charset="0"/>
              </a:rPr>
              <a:t> 710 Direkt İlk Madde ve Malzeme Giderleri</a:t>
            </a:r>
          </a:p>
          <a:p>
            <a:pPr marL="714375" indent="-85725">
              <a:buNone/>
              <a:tabLst>
                <a:tab pos="714375" algn="l"/>
              </a:tabLst>
            </a:pPr>
            <a:r>
              <a:rPr lang="tr-TR" sz="1200" dirty="0" smtClean="0">
                <a:latin typeface="Tahoma" pitchFamily="34" charset="0"/>
                <a:ea typeface="Tahoma" pitchFamily="34" charset="0"/>
                <a:cs typeface="Tahoma" pitchFamily="34" charset="0"/>
              </a:rPr>
              <a:t>	</a:t>
            </a:r>
            <a:r>
              <a:rPr lang="tr-TR" sz="1200" b="1" dirty="0" smtClean="0">
                <a:latin typeface="Tahoma" pitchFamily="34" charset="0"/>
                <a:ea typeface="Tahoma" pitchFamily="34" charset="0"/>
                <a:cs typeface="Tahoma" pitchFamily="34" charset="0"/>
              </a:rPr>
              <a:t>2.1.1.2.</a:t>
            </a:r>
            <a:r>
              <a:rPr lang="tr-TR" sz="1200" dirty="0" smtClean="0">
                <a:latin typeface="Tahoma" pitchFamily="34" charset="0"/>
                <a:ea typeface="Tahoma" pitchFamily="34" charset="0"/>
                <a:cs typeface="Tahoma" pitchFamily="34" charset="0"/>
              </a:rPr>
              <a:t> 720 Direkt İşçilik Giderleri </a:t>
            </a:r>
          </a:p>
          <a:p>
            <a:pPr marL="714375" indent="-85725">
              <a:buNone/>
              <a:tabLst>
                <a:tab pos="714375" algn="l"/>
              </a:tabLst>
            </a:pPr>
            <a:r>
              <a:rPr lang="tr-TR" sz="1200" dirty="0" smtClean="0">
                <a:latin typeface="Tahoma" pitchFamily="34" charset="0"/>
                <a:ea typeface="Tahoma" pitchFamily="34" charset="0"/>
                <a:cs typeface="Tahoma" pitchFamily="34" charset="0"/>
              </a:rPr>
              <a:t>	</a:t>
            </a:r>
            <a:r>
              <a:rPr lang="tr-TR" sz="1200" b="1" dirty="0" smtClean="0">
                <a:latin typeface="Tahoma" pitchFamily="34" charset="0"/>
                <a:ea typeface="Tahoma" pitchFamily="34" charset="0"/>
                <a:cs typeface="Tahoma" pitchFamily="34" charset="0"/>
              </a:rPr>
              <a:t>2.1.1.3.</a:t>
            </a:r>
            <a:r>
              <a:rPr lang="tr-TR" sz="1200" dirty="0" smtClean="0">
                <a:latin typeface="Tahoma" pitchFamily="34" charset="0"/>
                <a:ea typeface="Tahoma" pitchFamily="34" charset="0"/>
                <a:cs typeface="Tahoma" pitchFamily="34" charset="0"/>
              </a:rPr>
              <a:t> 730 Genel Üretim Giderleri </a:t>
            </a:r>
          </a:p>
          <a:p>
            <a:pPr marL="714375" indent="-85725">
              <a:buNone/>
              <a:tabLst>
                <a:tab pos="714375" algn="l"/>
              </a:tabLst>
            </a:pPr>
            <a:r>
              <a:rPr lang="tr-TR" sz="1200" dirty="0" smtClean="0">
                <a:latin typeface="Tahoma" pitchFamily="34" charset="0"/>
                <a:ea typeface="Tahoma" pitchFamily="34" charset="0"/>
                <a:cs typeface="Tahoma" pitchFamily="34" charset="0"/>
              </a:rPr>
              <a:t>	</a:t>
            </a:r>
            <a:r>
              <a:rPr lang="tr-TR" sz="1200" b="1" dirty="0" smtClean="0">
                <a:latin typeface="Tahoma" pitchFamily="34" charset="0"/>
                <a:ea typeface="Tahoma" pitchFamily="34" charset="0"/>
                <a:cs typeface="Tahoma" pitchFamily="34" charset="0"/>
              </a:rPr>
              <a:t>2.1.1.4.</a:t>
            </a:r>
            <a:r>
              <a:rPr lang="tr-TR" sz="1200" dirty="0" smtClean="0">
                <a:latin typeface="Tahoma" pitchFamily="34" charset="0"/>
                <a:ea typeface="Tahoma" pitchFamily="34" charset="0"/>
                <a:cs typeface="Tahoma" pitchFamily="34" charset="0"/>
              </a:rPr>
              <a:t> 740 Hizmet Üretim Giderleri </a:t>
            </a:r>
          </a:p>
          <a:p>
            <a:pPr marL="714375" indent="-447675">
              <a:buNone/>
            </a:pPr>
            <a:r>
              <a:rPr lang="tr-TR" sz="1200" b="1" dirty="0" smtClean="0">
                <a:latin typeface="Tahoma" pitchFamily="34" charset="0"/>
                <a:ea typeface="Tahoma" pitchFamily="34" charset="0"/>
                <a:cs typeface="Tahoma" pitchFamily="34" charset="0"/>
              </a:rPr>
              <a:t>2.1.2.</a:t>
            </a:r>
            <a:r>
              <a:rPr lang="tr-TR" sz="1200" dirty="0" smtClean="0">
                <a:latin typeface="Tahoma" pitchFamily="34" charset="0"/>
                <a:ea typeface="Tahoma" pitchFamily="34" charset="0"/>
                <a:cs typeface="Tahoma" pitchFamily="34" charset="0"/>
              </a:rPr>
              <a:t>	Dönem Giderleri – Faaliyet Giderleri</a:t>
            </a:r>
          </a:p>
          <a:p>
            <a:pPr marL="714375" indent="-85725">
              <a:buNone/>
              <a:tabLst>
                <a:tab pos="714375" algn="l"/>
              </a:tabLst>
            </a:pPr>
            <a:r>
              <a:rPr lang="tr-TR" sz="1200" dirty="0" smtClean="0">
                <a:latin typeface="Tahoma" pitchFamily="34" charset="0"/>
                <a:ea typeface="Tahoma" pitchFamily="34" charset="0"/>
                <a:cs typeface="Tahoma" pitchFamily="34" charset="0"/>
              </a:rPr>
              <a:t>	</a:t>
            </a:r>
            <a:r>
              <a:rPr lang="tr-TR" sz="1200" b="1" dirty="0" smtClean="0">
                <a:latin typeface="Tahoma" pitchFamily="34" charset="0"/>
                <a:ea typeface="Tahoma" pitchFamily="34" charset="0"/>
                <a:cs typeface="Tahoma" pitchFamily="34" charset="0"/>
              </a:rPr>
              <a:t>2.1.2.1.</a:t>
            </a:r>
            <a:r>
              <a:rPr lang="tr-TR" sz="1200" dirty="0" smtClean="0">
                <a:latin typeface="Tahoma" pitchFamily="34" charset="0"/>
                <a:ea typeface="Tahoma" pitchFamily="34" charset="0"/>
                <a:cs typeface="Tahoma" pitchFamily="34" charset="0"/>
              </a:rPr>
              <a:t> 750 Araştırma Geliştirme Giderleri</a:t>
            </a:r>
          </a:p>
          <a:p>
            <a:pPr marL="714375" indent="-85725">
              <a:buNone/>
              <a:tabLst>
                <a:tab pos="714375" algn="l"/>
              </a:tabLst>
            </a:pPr>
            <a:r>
              <a:rPr lang="tr-TR" sz="1200" dirty="0" smtClean="0">
                <a:latin typeface="Tahoma" pitchFamily="34" charset="0"/>
                <a:ea typeface="Tahoma" pitchFamily="34" charset="0"/>
                <a:cs typeface="Tahoma" pitchFamily="34" charset="0"/>
              </a:rPr>
              <a:t>	</a:t>
            </a:r>
            <a:r>
              <a:rPr lang="tr-TR" sz="1200" b="1" dirty="0" smtClean="0">
                <a:latin typeface="Tahoma" pitchFamily="34" charset="0"/>
                <a:ea typeface="Tahoma" pitchFamily="34" charset="0"/>
                <a:cs typeface="Tahoma" pitchFamily="34" charset="0"/>
              </a:rPr>
              <a:t>2.1.2.2.</a:t>
            </a:r>
            <a:r>
              <a:rPr lang="tr-TR" sz="1200" dirty="0" smtClean="0">
                <a:latin typeface="Tahoma" pitchFamily="34" charset="0"/>
                <a:ea typeface="Tahoma" pitchFamily="34" charset="0"/>
                <a:cs typeface="Tahoma" pitchFamily="34" charset="0"/>
              </a:rPr>
              <a:t> 760 Pazarlama Satış ve Dağıtım Giderleri</a:t>
            </a:r>
          </a:p>
          <a:p>
            <a:pPr marL="714375" indent="-85725">
              <a:buNone/>
              <a:tabLst>
                <a:tab pos="714375" algn="l"/>
              </a:tabLst>
            </a:pPr>
            <a:r>
              <a:rPr lang="tr-TR" sz="1200" dirty="0" smtClean="0">
                <a:latin typeface="Tahoma" pitchFamily="34" charset="0"/>
                <a:ea typeface="Tahoma" pitchFamily="34" charset="0"/>
                <a:cs typeface="Tahoma" pitchFamily="34" charset="0"/>
              </a:rPr>
              <a:t>	</a:t>
            </a:r>
            <a:r>
              <a:rPr lang="tr-TR" sz="1200" b="1" dirty="0" smtClean="0">
                <a:latin typeface="Tahoma" pitchFamily="34" charset="0"/>
                <a:ea typeface="Tahoma" pitchFamily="34" charset="0"/>
                <a:cs typeface="Tahoma" pitchFamily="34" charset="0"/>
              </a:rPr>
              <a:t>2.1.2.3.</a:t>
            </a:r>
            <a:r>
              <a:rPr lang="tr-TR" sz="1200" dirty="0" smtClean="0">
                <a:latin typeface="Tahoma" pitchFamily="34" charset="0"/>
                <a:ea typeface="Tahoma" pitchFamily="34" charset="0"/>
                <a:cs typeface="Tahoma" pitchFamily="34" charset="0"/>
              </a:rPr>
              <a:t> 770 Genel Yönetim Giderleri</a:t>
            </a:r>
          </a:p>
          <a:p>
            <a:pPr marL="714375" indent="-85725">
              <a:buNone/>
              <a:tabLst>
                <a:tab pos="714375" algn="l"/>
              </a:tabLst>
            </a:pPr>
            <a:r>
              <a:rPr lang="tr-TR" sz="1200" dirty="0" smtClean="0">
                <a:latin typeface="Tahoma" pitchFamily="34" charset="0"/>
                <a:ea typeface="Tahoma" pitchFamily="34" charset="0"/>
                <a:cs typeface="Tahoma" pitchFamily="34" charset="0"/>
              </a:rPr>
              <a:t>	</a:t>
            </a:r>
            <a:r>
              <a:rPr lang="tr-TR" sz="1200" b="1" dirty="0" smtClean="0">
                <a:latin typeface="Tahoma" pitchFamily="34" charset="0"/>
                <a:ea typeface="Tahoma" pitchFamily="34" charset="0"/>
                <a:cs typeface="Tahoma" pitchFamily="34" charset="0"/>
              </a:rPr>
              <a:t>2.1.2.4.</a:t>
            </a:r>
            <a:r>
              <a:rPr lang="tr-TR" sz="1200" dirty="0" smtClean="0">
                <a:latin typeface="Tahoma" pitchFamily="34" charset="0"/>
                <a:ea typeface="Tahoma" pitchFamily="34" charset="0"/>
                <a:cs typeface="Tahoma" pitchFamily="34" charset="0"/>
              </a:rPr>
              <a:t>  780 Finansman Giderleri</a:t>
            </a:r>
          </a:p>
          <a:p>
            <a:pPr>
              <a:buNone/>
            </a:pPr>
            <a:r>
              <a:rPr lang="tr-TR" sz="1200" b="1" dirty="0" smtClean="0">
                <a:latin typeface="Tahoma" pitchFamily="34" charset="0"/>
                <a:ea typeface="Tahoma" pitchFamily="34" charset="0"/>
                <a:cs typeface="Tahoma" pitchFamily="34" charset="0"/>
              </a:rPr>
              <a:t>2.2.</a:t>
            </a:r>
            <a:r>
              <a:rPr lang="tr-TR" sz="1200" dirty="0" smtClean="0">
                <a:latin typeface="Tahoma" pitchFamily="34" charset="0"/>
                <a:ea typeface="Tahoma" pitchFamily="34" charset="0"/>
                <a:cs typeface="Tahoma" pitchFamily="34" charset="0"/>
              </a:rPr>
              <a:t> Çeşit Esasına Göre Sınıflandırma 7/B</a:t>
            </a:r>
          </a:p>
          <a:p>
            <a:pPr>
              <a:buNone/>
            </a:pPr>
            <a:r>
              <a:rPr lang="tr-TR" sz="1200" b="1" dirty="0" smtClean="0">
                <a:latin typeface="Tahoma" pitchFamily="34" charset="0"/>
                <a:ea typeface="Tahoma" pitchFamily="34" charset="0"/>
                <a:cs typeface="Tahoma" pitchFamily="34" charset="0"/>
              </a:rPr>
              <a:t>2.3.</a:t>
            </a:r>
            <a:r>
              <a:rPr lang="tr-TR" sz="1200" dirty="0" smtClean="0">
                <a:latin typeface="Tahoma" pitchFamily="34" charset="0"/>
                <a:ea typeface="Tahoma" pitchFamily="34" charset="0"/>
                <a:cs typeface="Tahoma" pitchFamily="34" charset="0"/>
              </a:rPr>
              <a:t> Faaliyet Hacmiyle İlişkisine Göre Sınıflandırma</a:t>
            </a:r>
          </a:p>
          <a:p>
            <a:pPr marL="714375" indent="-447675">
              <a:buNone/>
            </a:pPr>
            <a:r>
              <a:rPr lang="tr-TR" sz="1200" b="1" dirty="0" smtClean="0">
                <a:latin typeface="Tahoma" pitchFamily="34" charset="0"/>
                <a:ea typeface="Tahoma" pitchFamily="34" charset="0"/>
                <a:cs typeface="Tahoma" pitchFamily="34" charset="0"/>
              </a:rPr>
              <a:t>2.3.1.</a:t>
            </a:r>
            <a:r>
              <a:rPr lang="tr-TR" sz="1200" dirty="0" smtClean="0">
                <a:latin typeface="Tahoma" pitchFamily="34" charset="0"/>
                <a:ea typeface="Tahoma" pitchFamily="34" charset="0"/>
                <a:cs typeface="Tahoma" pitchFamily="34" charset="0"/>
              </a:rPr>
              <a:t> Sabit Giderler</a:t>
            </a:r>
          </a:p>
          <a:p>
            <a:pPr marL="714375" indent="-447675">
              <a:buNone/>
            </a:pPr>
            <a:r>
              <a:rPr lang="tr-TR" sz="1200" b="1" dirty="0" smtClean="0">
                <a:latin typeface="Tahoma" pitchFamily="34" charset="0"/>
                <a:ea typeface="Tahoma" pitchFamily="34" charset="0"/>
                <a:cs typeface="Tahoma" pitchFamily="34" charset="0"/>
              </a:rPr>
              <a:t>2.3.2.</a:t>
            </a:r>
            <a:r>
              <a:rPr lang="tr-TR" sz="1200" dirty="0" smtClean="0">
                <a:latin typeface="Tahoma" pitchFamily="34" charset="0"/>
                <a:ea typeface="Tahoma" pitchFamily="34" charset="0"/>
                <a:cs typeface="Tahoma" pitchFamily="34" charset="0"/>
              </a:rPr>
              <a:t> Değişken Giderler</a:t>
            </a:r>
          </a:p>
          <a:p>
            <a:pPr marL="714375" indent="-447675">
              <a:buNone/>
            </a:pPr>
            <a:r>
              <a:rPr lang="tr-TR" sz="1200" b="1" dirty="0" smtClean="0">
                <a:latin typeface="Tahoma" pitchFamily="34" charset="0"/>
                <a:ea typeface="Tahoma" pitchFamily="34" charset="0"/>
                <a:cs typeface="Tahoma" pitchFamily="34" charset="0"/>
              </a:rPr>
              <a:t>2.3.3.</a:t>
            </a:r>
            <a:r>
              <a:rPr lang="tr-TR" sz="1200" dirty="0" smtClean="0">
                <a:latin typeface="Tahoma" pitchFamily="34" charset="0"/>
                <a:ea typeface="Tahoma" pitchFamily="34" charset="0"/>
                <a:cs typeface="Tahoma" pitchFamily="34" charset="0"/>
              </a:rPr>
              <a:t> Karma Giderler</a:t>
            </a:r>
          </a:p>
          <a:p>
            <a:pPr>
              <a:buNone/>
            </a:pPr>
            <a:r>
              <a:rPr lang="tr-TR" sz="1200" b="1" dirty="0" smtClean="0">
                <a:latin typeface="Tahoma" pitchFamily="34" charset="0"/>
                <a:ea typeface="Tahoma" pitchFamily="34" charset="0"/>
                <a:cs typeface="Tahoma" pitchFamily="34" charset="0"/>
              </a:rPr>
              <a:t>2.4.</a:t>
            </a:r>
            <a:r>
              <a:rPr lang="tr-TR" sz="1200" dirty="0" smtClean="0">
                <a:latin typeface="Tahoma" pitchFamily="34" charset="0"/>
                <a:ea typeface="Tahoma" pitchFamily="34" charset="0"/>
                <a:cs typeface="Tahoma" pitchFamily="34" charset="0"/>
              </a:rPr>
              <a:t> Mamullere Yüklenmesine Göre Sınıflandırma</a:t>
            </a:r>
          </a:p>
          <a:p>
            <a:pPr marL="714375" indent="-447675">
              <a:buNone/>
            </a:pPr>
            <a:r>
              <a:rPr lang="tr-TR" sz="1200" b="1" dirty="0" smtClean="0">
                <a:latin typeface="Tahoma" pitchFamily="34" charset="0"/>
                <a:ea typeface="Tahoma" pitchFamily="34" charset="0"/>
                <a:cs typeface="Tahoma" pitchFamily="34" charset="0"/>
              </a:rPr>
              <a:t>2.4.1.</a:t>
            </a:r>
            <a:r>
              <a:rPr lang="tr-TR" sz="1200" dirty="0" smtClean="0">
                <a:latin typeface="Tahoma" pitchFamily="34" charset="0"/>
                <a:ea typeface="Tahoma" pitchFamily="34" charset="0"/>
                <a:cs typeface="Tahoma" pitchFamily="34" charset="0"/>
              </a:rPr>
              <a:t> Direkt Giderler</a:t>
            </a:r>
          </a:p>
          <a:p>
            <a:pPr marL="714375" indent="-447675">
              <a:buNone/>
            </a:pPr>
            <a:r>
              <a:rPr lang="tr-TR" sz="1200" b="1" dirty="0" smtClean="0">
                <a:latin typeface="Tahoma" pitchFamily="34" charset="0"/>
                <a:ea typeface="Tahoma" pitchFamily="34" charset="0"/>
                <a:cs typeface="Tahoma" pitchFamily="34" charset="0"/>
              </a:rPr>
              <a:t>2.4.2.</a:t>
            </a:r>
            <a:r>
              <a:rPr lang="tr-TR" sz="1200" dirty="0" smtClean="0">
                <a:latin typeface="Tahoma" pitchFamily="34" charset="0"/>
                <a:ea typeface="Tahoma" pitchFamily="34" charset="0"/>
                <a:cs typeface="Tahoma" pitchFamily="34" charset="0"/>
              </a:rPr>
              <a:t> Endirekt Giderler</a:t>
            </a:r>
          </a:p>
          <a:p>
            <a:pPr>
              <a:buNone/>
            </a:pPr>
            <a:r>
              <a:rPr lang="tr-TR" sz="1200" b="1" dirty="0" smtClean="0">
                <a:latin typeface="Tahoma" pitchFamily="34" charset="0"/>
                <a:ea typeface="Tahoma" pitchFamily="34" charset="0"/>
                <a:cs typeface="Tahoma" pitchFamily="34" charset="0"/>
              </a:rPr>
              <a:t>2.5.</a:t>
            </a:r>
            <a:r>
              <a:rPr lang="tr-TR" sz="1200" dirty="0" smtClean="0">
                <a:latin typeface="Tahoma" pitchFamily="34" charset="0"/>
                <a:ea typeface="Tahoma" pitchFamily="34" charset="0"/>
                <a:cs typeface="Tahoma" pitchFamily="34" charset="0"/>
              </a:rPr>
              <a:t> Kontrol Edilebilirliğine Göre Sınıflandırma</a:t>
            </a:r>
          </a:p>
          <a:p>
            <a:pPr marL="714375" indent="-447675">
              <a:buNone/>
            </a:pPr>
            <a:r>
              <a:rPr lang="tr-TR" sz="1200" b="1" dirty="0" smtClean="0">
                <a:latin typeface="Tahoma" pitchFamily="34" charset="0"/>
                <a:ea typeface="Tahoma" pitchFamily="34" charset="0"/>
                <a:cs typeface="Tahoma" pitchFamily="34" charset="0"/>
              </a:rPr>
              <a:t>2.5.1.</a:t>
            </a:r>
            <a:r>
              <a:rPr lang="tr-TR" sz="1200" dirty="0" smtClean="0">
                <a:latin typeface="Tahoma" pitchFamily="34" charset="0"/>
                <a:ea typeface="Tahoma" pitchFamily="34" charset="0"/>
                <a:cs typeface="Tahoma" pitchFamily="34" charset="0"/>
              </a:rPr>
              <a:t> Kontrol Edilebilen Maliyet Giderleri</a:t>
            </a:r>
          </a:p>
          <a:p>
            <a:pPr marL="714375" indent="-447675">
              <a:buNone/>
            </a:pPr>
            <a:r>
              <a:rPr lang="tr-TR" sz="1200" b="1" dirty="0" smtClean="0">
                <a:latin typeface="Tahoma" pitchFamily="34" charset="0"/>
                <a:ea typeface="Tahoma" pitchFamily="34" charset="0"/>
                <a:cs typeface="Tahoma" pitchFamily="34" charset="0"/>
              </a:rPr>
              <a:t>2.5.2.</a:t>
            </a:r>
            <a:r>
              <a:rPr lang="tr-TR" sz="1200" dirty="0" smtClean="0">
                <a:latin typeface="Tahoma" pitchFamily="34" charset="0"/>
                <a:ea typeface="Tahoma" pitchFamily="34" charset="0"/>
                <a:cs typeface="Tahoma" pitchFamily="34" charset="0"/>
              </a:rPr>
              <a:t> Kontrol Edilemeyen Maliyet Giderleri</a:t>
            </a:r>
          </a:p>
        </p:txBody>
      </p:sp>
      <p:sp>
        <p:nvSpPr>
          <p:cNvPr id="10" name="9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pic>
        <p:nvPicPr>
          <p:cNvPr id="9" name="Picture 2" descr="C:\Users\USER\Desktop\untitled.png"/>
          <p:cNvPicPr>
            <a:picLocks noChangeAspect="1" noChangeArrowheads="1"/>
          </p:cNvPicPr>
          <p:nvPr/>
        </p:nvPicPr>
        <p:blipFill>
          <a:blip r:embed="rId2" cstate="print"/>
          <a:srcRect/>
          <a:stretch>
            <a:fillRect/>
          </a:stretch>
        </p:blipFill>
        <p:spPr bwMode="auto">
          <a:xfrm>
            <a:off x="8253448" y="5662050"/>
            <a:ext cx="720000" cy="720000"/>
          </a:xfrm>
          <a:prstGeom prst="rect">
            <a:avLst/>
          </a:prstGeom>
          <a:noFill/>
        </p:spPr>
      </p:pic>
      <p:sp>
        <p:nvSpPr>
          <p:cNvPr id="12" name="11 Slayt Numarası Yer Tutucusu"/>
          <p:cNvSpPr>
            <a:spLocks noGrp="1"/>
          </p:cNvSpPr>
          <p:nvPr>
            <p:ph type="sldNum" sz="quarter" idx="12"/>
          </p:nvPr>
        </p:nvSpPr>
        <p:spPr/>
        <p:txBody>
          <a:bodyPr/>
          <a:lstStyle/>
          <a:p>
            <a:fld id="{2C96FA02-D0B2-4A2B-8223-F71D8D3D8F30}" type="slidenum">
              <a:rPr lang="tr-TR" smtClean="0"/>
              <a:pPr/>
              <a:t>5</a:t>
            </a:fld>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fontScale="90000"/>
          </a:bodyPr>
          <a:lstStyle/>
          <a:p>
            <a:pPr algn="l"/>
            <a:r>
              <a:rPr lang="tr-TR" sz="2400" b="1" dirty="0" smtClean="0">
                <a:latin typeface="Tahoma" pitchFamily="34" charset="0"/>
                <a:ea typeface="Tahoma" pitchFamily="34" charset="0"/>
                <a:cs typeface="Tahoma" pitchFamily="34" charset="0"/>
              </a:rPr>
              <a:t>2.1. İşletmenin Fonksiyonlarına Göre Sınıflandırma 7/A </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6</a:t>
            </a:fld>
            <a:endParaRPr lang="tr-TR"/>
          </a:p>
        </p:txBody>
      </p:sp>
      <p:sp>
        <p:nvSpPr>
          <p:cNvPr id="5" name="4 İçerik Yer Tutucusu"/>
          <p:cNvSpPr>
            <a:spLocks noGrp="1"/>
          </p:cNvSpPr>
          <p:nvPr>
            <p:ph sz="quarter" idx="1"/>
          </p:nvPr>
        </p:nvSpPr>
        <p:spPr/>
        <p:txBody>
          <a:bodyPr>
            <a:normAutofit lnSpcReduction="10000"/>
          </a:bodyPr>
          <a:lstStyle/>
          <a:p>
            <a:pPr algn="just"/>
            <a:r>
              <a:rPr lang="tr-TR" sz="2000" b="1" dirty="0" smtClean="0">
                <a:solidFill>
                  <a:srgbClr val="FF0000"/>
                </a:solidFill>
                <a:latin typeface="Tahoma" pitchFamily="34" charset="0"/>
                <a:ea typeface="Tahoma" pitchFamily="34" charset="0"/>
                <a:cs typeface="Tahoma" pitchFamily="34" charset="0"/>
              </a:rPr>
              <a:t>2.1.1. Üretim Maliyetleri</a:t>
            </a:r>
          </a:p>
          <a:p>
            <a:pPr algn="just">
              <a:buNone/>
            </a:pPr>
            <a:endParaRPr lang="tr-TR" sz="2000" b="1" dirty="0" smtClean="0">
              <a:solidFill>
                <a:srgbClr val="FF0000"/>
              </a:solidFill>
              <a:latin typeface="Tahoma" pitchFamily="34" charset="0"/>
              <a:ea typeface="Tahoma" pitchFamily="34" charset="0"/>
              <a:cs typeface="Tahoma" pitchFamily="34" charset="0"/>
            </a:endParaRPr>
          </a:p>
          <a:p>
            <a:pPr algn="just"/>
            <a:r>
              <a:rPr lang="tr-TR" sz="2000" b="1" dirty="0" smtClean="0">
                <a:solidFill>
                  <a:srgbClr val="FF0000"/>
                </a:solidFill>
                <a:latin typeface="Tahoma" pitchFamily="34" charset="0"/>
                <a:ea typeface="Tahoma" pitchFamily="34" charset="0"/>
                <a:cs typeface="Tahoma" pitchFamily="34" charset="0"/>
              </a:rPr>
              <a:t>2.1.1.1. 710 Direkt İlk Madde ve Malzeme Giderleri</a:t>
            </a:r>
          </a:p>
          <a:p>
            <a:pPr algn="just"/>
            <a:r>
              <a:rPr lang="tr-TR" sz="2000" dirty="0" smtClean="0">
                <a:latin typeface="Tahoma" pitchFamily="34" charset="0"/>
                <a:ea typeface="Tahoma" pitchFamily="34" charset="0"/>
                <a:cs typeface="Tahoma" pitchFamily="34" charset="0"/>
              </a:rPr>
              <a:t>Direkt ilk madde ve malzeme giderleri; esas üretim gider yerleri ile ilgili </a:t>
            </a:r>
            <a:r>
              <a:rPr lang="tr-TR" sz="2000" dirty="0" err="1" smtClean="0">
                <a:latin typeface="Tahoma" pitchFamily="34" charset="0"/>
                <a:ea typeface="Tahoma" pitchFamily="34" charset="0"/>
                <a:cs typeface="Tahoma" pitchFamily="34" charset="0"/>
              </a:rPr>
              <a:t>mamülün</a:t>
            </a:r>
            <a:r>
              <a:rPr lang="tr-TR" sz="2000" dirty="0" smtClean="0">
                <a:latin typeface="Tahoma" pitchFamily="34" charset="0"/>
                <a:ea typeface="Tahoma" pitchFamily="34" charset="0"/>
                <a:cs typeface="Tahoma" pitchFamily="34" charset="0"/>
              </a:rPr>
              <a:t> bünyesine giren temel öğesini oluşturan mamulün maliyetine doğrudan yüklenebilen maddelerin kullanımı fiili tutarlarla, bu hesapta izlenir(</a:t>
            </a:r>
            <a:r>
              <a:rPr lang="tr-TR" sz="2000" dirty="0" err="1" smtClean="0">
                <a:latin typeface="Tahoma" pitchFamily="34" charset="0"/>
                <a:ea typeface="Tahoma" pitchFamily="34" charset="0"/>
                <a:cs typeface="Tahoma" pitchFamily="34" charset="0"/>
              </a:rPr>
              <a:t>Hacırüstemoğlu</a:t>
            </a:r>
            <a:r>
              <a:rPr lang="tr-TR" sz="2000" dirty="0" smtClean="0">
                <a:latin typeface="Tahoma" pitchFamily="34" charset="0"/>
                <a:ea typeface="Tahoma" pitchFamily="34" charset="0"/>
                <a:cs typeface="Tahoma" pitchFamily="34" charset="0"/>
              </a:rPr>
              <a:t>, 2000:61-62).</a:t>
            </a:r>
          </a:p>
          <a:p>
            <a:pPr algn="just"/>
            <a:r>
              <a:rPr lang="tr-TR" sz="2000" b="1" dirty="0" smtClean="0">
                <a:solidFill>
                  <a:srgbClr val="FF0000"/>
                </a:solidFill>
                <a:latin typeface="Tahoma" pitchFamily="34" charset="0"/>
                <a:ea typeface="Tahoma" pitchFamily="34" charset="0"/>
                <a:cs typeface="Tahoma" pitchFamily="34" charset="0"/>
              </a:rPr>
              <a:t>2.1.1.2. 720 Direkt İşçilik Giderleri </a:t>
            </a:r>
          </a:p>
          <a:p>
            <a:pPr algn="just"/>
            <a:r>
              <a:rPr lang="tr-TR" sz="2000" dirty="0" smtClean="0">
                <a:latin typeface="Tahoma" pitchFamily="34" charset="0"/>
                <a:ea typeface="Tahoma" pitchFamily="34" charset="0"/>
                <a:cs typeface="Tahoma" pitchFamily="34" charset="0"/>
              </a:rPr>
              <a:t>Bu giderler, esas üretim gider yerleri ile ilgili olup belli bir mal veya hizmetin üretim maliyetine doğrudan doğruya yüklenebilen işçilik giderlerini kapsar bu giderler </a:t>
            </a:r>
            <a:r>
              <a:rPr lang="tr-TR" sz="2000" dirty="0" err="1" smtClean="0">
                <a:latin typeface="Tahoma" pitchFamily="34" charset="0"/>
                <a:ea typeface="Tahoma" pitchFamily="34" charset="0"/>
                <a:cs typeface="Tahoma" pitchFamily="34" charset="0"/>
              </a:rPr>
              <a:t>mamül</a:t>
            </a:r>
            <a:r>
              <a:rPr lang="tr-TR" sz="2000" dirty="0" smtClean="0">
                <a:latin typeface="Tahoma" pitchFamily="34" charset="0"/>
                <a:ea typeface="Tahoma" pitchFamily="34" charset="0"/>
                <a:cs typeface="Tahoma" pitchFamily="34" charset="0"/>
              </a:rPr>
              <a:t> veya </a:t>
            </a:r>
            <a:r>
              <a:rPr lang="tr-TR" sz="2000" dirty="0" err="1" smtClean="0">
                <a:latin typeface="Tahoma" pitchFamily="34" charset="0"/>
                <a:ea typeface="Tahoma" pitchFamily="34" charset="0"/>
                <a:cs typeface="Tahoma" pitchFamily="34" charset="0"/>
              </a:rPr>
              <a:t>mamül</a:t>
            </a:r>
            <a:r>
              <a:rPr lang="tr-TR" sz="2000" dirty="0" smtClean="0">
                <a:latin typeface="Tahoma" pitchFamily="34" charset="0"/>
                <a:ea typeface="Tahoma" pitchFamily="34" charset="0"/>
                <a:cs typeface="Tahoma" pitchFamily="34" charset="0"/>
              </a:rPr>
              <a:t> grubu için harcandığı izlenebilen ve herhangi bir dağıtım anahtarına gerek duymadan işçi başına düşen çalışma süresi ölçülebilen işçilik giderlerinden oluşur(</a:t>
            </a:r>
            <a:r>
              <a:rPr lang="tr-TR" sz="2000" dirty="0" err="1" smtClean="0">
                <a:latin typeface="Tahoma" pitchFamily="34" charset="0"/>
                <a:ea typeface="Tahoma" pitchFamily="34" charset="0"/>
                <a:cs typeface="Tahoma" pitchFamily="34" charset="0"/>
              </a:rPr>
              <a:t>Hacırüstemoğlu</a:t>
            </a:r>
            <a:r>
              <a:rPr lang="tr-TR" sz="2000" dirty="0" smtClean="0">
                <a:latin typeface="Tahoma" pitchFamily="34" charset="0"/>
                <a:ea typeface="Tahoma" pitchFamily="34" charset="0"/>
                <a:cs typeface="Tahoma" pitchFamily="34" charset="0"/>
              </a:rPr>
              <a:t>, 2000:111).</a:t>
            </a:r>
          </a:p>
        </p:txBody>
      </p:sp>
      <p:pic>
        <p:nvPicPr>
          <p:cNvPr id="6" name="Picture 2" descr="C:\Users\USER\Desktop\untitled.png"/>
          <p:cNvPicPr>
            <a:picLocks noChangeAspect="1" noChangeArrowheads="1"/>
          </p:cNvPicPr>
          <p:nvPr/>
        </p:nvPicPr>
        <p:blipFill>
          <a:blip r:embed="rId2" cstate="print"/>
          <a:srcRect/>
          <a:stretch>
            <a:fillRect/>
          </a:stretch>
        </p:blipFill>
        <p:spPr bwMode="auto">
          <a:xfrm>
            <a:off x="8253448" y="357166"/>
            <a:ext cx="720000" cy="720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fontScale="90000"/>
          </a:bodyPr>
          <a:lstStyle/>
          <a:p>
            <a:pPr algn="l"/>
            <a:r>
              <a:rPr lang="tr-TR" sz="2400" b="1" dirty="0" smtClean="0">
                <a:latin typeface="Tahoma" pitchFamily="34" charset="0"/>
                <a:ea typeface="Tahoma" pitchFamily="34" charset="0"/>
                <a:cs typeface="Tahoma" pitchFamily="34" charset="0"/>
              </a:rPr>
              <a:t>2.1. İşletmenin Fonksiyonlarına Göre Sınıflandırma 7/A </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7</a:t>
            </a:fld>
            <a:endParaRPr lang="tr-TR"/>
          </a:p>
        </p:txBody>
      </p:sp>
      <p:sp>
        <p:nvSpPr>
          <p:cNvPr id="5" name="4 İçerik Yer Tutucusu"/>
          <p:cNvSpPr>
            <a:spLocks noGrp="1"/>
          </p:cNvSpPr>
          <p:nvPr>
            <p:ph sz="quarter" idx="1"/>
          </p:nvPr>
        </p:nvSpPr>
        <p:spPr/>
        <p:txBody>
          <a:bodyPr>
            <a:normAutofit lnSpcReduction="10000"/>
          </a:bodyPr>
          <a:lstStyle/>
          <a:p>
            <a:pPr algn="just">
              <a:buNone/>
            </a:pPr>
            <a:r>
              <a:rPr lang="tr-TR" sz="2000" b="1" dirty="0" smtClean="0">
                <a:solidFill>
                  <a:srgbClr val="FF0000"/>
                </a:solidFill>
                <a:latin typeface="Tahoma" pitchFamily="34" charset="0"/>
                <a:ea typeface="Tahoma" pitchFamily="34" charset="0"/>
                <a:cs typeface="Tahoma" pitchFamily="34" charset="0"/>
              </a:rPr>
              <a:t>2.1.1.3. 730 Genel Üretim Giderleri </a:t>
            </a:r>
          </a:p>
          <a:p>
            <a:pPr algn="just">
              <a:buNone/>
            </a:pPr>
            <a:r>
              <a:rPr lang="tr-TR" sz="2000" dirty="0" smtClean="0">
                <a:latin typeface="Tahoma" pitchFamily="34" charset="0"/>
                <a:ea typeface="Tahoma" pitchFamily="34" charset="0"/>
                <a:cs typeface="Tahoma" pitchFamily="34" charset="0"/>
              </a:rPr>
              <a:t>Direkt İlk madde ve Malzeme ile direkt işçilik dışında kalan tüm üretim giderleridir.Bu giderler üretilen mamullerle doğrudan bağlantısı kurulamayan(endirekt) giderler niteliğindedir(Haftacı, 2011:28)bu giderlerden bazıları:</a:t>
            </a:r>
          </a:p>
          <a:p>
            <a:pPr algn="just">
              <a:buNone/>
            </a:pPr>
            <a:r>
              <a:rPr lang="tr-TR" sz="2000" dirty="0" smtClean="0">
                <a:latin typeface="Tahoma" pitchFamily="34" charset="0"/>
                <a:ea typeface="Tahoma" pitchFamily="34" charset="0"/>
                <a:cs typeface="Tahoma" pitchFamily="34" charset="0"/>
              </a:rPr>
              <a:t>	- Endirekt malzeme</a:t>
            </a:r>
          </a:p>
          <a:p>
            <a:pPr algn="just">
              <a:buNone/>
            </a:pPr>
            <a:r>
              <a:rPr lang="tr-TR" sz="2000" dirty="0" smtClean="0">
                <a:latin typeface="Tahoma" pitchFamily="34" charset="0"/>
                <a:ea typeface="Tahoma" pitchFamily="34" charset="0"/>
                <a:cs typeface="Tahoma" pitchFamily="34" charset="0"/>
              </a:rPr>
              <a:t>	- Endirekt işçilik</a:t>
            </a:r>
          </a:p>
          <a:p>
            <a:pPr algn="just">
              <a:buNone/>
            </a:pPr>
            <a:r>
              <a:rPr lang="tr-TR" sz="2000" dirty="0" smtClean="0">
                <a:latin typeface="Tahoma" pitchFamily="34" charset="0"/>
                <a:ea typeface="Tahoma" pitchFamily="34" charset="0"/>
                <a:cs typeface="Tahoma" pitchFamily="34" charset="0"/>
              </a:rPr>
              <a:t>	- Yönetsel ve teknik personel giderleri</a:t>
            </a:r>
          </a:p>
          <a:p>
            <a:pPr algn="just">
              <a:buNone/>
            </a:pPr>
            <a:r>
              <a:rPr lang="tr-TR" sz="2000" dirty="0" smtClean="0">
                <a:latin typeface="Tahoma" pitchFamily="34" charset="0"/>
                <a:ea typeface="Tahoma" pitchFamily="34" charset="0"/>
                <a:cs typeface="Tahoma" pitchFamily="34" charset="0"/>
              </a:rPr>
              <a:t>	- Amortismanlar ve tükenme paylarıdır.</a:t>
            </a:r>
          </a:p>
          <a:p>
            <a:pPr algn="just">
              <a:buNone/>
            </a:pPr>
            <a:r>
              <a:rPr lang="tr-TR" sz="2000" b="1" dirty="0" smtClean="0">
                <a:solidFill>
                  <a:srgbClr val="FF0000"/>
                </a:solidFill>
                <a:latin typeface="Tahoma" pitchFamily="34" charset="0"/>
                <a:ea typeface="Tahoma" pitchFamily="34" charset="0"/>
                <a:cs typeface="Tahoma" pitchFamily="34" charset="0"/>
              </a:rPr>
              <a:t>2.1.1.4. 740 Hizmet Üretim Giderleri </a:t>
            </a:r>
          </a:p>
          <a:p>
            <a:pPr algn="just">
              <a:buNone/>
            </a:pPr>
            <a:r>
              <a:rPr lang="tr-TR" sz="2000" dirty="0" smtClean="0">
                <a:latin typeface="Tahoma" pitchFamily="34" charset="0"/>
                <a:ea typeface="Tahoma" pitchFamily="34" charset="0"/>
                <a:cs typeface="Tahoma" pitchFamily="34" charset="0"/>
              </a:rPr>
              <a:t>Hizmet işletmelerinin hizmet maliyetlerinin oluşturulmasında kullanılan hesaptır. Hizmet işletmeleri 710, 720 ve 730 </a:t>
            </a:r>
            <a:r>
              <a:rPr lang="tr-TR" sz="2000" dirty="0" err="1" smtClean="0">
                <a:latin typeface="Tahoma" pitchFamily="34" charset="0"/>
                <a:ea typeface="Tahoma" pitchFamily="34" charset="0"/>
                <a:cs typeface="Tahoma" pitchFamily="34" charset="0"/>
              </a:rPr>
              <a:t>nolu</a:t>
            </a:r>
            <a:r>
              <a:rPr lang="tr-TR" sz="2000" dirty="0" smtClean="0">
                <a:latin typeface="Tahoma" pitchFamily="34" charset="0"/>
                <a:ea typeface="Tahoma" pitchFamily="34" charset="0"/>
                <a:cs typeface="Tahoma" pitchFamily="34" charset="0"/>
              </a:rPr>
              <a:t> hesapları kullanmazlar ve tüm hizmet üretim maliyetleri bu hesapta kaydedilir(Haftacı, 2011:29).</a:t>
            </a:r>
          </a:p>
        </p:txBody>
      </p:sp>
      <p:pic>
        <p:nvPicPr>
          <p:cNvPr id="6" name="Picture 2" descr="C:\Users\USER\Desktop\untitled.png"/>
          <p:cNvPicPr>
            <a:picLocks noChangeAspect="1" noChangeArrowheads="1"/>
          </p:cNvPicPr>
          <p:nvPr/>
        </p:nvPicPr>
        <p:blipFill>
          <a:blip r:embed="rId2" cstate="print"/>
          <a:srcRect/>
          <a:stretch>
            <a:fillRect/>
          </a:stretch>
        </p:blipFill>
        <p:spPr bwMode="auto">
          <a:xfrm>
            <a:off x="8253448" y="357166"/>
            <a:ext cx="720000" cy="720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2.1.2.	Dönem Giderleri – Faaliyet Giderleri</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8</a:t>
            </a:fld>
            <a:endParaRPr lang="tr-TR"/>
          </a:p>
        </p:txBody>
      </p:sp>
      <p:sp>
        <p:nvSpPr>
          <p:cNvPr id="5" name="4 İçerik Yer Tutucusu"/>
          <p:cNvSpPr>
            <a:spLocks noGrp="1"/>
          </p:cNvSpPr>
          <p:nvPr>
            <p:ph sz="quarter" idx="1"/>
          </p:nvPr>
        </p:nvSpPr>
        <p:spPr/>
        <p:txBody>
          <a:bodyPr>
            <a:normAutofit lnSpcReduction="10000"/>
          </a:bodyPr>
          <a:lstStyle/>
          <a:p>
            <a:pPr algn="just"/>
            <a:r>
              <a:rPr lang="tr-TR" sz="2000" dirty="0" smtClean="0">
                <a:latin typeface="Tahoma" pitchFamily="34" charset="0"/>
                <a:ea typeface="Tahoma" pitchFamily="34" charset="0"/>
                <a:cs typeface="Tahoma" pitchFamily="34" charset="0"/>
              </a:rPr>
              <a:t>İşletmeler tür itibari ile ister ticari, ister üretim işletmesi olsun faaliyetlerini aksatmadan sürdürebilmek için mal ve hizmetleri tüketmek zorundadırlar. İşletmelerin faaliyetlerini sürdürmek ve gelir elde etmek için bu giderlerden kaçınmaları mümkün değildir. Normal faaliyetlerini sürdürebilmek için işletmeler, bina kiralamak,  elektrik ve su paralarını ödemek, muhasebe ücreti ödemek gibi giderlerle karşılaşabilir. Bu giderler hem ticari hem de üretim işletmeleri için söz konusudur(Yükçü, 2007:26).</a:t>
            </a:r>
          </a:p>
          <a:p>
            <a:pPr algn="just"/>
            <a:r>
              <a:rPr lang="tr-TR" sz="2000" b="1" dirty="0" smtClean="0">
                <a:solidFill>
                  <a:srgbClr val="FF0000"/>
                </a:solidFill>
                <a:latin typeface="Tahoma" pitchFamily="34" charset="0"/>
                <a:ea typeface="Tahoma" pitchFamily="34" charset="0"/>
                <a:cs typeface="Tahoma" pitchFamily="34" charset="0"/>
              </a:rPr>
              <a:t>2.1.2.1. 750 Araştırma Geliştirme Giderleri</a:t>
            </a:r>
          </a:p>
          <a:p>
            <a:pPr algn="just"/>
            <a:r>
              <a:rPr lang="tr-TR" sz="2000" dirty="0" smtClean="0">
                <a:latin typeface="Tahoma" pitchFamily="34" charset="0"/>
                <a:ea typeface="Tahoma" pitchFamily="34" charset="0"/>
                <a:cs typeface="Tahoma" pitchFamily="34" charset="0"/>
              </a:rPr>
              <a:t>Yeni bir mamul veya yöntem geliştirmek ya da mevcut bir mamul veya yöntemde önemli bir iyileştirme sağlamak için gerekli bilgiyi edinmek amacıyla planlı araştırmaların giderleri ile bu araştırmalardan veya diğer kaynaklardan elde edilen bilgilerden yararlanılarak bir mamul tasarımı, örnek mamul(prototip) üretimi vb. faaliyetler bu grupta yer alır. Kalite </a:t>
            </a:r>
            <a:r>
              <a:rPr lang="tr-TR" sz="2000" dirty="0" err="1" smtClean="0">
                <a:latin typeface="Tahoma" pitchFamily="34" charset="0"/>
                <a:ea typeface="Tahoma" pitchFamily="34" charset="0"/>
                <a:cs typeface="Tahoma" pitchFamily="34" charset="0"/>
              </a:rPr>
              <a:t>tesarım</a:t>
            </a:r>
            <a:r>
              <a:rPr lang="tr-TR" sz="2000" dirty="0" smtClean="0">
                <a:latin typeface="Tahoma" pitchFamily="34" charset="0"/>
                <a:ea typeface="Tahoma" pitchFamily="34" charset="0"/>
                <a:cs typeface="Tahoma" pitchFamily="34" charset="0"/>
              </a:rPr>
              <a:t> süreci ile ilgili giderler de bu kapsamdadır (Yükçü, 2007:29).</a:t>
            </a:r>
          </a:p>
          <a:p>
            <a:pPr algn="just"/>
            <a:endParaRPr lang="tr-TR" sz="2000" dirty="0" smtClean="0">
              <a:latin typeface="Tahoma" pitchFamily="34" charset="0"/>
              <a:ea typeface="Tahoma" pitchFamily="34" charset="0"/>
              <a:cs typeface="Tahoma" pitchFamily="34" charset="0"/>
            </a:endParaRPr>
          </a:p>
        </p:txBody>
      </p:sp>
      <p:pic>
        <p:nvPicPr>
          <p:cNvPr id="6" name="Picture 2" descr="C:\Users\USER\Desktop\untitled.png"/>
          <p:cNvPicPr>
            <a:picLocks noChangeAspect="1" noChangeArrowheads="1"/>
          </p:cNvPicPr>
          <p:nvPr/>
        </p:nvPicPr>
        <p:blipFill>
          <a:blip r:embed="rId2" cstate="print"/>
          <a:srcRect/>
          <a:stretch>
            <a:fillRect/>
          </a:stretch>
        </p:blipFill>
        <p:spPr bwMode="auto">
          <a:xfrm>
            <a:off x="8253448" y="357166"/>
            <a:ext cx="720000" cy="720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2.1.2.	Dönem Giderleri – Faaliyet Giderleri -2</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9</a:t>
            </a:fld>
            <a:endParaRPr lang="tr-TR"/>
          </a:p>
        </p:txBody>
      </p:sp>
      <p:sp>
        <p:nvSpPr>
          <p:cNvPr id="5" name="4 İçerik Yer Tutucusu"/>
          <p:cNvSpPr>
            <a:spLocks noGrp="1"/>
          </p:cNvSpPr>
          <p:nvPr>
            <p:ph sz="quarter" idx="1"/>
          </p:nvPr>
        </p:nvSpPr>
        <p:spPr/>
        <p:txBody>
          <a:bodyPr>
            <a:normAutofit/>
          </a:bodyPr>
          <a:lstStyle/>
          <a:p>
            <a:pPr algn="just"/>
            <a:r>
              <a:rPr lang="tr-TR" sz="2000" b="1" dirty="0" smtClean="0">
                <a:solidFill>
                  <a:srgbClr val="FF0000"/>
                </a:solidFill>
                <a:latin typeface="Tahoma" pitchFamily="34" charset="0"/>
                <a:ea typeface="Tahoma" pitchFamily="34" charset="0"/>
                <a:cs typeface="Tahoma" pitchFamily="34" charset="0"/>
              </a:rPr>
              <a:t>2.1.2.2. 760 Pazarlama Satış ve Dağıtım Giderleri</a:t>
            </a:r>
          </a:p>
          <a:p>
            <a:pPr algn="just"/>
            <a:r>
              <a:rPr lang="tr-TR" sz="2000" dirty="0" smtClean="0">
                <a:latin typeface="Tahoma" pitchFamily="34" charset="0"/>
                <a:ea typeface="Tahoma" pitchFamily="34" charset="0"/>
                <a:cs typeface="Tahoma" pitchFamily="34" charset="0"/>
              </a:rPr>
              <a:t>İşletme mamullerine karşı talep yaratılması, üretilmiş mamullerin depolanması, satışı ve alıcılara ya da aracılara teslimi ve satış sonrası hizmetlerin yerine getirilmesi için yapılan giderlerdir(Yükçü, 2007:30).</a:t>
            </a:r>
          </a:p>
          <a:p>
            <a:pPr algn="just"/>
            <a:r>
              <a:rPr lang="tr-TR" sz="2000" b="1" dirty="0" smtClean="0">
                <a:solidFill>
                  <a:srgbClr val="FF0000"/>
                </a:solidFill>
                <a:latin typeface="Tahoma" pitchFamily="34" charset="0"/>
                <a:ea typeface="Tahoma" pitchFamily="34" charset="0"/>
                <a:cs typeface="Tahoma" pitchFamily="34" charset="0"/>
              </a:rPr>
              <a:t>2.1.2.3. 770 Genel Yönetim Giderleri</a:t>
            </a:r>
          </a:p>
          <a:p>
            <a:pPr algn="just"/>
            <a:r>
              <a:rPr lang="tr-TR" sz="2000" dirty="0" smtClean="0">
                <a:latin typeface="Tahoma" pitchFamily="34" charset="0"/>
                <a:ea typeface="Tahoma" pitchFamily="34" charset="0"/>
                <a:cs typeface="Tahoma" pitchFamily="34" charset="0"/>
              </a:rPr>
              <a:t>İşletmelerde genel yönetimle ilgili; yönetim kurulu, genel müdür, insan kaynakları, muhasebe, finansman, hukuk ve </a:t>
            </a:r>
            <a:r>
              <a:rPr lang="tr-TR" sz="2000" dirty="0" err="1" smtClean="0">
                <a:latin typeface="Tahoma" pitchFamily="34" charset="0"/>
                <a:ea typeface="Tahoma" pitchFamily="34" charset="0"/>
                <a:cs typeface="Tahoma" pitchFamily="34" charset="0"/>
              </a:rPr>
              <a:t>sekreterya</a:t>
            </a:r>
            <a:r>
              <a:rPr lang="tr-TR" sz="2000" dirty="0" smtClean="0">
                <a:latin typeface="Tahoma" pitchFamily="34" charset="0"/>
                <a:ea typeface="Tahoma" pitchFamily="34" charset="0"/>
                <a:cs typeface="Tahoma" pitchFamily="34" charset="0"/>
              </a:rPr>
              <a:t> gibi ofisler söz konusudur. Bu ofisler ile ilgili giderler 770 </a:t>
            </a:r>
            <a:r>
              <a:rPr lang="tr-TR" sz="2000" dirty="0" err="1" smtClean="0">
                <a:latin typeface="Tahoma" pitchFamily="34" charset="0"/>
                <a:ea typeface="Tahoma" pitchFamily="34" charset="0"/>
                <a:cs typeface="Tahoma" pitchFamily="34" charset="0"/>
              </a:rPr>
              <a:t>nolu</a:t>
            </a:r>
            <a:r>
              <a:rPr lang="tr-TR" sz="2000" dirty="0" smtClean="0">
                <a:latin typeface="Tahoma" pitchFamily="34" charset="0"/>
                <a:ea typeface="Tahoma" pitchFamily="34" charset="0"/>
                <a:cs typeface="Tahoma" pitchFamily="34" charset="0"/>
              </a:rPr>
              <a:t> hesapta izlenmelidir. (Yükçü, 2007:30).</a:t>
            </a:r>
          </a:p>
          <a:p>
            <a:pPr algn="just"/>
            <a:r>
              <a:rPr lang="tr-TR" sz="2000" b="1" dirty="0" smtClean="0">
                <a:solidFill>
                  <a:srgbClr val="FF0000"/>
                </a:solidFill>
                <a:latin typeface="Tahoma" pitchFamily="34" charset="0"/>
                <a:ea typeface="Tahoma" pitchFamily="34" charset="0"/>
                <a:cs typeface="Tahoma" pitchFamily="34" charset="0"/>
              </a:rPr>
              <a:t>2.1.2.4.  780 Finansman Giderleri</a:t>
            </a:r>
          </a:p>
          <a:p>
            <a:pPr algn="just"/>
            <a:r>
              <a:rPr lang="tr-TR" sz="2000" dirty="0" smtClean="0">
                <a:latin typeface="Tahoma" pitchFamily="34" charset="0"/>
                <a:ea typeface="Tahoma" pitchFamily="34" charset="0"/>
                <a:cs typeface="Tahoma" pitchFamily="34" charset="0"/>
              </a:rPr>
              <a:t>İşletmenin üretim faaliyetinden ayrı gerçekleşen faiz komisyon ve kur farkı finansman gideri 780 finansman giderleri hesabında izlenir(Yükçü, 2007:31).</a:t>
            </a:r>
          </a:p>
          <a:p>
            <a:pPr algn="just"/>
            <a:endParaRPr lang="tr-TR" sz="2000" dirty="0" smtClean="0">
              <a:latin typeface="Tahoma" pitchFamily="34" charset="0"/>
              <a:ea typeface="Tahoma" pitchFamily="34" charset="0"/>
              <a:cs typeface="Tahoma" pitchFamily="34" charset="0"/>
            </a:endParaRPr>
          </a:p>
        </p:txBody>
      </p:sp>
      <p:pic>
        <p:nvPicPr>
          <p:cNvPr id="6" name="Picture 2" descr="C:\Users\USER\Desktop\untitled.png"/>
          <p:cNvPicPr>
            <a:picLocks noChangeAspect="1" noChangeArrowheads="1"/>
          </p:cNvPicPr>
          <p:nvPr/>
        </p:nvPicPr>
        <p:blipFill>
          <a:blip r:embed="rId2" cstate="print"/>
          <a:srcRect/>
          <a:stretch>
            <a:fillRect/>
          </a:stretch>
        </p:blipFill>
        <p:spPr bwMode="auto">
          <a:xfrm>
            <a:off x="8253448" y="357166"/>
            <a:ext cx="720000" cy="7200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nt">
  <a:themeElements>
    <a:clrScheme name="Özel 6">
      <a:dk1>
        <a:sysClr val="windowText" lastClr="000000"/>
      </a:dk1>
      <a:lt1>
        <a:sysClr val="window" lastClr="FFFFFF"/>
      </a:lt1>
      <a:dk2>
        <a:srgbClr val="575F6D"/>
      </a:dk2>
      <a:lt2>
        <a:srgbClr val="FFFFFF"/>
      </a:lt2>
      <a:accent1>
        <a:srgbClr val="FF0000"/>
      </a:accent1>
      <a:accent2>
        <a:srgbClr val="7598D9"/>
      </a:accent2>
      <a:accent3>
        <a:srgbClr val="FF0000"/>
      </a:accent3>
      <a:accent4>
        <a:srgbClr val="FFFFFF"/>
      </a:accent4>
      <a:accent5>
        <a:srgbClr val="AEBAD5"/>
      </a:accent5>
      <a:accent6>
        <a:srgbClr val="777C84"/>
      </a:accent6>
      <a:hlink>
        <a:srgbClr val="FF0000"/>
      </a:hlink>
      <a:folHlink>
        <a:srgbClr val="3B435B"/>
      </a:folHlink>
    </a:clrScheme>
    <a:fontScheme name="Kent">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ent">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4D5173E86C700478BC1CDE26C44F2E1" ma:contentTypeVersion="" ma:contentTypeDescription="Create a new document." ma:contentTypeScope="" ma:versionID="d16a2b4bc7ec3e272e510e634df38d1b">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AE91FBF-B34D-43A9-AE3B-632205E42C27}"/>
</file>

<file path=customXml/itemProps2.xml><?xml version="1.0" encoding="utf-8"?>
<ds:datastoreItem xmlns:ds="http://schemas.openxmlformats.org/officeDocument/2006/customXml" ds:itemID="{5EDFE77C-FF0C-4176-87F0-4AD398088618}"/>
</file>

<file path=customXml/itemProps3.xml><?xml version="1.0" encoding="utf-8"?>
<ds:datastoreItem xmlns:ds="http://schemas.openxmlformats.org/officeDocument/2006/customXml" ds:itemID="{EF70FF27-34FA-4373-8C6D-DD343791E43E}"/>
</file>

<file path=docProps/app.xml><?xml version="1.0" encoding="utf-8"?>
<Properties xmlns="http://schemas.openxmlformats.org/officeDocument/2006/extended-properties" xmlns:vt="http://schemas.openxmlformats.org/officeDocument/2006/docPropsVTypes">
  <Template>Civic</Template>
  <TotalTime>704</TotalTime>
  <Words>1543</Words>
  <Application>Microsoft Office PowerPoint</Application>
  <PresentationFormat>Ekran Gösterisi (4:3)</PresentationFormat>
  <Paragraphs>184</Paragraphs>
  <Slides>21</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21</vt:i4>
      </vt:variant>
    </vt:vector>
  </HeadingPairs>
  <TitlesOfParts>
    <vt:vector size="23" baseType="lpstr">
      <vt:lpstr>Kent</vt:lpstr>
      <vt:lpstr>Slayt</vt:lpstr>
      <vt:lpstr>BANKACILIK VE FİNANS UZAKTAN ÖĞRETİM TEZSİZ YÜKSEK LİSANS PROGRAMI</vt:lpstr>
      <vt:lpstr>BÖLÜM 2</vt:lpstr>
      <vt:lpstr>BÖLÜM HEDEFİ</vt:lpstr>
      <vt:lpstr>TEMEL KAVRAMLAR</vt:lpstr>
      <vt:lpstr>BÖLÜM İÇERİĞİ</vt:lpstr>
      <vt:lpstr>2.1. İşletmenin Fonksiyonlarına Göre Sınıflandırma 7/A </vt:lpstr>
      <vt:lpstr>2.1. İşletmenin Fonksiyonlarına Göre Sınıflandırma 7/A </vt:lpstr>
      <vt:lpstr>2.1.2. Dönem Giderleri – Faaliyet Giderleri</vt:lpstr>
      <vt:lpstr>2.1.2. Dönem Giderleri – Faaliyet Giderleri -2</vt:lpstr>
      <vt:lpstr>2.2. Çeşit Esasına Göre Sınıflandırma 7/B</vt:lpstr>
      <vt:lpstr>2.2. Çeşit Esasına Göre Sınıflandırma 7/B</vt:lpstr>
      <vt:lpstr>2.3. Faaliyet Hacmiyle İlişkisine Göre Sınıflandırma</vt:lpstr>
      <vt:lpstr>2.3.1. Sabit Giderler</vt:lpstr>
      <vt:lpstr>2.3.2. Değişken Giderler</vt:lpstr>
      <vt:lpstr>2.3.3. Karma Giderler</vt:lpstr>
      <vt:lpstr>2.3.3. Karma Giderler</vt:lpstr>
      <vt:lpstr>2.3.3. Karma Giderler</vt:lpstr>
      <vt:lpstr>2.4. Mamullere Yüklenmesine Göre Sınıflandırma</vt:lpstr>
      <vt:lpstr>2.4. Mamullere Yüklenmesine Göre Sınıflandırma</vt:lpstr>
      <vt:lpstr>2.5. Kontrol Edilebilirliğine Göre Sınıflandırma</vt:lpstr>
      <vt:lpstr>Kaynakça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iibf0056</dc:creator>
  <cp:lastModifiedBy>asus</cp:lastModifiedBy>
  <cp:revision>80</cp:revision>
  <dcterms:created xsi:type="dcterms:W3CDTF">2014-01-03T13:47:45Z</dcterms:created>
  <dcterms:modified xsi:type="dcterms:W3CDTF">2014-12-01T02:56:37Z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0x01010024D5173E86C700478BC1CDE26C44F2E1</vt:lpwstr>
  </property>
</Properties>
</file>