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32" r:id="rId1"/>
  </p:sldMasterIdLst>
  <p:notesMasterIdLst>
    <p:notesMasterId r:id="rId22"/>
  </p:notesMasterIdLst>
  <p:sldIdLst>
    <p:sldId id="273" r:id="rId2"/>
    <p:sldId id="303" r:id="rId3"/>
    <p:sldId id="304" r:id="rId4"/>
    <p:sldId id="305" r:id="rId5"/>
    <p:sldId id="302" r:id="rId6"/>
    <p:sldId id="308" r:id="rId7"/>
    <p:sldId id="326" r:id="rId8"/>
    <p:sldId id="327" r:id="rId9"/>
    <p:sldId id="354" r:id="rId10"/>
    <p:sldId id="343" r:id="rId11"/>
    <p:sldId id="349" r:id="rId12"/>
    <p:sldId id="332" r:id="rId13"/>
    <p:sldId id="328" r:id="rId14"/>
    <p:sldId id="329" r:id="rId15"/>
    <p:sldId id="330" r:id="rId16"/>
    <p:sldId id="335" r:id="rId17"/>
    <p:sldId id="355" r:id="rId18"/>
    <p:sldId id="336" r:id="rId19"/>
    <p:sldId id="350" r:id="rId20"/>
    <p:sldId id="32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FC223-A2DD-4B0D-AB95-4B4F5A53FA93}" type="datetimeFigureOut">
              <a:rPr lang="tr-TR" smtClean="0"/>
              <a:pPr/>
              <a:t>24.10.2017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B763C-500F-41A2-83C2-3BE65941246E}" type="slidenum">
              <a:rPr lang="tr-TR" smtClean="0"/>
              <a:pPr/>
              <a:t>‹#›</a:t>
            </a:fld>
            <a:endParaRPr lang="tr-TR"/>
          </a:p>
        </p:txBody>
      </p:sp>
    </p:spTree>
    <p:extLst>
      <p:ext uri="{BB962C8B-B14F-4D97-AF65-F5344CB8AC3E}">
        <p14:creationId xmlns:p14="http://schemas.microsoft.com/office/powerpoint/2010/main" val="300896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CCB0FF28-54BD-49D5-9816-89377949B516}" type="datetime1">
              <a:rPr lang="tr-TR" smtClean="0"/>
              <a:pPr/>
              <a:t>24.10.2017</a:t>
            </a:fld>
            <a:endParaRPr lang="tr-TR"/>
          </a:p>
        </p:txBody>
      </p:sp>
      <p:sp>
        <p:nvSpPr>
          <p:cNvPr id="17" name="16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2FF590-8B90-4719-A884-C33C8A54A8B5}" type="datetime1">
              <a:rPr lang="tr-TR" smtClean="0"/>
              <a:pPr/>
              <a:t>24.10.2017</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2C96FA02-D0B2-4A2B-8223-F71D8D3D8F30}"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B7BC50-A282-4D85-993A-D7236948F6A7}" type="datetime1">
              <a:rPr lang="tr-TR" smtClean="0"/>
              <a:pPr/>
              <a:t>24.10.2017</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5D9FEA0-D842-46A8-9B4E-97F691DA06F4}" type="datetime1">
              <a:rPr lang="tr-TR" smtClean="0"/>
              <a:pPr/>
              <a:t>24.10.2017</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2C96FA02-D0B2-4A2B-8223-F71D8D3D8F30}"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Veri Yer Tutucusu"/>
          <p:cNvSpPr>
            <a:spLocks noGrp="1"/>
          </p:cNvSpPr>
          <p:nvPr>
            <p:ph type="dt" sz="half" idx="10"/>
          </p:nvPr>
        </p:nvSpPr>
        <p:spPr/>
        <p:txBody>
          <a:bodyPr/>
          <a:lstStyle/>
          <a:p>
            <a:fld id="{A224B734-07A3-456C-8BDD-4D3E270634E6}" type="datetime1">
              <a:rPr lang="tr-TR" smtClean="0"/>
              <a:pPr/>
              <a:t>24.10.2017</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006F2EF6-B5D6-4A2E-B6E1-1EC922F65094}" type="datetime1">
              <a:rPr lang="tr-TR" smtClean="0"/>
              <a:pPr/>
              <a:t>24.10.2017</a:t>
            </a:fld>
            <a:endParaRPr lang="tr-TR"/>
          </a:p>
        </p:txBody>
      </p:sp>
      <p:sp>
        <p:nvSpPr>
          <p:cNvPr id="6" name="5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6499B97-0F16-4774-B034-FB741C53EAAE}" type="datetime1">
              <a:rPr lang="tr-TR" smtClean="0"/>
              <a:pPr/>
              <a:t>24.10.2017</a:t>
            </a:fld>
            <a:endParaRPr lang="tr-TR"/>
          </a:p>
        </p:txBody>
      </p:sp>
      <p:sp>
        <p:nvSpPr>
          <p:cNvPr id="8" name="7 Altbilgi Yer Tutucusu"/>
          <p:cNvSpPr>
            <a:spLocks noGrp="1"/>
          </p:cNvSpPr>
          <p:nvPr>
            <p:ph type="ftr" sz="quarter" idx="11"/>
          </p:nvPr>
        </p:nvSpPr>
        <p:spPr>
          <a:xfrm>
            <a:off x="304800" y="6409944"/>
            <a:ext cx="3581400" cy="365760"/>
          </a:xfrm>
        </p:spPr>
        <p:txBody>
          <a:bodyPr/>
          <a:lstStyle/>
          <a:p>
            <a:r>
              <a:rPr lang="tr-TR" smtClean="0"/>
              <a:t>Bankacılık ve Finans Uzaktan Öğretim Tezsiz Yüksek Lisans Programı</a:t>
            </a:r>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2C96FA02-D0B2-4A2B-8223-F71D8D3D8F30}"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E6D58F4-FE21-4359-8C60-CD9CDCD426FB}" type="datetime1">
              <a:rPr lang="tr-TR" smtClean="0"/>
              <a:pPr/>
              <a:t>24.10.2017</a:t>
            </a:fld>
            <a:endParaRPr lang="tr-TR"/>
          </a:p>
        </p:txBody>
      </p:sp>
      <p:sp>
        <p:nvSpPr>
          <p:cNvPr id="4" name="3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2C96FA02-D0B2-4A2B-8223-F71D8D3D8F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6933EDBE-ABFF-4B24-AC18-7D7D123B70ED}" type="datetime1">
              <a:rPr lang="tr-TR" smtClean="0"/>
              <a:pPr/>
              <a:t>24.10.2017</a:t>
            </a:fld>
            <a:endParaRPr lang="tr-TR"/>
          </a:p>
        </p:txBody>
      </p:sp>
      <p:sp>
        <p:nvSpPr>
          <p:cNvPr id="3" name="2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2C96FA02-D0B2-4A2B-8223-F71D8D3D8F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FCF4F192-1B14-4CD5-BF3E-D93D216E6F90}" type="datetime1">
              <a:rPr lang="tr-TR" smtClean="0"/>
              <a:pPr/>
              <a:t>24.10.2017</a:t>
            </a:fld>
            <a:endParaRPr lang="tr-TR"/>
          </a:p>
        </p:txBody>
      </p:sp>
      <p:sp>
        <p:nvSpPr>
          <p:cNvPr id="6" name="5 Altbilgi Yer Tutucusu"/>
          <p:cNvSpPr>
            <a:spLocks noGrp="1"/>
          </p:cNvSpPr>
          <p:nvPr>
            <p:ph type="ftr" sz="quarter" idx="11"/>
          </p:nvPr>
        </p:nvSpPr>
        <p:spPr>
          <a:xfrm>
            <a:off x="301752" y="6410848"/>
            <a:ext cx="3383280" cy="365760"/>
          </a:xfrm>
        </p:spPr>
        <p:txBody>
          <a:bodyPr/>
          <a:lstStyle/>
          <a:p>
            <a:r>
              <a:rPr lang="tr-TR" smtClean="0"/>
              <a:t>Bankacılık ve Finans Uzaktan Öğretim Tezsiz Yüksek Lisans Programı</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2C96FA02-D0B2-4A2B-8223-F71D8D3D8F30}"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3C3DD6A2-F6F4-43B0-A48D-5AC533EB370E}" type="datetime1">
              <a:rPr lang="tr-TR" smtClean="0"/>
              <a:pPr/>
              <a:t>24.10.2017</a:t>
            </a:fld>
            <a:endParaRPr lang="tr-TR"/>
          </a:p>
        </p:txBody>
      </p:sp>
      <p:sp>
        <p:nvSpPr>
          <p:cNvPr id="6" name="5 Altbilgi Yer Tutucusu"/>
          <p:cNvSpPr>
            <a:spLocks noGrp="1"/>
          </p:cNvSpPr>
          <p:nvPr>
            <p:ph type="ftr" sz="quarter" idx="11"/>
          </p:nvPr>
        </p:nvSpPr>
        <p:spPr>
          <a:xfrm>
            <a:off x="301752" y="6410848"/>
            <a:ext cx="3584448" cy="365760"/>
          </a:xfrm>
        </p:spPr>
        <p:txBody>
          <a:bodyPr/>
          <a:lstStyle/>
          <a:p>
            <a:r>
              <a:rPr lang="tr-TR" smtClean="0"/>
              <a:t>Bankacılık ve Finans Uzaktan Öğretim Tezsiz Yüksek Lisans Programı</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71FA9D-65AC-4589-8D9E-72D652954518}" type="datetime1">
              <a:rPr lang="tr-TR" smtClean="0"/>
              <a:pPr/>
              <a:t>24.10.2017</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tr-TR" smtClean="0"/>
              <a:t>Bankacılık ve Finans Uzaktan Öğretim Tezsiz Yüksek Lisans Programı</a:t>
            </a:r>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96FA02-D0B2-4A2B-8223-F71D8D3D8F30}"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Alt Başlık"/>
          <p:cNvSpPr>
            <a:spLocks noGrp="1"/>
          </p:cNvSpPr>
          <p:nvPr>
            <p:ph type="subTitle" idx="1"/>
          </p:nvPr>
        </p:nvSpPr>
        <p:spPr/>
        <p:txBody>
          <a:bodyPr anchor="ctr">
            <a:normAutofit/>
          </a:bodyPr>
          <a:lstStyle/>
          <a:p>
            <a:r>
              <a:rPr lang="tr-TR" sz="3200" dirty="0" smtClean="0">
                <a:latin typeface="Tahoma" pitchFamily="34" charset="0"/>
                <a:cs typeface="Tahoma" pitchFamily="34" charset="0"/>
              </a:rPr>
              <a:t>İŞÇİLİK GİDERLERİ</a:t>
            </a:r>
            <a:endParaRPr lang="tr-TR" sz="3000" dirty="0">
              <a:latin typeface="Tahoma" pitchFamily="34" charset="0"/>
              <a:ea typeface="Tahoma" pitchFamily="34" charset="0"/>
              <a:cs typeface="Tahoma" pitchFamily="34" charset="0"/>
            </a:endParaRPr>
          </a:p>
        </p:txBody>
      </p:sp>
      <p:sp>
        <p:nvSpPr>
          <p:cNvPr id="6" name="5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7" name="6 Slayt Numarası Yer Tutucusu"/>
          <p:cNvSpPr>
            <a:spLocks noGrp="1"/>
          </p:cNvSpPr>
          <p:nvPr>
            <p:ph type="sldNum" sz="quarter" idx="12"/>
          </p:nvPr>
        </p:nvSpPr>
        <p:spPr/>
        <p:txBody>
          <a:bodyPr/>
          <a:lstStyle/>
          <a:p>
            <a:fld id="{2C96FA02-D0B2-4A2B-8223-F71D8D3D8F30}" type="slidenum">
              <a:rPr lang="tr-TR" smtClean="0"/>
              <a:pPr/>
              <a:t>1</a:t>
            </a:fld>
            <a:endParaRPr lang="tr-TR"/>
          </a:p>
        </p:txBody>
      </p:sp>
      <p:sp>
        <p:nvSpPr>
          <p:cNvPr id="12" name="11 Başlık"/>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r>
              <a:rPr lang="tr-TR" sz="3600" b="1" dirty="0" smtClean="0">
                <a:solidFill>
                  <a:schemeClr val="bg1"/>
                </a:solidFill>
                <a:latin typeface="Tahoma" pitchFamily="34" charset="0"/>
                <a:ea typeface="Tahoma" pitchFamily="34" charset="0"/>
                <a:cs typeface="Tahoma" pitchFamily="34" charset="0"/>
              </a:rPr>
              <a:t>BÖLÜM 4</a:t>
            </a:r>
            <a:endParaRPr lang="tr-TR" sz="3600" b="1"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4.4. Ücret Sistemleri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10</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Verimlik, uygulama kolaylılığı ve bilimsel esaslar doğrultusunda işletme uygulamalarında farklı ücret sistemlerinin mevcut olduğu görülmektedir. Bu yöntemler genellikle zaman esasına göre, üretim miktarına göre, prim esasına ve diğer teşvik sistemlerine göre şekillenmiştir(Özel, 2010:121).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4.4.1. Zaman Esasına Göre Ücret</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11</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Zaman esasına göre ücret sistemi ödenecek ücret hesaplanmasında işçinin işletmede geçirdiği süre (Gün, ay, saat vb.) esas alındığı ücret sistemidir. Bu ücret sisteminin uygulanmasında karşılaşılan temel kavramlar şunlardır;</a:t>
            </a:r>
          </a:p>
          <a:p>
            <a:pPr algn="just"/>
            <a:endParaRPr lang="tr-TR" sz="2000" dirty="0" smtClean="0">
              <a:latin typeface="Tahoma" pitchFamily="34" charset="0"/>
              <a:ea typeface="Tahoma" pitchFamily="34" charset="0"/>
              <a:cs typeface="Tahoma" pitchFamily="34" charset="0"/>
            </a:endParaRPr>
          </a:p>
          <a:p>
            <a:pPr algn="just"/>
            <a:endParaRPr lang="tr-TR" sz="2000" dirty="0" smtClean="0">
              <a:latin typeface="Tahoma" pitchFamily="34" charset="0"/>
              <a:ea typeface="Tahoma" pitchFamily="34" charset="0"/>
              <a:cs typeface="Tahoma" pitchFamily="34" charset="0"/>
            </a:endParaRPr>
          </a:p>
          <a:p>
            <a:pPr algn="just"/>
            <a:r>
              <a:rPr lang="tr-TR" sz="2000" dirty="0" smtClean="0">
                <a:latin typeface="Tahoma" pitchFamily="34" charset="0"/>
                <a:ea typeface="Tahoma" pitchFamily="34" charset="0"/>
                <a:cs typeface="Tahoma" pitchFamily="34" charset="0"/>
              </a:rPr>
              <a:t>Çıplak Ücret: İşçinin emeği karşılığı hakkettiği ücret.</a:t>
            </a:r>
          </a:p>
          <a:p>
            <a:pPr algn="just"/>
            <a:r>
              <a:rPr lang="tr-TR" sz="2000" dirty="0" smtClean="0">
                <a:latin typeface="Tahoma" pitchFamily="34" charset="0"/>
                <a:ea typeface="Tahoma" pitchFamily="34" charset="0"/>
                <a:cs typeface="Tahoma" pitchFamily="34" charset="0"/>
              </a:rPr>
              <a:t>Giydirilmiş Ücret: Yemek yardımı gibi yardımların ilave edildiği ücret.</a:t>
            </a:r>
          </a:p>
          <a:p>
            <a:pPr algn="just"/>
            <a:r>
              <a:rPr lang="tr-TR" sz="2000" dirty="0" smtClean="0">
                <a:latin typeface="Tahoma" pitchFamily="34" charset="0"/>
                <a:ea typeface="Tahoma" pitchFamily="34" charset="0"/>
                <a:cs typeface="Tahoma" pitchFamily="34" charset="0"/>
              </a:rPr>
              <a:t>Brüt Ücret: Vergiye konu olan ücret.(Sosyal kesintiler dahil)</a:t>
            </a:r>
          </a:p>
          <a:p>
            <a:pPr algn="just"/>
            <a:r>
              <a:rPr lang="tr-TR" sz="2000" dirty="0" smtClean="0">
                <a:latin typeface="Tahoma" pitchFamily="34" charset="0"/>
                <a:ea typeface="Tahoma" pitchFamily="34" charset="0"/>
                <a:cs typeface="Tahoma" pitchFamily="34" charset="0"/>
              </a:rPr>
              <a:t>Net Brüt Ücret: Kesintiler yapıldıktan sonra kalan ücret.</a:t>
            </a:r>
          </a:p>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4.4.1. Zaman Esasına Göre Ücret</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12</a:t>
            </a:fld>
            <a:endParaRPr lang="tr-TR"/>
          </a:p>
        </p:txBody>
      </p:sp>
      <p:sp>
        <p:nvSpPr>
          <p:cNvPr id="7" name="6 İçerik Yer Tutucusu"/>
          <p:cNvSpPr>
            <a:spLocks noGrp="1"/>
          </p:cNvSpPr>
          <p:nvPr>
            <p:ph sz="quarter" idx="1"/>
          </p:nvPr>
        </p:nvSpPr>
        <p:spPr/>
        <p:txBody>
          <a:bodyPr>
            <a:normAutofit/>
          </a:bodyPr>
          <a:lstStyle/>
          <a:p>
            <a:pPr>
              <a:buNone/>
            </a:pPr>
            <a:r>
              <a:rPr lang="tr-TR" sz="2000" dirty="0" smtClean="0">
                <a:latin typeface="Tahoma" pitchFamily="34" charset="0"/>
                <a:ea typeface="Tahoma" pitchFamily="34" charset="0"/>
                <a:cs typeface="Tahoma" pitchFamily="34" charset="0"/>
              </a:rPr>
              <a:t>	Örnek: 1 işçi normal şartlarda 1 saatte 2 adet mamul üretmektedir. 8 saatlik bir çalışmanın sonucunda </a:t>
            </a:r>
          </a:p>
          <a:p>
            <a:pPr>
              <a:buNone/>
            </a:pPr>
            <a:endParaRPr lang="tr-TR" sz="2000" dirty="0" smtClean="0">
              <a:latin typeface="Tahoma" pitchFamily="34" charset="0"/>
              <a:ea typeface="Tahoma" pitchFamily="34" charset="0"/>
              <a:cs typeface="Tahoma" pitchFamily="34" charset="0"/>
            </a:endParaRPr>
          </a:p>
          <a:p>
            <a:pPr>
              <a:buNone/>
            </a:pPr>
            <a:r>
              <a:rPr lang="tr-TR" sz="2000" dirty="0" smtClean="0">
                <a:latin typeface="Tahoma" pitchFamily="34" charset="0"/>
                <a:ea typeface="Tahoma" pitchFamily="34" charset="0"/>
                <a:cs typeface="Tahoma" pitchFamily="34" charset="0"/>
              </a:rPr>
              <a:t>a)16 birim veya b)14 birim ürettiği ve işçiye 12,00 TL günlük ücret ödenirse birim işçilik kaç TL olur?</a:t>
            </a:r>
          </a:p>
          <a:p>
            <a:pPr>
              <a:buNone/>
            </a:pPr>
            <a:endParaRPr lang="tr-TR" sz="2000" dirty="0" smtClean="0">
              <a:latin typeface="Tahoma" pitchFamily="34" charset="0"/>
              <a:ea typeface="Tahoma" pitchFamily="34" charset="0"/>
              <a:cs typeface="Tahoma" pitchFamily="34" charset="0"/>
            </a:endParaRPr>
          </a:p>
          <a:p>
            <a:pPr>
              <a:buNone/>
            </a:pPr>
            <a:endParaRPr lang="tr-TR" sz="2000" dirty="0" smtClean="0">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	Günlük </a:t>
            </a:r>
            <a:r>
              <a:rPr lang="tr-TR" sz="2000" dirty="0" err="1" smtClean="0">
                <a:latin typeface="Tahoma" pitchFamily="34" charset="0"/>
                <a:ea typeface="Tahoma" pitchFamily="34" charset="0"/>
                <a:cs typeface="Tahoma" pitchFamily="34" charset="0"/>
              </a:rPr>
              <a:t>Üc</a:t>
            </a:r>
            <a:r>
              <a:rPr lang="tr-TR" sz="2000" dirty="0" smtClean="0">
                <a:latin typeface="Tahoma" pitchFamily="34" charset="0"/>
                <a:ea typeface="Tahoma" pitchFamily="34" charset="0"/>
                <a:cs typeface="Tahoma" pitchFamily="34" charset="0"/>
              </a:rPr>
              <a:t>.	</a:t>
            </a:r>
            <a:r>
              <a:rPr lang="tr-TR" sz="2000" dirty="0" err="1" smtClean="0">
                <a:latin typeface="Tahoma" pitchFamily="34" charset="0"/>
                <a:ea typeface="Tahoma" pitchFamily="34" charset="0"/>
                <a:cs typeface="Tahoma" pitchFamily="34" charset="0"/>
              </a:rPr>
              <a:t>Ür</a:t>
            </a:r>
            <a:r>
              <a:rPr lang="tr-TR" sz="2000" dirty="0" smtClean="0">
                <a:latin typeface="Tahoma" pitchFamily="34" charset="0"/>
                <a:ea typeface="Tahoma" pitchFamily="34" charset="0"/>
                <a:cs typeface="Tahoma" pitchFamily="34" charset="0"/>
              </a:rPr>
              <a:t>.Miktarı	Birim </a:t>
            </a:r>
            <a:r>
              <a:rPr lang="tr-TR" sz="2000" dirty="0" err="1" smtClean="0">
                <a:latin typeface="Tahoma" pitchFamily="34" charset="0"/>
                <a:ea typeface="Tahoma" pitchFamily="34" charset="0"/>
                <a:cs typeface="Tahoma" pitchFamily="34" charset="0"/>
              </a:rPr>
              <a:t>İşç</a:t>
            </a:r>
            <a:r>
              <a:rPr lang="tr-TR" sz="2000" dirty="0" smtClean="0">
                <a:latin typeface="Tahoma" pitchFamily="34" charset="0"/>
                <a:ea typeface="Tahoma" pitchFamily="34" charset="0"/>
                <a:cs typeface="Tahoma" pitchFamily="34" charset="0"/>
              </a:rPr>
              <a:t>.Maliyeti</a:t>
            </a:r>
          </a:p>
          <a:p>
            <a:r>
              <a:rPr lang="tr-TR" sz="2000" dirty="0" smtClean="0">
                <a:latin typeface="Tahoma" pitchFamily="34" charset="0"/>
                <a:ea typeface="Tahoma" pitchFamily="34" charset="0"/>
                <a:cs typeface="Tahoma" pitchFamily="34" charset="0"/>
              </a:rPr>
              <a:t>a)	12,00 TL	16 </a:t>
            </a:r>
            <a:r>
              <a:rPr lang="tr-TR" sz="2000" dirty="0" err="1" smtClean="0">
                <a:latin typeface="Tahoma" pitchFamily="34" charset="0"/>
                <a:ea typeface="Tahoma" pitchFamily="34" charset="0"/>
                <a:cs typeface="Tahoma" pitchFamily="34" charset="0"/>
              </a:rPr>
              <a:t>br</a:t>
            </a:r>
            <a:r>
              <a:rPr lang="tr-TR" sz="2000" dirty="0" smtClean="0">
                <a:latin typeface="Tahoma" pitchFamily="34" charset="0"/>
                <a:ea typeface="Tahoma" pitchFamily="34" charset="0"/>
                <a:cs typeface="Tahoma" pitchFamily="34" charset="0"/>
              </a:rPr>
              <a:t>		0,75</a:t>
            </a:r>
          </a:p>
          <a:p>
            <a:r>
              <a:rPr lang="tr-TR" sz="2000" dirty="0" smtClean="0">
                <a:latin typeface="Tahoma" pitchFamily="34" charset="0"/>
                <a:ea typeface="Tahoma" pitchFamily="34" charset="0"/>
                <a:cs typeface="Tahoma" pitchFamily="34" charset="0"/>
              </a:rPr>
              <a:t>b)	12,00 TL	14 </a:t>
            </a:r>
            <a:r>
              <a:rPr lang="tr-TR" sz="2000" dirty="0" err="1" smtClean="0">
                <a:latin typeface="Tahoma" pitchFamily="34" charset="0"/>
                <a:ea typeface="Tahoma" pitchFamily="34" charset="0"/>
                <a:cs typeface="Tahoma" pitchFamily="34" charset="0"/>
              </a:rPr>
              <a:t>br</a:t>
            </a:r>
            <a:r>
              <a:rPr lang="tr-TR" sz="2000" dirty="0" smtClean="0">
                <a:latin typeface="Tahoma" pitchFamily="34" charset="0"/>
                <a:ea typeface="Tahoma" pitchFamily="34" charset="0"/>
                <a:cs typeface="Tahoma" pitchFamily="34" charset="0"/>
              </a:rPr>
              <a:t>		0,86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4.4.2. </a:t>
            </a:r>
            <a:r>
              <a:rPr lang="tr-TR" sz="2400" b="1" dirty="0" err="1" smtClean="0">
                <a:latin typeface="Tahoma" pitchFamily="34" charset="0"/>
                <a:ea typeface="Tahoma" pitchFamily="34" charset="0"/>
                <a:cs typeface="Tahoma" pitchFamily="34" charset="0"/>
              </a:rPr>
              <a:t>Akord</a:t>
            </a:r>
            <a:r>
              <a:rPr lang="tr-TR" sz="2400" b="1" dirty="0" smtClean="0">
                <a:latin typeface="Tahoma" pitchFamily="34" charset="0"/>
                <a:ea typeface="Tahoma" pitchFamily="34" charset="0"/>
                <a:cs typeface="Tahoma" pitchFamily="34" charset="0"/>
              </a:rPr>
              <a:t> Ücret Sistemi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13548" y="6455664"/>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13</a:t>
            </a:fld>
            <a:endParaRPr lang="tr-TR"/>
          </a:p>
        </p:txBody>
      </p:sp>
      <p:sp>
        <p:nvSpPr>
          <p:cNvPr id="7" name="6 İçerik Yer Tutucusu"/>
          <p:cNvSpPr>
            <a:spLocks noGrp="1"/>
          </p:cNvSpPr>
          <p:nvPr>
            <p:ph sz="quarter" idx="1"/>
          </p:nvPr>
        </p:nvSpPr>
        <p:spPr/>
        <p:txBody>
          <a:bodyPr/>
          <a:lstStyle/>
          <a:p>
            <a:pPr>
              <a:buNone/>
            </a:pPr>
            <a:r>
              <a:rPr lang="tr-TR" sz="2400" dirty="0" smtClean="0">
                <a:latin typeface="Tahoma" pitchFamily="34" charset="0"/>
                <a:cs typeface="Tahoma" pitchFamily="34" charset="0"/>
              </a:rPr>
              <a:t>	Sistemde işletmede geçen zaman değil üretilen miktar önemlidir. Bu sistemin uygulanmasının olumlu ve olumsuz etkileri söz konusudur. Sistemin uygulanmasıyla, kalite düşer, hammadde israfına neden olur, iş kazası riski artar. Bunlarla birlikte, işçilik maliyeti sabittir ve verimlilik artışına sebep olabilir.</a:t>
            </a:r>
          </a:p>
          <a:p>
            <a:pPr>
              <a:buNone/>
            </a:pPr>
            <a:endParaRPr lang="tr-TR" sz="2400" dirty="0" smtClean="0">
              <a:latin typeface="Tahoma" pitchFamily="34" charset="0"/>
              <a:cs typeface="Tahoma" pitchFamily="34" charset="0"/>
            </a:endParaRPr>
          </a:p>
          <a:p>
            <a:r>
              <a:rPr lang="tr-TR" sz="2400" dirty="0" smtClean="0">
                <a:latin typeface="Tahoma" pitchFamily="34" charset="0"/>
                <a:cs typeface="Tahoma" pitchFamily="34" charset="0"/>
              </a:rPr>
              <a:t>Para Akordu: Üretilen mamul başına bir ücret tespit edilir. Alınacak ücret üretim miktarıyla birim </a:t>
            </a:r>
            <a:r>
              <a:rPr lang="tr-TR" sz="2400" dirty="0" err="1" smtClean="0">
                <a:latin typeface="Tahoma" pitchFamily="34" charset="0"/>
                <a:cs typeface="Tahoma" pitchFamily="34" charset="0"/>
              </a:rPr>
              <a:t>akord</a:t>
            </a:r>
            <a:r>
              <a:rPr lang="tr-TR" sz="2400" dirty="0" smtClean="0">
                <a:latin typeface="Tahoma" pitchFamily="34" charset="0"/>
                <a:cs typeface="Tahoma" pitchFamily="34" charset="0"/>
              </a:rPr>
              <a:t> değeri olarak da nitelendirilen bu ücret çarpımı sonucu bulunur.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Örnek:(para akordu)</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14</a:t>
            </a:fld>
            <a:endParaRPr lang="tr-TR"/>
          </a:p>
        </p:txBody>
      </p:sp>
      <p:sp>
        <p:nvSpPr>
          <p:cNvPr id="7" name="6 İçerik Yer Tutucusu"/>
          <p:cNvSpPr>
            <a:spLocks noGrp="1"/>
          </p:cNvSpPr>
          <p:nvPr>
            <p:ph sz="quarter" idx="1"/>
          </p:nvPr>
        </p:nvSpPr>
        <p:spPr>
          <a:xfrm>
            <a:off x="301752" y="1527048"/>
            <a:ext cx="8014664" cy="3630144"/>
          </a:xfrm>
        </p:spPr>
        <p:txBody>
          <a:bodyPr>
            <a:normAutofit/>
          </a:bodyPr>
          <a:lstStyle/>
          <a:p>
            <a:r>
              <a:rPr lang="tr-TR" sz="2400" dirty="0" smtClean="0">
                <a:latin typeface="Tahoma" pitchFamily="34" charset="0"/>
                <a:cs typeface="Tahoma" pitchFamily="34" charset="0"/>
              </a:rPr>
              <a:t>Örnek: 1 birimi 1,20 TL ile bir işçi günde 24 adet, haftada 130 adet, ayda 520 adet üretmesi durumunda alacağı ücreti bulunuz.</a:t>
            </a:r>
          </a:p>
          <a:p>
            <a:endParaRPr lang="tr-TR" sz="2400" dirty="0" smtClean="0">
              <a:latin typeface="Tahoma" pitchFamily="34" charset="0"/>
              <a:cs typeface="Tahoma" pitchFamily="34" charset="0"/>
            </a:endParaRPr>
          </a:p>
          <a:p>
            <a:r>
              <a:rPr lang="tr-TR" sz="2400" dirty="0" smtClean="0">
                <a:latin typeface="Tahoma" pitchFamily="34" charset="0"/>
                <a:cs typeface="Tahoma" pitchFamily="34" charset="0"/>
              </a:rPr>
              <a:t>Günlük Ücret: 	  24 x 1,20 =  28,80 TL</a:t>
            </a:r>
          </a:p>
          <a:p>
            <a:r>
              <a:rPr lang="tr-TR" sz="2400" dirty="0" smtClean="0">
                <a:latin typeface="Tahoma" pitchFamily="34" charset="0"/>
                <a:cs typeface="Tahoma" pitchFamily="34" charset="0"/>
              </a:rPr>
              <a:t>Haftalık Ücret:	130 x 1,20 =	156,00 TL</a:t>
            </a:r>
          </a:p>
          <a:p>
            <a:r>
              <a:rPr lang="tr-TR" sz="2400" dirty="0" smtClean="0">
                <a:latin typeface="Tahoma" pitchFamily="34" charset="0"/>
                <a:cs typeface="Tahoma" pitchFamily="34" charset="0"/>
              </a:rPr>
              <a:t>Aylık Ücret:		520 x 1,20 =	624,00 TL</a:t>
            </a:r>
          </a:p>
          <a:p>
            <a:endParaRPr lang="tr-TR"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Örnek:(zaman akordu)</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15</a:t>
            </a:fld>
            <a:endParaRPr lang="tr-TR"/>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8 Metin kutusu"/>
          <p:cNvSpPr txBox="1"/>
          <p:nvPr/>
        </p:nvSpPr>
        <p:spPr>
          <a:xfrm>
            <a:off x="251520" y="1412776"/>
            <a:ext cx="8496944" cy="1477328"/>
          </a:xfrm>
          <a:prstGeom prst="rect">
            <a:avLst/>
          </a:prstGeom>
          <a:noFill/>
        </p:spPr>
        <p:txBody>
          <a:bodyPr wrap="square" rtlCol="0">
            <a:spAutoFit/>
          </a:bodyPr>
          <a:lstStyle/>
          <a:p>
            <a:r>
              <a:rPr lang="tr-TR" dirty="0" smtClean="0">
                <a:latin typeface="Tahoma" pitchFamily="34" charset="0"/>
                <a:cs typeface="Tahoma" pitchFamily="34" charset="0"/>
              </a:rPr>
              <a:t>Zaman Akordu: Bu yöntemde ilk olarak mamulün üretimi için gerekli olan akort zamanı başına akort faktörü bulunur. İkinci olarak akort zamanı, akort faktörü ve üretim miktarı çarpılarak akort ücreti bulunur.</a:t>
            </a:r>
          </a:p>
          <a:p>
            <a:endParaRPr lang="tr-TR" dirty="0" smtClean="0">
              <a:latin typeface="Tahoma" pitchFamily="34" charset="0"/>
              <a:cs typeface="Tahoma" pitchFamily="34" charset="0"/>
            </a:endParaRPr>
          </a:p>
          <a:p>
            <a:endParaRPr lang="tr-TR" dirty="0"/>
          </a:p>
        </p:txBody>
      </p:sp>
      <p:graphicFrame>
        <p:nvGraphicFramePr>
          <p:cNvPr id="50177" name="Object 1"/>
          <p:cNvGraphicFramePr>
            <a:graphicFrameLocks noChangeAspect="1"/>
          </p:cNvGraphicFramePr>
          <p:nvPr/>
        </p:nvGraphicFramePr>
        <p:xfrm>
          <a:off x="179512" y="2636912"/>
          <a:ext cx="8528448" cy="720080"/>
        </p:xfrm>
        <a:graphic>
          <a:graphicData uri="http://schemas.openxmlformats.org/presentationml/2006/ole">
            <mc:AlternateContent xmlns:mc="http://schemas.openxmlformats.org/markup-compatibility/2006">
              <mc:Choice xmlns:v="urn:schemas-microsoft-com:vml" Requires="v">
                <p:oleObj spid="_x0000_s50184" name="Denklem" r:id="rId3" imgW="4813200" imgH="406080" progId="Equation.3">
                  <p:embed/>
                </p:oleObj>
              </mc:Choice>
              <mc:Fallback>
                <p:oleObj name="Denklem" r:id="rId3" imgW="4813200" imgH="40608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2636912"/>
                        <a:ext cx="8528448" cy="720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11 Metin kutusu"/>
          <p:cNvSpPr txBox="1"/>
          <p:nvPr/>
        </p:nvSpPr>
        <p:spPr>
          <a:xfrm>
            <a:off x="251520" y="3429000"/>
            <a:ext cx="8640960" cy="3139321"/>
          </a:xfrm>
          <a:prstGeom prst="rect">
            <a:avLst/>
          </a:prstGeom>
          <a:noFill/>
        </p:spPr>
        <p:txBody>
          <a:bodyPr wrap="square" rtlCol="0">
            <a:spAutoFit/>
          </a:bodyPr>
          <a:lstStyle/>
          <a:p>
            <a:r>
              <a:rPr lang="tr-TR" dirty="0" smtClean="0">
                <a:latin typeface="Tahoma" pitchFamily="34" charset="0"/>
                <a:cs typeface="Tahoma" pitchFamily="34" charset="0"/>
              </a:rPr>
              <a:t>Bir işçinin saat ücreti 2,80 TL’dir. İşletmede uygulanan akort zam oranı %20’dir. Bir mamul yarım saatte üretilmektedir. 8 saatlik bir çalışmanın sonucunda işçi 18 </a:t>
            </a:r>
            <a:r>
              <a:rPr lang="tr-TR" dirty="0" err="1" smtClean="0">
                <a:latin typeface="Tahoma" pitchFamily="34" charset="0"/>
                <a:cs typeface="Tahoma" pitchFamily="34" charset="0"/>
              </a:rPr>
              <a:t>br</a:t>
            </a:r>
            <a:r>
              <a:rPr lang="tr-TR" dirty="0" smtClean="0">
                <a:latin typeface="Tahoma" pitchFamily="34" charset="0"/>
                <a:cs typeface="Tahoma" pitchFamily="34" charset="0"/>
              </a:rPr>
              <a:t> mamul üretmiştir. İşçinin alacağı günlük ücreti hesaplayınız.</a:t>
            </a:r>
          </a:p>
          <a:p>
            <a:r>
              <a:rPr lang="tr-TR" dirty="0" smtClean="0">
                <a:latin typeface="Tahoma" pitchFamily="34" charset="0"/>
                <a:cs typeface="Tahoma" pitchFamily="34" charset="0"/>
              </a:rPr>
              <a:t> </a:t>
            </a:r>
          </a:p>
          <a:p>
            <a:r>
              <a:rPr lang="tr-TR" dirty="0" smtClean="0">
                <a:latin typeface="Tahoma" pitchFamily="34" charset="0"/>
                <a:cs typeface="Tahoma" pitchFamily="34" charset="0"/>
              </a:rPr>
              <a:t> </a:t>
            </a:r>
          </a:p>
          <a:p>
            <a:endParaRPr lang="tr-TR" dirty="0" smtClean="0">
              <a:latin typeface="Tahoma" pitchFamily="34" charset="0"/>
              <a:cs typeface="Tahoma" pitchFamily="34" charset="0"/>
            </a:endParaRPr>
          </a:p>
          <a:p>
            <a:endParaRPr lang="tr-TR" dirty="0" smtClean="0">
              <a:latin typeface="Tahoma" pitchFamily="34" charset="0"/>
              <a:cs typeface="Tahoma" pitchFamily="34" charset="0"/>
            </a:endParaRPr>
          </a:p>
          <a:p>
            <a:endParaRPr lang="tr-TR" dirty="0" smtClean="0">
              <a:latin typeface="Tahoma" pitchFamily="34" charset="0"/>
              <a:cs typeface="Tahoma" pitchFamily="34" charset="0"/>
            </a:endParaRPr>
          </a:p>
          <a:p>
            <a:r>
              <a:rPr lang="tr-TR" dirty="0" smtClean="0">
                <a:latin typeface="Tahoma" pitchFamily="34" charset="0"/>
                <a:cs typeface="Tahoma" pitchFamily="34" charset="0"/>
              </a:rPr>
              <a:t>Günlük Ücret: 0,056 x 30 </a:t>
            </a:r>
            <a:r>
              <a:rPr lang="tr-TR" dirty="0" err="1" smtClean="0">
                <a:latin typeface="Tahoma" pitchFamily="34" charset="0"/>
                <a:cs typeface="Tahoma" pitchFamily="34" charset="0"/>
              </a:rPr>
              <a:t>dak</a:t>
            </a:r>
            <a:r>
              <a:rPr lang="tr-TR" dirty="0" smtClean="0">
                <a:latin typeface="Tahoma" pitchFamily="34" charset="0"/>
                <a:cs typeface="Tahoma" pitchFamily="34" charset="0"/>
              </a:rPr>
              <a:t>. x 18 = 	30,24 TL</a:t>
            </a:r>
          </a:p>
          <a:p>
            <a:r>
              <a:rPr lang="tr-TR" dirty="0" smtClean="0">
                <a:latin typeface="Tahoma" pitchFamily="34" charset="0"/>
                <a:cs typeface="Tahoma" pitchFamily="34" charset="0"/>
              </a:rPr>
              <a:t>Günlük Ücret:  3,36 x 0,5 saat x 18 = 	30,24 TL</a:t>
            </a:r>
          </a:p>
          <a:p>
            <a:endParaRPr lang="tr-TR" dirty="0">
              <a:latin typeface="Tahoma" pitchFamily="34" charset="0"/>
              <a:cs typeface="Tahoma" pitchFamily="34" charset="0"/>
            </a:endParaRPr>
          </a:p>
        </p:txBody>
      </p:sp>
      <p:graphicFrame>
        <p:nvGraphicFramePr>
          <p:cNvPr id="50181" name="Object 5"/>
          <p:cNvGraphicFramePr>
            <a:graphicFrameLocks noChangeAspect="1"/>
          </p:cNvGraphicFramePr>
          <p:nvPr/>
        </p:nvGraphicFramePr>
        <p:xfrm>
          <a:off x="332529" y="4509120"/>
          <a:ext cx="5607623" cy="1008112"/>
        </p:xfrm>
        <a:graphic>
          <a:graphicData uri="http://schemas.openxmlformats.org/presentationml/2006/ole">
            <mc:AlternateContent xmlns:mc="http://schemas.openxmlformats.org/markup-compatibility/2006">
              <mc:Choice xmlns:v="urn:schemas-microsoft-com:vml" Requires="v">
                <p:oleObj spid="_x0000_s50185" name="Denklem" r:id="rId5" imgW="3390840" imgH="609480" progId="Equation.3">
                  <p:embed/>
                </p:oleObj>
              </mc:Choice>
              <mc:Fallback>
                <p:oleObj name="Denklem" r:id="rId5" imgW="3390840" imgH="60948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2529" y="4509120"/>
                        <a:ext cx="5607623" cy="1008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Örnek:(grup akordu)</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16</a:t>
            </a:fld>
            <a:endParaRPr lang="tr-TR"/>
          </a:p>
        </p:txBody>
      </p:sp>
      <p:sp>
        <p:nvSpPr>
          <p:cNvPr id="12" name="11 Metin kutusu"/>
          <p:cNvSpPr txBox="1"/>
          <p:nvPr/>
        </p:nvSpPr>
        <p:spPr>
          <a:xfrm>
            <a:off x="323528" y="1556793"/>
            <a:ext cx="8136904" cy="1754326"/>
          </a:xfrm>
          <a:prstGeom prst="rect">
            <a:avLst/>
          </a:prstGeom>
          <a:noFill/>
        </p:spPr>
        <p:txBody>
          <a:bodyPr wrap="square" rtlCol="0">
            <a:spAutoFit/>
          </a:bodyPr>
          <a:lstStyle/>
          <a:p>
            <a:r>
              <a:rPr lang="tr-TR" dirty="0" smtClean="0">
                <a:latin typeface="Tahoma" pitchFamily="34" charset="0"/>
                <a:cs typeface="Tahoma" pitchFamily="34" charset="0"/>
              </a:rPr>
              <a:t>Grup Akordu: Üretim işleminin birden fazla işçi tarafından gerçekleşmesi durumunda uygulanan ücret sistemidir.</a:t>
            </a:r>
          </a:p>
          <a:p>
            <a:r>
              <a:rPr lang="tr-TR" dirty="0" smtClean="0">
                <a:latin typeface="Tahoma" pitchFamily="34" charset="0"/>
                <a:cs typeface="Tahoma" pitchFamily="34" charset="0"/>
              </a:rPr>
              <a:t>Örnek: Bir mamul üretimini grup halinde gerçekleştiren 5 işçinin çalışma süreleri ve normal saat ücretleri aşağıdaki gibidir. Yarım saatte bir mamul üretilmektedirler. İşçiler 8 saatte 18 </a:t>
            </a:r>
            <a:r>
              <a:rPr lang="tr-TR" dirty="0" err="1" smtClean="0">
                <a:latin typeface="Tahoma" pitchFamily="34" charset="0"/>
                <a:cs typeface="Tahoma" pitchFamily="34" charset="0"/>
              </a:rPr>
              <a:t>br</a:t>
            </a:r>
            <a:r>
              <a:rPr lang="tr-TR" dirty="0" smtClean="0">
                <a:latin typeface="Tahoma" pitchFamily="34" charset="0"/>
                <a:cs typeface="Tahoma" pitchFamily="34" charset="0"/>
              </a:rPr>
              <a:t> mamul üretmişlerdir. Akort zam oranı % 20’dir. Her bir işçinin alacağı günlük akort ücreti hesaplayınız.</a:t>
            </a:r>
          </a:p>
        </p:txBody>
      </p:sp>
      <p:pic>
        <p:nvPicPr>
          <p:cNvPr id="7" name="6 Resim"/>
          <p:cNvPicPr/>
          <p:nvPr/>
        </p:nvPicPr>
        <p:blipFill>
          <a:blip r:embed="rId2" cstate="print"/>
          <a:srcRect/>
          <a:stretch>
            <a:fillRect/>
          </a:stretch>
        </p:blipFill>
        <p:spPr bwMode="auto">
          <a:xfrm>
            <a:off x="683568" y="3429000"/>
            <a:ext cx="2088232" cy="22322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Örnek:(grup akordu)</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17</a:t>
            </a:fld>
            <a:endParaRPr lang="tr-TR"/>
          </a:p>
        </p:txBody>
      </p:sp>
      <p:sp>
        <p:nvSpPr>
          <p:cNvPr id="12" name="11 Metin kutusu"/>
          <p:cNvSpPr txBox="1"/>
          <p:nvPr/>
        </p:nvSpPr>
        <p:spPr>
          <a:xfrm>
            <a:off x="467544" y="3501008"/>
            <a:ext cx="7920880" cy="2800767"/>
          </a:xfrm>
          <a:prstGeom prst="rect">
            <a:avLst/>
          </a:prstGeom>
          <a:noFill/>
        </p:spPr>
        <p:txBody>
          <a:bodyPr wrap="square" rtlCol="0">
            <a:spAutoFit/>
          </a:bodyPr>
          <a:lstStyle/>
          <a:p>
            <a:r>
              <a:rPr lang="tr-TR" sz="1600" dirty="0" smtClean="0">
                <a:latin typeface="Tahoma" pitchFamily="34" charset="0"/>
                <a:cs typeface="Tahoma" pitchFamily="34" charset="0"/>
              </a:rPr>
              <a:t>Akort Faktörü 		= 8,65 + (8,65 x 0.20) 	= 10,38 TL</a:t>
            </a:r>
          </a:p>
          <a:p>
            <a:r>
              <a:rPr lang="tr-TR" sz="1600" dirty="0" smtClean="0">
                <a:latin typeface="Tahoma" pitchFamily="34" charset="0"/>
                <a:cs typeface="Tahoma" pitchFamily="34" charset="0"/>
              </a:rPr>
              <a:t>Toplam Günlük Ücret 	= 10,38 x 0,5 x 18 		= 93,42 TL</a:t>
            </a:r>
          </a:p>
          <a:p>
            <a:endParaRPr lang="tr-TR" sz="1600" dirty="0" smtClean="0">
              <a:latin typeface="Tahoma" pitchFamily="34" charset="0"/>
              <a:cs typeface="Tahoma" pitchFamily="34" charset="0"/>
            </a:endParaRPr>
          </a:p>
          <a:p>
            <a:r>
              <a:rPr lang="tr-TR" sz="1600" dirty="0" smtClean="0">
                <a:latin typeface="Tahoma" pitchFamily="34" charset="0"/>
                <a:cs typeface="Tahoma" pitchFamily="34" charset="0"/>
              </a:rPr>
              <a:t>Her bir işçinin alacağı günlük ücret için dağıtım faktörü hesaplanır.</a:t>
            </a:r>
          </a:p>
          <a:p>
            <a:r>
              <a:rPr lang="tr-TR" sz="1600" dirty="0" smtClean="0">
                <a:latin typeface="Tahoma" pitchFamily="34" charset="0"/>
                <a:cs typeface="Tahoma" pitchFamily="34" charset="0"/>
              </a:rPr>
              <a:t>Dağıtım Faktörü:		93,42/69,05		=1,35293</a:t>
            </a:r>
          </a:p>
          <a:p>
            <a:endParaRPr lang="tr-TR" sz="1600" dirty="0" smtClean="0">
              <a:latin typeface="Tahoma" pitchFamily="34" charset="0"/>
              <a:cs typeface="Tahoma" pitchFamily="34" charset="0"/>
            </a:endParaRPr>
          </a:p>
          <a:p>
            <a:r>
              <a:rPr lang="tr-TR" sz="1600" dirty="0" smtClean="0">
                <a:latin typeface="Tahoma" pitchFamily="34" charset="0"/>
                <a:cs typeface="Tahoma" pitchFamily="34" charset="0"/>
              </a:rPr>
              <a:t>Asgari ücretin garanti edilmesi</a:t>
            </a:r>
          </a:p>
          <a:p>
            <a:r>
              <a:rPr lang="tr-TR" sz="1600" dirty="0" smtClean="0">
                <a:latin typeface="Tahoma" pitchFamily="34" charset="0"/>
                <a:cs typeface="Tahoma" pitchFamily="34" charset="0"/>
              </a:rPr>
              <a:t>Üretim için gerekli zaman = 18 x 0,5	 = 9 saat</a:t>
            </a:r>
          </a:p>
          <a:p>
            <a:r>
              <a:rPr lang="tr-TR" sz="1600" dirty="0" smtClean="0">
                <a:latin typeface="Tahoma" pitchFamily="34" charset="0"/>
                <a:cs typeface="Tahoma" pitchFamily="34" charset="0"/>
              </a:rPr>
              <a:t>A işçisi çalışma zamanı	     	 = 8 saat</a:t>
            </a:r>
          </a:p>
          <a:p>
            <a:r>
              <a:rPr lang="tr-TR" sz="1600" dirty="0" smtClean="0">
                <a:latin typeface="Tahoma" pitchFamily="34" charset="0"/>
                <a:cs typeface="Tahoma" pitchFamily="34" charset="0"/>
              </a:rPr>
              <a:t>Tasarruf edilen zaman	  	 = 1 saat</a:t>
            </a:r>
          </a:p>
          <a:p>
            <a:r>
              <a:rPr lang="tr-TR" sz="1600" dirty="0" smtClean="0">
                <a:latin typeface="Tahoma" pitchFamily="34" charset="0"/>
                <a:cs typeface="Tahoma" pitchFamily="34" charset="0"/>
              </a:rPr>
              <a:t>Tasarruf edilen zaman için zamlı ücret her işçi için ayrı ayrı hesaplanır.</a:t>
            </a:r>
          </a:p>
        </p:txBody>
      </p:sp>
      <p:pic>
        <p:nvPicPr>
          <p:cNvPr id="8" name="7 Resim"/>
          <p:cNvPicPr/>
          <p:nvPr/>
        </p:nvPicPr>
        <p:blipFill>
          <a:blip r:embed="rId2" cstate="print"/>
          <a:srcRect/>
          <a:stretch>
            <a:fillRect/>
          </a:stretch>
        </p:blipFill>
        <p:spPr bwMode="auto">
          <a:xfrm>
            <a:off x="1475656" y="1556792"/>
            <a:ext cx="4402383" cy="193507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4.4.3. Primli Ücret Sistemleri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18</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Primli ücret sistemlerinde esas prim üretim artışına ya da zaman tasarrufuna verilmekle beraber, ilk madde ve malzemelerden tasarruf veya makineleri iyi kullanma gibi özel amaçlı primler verilebilmektedir.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4.4.4. Diğer Sistemler</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19</a:t>
            </a:fld>
            <a:endParaRPr lang="tr-TR"/>
          </a:p>
        </p:txBody>
      </p:sp>
      <p:sp>
        <p:nvSpPr>
          <p:cNvPr id="5" name="4 İçerik Yer Tutucusu"/>
          <p:cNvSpPr>
            <a:spLocks noGrp="1"/>
          </p:cNvSpPr>
          <p:nvPr>
            <p:ph sz="quarter" idx="1"/>
          </p:nvPr>
        </p:nvSpPr>
        <p:spPr>
          <a:xfrm>
            <a:off x="251520" y="1844824"/>
            <a:ext cx="8503920" cy="1541912"/>
          </a:xfrm>
        </p:spPr>
        <p:txBody>
          <a:bodyPr>
            <a:normAutofit/>
          </a:bodyPr>
          <a:lstStyle/>
          <a:p>
            <a:pPr algn="just">
              <a:buNone/>
            </a:pPr>
            <a:r>
              <a:rPr lang="tr-TR" sz="2000" dirty="0" smtClean="0">
                <a:latin typeface="Tahoma" pitchFamily="34" charset="0"/>
                <a:ea typeface="Tahoma" pitchFamily="34" charset="0"/>
                <a:cs typeface="Tahoma" pitchFamily="34" charset="0"/>
              </a:rPr>
              <a:t>İkramiye: Toplu sözleşme vs. sonucu ekstra ödemeler yapılmaktadır.</a:t>
            </a:r>
          </a:p>
          <a:p>
            <a:pPr algn="just">
              <a:buNone/>
            </a:pPr>
            <a:r>
              <a:rPr lang="tr-TR" sz="2000" dirty="0" smtClean="0">
                <a:latin typeface="Tahoma" pitchFamily="34" charset="0"/>
                <a:ea typeface="Tahoma" pitchFamily="34" charset="0"/>
                <a:cs typeface="Tahoma" pitchFamily="34" charset="0"/>
              </a:rPr>
              <a:t>Kâra katılmalar: Karın personele temettü şeklinde dağıtılması. (Sahiplik duygusu kazandırır.) vb.</a:t>
            </a:r>
          </a:p>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BÖLÜM HEDEFİ</a:t>
            </a:r>
            <a:endParaRPr lang="tr-TR" sz="2800" b="1" dirty="0">
              <a:latin typeface="Tahoma" pitchFamily="34" charset="0"/>
              <a:ea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2</a:t>
            </a:fld>
            <a:endParaRPr lang="tr-TR"/>
          </a:p>
        </p:txBody>
      </p:sp>
      <p:pic>
        <p:nvPicPr>
          <p:cNvPr id="21506" name="Picture 2"/>
          <p:cNvPicPr>
            <a:picLocks noChangeArrowheads="1"/>
          </p:cNvPicPr>
          <p:nvPr/>
        </p:nvPicPr>
        <p:blipFill>
          <a:blip r:embed="rId2" cstate="print"/>
          <a:srcRect/>
          <a:stretch>
            <a:fillRect/>
          </a:stretch>
        </p:blipFill>
        <p:spPr bwMode="auto">
          <a:xfrm>
            <a:off x="395536" y="2348880"/>
            <a:ext cx="1980000" cy="2520000"/>
          </a:xfrm>
          <a:prstGeom prst="rect">
            <a:avLst/>
          </a:prstGeom>
          <a:noFill/>
        </p:spPr>
      </p:pic>
      <p:sp>
        <p:nvSpPr>
          <p:cNvPr id="11" name="5 Alt Başlık"/>
          <p:cNvSpPr txBox="1">
            <a:spLocks/>
          </p:cNvSpPr>
          <p:nvPr/>
        </p:nvSpPr>
        <p:spPr>
          <a:xfrm>
            <a:off x="301752" y="1527048"/>
            <a:ext cx="8503920" cy="2261992"/>
          </a:xfrm>
          <a:prstGeom prst="rect">
            <a:avLst/>
          </a:prstGeom>
        </p:spPr>
        <p:txBody>
          <a:bodyPr vert="horz">
            <a:normAutofit/>
          </a:bodyPr>
          <a:lstStyle/>
          <a:p>
            <a:pPr marL="274320" indent="-274320">
              <a:spcBef>
                <a:spcPct val="20000"/>
              </a:spcBef>
              <a:buClr>
                <a:schemeClr val="accent1"/>
              </a:buClr>
              <a:buSzPct val="85000"/>
              <a:buFont typeface="Wingdings 2"/>
              <a:buChar char=""/>
            </a:pPr>
            <a:r>
              <a:rPr lang="tr-TR" sz="2000" dirty="0" smtClean="0">
                <a:latin typeface="Tahoma" pitchFamily="34" charset="0"/>
                <a:ea typeface="Tahoma" pitchFamily="34" charset="0"/>
                <a:cs typeface="Tahoma" pitchFamily="34" charset="0"/>
              </a:rPr>
              <a:t>İşçilik Giderleri bölümünde öğrenciler aşağıdaki becerileri kazanacaktır:</a:t>
            </a:r>
          </a:p>
        </p:txBody>
      </p:sp>
      <p:sp>
        <p:nvSpPr>
          <p:cNvPr id="14" name="5 Alt Başlık"/>
          <p:cNvSpPr txBox="1">
            <a:spLocks/>
          </p:cNvSpPr>
          <p:nvPr/>
        </p:nvSpPr>
        <p:spPr bwMode="auto">
          <a:xfrm>
            <a:off x="1576423" y="2124659"/>
            <a:ext cx="6677025" cy="3816970"/>
          </a:xfrm>
          <a:prstGeom prst="rect">
            <a:avLst/>
          </a:prstGeom>
          <a:noFill/>
          <a:ln w="9525">
            <a:noFill/>
            <a:miter lim="800000"/>
            <a:headEnd/>
            <a:tailEnd/>
          </a:ln>
        </p:spPr>
        <p:txBody>
          <a:bodyPr/>
          <a:lstStyle/>
          <a:p>
            <a:pPr marL="547688" lvl="1" indent="-273050">
              <a:spcBef>
                <a:spcPct val="20000"/>
              </a:spcBef>
              <a:buClr>
                <a:schemeClr val="accent2"/>
              </a:buClr>
              <a:buSzPct val="70000"/>
              <a:buFont typeface="Wingdings" pitchFamily="2" charset="2"/>
              <a:buChar char=""/>
            </a:pPr>
            <a:r>
              <a:rPr lang="tr-TR" dirty="0" smtClean="0">
                <a:solidFill>
                  <a:schemeClr val="tx2"/>
                </a:solidFill>
                <a:latin typeface="Tahoma" pitchFamily="34" charset="0"/>
                <a:cs typeface="Tahoma" pitchFamily="34" charset="0"/>
              </a:rPr>
              <a:t>İşçilik giderlerinin özelliklerini tanıyacaklardır.</a:t>
            </a:r>
          </a:p>
          <a:p>
            <a:pPr marL="547688" lvl="1" indent="-273050">
              <a:spcBef>
                <a:spcPct val="20000"/>
              </a:spcBef>
              <a:buClr>
                <a:schemeClr val="accent2"/>
              </a:buClr>
              <a:buSzPct val="70000"/>
              <a:buFont typeface="Wingdings" pitchFamily="2" charset="2"/>
              <a:buChar char=""/>
            </a:pPr>
            <a:r>
              <a:rPr lang="tr-TR" dirty="0" smtClean="0">
                <a:solidFill>
                  <a:schemeClr val="tx2"/>
                </a:solidFill>
                <a:latin typeface="Tahoma" pitchFamily="34" charset="0"/>
                <a:cs typeface="Tahoma" pitchFamily="34" charset="0"/>
              </a:rPr>
              <a:t>İşçilik giderlerindeki direkt ve endirekt özellik ayrımını kavrayacaklardır.</a:t>
            </a:r>
          </a:p>
          <a:p>
            <a:pPr marL="547688" lvl="1" indent="-273050">
              <a:spcBef>
                <a:spcPct val="20000"/>
              </a:spcBef>
              <a:buClr>
                <a:schemeClr val="accent2"/>
              </a:buClr>
              <a:buSzPct val="70000"/>
              <a:buFont typeface="Wingdings" pitchFamily="2" charset="2"/>
              <a:buChar char=""/>
            </a:pPr>
            <a:r>
              <a:rPr lang="tr-TR" dirty="0" smtClean="0">
                <a:solidFill>
                  <a:schemeClr val="tx2"/>
                </a:solidFill>
                <a:latin typeface="Tahoma" pitchFamily="34" charset="0"/>
                <a:cs typeface="Tahoma" pitchFamily="34" charset="0"/>
              </a:rPr>
              <a:t>İşçilik ücretlerinin hesaplanmasında kullanılan sistemleri tanıyacaklardır.</a:t>
            </a:r>
          </a:p>
          <a:p>
            <a:pPr marL="547688" lvl="1" indent="-273050">
              <a:spcBef>
                <a:spcPct val="20000"/>
              </a:spcBef>
              <a:buClr>
                <a:schemeClr val="accent2"/>
              </a:buClr>
              <a:buSzPct val="70000"/>
              <a:buFont typeface="Wingdings" pitchFamily="2" charset="2"/>
              <a:buChar char=""/>
            </a:pPr>
            <a:r>
              <a:rPr lang="tr-TR" dirty="0" smtClean="0">
                <a:solidFill>
                  <a:schemeClr val="tx2"/>
                </a:solidFill>
                <a:latin typeface="Tahoma" pitchFamily="34" charset="0"/>
                <a:cs typeface="Tahoma" pitchFamily="34" charset="0"/>
              </a:rPr>
              <a:t>Para veya zaman akorduna göre işçi ücretlerini hesaplayabileceklerdir.</a:t>
            </a:r>
          </a:p>
          <a:p>
            <a:pPr marL="547688" lvl="1" indent="-273050">
              <a:spcBef>
                <a:spcPct val="20000"/>
              </a:spcBef>
              <a:buClr>
                <a:schemeClr val="accent2"/>
              </a:buClr>
              <a:buSzPct val="70000"/>
            </a:pPr>
            <a:endParaRPr lang="tr-TR" dirty="0" smtClean="0">
              <a:solidFill>
                <a:schemeClr val="tx2"/>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Kaynakça</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20</a:t>
            </a:fld>
            <a:endParaRPr lang="tr-TR"/>
          </a:p>
        </p:txBody>
      </p:sp>
      <p:sp>
        <p:nvSpPr>
          <p:cNvPr id="5" name="4 İçerik Yer Tutucusu"/>
          <p:cNvSpPr>
            <a:spLocks noGrp="1"/>
          </p:cNvSpPr>
          <p:nvPr>
            <p:ph sz="quarter" idx="1"/>
          </p:nvPr>
        </p:nvSpPr>
        <p:spPr>
          <a:xfrm>
            <a:off x="301752" y="1527048"/>
            <a:ext cx="8503920" cy="4710264"/>
          </a:xfrm>
        </p:spPr>
        <p:txBody>
          <a:bodyPr>
            <a:normAutofit/>
          </a:bodyPr>
          <a:lstStyle/>
          <a:p>
            <a:pPr algn="just"/>
            <a:r>
              <a:rPr lang="tr-TR" sz="2000" dirty="0" smtClean="0">
                <a:latin typeface="Tahoma" pitchFamily="34" charset="0"/>
                <a:ea typeface="Tahoma" pitchFamily="34" charset="0"/>
                <a:cs typeface="Tahoma" pitchFamily="34" charset="0"/>
              </a:rPr>
              <a:t>AKDİŞ, Muhammet, Para Teorisi ve Politikası, Gazi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Ankara, 2011.</a:t>
            </a:r>
          </a:p>
          <a:p>
            <a:pPr algn="just"/>
            <a:r>
              <a:rPr lang="tr-TR" sz="2000" dirty="0" smtClean="0">
                <a:latin typeface="Tahoma" pitchFamily="34" charset="0"/>
                <a:ea typeface="Tahoma" pitchFamily="34" charset="0"/>
                <a:cs typeface="Tahoma" pitchFamily="34" charset="0"/>
              </a:rPr>
              <a:t>ÖZTÜRK, Nazım, Para Banka Kredi, Ekin Yayınevi, Bursa, 2014.</a:t>
            </a:r>
          </a:p>
          <a:p>
            <a:pPr algn="just"/>
            <a:r>
              <a:rPr lang="tr-TR" sz="2000" dirty="0" smtClean="0">
                <a:latin typeface="Tahoma" pitchFamily="34" charset="0"/>
                <a:ea typeface="Tahoma" pitchFamily="34" charset="0"/>
                <a:cs typeface="Tahoma" pitchFamily="34" charset="0"/>
              </a:rPr>
              <a:t>PARASIZ, İlker, Para Teorisi ve Politikası, Ezgi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Bursa, 2012.</a:t>
            </a:r>
          </a:p>
          <a:p>
            <a:pPr algn="just"/>
            <a:r>
              <a:rPr lang="tr-TR" sz="2000" dirty="0" smtClean="0">
                <a:latin typeface="Tahoma" pitchFamily="34" charset="0"/>
                <a:ea typeface="Tahoma" pitchFamily="34" charset="0"/>
                <a:cs typeface="Tahoma" pitchFamily="34" charset="0"/>
              </a:rPr>
              <a:t>PAYA, M. Merih, Para Teorisi ve Para Politikası, Türkmen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İstanbul, 2013.</a:t>
            </a:r>
          </a:p>
          <a:p>
            <a:pPr algn="just"/>
            <a:r>
              <a:rPr lang="tr-TR" sz="2000" dirty="0" smtClean="0">
                <a:latin typeface="Tahoma" pitchFamily="34" charset="0"/>
                <a:ea typeface="Tahoma" pitchFamily="34" charset="0"/>
                <a:cs typeface="Tahoma" pitchFamily="34" charset="0"/>
              </a:rPr>
              <a:t>ÜNSAL, Erdal M., Makro İktisat, İmaj Yayınevi, Ankara, 2005.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TEMEL KAVRAMLAR</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p:txBody>
          <a:bodyPr>
            <a:normAutofit/>
          </a:bodyPr>
          <a:lstStyle/>
          <a:p>
            <a:pPr lvl="0"/>
            <a:r>
              <a:rPr lang="tr-TR" sz="2000" dirty="0" smtClean="0">
                <a:latin typeface="Tahoma" pitchFamily="34" charset="0"/>
                <a:cs typeface="Tahoma" pitchFamily="34" charset="0"/>
              </a:rPr>
              <a:t>İşçilik Kavramı</a:t>
            </a:r>
          </a:p>
          <a:p>
            <a:pPr lvl="0"/>
            <a:r>
              <a:rPr lang="tr-TR" sz="2000" dirty="0" smtClean="0">
                <a:latin typeface="Tahoma" pitchFamily="34" charset="0"/>
                <a:cs typeface="Tahoma" pitchFamily="34" charset="0"/>
              </a:rPr>
              <a:t>İşçilik Giderlerinin Özellikleri</a:t>
            </a:r>
          </a:p>
          <a:p>
            <a:pPr lvl="0"/>
            <a:r>
              <a:rPr lang="tr-TR" sz="2000" dirty="0" smtClean="0">
                <a:latin typeface="Tahoma" pitchFamily="34" charset="0"/>
                <a:cs typeface="Tahoma" pitchFamily="34" charset="0"/>
              </a:rPr>
              <a:t>İşçi Ücret Sistemleri</a:t>
            </a:r>
          </a:p>
          <a:p>
            <a:pPr lvl="0"/>
            <a:r>
              <a:rPr lang="tr-TR" sz="2000" dirty="0" smtClean="0">
                <a:latin typeface="Tahoma" pitchFamily="34" charset="0"/>
                <a:cs typeface="Tahoma" pitchFamily="34" charset="0"/>
              </a:rPr>
              <a:t>Para Akordu</a:t>
            </a:r>
          </a:p>
          <a:p>
            <a:pPr lvl="0"/>
            <a:r>
              <a:rPr lang="tr-TR" sz="2000" dirty="0" smtClean="0">
                <a:latin typeface="Tahoma" pitchFamily="34" charset="0"/>
                <a:cs typeface="Tahoma" pitchFamily="34" charset="0"/>
              </a:rPr>
              <a:t>Zaman Akordu</a:t>
            </a:r>
          </a:p>
          <a:p>
            <a:pPr lvl="0"/>
            <a:r>
              <a:rPr lang="tr-TR" sz="2000" dirty="0" smtClean="0">
                <a:latin typeface="Tahoma" pitchFamily="34" charset="0"/>
                <a:cs typeface="Tahoma" pitchFamily="34" charset="0"/>
              </a:rPr>
              <a:t>Asgari Ücretin Garanti Edilmesi</a:t>
            </a:r>
          </a:p>
          <a:p>
            <a:pPr lvl="0"/>
            <a:r>
              <a:rPr lang="tr-TR" sz="2000" dirty="0" smtClean="0">
                <a:latin typeface="Tahoma" pitchFamily="34" charset="0"/>
                <a:cs typeface="Tahoma" pitchFamily="34" charset="0"/>
              </a:rPr>
              <a:t>Primli Ücret Sistemleri</a:t>
            </a:r>
            <a:endParaRPr lang="tr-TR" sz="2000" dirty="0">
              <a:latin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3</a:t>
            </a:fld>
            <a:endParaRPr lang="tr-TR"/>
          </a:p>
        </p:txBody>
      </p:sp>
      <p:pic>
        <p:nvPicPr>
          <p:cNvPr id="20484" name="Picture 4"/>
          <p:cNvPicPr>
            <a:picLocks noChangeArrowheads="1"/>
          </p:cNvPicPr>
          <p:nvPr/>
        </p:nvPicPr>
        <p:blipFill>
          <a:blip r:embed="rId2" cstate="print"/>
          <a:srcRect/>
          <a:stretch>
            <a:fillRect/>
          </a:stretch>
        </p:blipFill>
        <p:spPr bwMode="auto">
          <a:xfrm>
            <a:off x="6588224" y="1844824"/>
            <a:ext cx="2160000" cy="2520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BÖLÜM İÇERİĞİ</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a:xfrm>
            <a:off x="301752" y="1412776"/>
            <a:ext cx="8503920" cy="4686272"/>
          </a:xfrm>
        </p:spPr>
        <p:txBody>
          <a:bodyPr>
            <a:noAutofit/>
          </a:bodyPr>
          <a:lstStyle/>
          <a:p>
            <a:pPr>
              <a:buNone/>
            </a:pPr>
            <a:r>
              <a:rPr lang="tr-TR" sz="1800" b="1" dirty="0" smtClean="0">
                <a:latin typeface="Tahoma" pitchFamily="34" charset="0"/>
                <a:ea typeface="Tahoma" pitchFamily="34" charset="0"/>
                <a:cs typeface="Tahoma" pitchFamily="34" charset="0"/>
              </a:rPr>
              <a:t>4.1.</a:t>
            </a:r>
            <a:r>
              <a:rPr lang="tr-TR" sz="1800" dirty="0" smtClean="0">
                <a:latin typeface="Tahoma" pitchFamily="34" charset="0"/>
                <a:ea typeface="Tahoma" pitchFamily="34" charset="0"/>
                <a:cs typeface="Tahoma" pitchFamily="34" charset="0"/>
              </a:rPr>
              <a:t> İşçilik Giderlerinin Genel Özellikleri</a:t>
            </a:r>
          </a:p>
          <a:p>
            <a:pPr>
              <a:buNone/>
            </a:pPr>
            <a:r>
              <a:rPr lang="tr-TR" sz="1800" b="1" dirty="0" smtClean="0">
                <a:latin typeface="Tahoma" pitchFamily="34" charset="0"/>
                <a:ea typeface="Tahoma" pitchFamily="34" charset="0"/>
                <a:cs typeface="Tahoma" pitchFamily="34" charset="0"/>
              </a:rPr>
              <a:t>4.2.</a:t>
            </a:r>
            <a:r>
              <a:rPr lang="tr-TR" sz="1800" dirty="0" smtClean="0">
                <a:latin typeface="Tahoma" pitchFamily="34" charset="0"/>
                <a:ea typeface="Tahoma" pitchFamily="34" charset="0"/>
                <a:cs typeface="Tahoma" pitchFamily="34" charset="0"/>
              </a:rPr>
              <a:t> İşçilik Giderlerinin Ayrımı </a:t>
            </a:r>
          </a:p>
          <a:p>
            <a:pPr marL="447675" indent="-447675">
              <a:buNone/>
            </a:pPr>
            <a:r>
              <a:rPr lang="tr-TR" sz="1800" dirty="0" smtClean="0">
                <a:latin typeface="Tahoma" pitchFamily="34" charset="0"/>
                <a:ea typeface="Tahoma" pitchFamily="34" charset="0"/>
                <a:cs typeface="Tahoma" pitchFamily="34" charset="0"/>
              </a:rPr>
              <a:t>	</a:t>
            </a:r>
            <a:r>
              <a:rPr lang="tr-TR" sz="1800" b="1" dirty="0" smtClean="0">
                <a:latin typeface="Tahoma" pitchFamily="34" charset="0"/>
                <a:ea typeface="Tahoma" pitchFamily="34" charset="0"/>
                <a:cs typeface="Tahoma" pitchFamily="34" charset="0"/>
              </a:rPr>
              <a:t>4.2.1.</a:t>
            </a:r>
            <a:r>
              <a:rPr lang="tr-TR" sz="1800" dirty="0" smtClean="0">
                <a:latin typeface="Tahoma" pitchFamily="34" charset="0"/>
                <a:ea typeface="Tahoma" pitchFamily="34" charset="0"/>
                <a:cs typeface="Tahoma" pitchFamily="34" charset="0"/>
              </a:rPr>
              <a:t> Direkt İşçilik Giderleri</a:t>
            </a:r>
          </a:p>
          <a:p>
            <a:pPr marL="447675" indent="-447675">
              <a:buNone/>
            </a:pPr>
            <a:r>
              <a:rPr lang="tr-TR" sz="1800" dirty="0" smtClean="0">
                <a:latin typeface="Tahoma" pitchFamily="34" charset="0"/>
                <a:ea typeface="Tahoma" pitchFamily="34" charset="0"/>
                <a:cs typeface="Tahoma" pitchFamily="34" charset="0"/>
              </a:rPr>
              <a:t>	</a:t>
            </a:r>
            <a:r>
              <a:rPr lang="tr-TR" sz="1800" b="1" dirty="0" smtClean="0">
                <a:latin typeface="Tahoma" pitchFamily="34" charset="0"/>
                <a:ea typeface="Tahoma" pitchFamily="34" charset="0"/>
                <a:cs typeface="Tahoma" pitchFamily="34" charset="0"/>
              </a:rPr>
              <a:t>4.2.2.</a:t>
            </a:r>
            <a:r>
              <a:rPr lang="tr-TR" sz="1800" dirty="0" smtClean="0">
                <a:latin typeface="Tahoma" pitchFamily="34" charset="0"/>
                <a:ea typeface="Tahoma" pitchFamily="34" charset="0"/>
                <a:cs typeface="Tahoma" pitchFamily="34" charset="0"/>
              </a:rPr>
              <a:t> Endirekt İşçilik Giderleri</a:t>
            </a:r>
          </a:p>
          <a:p>
            <a:pPr>
              <a:buNone/>
            </a:pPr>
            <a:r>
              <a:rPr lang="tr-TR" sz="1800" b="1" dirty="0" smtClean="0">
                <a:latin typeface="Tahoma" pitchFamily="34" charset="0"/>
                <a:ea typeface="Tahoma" pitchFamily="34" charset="0"/>
                <a:cs typeface="Tahoma" pitchFamily="34" charset="0"/>
              </a:rPr>
              <a:t>4.3.</a:t>
            </a:r>
            <a:r>
              <a:rPr lang="tr-TR" sz="1800" dirty="0" smtClean="0">
                <a:latin typeface="Tahoma" pitchFamily="34" charset="0"/>
                <a:ea typeface="Tahoma" pitchFamily="34" charset="0"/>
                <a:cs typeface="Tahoma" pitchFamily="34" charset="0"/>
              </a:rPr>
              <a:t> İşçilik Giderlerinin İzlenmesi</a:t>
            </a:r>
          </a:p>
          <a:p>
            <a:pPr>
              <a:buNone/>
            </a:pPr>
            <a:r>
              <a:rPr lang="tr-TR" sz="1800" b="1" dirty="0" smtClean="0">
                <a:latin typeface="Tahoma" pitchFamily="34" charset="0"/>
                <a:ea typeface="Tahoma" pitchFamily="34" charset="0"/>
                <a:cs typeface="Tahoma" pitchFamily="34" charset="0"/>
              </a:rPr>
              <a:t>4.4.</a:t>
            </a:r>
            <a:r>
              <a:rPr lang="tr-TR" sz="1800" dirty="0" smtClean="0">
                <a:latin typeface="Tahoma" pitchFamily="34" charset="0"/>
                <a:ea typeface="Tahoma" pitchFamily="34" charset="0"/>
                <a:cs typeface="Tahoma" pitchFamily="34" charset="0"/>
              </a:rPr>
              <a:t> Ücret Sistemleri</a:t>
            </a:r>
          </a:p>
          <a:p>
            <a:pPr marL="447675" indent="-447675">
              <a:buNone/>
            </a:pPr>
            <a:r>
              <a:rPr lang="tr-TR" sz="1800" dirty="0" smtClean="0">
                <a:latin typeface="Tahoma" pitchFamily="34" charset="0"/>
                <a:ea typeface="Tahoma" pitchFamily="34" charset="0"/>
                <a:cs typeface="Tahoma" pitchFamily="34" charset="0"/>
              </a:rPr>
              <a:t>	</a:t>
            </a:r>
            <a:r>
              <a:rPr lang="tr-TR" sz="1800" b="1" dirty="0" smtClean="0">
                <a:latin typeface="Tahoma" pitchFamily="34" charset="0"/>
                <a:ea typeface="Tahoma" pitchFamily="34" charset="0"/>
                <a:cs typeface="Tahoma" pitchFamily="34" charset="0"/>
              </a:rPr>
              <a:t>4.4.1.</a:t>
            </a:r>
            <a:r>
              <a:rPr lang="tr-TR" sz="1800" dirty="0" smtClean="0">
                <a:latin typeface="Tahoma" pitchFamily="34" charset="0"/>
                <a:ea typeface="Tahoma" pitchFamily="34" charset="0"/>
                <a:cs typeface="Tahoma" pitchFamily="34" charset="0"/>
              </a:rPr>
              <a:t> Zaman Esasına Göre Ücret</a:t>
            </a:r>
          </a:p>
          <a:p>
            <a:pPr marL="447675" indent="-447675">
              <a:buNone/>
            </a:pPr>
            <a:r>
              <a:rPr lang="tr-TR" sz="1800" dirty="0" smtClean="0">
                <a:latin typeface="Tahoma" pitchFamily="34" charset="0"/>
                <a:ea typeface="Tahoma" pitchFamily="34" charset="0"/>
                <a:cs typeface="Tahoma" pitchFamily="34" charset="0"/>
              </a:rPr>
              <a:t>	</a:t>
            </a:r>
            <a:r>
              <a:rPr lang="tr-TR" sz="1800" b="1" dirty="0" smtClean="0">
                <a:latin typeface="Tahoma" pitchFamily="34" charset="0"/>
                <a:ea typeface="Tahoma" pitchFamily="34" charset="0"/>
                <a:cs typeface="Tahoma" pitchFamily="34" charset="0"/>
              </a:rPr>
              <a:t>4.4.2.</a:t>
            </a:r>
            <a:r>
              <a:rPr lang="tr-TR" sz="1800" dirty="0" smtClean="0">
                <a:latin typeface="Tahoma" pitchFamily="34" charset="0"/>
                <a:ea typeface="Tahoma" pitchFamily="34" charset="0"/>
                <a:cs typeface="Tahoma" pitchFamily="34" charset="0"/>
              </a:rPr>
              <a:t> </a:t>
            </a:r>
            <a:r>
              <a:rPr lang="tr-TR" sz="1800" dirty="0" err="1" smtClean="0">
                <a:latin typeface="Tahoma" pitchFamily="34" charset="0"/>
                <a:ea typeface="Tahoma" pitchFamily="34" charset="0"/>
                <a:cs typeface="Tahoma" pitchFamily="34" charset="0"/>
              </a:rPr>
              <a:t>Akord</a:t>
            </a:r>
            <a:r>
              <a:rPr lang="tr-TR" sz="1800" dirty="0" smtClean="0">
                <a:latin typeface="Tahoma" pitchFamily="34" charset="0"/>
                <a:ea typeface="Tahoma" pitchFamily="34" charset="0"/>
                <a:cs typeface="Tahoma" pitchFamily="34" charset="0"/>
              </a:rPr>
              <a:t> Ücret Sistemi</a:t>
            </a:r>
          </a:p>
          <a:p>
            <a:pPr marL="447675" indent="-447675">
              <a:buNone/>
            </a:pPr>
            <a:r>
              <a:rPr lang="tr-TR" sz="1800" dirty="0" smtClean="0">
                <a:latin typeface="Tahoma" pitchFamily="34" charset="0"/>
                <a:ea typeface="Tahoma" pitchFamily="34" charset="0"/>
                <a:cs typeface="Tahoma" pitchFamily="34" charset="0"/>
              </a:rPr>
              <a:t>	</a:t>
            </a:r>
            <a:r>
              <a:rPr lang="tr-TR" sz="1800" b="1" dirty="0" smtClean="0">
                <a:latin typeface="Tahoma" pitchFamily="34" charset="0"/>
                <a:ea typeface="Tahoma" pitchFamily="34" charset="0"/>
                <a:cs typeface="Tahoma" pitchFamily="34" charset="0"/>
              </a:rPr>
              <a:t>4.4.3.</a:t>
            </a:r>
            <a:r>
              <a:rPr lang="tr-TR" sz="1800" dirty="0" smtClean="0">
                <a:latin typeface="Tahoma" pitchFamily="34" charset="0"/>
                <a:ea typeface="Tahoma" pitchFamily="34" charset="0"/>
                <a:cs typeface="Tahoma" pitchFamily="34" charset="0"/>
              </a:rPr>
              <a:t> Primli Ücret Sistemleri</a:t>
            </a:r>
          </a:p>
          <a:p>
            <a:pPr marL="447675" indent="-447675">
              <a:buNone/>
            </a:pPr>
            <a:r>
              <a:rPr lang="tr-TR" sz="1800" dirty="0" smtClean="0">
                <a:latin typeface="Tahoma" pitchFamily="34" charset="0"/>
                <a:ea typeface="Tahoma" pitchFamily="34" charset="0"/>
                <a:cs typeface="Tahoma" pitchFamily="34" charset="0"/>
              </a:rPr>
              <a:t>	</a:t>
            </a:r>
            <a:r>
              <a:rPr lang="tr-TR" sz="1800" b="1" dirty="0" smtClean="0">
                <a:latin typeface="Tahoma" pitchFamily="34" charset="0"/>
                <a:ea typeface="Tahoma" pitchFamily="34" charset="0"/>
                <a:cs typeface="Tahoma" pitchFamily="34" charset="0"/>
              </a:rPr>
              <a:t>4.4.4.</a:t>
            </a:r>
            <a:r>
              <a:rPr lang="tr-TR" sz="1800" dirty="0" smtClean="0">
                <a:latin typeface="Tahoma" pitchFamily="34" charset="0"/>
                <a:ea typeface="Tahoma" pitchFamily="34" charset="0"/>
                <a:cs typeface="Tahoma" pitchFamily="34" charset="0"/>
              </a:rPr>
              <a:t> Diğer Sistemler</a:t>
            </a:r>
          </a:p>
        </p:txBody>
      </p:sp>
      <p:sp>
        <p:nvSpPr>
          <p:cNvPr id="10" name="9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4.1. İşçilik Giderlerinin Genel Özellikleri</a:t>
            </a: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5</a:t>
            </a:fld>
            <a:endParaRPr lang="tr-TR"/>
          </a:p>
        </p:txBody>
      </p:sp>
      <p:sp>
        <p:nvSpPr>
          <p:cNvPr id="5" name="4 İçerik Yer Tutucusu"/>
          <p:cNvSpPr>
            <a:spLocks noGrp="1"/>
          </p:cNvSpPr>
          <p:nvPr>
            <p:ph sz="quarter" idx="1"/>
          </p:nvPr>
        </p:nvSpPr>
        <p:spPr/>
        <p:txBody>
          <a:bodyPr>
            <a:normAutofit/>
          </a:bodyPr>
          <a:lstStyle/>
          <a:p>
            <a:pPr algn="just">
              <a:buFont typeface="Arial" pitchFamily="34" charset="0"/>
              <a:buChar char="•"/>
            </a:pPr>
            <a:r>
              <a:rPr lang="tr-TR" sz="2000" dirty="0" smtClean="0">
                <a:latin typeface="Tahoma" pitchFamily="34" charset="0"/>
                <a:ea typeface="Tahoma" pitchFamily="34" charset="0"/>
                <a:cs typeface="Tahoma" pitchFamily="34" charset="0"/>
              </a:rPr>
              <a:t>İşçilik üretim için harcanan insan emeğinin parasal tutarıdır. İşçilik giderlerinin genel özellikleri şunlardır; </a:t>
            </a:r>
          </a:p>
          <a:p>
            <a:pPr algn="just">
              <a:buFont typeface="Arial" pitchFamily="34" charset="0"/>
              <a:buChar char="•"/>
            </a:pPr>
            <a:r>
              <a:rPr lang="tr-TR" sz="2000" dirty="0" smtClean="0">
                <a:latin typeface="Tahoma" pitchFamily="34" charset="0"/>
                <a:ea typeface="Tahoma" pitchFamily="34" charset="0"/>
                <a:cs typeface="Tahoma" pitchFamily="34" charset="0"/>
              </a:rPr>
              <a:t>•	Saklanması, stoklanması ve biriktirilmesi mümkün olmayan bir giderdir.</a:t>
            </a:r>
          </a:p>
          <a:p>
            <a:pPr algn="just">
              <a:buFont typeface="Arial" pitchFamily="34" charset="0"/>
              <a:buChar char="•"/>
            </a:pPr>
            <a:r>
              <a:rPr lang="tr-TR" sz="2000" dirty="0" smtClean="0">
                <a:latin typeface="Tahoma" pitchFamily="34" charset="0"/>
                <a:ea typeface="Tahoma" pitchFamily="34" charset="0"/>
                <a:cs typeface="Tahoma" pitchFamily="34" charset="0"/>
              </a:rPr>
              <a:t>•	Saatlik, günlük, aylık ücretlere sosyal mevzuat ve toplu sözleşme hükümlerine göre ilaveler yapılabilmektedir.</a:t>
            </a:r>
          </a:p>
          <a:p>
            <a:pPr algn="just">
              <a:buFont typeface="Arial" pitchFamily="34" charset="0"/>
              <a:buChar char="•"/>
            </a:pPr>
            <a:r>
              <a:rPr lang="tr-TR" sz="2000" dirty="0" smtClean="0">
                <a:latin typeface="Tahoma" pitchFamily="34" charset="0"/>
                <a:ea typeface="Tahoma" pitchFamily="34" charset="0"/>
                <a:cs typeface="Tahoma" pitchFamily="34" charset="0"/>
              </a:rPr>
              <a:t>•	İşçilik giderleri tüm maliyetleri etkileyen aktif karakterli bir giderdir.(İşçinin tutumuna göre diğer giderler artar/azalır.)</a:t>
            </a:r>
          </a:p>
          <a:p>
            <a:pPr algn="just">
              <a:buFont typeface="Arial" pitchFamily="34" charset="0"/>
              <a:buChar char="•"/>
            </a:pPr>
            <a:r>
              <a:rPr lang="tr-TR" sz="2000" dirty="0" smtClean="0">
                <a:latin typeface="Tahoma" pitchFamily="34" charset="0"/>
                <a:ea typeface="Tahoma" pitchFamily="34" charset="0"/>
                <a:cs typeface="Tahoma" pitchFamily="34" charset="0"/>
              </a:rPr>
              <a:t>•	İşçilere ödenen ücret işveren için bir gider özelliği taşırken işçi için gelir niteliğindedir. Bu gelir üzerinden yapılacak kesintiler, işverene ek sorumluluklar yükler.</a:t>
            </a:r>
          </a:p>
          <a:p>
            <a:pPr algn="just">
              <a:buNone/>
            </a:pPr>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4.2. İşçilik Giderlerinin Ayrımı </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6</a:t>
            </a:fld>
            <a:endParaRPr lang="tr-TR"/>
          </a:p>
        </p:txBody>
      </p:sp>
      <p:sp>
        <p:nvSpPr>
          <p:cNvPr id="5" name="4 İçerik Yer Tutucusu"/>
          <p:cNvSpPr>
            <a:spLocks noGrp="1"/>
          </p:cNvSpPr>
          <p:nvPr>
            <p:ph sz="quarter" idx="1"/>
          </p:nvPr>
        </p:nvSpPr>
        <p:spPr/>
        <p:txBody>
          <a:bodyPr>
            <a:normAutofit/>
          </a:bodyPr>
          <a:lstStyle/>
          <a:p>
            <a:pPr algn="just">
              <a:buNone/>
            </a:pPr>
            <a:r>
              <a:rPr lang="tr-TR" sz="2100" dirty="0" smtClean="0">
                <a:latin typeface="Tahoma" pitchFamily="34" charset="0"/>
                <a:ea typeface="Tahoma" pitchFamily="34" charset="0"/>
                <a:cs typeface="Tahoma" pitchFamily="34" charset="0"/>
              </a:rPr>
              <a:t>	Üretim faaliyetlerinde görev alan işçilere ödenen işçilik ücretleri mamule doğrudan yüklenip yüklenememesine göre iki gruba ayrılmaktadır. Bu gruplar direkt ve endirekt işçilik giderleridir(Özel, 2010:117).</a:t>
            </a:r>
          </a:p>
          <a:p>
            <a:pPr algn="just"/>
            <a:r>
              <a:rPr lang="tr-TR" sz="2100" dirty="0" smtClean="0">
                <a:solidFill>
                  <a:schemeClr val="accent3"/>
                </a:solidFill>
                <a:latin typeface="Tahoma" pitchFamily="34" charset="0"/>
                <a:ea typeface="Tahoma" pitchFamily="34" charset="0"/>
                <a:cs typeface="Tahoma" pitchFamily="34" charset="0"/>
              </a:rPr>
              <a:t>4.2.1. Direkt İşçilik Giderleri</a:t>
            </a:r>
          </a:p>
          <a:p>
            <a:pPr algn="just"/>
            <a:r>
              <a:rPr lang="tr-TR" sz="2100" dirty="0" smtClean="0">
                <a:latin typeface="Tahoma" pitchFamily="34" charset="0"/>
                <a:ea typeface="Tahoma" pitchFamily="34" charset="0"/>
                <a:cs typeface="Tahoma" pitchFamily="34" charset="0"/>
              </a:rPr>
              <a:t>Direkt işçilik giderleri; üretim bölümlerinde çalışan ve fiilen üretimi gerçekleştiren ve üretilen mamullere doğrudan yüklenebilen giderlerdir.</a:t>
            </a:r>
          </a:p>
          <a:p>
            <a:pPr algn="just"/>
            <a:r>
              <a:rPr lang="tr-TR" sz="2100" dirty="0" smtClean="0">
                <a:solidFill>
                  <a:schemeClr val="accent3"/>
                </a:solidFill>
                <a:latin typeface="Tahoma" pitchFamily="34" charset="0"/>
                <a:ea typeface="Tahoma" pitchFamily="34" charset="0"/>
                <a:cs typeface="Tahoma" pitchFamily="34" charset="0"/>
              </a:rPr>
              <a:t>4.2.2. Endirekt İşçilik Giderleri</a:t>
            </a:r>
          </a:p>
          <a:p>
            <a:pPr algn="just"/>
            <a:r>
              <a:rPr lang="tr-TR" sz="2100" dirty="0" smtClean="0">
                <a:latin typeface="Tahoma" pitchFamily="34" charset="0"/>
                <a:ea typeface="Tahoma" pitchFamily="34" charset="0"/>
                <a:cs typeface="Tahoma" pitchFamily="34" charset="0"/>
              </a:rPr>
              <a:t>Endirekt işçilik giderleri; direkt işçilik giderleri dışında kalan ve üretilen mamullere doğrudan yüklenemeyen üretimle ilgili tüm işçiliklerdir.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3.1.2. Endirekt İlk Madde ve Malzeme</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7</a:t>
            </a:fld>
            <a:endParaRPr lang="tr-TR"/>
          </a:p>
        </p:txBody>
      </p:sp>
      <p:sp>
        <p:nvSpPr>
          <p:cNvPr id="5" name="4 İçerik Yer Tutucusu"/>
          <p:cNvSpPr>
            <a:spLocks noGrp="1"/>
          </p:cNvSpPr>
          <p:nvPr>
            <p:ph sz="quarter" idx="1"/>
          </p:nvPr>
        </p:nvSpPr>
        <p:spPr/>
        <p:txBody>
          <a:bodyPr>
            <a:normAutofit/>
          </a:bodyPr>
          <a:lstStyle/>
          <a:p>
            <a:pPr algn="just">
              <a:buNone/>
            </a:pPr>
            <a:r>
              <a:rPr lang="tr-TR" sz="2000" b="1" dirty="0" smtClean="0">
                <a:solidFill>
                  <a:srgbClr val="FF0000"/>
                </a:solidFill>
                <a:latin typeface="Tahoma" pitchFamily="34" charset="0"/>
                <a:ea typeface="Tahoma" pitchFamily="34" charset="0"/>
                <a:cs typeface="Tahoma" pitchFamily="34" charset="0"/>
              </a:rPr>
              <a:t>3.1.2.1. Yardımcı Madde ve Malzeme</a:t>
            </a:r>
          </a:p>
          <a:p>
            <a:pPr algn="just">
              <a:buNone/>
            </a:pPr>
            <a:r>
              <a:rPr lang="tr-TR" sz="2000" dirty="0" smtClean="0">
                <a:latin typeface="Tahoma" pitchFamily="34" charset="0"/>
                <a:ea typeface="Tahoma" pitchFamily="34" charset="0"/>
                <a:cs typeface="Tahoma" pitchFamily="34" charset="0"/>
              </a:rPr>
              <a:t>	</a:t>
            </a:r>
            <a:r>
              <a:rPr lang="tr-TR" sz="2000" dirty="0" err="1" smtClean="0">
                <a:latin typeface="Tahoma" pitchFamily="34" charset="0"/>
                <a:ea typeface="Tahoma" pitchFamily="34" charset="0"/>
                <a:cs typeface="Tahoma" pitchFamily="34" charset="0"/>
              </a:rPr>
              <a:t>Mamülün</a:t>
            </a:r>
            <a:r>
              <a:rPr lang="tr-TR" sz="2000" dirty="0" smtClean="0">
                <a:latin typeface="Tahoma" pitchFamily="34" charset="0"/>
                <a:ea typeface="Tahoma" pitchFamily="34" charset="0"/>
                <a:cs typeface="Tahoma" pitchFamily="34" charset="0"/>
              </a:rPr>
              <a:t> üretilmesinde hammaddenin mamul hale gelmesine yardım eden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bünyesinde kesinlikle yer alan ve mamulün kalite olarak istenen biçime gelmesini sağlayan maddelerdir. Yardımcı maddeler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maliyetleri içinde doğrudan yer alırken katkı oranları çok azdır ve mamulün özünü oluşturmamaktadır. Örneğin konfeksiyon işinde kullanılan; tela ve düğme yardımcı maddedir(</a:t>
            </a:r>
            <a:r>
              <a:rPr lang="tr-TR" sz="2000" dirty="0" err="1" smtClean="0">
                <a:latin typeface="Tahoma" pitchFamily="34" charset="0"/>
                <a:ea typeface="Tahoma" pitchFamily="34" charset="0"/>
                <a:cs typeface="Tahoma" pitchFamily="34" charset="0"/>
              </a:rPr>
              <a:t>Altuğ</a:t>
            </a:r>
            <a:r>
              <a:rPr lang="tr-TR" sz="2000" dirty="0" smtClean="0">
                <a:latin typeface="Tahoma" pitchFamily="34" charset="0"/>
                <a:ea typeface="Tahoma" pitchFamily="34" charset="0"/>
                <a:cs typeface="Tahoma" pitchFamily="34" charset="0"/>
              </a:rPr>
              <a:t>, 1996:47).</a:t>
            </a:r>
          </a:p>
          <a:p>
            <a:pPr algn="just">
              <a:buNone/>
            </a:pPr>
            <a:r>
              <a:rPr lang="tr-TR" sz="2000" b="1" dirty="0" smtClean="0">
                <a:solidFill>
                  <a:srgbClr val="FF0000"/>
                </a:solidFill>
                <a:latin typeface="Tahoma" pitchFamily="34" charset="0"/>
                <a:ea typeface="Tahoma" pitchFamily="34" charset="0"/>
                <a:cs typeface="Tahoma" pitchFamily="34" charset="0"/>
              </a:rPr>
              <a:t>3.1.2.2. İşletme Malzemesi</a:t>
            </a:r>
          </a:p>
          <a:p>
            <a:pPr algn="just">
              <a:buNone/>
            </a:pPr>
            <a:r>
              <a:rPr lang="tr-TR" sz="2000" dirty="0" smtClean="0">
                <a:latin typeface="Tahoma" pitchFamily="34" charset="0"/>
                <a:ea typeface="Tahoma" pitchFamily="34" charset="0"/>
                <a:cs typeface="Tahoma" pitchFamily="34" charset="0"/>
              </a:rPr>
              <a:t>	Üretilen mamulün bünyesine girmemekle birlikte üretimin kesintisiz olarak sürmesini sağlayan madde ve malzemedir. Temizlik Malzemesi, makine yağı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4.3. İşçilik Giderlerinin İzlenmesi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8</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Toplam işçilik giderlerinin saptanmasında ilk adım işçilerin işyerinde geçirdikleri sürelerin belirlenmesidir. Bu amaçla işçilerin mesai başlangıç ve bitiminde imzalamaları gereken imza defteri kullanılır veya işçiler için ayrı ayrı düzenlenmiş işçi saat kartları kullanılır. Böyle bir uygulamada, işçiler işyerine her girişte ve çıkışta kendilerine ait saat kartını otomatik makinede damgalatırlar (</a:t>
            </a:r>
            <a:r>
              <a:rPr lang="tr-TR" sz="2000" dirty="0" err="1" smtClean="0">
                <a:latin typeface="Tahoma" pitchFamily="34" charset="0"/>
                <a:ea typeface="Tahoma" pitchFamily="34" charset="0"/>
                <a:cs typeface="Tahoma" pitchFamily="34" charset="0"/>
              </a:rPr>
              <a:t>Büyükmirza</a:t>
            </a:r>
            <a:r>
              <a:rPr lang="tr-TR" sz="2000" dirty="0" smtClean="0">
                <a:latin typeface="Tahoma" pitchFamily="34" charset="0"/>
                <a:ea typeface="Tahoma" pitchFamily="34" charset="0"/>
                <a:cs typeface="Tahoma" pitchFamily="34" charset="0"/>
              </a:rPr>
              <a:t>, 2006:172). İşçinin işyerinde geçirdiği zaman tespit edilir ve işçinin işyerinde hangi işte ne kadar çalıştığı tespit edilir.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4.3. İşçilik Giderlerinin İzlenmesi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9</a:t>
            </a:fld>
            <a:endParaRPr lang="tr-TR"/>
          </a:p>
        </p:txBody>
      </p:sp>
      <p:pic>
        <p:nvPicPr>
          <p:cNvPr id="8" name="7 Resim"/>
          <p:cNvPicPr/>
          <p:nvPr/>
        </p:nvPicPr>
        <p:blipFill>
          <a:blip r:embed="rId2" cstate="print"/>
          <a:srcRect/>
          <a:stretch>
            <a:fillRect/>
          </a:stretch>
        </p:blipFill>
        <p:spPr bwMode="auto">
          <a:xfrm>
            <a:off x="539552" y="1268760"/>
            <a:ext cx="7128792" cy="51845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Özel 6">
      <a:dk1>
        <a:sysClr val="windowText" lastClr="000000"/>
      </a:dk1>
      <a:lt1>
        <a:sysClr val="window" lastClr="FFFFFF"/>
      </a:lt1>
      <a:dk2>
        <a:srgbClr val="575F6D"/>
      </a:dk2>
      <a:lt2>
        <a:srgbClr val="FFFFFF"/>
      </a:lt2>
      <a:accent1>
        <a:srgbClr val="FF0000"/>
      </a:accent1>
      <a:accent2>
        <a:srgbClr val="7598D9"/>
      </a:accent2>
      <a:accent3>
        <a:srgbClr val="FF0000"/>
      </a:accent3>
      <a:accent4>
        <a:srgbClr val="FFFFFF"/>
      </a:accent4>
      <a:accent5>
        <a:srgbClr val="AEBAD5"/>
      </a:accent5>
      <a:accent6>
        <a:srgbClr val="777C84"/>
      </a:accent6>
      <a:hlink>
        <a:srgbClr val="FF0000"/>
      </a:hlink>
      <a:folHlink>
        <a:srgbClr val="3B435B"/>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2F44404-A1E7-4DFE-B5C2-98AB1593AC9E}"/>
</file>

<file path=customXml/itemProps2.xml><?xml version="1.0" encoding="utf-8"?>
<ds:datastoreItem xmlns:ds="http://schemas.openxmlformats.org/officeDocument/2006/customXml" ds:itemID="{96350EDD-03D5-448F-BFF8-576CF1F81124}"/>
</file>

<file path=customXml/itemProps3.xml><?xml version="1.0" encoding="utf-8"?>
<ds:datastoreItem xmlns:ds="http://schemas.openxmlformats.org/officeDocument/2006/customXml" ds:itemID="{FCD8139E-9464-4A88-92DA-10A5A5785EE6}"/>
</file>

<file path=docProps/app.xml><?xml version="1.0" encoding="utf-8"?>
<Properties xmlns="http://schemas.openxmlformats.org/officeDocument/2006/extended-properties" xmlns:vt="http://schemas.openxmlformats.org/officeDocument/2006/docPropsVTypes">
  <Template>Civic</Template>
  <TotalTime>752</TotalTime>
  <Words>692</Words>
  <Application>Microsoft Office PowerPoint</Application>
  <PresentationFormat>On-screen Show (4:3)</PresentationFormat>
  <Paragraphs>133</Paragraphs>
  <Slides>20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Georgia</vt:lpstr>
      <vt:lpstr>Tahoma</vt:lpstr>
      <vt:lpstr>Wingdings</vt:lpstr>
      <vt:lpstr>Wingdings 2</vt:lpstr>
      <vt:lpstr>Kent</vt:lpstr>
      <vt:lpstr>Denklem</vt:lpstr>
      <vt:lpstr>BÖLÜM 4</vt:lpstr>
      <vt:lpstr>BÖLÜM HEDEFİ</vt:lpstr>
      <vt:lpstr>TEMEL KAVRAMLAR</vt:lpstr>
      <vt:lpstr>BÖLÜM İÇERİĞİ</vt:lpstr>
      <vt:lpstr>4.1. İşçilik Giderlerinin Genel Özellikleri</vt:lpstr>
      <vt:lpstr>4.2. İşçilik Giderlerinin Ayrımı </vt:lpstr>
      <vt:lpstr>3.1.2. Endirekt İlk Madde ve Malzeme</vt:lpstr>
      <vt:lpstr>4.3. İşçilik Giderlerinin İzlenmesi</vt:lpstr>
      <vt:lpstr>4.3. İşçilik Giderlerinin İzlenmesi</vt:lpstr>
      <vt:lpstr>4.4. Ücret Sistemleri</vt:lpstr>
      <vt:lpstr>4.4.1. Zaman Esasına Göre Ücret</vt:lpstr>
      <vt:lpstr>4.4.1. Zaman Esasına Göre Ücret</vt:lpstr>
      <vt:lpstr>4.4.2. Akord Ücret Sistemi</vt:lpstr>
      <vt:lpstr>Örnek:(para akordu)</vt:lpstr>
      <vt:lpstr>Örnek:(zaman akordu)</vt:lpstr>
      <vt:lpstr>Örnek:(grup akordu)</vt:lpstr>
      <vt:lpstr>Örnek:(grup akordu)</vt:lpstr>
      <vt:lpstr>4.4.3. Primli Ücret Sistemleri</vt:lpstr>
      <vt:lpstr>4.4.4. Diğer Sistemler</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iibf0056</dc:creator>
  <cp:lastModifiedBy>user</cp:lastModifiedBy>
  <cp:revision>86</cp:revision>
  <dcterms:created xsi:type="dcterms:W3CDTF">2014-01-03T13:47:45Z</dcterms:created>
  <dcterms:modified xsi:type="dcterms:W3CDTF">2017-10-24T10:15:39Z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