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7" r:id="rId10"/>
    <p:sldId id="265" r:id="rId11"/>
    <p:sldId id="268" r:id="rId12"/>
    <p:sldId id="270" r:id="rId13"/>
    <p:sldId id="266" r:id="rId14"/>
    <p:sldId id="290" r:id="rId15"/>
    <p:sldId id="293" r:id="rId16"/>
    <p:sldId id="291" r:id="rId17"/>
    <p:sldId id="294" r:id="rId18"/>
    <p:sldId id="296" r:id="rId19"/>
    <p:sldId id="292" r:id="rId20"/>
    <p:sldId id="295" r:id="rId21"/>
    <p:sldId id="297" r:id="rId22"/>
    <p:sldId id="272" r:id="rId23"/>
    <p:sldId id="275" r:id="rId24"/>
    <p:sldId id="273" r:id="rId25"/>
    <p:sldId id="274" r:id="rId26"/>
    <p:sldId id="300" r:id="rId27"/>
    <p:sldId id="276" r:id="rId28"/>
    <p:sldId id="277" r:id="rId29"/>
    <p:sldId id="278" r:id="rId30"/>
    <p:sldId id="279" r:id="rId31"/>
    <p:sldId id="281" r:id="rId32"/>
    <p:sldId id="282" r:id="rId33"/>
    <p:sldId id="283" r:id="rId34"/>
    <p:sldId id="284" r:id="rId35"/>
    <p:sldId id="285" r:id="rId36"/>
    <p:sldId id="286" r:id="rId37"/>
    <p:sldId id="287" r:id="rId38"/>
    <p:sldId id="288" r:id="rId39"/>
    <p:sldId id="289" r:id="rId40"/>
    <p:sldId id="299"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oula Ceylan" initials="KC" lastIdx="1" clrIdx="0">
    <p:extLst>
      <p:ext uri="{19B8F6BF-5375-455C-9EA6-DF929625EA0E}">
        <p15:presenceInfo xmlns:p15="http://schemas.microsoft.com/office/powerpoint/2012/main" userId="462bfc3e6e1c1f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5" autoAdjust="0"/>
    <p:restoredTop sz="94660"/>
  </p:normalViewPr>
  <p:slideViewPr>
    <p:cSldViewPr snapToGrid="0">
      <p:cViewPr varScale="1">
        <p:scale>
          <a:sx n="81" d="100"/>
          <a:sy n="81" d="100"/>
        </p:scale>
        <p:origin x="78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A9236-A6BB-487D-A661-4BF4B5D6169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CE3934F-6D8B-4490-ADAE-CDFE342928F2}">
      <dgm:prSet phldrT="[Text]" custT="1"/>
      <dgm:spPr>
        <a:xfrm>
          <a:off x="136010" y="2007383"/>
          <a:ext cx="2611564" cy="49660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b="1">
              <a:solidFill>
                <a:sysClr val="windowText" lastClr="000000"/>
              </a:solidFill>
              <a:latin typeface="Calibri" panose="020F0502020204030204"/>
              <a:ea typeface="+mn-ea"/>
              <a:cs typeface="+mn-cs"/>
            </a:rPr>
            <a:t>Managing the Information Systems Project </a:t>
          </a:r>
          <a:endParaRPr lang="en-US" sz="1200">
            <a:solidFill>
              <a:sysClr val="windowText" lastClr="000000"/>
            </a:solidFill>
            <a:latin typeface="Calibri" panose="020F0502020204030204"/>
            <a:ea typeface="+mn-ea"/>
            <a:cs typeface="+mn-cs"/>
          </a:endParaRPr>
        </a:p>
      </dgm:t>
    </dgm:pt>
    <dgm:pt modelId="{A7BB0026-B4C1-417F-B0F1-2711EB9986A3}" type="parTrans" cxnId="{9FC3FAC5-240A-4699-9031-0383F0AD311D}">
      <dgm:prSet/>
      <dgm:spPr/>
      <dgm:t>
        <a:bodyPr/>
        <a:lstStyle/>
        <a:p>
          <a:endParaRPr lang="en-US" sz="4800">
            <a:solidFill>
              <a:schemeClr val="tx1"/>
            </a:solidFill>
          </a:endParaRPr>
        </a:p>
      </dgm:t>
    </dgm:pt>
    <dgm:pt modelId="{35DBE103-D755-4CF7-ACB2-9E107A2E03F9}" type="sibTrans" cxnId="{9FC3FAC5-240A-4699-9031-0383F0AD311D}">
      <dgm:prSet/>
      <dgm:spPr/>
      <dgm:t>
        <a:bodyPr/>
        <a:lstStyle/>
        <a:p>
          <a:endParaRPr lang="en-US" sz="4800">
            <a:solidFill>
              <a:schemeClr val="tx1"/>
            </a:solidFill>
          </a:endParaRPr>
        </a:p>
      </dgm:t>
    </dgm:pt>
    <dgm:pt modelId="{AEAD349E-6D59-4644-8786-607DBD3A2DF9}">
      <dgm:prSet custT="1"/>
      <dgm:spPr>
        <a:xfrm>
          <a:off x="3099513" y="288296"/>
          <a:ext cx="1681198" cy="36783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Pine Valley Furniture Company Background </a:t>
          </a:r>
          <a:endParaRPr lang="en-US" sz="1200">
            <a:solidFill>
              <a:sysClr val="windowText" lastClr="000000"/>
            </a:solidFill>
            <a:latin typeface="Calibri" panose="020F0502020204030204"/>
            <a:ea typeface="+mn-ea"/>
            <a:cs typeface="+mn-cs"/>
          </a:endParaRPr>
        </a:p>
      </dgm:t>
    </dgm:pt>
    <dgm:pt modelId="{FE5E8E17-3F65-4E69-97D2-0C8EB9C962D0}" type="parTrans" cxnId="{9687E6D4-80F5-40C7-903C-64609D087F8F}">
      <dgm:prSet custT="1"/>
      <dgm:spPr>
        <a:xfrm rot="16869777">
          <a:off x="2014611" y="1356036"/>
          <a:ext cx="1817864" cy="15826"/>
        </a:xfrm>
        <a:custGeom>
          <a:avLst/>
          <a:gdLst/>
          <a:ahLst/>
          <a:cxnLst/>
          <a:rect l="0" t="0" r="0" b="0"/>
          <a:pathLst>
            <a:path>
              <a:moveTo>
                <a:pt x="0" y="7913"/>
              </a:moveTo>
              <a:lnTo>
                <a:pt x="1817864" y="7913"/>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ADCBB208-0F16-4280-8CE9-188DD409ECD9}" type="sibTrans" cxnId="{9687E6D4-80F5-40C7-903C-64609D087F8F}">
      <dgm:prSet/>
      <dgm:spPr/>
      <dgm:t>
        <a:bodyPr/>
        <a:lstStyle/>
        <a:p>
          <a:endParaRPr lang="en-US" sz="4800">
            <a:solidFill>
              <a:schemeClr val="tx1"/>
            </a:solidFill>
          </a:endParaRPr>
        </a:p>
      </dgm:t>
    </dgm:pt>
    <dgm:pt modelId="{6A1B8A36-3F4E-421C-B82C-1F64B580DEEC}">
      <dgm:prSet custT="1"/>
      <dgm:spPr>
        <a:xfrm>
          <a:off x="3099513" y="718165"/>
          <a:ext cx="1681198"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Managing the Information Systems Project </a:t>
          </a:r>
          <a:endParaRPr lang="en-US" sz="1200">
            <a:solidFill>
              <a:sysClr val="windowText" lastClr="000000"/>
            </a:solidFill>
            <a:latin typeface="Calibri" panose="020F0502020204030204"/>
            <a:ea typeface="+mn-ea"/>
            <a:cs typeface="+mn-cs"/>
          </a:endParaRPr>
        </a:p>
      </dgm:t>
    </dgm:pt>
    <dgm:pt modelId="{4688A7D0-D6D0-4A8B-9CEF-668B81F89994}" type="parTrans" cxnId="{C2E33980-8A41-48B4-8E6D-C950B00D4820}">
      <dgm:prSet custT="1"/>
      <dgm:spPr>
        <a:xfrm rot="17088825">
          <a:off x="2235297" y="1582402"/>
          <a:ext cx="1376492" cy="15826"/>
        </a:xfrm>
        <a:custGeom>
          <a:avLst/>
          <a:gdLst/>
          <a:ahLst/>
          <a:cxnLst/>
          <a:rect l="0" t="0" r="0" b="0"/>
          <a:pathLst>
            <a:path>
              <a:moveTo>
                <a:pt x="0" y="7913"/>
              </a:moveTo>
              <a:lnTo>
                <a:pt x="1376492" y="7913"/>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8008AF99-88DF-4B03-B2B9-295837BC59E9}" type="sibTrans" cxnId="{C2E33980-8A41-48B4-8E6D-C950B00D4820}">
      <dgm:prSet/>
      <dgm:spPr/>
      <dgm:t>
        <a:bodyPr/>
        <a:lstStyle/>
        <a:p>
          <a:endParaRPr lang="en-US" sz="4800">
            <a:solidFill>
              <a:schemeClr val="tx1"/>
            </a:solidFill>
          </a:endParaRPr>
        </a:p>
      </dgm:t>
    </dgm:pt>
    <dgm:pt modelId="{89046B15-AEBC-4D46-B5DD-E29793EB94E6}">
      <dgm:prSet custT="1"/>
      <dgm:spPr>
        <a:xfrm>
          <a:off x="5111558" y="4777"/>
          <a:ext cx="2558984"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Initiating the Project </a:t>
          </a:r>
          <a:endParaRPr lang="en-US" sz="1200">
            <a:solidFill>
              <a:sysClr val="windowText" lastClr="000000"/>
            </a:solidFill>
            <a:latin typeface="Calibri" panose="020F0502020204030204"/>
            <a:ea typeface="+mn-ea"/>
            <a:cs typeface="+mn-cs"/>
          </a:endParaRPr>
        </a:p>
      </dgm:t>
    </dgm:pt>
    <dgm:pt modelId="{62917C8E-27FC-48D1-B963-0F3873C69577}" type="parTrans" cxnId="{0CD6829F-B2D1-4918-8305-2BCD441CF6FA}">
      <dgm:prSet custT="1"/>
      <dgm:spPr>
        <a:xfrm rot="17692822">
          <a:off x="4552948" y="560337"/>
          <a:ext cx="786373" cy="15826"/>
        </a:xfrm>
        <a:custGeom>
          <a:avLst/>
          <a:gdLst/>
          <a:ahLst/>
          <a:cxnLst/>
          <a:rect l="0" t="0" r="0" b="0"/>
          <a:pathLst>
            <a:path>
              <a:moveTo>
                <a:pt x="0" y="7913"/>
              </a:moveTo>
              <a:lnTo>
                <a:pt x="786373"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634C39C3-38E0-4133-8994-05246644A530}" type="sibTrans" cxnId="{0CD6829F-B2D1-4918-8305-2BCD441CF6FA}">
      <dgm:prSet/>
      <dgm:spPr/>
      <dgm:t>
        <a:bodyPr/>
        <a:lstStyle/>
        <a:p>
          <a:endParaRPr lang="en-US" sz="4800">
            <a:solidFill>
              <a:schemeClr val="tx1"/>
            </a:solidFill>
          </a:endParaRPr>
        </a:p>
      </dgm:t>
    </dgm:pt>
    <dgm:pt modelId="{36FD3B0C-8552-48C7-AD66-EBE88610E944}">
      <dgm:prSet custT="1"/>
      <dgm:spPr>
        <a:xfrm>
          <a:off x="5111558" y="480369"/>
          <a:ext cx="2558984"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Planning the Project </a:t>
          </a:r>
          <a:endParaRPr lang="en-US" sz="1200">
            <a:solidFill>
              <a:sysClr val="windowText" lastClr="000000"/>
            </a:solidFill>
            <a:latin typeface="Calibri" panose="020F0502020204030204"/>
            <a:ea typeface="+mn-ea"/>
            <a:cs typeface="+mn-cs"/>
          </a:endParaRPr>
        </a:p>
      </dgm:t>
    </dgm:pt>
    <dgm:pt modelId="{894DFE0A-5BAF-4F4D-A614-D26BBA2996A7}" type="parTrans" cxnId="{04436C7A-0F42-4768-BF4F-F11B7B44EB3E}">
      <dgm:prSet custT="1"/>
      <dgm:spPr>
        <a:xfrm rot="19457599">
          <a:off x="4742415" y="798133"/>
          <a:ext cx="407439" cy="15826"/>
        </a:xfrm>
        <a:custGeom>
          <a:avLst/>
          <a:gdLst/>
          <a:ahLst/>
          <a:cxnLst/>
          <a:rect l="0" t="0" r="0" b="0"/>
          <a:pathLst>
            <a:path>
              <a:moveTo>
                <a:pt x="0" y="7913"/>
              </a:moveTo>
              <a:lnTo>
                <a:pt x="407439"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7FE4929C-F778-4AD1-9B4E-DA17A757FF7A}" type="sibTrans" cxnId="{04436C7A-0F42-4768-BF4F-F11B7B44EB3E}">
      <dgm:prSet/>
      <dgm:spPr/>
      <dgm:t>
        <a:bodyPr/>
        <a:lstStyle/>
        <a:p>
          <a:endParaRPr lang="en-US" sz="4800">
            <a:solidFill>
              <a:schemeClr val="tx1"/>
            </a:solidFill>
          </a:endParaRPr>
        </a:p>
      </dgm:t>
    </dgm:pt>
    <dgm:pt modelId="{33CBE78F-28FD-4E5E-B169-C317AF7794B3}">
      <dgm:prSet custT="1"/>
      <dgm:spPr>
        <a:xfrm>
          <a:off x="5111558" y="955962"/>
          <a:ext cx="2558984"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Executing the Project </a:t>
          </a:r>
          <a:endParaRPr lang="en-US" sz="1200">
            <a:solidFill>
              <a:sysClr val="windowText" lastClr="000000"/>
            </a:solidFill>
            <a:latin typeface="Calibri" panose="020F0502020204030204"/>
            <a:ea typeface="+mn-ea"/>
            <a:cs typeface="+mn-cs"/>
          </a:endParaRPr>
        </a:p>
      </dgm:t>
    </dgm:pt>
    <dgm:pt modelId="{8AB6E2BE-577D-44BA-95DE-62E1F7D45891}" type="parTrans" cxnId="{72C4A11E-90E8-4B18-9ABE-900E7CCE4A28}">
      <dgm:prSet custT="1"/>
      <dgm:spPr>
        <a:xfrm rot="2142401">
          <a:off x="4742415" y="1035929"/>
          <a:ext cx="407439" cy="15826"/>
        </a:xfrm>
        <a:custGeom>
          <a:avLst/>
          <a:gdLst/>
          <a:ahLst/>
          <a:cxnLst/>
          <a:rect l="0" t="0" r="0" b="0"/>
          <a:pathLst>
            <a:path>
              <a:moveTo>
                <a:pt x="0" y="7913"/>
              </a:moveTo>
              <a:lnTo>
                <a:pt x="407439"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66B1B812-86B1-448D-9E3D-B87C80CFBB6F}" type="sibTrans" cxnId="{72C4A11E-90E8-4B18-9ABE-900E7CCE4A28}">
      <dgm:prSet/>
      <dgm:spPr/>
      <dgm:t>
        <a:bodyPr/>
        <a:lstStyle/>
        <a:p>
          <a:endParaRPr lang="en-US" sz="4800">
            <a:solidFill>
              <a:schemeClr val="tx1"/>
            </a:solidFill>
          </a:endParaRPr>
        </a:p>
      </dgm:t>
    </dgm:pt>
    <dgm:pt modelId="{39EE73FE-DB9A-4720-9372-821514FBD7DA}">
      <dgm:prSet custT="1"/>
      <dgm:spPr>
        <a:xfrm>
          <a:off x="3099513" y="2382739"/>
          <a:ext cx="1681198"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Representing and Scheduling Project Plans </a:t>
          </a:r>
          <a:endParaRPr lang="en-US" sz="1200">
            <a:solidFill>
              <a:sysClr val="windowText" lastClr="000000"/>
            </a:solidFill>
            <a:latin typeface="Calibri" panose="020F0502020204030204"/>
            <a:ea typeface="+mn-ea"/>
            <a:cs typeface="+mn-cs"/>
          </a:endParaRPr>
        </a:p>
      </dgm:t>
    </dgm:pt>
    <dgm:pt modelId="{C1465C15-AD77-4521-8F06-9442531A354C}" type="parTrans" cxnId="{6554D203-909C-43B0-8DD5-1945A378FCDA}">
      <dgm:prSet custT="1"/>
      <dgm:spPr>
        <a:xfrm rot="2609258">
          <a:off x="2681002" y="2414688"/>
          <a:ext cx="485082" cy="15826"/>
        </a:xfrm>
        <a:custGeom>
          <a:avLst/>
          <a:gdLst/>
          <a:ahLst/>
          <a:cxnLst/>
          <a:rect l="0" t="0" r="0" b="0"/>
          <a:pathLst>
            <a:path>
              <a:moveTo>
                <a:pt x="0" y="7913"/>
              </a:moveTo>
              <a:lnTo>
                <a:pt x="485082" y="7913"/>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sz="1050">
            <a:solidFill>
              <a:sysClr val="windowText" lastClr="000000">
                <a:hueOff val="0"/>
                <a:satOff val="0"/>
                <a:lumOff val="0"/>
                <a:alphaOff val="0"/>
              </a:sysClr>
            </a:solidFill>
            <a:latin typeface="Calibri" panose="020F0502020204030204"/>
            <a:ea typeface="+mn-ea"/>
            <a:cs typeface="+mn-cs"/>
          </a:endParaRPr>
        </a:p>
      </dgm:t>
    </dgm:pt>
    <dgm:pt modelId="{580AB9F7-35E4-4E64-B625-3A94B505801A}" type="sibTrans" cxnId="{6554D203-909C-43B0-8DD5-1945A378FCDA}">
      <dgm:prSet/>
      <dgm:spPr/>
      <dgm:t>
        <a:bodyPr/>
        <a:lstStyle/>
        <a:p>
          <a:endParaRPr lang="en-US" sz="4000"/>
        </a:p>
      </dgm:t>
    </dgm:pt>
    <dgm:pt modelId="{4F8FCA50-C8DE-440C-833F-D8EA995F54D9}">
      <dgm:prSet custT="1"/>
      <dgm:spPr>
        <a:xfrm>
          <a:off x="5111558" y="1431554"/>
          <a:ext cx="2552715"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Closing Down the Project </a:t>
          </a:r>
          <a:endParaRPr lang="en-US" sz="1200">
            <a:solidFill>
              <a:sysClr val="windowText" lastClr="000000"/>
            </a:solidFill>
            <a:latin typeface="Calibri" panose="020F0502020204030204"/>
            <a:ea typeface="+mn-ea"/>
            <a:cs typeface="+mn-cs"/>
          </a:endParaRPr>
        </a:p>
      </dgm:t>
    </dgm:pt>
    <dgm:pt modelId="{C8279579-DEE8-4AB3-AE28-DABA7034BDED}" type="parTrans" cxnId="{2E466DEF-CA3D-41BC-A809-BFEAE6AE03CA}">
      <dgm:prSet/>
      <dgm:spPr>
        <a:xfrm rot="3907178">
          <a:off x="4552948" y="1273726"/>
          <a:ext cx="786373" cy="15826"/>
        </a:xfrm>
        <a:custGeom>
          <a:avLst/>
          <a:gdLst/>
          <a:ahLst/>
          <a:cxnLst/>
          <a:rect l="0" t="0" r="0" b="0"/>
          <a:pathLst>
            <a:path>
              <a:moveTo>
                <a:pt x="0" y="7913"/>
              </a:moveTo>
              <a:lnTo>
                <a:pt x="786373"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7B375127-A405-41C4-A08F-3631CE214F14}" type="sibTrans" cxnId="{2E466DEF-CA3D-41BC-A809-BFEAE6AE03CA}">
      <dgm:prSet/>
      <dgm:spPr/>
      <dgm:t>
        <a:bodyPr/>
        <a:lstStyle/>
        <a:p>
          <a:endParaRPr lang="en-US"/>
        </a:p>
      </dgm:t>
    </dgm:pt>
    <dgm:pt modelId="{7E86E7B7-42DD-4133-BD02-076EBC7B01AB}">
      <dgm:prSet custT="1"/>
      <dgm:spPr>
        <a:xfrm>
          <a:off x="3099513" y="3809516"/>
          <a:ext cx="1679593"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Using Project Management Software </a:t>
          </a:r>
          <a:endParaRPr lang="en-US" sz="1200">
            <a:solidFill>
              <a:sysClr val="windowText" lastClr="000000"/>
            </a:solidFill>
            <a:latin typeface="Calibri" panose="020F0502020204030204"/>
            <a:ea typeface="+mn-ea"/>
            <a:cs typeface="+mn-cs"/>
          </a:endParaRPr>
        </a:p>
      </dgm:t>
    </dgm:pt>
    <dgm:pt modelId="{6560E91F-B866-40E5-AC9B-594EBDDCC2DC}" type="parTrans" cxnId="{32D8E96B-2282-473A-ADCC-EC22C68031D5}">
      <dgm:prSet/>
      <dgm:spPr>
        <a:xfrm rot="4721749">
          <a:off x="2025823" y="3128077"/>
          <a:ext cx="1795440" cy="15826"/>
        </a:xfrm>
        <a:custGeom>
          <a:avLst/>
          <a:gdLst/>
          <a:ahLst/>
          <a:cxnLst/>
          <a:rect l="0" t="0" r="0" b="0"/>
          <a:pathLst>
            <a:path>
              <a:moveTo>
                <a:pt x="0" y="7913"/>
              </a:moveTo>
              <a:lnTo>
                <a:pt x="1795440" y="7913"/>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A865E85B-F199-44AD-92D6-378EB5E1C5C2}" type="sibTrans" cxnId="{32D8E96B-2282-473A-ADCC-EC22C68031D5}">
      <dgm:prSet/>
      <dgm:spPr/>
      <dgm:t>
        <a:bodyPr/>
        <a:lstStyle/>
        <a:p>
          <a:endParaRPr lang="en-US"/>
        </a:p>
      </dgm:t>
    </dgm:pt>
    <dgm:pt modelId="{132B55A3-D2B2-4FCA-8D2C-4C725F5F8498}">
      <dgm:prSet custT="1"/>
      <dgm:spPr>
        <a:xfrm>
          <a:off x="5111558" y="1907146"/>
          <a:ext cx="2552715"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Representing Project Plans</a:t>
          </a:r>
          <a:endParaRPr lang="en-US" sz="1200">
            <a:solidFill>
              <a:sysClr val="windowText" lastClr="000000"/>
            </a:solidFill>
            <a:latin typeface="Calibri" panose="020F0502020204030204"/>
            <a:ea typeface="+mn-ea"/>
            <a:cs typeface="+mn-cs"/>
          </a:endParaRPr>
        </a:p>
      </dgm:t>
    </dgm:pt>
    <dgm:pt modelId="{512A90D3-3B6E-4F59-9FA3-B7C8A935D764}" type="parTrans" cxnId="{4EBBED1C-C1B9-4824-8400-B268A09C4186}">
      <dgm:prSet/>
      <dgm:spPr>
        <a:xfrm rot="18289469">
          <a:off x="4656459" y="2343809"/>
          <a:ext cx="579351"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721075E-1BB6-4480-895D-0569DC9F3F28}" type="sibTrans" cxnId="{4EBBED1C-C1B9-4824-8400-B268A09C4186}">
      <dgm:prSet/>
      <dgm:spPr/>
      <dgm:t>
        <a:bodyPr/>
        <a:lstStyle/>
        <a:p>
          <a:endParaRPr lang="en-US"/>
        </a:p>
      </dgm:t>
    </dgm:pt>
    <dgm:pt modelId="{8F2A23C7-47D5-4D1F-BF39-3811FEE8D1ED}">
      <dgm:prSet custT="1"/>
      <dgm:spPr>
        <a:xfrm>
          <a:off x="5111558" y="2382739"/>
          <a:ext cx="2552715"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Calculating Expected Time Durations Using PERT </a:t>
          </a:r>
          <a:endParaRPr lang="en-US" sz="1200">
            <a:solidFill>
              <a:sysClr val="windowText" lastClr="000000"/>
            </a:solidFill>
            <a:latin typeface="Calibri" panose="020F0502020204030204"/>
            <a:ea typeface="+mn-ea"/>
            <a:cs typeface="+mn-cs"/>
          </a:endParaRPr>
        </a:p>
      </dgm:t>
    </dgm:pt>
    <dgm:pt modelId="{2963B2B7-EA0E-47C8-8982-3C759E752CE8}" type="parTrans" cxnId="{B6467007-D035-4D98-9284-DD36F0EFA02D}">
      <dgm:prSet/>
      <dgm:spPr>
        <a:xfrm>
          <a:off x="4780711" y="2581605"/>
          <a:ext cx="330846" cy="15826"/>
        </a:xfrm>
        <a:custGeom>
          <a:avLst/>
          <a:gdLst/>
          <a:ahLst/>
          <a:cxnLst/>
          <a:rect l="0" t="0" r="0" b="0"/>
          <a:pathLst>
            <a:path>
              <a:moveTo>
                <a:pt x="0" y="7913"/>
              </a:moveTo>
              <a:lnTo>
                <a:pt x="330846"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0FE5766E-1393-4B0F-99BB-C6764AD3DF87}" type="sibTrans" cxnId="{B6467007-D035-4D98-9284-DD36F0EFA02D}">
      <dgm:prSet/>
      <dgm:spPr/>
      <dgm:t>
        <a:bodyPr/>
        <a:lstStyle/>
        <a:p>
          <a:endParaRPr lang="en-US"/>
        </a:p>
      </dgm:t>
    </dgm:pt>
    <dgm:pt modelId="{563B8278-6091-4BB6-85F0-B52D37A2DF0C}">
      <dgm:prSet custT="1"/>
      <dgm:spPr>
        <a:xfrm>
          <a:off x="5111558" y="2858331"/>
          <a:ext cx="2552715"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Constructing a Gantt Chart and Network Diagram at Pine Valley Furniture </a:t>
          </a:r>
          <a:endParaRPr lang="en-US" sz="1200">
            <a:solidFill>
              <a:sysClr val="windowText" lastClr="000000"/>
            </a:solidFill>
            <a:latin typeface="Calibri" panose="020F0502020204030204"/>
            <a:ea typeface="+mn-ea"/>
            <a:cs typeface="+mn-cs"/>
          </a:endParaRPr>
        </a:p>
      </dgm:t>
    </dgm:pt>
    <dgm:pt modelId="{939276C5-A983-4D00-983F-0157F038B59E}" type="parTrans" cxnId="{D63A15BF-1720-4262-A081-AF3264DFB85A}">
      <dgm:prSet/>
      <dgm:spPr>
        <a:xfrm rot="3310531">
          <a:off x="4656459" y="2819401"/>
          <a:ext cx="579351"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4B239429-F069-4E8A-81D8-F95BDE6F84F8}" type="sibTrans" cxnId="{D63A15BF-1720-4262-A081-AF3264DFB85A}">
      <dgm:prSet/>
      <dgm:spPr/>
      <dgm:t>
        <a:bodyPr/>
        <a:lstStyle/>
        <a:p>
          <a:endParaRPr lang="en-US"/>
        </a:p>
      </dgm:t>
    </dgm:pt>
    <dgm:pt modelId="{80A07BB7-5586-44ED-8C32-23A35343AB38}">
      <dgm:prSet custT="1"/>
      <dgm:spPr>
        <a:xfrm>
          <a:off x="5109953" y="3333924"/>
          <a:ext cx="2552401"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Establishing a Project Starting Date </a:t>
          </a:r>
          <a:endParaRPr lang="en-US" sz="1200">
            <a:solidFill>
              <a:sysClr val="windowText" lastClr="000000"/>
            </a:solidFill>
            <a:latin typeface="Calibri" panose="020F0502020204030204"/>
            <a:ea typeface="+mn-ea"/>
            <a:cs typeface="+mn-cs"/>
          </a:endParaRPr>
        </a:p>
      </dgm:t>
    </dgm:pt>
    <dgm:pt modelId="{9FAECB22-ACFC-4C4B-B752-37F5D0959D98}" type="parTrans" cxnId="{BFE8B8C7-DE95-4FAF-93F1-3B9EB675B0A2}">
      <dgm:prSet/>
      <dgm:spPr>
        <a:xfrm rot="18289469">
          <a:off x="4654854" y="3770586"/>
          <a:ext cx="579351"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CF68F1E-C763-479F-830F-D0A38982B1D5}" type="sibTrans" cxnId="{BFE8B8C7-DE95-4FAF-93F1-3B9EB675B0A2}">
      <dgm:prSet/>
      <dgm:spPr/>
      <dgm:t>
        <a:bodyPr/>
        <a:lstStyle/>
        <a:p>
          <a:endParaRPr lang="en-US"/>
        </a:p>
      </dgm:t>
    </dgm:pt>
    <dgm:pt modelId="{640DB2CE-4471-478B-AABC-C31E36F07743}">
      <dgm:prSet custT="1"/>
      <dgm:spPr>
        <a:xfrm>
          <a:off x="5109953" y="3809516"/>
          <a:ext cx="2552401"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Entering Tasks and Assigning Task Relationships </a:t>
          </a:r>
          <a:endParaRPr lang="en-US" sz="1200">
            <a:solidFill>
              <a:sysClr val="windowText" lastClr="000000"/>
            </a:solidFill>
            <a:latin typeface="Calibri" panose="020F0502020204030204"/>
            <a:ea typeface="+mn-ea"/>
            <a:cs typeface="+mn-cs"/>
          </a:endParaRPr>
        </a:p>
      </dgm:t>
    </dgm:pt>
    <dgm:pt modelId="{35636E4B-5377-4FCA-9622-C02D0F47ECAF}" type="parTrans" cxnId="{AD8A1AC9-52F4-4657-A2E7-B219989D9CFD}">
      <dgm:prSet/>
      <dgm:spPr>
        <a:xfrm>
          <a:off x="4779107" y="4008382"/>
          <a:ext cx="330846" cy="15826"/>
        </a:xfrm>
        <a:custGeom>
          <a:avLst/>
          <a:gdLst/>
          <a:ahLst/>
          <a:cxnLst/>
          <a:rect l="0" t="0" r="0" b="0"/>
          <a:pathLst>
            <a:path>
              <a:moveTo>
                <a:pt x="0" y="7913"/>
              </a:moveTo>
              <a:lnTo>
                <a:pt x="330846"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95ACC7A2-E401-4B9E-8974-8201549BD40A}" type="sibTrans" cxnId="{AD8A1AC9-52F4-4657-A2E7-B219989D9CFD}">
      <dgm:prSet/>
      <dgm:spPr/>
      <dgm:t>
        <a:bodyPr/>
        <a:lstStyle/>
        <a:p>
          <a:endParaRPr lang="en-US"/>
        </a:p>
      </dgm:t>
    </dgm:pt>
    <dgm:pt modelId="{A2636BD7-F2E5-41DA-B596-C08D4A1241DB}">
      <dgm:prSet custT="1"/>
      <dgm:spPr>
        <a:xfrm>
          <a:off x="5109953" y="4285109"/>
          <a:ext cx="2552401" cy="413558"/>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Selecting a Scheduling Method to Review Project Reports</a:t>
          </a:r>
          <a:endParaRPr lang="en-US" sz="1200">
            <a:solidFill>
              <a:sysClr val="windowText" lastClr="000000"/>
            </a:solidFill>
            <a:latin typeface="Calibri" panose="020F0502020204030204"/>
            <a:ea typeface="+mn-ea"/>
            <a:cs typeface="+mn-cs"/>
          </a:endParaRPr>
        </a:p>
      </dgm:t>
    </dgm:pt>
    <dgm:pt modelId="{AB93342D-81B6-4BD9-AC14-49B014436E0A}" type="parTrans" cxnId="{1B0A94EA-099A-4E97-BCC2-ECAF1DF20105}">
      <dgm:prSet/>
      <dgm:spPr>
        <a:xfrm rot="3310531">
          <a:off x="4654854" y="4246178"/>
          <a:ext cx="579351"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4990CC27-AC2A-47E9-B968-4CAE58CE0BE3}" type="sibTrans" cxnId="{1B0A94EA-099A-4E97-BCC2-ECAF1DF20105}">
      <dgm:prSet/>
      <dgm:spPr/>
      <dgm:t>
        <a:bodyPr/>
        <a:lstStyle/>
        <a:p>
          <a:endParaRPr lang="en-US"/>
        </a:p>
      </dgm:t>
    </dgm:pt>
    <dgm:pt modelId="{0D5F461D-3D5C-4DA8-A4B2-D0DEF27A5613}" type="pres">
      <dgm:prSet presAssocID="{72FA9236-A6BB-487D-A661-4BF4B5D61693}" presName="diagram" presStyleCnt="0">
        <dgm:presLayoutVars>
          <dgm:chPref val="1"/>
          <dgm:dir/>
          <dgm:animOne val="branch"/>
          <dgm:animLvl val="lvl"/>
          <dgm:resizeHandles val="exact"/>
        </dgm:presLayoutVars>
      </dgm:prSet>
      <dgm:spPr/>
    </dgm:pt>
    <dgm:pt modelId="{C6585D22-03C4-4606-AF6F-65A3F12272DC}" type="pres">
      <dgm:prSet presAssocID="{2CE3934F-6D8B-4490-ADAE-CDFE342928F2}" presName="root1" presStyleCnt="0"/>
      <dgm:spPr/>
    </dgm:pt>
    <dgm:pt modelId="{39C1DEDD-AA1E-4B6F-BEAE-C8BB644932FA}" type="pres">
      <dgm:prSet presAssocID="{2CE3934F-6D8B-4490-ADAE-CDFE342928F2}" presName="LevelOneTextNode" presStyleLbl="node0" presStyleIdx="0" presStyleCnt="1" custScaleX="315743" custScaleY="120081" custLinFactNeighborX="-2550">
        <dgm:presLayoutVars>
          <dgm:chPref val="3"/>
        </dgm:presLayoutVars>
      </dgm:prSet>
      <dgm:spPr/>
    </dgm:pt>
    <dgm:pt modelId="{A72407D5-ADBF-417D-B76D-30E5F4DFF78D}" type="pres">
      <dgm:prSet presAssocID="{2CE3934F-6D8B-4490-ADAE-CDFE342928F2}" presName="level2hierChild" presStyleCnt="0"/>
      <dgm:spPr/>
    </dgm:pt>
    <dgm:pt modelId="{683634CB-8537-496A-8D41-94C9F2EE9194}" type="pres">
      <dgm:prSet presAssocID="{FE5E8E17-3F65-4E69-97D2-0C8EB9C962D0}" presName="conn2-1" presStyleLbl="parChTrans1D2" presStyleIdx="0" presStyleCnt="4"/>
      <dgm:spPr/>
    </dgm:pt>
    <dgm:pt modelId="{DC3A1E6A-D6EE-4790-9F61-FE727972758F}" type="pres">
      <dgm:prSet presAssocID="{FE5E8E17-3F65-4E69-97D2-0C8EB9C962D0}" presName="connTx" presStyleLbl="parChTrans1D2" presStyleIdx="0" presStyleCnt="4"/>
      <dgm:spPr/>
    </dgm:pt>
    <dgm:pt modelId="{3D67CF5A-5D7A-4275-9517-B77A1CF6D389}" type="pres">
      <dgm:prSet presAssocID="{AEAD349E-6D59-4644-8786-607DBD3A2DF9}" presName="root2" presStyleCnt="0"/>
      <dgm:spPr/>
    </dgm:pt>
    <dgm:pt modelId="{1E55B6F5-499E-48DF-80BA-24B3557FE788}" type="pres">
      <dgm:prSet presAssocID="{AEAD349E-6D59-4644-8786-607DBD3A2DF9}" presName="LevelTwoTextNode" presStyleLbl="node2" presStyleIdx="0" presStyleCnt="4" custScaleX="203260" custScaleY="88944">
        <dgm:presLayoutVars>
          <dgm:chPref val="3"/>
        </dgm:presLayoutVars>
      </dgm:prSet>
      <dgm:spPr/>
    </dgm:pt>
    <dgm:pt modelId="{FF2EA019-F5BB-4C90-815C-2D774CDF58D5}" type="pres">
      <dgm:prSet presAssocID="{AEAD349E-6D59-4644-8786-607DBD3A2DF9}" presName="level3hierChild" presStyleCnt="0"/>
      <dgm:spPr/>
    </dgm:pt>
    <dgm:pt modelId="{F4E9EB25-40C0-4520-A312-EC35BE8B94BF}" type="pres">
      <dgm:prSet presAssocID="{4688A7D0-D6D0-4A8B-9CEF-668B81F89994}" presName="conn2-1" presStyleLbl="parChTrans1D2" presStyleIdx="1" presStyleCnt="4"/>
      <dgm:spPr/>
    </dgm:pt>
    <dgm:pt modelId="{59A563FC-E854-458C-A6DB-F2B6E2FAF9F4}" type="pres">
      <dgm:prSet presAssocID="{4688A7D0-D6D0-4A8B-9CEF-668B81F89994}" presName="connTx" presStyleLbl="parChTrans1D2" presStyleIdx="1" presStyleCnt="4"/>
      <dgm:spPr/>
    </dgm:pt>
    <dgm:pt modelId="{35A91F0D-0187-45C7-9CDB-3430D8E27F68}" type="pres">
      <dgm:prSet presAssocID="{6A1B8A36-3F4E-421C-B82C-1F64B580DEEC}" presName="root2" presStyleCnt="0"/>
      <dgm:spPr/>
    </dgm:pt>
    <dgm:pt modelId="{92D90707-560C-4D9D-8433-6A30548337E8}" type="pres">
      <dgm:prSet presAssocID="{6A1B8A36-3F4E-421C-B82C-1F64B580DEEC}" presName="LevelTwoTextNode" presStyleLbl="node2" presStyleIdx="1" presStyleCnt="4" custScaleX="203260">
        <dgm:presLayoutVars>
          <dgm:chPref val="3"/>
        </dgm:presLayoutVars>
      </dgm:prSet>
      <dgm:spPr/>
    </dgm:pt>
    <dgm:pt modelId="{0E64B0C7-5DDE-4507-ADF4-634B7C34D603}" type="pres">
      <dgm:prSet presAssocID="{6A1B8A36-3F4E-421C-B82C-1F64B580DEEC}" presName="level3hierChild" presStyleCnt="0"/>
      <dgm:spPr/>
    </dgm:pt>
    <dgm:pt modelId="{B0D41761-5765-472D-9824-CE272D7F5BD1}" type="pres">
      <dgm:prSet presAssocID="{62917C8E-27FC-48D1-B963-0F3873C69577}" presName="conn2-1" presStyleLbl="parChTrans1D3" presStyleIdx="0" presStyleCnt="10"/>
      <dgm:spPr/>
    </dgm:pt>
    <dgm:pt modelId="{F028D46E-1380-4716-A546-ABBC983E9EE0}" type="pres">
      <dgm:prSet presAssocID="{62917C8E-27FC-48D1-B963-0F3873C69577}" presName="connTx" presStyleLbl="parChTrans1D3" presStyleIdx="0" presStyleCnt="10"/>
      <dgm:spPr/>
    </dgm:pt>
    <dgm:pt modelId="{BFA3B091-D23F-4908-A561-801898031868}" type="pres">
      <dgm:prSet presAssocID="{89046B15-AEBC-4D46-B5DD-E29793EB94E6}" presName="root2" presStyleCnt="0"/>
      <dgm:spPr/>
    </dgm:pt>
    <dgm:pt modelId="{F54E6434-53DB-4A9C-B0B5-A9AE5350DC12}" type="pres">
      <dgm:prSet presAssocID="{89046B15-AEBC-4D46-B5DD-E29793EB94E6}" presName="LevelTwoTextNode" presStyleLbl="node3" presStyleIdx="0" presStyleCnt="10" custScaleX="309386">
        <dgm:presLayoutVars>
          <dgm:chPref val="3"/>
        </dgm:presLayoutVars>
      </dgm:prSet>
      <dgm:spPr/>
    </dgm:pt>
    <dgm:pt modelId="{BF6FE398-732C-4C7B-94B7-5551394BCF8A}" type="pres">
      <dgm:prSet presAssocID="{89046B15-AEBC-4D46-B5DD-E29793EB94E6}" presName="level3hierChild" presStyleCnt="0"/>
      <dgm:spPr/>
    </dgm:pt>
    <dgm:pt modelId="{7AF99132-F330-460B-9914-4F698B973493}" type="pres">
      <dgm:prSet presAssocID="{894DFE0A-5BAF-4F4D-A614-D26BBA2996A7}" presName="conn2-1" presStyleLbl="parChTrans1D3" presStyleIdx="1" presStyleCnt="10"/>
      <dgm:spPr/>
    </dgm:pt>
    <dgm:pt modelId="{8E373FD9-76AF-4790-95FA-E4EB3E59A563}" type="pres">
      <dgm:prSet presAssocID="{894DFE0A-5BAF-4F4D-A614-D26BBA2996A7}" presName="connTx" presStyleLbl="parChTrans1D3" presStyleIdx="1" presStyleCnt="10"/>
      <dgm:spPr/>
    </dgm:pt>
    <dgm:pt modelId="{B243A2B0-B5D5-4579-A9C2-60A9D86A246E}" type="pres">
      <dgm:prSet presAssocID="{36FD3B0C-8552-48C7-AD66-EBE88610E944}" presName="root2" presStyleCnt="0"/>
      <dgm:spPr/>
    </dgm:pt>
    <dgm:pt modelId="{577EE808-E111-43D1-AEF1-A05D51A361C8}" type="pres">
      <dgm:prSet presAssocID="{36FD3B0C-8552-48C7-AD66-EBE88610E944}" presName="LevelTwoTextNode" presStyleLbl="node3" presStyleIdx="1" presStyleCnt="10" custScaleX="309386">
        <dgm:presLayoutVars>
          <dgm:chPref val="3"/>
        </dgm:presLayoutVars>
      </dgm:prSet>
      <dgm:spPr/>
    </dgm:pt>
    <dgm:pt modelId="{09280C11-9F96-41D3-8167-853A8B9CDE71}" type="pres">
      <dgm:prSet presAssocID="{36FD3B0C-8552-48C7-AD66-EBE88610E944}" presName="level3hierChild" presStyleCnt="0"/>
      <dgm:spPr/>
    </dgm:pt>
    <dgm:pt modelId="{3A760DB2-9CA0-46AC-A063-0A5E9C82C3F5}" type="pres">
      <dgm:prSet presAssocID="{8AB6E2BE-577D-44BA-95DE-62E1F7D45891}" presName="conn2-1" presStyleLbl="parChTrans1D3" presStyleIdx="2" presStyleCnt="10"/>
      <dgm:spPr/>
    </dgm:pt>
    <dgm:pt modelId="{04BA8AB0-1280-4B7D-8365-266792578D35}" type="pres">
      <dgm:prSet presAssocID="{8AB6E2BE-577D-44BA-95DE-62E1F7D45891}" presName="connTx" presStyleLbl="parChTrans1D3" presStyleIdx="2" presStyleCnt="10"/>
      <dgm:spPr/>
    </dgm:pt>
    <dgm:pt modelId="{61AFC0FE-CCA0-4561-A900-8C68A42F484E}" type="pres">
      <dgm:prSet presAssocID="{33CBE78F-28FD-4E5E-B169-C317AF7794B3}" presName="root2" presStyleCnt="0"/>
      <dgm:spPr/>
    </dgm:pt>
    <dgm:pt modelId="{3702ED9E-2627-499D-B6BF-573507829D9E}" type="pres">
      <dgm:prSet presAssocID="{33CBE78F-28FD-4E5E-B169-C317AF7794B3}" presName="LevelTwoTextNode" presStyleLbl="node3" presStyleIdx="2" presStyleCnt="10" custScaleX="309386">
        <dgm:presLayoutVars>
          <dgm:chPref val="3"/>
        </dgm:presLayoutVars>
      </dgm:prSet>
      <dgm:spPr/>
    </dgm:pt>
    <dgm:pt modelId="{932D647E-1C58-4337-A3C4-4195E2BF6F12}" type="pres">
      <dgm:prSet presAssocID="{33CBE78F-28FD-4E5E-B169-C317AF7794B3}" presName="level3hierChild" presStyleCnt="0"/>
      <dgm:spPr/>
    </dgm:pt>
    <dgm:pt modelId="{F60F0FC8-028C-41FC-88AC-DD4C46C99720}" type="pres">
      <dgm:prSet presAssocID="{C8279579-DEE8-4AB3-AE28-DABA7034BDED}" presName="conn2-1" presStyleLbl="parChTrans1D3" presStyleIdx="3" presStyleCnt="10"/>
      <dgm:spPr/>
    </dgm:pt>
    <dgm:pt modelId="{8E5E04FA-A9D2-41DD-A3C1-7C6C1E1A9891}" type="pres">
      <dgm:prSet presAssocID="{C8279579-DEE8-4AB3-AE28-DABA7034BDED}" presName="connTx" presStyleLbl="parChTrans1D3" presStyleIdx="3" presStyleCnt="10"/>
      <dgm:spPr/>
    </dgm:pt>
    <dgm:pt modelId="{9E4DF886-095C-49DD-9FFC-94F4A52282F7}" type="pres">
      <dgm:prSet presAssocID="{4F8FCA50-C8DE-440C-833F-D8EA995F54D9}" presName="root2" presStyleCnt="0"/>
      <dgm:spPr/>
    </dgm:pt>
    <dgm:pt modelId="{3FFF9049-B47B-4089-8E45-0629DB2CA861}" type="pres">
      <dgm:prSet presAssocID="{4F8FCA50-C8DE-440C-833F-D8EA995F54D9}" presName="LevelTwoTextNode" presStyleLbl="node3" presStyleIdx="3" presStyleCnt="10" custScaleX="308628">
        <dgm:presLayoutVars>
          <dgm:chPref val="3"/>
        </dgm:presLayoutVars>
      </dgm:prSet>
      <dgm:spPr/>
    </dgm:pt>
    <dgm:pt modelId="{28797C73-F872-484E-A677-C0DF8DED4F87}" type="pres">
      <dgm:prSet presAssocID="{4F8FCA50-C8DE-440C-833F-D8EA995F54D9}" presName="level3hierChild" presStyleCnt="0"/>
      <dgm:spPr/>
    </dgm:pt>
    <dgm:pt modelId="{A63B8A79-FC06-45A5-AD16-9B10CA7919DC}" type="pres">
      <dgm:prSet presAssocID="{C1465C15-AD77-4521-8F06-9442531A354C}" presName="conn2-1" presStyleLbl="parChTrans1D2" presStyleIdx="2" presStyleCnt="4"/>
      <dgm:spPr/>
    </dgm:pt>
    <dgm:pt modelId="{F59804FB-EDB1-46F9-A2DC-6AAE001D1902}" type="pres">
      <dgm:prSet presAssocID="{C1465C15-AD77-4521-8F06-9442531A354C}" presName="connTx" presStyleLbl="parChTrans1D2" presStyleIdx="2" presStyleCnt="4"/>
      <dgm:spPr/>
    </dgm:pt>
    <dgm:pt modelId="{B75AA7FD-6611-4522-8A86-5DBDC3A66A9C}" type="pres">
      <dgm:prSet presAssocID="{39EE73FE-DB9A-4720-9372-821514FBD7DA}" presName="root2" presStyleCnt="0"/>
      <dgm:spPr/>
    </dgm:pt>
    <dgm:pt modelId="{723F8E23-5912-430B-9654-B9C190DD6CC7}" type="pres">
      <dgm:prSet presAssocID="{39EE73FE-DB9A-4720-9372-821514FBD7DA}" presName="LevelTwoTextNode" presStyleLbl="node2" presStyleIdx="2" presStyleCnt="4" custScaleX="203260">
        <dgm:presLayoutVars>
          <dgm:chPref val="3"/>
        </dgm:presLayoutVars>
      </dgm:prSet>
      <dgm:spPr/>
    </dgm:pt>
    <dgm:pt modelId="{308A7EB9-2CDA-4358-8D48-5FFAE3ED0C67}" type="pres">
      <dgm:prSet presAssocID="{39EE73FE-DB9A-4720-9372-821514FBD7DA}" presName="level3hierChild" presStyleCnt="0"/>
      <dgm:spPr/>
    </dgm:pt>
    <dgm:pt modelId="{E37A6053-671E-45BD-A63A-255F48BBEF80}" type="pres">
      <dgm:prSet presAssocID="{512A90D3-3B6E-4F59-9FA3-B7C8A935D764}" presName="conn2-1" presStyleLbl="parChTrans1D3" presStyleIdx="4" presStyleCnt="10"/>
      <dgm:spPr/>
    </dgm:pt>
    <dgm:pt modelId="{ABB1F807-3591-4D17-8A7D-8E5F98EACBC4}" type="pres">
      <dgm:prSet presAssocID="{512A90D3-3B6E-4F59-9FA3-B7C8A935D764}" presName="connTx" presStyleLbl="parChTrans1D3" presStyleIdx="4" presStyleCnt="10"/>
      <dgm:spPr/>
    </dgm:pt>
    <dgm:pt modelId="{0E2B877B-EBE6-4AD8-84C4-4A55F1F9EB52}" type="pres">
      <dgm:prSet presAssocID="{132B55A3-D2B2-4FCA-8D2C-4C725F5F8498}" presName="root2" presStyleCnt="0"/>
      <dgm:spPr/>
    </dgm:pt>
    <dgm:pt modelId="{C642CD53-DF3B-4B04-992F-C7F35E841014}" type="pres">
      <dgm:prSet presAssocID="{132B55A3-D2B2-4FCA-8D2C-4C725F5F8498}" presName="LevelTwoTextNode" presStyleLbl="node3" presStyleIdx="4" presStyleCnt="10" custScaleX="308628">
        <dgm:presLayoutVars>
          <dgm:chPref val="3"/>
        </dgm:presLayoutVars>
      </dgm:prSet>
      <dgm:spPr/>
    </dgm:pt>
    <dgm:pt modelId="{565BE1AA-42C2-415A-AC80-D1DDBD8F2811}" type="pres">
      <dgm:prSet presAssocID="{132B55A3-D2B2-4FCA-8D2C-4C725F5F8498}" presName="level3hierChild" presStyleCnt="0"/>
      <dgm:spPr/>
    </dgm:pt>
    <dgm:pt modelId="{9D66365C-3A01-43E3-9CDA-7AF2D080F899}" type="pres">
      <dgm:prSet presAssocID="{2963B2B7-EA0E-47C8-8982-3C759E752CE8}" presName="conn2-1" presStyleLbl="parChTrans1D3" presStyleIdx="5" presStyleCnt="10"/>
      <dgm:spPr/>
    </dgm:pt>
    <dgm:pt modelId="{A8CFBFF1-1601-4C59-BA2F-AD417CE42577}" type="pres">
      <dgm:prSet presAssocID="{2963B2B7-EA0E-47C8-8982-3C759E752CE8}" presName="connTx" presStyleLbl="parChTrans1D3" presStyleIdx="5" presStyleCnt="10"/>
      <dgm:spPr/>
    </dgm:pt>
    <dgm:pt modelId="{473FB433-1CAF-402A-BD03-CF216649F22D}" type="pres">
      <dgm:prSet presAssocID="{8F2A23C7-47D5-4D1F-BF39-3811FEE8D1ED}" presName="root2" presStyleCnt="0"/>
      <dgm:spPr/>
    </dgm:pt>
    <dgm:pt modelId="{7F482F84-772B-4E24-BA94-18FF6F6566CC}" type="pres">
      <dgm:prSet presAssocID="{8F2A23C7-47D5-4D1F-BF39-3811FEE8D1ED}" presName="LevelTwoTextNode" presStyleLbl="node3" presStyleIdx="5" presStyleCnt="10" custScaleX="308628">
        <dgm:presLayoutVars>
          <dgm:chPref val="3"/>
        </dgm:presLayoutVars>
      </dgm:prSet>
      <dgm:spPr/>
    </dgm:pt>
    <dgm:pt modelId="{2597EAF3-6CEB-4212-9AD7-A93E19283546}" type="pres">
      <dgm:prSet presAssocID="{8F2A23C7-47D5-4D1F-BF39-3811FEE8D1ED}" presName="level3hierChild" presStyleCnt="0"/>
      <dgm:spPr/>
    </dgm:pt>
    <dgm:pt modelId="{21823E2C-607B-4F9A-8507-4F192DD48441}" type="pres">
      <dgm:prSet presAssocID="{939276C5-A983-4D00-983F-0157F038B59E}" presName="conn2-1" presStyleLbl="parChTrans1D3" presStyleIdx="6" presStyleCnt="10"/>
      <dgm:spPr/>
    </dgm:pt>
    <dgm:pt modelId="{9D4E566C-51E4-4447-B574-4C4647B598C8}" type="pres">
      <dgm:prSet presAssocID="{939276C5-A983-4D00-983F-0157F038B59E}" presName="connTx" presStyleLbl="parChTrans1D3" presStyleIdx="6" presStyleCnt="10"/>
      <dgm:spPr/>
    </dgm:pt>
    <dgm:pt modelId="{A214FC86-47D6-4F0C-BD01-86741B167C8A}" type="pres">
      <dgm:prSet presAssocID="{563B8278-6091-4BB6-85F0-B52D37A2DF0C}" presName="root2" presStyleCnt="0"/>
      <dgm:spPr/>
    </dgm:pt>
    <dgm:pt modelId="{C47B1B34-5ED3-4331-9274-D6F998EE7C34}" type="pres">
      <dgm:prSet presAssocID="{563B8278-6091-4BB6-85F0-B52D37A2DF0C}" presName="LevelTwoTextNode" presStyleLbl="node3" presStyleIdx="6" presStyleCnt="10" custScaleX="308628">
        <dgm:presLayoutVars>
          <dgm:chPref val="3"/>
        </dgm:presLayoutVars>
      </dgm:prSet>
      <dgm:spPr/>
    </dgm:pt>
    <dgm:pt modelId="{C4E04455-4FAF-46CA-ABEB-3500E61950B7}" type="pres">
      <dgm:prSet presAssocID="{563B8278-6091-4BB6-85F0-B52D37A2DF0C}" presName="level3hierChild" presStyleCnt="0"/>
      <dgm:spPr/>
    </dgm:pt>
    <dgm:pt modelId="{FA484445-3F2B-4733-BC7D-B25B169DB00A}" type="pres">
      <dgm:prSet presAssocID="{6560E91F-B866-40E5-AC9B-594EBDDCC2DC}" presName="conn2-1" presStyleLbl="parChTrans1D2" presStyleIdx="3" presStyleCnt="4"/>
      <dgm:spPr/>
    </dgm:pt>
    <dgm:pt modelId="{A5F062D7-2F87-45C7-BFC4-D55AF9F90651}" type="pres">
      <dgm:prSet presAssocID="{6560E91F-B866-40E5-AC9B-594EBDDCC2DC}" presName="connTx" presStyleLbl="parChTrans1D2" presStyleIdx="3" presStyleCnt="4"/>
      <dgm:spPr/>
    </dgm:pt>
    <dgm:pt modelId="{A7A199FE-D220-4A69-9F01-E1D6E174884D}" type="pres">
      <dgm:prSet presAssocID="{7E86E7B7-42DD-4133-BD02-076EBC7B01AB}" presName="root2" presStyleCnt="0"/>
      <dgm:spPr/>
    </dgm:pt>
    <dgm:pt modelId="{BDF0F0CF-D02E-41CC-8078-3F3A36B57643}" type="pres">
      <dgm:prSet presAssocID="{7E86E7B7-42DD-4133-BD02-076EBC7B01AB}" presName="LevelTwoTextNode" presStyleLbl="node2" presStyleIdx="3" presStyleCnt="4" custScaleX="203066">
        <dgm:presLayoutVars>
          <dgm:chPref val="3"/>
        </dgm:presLayoutVars>
      </dgm:prSet>
      <dgm:spPr/>
    </dgm:pt>
    <dgm:pt modelId="{4747FCF2-81DC-438B-9580-4C70C57434E0}" type="pres">
      <dgm:prSet presAssocID="{7E86E7B7-42DD-4133-BD02-076EBC7B01AB}" presName="level3hierChild" presStyleCnt="0"/>
      <dgm:spPr/>
    </dgm:pt>
    <dgm:pt modelId="{94296A06-776F-406C-8520-F8BE07EDEA18}" type="pres">
      <dgm:prSet presAssocID="{9FAECB22-ACFC-4C4B-B752-37F5D0959D98}" presName="conn2-1" presStyleLbl="parChTrans1D3" presStyleIdx="7" presStyleCnt="10"/>
      <dgm:spPr/>
    </dgm:pt>
    <dgm:pt modelId="{43705BAE-0EA7-49E5-A86C-BBE48DADDCBD}" type="pres">
      <dgm:prSet presAssocID="{9FAECB22-ACFC-4C4B-B752-37F5D0959D98}" presName="connTx" presStyleLbl="parChTrans1D3" presStyleIdx="7" presStyleCnt="10"/>
      <dgm:spPr/>
    </dgm:pt>
    <dgm:pt modelId="{65256686-0AEA-4602-8D21-3EA2FCE8C9B6}" type="pres">
      <dgm:prSet presAssocID="{80A07BB7-5586-44ED-8C32-23A35343AB38}" presName="root2" presStyleCnt="0"/>
      <dgm:spPr/>
    </dgm:pt>
    <dgm:pt modelId="{2564F438-C74D-4C52-AD47-00C455005E25}" type="pres">
      <dgm:prSet presAssocID="{80A07BB7-5586-44ED-8C32-23A35343AB38}" presName="LevelTwoTextNode" presStyleLbl="node3" presStyleIdx="7" presStyleCnt="10" custScaleX="308590">
        <dgm:presLayoutVars>
          <dgm:chPref val="3"/>
        </dgm:presLayoutVars>
      </dgm:prSet>
      <dgm:spPr/>
    </dgm:pt>
    <dgm:pt modelId="{84972DA8-F824-4636-BFDA-B412D364A04B}" type="pres">
      <dgm:prSet presAssocID="{80A07BB7-5586-44ED-8C32-23A35343AB38}" presName="level3hierChild" presStyleCnt="0"/>
      <dgm:spPr/>
    </dgm:pt>
    <dgm:pt modelId="{8C7EEF6A-7A21-4568-94C1-27786E77E34C}" type="pres">
      <dgm:prSet presAssocID="{35636E4B-5377-4FCA-9622-C02D0F47ECAF}" presName="conn2-1" presStyleLbl="parChTrans1D3" presStyleIdx="8" presStyleCnt="10"/>
      <dgm:spPr/>
    </dgm:pt>
    <dgm:pt modelId="{5B7C0753-A2D4-4971-AC7A-E30E049B5D05}" type="pres">
      <dgm:prSet presAssocID="{35636E4B-5377-4FCA-9622-C02D0F47ECAF}" presName="connTx" presStyleLbl="parChTrans1D3" presStyleIdx="8" presStyleCnt="10"/>
      <dgm:spPr/>
    </dgm:pt>
    <dgm:pt modelId="{3D1708E5-2944-4F7A-81E3-47A663D8D114}" type="pres">
      <dgm:prSet presAssocID="{640DB2CE-4471-478B-AABC-C31E36F07743}" presName="root2" presStyleCnt="0"/>
      <dgm:spPr/>
    </dgm:pt>
    <dgm:pt modelId="{009382D6-FF93-4486-993E-2D91CDEE6EC4}" type="pres">
      <dgm:prSet presAssocID="{640DB2CE-4471-478B-AABC-C31E36F07743}" presName="LevelTwoTextNode" presStyleLbl="node3" presStyleIdx="8" presStyleCnt="10" custScaleX="308590">
        <dgm:presLayoutVars>
          <dgm:chPref val="3"/>
        </dgm:presLayoutVars>
      </dgm:prSet>
      <dgm:spPr/>
    </dgm:pt>
    <dgm:pt modelId="{72FB2E8A-8F5E-4DED-8909-C8A5F8EC92BF}" type="pres">
      <dgm:prSet presAssocID="{640DB2CE-4471-478B-AABC-C31E36F07743}" presName="level3hierChild" presStyleCnt="0"/>
      <dgm:spPr/>
    </dgm:pt>
    <dgm:pt modelId="{AA31C4A5-CB88-411F-A6C1-7227BADF7FE3}" type="pres">
      <dgm:prSet presAssocID="{AB93342D-81B6-4BD9-AC14-49B014436E0A}" presName="conn2-1" presStyleLbl="parChTrans1D3" presStyleIdx="9" presStyleCnt="10"/>
      <dgm:spPr/>
    </dgm:pt>
    <dgm:pt modelId="{69A3DF24-611D-486E-A933-911691EFA98A}" type="pres">
      <dgm:prSet presAssocID="{AB93342D-81B6-4BD9-AC14-49B014436E0A}" presName="connTx" presStyleLbl="parChTrans1D3" presStyleIdx="9" presStyleCnt="10"/>
      <dgm:spPr/>
    </dgm:pt>
    <dgm:pt modelId="{5620A258-E31D-48E9-BF8A-4C459251B6F0}" type="pres">
      <dgm:prSet presAssocID="{A2636BD7-F2E5-41DA-B596-C08D4A1241DB}" presName="root2" presStyleCnt="0"/>
      <dgm:spPr/>
    </dgm:pt>
    <dgm:pt modelId="{9C507539-B003-4103-B5AD-705C80484C37}" type="pres">
      <dgm:prSet presAssocID="{A2636BD7-F2E5-41DA-B596-C08D4A1241DB}" presName="LevelTwoTextNode" presStyleLbl="node3" presStyleIdx="9" presStyleCnt="10" custScaleX="308590">
        <dgm:presLayoutVars>
          <dgm:chPref val="3"/>
        </dgm:presLayoutVars>
      </dgm:prSet>
      <dgm:spPr/>
    </dgm:pt>
    <dgm:pt modelId="{E065ACB2-7CCE-40C3-AA4F-3167B37427B3}" type="pres">
      <dgm:prSet presAssocID="{A2636BD7-F2E5-41DA-B596-C08D4A1241DB}" presName="level3hierChild" presStyleCnt="0"/>
      <dgm:spPr/>
    </dgm:pt>
  </dgm:ptLst>
  <dgm:cxnLst>
    <dgm:cxn modelId="{F79E0D00-B9D6-4549-ADDF-B9D3488BF454}" type="presOf" srcId="{512A90D3-3B6E-4F59-9FA3-B7C8A935D764}" destId="{ABB1F807-3591-4D17-8A7D-8E5F98EACBC4}" srcOrd="1" destOrd="0" presId="urn:microsoft.com/office/officeart/2005/8/layout/hierarchy2"/>
    <dgm:cxn modelId="{99C4D200-2042-406B-9CFF-B07C6D1BC6B3}" type="presOf" srcId="{35636E4B-5377-4FCA-9622-C02D0F47ECAF}" destId="{8C7EEF6A-7A21-4568-94C1-27786E77E34C}" srcOrd="0" destOrd="0" presId="urn:microsoft.com/office/officeart/2005/8/layout/hierarchy2"/>
    <dgm:cxn modelId="{6554D203-909C-43B0-8DD5-1945A378FCDA}" srcId="{2CE3934F-6D8B-4490-ADAE-CDFE342928F2}" destId="{39EE73FE-DB9A-4720-9372-821514FBD7DA}" srcOrd="2" destOrd="0" parTransId="{C1465C15-AD77-4521-8F06-9442531A354C}" sibTransId="{580AB9F7-35E4-4E64-B625-3A94B505801A}"/>
    <dgm:cxn modelId="{B6467007-D035-4D98-9284-DD36F0EFA02D}" srcId="{39EE73FE-DB9A-4720-9372-821514FBD7DA}" destId="{8F2A23C7-47D5-4D1F-BF39-3811FEE8D1ED}" srcOrd="1" destOrd="0" parTransId="{2963B2B7-EA0E-47C8-8982-3C759E752CE8}" sibTransId="{0FE5766E-1393-4B0F-99BB-C6764AD3DF87}"/>
    <dgm:cxn modelId="{AB308507-2B17-4EFB-87F8-DE8CA2D79D02}" type="presOf" srcId="{132B55A3-D2B2-4FCA-8D2C-4C725F5F8498}" destId="{C642CD53-DF3B-4B04-992F-C7F35E841014}" srcOrd="0" destOrd="0" presId="urn:microsoft.com/office/officeart/2005/8/layout/hierarchy2"/>
    <dgm:cxn modelId="{4338D809-188A-449C-B504-D3EA7E357A40}" type="presOf" srcId="{6A1B8A36-3F4E-421C-B82C-1F64B580DEEC}" destId="{92D90707-560C-4D9D-8433-6A30548337E8}" srcOrd="0" destOrd="0" presId="urn:microsoft.com/office/officeart/2005/8/layout/hierarchy2"/>
    <dgm:cxn modelId="{EB0AE009-8DA1-4023-80FA-D6AB0B25D218}" type="presOf" srcId="{4688A7D0-D6D0-4A8B-9CEF-668B81F89994}" destId="{59A563FC-E854-458C-A6DB-F2B6E2FAF9F4}" srcOrd="1" destOrd="0" presId="urn:microsoft.com/office/officeart/2005/8/layout/hierarchy2"/>
    <dgm:cxn modelId="{92AE4B0A-C30C-470A-9DFB-359849DDAC33}" type="presOf" srcId="{512A90D3-3B6E-4F59-9FA3-B7C8A935D764}" destId="{E37A6053-671E-45BD-A63A-255F48BBEF80}" srcOrd="0" destOrd="0" presId="urn:microsoft.com/office/officeart/2005/8/layout/hierarchy2"/>
    <dgm:cxn modelId="{C27FC911-AB12-49C5-8364-0DA21B9E0277}" type="presOf" srcId="{894DFE0A-5BAF-4F4D-A614-D26BBA2996A7}" destId="{7AF99132-F330-460B-9914-4F698B973493}" srcOrd="0" destOrd="0" presId="urn:microsoft.com/office/officeart/2005/8/layout/hierarchy2"/>
    <dgm:cxn modelId="{4EBBED1C-C1B9-4824-8400-B268A09C4186}" srcId="{39EE73FE-DB9A-4720-9372-821514FBD7DA}" destId="{132B55A3-D2B2-4FCA-8D2C-4C725F5F8498}" srcOrd="0" destOrd="0" parTransId="{512A90D3-3B6E-4F59-9FA3-B7C8A935D764}" sibTransId="{6721075E-1BB6-4480-895D-0569DC9F3F28}"/>
    <dgm:cxn modelId="{72C4A11E-90E8-4B18-9ABE-900E7CCE4A28}" srcId="{6A1B8A36-3F4E-421C-B82C-1F64B580DEEC}" destId="{33CBE78F-28FD-4E5E-B169-C317AF7794B3}" srcOrd="2" destOrd="0" parTransId="{8AB6E2BE-577D-44BA-95DE-62E1F7D45891}" sibTransId="{66B1B812-86B1-448D-9E3D-B87C80CFBB6F}"/>
    <dgm:cxn modelId="{3BDF0B31-9867-4FC4-9D46-2F247C286A24}" type="presOf" srcId="{7E86E7B7-42DD-4133-BD02-076EBC7B01AB}" destId="{BDF0F0CF-D02E-41CC-8078-3F3A36B57643}" srcOrd="0" destOrd="0" presId="urn:microsoft.com/office/officeart/2005/8/layout/hierarchy2"/>
    <dgm:cxn modelId="{852C5039-4E86-422E-BA4B-8D6D89E69A31}" type="presOf" srcId="{80A07BB7-5586-44ED-8C32-23A35343AB38}" destId="{2564F438-C74D-4C52-AD47-00C455005E25}" srcOrd="0" destOrd="0" presId="urn:microsoft.com/office/officeart/2005/8/layout/hierarchy2"/>
    <dgm:cxn modelId="{23D1975B-A9B5-4609-A499-7B28BE908DD5}" type="presOf" srcId="{C8279579-DEE8-4AB3-AE28-DABA7034BDED}" destId="{8E5E04FA-A9D2-41DD-A3C1-7C6C1E1A9891}" srcOrd="1" destOrd="0" presId="urn:microsoft.com/office/officeart/2005/8/layout/hierarchy2"/>
    <dgm:cxn modelId="{E7452E63-EFAB-4D56-BC4C-669DD65F7B5A}" type="presOf" srcId="{8AB6E2BE-577D-44BA-95DE-62E1F7D45891}" destId="{3A760DB2-9CA0-46AC-A063-0A5E9C82C3F5}" srcOrd="0" destOrd="0" presId="urn:microsoft.com/office/officeart/2005/8/layout/hierarchy2"/>
    <dgm:cxn modelId="{5A6D596A-7AF1-4624-A91A-2EAEE50B907B}" type="presOf" srcId="{9FAECB22-ACFC-4C4B-B752-37F5D0959D98}" destId="{94296A06-776F-406C-8520-F8BE07EDEA18}" srcOrd="0" destOrd="0" presId="urn:microsoft.com/office/officeart/2005/8/layout/hierarchy2"/>
    <dgm:cxn modelId="{1FD0C94B-0E3F-45D1-976E-D5DC1A1F1E60}" type="presOf" srcId="{62917C8E-27FC-48D1-B963-0F3873C69577}" destId="{F028D46E-1380-4716-A546-ABBC983E9EE0}" srcOrd="1" destOrd="0" presId="urn:microsoft.com/office/officeart/2005/8/layout/hierarchy2"/>
    <dgm:cxn modelId="{32D8E96B-2282-473A-ADCC-EC22C68031D5}" srcId="{2CE3934F-6D8B-4490-ADAE-CDFE342928F2}" destId="{7E86E7B7-42DD-4133-BD02-076EBC7B01AB}" srcOrd="3" destOrd="0" parTransId="{6560E91F-B866-40E5-AC9B-594EBDDCC2DC}" sibTransId="{A865E85B-F199-44AD-92D6-378EB5E1C5C2}"/>
    <dgm:cxn modelId="{C4AD7E4F-5220-4AF5-B06F-072E4A474FD6}" type="presOf" srcId="{FE5E8E17-3F65-4E69-97D2-0C8EB9C962D0}" destId="{DC3A1E6A-D6EE-4790-9F61-FE727972758F}" srcOrd="1" destOrd="0" presId="urn:microsoft.com/office/officeart/2005/8/layout/hierarchy2"/>
    <dgm:cxn modelId="{FDFF0950-D6C8-4C4C-941B-A1E32569D8DA}" type="presOf" srcId="{36FD3B0C-8552-48C7-AD66-EBE88610E944}" destId="{577EE808-E111-43D1-AEF1-A05D51A361C8}" srcOrd="0" destOrd="0" presId="urn:microsoft.com/office/officeart/2005/8/layout/hierarchy2"/>
    <dgm:cxn modelId="{B6AFBD70-04E0-423E-8466-44E14CA569F6}" type="presOf" srcId="{AEAD349E-6D59-4644-8786-607DBD3A2DF9}" destId="{1E55B6F5-499E-48DF-80BA-24B3557FE788}" srcOrd="0" destOrd="0" presId="urn:microsoft.com/office/officeart/2005/8/layout/hierarchy2"/>
    <dgm:cxn modelId="{501B6871-F36B-4C68-9E07-1B4C65115E31}" type="presOf" srcId="{2963B2B7-EA0E-47C8-8982-3C759E752CE8}" destId="{A8CFBFF1-1601-4C59-BA2F-AD417CE42577}" srcOrd="1" destOrd="0" presId="urn:microsoft.com/office/officeart/2005/8/layout/hierarchy2"/>
    <dgm:cxn modelId="{457E1154-B425-4F7E-A112-C40E030F9134}" type="presOf" srcId="{640DB2CE-4471-478B-AABC-C31E36F07743}" destId="{009382D6-FF93-4486-993E-2D91CDEE6EC4}" srcOrd="0" destOrd="0" presId="urn:microsoft.com/office/officeart/2005/8/layout/hierarchy2"/>
    <dgm:cxn modelId="{D1244677-8790-4D48-83AB-4061260C27CC}" type="presOf" srcId="{A2636BD7-F2E5-41DA-B596-C08D4A1241DB}" destId="{9C507539-B003-4103-B5AD-705C80484C37}" srcOrd="0" destOrd="0" presId="urn:microsoft.com/office/officeart/2005/8/layout/hierarchy2"/>
    <dgm:cxn modelId="{9C3A5278-A84A-4AB6-AE9B-725E5C70A550}" type="presOf" srcId="{8F2A23C7-47D5-4D1F-BF39-3811FEE8D1ED}" destId="{7F482F84-772B-4E24-BA94-18FF6F6566CC}" srcOrd="0" destOrd="0" presId="urn:microsoft.com/office/officeart/2005/8/layout/hierarchy2"/>
    <dgm:cxn modelId="{76C3EA79-D6DD-4518-8876-B24922476654}" type="presOf" srcId="{C1465C15-AD77-4521-8F06-9442531A354C}" destId="{F59804FB-EDB1-46F9-A2DC-6AAE001D1902}" srcOrd="1" destOrd="0" presId="urn:microsoft.com/office/officeart/2005/8/layout/hierarchy2"/>
    <dgm:cxn modelId="{04436C7A-0F42-4768-BF4F-F11B7B44EB3E}" srcId="{6A1B8A36-3F4E-421C-B82C-1F64B580DEEC}" destId="{36FD3B0C-8552-48C7-AD66-EBE88610E944}" srcOrd="1" destOrd="0" parTransId="{894DFE0A-5BAF-4F4D-A614-D26BBA2996A7}" sibTransId="{7FE4929C-F778-4AD1-9B4E-DA17A757FF7A}"/>
    <dgm:cxn modelId="{1A14637F-EAC7-443D-AF49-A71F111A10FC}" type="presOf" srcId="{C1465C15-AD77-4521-8F06-9442531A354C}" destId="{A63B8A79-FC06-45A5-AD16-9B10CA7919DC}" srcOrd="0" destOrd="0" presId="urn:microsoft.com/office/officeart/2005/8/layout/hierarchy2"/>
    <dgm:cxn modelId="{C2E33980-8A41-48B4-8E6D-C950B00D4820}" srcId="{2CE3934F-6D8B-4490-ADAE-CDFE342928F2}" destId="{6A1B8A36-3F4E-421C-B82C-1F64B580DEEC}" srcOrd="1" destOrd="0" parTransId="{4688A7D0-D6D0-4A8B-9CEF-668B81F89994}" sibTransId="{8008AF99-88DF-4B03-B2B9-295837BC59E9}"/>
    <dgm:cxn modelId="{06F71688-923B-4812-8E57-09DA8EB57681}" type="presOf" srcId="{894DFE0A-5BAF-4F4D-A614-D26BBA2996A7}" destId="{8E373FD9-76AF-4790-95FA-E4EB3E59A563}" srcOrd="1" destOrd="0" presId="urn:microsoft.com/office/officeart/2005/8/layout/hierarchy2"/>
    <dgm:cxn modelId="{22F8EB93-DF25-47C6-94F6-2C1AFED40DBB}" type="presOf" srcId="{4688A7D0-D6D0-4A8B-9CEF-668B81F89994}" destId="{F4E9EB25-40C0-4520-A312-EC35BE8B94BF}" srcOrd="0" destOrd="0" presId="urn:microsoft.com/office/officeart/2005/8/layout/hierarchy2"/>
    <dgm:cxn modelId="{0CD6829F-B2D1-4918-8305-2BCD441CF6FA}" srcId="{6A1B8A36-3F4E-421C-B82C-1F64B580DEEC}" destId="{89046B15-AEBC-4D46-B5DD-E29793EB94E6}" srcOrd="0" destOrd="0" parTransId="{62917C8E-27FC-48D1-B963-0F3873C69577}" sibTransId="{634C39C3-38E0-4133-8994-05246644A530}"/>
    <dgm:cxn modelId="{66B516A1-0016-4DA4-B4BB-714915BF5438}" type="presOf" srcId="{9FAECB22-ACFC-4C4B-B752-37F5D0959D98}" destId="{43705BAE-0EA7-49E5-A86C-BBE48DADDCBD}" srcOrd="1" destOrd="0" presId="urn:microsoft.com/office/officeart/2005/8/layout/hierarchy2"/>
    <dgm:cxn modelId="{214255A1-054E-4B1D-9ABE-46E8C97F2F7D}" type="presOf" srcId="{39EE73FE-DB9A-4720-9372-821514FBD7DA}" destId="{723F8E23-5912-430B-9654-B9C190DD6CC7}" srcOrd="0" destOrd="0" presId="urn:microsoft.com/office/officeart/2005/8/layout/hierarchy2"/>
    <dgm:cxn modelId="{340F78A1-BDDB-4F58-A11D-E53F1B8C9BDF}" type="presOf" srcId="{C8279579-DEE8-4AB3-AE28-DABA7034BDED}" destId="{F60F0FC8-028C-41FC-88AC-DD4C46C99720}" srcOrd="0" destOrd="0" presId="urn:microsoft.com/office/officeart/2005/8/layout/hierarchy2"/>
    <dgm:cxn modelId="{295B6AA2-9E66-4493-8557-8C0D3FFBA08E}" type="presOf" srcId="{939276C5-A983-4D00-983F-0157F038B59E}" destId="{21823E2C-607B-4F9A-8507-4F192DD48441}" srcOrd="0" destOrd="0" presId="urn:microsoft.com/office/officeart/2005/8/layout/hierarchy2"/>
    <dgm:cxn modelId="{965693A8-1624-4B62-A32B-085B74FF9456}" type="presOf" srcId="{33CBE78F-28FD-4E5E-B169-C317AF7794B3}" destId="{3702ED9E-2627-499D-B6BF-573507829D9E}" srcOrd="0" destOrd="0" presId="urn:microsoft.com/office/officeart/2005/8/layout/hierarchy2"/>
    <dgm:cxn modelId="{5E64C8AA-3C78-42F3-80B2-9243734B1327}" type="presOf" srcId="{8AB6E2BE-577D-44BA-95DE-62E1F7D45891}" destId="{04BA8AB0-1280-4B7D-8365-266792578D35}" srcOrd="1" destOrd="0" presId="urn:microsoft.com/office/officeart/2005/8/layout/hierarchy2"/>
    <dgm:cxn modelId="{5AC6C0AF-2628-42BD-8DCD-B01E2C139D6B}" type="presOf" srcId="{939276C5-A983-4D00-983F-0157F038B59E}" destId="{9D4E566C-51E4-4447-B574-4C4647B598C8}" srcOrd="1" destOrd="0" presId="urn:microsoft.com/office/officeart/2005/8/layout/hierarchy2"/>
    <dgm:cxn modelId="{9DAC75B5-FD63-49FC-83DE-4A502E8FC483}" type="presOf" srcId="{35636E4B-5377-4FCA-9622-C02D0F47ECAF}" destId="{5B7C0753-A2D4-4971-AC7A-E30E049B5D05}" srcOrd="1" destOrd="0" presId="urn:microsoft.com/office/officeart/2005/8/layout/hierarchy2"/>
    <dgm:cxn modelId="{D63A15BF-1720-4262-A081-AF3264DFB85A}" srcId="{39EE73FE-DB9A-4720-9372-821514FBD7DA}" destId="{563B8278-6091-4BB6-85F0-B52D37A2DF0C}" srcOrd="2" destOrd="0" parTransId="{939276C5-A983-4D00-983F-0157F038B59E}" sibTransId="{4B239429-F069-4E8A-81D8-F95BDE6F84F8}"/>
    <dgm:cxn modelId="{0993A3C2-3A72-434D-A8D9-7B3C13DB9A44}" type="presOf" srcId="{6560E91F-B866-40E5-AC9B-594EBDDCC2DC}" destId="{A5F062D7-2F87-45C7-BFC4-D55AF9F90651}" srcOrd="1" destOrd="0" presId="urn:microsoft.com/office/officeart/2005/8/layout/hierarchy2"/>
    <dgm:cxn modelId="{423CB7C5-A842-4E8A-94E9-E0AB2DB4CC5A}" type="presOf" srcId="{72FA9236-A6BB-487D-A661-4BF4B5D61693}" destId="{0D5F461D-3D5C-4DA8-A4B2-D0DEF27A5613}" srcOrd="0" destOrd="0" presId="urn:microsoft.com/office/officeart/2005/8/layout/hierarchy2"/>
    <dgm:cxn modelId="{9FC3FAC5-240A-4699-9031-0383F0AD311D}" srcId="{72FA9236-A6BB-487D-A661-4BF4B5D61693}" destId="{2CE3934F-6D8B-4490-ADAE-CDFE342928F2}" srcOrd="0" destOrd="0" parTransId="{A7BB0026-B4C1-417F-B0F1-2711EB9986A3}" sibTransId="{35DBE103-D755-4CF7-ACB2-9E107A2E03F9}"/>
    <dgm:cxn modelId="{BFE8B8C7-DE95-4FAF-93F1-3B9EB675B0A2}" srcId="{7E86E7B7-42DD-4133-BD02-076EBC7B01AB}" destId="{80A07BB7-5586-44ED-8C32-23A35343AB38}" srcOrd="0" destOrd="0" parTransId="{9FAECB22-ACFC-4C4B-B752-37F5D0959D98}" sibTransId="{6CF68F1E-C763-479F-830F-D0A38982B1D5}"/>
    <dgm:cxn modelId="{AD8A1AC9-52F4-4657-A2E7-B219989D9CFD}" srcId="{7E86E7B7-42DD-4133-BD02-076EBC7B01AB}" destId="{640DB2CE-4471-478B-AABC-C31E36F07743}" srcOrd="1" destOrd="0" parTransId="{35636E4B-5377-4FCA-9622-C02D0F47ECAF}" sibTransId="{95ACC7A2-E401-4B9E-8974-8201549BD40A}"/>
    <dgm:cxn modelId="{304269CC-7646-496A-96F0-311E2AD28CF6}" type="presOf" srcId="{89046B15-AEBC-4D46-B5DD-E29793EB94E6}" destId="{F54E6434-53DB-4A9C-B0B5-A9AE5350DC12}" srcOrd="0" destOrd="0" presId="urn:microsoft.com/office/officeart/2005/8/layout/hierarchy2"/>
    <dgm:cxn modelId="{9687E6D4-80F5-40C7-903C-64609D087F8F}" srcId="{2CE3934F-6D8B-4490-ADAE-CDFE342928F2}" destId="{AEAD349E-6D59-4644-8786-607DBD3A2DF9}" srcOrd="0" destOrd="0" parTransId="{FE5E8E17-3F65-4E69-97D2-0C8EB9C962D0}" sibTransId="{ADCBB208-0F16-4280-8CE9-188DD409ECD9}"/>
    <dgm:cxn modelId="{E206ADD6-CECB-4520-99CD-09AD41A230F6}" type="presOf" srcId="{62917C8E-27FC-48D1-B963-0F3873C69577}" destId="{B0D41761-5765-472D-9824-CE272D7F5BD1}" srcOrd="0" destOrd="0" presId="urn:microsoft.com/office/officeart/2005/8/layout/hierarchy2"/>
    <dgm:cxn modelId="{343597D9-5B69-4C44-BDD7-34BABA5D10F7}" type="presOf" srcId="{6560E91F-B866-40E5-AC9B-594EBDDCC2DC}" destId="{FA484445-3F2B-4733-BC7D-B25B169DB00A}" srcOrd="0" destOrd="0" presId="urn:microsoft.com/office/officeart/2005/8/layout/hierarchy2"/>
    <dgm:cxn modelId="{F75D14DA-6237-42D1-86DF-B401A1DB0B4B}" type="presOf" srcId="{2963B2B7-EA0E-47C8-8982-3C759E752CE8}" destId="{9D66365C-3A01-43E3-9CDA-7AF2D080F899}" srcOrd="0" destOrd="0" presId="urn:microsoft.com/office/officeart/2005/8/layout/hierarchy2"/>
    <dgm:cxn modelId="{3EDDA8DB-F34C-49A7-BB74-8A78A2712019}" type="presOf" srcId="{FE5E8E17-3F65-4E69-97D2-0C8EB9C962D0}" destId="{683634CB-8537-496A-8D41-94C9F2EE9194}" srcOrd="0" destOrd="0" presId="urn:microsoft.com/office/officeart/2005/8/layout/hierarchy2"/>
    <dgm:cxn modelId="{020E00DC-3CE7-40FB-951E-CF68FFCE8AAE}" type="presOf" srcId="{4F8FCA50-C8DE-440C-833F-D8EA995F54D9}" destId="{3FFF9049-B47B-4089-8E45-0629DB2CA861}" srcOrd="0" destOrd="0" presId="urn:microsoft.com/office/officeart/2005/8/layout/hierarchy2"/>
    <dgm:cxn modelId="{8CCA1FEA-53AF-4EFA-BB5E-19829EB9458D}" type="presOf" srcId="{AB93342D-81B6-4BD9-AC14-49B014436E0A}" destId="{AA31C4A5-CB88-411F-A6C1-7227BADF7FE3}" srcOrd="0" destOrd="0" presId="urn:microsoft.com/office/officeart/2005/8/layout/hierarchy2"/>
    <dgm:cxn modelId="{1B0A94EA-099A-4E97-BCC2-ECAF1DF20105}" srcId="{7E86E7B7-42DD-4133-BD02-076EBC7B01AB}" destId="{A2636BD7-F2E5-41DA-B596-C08D4A1241DB}" srcOrd="2" destOrd="0" parTransId="{AB93342D-81B6-4BD9-AC14-49B014436E0A}" sibTransId="{4990CC27-AC2A-47E9-B968-4CAE58CE0BE3}"/>
    <dgm:cxn modelId="{47DFA3EE-1C2C-4964-ABBF-09BA31483CF6}" type="presOf" srcId="{AB93342D-81B6-4BD9-AC14-49B014436E0A}" destId="{69A3DF24-611D-486E-A933-911691EFA98A}" srcOrd="1" destOrd="0" presId="urn:microsoft.com/office/officeart/2005/8/layout/hierarchy2"/>
    <dgm:cxn modelId="{2E466DEF-CA3D-41BC-A809-BFEAE6AE03CA}" srcId="{6A1B8A36-3F4E-421C-B82C-1F64B580DEEC}" destId="{4F8FCA50-C8DE-440C-833F-D8EA995F54D9}" srcOrd="3" destOrd="0" parTransId="{C8279579-DEE8-4AB3-AE28-DABA7034BDED}" sibTransId="{7B375127-A405-41C4-A08F-3631CE214F14}"/>
    <dgm:cxn modelId="{633E3BFA-D01B-4649-BA1D-29139BE868BC}" type="presOf" srcId="{2CE3934F-6D8B-4490-ADAE-CDFE342928F2}" destId="{39C1DEDD-AA1E-4B6F-BEAE-C8BB644932FA}" srcOrd="0" destOrd="0" presId="urn:microsoft.com/office/officeart/2005/8/layout/hierarchy2"/>
    <dgm:cxn modelId="{C8733EFF-3A51-470A-A8AE-D9BB4DEF6FB9}" type="presOf" srcId="{563B8278-6091-4BB6-85F0-B52D37A2DF0C}" destId="{C47B1B34-5ED3-4331-9274-D6F998EE7C34}" srcOrd="0" destOrd="0" presId="urn:microsoft.com/office/officeart/2005/8/layout/hierarchy2"/>
    <dgm:cxn modelId="{2779111E-ADC0-428A-B006-991FF1517C26}" type="presParOf" srcId="{0D5F461D-3D5C-4DA8-A4B2-D0DEF27A5613}" destId="{C6585D22-03C4-4606-AF6F-65A3F12272DC}" srcOrd="0" destOrd="0" presId="urn:microsoft.com/office/officeart/2005/8/layout/hierarchy2"/>
    <dgm:cxn modelId="{D8DC71FF-49CD-4A59-AA34-B12BB94A9523}" type="presParOf" srcId="{C6585D22-03C4-4606-AF6F-65A3F12272DC}" destId="{39C1DEDD-AA1E-4B6F-BEAE-C8BB644932FA}" srcOrd="0" destOrd="0" presId="urn:microsoft.com/office/officeart/2005/8/layout/hierarchy2"/>
    <dgm:cxn modelId="{BB4DF6F6-491B-499F-AF81-C4CD8B1E995F}" type="presParOf" srcId="{C6585D22-03C4-4606-AF6F-65A3F12272DC}" destId="{A72407D5-ADBF-417D-B76D-30E5F4DFF78D}" srcOrd="1" destOrd="0" presId="urn:microsoft.com/office/officeart/2005/8/layout/hierarchy2"/>
    <dgm:cxn modelId="{D75A03F8-9F96-4108-AED9-E227A8D09F68}" type="presParOf" srcId="{A72407D5-ADBF-417D-B76D-30E5F4DFF78D}" destId="{683634CB-8537-496A-8D41-94C9F2EE9194}" srcOrd="0" destOrd="0" presId="urn:microsoft.com/office/officeart/2005/8/layout/hierarchy2"/>
    <dgm:cxn modelId="{F564EC01-6F78-4E23-A48B-5E4F89E514B1}" type="presParOf" srcId="{683634CB-8537-496A-8D41-94C9F2EE9194}" destId="{DC3A1E6A-D6EE-4790-9F61-FE727972758F}" srcOrd="0" destOrd="0" presId="urn:microsoft.com/office/officeart/2005/8/layout/hierarchy2"/>
    <dgm:cxn modelId="{C248F855-2620-4A4A-B7A5-E329ADA6FF48}" type="presParOf" srcId="{A72407D5-ADBF-417D-B76D-30E5F4DFF78D}" destId="{3D67CF5A-5D7A-4275-9517-B77A1CF6D389}" srcOrd="1" destOrd="0" presId="urn:microsoft.com/office/officeart/2005/8/layout/hierarchy2"/>
    <dgm:cxn modelId="{33FB2655-3402-4644-BA59-3A2CBF2299F8}" type="presParOf" srcId="{3D67CF5A-5D7A-4275-9517-B77A1CF6D389}" destId="{1E55B6F5-499E-48DF-80BA-24B3557FE788}" srcOrd="0" destOrd="0" presId="urn:microsoft.com/office/officeart/2005/8/layout/hierarchy2"/>
    <dgm:cxn modelId="{1FE35685-F8D6-4588-B2E6-76A75087C90C}" type="presParOf" srcId="{3D67CF5A-5D7A-4275-9517-B77A1CF6D389}" destId="{FF2EA019-F5BB-4C90-815C-2D774CDF58D5}" srcOrd="1" destOrd="0" presId="urn:microsoft.com/office/officeart/2005/8/layout/hierarchy2"/>
    <dgm:cxn modelId="{8F367D9A-FE35-4EB2-8B86-CB17E4B6350C}" type="presParOf" srcId="{A72407D5-ADBF-417D-B76D-30E5F4DFF78D}" destId="{F4E9EB25-40C0-4520-A312-EC35BE8B94BF}" srcOrd="2" destOrd="0" presId="urn:microsoft.com/office/officeart/2005/8/layout/hierarchy2"/>
    <dgm:cxn modelId="{10AFCC04-BCBC-44F3-B009-8777C0CD675F}" type="presParOf" srcId="{F4E9EB25-40C0-4520-A312-EC35BE8B94BF}" destId="{59A563FC-E854-458C-A6DB-F2B6E2FAF9F4}" srcOrd="0" destOrd="0" presId="urn:microsoft.com/office/officeart/2005/8/layout/hierarchy2"/>
    <dgm:cxn modelId="{9FDC3EE4-708E-4454-BF89-948A79F21AB5}" type="presParOf" srcId="{A72407D5-ADBF-417D-B76D-30E5F4DFF78D}" destId="{35A91F0D-0187-45C7-9CDB-3430D8E27F68}" srcOrd="3" destOrd="0" presId="urn:microsoft.com/office/officeart/2005/8/layout/hierarchy2"/>
    <dgm:cxn modelId="{0AB4C7DC-3ABD-43F1-A533-566F98E6F1CE}" type="presParOf" srcId="{35A91F0D-0187-45C7-9CDB-3430D8E27F68}" destId="{92D90707-560C-4D9D-8433-6A30548337E8}" srcOrd="0" destOrd="0" presId="urn:microsoft.com/office/officeart/2005/8/layout/hierarchy2"/>
    <dgm:cxn modelId="{3FFB609F-B642-422D-88BE-DE6C322F3198}" type="presParOf" srcId="{35A91F0D-0187-45C7-9CDB-3430D8E27F68}" destId="{0E64B0C7-5DDE-4507-ADF4-634B7C34D603}" srcOrd="1" destOrd="0" presId="urn:microsoft.com/office/officeart/2005/8/layout/hierarchy2"/>
    <dgm:cxn modelId="{FC59183E-5AEC-4C09-84C7-B8B598E693FF}" type="presParOf" srcId="{0E64B0C7-5DDE-4507-ADF4-634B7C34D603}" destId="{B0D41761-5765-472D-9824-CE272D7F5BD1}" srcOrd="0" destOrd="0" presId="urn:microsoft.com/office/officeart/2005/8/layout/hierarchy2"/>
    <dgm:cxn modelId="{731AC598-DF3E-4C3D-92CE-5E22F37F6B66}" type="presParOf" srcId="{B0D41761-5765-472D-9824-CE272D7F5BD1}" destId="{F028D46E-1380-4716-A546-ABBC983E9EE0}" srcOrd="0" destOrd="0" presId="urn:microsoft.com/office/officeart/2005/8/layout/hierarchy2"/>
    <dgm:cxn modelId="{71C07E12-C329-4778-A716-9A1DDA87DF07}" type="presParOf" srcId="{0E64B0C7-5DDE-4507-ADF4-634B7C34D603}" destId="{BFA3B091-D23F-4908-A561-801898031868}" srcOrd="1" destOrd="0" presId="urn:microsoft.com/office/officeart/2005/8/layout/hierarchy2"/>
    <dgm:cxn modelId="{976DCA04-7FD7-4FB1-BEB3-5E2F4230C86E}" type="presParOf" srcId="{BFA3B091-D23F-4908-A561-801898031868}" destId="{F54E6434-53DB-4A9C-B0B5-A9AE5350DC12}" srcOrd="0" destOrd="0" presId="urn:microsoft.com/office/officeart/2005/8/layout/hierarchy2"/>
    <dgm:cxn modelId="{2C14B6CE-F4A7-4F02-BD8D-ECC250834DED}" type="presParOf" srcId="{BFA3B091-D23F-4908-A561-801898031868}" destId="{BF6FE398-732C-4C7B-94B7-5551394BCF8A}" srcOrd="1" destOrd="0" presId="urn:microsoft.com/office/officeart/2005/8/layout/hierarchy2"/>
    <dgm:cxn modelId="{EF399997-194E-4A57-B9BE-919744E6AD0B}" type="presParOf" srcId="{0E64B0C7-5DDE-4507-ADF4-634B7C34D603}" destId="{7AF99132-F330-460B-9914-4F698B973493}" srcOrd="2" destOrd="0" presId="urn:microsoft.com/office/officeart/2005/8/layout/hierarchy2"/>
    <dgm:cxn modelId="{D6F40116-1746-4774-BB11-CCC2785B2691}" type="presParOf" srcId="{7AF99132-F330-460B-9914-4F698B973493}" destId="{8E373FD9-76AF-4790-95FA-E4EB3E59A563}" srcOrd="0" destOrd="0" presId="urn:microsoft.com/office/officeart/2005/8/layout/hierarchy2"/>
    <dgm:cxn modelId="{3153A6F7-E9B4-4D36-931E-99A0EC136232}" type="presParOf" srcId="{0E64B0C7-5DDE-4507-ADF4-634B7C34D603}" destId="{B243A2B0-B5D5-4579-A9C2-60A9D86A246E}" srcOrd="3" destOrd="0" presId="urn:microsoft.com/office/officeart/2005/8/layout/hierarchy2"/>
    <dgm:cxn modelId="{AF1DD509-6E7B-49DF-BE50-19D41AE2CDDC}" type="presParOf" srcId="{B243A2B0-B5D5-4579-A9C2-60A9D86A246E}" destId="{577EE808-E111-43D1-AEF1-A05D51A361C8}" srcOrd="0" destOrd="0" presId="urn:microsoft.com/office/officeart/2005/8/layout/hierarchy2"/>
    <dgm:cxn modelId="{CF4E73A9-BF89-4FEC-A72D-487EF1853A64}" type="presParOf" srcId="{B243A2B0-B5D5-4579-A9C2-60A9D86A246E}" destId="{09280C11-9F96-41D3-8167-853A8B9CDE71}" srcOrd="1" destOrd="0" presId="urn:microsoft.com/office/officeart/2005/8/layout/hierarchy2"/>
    <dgm:cxn modelId="{877ECC1E-C397-4B94-93FD-0F687A791ACD}" type="presParOf" srcId="{0E64B0C7-5DDE-4507-ADF4-634B7C34D603}" destId="{3A760DB2-9CA0-46AC-A063-0A5E9C82C3F5}" srcOrd="4" destOrd="0" presId="urn:microsoft.com/office/officeart/2005/8/layout/hierarchy2"/>
    <dgm:cxn modelId="{4B25B13B-AF7D-4370-927E-A988E03ECB13}" type="presParOf" srcId="{3A760DB2-9CA0-46AC-A063-0A5E9C82C3F5}" destId="{04BA8AB0-1280-4B7D-8365-266792578D35}" srcOrd="0" destOrd="0" presId="urn:microsoft.com/office/officeart/2005/8/layout/hierarchy2"/>
    <dgm:cxn modelId="{FADBD165-8DDD-42AE-A99D-85DD3DF9494C}" type="presParOf" srcId="{0E64B0C7-5DDE-4507-ADF4-634B7C34D603}" destId="{61AFC0FE-CCA0-4561-A900-8C68A42F484E}" srcOrd="5" destOrd="0" presId="urn:microsoft.com/office/officeart/2005/8/layout/hierarchy2"/>
    <dgm:cxn modelId="{76506956-F752-4C22-9175-1819AB59C377}" type="presParOf" srcId="{61AFC0FE-CCA0-4561-A900-8C68A42F484E}" destId="{3702ED9E-2627-499D-B6BF-573507829D9E}" srcOrd="0" destOrd="0" presId="urn:microsoft.com/office/officeart/2005/8/layout/hierarchy2"/>
    <dgm:cxn modelId="{02B655E0-6614-41C9-B0CB-C8D5F2A9A734}" type="presParOf" srcId="{61AFC0FE-CCA0-4561-A900-8C68A42F484E}" destId="{932D647E-1C58-4337-A3C4-4195E2BF6F12}" srcOrd="1" destOrd="0" presId="urn:microsoft.com/office/officeart/2005/8/layout/hierarchy2"/>
    <dgm:cxn modelId="{7373A107-2A7F-4950-A7D1-48829353E0FF}" type="presParOf" srcId="{0E64B0C7-5DDE-4507-ADF4-634B7C34D603}" destId="{F60F0FC8-028C-41FC-88AC-DD4C46C99720}" srcOrd="6" destOrd="0" presId="urn:microsoft.com/office/officeart/2005/8/layout/hierarchy2"/>
    <dgm:cxn modelId="{D9C2C16B-B0B2-4B3C-88B7-DCB41B237407}" type="presParOf" srcId="{F60F0FC8-028C-41FC-88AC-DD4C46C99720}" destId="{8E5E04FA-A9D2-41DD-A3C1-7C6C1E1A9891}" srcOrd="0" destOrd="0" presId="urn:microsoft.com/office/officeart/2005/8/layout/hierarchy2"/>
    <dgm:cxn modelId="{BF651F0D-E855-4A5F-AFA3-8858A6921A4E}" type="presParOf" srcId="{0E64B0C7-5DDE-4507-ADF4-634B7C34D603}" destId="{9E4DF886-095C-49DD-9FFC-94F4A52282F7}" srcOrd="7" destOrd="0" presId="urn:microsoft.com/office/officeart/2005/8/layout/hierarchy2"/>
    <dgm:cxn modelId="{4FFE1263-3434-459F-B6D5-AB300152EF9B}" type="presParOf" srcId="{9E4DF886-095C-49DD-9FFC-94F4A52282F7}" destId="{3FFF9049-B47B-4089-8E45-0629DB2CA861}" srcOrd="0" destOrd="0" presId="urn:microsoft.com/office/officeart/2005/8/layout/hierarchy2"/>
    <dgm:cxn modelId="{C4071587-7E28-42D6-B910-A720758E5BED}" type="presParOf" srcId="{9E4DF886-095C-49DD-9FFC-94F4A52282F7}" destId="{28797C73-F872-484E-A677-C0DF8DED4F87}" srcOrd="1" destOrd="0" presId="urn:microsoft.com/office/officeart/2005/8/layout/hierarchy2"/>
    <dgm:cxn modelId="{EAAC7A4D-2C1B-46D6-B289-FD90FE36F5CF}" type="presParOf" srcId="{A72407D5-ADBF-417D-B76D-30E5F4DFF78D}" destId="{A63B8A79-FC06-45A5-AD16-9B10CA7919DC}" srcOrd="4" destOrd="0" presId="urn:microsoft.com/office/officeart/2005/8/layout/hierarchy2"/>
    <dgm:cxn modelId="{3128D510-5617-4A6E-8625-C6EE63060AE2}" type="presParOf" srcId="{A63B8A79-FC06-45A5-AD16-9B10CA7919DC}" destId="{F59804FB-EDB1-46F9-A2DC-6AAE001D1902}" srcOrd="0" destOrd="0" presId="urn:microsoft.com/office/officeart/2005/8/layout/hierarchy2"/>
    <dgm:cxn modelId="{22D327AD-694C-40D2-9F52-42D3CF57F8CD}" type="presParOf" srcId="{A72407D5-ADBF-417D-B76D-30E5F4DFF78D}" destId="{B75AA7FD-6611-4522-8A86-5DBDC3A66A9C}" srcOrd="5" destOrd="0" presId="urn:microsoft.com/office/officeart/2005/8/layout/hierarchy2"/>
    <dgm:cxn modelId="{16B11E8D-5ACC-47DF-9BFC-857906C60D7C}" type="presParOf" srcId="{B75AA7FD-6611-4522-8A86-5DBDC3A66A9C}" destId="{723F8E23-5912-430B-9654-B9C190DD6CC7}" srcOrd="0" destOrd="0" presId="urn:microsoft.com/office/officeart/2005/8/layout/hierarchy2"/>
    <dgm:cxn modelId="{15F64E08-CB8E-4DEA-9882-52190C2FFF15}" type="presParOf" srcId="{B75AA7FD-6611-4522-8A86-5DBDC3A66A9C}" destId="{308A7EB9-2CDA-4358-8D48-5FFAE3ED0C67}" srcOrd="1" destOrd="0" presId="urn:microsoft.com/office/officeart/2005/8/layout/hierarchy2"/>
    <dgm:cxn modelId="{58851DA0-62F8-46F5-AFDD-34EB3F94EBBD}" type="presParOf" srcId="{308A7EB9-2CDA-4358-8D48-5FFAE3ED0C67}" destId="{E37A6053-671E-45BD-A63A-255F48BBEF80}" srcOrd="0" destOrd="0" presId="urn:microsoft.com/office/officeart/2005/8/layout/hierarchy2"/>
    <dgm:cxn modelId="{BFA13418-1990-4AEE-BEF0-AAAFF1866FC4}" type="presParOf" srcId="{E37A6053-671E-45BD-A63A-255F48BBEF80}" destId="{ABB1F807-3591-4D17-8A7D-8E5F98EACBC4}" srcOrd="0" destOrd="0" presId="urn:microsoft.com/office/officeart/2005/8/layout/hierarchy2"/>
    <dgm:cxn modelId="{449DF891-36E6-4839-9987-03ED1B2BE4F0}" type="presParOf" srcId="{308A7EB9-2CDA-4358-8D48-5FFAE3ED0C67}" destId="{0E2B877B-EBE6-4AD8-84C4-4A55F1F9EB52}" srcOrd="1" destOrd="0" presId="urn:microsoft.com/office/officeart/2005/8/layout/hierarchy2"/>
    <dgm:cxn modelId="{C14EBC68-8FBE-4B26-93B9-CF4CE8C907F4}" type="presParOf" srcId="{0E2B877B-EBE6-4AD8-84C4-4A55F1F9EB52}" destId="{C642CD53-DF3B-4B04-992F-C7F35E841014}" srcOrd="0" destOrd="0" presId="urn:microsoft.com/office/officeart/2005/8/layout/hierarchy2"/>
    <dgm:cxn modelId="{555B66C3-54CA-4FF0-94EB-EB6483BD7F14}" type="presParOf" srcId="{0E2B877B-EBE6-4AD8-84C4-4A55F1F9EB52}" destId="{565BE1AA-42C2-415A-AC80-D1DDBD8F2811}" srcOrd="1" destOrd="0" presId="urn:microsoft.com/office/officeart/2005/8/layout/hierarchy2"/>
    <dgm:cxn modelId="{24189069-D632-4C26-9101-15D0F31F0A49}" type="presParOf" srcId="{308A7EB9-2CDA-4358-8D48-5FFAE3ED0C67}" destId="{9D66365C-3A01-43E3-9CDA-7AF2D080F899}" srcOrd="2" destOrd="0" presId="urn:microsoft.com/office/officeart/2005/8/layout/hierarchy2"/>
    <dgm:cxn modelId="{0F2150D9-C369-43A4-AB9B-DCCEE97F765B}" type="presParOf" srcId="{9D66365C-3A01-43E3-9CDA-7AF2D080F899}" destId="{A8CFBFF1-1601-4C59-BA2F-AD417CE42577}" srcOrd="0" destOrd="0" presId="urn:microsoft.com/office/officeart/2005/8/layout/hierarchy2"/>
    <dgm:cxn modelId="{0065DE10-D534-40D9-A699-37F3DF0A44B4}" type="presParOf" srcId="{308A7EB9-2CDA-4358-8D48-5FFAE3ED0C67}" destId="{473FB433-1CAF-402A-BD03-CF216649F22D}" srcOrd="3" destOrd="0" presId="urn:microsoft.com/office/officeart/2005/8/layout/hierarchy2"/>
    <dgm:cxn modelId="{B6DEB3CB-1CF9-4575-92D6-5A0E17DAB0DE}" type="presParOf" srcId="{473FB433-1CAF-402A-BD03-CF216649F22D}" destId="{7F482F84-772B-4E24-BA94-18FF6F6566CC}" srcOrd="0" destOrd="0" presId="urn:microsoft.com/office/officeart/2005/8/layout/hierarchy2"/>
    <dgm:cxn modelId="{6CAD7375-9F71-47FF-8A32-B2607DAC8F51}" type="presParOf" srcId="{473FB433-1CAF-402A-BD03-CF216649F22D}" destId="{2597EAF3-6CEB-4212-9AD7-A93E19283546}" srcOrd="1" destOrd="0" presId="urn:microsoft.com/office/officeart/2005/8/layout/hierarchy2"/>
    <dgm:cxn modelId="{C9C34543-7797-4037-8506-CA6C2022E56B}" type="presParOf" srcId="{308A7EB9-2CDA-4358-8D48-5FFAE3ED0C67}" destId="{21823E2C-607B-4F9A-8507-4F192DD48441}" srcOrd="4" destOrd="0" presId="urn:microsoft.com/office/officeart/2005/8/layout/hierarchy2"/>
    <dgm:cxn modelId="{ADA717E1-E0F0-47F5-8622-E3200E86ABAC}" type="presParOf" srcId="{21823E2C-607B-4F9A-8507-4F192DD48441}" destId="{9D4E566C-51E4-4447-B574-4C4647B598C8}" srcOrd="0" destOrd="0" presId="urn:microsoft.com/office/officeart/2005/8/layout/hierarchy2"/>
    <dgm:cxn modelId="{D3330B48-1D40-418B-BF14-3354F68A57D5}" type="presParOf" srcId="{308A7EB9-2CDA-4358-8D48-5FFAE3ED0C67}" destId="{A214FC86-47D6-4F0C-BD01-86741B167C8A}" srcOrd="5" destOrd="0" presId="urn:microsoft.com/office/officeart/2005/8/layout/hierarchy2"/>
    <dgm:cxn modelId="{95563277-00DA-44E3-B948-B38517FE5CD3}" type="presParOf" srcId="{A214FC86-47D6-4F0C-BD01-86741B167C8A}" destId="{C47B1B34-5ED3-4331-9274-D6F998EE7C34}" srcOrd="0" destOrd="0" presId="urn:microsoft.com/office/officeart/2005/8/layout/hierarchy2"/>
    <dgm:cxn modelId="{9B5D0110-214F-417B-B658-732141DED21F}" type="presParOf" srcId="{A214FC86-47D6-4F0C-BD01-86741B167C8A}" destId="{C4E04455-4FAF-46CA-ABEB-3500E61950B7}" srcOrd="1" destOrd="0" presId="urn:microsoft.com/office/officeart/2005/8/layout/hierarchy2"/>
    <dgm:cxn modelId="{6DE4F8A2-020C-4C2C-9A17-1E6492EBF93C}" type="presParOf" srcId="{A72407D5-ADBF-417D-B76D-30E5F4DFF78D}" destId="{FA484445-3F2B-4733-BC7D-B25B169DB00A}" srcOrd="6" destOrd="0" presId="urn:microsoft.com/office/officeart/2005/8/layout/hierarchy2"/>
    <dgm:cxn modelId="{C447275D-B18D-4C6E-A1E6-ED7CC9A29F83}" type="presParOf" srcId="{FA484445-3F2B-4733-BC7D-B25B169DB00A}" destId="{A5F062D7-2F87-45C7-BFC4-D55AF9F90651}" srcOrd="0" destOrd="0" presId="urn:microsoft.com/office/officeart/2005/8/layout/hierarchy2"/>
    <dgm:cxn modelId="{69476C7F-773B-4E80-9E44-6F86A44B62B3}" type="presParOf" srcId="{A72407D5-ADBF-417D-B76D-30E5F4DFF78D}" destId="{A7A199FE-D220-4A69-9F01-E1D6E174884D}" srcOrd="7" destOrd="0" presId="urn:microsoft.com/office/officeart/2005/8/layout/hierarchy2"/>
    <dgm:cxn modelId="{15C9B4C3-FC87-49D9-9F6F-F6007F68F5A9}" type="presParOf" srcId="{A7A199FE-D220-4A69-9F01-E1D6E174884D}" destId="{BDF0F0CF-D02E-41CC-8078-3F3A36B57643}" srcOrd="0" destOrd="0" presId="urn:microsoft.com/office/officeart/2005/8/layout/hierarchy2"/>
    <dgm:cxn modelId="{922B93A3-92E9-437E-8B4E-BFC445F0C8D1}" type="presParOf" srcId="{A7A199FE-D220-4A69-9F01-E1D6E174884D}" destId="{4747FCF2-81DC-438B-9580-4C70C57434E0}" srcOrd="1" destOrd="0" presId="urn:microsoft.com/office/officeart/2005/8/layout/hierarchy2"/>
    <dgm:cxn modelId="{6E9D8B86-E13F-41E8-9A1C-F34CCCE904EA}" type="presParOf" srcId="{4747FCF2-81DC-438B-9580-4C70C57434E0}" destId="{94296A06-776F-406C-8520-F8BE07EDEA18}" srcOrd="0" destOrd="0" presId="urn:microsoft.com/office/officeart/2005/8/layout/hierarchy2"/>
    <dgm:cxn modelId="{94E8B84B-ACD5-4127-A78A-14F2E9342710}" type="presParOf" srcId="{94296A06-776F-406C-8520-F8BE07EDEA18}" destId="{43705BAE-0EA7-49E5-A86C-BBE48DADDCBD}" srcOrd="0" destOrd="0" presId="urn:microsoft.com/office/officeart/2005/8/layout/hierarchy2"/>
    <dgm:cxn modelId="{0912E347-F63F-4E59-8D33-46CB7AB4E235}" type="presParOf" srcId="{4747FCF2-81DC-438B-9580-4C70C57434E0}" destId="{65256686-0AEA-4602-8D21-3EA2FCE8C9B6}" srcOrd="1" destOrd="0" presId="urn:microsoft.com/office/officeart/2005/8/layout/hierarchy2"/>
    <dgm:cxn modelId="{7EDC70E8-0172-4F42-8626-7914B263D86F}" type="presParOf" srcId="{65256686-0AEA-4602-8D21-3EA2FCE8C9B6}" destId="{2564F438-C74D-4C52-AD47-00C455005E25}" srcOrd="0" destOrd="0" presId="urn:microsoft.com/office/officeart/2005/8/layout/hierarchy2"/>
    <dgm:cxn modelId="{977A5287-EC25-4810-8A0E-02CB4A5E6E0C}" type="presParOf" srcId="{65256686-0AEA-4602-8D21-3EA2FCE8C9B6}" destId="{84972DA8-F824-4636-BFDA-B412D364A04B}" srcOrd="1" destOrd="0" presId="urn:microsoft.com/office/officeart/2005/8/layout/hierarchy2"/>
    <dgm:cxn modelId="{02E58698-88F8-427D-ABBA-358283846CFA}" type="presParOf" srcId="{4747FCF2-81DC-438B-9580-4C70C57434E0}" destId="{8C7EEF6A-7A21-4568-94C1-27786E77E34C}" srcOrd="2" destOrd="0" presId="urn:microsoft.com/office/officeart/2005/8/layout/hierarchy2"/>
    <dgm:cxn modelId="{A498E2C2-AA08-4D7C-830E-648AF6506A5D}" type="presParOf" srcId="{8C7EEF6A-7A21-4568-94C1-27786E77E34C}" destId="{5B7C0753-A2D4-4971-AC7A-E30E049B5D05}" srcOrd="0" destOrd="0" presId="urn:microsoft.com/office/officeart/2005/8/layout/hierarchy2"/>
    <dgm:cxn modelId="{84D2AEF6-8F38-40F7-9B34-FE5C5F50BEBB}" type="presParOf" srcId="{4747FCF2-81DC-438B-9580-4C70C57434E0}" destId="{3D1708E5-2944-4F7A-81E3-47A663D8D114}" srcOrd="3" destOrd="0" presId="urn:microsoft.com/office/officeart/2005/8/layout/hierarchy2"/>
    <dgm:cxn modelId="{C6D50034-A0A0-4FD4-9CCC-63FFE8F08DC9}" type="presParOf" srcId="{3D1708E5-2944-4F7A-81E3-47A663D8D114}" destId="{009382D6-FF93-4486-993E-2D91CDEE6EC4}" srcOrd="0" destOrd="0" presId="urn:microsoft.com/office/officeart/2005/8/layout/hierarchy2"/>
    <dgm:cxn modelId="{9BE795C9-3F58-41B3-93C7-0B3602DFD0D0}" type="presParOf" srcId="{3D1708E5-2944-4F7A-81E3-47A663D8D114}" destId="{72FB2E8A-8F5E-4DED-8909-C8A5F8EC92BF}" srcOrd="1" destOrd="0" presId="urn:microsoft.com/office/officeart/2005/8/layout/hierarchy2"/>
    <dgm:cxn modelId="{EC63B904-0C71-48A5-8F75-EDA8D8682EE8}" type="presParOf" srcId="{4747FCF2-81DC-438B-9580-4C70C57434E0}" destId="{AA31C4A5-CB88-411F-A6C1-7227BADF7FE3}" srcOrd="4" destOrd="0" presId="urn:microsoft.com/office/officeart/2005/8/layout/hierarchy2"/>
    <dgm:cxn modelId="{612BFD8B-2472-4468-B2AE-4F391262F766}" type="presParOf" srcId="{AA31C4A5-CB88-411F-A6C1-7227BADF7FE3}" destId="{69A3DF24-611D-486E-A933-911691EFA98A}" srcOrd="0" destOrd="0" presId="urn:microsoft.com/office/officeart/2005/8/layout/hierarchy2"/>
    <dgm:cxn modelId="{4971F699-B124-4A72-A758-169182F6F6C5}" type="presParOf" srcId="{4747FCF2-81DC-438B-9580-4C70C57434E0}" destId="{5620A258-E31D-48E9-BF8A-4C459251B6F0}" srcOrd="5" destOrd="0" presId="urn:microsoft.com/office/officeart/2005/8/layout/hierarchy2"/>
    <dgm:cxn modelId="{AC842D6A-E5C7-4743-9F89-E9C082C2660E}" type="presParOf" srcId="{5620A258-E31D-48E9-BF8A-4C459251B6F0}" destId="{9C507539-B003-4103-B5AD-705C80484C37}" srcOrd="0" destOrd="0" presId="urn:microsoft.com/office/officeart/2005/8/layout/hierarchy2"/>
    <dgm:cxn modelId="{F3959FED-F3F7-4003-90A5-719FA1DE3EE3}" type="presParOf" srcId="{5620A258-E31D-48E9-BF8A-4C459251B6F0}" destId="{E065ACB2-7CCE-40C3-AA4F-3167B37427B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B936A-627F-4192-B985-B7BAD02087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08FA7802-FE02-4E71-9AB2-B24E80AA6079}">
      <dgm:prSet phldrT="[Text]"/>
      <dgm:spPr/>
      <dgm:t>
        <a:bodyPr/>
        <a:lstStyle/>
        <a:p>
          <a:r>
            <a:rPr lang="en-US" dirty="0"/>
            <a:t>Learning Objectives</a:t>
          </a:r>
          <a:endParaRPr lang="tr-TR" dirty="0"/>
        </a:p>
      </dgm:t>
    </dgm:pt>
    <dgm:pt modelId="{9B3CA827-274C-40E1-9FD4-E64326823C65}" type="parTrans" cxnId="{4C8345A7-FE15-4429-BE65-213F22545769}">
      <dgm:prSet/>
      <dgm:spPr/>
      <dgm:t>
        <a:bodyPr/>
        <a:lstStyle/>
        <a:p>
          <a:endParaRPr lang="tr-TR"/>
        </a:p>
      </dgm:t>
    </dgm:pt>
    <dgm:pt modelId="{946B8948-EB1A-490B-B7A0-01F89D0BCB51}" type="sibTrans" cxnId="{4C8345A7-FE15-4429-BE65-213F22545769}">
      <dgm:prSet/>
      <dgm:spPr/>
      <dgm:t>
        <a:bodyPr/>
        <a:lstStyle/>
        <a:p>
          <a:endParaRPr lang="tr-TR"/>
        </a:p>
      </dgm:t>
    </dgm:pt>
    <dgm:pt modelId="{F6F4AA87-87F5-4141-811D-8B2E7A5088A7}">
      <dgm:prSet phldrT="[Text]"/>
      <dgm:spPr/>
      <dgm:t>
        <a:bodyPr/>
        <a:lstStyle/>
        <a:p>
          <a:r>
            <a:rPr lang="en-US" dirty="0"/>
            <a:t>Discuss skills required to be an effective project manager</a:t>
          </a:r>
          <a:endParaRPr lang="tr-TR" dirty="0"/>
        </a:p>
      </dgm:t>
    </dgm:pt>
    <dgm:pt modelId="{B22D336A-C27E-4853-BD7C-301CC8CC3285}" type="parTrans" cxnId="{1678610E-3814-412F-9CC9-5ED7498373E2}">
      <dgm:prSet/>
      <dgm:spPr/>
      <dgm:t>
        <a:bodyPr/>
        <a:lstStyle/>
        <a:p>
          <a:endParaRPr lang="tr-TR"/>
        </a:p>
      </dgm:t>
    </dgm:pt>
    <dgm:pt modelId="{7D23D6B9-729B-4E47-BDD8-4D4FF8EF1A53}" type="sibTrans" cxnId="{1678610E-3814-412F-9CC9-5ED7498373E2}">
      <dgm:prSet/>
      <dgm:spPr/>
      <dgm:t>
        <a:bodyPr/>
        <a:lstStyle/>
        <a:p>
          <a:endParaRPr lang="tr-TR"/>
        </a:p>
      </dgm:t>
    </dgm:pt>
    <dgm:pt modelId="{3C56EC3F-E29B-4E09-B640-F1669432CBEE}">
      <dgm:prSet phldrT="[Text]"/>
      <dgm:spPr/>
      <dgm:t>
        <a:bodyPr/>
        <a:lstStyle/>
        <a:p>
          <a:r>
            <a:rPr lang="en-US" dirty="0"/>
            <a:t>Describe skills and activities of a project manager during project initiation, planning, execution and closedown</a:t>
          </a:r>
          <a:endParaRPr lang="tr-TR" dirty="0"/>
        </a:p>
      </dgm:t>
    </dgm:pt>
    <dgm:pt modelId="{F51E24A8-990B-453C-BA01-BE59091DB407}" type="parTrans" cxnId="{2EAB4D91-3718-40B5-845B-909C4603110F}">
      <dgm:prSet/>
      <dgm:spPr/>
      <dgm:t>
        <a:bodyPr/>
        <a:lstStyle/>
        <a:p>
          <a:endParaRPr lang="tr-TR"/>
        </a:p>
      </dgm:t>
    </dgm:pt>
    <dgm:pt modelId="{3F7D6020-69B8-4207-83F6-B5FB07E719BE}" type="sibTrans" cxnId="{2EAB4D91-3718-40B5-845B-909C4603110F}">
      <dgm:prSet/>
      <dgm:spPr/>
      <dgm:t>
        <a:bodyPr/>
        <a:lstStyle/>
        <a:p>
          <a:endParaRPr lang="tr-TR"/>
        </a:p>
      </dgm:t>
    </dgm:pt>
    <dgm:pt modelId="{A9FC56AF-A128-4D1C-B552-11660C378096}">
      <dgm:prSet phldrT="[Text]"/>
      <dgm:spPr/>
      <dgm:t>
        <a:bodyPr/>
        <a:lstStyle/>
        <a:p>
          <a:r>
            <a:rPr lang="en-US" dirty="0"/>
            <a:t>Review commercial project management software packages</a:t>
          </a:r>
          <a:endParaRPr lang="tr-TR" dirty="0"/>
        </a:p>
      </dgm:t>
    </dgm:pt>
    <dgm:pt modelId="{F2272ED4-B9D4-4D3A-970E-D8928EE8EADE}" type="parTrans" cxnId="{E43A6D21-7883-458F-8D95-0939F9CDD6BD}">
      <dgm:prSet/>
      <dgm:spPr/>
      <dgm:t>
        <a:bodyPr/>
        <a:lstStyle/>
        <a:p>
          <a:endParaRPr lang="tr-TR"/>
        </a:p>
      </dgm:t>
    </dgm:pt>
    <dgm:pt modelId="{D7FEE9A0-CC7A-468F-914F-B6EFFFA9B920}" type="sibTrans" cxnId="{E43A6D21-7883-458F-8D95-0939F9CDD6BD}">
      <dgm:prSet/>
      <dgm:spPr/>
      <dgm:t>
        <a:bodyPr/>
        <a:lstStyle/>
        <a:p>
          <a:endParaRPr lang="tr-TR"/>
        </a:p>
      </dgm:t>
    </dgm:pt>
    <dgm:pt modelId="{C378A13F-6BCB-443E-BDE1-29A087594C15}">
      <dgm:prSet/>
      <dgm:spPr/>
      <dgm:t>
        <a:bodyPr/>
        <a:lstStyle/>
        <a:p>
          <a:r>
            <a:rPr lang="en-US" dirty="0"/>
            <a:t>Explain Gantt Charts and Network Diagrams</a:t>
          </a:r>
          <a:endParaRPr lang="tr-TR" dirty="0"/>
        </a:p>
      </dgm:t>
    </dgm:pt>
    <dgm:pt modelId="{A28450A7-2FD0-43AC-AB5E-17461FDDE2D2}" type="parTrans" cxnId="{191913B1-2149-4EEA-8B64-373ACC5EF23E}">
      <dgm:prSet/>
      <dgm:spPr/>
      <dgm:t>
        <a:bodyPr/>
        <a:lstStyle/>
        <a:p>
          <a:endParaRPr lang="tr-TR"/>
        </a:p>
      </dgm:t>
    </dgm:pt>
    <dgm:pt modelId="{00FFD5DA-72C4-4AF7-8048-F6C2AFC9FF9C}" type="sibTrans" cxnId="{191913B1-2149-4EEA-8B64-373ACC5EF23E}">
      <dgm:prSet/>
      <dgm:spPr/>
      <dgm:t>
        <a:bodyPr/>
        <a:lstStyle/>
        <a:p>
          <a:endParaRPr lang="tr-TR"/>
        </a:p>
      </dgm:t>
    </dgm:pt>
    <dgm:pt modelId="{CC786A55-BA99-4B5D-AA93-28A8EF94E1FD}">
      <dgm:prSet/>
      <dgm:spPr/>
      <dgm:t>
        <a:bodyPr/>
        <a:lstStyle/>
        <a:p>
          <a:r>
            <a:rPr lang="tr-TR" dirty="0"/>
            <a:t>Discuss critical path scheduling</a:t>
          </a:r>
        </a:p>
      </dgm:t>
    </dgm:pt>
    <dgm:pt modelId="{DAD3608F-D7CC-477D-A9EB-649502F22FCD}" type="parTrans" cxnId="{A9548DAF-3659-4620-88E2-6E54BE536A3E}">
      <dgm:prSet/>
      <dgm:spPr/>
      <dgm:t>
        <a:bodyPr/>
        <a:lstStyle/>
        <a:p>
          <a:endParaRPr lang="tr-TR"/>
        </a:p>
      </dgm:t>
    </dgm:pt>
    <dgm:pt modelId="{37C10CD4-6444-488B-A8F6-DFCB01013102}" type="sibTrans" cxnId="{A9548DAF-3659-4620-88E2-6E54BE536A3E}">
      <dgm:prSet/>
      <dgm:spPr/>
      <dgm:t>
        <a:bodyPr/>
        <a:lstStyle/>
        <a:p>
          <a:endParaRPr lang="tr-TR"/>
        </a:p>
      </dgm:t>
    </dgm:pt>
    <dgm:pt modelId="{ED910F81-BD3D-4A79-B6CF-1EC0116B7632}" type="pres">
      <dgm:prSet presAssocID="{28CB936A-627F-4192-B985-B7BAD0208757}" presName="cycle" presStyleCnt="0">
        <dgm:presLayoutVars>
          <dgm:chMax val="1"/>
          <dgm:dir/>
          <dgm:animLvl val="ctr"/>
          <dgm:resizeHandles val="exact"/>
        </dgm:presLayoutVars>
      </dgm:prSet>
      <dgm:spPr/>
    </dgm:pt>
    <dgm:pt modelId="{60EC40CD-51F1-445D-BCE0-CB8477A7EE20}" type="pres">
      <dgm:prSet presAssocID="{08FA7802-FE02-4E71-9AB2-B24E80AA6079}" presName="centerShape" presStyleLbl="node0" presStyleIdx="0" presStyleCnt="1"/>
      <dgm:spPr/>
    </dgm:pt>
    <dgm:pt modelId="{52CEA00D-F433-4C50-BB4E-4B3EB953B487}" type="pres">
      <dgm:prSet presAssocID="{B22D336A-C27E-4853-BD7C-301CC8CC3285}" presName="parTrans" presStyleLbl="bgSibTrans2D1" presStyleIdx="0" presStyleCnt="5"/>
      <dgm:spPr/>
    </dgm:pt>
    <dgm:pt modelId="{E5A6225D-D8CC-4EFE-8099-D9E85F8804A6}" type="pres">
      <dgm:prSet presAssocID="{F6F4AA87-87F5-4141-811D-8B2E7A5088A7}" presName="node" presStyleLbl="node1" presStyleIdx="0" presStyleCnt="5">
        <dgm:presLayoutVars>
          <dgm:bulletEnabled val="1"/>
        </dgm:presLayoutVars>
      </dgm:prSet>
      <dgm:spPr/>
    </dgm:pt>
    <dgm:pt modelId="{1B58FE63-5BFC-4E7C-853C-3B8FAEEB38A6}" type="pres">
      <dgm:prSet presAssocID="{F51E24A8-990B-453C-BA01-BE59091DB407}" presName="parTrans" presStyleLbl="bgSibTrans2D1" presStyleIdx="1" presStyleCnt="5"/>
      <dgm:spPr/>
    </dgm:pt>
    <dgm:pt modelId="{31D9FBE4-464C-4684-82B6-3CCC3CBBD6B4}" type="pres">
      <dgm:prSet presAssocID="{3C56EC3F-E29B-4E09-B640-F1669432CBEE}" presName="node" presStyleLbl="node1" presStyleIdx="1" presStyleCnt="5">
        <dgm:presLayoutVars>
          <dgm:bulletEnabled val="1"/>
        </dgm:presLayoutVars>
      </dgm:prSet>
      <dgm:spPr/>
    </dgm:pt>
    <dgm:pt modelId="{6D539D76-4120-42AC-8971-A352D3E390C8}" type="pres">
      <dgm:prSet presAssocID="{DAD3608F-D7CC-477D-A9EB-649502F22FCD}" presName="parTrans" presStyleLbl="bgSibTrans2D1" presStyleIdx="2" presStyleCnt="5"/>
      <dgm:spPr/>
    </dgm:pt>
    <dgm:pt modelId="{20B09CEB-6879-4A58-8134-92360EBC8F88}" type="pres">
      <dgm:prSet presAssocID="{CC786A55-BA99-4B5D-AA93-28A8EF94E1FD}" presName="node" presStyleLbl="node1" presStyleIdx="2" presStyleCnt="5">
        <dgm:presLayoutVars>
          <dgm:bulletEnabled val="1"/>
        </dgm:presLayoutVars>
      </dgm:prSet>
      <dgm:spPr/>
    </dgm:pt>
    <dgm:pt modelId="{9706406E-DCE1-4F2E-B622-7AA5C7E41871}" type="pres">
      <dgm:prSet presAssocID="{A28450A7-2FD0-43AC-AB5E-17461FDDE2D2}" presName="parTrans" presStyleLbl="bgSibTrans2D1" presStyleIdx="3" presStyleCnt="5"/>
      <dgm:spPr/>
    </dgm:pt>
    <dgm:pt modelId="{2D9F0C41-A426-488C-A903-1B0130F475AB}" type="pres">
      <dgm:prSet presAssocID="{C378A13F-6BCB-443E-BDE1-29A087594C15}" presName="node" presStyleLbl="node1" presStyleIdx="3" presStyleCnt="5">
        <dgm:presLayoutVars>
          <dgm:bulletEnabled val="1"/>
        </dgm:presLayoutVars>
      </dgm:prSet>
      <dgm:spPr/>
    </dgm:pt>
    <dgm:pt modelId="{B032C690-EFDA-4D3A-B678-9BDD31F0D591}" type="pres">
      <dgm:prSet presAssocID="{F2272ED4-B9D4-4D3A-970E-D8928EE8EADE}" presName="parTrans" presStyleLbl="bgSibTrans2D1" presStyleIdx="4" presStyleCnt="5"/>
      <dgm:spPr/>
    </dgm:pt>
    <dgm:pt modelId="{6150A432-F222-4354-8870-670ADD376AEE}" type="pres">
      <dgm:prSet presAssocID="{A9FC56AF-A128-4D1C-B552-11660C378096}" presName="node" presStyleLbl="node1" presStyleIdx="4" presStyleCnt="5">
        <dgm:presLayoutVars>
          <dgm:bulletEnabled val="1"/>
        </dgm:presLayoutVars>
      </dgm:prSet>
      <dgm:spPr/>
    </dgm:pt>
  </dgm:ptLst>
  <dgm:cxnLst>
    <dgm:cxn modelId="{1678610E-3814-412F-9CC9-5ED7498373E2}" srcId="{08FA7802-FE02-4E71-9AB2-B24E80AA6079}" destId="{F6F4AA87-87F5-4141-811D-8B2E7A5088A7}" srcOrd="0" destOrd="0" parTransId="{B22D336A-C27E-4853-BD7C-301CC8CC3285}" sibTransId="{7D23D6B9-729B-4E47-BDD8-4D4FF8EF1A53}"/>
    <dgm:cxn modelId="{B9819E1A-B1A3-4C2D-BE18-377873DDB36C}" type="presOf" srcId="{DAD3608F-D7CC-477D-A9EB-649502F22FCD}" destId="{6D539D76-4120-42AC-8971-A352D3E390C8}" srcOrd="0" destOrd="0" presId="urn:microsoft.com/office/officeart/2005/8/layout/radial4"/>
    <dgm:cxn modelId="{E43A6D21-7883-458F-8D95-0939F9CDD6BD}" srcId="{08FA7802-FE02-4E71-9AB2-B24E80AA6079}" destId="{A9FC56AF-A128-4D1C-B552-11660C378096}" srcOrd="4" destOrd="0" parTransId="{F2272ED4-B9D4-4D3A-970E-D8928EE8EADE}" sibTransId="{D7FEE9A0-CC7A-468F-914F-B6EFFFA9B920}"/>
    <dgm:cxn modelId="{30872324-B1D6-452E-8C1E-9F74548B0598}" type="presOf" srcId="{CC786A55-BA99-4B5D-AA93-28A8EF94E1FD}" destId="{20B09CEB-6879-4A58-8134-92360EBC8F88}" srcOrd="0" destOrd="0" presId="urn:microsoft.com/office/officeart/2005/8/layout/radial4"/>
    <dgm:cxn modelId="{A5FA9127-22BD-44DB-ADD9-D3CA7682F11C}" type="presOf" srcId="{08FA7802-FE02-4E71-9AB2-B24E80AA6079}" destId="{60EC40CD-51F1-445D-BCE0-CB8477A7EE20}" srcOrd="0" destOrd="0" presId="urn:microsoft.com/office/officeart/2005/8/layout/radial4"/>
    <dgm:cxn modelId="{99CCE442-1AD2-4FE5-B068-FA45608A557B}" type="presOf" srcId="{3C56EC3F-E29B-4E09-B640-F1669432CBEE}" destId="{31D9FBE4-464C-4684-82B6-3CCC3CBBD6B4}" srcOrd="0" destOrd="0" presId="urn:microsoft.com/office/officeart/2005/8/layout/radial4"/>
    <dgm:cxn modelId="{4E911843-DBDE-4F0A-AE67-9A039BA28600}" type="presOf" srcId="{F2272ED4-B9D4-4D3A-970E-D8928EE8EADE}" destId="{B032C690-EFDA-4D3A-B678-9BDD31F0D591}" srcOrd="0" destOrd="0" presId="urn:microsoft.com/office/officeart/2005/8/layout/radial4"/>
    <dgm:cxn modelId="{43C7A446-C0EE-4814-A8F0-2A9142F1A4E4}" type="presOf" srcId="{F6F4AA87-87F5-4141-811D-8B2E7A5088A7}" destId="{E5A6225D-D8CC-4EFE-8099-D9E85F8804A6}" srcOrd="0" destOrd="0" presId="urn:microsoft.com/office/officeart/2005/8/layout/radial4"/>
    <dgm:cxn modelId="{03A0EE68-289F-4A20-A314-19AB4EFDF720}" type="presOf" srcId="{F51E24A8-990B-453C-BA01-BE59091DB407}" destId="{1B58FE63-5BFC-4E7C-853C-3B8FAEEB38A6}" srcOrd="0" destOrd="0" presId="urn:microsoft.com/office/officeart/2005/8/layout/radial4"/>
    <dgm:cxn modelId="{E8E05C8B-7734-496C-9D35-358EB397A408}" type="presOf" srcId="{B22D336A-C27E-4853-BD7C-301CC8CC3285}" destId="{52CEA00D-F433-4C50-BB4E-4B3EB953B487}" srcOrd="0" destOrd="0" presId="urn:microsoft.com/office/officeart/2005/8/layout/radial4"/>
    <dgm:cxn modelId="{48ABED8B-306F-4F15-B3BF-0803AF914D9D}" type="presOf" srcId="{C378A13F-6BCB-443E-BDE1-29A087594C15}" destId="{2D9F0C41-A426-488C-A903-1B0130F475AB}" srcOrd="0" destOrd="0" presId="urn:microsoft.com/office/officeart/2005/8/layout/radial4"/>
    <dgm:cxn modelId="{2EAB4D91-3718-40B5-845B-909C4603110F}" srcId="{08FA7802-FE02-4E71-9AB2-B24E80AA6079}" destId="{3C56EC3F-E29B-4E09-B640-F1669432CBEE}" srcOrd="1" destOrd="0" parTransId="{F51E24A8-990B-453C-BA01-BE59091DB407}" sibTransId="{3F7D6020-69B8-4207-83F6-B5FB07E719BE}"/>
    <dgm:cxn modelId="{2B72BD96-6102-447A-B308-BA43EC606BAE}" type="presOf" srcId="{A28450A7-2FD0-43AC-AB5E-17461FDDE2D2}" destId="{9706406E-DCE1-4F2E-B622-7AA5C7E41871}" srcOrd="0" destOrd="0" presId="urn:microsoft.com/office/officeart/2005/8/layout/radial4"/>
    <dgm:cxn modelId="{4C8345A7-FE15-4429-BE65-213F22545769}" srcId="{28CB936A-627F-4192-B985-B7BAD0208757}" destId="{08FA7802-FE02-4E71-9AB2-B24E80AA6079}" srcOrd="0" destOrd="0" parTransId="{9B3CA827-274C-40E1-9FD4-E64326823C65}" sibTransId="{946B8948-EB1A-490B-B7A0-01F89D0BCB51}"/>
    <dgm:cxn modelId="{A9548DAF-3659-4620-88E2-6E54BE536A3E}" srcId="{08FA7802-FE02-4E71-9AB2-B24E80AA6079}" destId="{CC786A55-BA99-4B5D-AA93-28A8EF94E1FD}" srcOrd="2" destOrd="0" parTransId="{DAD3608F-D7CC-477D-A9EB-649502F22FCD}" sibTransId="{37C10CD4-6444-488B-A8F6-DFCB01013102}"/>
    <dgm:cxn modelId="{191913B1-2149-4EEA-8B64-373ACC5EF23E}" srcId="{08FA7802-FE02-4E71-9AB2-B24E80AA6079}" destId="{C378A13F-6BCB-443E-BDE1-29A087594C15}" srcOrd="3" destOrd="0" parTransId="{A28450A7-2FD0-43AC-AB5E-17461FDDE2D2}" sibTransId="{00FFD5DA-72C4-4AF7-8048-F6C2AFC9FF9C}"/>
    <dgm:cxn modelId="{E6D0E6C2-297F-4060-8767-3C54DF0D938B}" type="presOf" srcId="{A9FC56AF-A128-4D1C-B552-11660C378096}" destId="{6150A432-F222-4354-8870-670ADD376AEE}" srcOrd="0" destOrd="0" presId="urn:microsoft.com/office/officeart/2005/8/layout/radial4"/>
    <dgm:cxn modelId="{083BE6F2-1575-4032-8A9B-E7813063495F}" type="presOf" srcId="{28CB936A-627F-4192-B985-B7BAD0208757}" destId="{ED910F81-BD3D-4A79-B6CF-1EC0116B7632}" srcOrd="0" destOrd="0" presId="urn:microsoft.com/office/officeart/2005/8/layout/radial4"/>
    <dgm:cxn modelId="{89CB9A19-02BD-468C-BC01-39A3D518DD68}" type="presParOf" srcId="{ED910F81-BD3D-4A79-B6CF-1EC0116B7632}" destId="{60EC40CD-51F1-445D-BCE0-CB8477A7EE20}" srcOrd="0" destOrd="0" presId="urn:microsoft.com/office/officeart/2005/8/layout/radial4"/>
    <dgm:cxn modelId="{CA4FF9E0-93E1-4C6D-8C76-999294000FCB}" type="presParOf" srcId="{ED910F81-BD3D-4A79-B6CF-1EC0116B7632}" destId="{52CEA00D-F433-4C50-BB4E-4B3EB953B487}" srcOrd="1" destOrd="0" presId="urn:microsoft.com/office/officeart/2005/8/layout/radial4"/>
    <dgm:cxn modelId="{108F1402-70B1-4E06-83A1-DEF4CF5102F7}" type="presParOf" srcId="{ED910F81-BD3D-4A79-B6CF-1EC0116B7632}" destId="{E5A6225D-D8CC-4EFE-8099-D9E85F8804A6}" srcOrd="2" destOrd="0" presId="urn:microsoft.com/office/officeart/2005/8/layout/radial4"/>
    <dgm:cxn modelId="{8898A096-9AD2-444F-8D03-9A37A565EFC2}" type="presParOf" srcId="{ED910F81-BD3D-4A79-B6CF-1EC0116B7632}" destId="{1B58FE63-5BFC-4E7C-853C-3B8FAEEB38A6}" srcOrd="3" destOrd="0" presId="urn:microsoft.com/office/officeart/2005/8/layout/radial4"/>
    <dgm:cxn modelId="{79E57687-16D6-4804-BA83-D14D31B0F204}" type="presParOf" srcId="{ED910F81-BD3D-4A79-B6CF-1EC0116B7632}" destId="{31D9FBE4-464C-4684-82B6-3CCC3CBBD6B4}" srcOrd="4" destOrd="0" presId="urn:microsoft.com/office/officeart/2005/8/layout/radial4"/>
    <dgm:cxn modelId="{B13A2F33-E9EB-4BE6-86BB-D94E9E19FA70}" type="presParOf" srcId="{ED910F81-BD3D-4A79-B6CF-1EC0116B7632}" destId="{6D539D76-4120-42AC-8971-A352D3E390C8}" srcOrd="5" destOrd="0" presId="urn:microsoft.com/office/officeart/2005/8/layout/radial4"/>
    <dgm:cxn modelId="{C4DDBCED-E781-48FA-964D-92BF08E0015C}" type="presParOf" srcId="{ED910F81-BD3D-4A79-B6CF-1EC0116B7632}" destId="{20B09CEB-6879-4A58-8134-92360EBC8F88}" srcOrd="6" destOrd="0" presId="urn:microsoft.com/office/officeart/2005/8/layout/radial4"/>
    <dgm:cxn modelId="{C50F7831-E089-4D5C-B45F-543FB65380BE}" type="presParOf" srcId="{ED910F81-BD3D-4A79-B6CF-1EC0116B7632}" destId="{9706406E-DCE1-4F2E-B622-7AA5C7E41871}" srcOrd="7" destOrd="0" presId="urn:microsoft.com/office/officeart/2005/8/layout/radial4"/>
    <dgm:cxn modelId="{34617A01-3B2E-43D0-9ECE-4A0B480E73D1}" type="presParOf" srcId="{ED910F81-BD3D-4A79-B6CF-1EC0116B7632}" destId="{2D9F0C41-A426-488C-A903-1B0130F475AB}" srcOrd="8" destOrd="0" presId="urn:microsoft.com/office/officeart/2005/8/layout/radial4"/>
    <dgm:cxn modelId="{8BF66246-E37F-42E1-AACD-DA50E2616ACF}" type="presParOf" srcId="{ED910F81-BD3D-4A79-B6CF-1EC0116B7632}" destId="{B032C690-EFDA-4D3A-B678-9BDD31F0D591}" srcOrd="9" destOrd="0" presId="urn:microsoft.com/office/officeart/2005/8/layout/radial4"/>
    <dgm:cxn modelId="{9245F2D5-78F7-4479-A478-081017ED17AD}" type="presParOf" srcId="{ED910F81-BD3D-4A79-B6CF-1EC0116B7632}" destId="{6150A432-F222-4354-8870-670ADD376AEE}"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1DEDD-AA1E-4B6F-BEAE-C8BB644932FA}">
      <dsp:nvSpPr>
        <dsp:cNvPr id="0" name=""/>
        <dsp:cNvSpPr/>
      </dsp:nvSpPr>
      <dsp:spPr>
        <a:xfrm>
          <a:off x="531484" y="2164150"/>
          <a:ext cx="2815516" cy="535387"/>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a:solidFill>
                <a:sysClr val="windowText" lastClr="000000"/>
              </a:solidFill>
              <a:latin typeface="Calibri" panose="020F0502020204030204"/>
              <a:ea typeface="+mn-ea"/>
              <a:cs typeface="+mn-cs"/>
            </a:rPr>
            <a:t>Managing the Information Systems Project </a:t>
          </a:r>
          <a:endParaRPr lang="en-US" sz="1200" kern="1200">
            <a:solidFill>
              <a:sysClr val="windowText" lastClr="000000"/>
            </a:solidFill>
            <a:latin typeface="Calibri" panose="020F0502020204030204"/>
            <a:ea typeface="+mn-ea"/>
            <a:cs typeface="+mn-cs"/>
          </a:endParaRPr>
        </a:p>
      </dsp:txBody>
      <dsp:txXfrm>
        <a:off x="547165" y="2179831"/>
        <a:ext cx="2784154" cy="504025"/>
      </dsp:txXfrm>
    </dsp:sp>
    <dsp:sp modelId="{683634CB-8537-496A-8D41-94C9F2EE9194}">
      <dsp:nvSpPr>
        <dsp:cNvPr id="0" name=""/>
        <dsp:cNvSpPr/>
      </dsp:nvSpPr>
      <dsp:spPr>
        <a:xfrm rot="16869777">
          <a:off x="2556796" y="1462555"/>
          <a:ext cx="1959831" cy="15826"/>
        </a:xfrm>
        <a:custGeom>
          <a:avLst/>
          <a:gdLst/>
          <a:ahLst/>
          <a:cxnLst/>
          <a:rect l="0" t="0" r="0" b="0"/>
          <a:pathLst>
            <a:path>
              <a:moveTo>
                <a:pt x="0" y="7913"/>
              </a:moveTo>
              <a:lnTo>
                <a:pt x="1817864" y="791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3479157" y="1509051"/>
        <a:ext cx="0" cy="0"/>
      </dsp:txXfrm>
    </dsp:sp>
    <dsp:sp modelId="{1E55B6F5-499E-48DF-80BA-24B3557FE788}">
      <dsp:nvSpPr>
        <dsp:cNvPr id="0" name=""/>
        <dsp:cNvSpPr/>
      </dsp:nvSpPr>
      <dsp:spPr>
        <a:xfrm>
          <a:off x="3726424" y="310811"/>
          <a:ext cx="1812492" cy="396561"/>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Pine Valley Furniture Company Background </a:t>
          </a:r>
          <a:endParaRPr lang="en-US" sz="1200" kern="1200">
            <a:solidFill>
              <a:sysClr val="windowText" lastClr="000000"/>
            </a:solidFill>
            <a:latin typeface="Calibri" panose="020F0502020204030204"/>
            <a:ea typeface="+mn-ea"/>
            <a:cs typeface="+mn-cs"/>
          </a:endParaRPr>
        </a:p>
      </dsp:txBody>
      <dsp:txXfrm>
        <a:off x="3738039" y="322426"/>
        <a:ext cx="1789262" cy="373331"/>
      </dsp:txXfrm>
    </dsp:sp>
    <dsp:sp modelId="{F4E9EB25-40C0-4520-A312-EC35BE8B94BF}">
      <dsp:nvSpPr>
        <dsp:cNvPr id="0" name=""/>
        <dsp:cNvSpPr/>
      </dsp:nvSpPr>
      <dsp:spPr>
        <a:xfrm rot="17088825">
          <a:off x="2794717" y="1706598"/>
          <a:ext cx="1483990" cy="15826"/>
        </a:xfrm>
        <a:custGeom>
          <a:avLst/>
          <a:gdLst/>
          <a:ahLst/>
          <a:cxnLst/>
          <a:rect l="0" t="0" r="0" b="0"/>
          <a:pathLst>
            <a:path>
              <a:moveTo>
                <a:pt x="0" y="7913"/>
              </a:moveTo>
              <a:lnTo>
                <a:pt x="1376492" y="791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3491360" y="1740892"/>
        <a:ext cx="0" cy="0"/>
      </dsp:txXfrm>
    </dsp:sp>
    <dsp:sp modelId="{92D90707-560C-4D9D-8433-6A30548337E8}">
      <dsp:nvSpPr>
        <dsp:cNvPr id="0" name=""/>
        <dsp:cNvSpPr/>
      </dsp:nvSpPr>
      <dsp:spPr>
        <a:xfrm>
          <a:off x="3726424" y="774251"/>
          <a:ext cx="1812492"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Managing the Information Systems Project </a:t>
          </a:r>
          <a:endParaRPr lang="en-US" sz="1200" kern="1200">
            <a:solidFill>
              <a:sysClr val="windowText" lastClr="000000"/>
            </a:solidFill>
            <a:latin typeface="Calibri" panose="020F0502020204030204"/>
            <a:ea typeface="+mn-ea"/>
            <a:cs typeface="+mn-cs"/>
          </a:endParaRPr>
        </a:p>
      </dsp:txBody>
      <dsp:txXfrm>
        <a:off x="3739483" y="787310"/>
        <a:ext cx="1786374" cy="419737"/>
      </dsp:txXfrm>
    </dsp:sp>
    <dsp:sp modelId="{B0D41761-5765-472D-9824-CE272D7F5BD1}">
      <dsp:nvSpPr>
        <dsp:cNvPr id="0" name=""/>
        <dsp:cNvSpPr/>
      </dsp:nvSpPr>
      <dsp:spPr>
        <a:xfrm rot="17692822">
          <a:off x="5293366" y="604715"/>
          <a:ext cx="847785" cy="15826"/>
        </a:xfrm>
        <a:custGeom>
          <a:avLst/>
          <a:gdLst/>
          <a:ahLst/>
          <a:cxnLst/>
          <a:rect l="0" t="0" r="0" b="0"/>
          <a:pathLst>
            <a:path>
              <a:moveTo>
                <a:pt x="0" y="7913"/>
              </a:moveTo>
              <a:lnTo>
                <a:pt x="786373"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5689114" y="622939"/>
        <a:ext cx="0" cy="0"/>
      </dsp:txXfrm>
    </dsp:sp>
    <dsp:sp modelId="{F54E6434-53DB-4A9C-B0B5-A9AE5350DC12}">
      <dsp:nvSpPr>
        <dsp:cNvPr id="0" name=""/>
        <dsp:cNvSpPr/>
      </dsp:nvSpPr>
      <dsp:spPr>
        <a:xfrm>
          <a:off x="5895601" y="5150"/>
          <a:ext cx="2758830"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Initiating the Project </a:t>
          </a:r>
          <a:endParaRPr lang="en-US" sz="1200" kern="1200">
            <a:solidFill>
              <a:sysClr val="windowText" lastClr="000000"/>
            </a:solidFill>
            <a:latin typeface="Calibri" panose="020F0502020204030204"/>
            <a:ea typeface="+mn-ea"/>
            <a:cs typeface="+mn-cs"/>
          </a:endParaRPr>
        </a:p>
      </dsp:txBody>
      <dsp:txXfrm>
        <a:off x="5908660" y="18209"/>
        <a:ext cx="2732712" cy="419737"/>
      </dsp:txXfrm>
    </dsp:sp>
    <dsp:sp modelId="{7AF99132-F330-460B-9914-4F698B973493}">
      <dsp:nvSpPr>
        <dsp:cNvPr id="0" name=""/>
        <dsp:cNvSpPr/>
      </dsp:nvSpPr>
      <dsp:spPr>
        <a:xfrm rot="19457599">
          <a:off x="5497629" y="861082"/>
          <a:ext cx="439258" cy="15826"/>
        </a:xfrm>
        <a:custGeom>
          <a:avLst/>
          <a:gdLst/>
          <a:ahLst/>
          <a:cxnLst/>
          <a:rect l="0" t="0" r="0" b="0"/>
          <a:pathLst>
            <a:path>
              <a:moveTo>
                <a:pt x="0" y="7913"/>
              </a:moveTo>
              <a:lnTo>
                <a:pt x="407439"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5701932" y="866487"/>
        <a:ext cx="0" cy="0"/>
      </dsp:txXfrm>
    </dsp:sp>
    <dsp:sp modelId="{577EE808-E111-43D1-AEF1-A05D51A361C8}">
      <dsp:nvSpPr>
        <dsp:cNvPr id="0" name=""/>
        <dsp:cNvSpPr/>
      </dsp:nvSpPr>
      <dsp:spPr>
        <a:xfrm>
          <a:off x="5895601" y="517884"/>
          <a:ext cx="2758830"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Planning the Project </a:t>
          </a:r>
          <a:endParaRPr lang="en-US" sz="1200" kern="1200">
            <a:solidFill>
              <a:sysClr val="windowText" lastClr="000000"/>
            </a:solidFill>
            <a:latin typeface="Calibri" panose="020F0502020204030204"/>
            <a:ea typeface="+mn-ea"/>
            <a:cs typeface="+mn-cs"/>
          </a:endParaRPr>
        </a:p>
      </dsp:txBody>
      <dsp:txXfrm>
        <a:off x="5908660" y="530943"/>
        <a:ext cx="2732712" cy="419737"/>
      </dsp:txXfrm>
    </dsp:sp>
    <dsp:sp modelId="{3A760DB2-9CA0-46AC-A063-0A5E9C82C3F5}">
      <dsp:nvSpPr>
        <dsp:cNvPr id="0" name=""/>
        <dsp:cNvSpPr/>
      </dsp:nvSpPr>
      <dsp:spPr>
        <a:xfrm rot="2142401">
          <a:off x="5497629" y="1117449"/>
          <a:ext cx="439258" cy="15826"/>
        </a:xfrm>
        <a:custGeom>
          <a:avLst/>
          <a:gdLst/>
          <a:ahLst/>
          <a:cxnLst/>
          <a:rect l="0" t="0" r="0" b="0"/>
          <a:pathLst>
            <a:path>
              <a:moveTo>
                <a:pt x="0" y="7913"/>
              </a:moveTo>
              <a:lnTo>
                <a:pt x="407439"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5714750" y="1110036"/>
        <a:ext cx="0" cy="0"/>
      </dsp:txXfrm>
    </dsp:sp>
    <dsp:sp modelId="{3702ED9E-2627-499D-B6BF-573507829D9E}">
      <dsp:nvSpPr>
        <dsp:cNvPr id="0" name=""/>
        <dsp:cNvSpPr/>
      </dsp:nvSpPr>
      <dsp:spPr>
        <a:xfrm>
          <a:off x="5895601" y="1030618"/>
          <a:ext cx="2758830"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Executing the Project </a:t>
          </a:r>
          <a:endParaRPr lang="en-US" sz="1200" kern="1200">
            <a:solidFill>
              <a:sysClr val="windowText" lastClr="000000"/>
            </a:solidFill>
            <a:latin typeface="Calibri" panose="020F0502020204030204"/>
            <a:ea typeface="+mn-ea"/>
            <a:cs typeface="+mn-cs"/>
          </a:endParaRPr>
        </a:p>
      </dsp:txBody>
      <dsp:txXfrm>
        <a:off x="5908660" y="1043677"/>
        <a:ext cx="2732712" cy="419737"/>
      </dsp:txXfrm>
    </dsp:sp>
    <dsp:sp modelId="{F60F0FC8-028C-41FC-88AC-DD4C46C99720}">
      <dsp:nvSpPr>
        <dsp:cNvPr id="0" name=""/>
        <dsp:cNvSpPr/>
      </dsp:nvSpPr>
      <dsp:spPr>
        <a:xfrm rot="3907178">
          <a:off x="5293366" y="1373816"/>
          <a:ext cx="847785" cy="15826"/>
        </a:xfrm>
        <a:custGeom>
          <a:avLst/>
          <a:gdLst/>
          <a:ahLst/>
          <a:cxnLst/>
          <a:rect l="0" t="0" r="0" b="0"/>
          <a:pathLst>
            <a:path>
              <a:moveTo>
                <a:pt x="0" y="7913"/>
              </a:moveTo>
              <a:lnTo>
                <a:pt x="786373"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727569" y="1353585"/>
        <a:ext cx="0" cy="0"/>
      </dsp:txXfrm>
    </dsp:sp>
    <dsp:sp modelId="{3FFF9049-B47B-4089-8E45-0629DB2CA861}">
      <dsp:nvSpPr>
        <dsp:cNvPr id="0" name=""/>
        <dsp:cNvSpPr/>
      </dsp:nvSpPr>
      <dsp:spPr>
        <a:xfrm>
          <a:off x="5895601" y="1543352"/>
          <a:ext cx="2752070"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Closing Down the Project </a:t>
          </a:r>
          <a:endParaRPr lang="en-US" sz="1200" kern="1200">
            <a:solidFill>
              <a:sysClr val="windowText" lastClr="000000"/>
            </a:solidFill>
            <a:latin typeface="Calibri" panose="020F0502020204030204"/>
            <a:ea typeface="+mn-ea"/>
            <a:cs typeface="+mn-cs"/>
          </a:endParaRPr>
        </a:p>
      </dsp:txBody>
      <dsp:txXfrm>
        <a:off x="5908660" y="1556411"/>
        <a:ext cx="2725952" cy="419737"/>
      </dsp:txXfrm>
    </dsp:sp>
    <dsp:sp modelId="{A63B8A79-FC06-45A5-AD16-9B10CA7919DC}">
      <dsp:nvSpPr>
        <dsp:cNvPr id="0" name=""/>
        <dsp:cNvSpPr/>
      </dsp:nvSpPr>
      <dsp:spPr>
        <a:xfrm rot="2609258">
          <a:off x="3275230" y="2603883"/>
          <a:ext cx="522965" cy="15826"/>
        </a:xfrm>
        <a:custGeom>
          <a:avLst/>
          <a:gdLst/>
          <a:ahLst/>
          <a:cxnLst/>
          <a:rect l="0" t="0" r="0" b="0"/>
          <a:pathLst>
            <a:path>
              <a:moveTo>
                <a:pt x="0" y="7913"/>
              </a:moveTo>
              <a:lnTo>
                <a:pt x="485082" y="791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solidFill>
              <a:sysClr val="windowText" lastClr="000000">
                <a:hueOff val="0"/>
                <a:satOff val="0"/>
                <a:lumOff val="0"/>
                <a:alphaOff val="0"/>
              </a:sysClr>
            </a:solidFill>
            <a:latin typeface="Calibri" panose="020F0502020204030204"/>
            <a:ea typeface="+mn-ea"/>
            <a:cs typeface="+mn-cs"/>
          </a:endParaRPr>
        </a:p>
      </dsp:txBody>
      <dsp:txXfrm>
        <a:off x="3536224" y="2593313"/>
        <a:ext cx="0" cy="0"/>
      </dsp:txXfrm>
    </dsp:sp>
    <dsp:sp modelId="{723F8E23-5912-430B-9654-B9C190DD6CC7}">
      <dsp:nvSpPr>
        <dsp:cNvPr id="0" name=""/>
        <dsp:cNvSpPr/>
      </dsp:nvSpPr>
      <dsp:spPr>
        <a:xfrm>
          <a:off x="3726424" y="2568820"/>
          <a:ext cx="1812492"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Representing and Scheduling Project Plans </a:t>
          </a:r>
          <a:endParaRPr lang="en-US" sz="1200" kern="1200">
            <a:solidFill>
              <a:sysClr val="windowText" lastClr="000000"/>
            </a:solidFill>
            <a:latin typeface="Calibri" panose="020F0502020204030204"/>
            <a:ea typeface="+mn-ea"/>
            <a:cs typeface="+mn-cs"/>
          </a:endParaRPr>
        </a:p>
      </dsp:txBody>
      <dsp:txXfrm>
        <a:off x="3739483" y="2581879"/>
        <a:ext cx="1786374" cy="419737"/>
      </dsp:txXfrm>
    </dsp:sp>
    <dsp:sp modelId="{E37A6053-671E-45BD-A63A-255F48BBEF80}">
      <dsp:nvSpPr>
        <dsp:cNvPr id="0" name=""/>
        <dsp:cNvSpPr/>
      </dsp:nvSpPr>
      <dsp:spPr>
        <a:xfrm rot="18289469">
          <a:off x="5404961" y="2527468"/>
          <a:ext cx="624595"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695524" y="2539282"/>
        <a:ext cx="0" cy="0"/>
      </dsp:txXfrm>
    </dsp:sp>
    <dsp:sp modelId="{C642CD53-DF3B-4B04-992F-C7F35E841014}">
      <dsp:nvSpPr>
        <dsp:cNvPr id="0" name=""/>
        <dsp:cNvSpPr/>
      </dsp:nvSpPr>
      <dsp:spPr>
        <a:xfrm>
          <a:off x="5895601" y="2056086"/>
          <a:ext cx="2752070"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Representing Project Plans</a:t>
          </a:r>
          <a:endParaRPr lang="en-US" sz="1200" kern="1200">
            <a:solidFill>
              <a:sysClr val="windowText" lastClr="000000"/>
            </a:solidFill>
            <a:latin typeface="Calibri" panose="020F0502020204030204"/>
            <a:ea typeface="+mn-ea"/>
            <a:cs typeface="+mn-cs"/>
          </a:endParaRPr>
        </a:p>
      </dsp:txBody>
      <dsp:txXfrm>
        <a:off x="5908660" y="2069145"/>
        <a:ext cx="2725952" cy="419737"/>
      </dsp:txXfrm>
    </dsp:sp>
    <dsp:sp modelId="{9D66365C-3A01-43E3-9CDA-7AF2D080F899}">
      <dsp:nvSpPr>
        <dsp:cNvPr id="0" name=""/>
        <dsp:cNvSpPr/>
      </dsp:nvSpPr>
      <dsp:spPr>
        <a:xfrm>
          <a:off x="5538916" y="2783835"/>
          <a:ext cx="356684" cy="15826"/>
        </a:xfrm>
        <a:custGeom>
          <a:avLst/>
          <a:gdLst/>
          <a:ahLst/>
          <a:cxnLst/>
          <a:rect l="0" t="0" r="0" b="0"/>
          <a:pathLst>
            <a:path>
              <a:moveTo>
                <a:pt x="0" y="7913"/>
              </a:moveTo>
              <a:lnTo>
                <a:pt x="330846"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708341" y="2782831"/>
        <a:ext cx="0" cy="0"/>
      </dsp:txXfrm>
    </dsp:sp>
    <dsp:sp modelId="{7F482F84-772B-4E24-BA94-18FF6F6566CC}">
      <dsp:nvSpPr>
        <dsp:cNvPr id="0" name=""/>
        <dsp:cNvSpPr/>
      </dsp:nvSpPr>
      <dsp:spPr>
        <a:xfrm>
          <a:off x="5895601" y="2568820"/>
          <a:ext cx="2752070"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Calculating Expected Time Durations Using PERT </a:t>
          </a:r>
          <a:endParaRPr lang="en-US" sz="1200" kern="1200">
            <a:solidFill>
              <a:sysClr val="windowText" lastClr="000000"/>
            </a:solidFill>
            <a:latin typeface="Calibri" panose="020F0502020204030204"/>
            <a:ea typeface="+mn-ea"/>
            <a:cs typeface="+mn-cs"/>
          </a:endParaRPr>
        </a:p>
      </dsp:txBody>
      <dsp:txXfrm>
        <a:off x="5908660" y="2581879"/>
        <a:ext cx="2725952" cy="419737"/>
      </dsp:txXfrm>
    </dsp:sp>
    <dsp:sp modelId="{21823E2C-607B-4F9A-8507-4F192DD48441}">
      <dsp:nvSpPr>
        <dsp:cNvPr id="0" name=""/>
        <dsp:cNvSpPr/>
      </dsp:nvSpPr>
      <dsp:spPr>
        <a:xfrm rot="3310531">
          <a:off x="5404961" y="3040202"/>
          <a:ext cx="624595"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721160" y="3026380"/>
        <a:ext cx="0" cy="0"/>
      </dsp:txXfrm>
    </dsp:sp>
    <dsp:sp modelId="{C47B1B34-5ED3-4331-9274-D6F998EE7C34}">
      <dsp:nvSpPr>
        <dsp:cNvPr id="0" name=""/>
        <dsp:cNvSpPr/>
      </dsp:nvSpPr>
      <dsp:spPr>
        <a:xfrm>
          <a:off x="5895601" y="3081554"/>
          <a:ext cx="2752070"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Constructing a Gantt Chart and Network Diagram at Pine Valley Furniture </a:t>
          </a:r>
          <a:endParaRPr lang="en-US" sz="1200" kern="1200">
            <a:solidFill>
              <a:sysClr val="windowText" lastClr="000000"/>
            </a:solidFill>
            <a:latin typeface="Calibri" panose="020F0502020204030204"/>
            <a:ea typeface="+mn-ea"/>
            <a:cs typeface="+mn-cs"/>
          </a:endParaRPr>
        </a:p>
      </dsp:txBody>
      <dsp:txXfrm>
        <a:off x="5908660" y="3094613"/>
        <a:ext cx="2725952" cy="419737"/>
      </dsp:txXfrm>
    </dsp:sp>
    <dsp:sp modelId="{FA484445-3F2B-4733-BC7D-B25B169DB00A}">
      <dsp:nvSpPr>
        <dsp:cNvPr id="0" name=""/>
        <dsp:cNvSpPr/>
      </dsp:nvSpPr>
      <dsp:spPr>
        <a:xfrm rot="4721749">
          <a:off x="2568884" y="3372984"/>
          <a:ext cx="1935656" cy="15826"/>
        </a:xfrm>
        <a:custGeom>
          <a:avLst/>
          <a:gdLst/>
          <a:ahLst/>
          <a:cxnLst/>
          <a:rect l="0" t="0" r="0" b="0"/>
          <a:pathLst>
            <a:path>
              <a:moveTo>
                <a:pt x="0" y="7913"/>
              </a:moveTo>
              <a:lnTo>
                <a:pt x="1795440" y="791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574679" y="3323959"/>
        <a:ext cx="0" cy="0"/>
      </dsp:txXfrm>
    </dsp:sp>
    <dsp:sp modelId="{BDF0F0CF-D02E-41CC-8078-3F3A36B57643}">
      <dsp:nvSpPr>
        <dsp:cNvPr id="0" name=""/>
        <dsp:cNvSpPr/>
      </dsp:nvSpPr>
      <dsp:spPr>
        <a:xfrm>
          <a:off x="3726424" y="4107022"/>
          <a:ext cx="1810762"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Using Project Management Software </a:t>
          </a:r>
          <a:endParaRPr lang="en-US" sz="1200" kern="1200">
            <a:solidFill>
              <a:sysClr val="windowText" lastClr="000000"/>
            </a:solidFill>
            <a:latin typeface="Calibri" panose="020F0502020204030204"/>
            <a:ea typeface="+mn-ea"/>
            <a:cs typeface="+mn-cs"/>
          </a:endParaRPr>
        </a:p>
      </dsp:txBody>
      <dsp:txXfrm>
        <a:off x="3739483" y="4120081"/>
        <a:ext cx="1784644" cy="419737"/>
      </dsp:txXfrm>
    </dsp:sp>
    <dsp:sp modelId="{94296A06-776F-406C-8520-F8BE07EDEA18}">
      <dsp:nvSpPr>
        <dsp:cNvPr id="0" name=""/>
        <dsp:cNvSpPr/>
      </dsp:nvSpPr>
      <dsp:spPr>
        <a:xfrm rot="18289469">
          <a:off x="5403231" y="4065670"/>
          <a:ext cx="624595"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693794" y="4077484"/>
        <a:ext cx="0" cy="0"/>
      </dsp:txXfrm>
    </dsp:sp>
    <dsp:sp modelId="{2564F438-C74D-4C52-AD47-00C455005E25}">
      <dsp:nvSpPr>
        <dsp:cNvPr id="0" name=""/>
        <dsp:cNvSpPr/>
      </dsp:nvSpPr>
      <dsp:spPr>
        <a:xfrm>
          <a:off x="5893871" y="3594288"/>
          <a:ext cx="2751732"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Establishing a Project Starting Date </a:t>
          </a:r>
          <a:endParaRPr lang="en-US" sz="1200" kern="1200">
            <a:solidFill>
              <a:sysClr val="windowText" lastClr="000000"/>
            </a:solidFill>
            <a:latin typeface="Calibri" panose="020F0502020204030204"/>
            <a:ea typeface="+mn-ea"/>
            <a:cs typeface="+mn-cs"/>
          </a:endParaRPr>
        </a:p>
      </dsp:txBody>
      <dsp:txXfrm>
        <a:off x="5906930" y="3607347"/>
        <a:ext cx="2725614" cy="419737"/>
      </dsp:txXfrm>
    </dsp:sp>
    <dsp:sp modelId="{8C7EEF6A-7A21-4568-94C1-27786E77E34C}">
      <dsp:nvSpPr>
        <dsp:cNvPr id="0" name=""/>
        <dsp:cNvSpPr/>
      </dsp:nvSpPr>
      <dsp:spPr>
        <a:xfrm>
          <a:off x="5537186" y="4322037"/>
          <a:ext cx="356684" cy="15826"/>
        </a:xfrm>
        <a:custGeom>
          <a:avLst/>
          <a:gdLst/>
          <a:ahLst/>
          <a:cxnLst/>
          <a:rect l="0" t="0" r="0" b="0"/>
          <a:pathLst>
            <a:path>
              <a:moveTo>
                <a:pt x="0" y="7913"/>
              </a:moveTo>
              <a:lnTo>
                <a:pt x="330846"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706612" y="4321033"/>
        <a:ext cx="0" cy="0"/>
      </dsp:txXfrm>
    </dsp:sp>
    <dsp:sp modelId="{009382D6-FF93-4486-993E-2D91CDEE6EC4}">
      <dsp:nvSpPr>
        <dsp:cNvPr id="0" name=""/>
        <dsp:cNvSpPr/>
      </dsp:nvSpPr>
      <dsp:spPr>
        <a:xfrm>
          <a:off x="5893871" y="4107022"/>
          <a:ext cx="2751732"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Entering Tasks and Assigning Task Relationships </a:t>
          </a:r>
          <a:endParaRPr lang="en-US" sz="1200" kern="1200">
            <a:solidFill>
              <a:sysClr val="windowText" lastClr="000000"/>
            </a:solidFill>
            <a:latin typeface="Calibri" panose="020F0502020204030204"/>
            <a:ea typeface="+mn-ea"/>
            <a:cs typeface="+mn-cs"/>
          </a:endParaRPr>
        </a:p>
      </dsp:txBody>
      <dsp:txXfrm>
        <a:off x="5906930" y="4120081"/>
        <a:ext cx="2725614" cy="419737"/>
      </dsp:txXfrm>
    </dsp:sp>
    <dsp:sp modelId="{AA31C4A5-CB88-411F-A6C1-7227BADF7FE3}">
      <dsp:nvSpPr>
        <dsp:cNvPr id="0" name=""/>
        <dsp:cNvSpPr/>
      </dsp:nvSpPr>
      <dsp:spPr>
        <a:xfrm rot="3310531">
          <a:off x="5403231" y="4578404"/>
          <a:ext cx="624595" cy="15826"/>
        </a:xfrm>
        <a:custGeom>
          <a:avLst/>
          <a:gdLst/>
          <a:ahLst/>
          <a:cxnLst/>
          <a:rect l="0" t="0" r="0" b="0"/>
          <a:pathLst>
            <a:path>
              <a:moveTo>
                <a:pt x="0" y="7913"/>
              </a:moveTo>
              <a:lnTo>
                <a:pt x="579351" y="79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719430" y="4564582"/>
        <a:ext cx="0" cy="0"/>
      </dsp:txXfrm>
    </dsp:sp>
    <dsp:sp modelId="{9C507539-B003-4103-B5AD-705C80484C37}">
      <dsp:nvSpPr>
        <dsp:cNvPr id="0" name=""/>
        <dsp:cNvSpPr/>
      </dsp:nvSpPr>
      <dsp:spPr>
        <a:xfrm>
          <a:off x="5893871" y="4619756"/>
          <a:ext cx="2751732" cy="445855"/>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Selecting a Scheduling Method to Review Project Reports</a:t>
          </a:r>
          <a:endParaRPr lang="en-US" sz="1200" kern="1200">
            <a:solidFill>
              <a:sysClr val="windowText" lastClr="000000"/>
            </a:solidFill>
            <a:latin typeface="Calibri" panose="020F0502020204030204"/>
            <a:ea typeface="+mn-ea"/>
            <a:cs typeface="+mn-cs"/>
          </a:endParaRPr>
        </a:p>
      </dsp:txBody>
      <dsp:txXfrm>
        <a:off x="5906930" y="4632815"/>
        <a:ext cx="2725614" cy="419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40CD-51F1-445D-BCE0-CB8477A7EE20}">
      <dsp:nvSpPr>
        <dsp:cNvPr id="0" name=""/>
        <dsp:cNvSpPr/>
      </dsp:nvSpPr>
      <dsp:spPr>
        <a:xfrm>
          <a:off x="3018155" y="3072899"/>
          <a:ext cx="2091690" cy="2091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Learning Objectives</a:t>
          </a:r>
          <a:endParaRPr lang="tr-TR" sz="2600" kern="1200" dirty="0"/>
        </a:p>
      </dsp:txBody>
      <dsp:txXfrm>
        <a:off x="3324476" y="3379220"/>
        <a:ext cx="1479048" cy="1479048"/>
      </dsp:txXfrm>
    </dsp:sp>
    <dsp:sp modelId="{52CEA00D-F433-4C50-BB4E-4B3EB953B487}">
      <dsp:nvSpPr>
        <dsp:cNvPr id="0" name=""/>
        <dsp:cNvSpPr/>
      </dsp:nvSpPr>
      <dsp:spPr>
        <a:xfrm rot="10800000">
          <a:off x="994175" y="3820678"/>
          <a:ext cx="1912661" cy="5961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A6225D-D8CC-4EFE-8099-D9E85F8804A6}">
      <dsp:nvSpPr>
        <dsp:cNvPr id="0" name=""/>
        <dsp:cNvSpPr/>
      </dsp:nvSpPr>
      <dsp:spPr>
        <a:xfrm>
          <a:off x="622" y="3323902"/>
          <a:ext cx="1987105" cy="1589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Discuss skills required to be an effective project manager</a:t>
          </a:r>
          <a:endParaRPr lang="tr-TR" sz="1700" kern="1200" dirty="0"/>
        </a:p>
      </dsp:txBody>
      <dsp:txXfrm>
        <a:off x="47182" y="3370462"/>
        <a:ext cx="1893985" cy="1496564"/>
      </dsp:txXfrm>
    </dsp:sp>
    <dsp:sp modelId="{1B58FE63-5BFC-4E7C-853C-3B8FAEEB38A6}">
      <dsp:nvSpPr>
        <dsp:cNvPr id="0" name=""/>
        <dsp:cNvSpPr/>
      </dsp:nvSpPr>
      <dsp:spPr>
        <a:xfrm rot="13500000">
          <a:off x="1613203" y="2326212"/>
          <a:ext cx="1912661" cy="5961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D9FBE4-464C-4684-82B6-3CCC3CBBD6B4}">
      <dsp:nvSpPr>
        <dsp:cNvPr id="0" name=""/>
        <dsp:cNvSpPr/>
      </dsp:nvSpPr>
      <dsp:spPr>
        <a:xfrm>
          <a:off x="899753" y="1153208"/>
          <a:ext cx="1987105" cy="1589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Describe skills and activities of a project manager during project initiation, planning, execution and closedown</a:t>
          </a:r>
          <a:endParaRPr lang="tr-TR" sz="1700" kern="1200" dirty="0"/>
        </a:p>
      </dsp:txBody>
      <dsp:txXfrm>
        <a:off x="946313" y="1199768"/>
        <a:ext cx="1893985" cy="1496564"/>
      </dsp:txXfrm>
    </dsp:sp>
    <dsp:sp modelId="{6D539D76-4120-42AC-8971-A352D3E390C8}">
      <dsp:nvSpPr>
        <dsp:cNvPr id="0" name=""/>
        <dsp:cNvSpPr/>
      </dsp:nvSpPr>
      <dsp:spPr>
        <a:xfrm rot="16200000">
          <a:off x="3107669" y="1707184"/>
          <a:ext cx="1912661" cy="5961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09CEB-6879-4A58-8134-92360EBC8F88}">
      <dsp:nvSpPr>
        <dsp:cNvPr id="0" name=""/>
        <dsp:cNvSpPr/>
      </dsp:nvSpPr>
      <dsp:spPr>
        <a:xfrm>
          <a:off x="3070447" y="254077"/>
          <a:ext cx="1987105" cy="1589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tr-TR" sz="1700" kern="1200" dirty="0"/>
            <a:t>Discuss critical path scheduling</a:t>
          </a:r>
        </a:p>
      </dsp:txBody>
      <dsp:txXfrm>
        <a:off x="3117007" y="300637"/>
        <a:ext cx="1893985" cy="1496564"/>
      </dsp:txXfrm>
    </dsp:sp>
    <dsp:sp modelId="{9706406E-DCE1-4F2E-B622-7AA5C7E41871}">
      <dsp:nvSpPr>
        <dsp:cNvPr id="0" name=""/>
        <dsp:cNvSpPr/>
      </dsp:nvSpPr>
      <dsp:spPr>
        <a:xfrm rot="18900000">
          <a:off x="4602135" y="2326212"/>
          <a:ext cx="1912661" cy="5961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9F0C41-A426-488C-A903-1B0130F475AB}">
      <dsp:nvSpPr>
        <dsp:cNvPr id="0" name=""/>
        <dsp:cNvSpPr/>
      </dsp:nvSpPr>
      <dsp:spPr>
        <a:xfrm>
          <a:off x="5241141" y="1153208"/>
          <a:ext cx="1987105" cy="1589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Explain Gantt Charts and Network Diagrams</a:t>
          </a:r>
          <a:endParaRPr lang="tr-TR" sz="1700" kern="1200" dirty="0"/>
        </a:p>
      </dsp:txBody>
      <dsp:txXfrm>
        <a:off x="5287701" y="1199768"/>
        <a:ext cx="1893985" cy="1496564"/>
      </dsp:txXfrm>
    </dsp:sp>
    <dsp:sp modelId="{B032C690-EFDA-4D3A-B678-9BDD31F0D591}">
      <dsp:nvSpPr>
        <dsp:cNvPr id="0" name=""/>
        <dsp:cNvSpPr/>
      </dsp:nvSpPr>
      <dsp:spPr>
        <a:xfrm>
          <a:off x="5221163" y="3820678"/>
          <a:ext cx="1912661" cy="5961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50A432-F222-4354-8870-670ADD376AEE}">
      <dsp:nvSpPr>
        <dsp:cNvPr id="0" name=""/>
        <dsp:cNvSpPr/>
      </dsp:nvSpPr>
      <dsp:spPr>
        <a:xfrm>
          <a:off x="6140272" y="3323902"/>
          <a:ext cx="1987105" cy="1589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Review commercial project management software packages</a:t>
          </a:r>
          <a:endParaRPr lang="tr-TR" sz="1700" kern="1200" dirty="0"/>
        </a:p>
      </dsp:txBody>
      <dsp:txXfrm>
        <a:off x="6186832" y="3370462"/>
        <a:ext cx="1893985" cy="14965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68130-A049-46D5-88D3-FAF4DB96FACD}" type="datetimeFigureOut">
              <a:rPr lang="tr-TR" smtClean="0"/>
              <a:t>14.03.2022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ADDA4-53EC-4D27-A891-560A0A7BE7A7}" type="slidenum">
              <a:rPr lang="tr-TR" smtClean="0"/>
              <a:t>‹#›</a:t>
            </a:fld>
            <a:endParaRPr lang="tr-TR"/>
          </a:p>
        </p:txBody>
      </p:sp>
    </p:spTree>
    <p:extLst>
      <p:ext uri="{BB962C8B-B14F-4D97-AF65-F5344CB8AC3E}">
        <p14:creationId xmlns:p14="http://schemas.microsoft.com/office/powerpoint/2010/main" val="356277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483ADDA4-53EC-4D27-A891-560A0A7BE7A7}" type="slidenum">
              <a:rPr lang="tr-TR" smtClean="0"/>
              <a:t>24</a:t>
            </a:fld>
            <a:endParaRPr lang="tr-TR"/>
          </a:p>
        </p:txBody>
      </p:sp>
    </p:spTree>
    <p:extLst>
      <p:ext uri="{BB962C8B-B14F-4D97-AF65-F5344CB8AC3E}">
        <p14:creationId xmlns:p14="http://schemas.microsoft.com/office/powerpoint/2010/main" val="196922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48D01FF4-8A55-4C30-9DE1-AC8681D598D8}" type="datetime1">
              <a:rPr lang="tr-TR" smtClean="0"/>
              <a:t>14.03.2022</a:t>
            </a:fld>
            <a:endParaRPr lang="tr-TR"/>
          </a:p>
        </p:txBody>
      </p:sp>
      <p:sp>
        <p:nvSpPr>
          <p:cNvPr id="5" name="Footer Placeholder 4"/>
          <p:cNvSpPr>
            <a:spLocks noGrp="1"/>
          </p:cNvSpPr>
          <p:nvPr>
            <p:ph type="ftr" sz="quarter" idx="11"/>
          </p:nvPr>
        </p:nvSpPr>
        <p:spPr/>
        <p:txBody>
          <a:bodyPr/>
          <a:lstStyle/>
          <a:p>
            <a:r>
              <a:rPr lang="tr-TR"/>
              <a:t>IENG / MANE 372 - Chapter 3</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32833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1E04845-79D0-4CF1-9CDD-F05619098F1B}" type="datetime1">
              <a:rPr lang="tr-TR" smtClean="0"/>
              <a:t>14.03.2022</a:t>
            </a:fld>
            <a:endParaRPr lang="tr-TR"/>
          </a:p>
        </p:txBody>
      </p:sp>
      <p:sp>
        <p:nvSpPr>
          <p:cNvPr id="5" name="Footer Placeholder 4"/>
          <p:cNvSpPr>
            <a:spLocks noGrp="1"/>
          </p:cNvSpPr>
          <p:nvPr>
            <p:ph type="ftr" sz="quarter" idx="11"/>
          </p:nvPr>
        </p:nvSpPr>
        <p:spPr/>
        <p:txBody>
          <a:bodyPr/>
          <a:lstStyle/>
          <a:p>
            <a:r>
              <a:rPr lang="tr-TR"/>
              <a:t>IENG / MANE 372 - Chapter 3</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663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7151B25-45C5-4E15-BD5D-81319219DF48}" type="datetime1">
              <a:rPr lang="tr-TR" smtClean="0"/>
              <a:t>14.03.2022</a:t>
            </a:fld>
            <a:endParaRPr lang="tr-TR"/>
          </a:p>
        </p:txBody>
      </p:sp>
      <p:sp>
        <p:nvSpPr>
          <p:cNvPr id="5" name="Footer Placeholder 4"/>
          <p:cNvSpPr>
            <a:spLocks noGrp="1"/>
          </p:cNvSpPr>
          <p:nvPr>
            <p:ph type="ftr" sz="quarter" idx="11"/>
          </p:nvPr>
        </p:nvSpPr>
        <p:spPr/>
        <p:txBody>
          <a:bodyPr/>
          <a:lstStyle/>
          <a:p>
            <a:r>
              <a:rPr lang="tr-TR"/>
              <a:t>IENG / MANE 372 - Chapter 3</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4112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9D12144-9DB1-491A-9DCB-FB9624290C5F}" type="datetime1">
              <a:rPr lang="tr-TR" smtClean="0"/>
              <a:t>14.03.2022</a:t>
            </a:fld>
            <a:endParaRPr lang="tr-TR"/>
          </a:p>
        </p:txBody>
      </p:sp>
      <p:sp>
        <p:nvSpPr>
          <p:cNvPr id="5" name="Footer Placeholder 4"/>
          <p:cNvSpPr>
            <a:spLocks noGrp="1"/>
          </p:cNvSpPr>
          <p:nvPr>
            <p:ph type="ftr" sz="quarter" idx="11"/>
          </p:nvPr>
        </p:nvSpPr>
        <p:spPr/>
        <p:txBody>
          <a:bodyPr/>
          <a:lstStyle/>
          <a:p>
            <a:r>
              <a:rPr lang="tr-TR"/>
              <a:t>IENG / MANE 372 - Chapter 3</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1073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C833DA-F6FC-4A6A-8295-1A7EE45DFAC0}" type="datetime1">
              <a:rPr lang="tr-TR" smtClean="0"/>
              <a:t>14.03.2022</a:t>
            </a:fld>
            <a:endParaRPr lang="tr-TR"/>
          </a:p>
        </p:txBody>
      </p:sp>
      <p:sp>
        <p:nvSpPr>
          <p:cNvPr id="5" name="Footer Placeholder 4"/>
          <p:cNvSpPr>
            <a:spLocks noGrp="1"/>
          </p:cNvSpPr>
          <p:nvPr>
            <p:ph type="ftr" sz="quarter" idx="11"/>
          </p:nvPr>
        </p:nvSpPr>
        <p:spPr/>
        <p:txBody>
          <a:bodyPr/>
          <a:lstStyle/>
          <a:p>
            <a:r>
              <a:rPr lang="tr-TR"/>
              <a:t>IENG / MANE 372 - Chapter 3</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8214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5608BEB6-25FA-43D4-98E6-D63CF1DF5319}" type="datetime1">
              <a:rPr lang="tr-TR" smtClean="0"/>
              <a:t>14.03.2022</a:t>
            </a:fld>
            <a:endParaRPr lang="tr-TR"/>
          </a:p>
        </p:txBody>
      </p:sp>
      <p:sp>
        <p:nvSpPr>
          <p:cNvPr id="6" name="Footer Placeholder 5"/>
          <p:cNvSpPr>
            <a:spLocks noGrp="1"/>
          </p:cNvSpPr>
          <p:nvPr>
            <p:ph type="ftr" sz="quarter" idx="11"/>
          </p:nvPr>
        </p:nvSpPr>
        <p:spPr/>
        <p:txBody>
          <a:bodyPr/>
          <a:lstStyle/>
          <a:p>
            <a:r>
              <a:rPr lang="tr-TR"/>
              <a:t>IENG / MANE 372 - Chapter 3</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9673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36B222BD-428B-4AF4-9AB9-9A7A1BF311E5}" type="datetime1">
              <a:rPr lang="tr-TR" smtClean="0"/>
              <a:t>14.03.2022</a:t>
            </a:fld>
            <a:endParaRPr lang="tr-TR"/>
          </a:p>
        </p:txBody>
      </p:sp>
      <p:sp>
        <p:nvSpPr>
          <p:cNvPr id="8" name="Footer Placeholder 7"/>
          <p:cNvSpPr>
            <a:spLocks noGrp="1"/>
          </p:cNvSpPr>
          <p:nvPr>
            <p:ph type="ftr" sz="quarter" idx="11"/>
          </p:nvPr>
        </p:nvSpPr>
        <p:spPr/>
        <p:txBody>
          <a:bodyPr/>
          <a:lstStyle/>
          <a:p>
            <a:r>
              <a:rPr lang="tr-TR"/>
              <a:t>IENG / MANE 372 - Chapter 3</a:t>
            </a:r>
          </a:p>
        </p:txBody>
      </p:sp>
      <p:sp>
        <p:nvSpPr>
          <p:cNvPr id="9" name="Slide Number Placeholder 8"/>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008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5335B169-EAAF-4400-9CFD-CF9DB59AAC69}" type="datetime1">
              <a:rPr lang="tr-TR" smtClean="0"/>
              <a:t>14.03.2022</a:t>
            </a:fld>
            <a:endParaRPr lang="tr-TR"/>
          </a:p>
        </p:txBody>
      </p:sp>
      <p:sp>
        <p:nvSpPr>
          <p:cNvPr id="4" name="Footer Placeholder 3"/>
          <p:cNvSpPr>
            <a:spLocks noGrp="1"/>
          </p:cNvSpPr>
          <p:nvPr>
            <p:ph type="ftr" sz="quarter" idx="11"/>
          </p:nvPr>
        </p:nvSpPr>
        <p:spPr/>
        <p:txBody>
          <a:bodyPr/>
          <a:lstStyle/>
          <a:p>
            <a:r>
              <a:rPr lang="tr-TR"/>
              <a:t>IENG / MANE 372 - Chapter 3</a:t>
            </a:r>
          </a:p>
        </p:txBody>
      </p:sp>
      <p:sp>
        <p:nvSpPr>
          <p:cNvPr id="5" name="Slide Number Placeholder 4"/>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4017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55FD3-3290-4B15-BE42-BDD18554A4A8}" type="datetime1">
              <a:rPr lang="tr-TR" smtClean="0"/>
              <a:t>14.03.2022</a:t>
            </a:fld>
            <a:endParaRPr lang="tr-TR"/>
          </a:p>
        </p:txBody>
      </p:sp>
      <p:sp>
        <p:nvSpPr>
          <p:cNvPr id="3" name="Footer Placeholder 2"/>
          <p:cNvSpPr>
            <a:spLocks noGrp="1"/>
          </p:cNvSpPr>
          <p:nvPr>
            <p:ph type="ftr" sz="quarter" idx="11"/>
          </p:nvPr>
        </p:nvSpPr>
        <p:spPr/>
        <p:txBody>
          <a:bodyPr/>
          <a:lstStyle/>
          <a:p>
            <a:r>
              <a:rPr lang="tr-TR"/>
              <a:t>IENG / MANE 372 - Chapter 3</a:t>
            </a:r>
          </a:p>
        </p:txBody>
      </p:sp>
      <p:sp>
        <p:nvSpPr>
          <p:cNvPr id="4" name="Slide Number Placeholder 3"/>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2792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2F4483-501A-4D99-AE9E-AF941A21E022}" type="datetime1">
              <a:rPr lang="tr-TR" smtClean="0"/>
              <a:t>14.03.2022</a:t>
            </a:fld>
            <a:endParaRPr lang="tr-TR"/>
          </a:p>
        </p:txBody>
      </p:sp>
      <p:sp>
        <p:nvSpPr>
          <p:cNvPr id="6" name="Footer Placeholder 5"/>
          <p:cNvSpPr>
            <a:spLocks noGrp="1"/>
          </p:cNvSpPr>
          <p:nvPr>
            <p:ph type="ftr" sz="quarter" idx="11"/>
          </p:nvPr>
        </p:nvSpPr>
        <p:spPr/>
        <p:txBody>
          <a:bodyPr/>
          <a:lstStyle/>
          <a:p>
            <a:r>
              <a:rPr lang="tr-TR"/>
              <a:t>IENG / MANE 372 - Chapter 3</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5534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F29841-C539-481D-92E6-46BEE8CF06D5}" type="datetime1">
              <a:rPr lang="tr-TR" smtClean="0"/>
              <a:t>14.03.2022</a:t>
            </a:fld>
            <a:endParaRPr lang="tr-TR"/>
          </a:p>
        </p:txBody>
      </p:sp>
      <p:sp>
        <p:nvSpPr>
          <p:cNvPr id="6" name="Footer Placeholder 5"/>
          <p:cNvSpPr>
            <a:spLocks noGrp="1"/>
          </p:cNvSpPr>
          <p:nvPr>
            <p:ph type="ftr" sz="quarter" idx="11"/>
          </p:nvPr>
        </p:nvSpPr>
        <p:spPr/>
        <p:txBody>
          <a:bodyPr/>
          <a:lstStyle/>
          <a:p>
            <a:r>
              <a:rPr lang="tr-TR"/>
              <a:t>IENG / MANE 372 - Chapter 3</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35328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E1033-8858-493B-AE1F-3050F0180966}" type="datetime1">
              <a:rPr lang="tr-TR" smtClean="0"/>
              <a:t>14.03.2022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IENG / MANE 372 - Chapter 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085E7-DD81-4654-9295-72AD80DBC430}" type="slidenum">
              <a:rPr lang="tr-TR" smtClean="0"/>
              <a:t>‹#›</a:t>
            </a:fld>
            <a:endParaRPr lang="tr-TR"/>
          </a:p>
        </p:txBody>
      </p:sp>
    </p:spTree>
    <p:extLst>
      <p:ext uri="{BB962C8B-B14F-4D97-AF65-F5344CB8AC3E}">
        <p14:creationId xmlns:p14="http://schemas.microsoft.com/office/powerpoint/2010/main" val="129579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651" y="2087418"/>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u="sng" dirty="0">
                <a:latin typeface="Times New Roman" panose="02020603050405020304" pitchFamily="18" charset="0"/>
                <a:cs typeface="Times New Roman" panose="02020603050405020304" pitchFamily="18" charset="0"/>
              </a:rPr>
              <a:t>Chapter 3</a:t>
            </a:r>
            <a:endParaRPr lang="tr-TR" sz="2800"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12949" y="5487324"/>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a:t>
            </a:r>
            <a:r>
              <a:rPr lang="en-US" sz="2800" b="1">
                <a:latin typeface="Times New Roman" panose="02020603050405020304" pitchFamily="18" charset="0"/>
                <a:cs typeface="Times New Roman" panose="02020603050405020304" pitchFamily="18" charset="0"/>
              </a:rPr>
              <a:t>Ms. Khaoula </a:t>
            </a:r>
            <a:r>
              <a:rPr lang="en-US" sz="2800" b="1" dirty="0">
                <a:latin typeface="Times New Roman" panose="02020603050405020304" pitchFamily="18" charset="0"/>
                <a:cs typeface="Times New Roman" panose="02020603050405020304" pitchFamily="18" charset="0"/>
              </a:rPr>
              <a:t>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95438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B648-9A6C-4C14-9D8D-F1D184058ABA}"/>
              </a:ext>
            </a:extLst>
          </p:cNvPr>
          <p:cNvSpPr>
            <a:spLocks noGrp="1"/>
          </p:cNvSpPr>
          <p:nvPr>
            <p:ph type="title"/>
          </p:nvPr>
        </p:nvSpPr>
        <p:spPr/>
        <p:txBody>
          <a:bodyPr>
            <a:normAutofit/>
          </a:bodyPr>
          <a:lstStyle/>
          <a:p>
            <a:pPr algn="ctr"/>
            <a:r>
              <a:rPr lang="tr-TR" sz="3600" i="0" u="none" strike="noStrike"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Project Management Process</a:t>
            </a:r>
            <a:endParaRPr lang="tr-TR"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882ECF-72E5-4119-A25C-2A735089543A}"/>
              </a:ext>
            </a:extLst>
          </p:cNvPr>
          <p:cNvSpPr>
            <a:spLocks noGrp="1"/>
          </p:cNvSpPr>
          <p:nvPr>
            <p:ph idx="1"/>
          </p:nvPr>
        </p:nvSpPr>
        <p:spPr>
          <a:xfrm>
            <a:off x="838200" y="1690688"/>
            <a:ext cx="9842500" cy="4486275"/>
          </a:xfrm>
        </p:spPr>
        <p:txBody>
          <a:bodyPr>
            <a:normAutofit/>
          </a:bodyPr>
          <a:lstStyle/>
          <a:p>
            <a:pPr algn="l">
              <a:buFont typeface="Wingdings" panose="05000000000000000000" pitchFamily="2" charset="2"/>
              <a:buChar char="q"/>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Project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Planned undertaking of related activities to reach an objective that has a beginning and an end</a:t>
            </a:r>
          </a:p>
          <a:p>
            <a:pPr algn="l">
              <a:buFont typeface="Wingdings" panose="05000000000000000000" pitchFamily="2" charset="2"/>
              <a:buChar char="q"/>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Four Phases </a:t>
            </a:r>
          </a:p>
          <a:p>
            <a:pPr marL="342900" marR="0" indent="-342900" algn="l">
              <a:buFont typeface="+mj-lt"/>
              <a:buAutoNum type="arabi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Initiating </a:t>
            </a:r>
          </a:p>
          <a:p>
            <a:pPr marL="342900" marR="0" indent="-342900" algn="l">
              <a:buFont typeface="+mj-lt"/>
              <a:buAutoNum type="arabi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Planning </a:t>
            </a:r>
          </a:p>
          <a:p>
            <a:pPr marL="342900" marR="0" indent="-342900" algn="l">
              <a:buFont typeface="+mj-lt"/>
              <a:buAutoNum type="arabi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Executing </a:t>
            </a:r>
          </a:p>
          <a:p>
            <a:pPr marL="342900" marR="0" indent="-342900" algn="l">
              <a:buFont typeface="+mj-lt"/>
              <a:buAutoNum type="arabi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Closing down </a:t>
            </a:r>
          </a:p>
          <a:p>
            <a:pPr algn="just">
              <a:buFont typeface="Wingdings" panose="05000000000000000000" pitchFamily="2" charset="2"/>
              <a:buChar char="q"/>
            </a:pPr>
            <a:r>
              <a:rPr lang="tr-TR" sz="1600" i="0" u="none" strike="noStrike" baseline="0" dirty="0">
                <a:latin typeface="Times New Roman" panose="02020603050405020304" pitchFamily="18" charset="0"/>
                <a:cs typeface="Times New Roman" panose="02020603050405020304" pitchFamily="18" charset="0"/>
              </a:rPr>
              <a:t>Feasibility study</a:t>
            </a:r>
            <a:r>
              <a:rPr lang="en-US" sz="160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Determines whether the</a:t>
            </a:r>
            <a:r>
              <a:rPr lang="en-US" sz="1600" b="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information system makes sense</a:t>
            </a:r>
            <a:r>
              <a:rPr lang="en-US" sz="1600" b="0" i="0" u="none" strike="noStrike" baseline="0" dirty="0">
                <a:latin typeface="Times New Roman" panose="02020603050405020304" pitchFamily="18" charset="0"/>
                <a:cs typeface="Times New Roman" panose="02020603050405020304" pitchFamily="18" charset="0"/>
              </a:rPr>
              <a:t> for the organization from an </a:t>
            </a:r>
            <a:r>
              <a:rPr lang="tr-TR" sz="1600" b="0" i="0" u="none" strike="noStrike" baseline="0" dirty="0">
                <a:latin typeface="Times New Roman" panose="02020603050405020304" pitchFamily="18" charset="0"/>
                <a:cs typeface="Times New Roman" panose="02020603050405020304" pitchFamily="18" charset="0"/>
              </a:rPr>
              <a:t>economic and operational</a:t>
            </a:r>
            <a:r>
              <a:rPr lang="en-US" sz="1600" b="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standpoint.</a:t>
            </a:r>
            <a:endParaRPr lang="en-US" sz="16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600" b="0" i="0" u="none" strike="noStrike" baseline="0" dirty="0">
                <a:latin typeface="Times New Roman" panose="02020603050405020304" pitchFamily="18" charset="0"/>
                <a:cs typeface="Times New Roman" panose="02020603050405020304" pitchFamily="18" charset="0"/>
              </a:rPr>
              <a:t>Reasons of systems development projects : </a:t>
            </a:r>
          </a:p>
          <a:p>
            <a:pPr algn="l">
              <a:buFont typeface="Wingdings" panose="05000000000000000000" pitchFamily="2" charset="2"/>
              <a:buChar char="ü"/>
            </a:pPr>
            <a:r>
              <a:rPr lang="en-US" sz="1600" b="0" i="0" u="none" strike="noStrike" baseline="0" dirty="0">
                <a:latin typeface="Times New Roman" panose="02020603050405020304" pitchFamily="18" charset="0"/>
                <a:cs typeface="Times New Roman" panose="02020603050405020304" pitchFamily="18" charset="0"/>
              </a:rPr>
              <a:t>to take advantage of business opportunities: </a:t>
            </a:r>
            <a:r>
              <a:rPr lang="tr-TR" sz="1600" b="0" i="0" u="none" strike="noStrike" baseline="0" dirty="0">
                <a:latin typeface="Times New Roman" panose="02020603050405020304" pitchFamily="18" charset="0"/>
                <a:cs typeface="Times New Roman" panose="02020603050405020304" pitchFamily="18" charset="0"/>
              </a:rPr>
              <a:t>innovative</a:t>
            </a:r>
            <a:r>
              <a:rPr lang="en-US" sz="1600" b="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service to customers</a:t>
            </a:r>
            <a:r>
              <a:rPr lang="en-US" sz="1600" b="0" i="0" u="none" strike="noStrike" baseline="0" dirty="0">
                <a:latin typeface="Times New Roman" panose="02020603050405020304" pitchFamily="18" charset="0"/>
                <a:cs typeface="Times New Roman" panose="02020603050405020304" pitchFamily="18" charset="0"/>
              </a:rPr>
              <a:t> (Web page)</a:t>
            </a:r>
          </a:p>
          <a:p>
            <a:pPr algn="l">
              <a:buFont typeface="Wingdings" panose="05000000000000000000" pitchFamily="2" charset="2"/>
              <a:buChar char="ü"/>
            </a:pPr>
            <a:r>
              <a:rPr lang="en-US" sz="1600" b="0" i="0" u="none" strike="noStrike" baseline="0" dirty="0">
                <a:latin typeface="Times New Roman" panose="02020603050405020304" pitchFamily="18" charset="0"/>
                <a:cs typeface="Times New Roman" panose="02020603050405020304" pitchFamily="18" charset="0"/>
              </a:rPr>
              <a:t>to solve business </a:t>
            </a:r>
            <a:r>
              <a:rPr lang="tr-TR" sz="1600" b="0" i="0" u="none" strike="noStrike" baseline="0" dirty="0">
                <a:latin typeface="Times New Roman" panose="02020603050405020304" pitchFamily="18" charset="0"/>
                <a:cs typeface="Times New Roman" panose="02020603050405020304" pitchFamily="18" charset="0"/>
              </a:rPr>
              <a:t>problems</a:t>
            </a:r>
            <a:r>
              <a:rPr lang="en-US" sz="1600" b="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more accurate or</a:t>
            </a:r>
            <a:r>
              <a:rPr lang="en-US" sz="1600" b="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timely information is provided</a:t>
            </a:r>
            <a:r>
              <a:rPr lang="en-US" sz="1600" b="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password-protected intranet site</a:t>
            </a:r>
            <a:r>
              <a:rPr lang="en-US" sz="1600" b="0" i="0" u="none" strike="noStrike" baseline="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to spend resources, attain or pad budgets, keep people busy, or help train people </a:t>
            </a:r>
            <a:r>
              <a:rPr lang="tr-TR" sz="1600" dirty="0">
                <a:latin typeface="Times New Roman" panose="02020603050405020304" pitchFamily="18" charset="0"/>
                <a:cs typeface="Times New Roman" panose="02020603050405020304" pitchFamily="18" charset="0"/>
              </a:rPr>
              <a:t>and develop their skills.</a:t>
            </a:r>
          </a:p>
        </p:txBody>
      </p:sp>
      <p:sp>
        <p:nvSpPr>
          <p:cNvPr id="4" name="Footer Placeholder 3">
            <a:extLst>
              <a:ext uri="{FF2B5EF4-FFF2-40B4-BE49-F238E27FC236}">
                <a16:creationId xmlns:a16="http://schemas.microsoft.com/office/drawing/2014/main" id="{C75B7981-1F3D-4D9F-9166-AB49AA591265}"/>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BBDD48B1-6362-4BD8-B8E9-39E171F622B6}"/>
              </a:ext>
            </a:extLst>
          </p:cNvPr>
          <p:cNvSpPr>
            <a:spLocks noGrp="1"/>
          </p:cNvSpPr>
          <p:nvPr>
            <p:ph type="sldNum" sz="quarter" idx="12"/>
          </p:nvPr>
        </p:nvSpPr>
        <p:spPr/>
        <p:txBody>
          <a:bodyPr/>
          <a:lstStyle/>
          <a:p>
            <a:fld id="{F43085E7-DD81-4654-9295-72AD80DBC430}" type="slidenum">
              <a:rPr lang="tr-TR" smtClean="0"/>
              <a:t>10</a:t>
            </a:fld>
            <a:endParaRPr lang="tr-TR"/>
          </a:p>
        </p:txBody>
      </p:sp>
    </p:spTree>
    <p:extLst>
      <p:ext uri="{BB962C8B-B14F-4D97-AF65-F5344CB8AC3E}">
        <p14:creationId xmlns:p14="http://schemas.microsoft.com/office/powerpoint/2010/main" val="378120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365125"/>
            <a:ext cx="5383528"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 </a:t>
            </a:r>
            <a:r>
              <a:rPr lang="tr-TR"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Initiating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576388"/>
            <a:ext cx="4907280" cy="4486275"/>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activities are performed to assess the size, scope, and complexity of the project and to establish </a:t>
            </a:r>
            <a:r>
              <a:rPr lang="tr-TR" sz="1800" b="0" i="0" u="none" strike="noStrike" baseline="0" dirty="0">
                <a:latin typeface="Times New Roman" panose="02020603050405020304" pitchFamily="18" charset="0"/>
                <a:cs typeface="Times New Roman" panose="02020603050405020304" pitchFamily="18" charset="0"/>
              </a:rPr>
              <a:t>procedures to support later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project activities</a:t>
            </a:r>
            <a:r>
              <a:rPr lang="en-US" sz="1800" b="0" i="0" u="none" strike="noStrike" baseline="0" dirty="0">
                <a:latin typeface="Times New Roman" panose="02020603050405020304" pitchFamily="18" charset="0"/>
                <a:cs typeface="Times New Roman" panose="02020603050405020304" pitchFamily="18" charset="0"/>
              </a:rPr>
              <a:t>: </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indent="-342900" algn="l">
              <a:buFont typeface="+mj-lt"/>
              <a:buAutoNum type="arabicPeriod"/>
            </a:pPr>
            <a:r>
              <a:rPr lang="en-US" sz="1800" dirty="0">
                <a:solidFill>
                  <a:srgbClr val="000000"/>
                </a:solidFill>
                <a:latin typeface="Times New Roman" panose="02020603050405020304" pitchFamily="18" charset="0"/>
                <a:cs typeface="Times New Roman" panose="02020603050405020304" pitchFamily="18" charset="0"/>
              </a:rPr>
              <a:t>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 project initiation team </a:t>
            </a:r>
          </a:p>
          <a:p>
            <a:pPr marL="342900" marR="0" indent="-342900" algn="l">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Relationship with the customer </a:t>
            </a:r>
          </a:p>
          <a:p>
            <a:pPr marL="342900" marR="0" indent="-342900" algn="l">
              <a:buFont typeface="+mj-lt"/>
              <a:buAutoNum type="arabicPeriod"/>
            </a:pPr>
            <a:r>
              <a:rPr lang="en-US" sz="1800" dirty="0">
                <a:solidFill>
                  <a:srgbClr val="000000"/>
                </a:solidFill>
                <a:latin typeface="Times New Roman" panose="02020603050405020304" pitchFamily="18" charset="0"/>
                <a:cs typeface="Times New Roman" panose="02020603050405020304" pitchFamily="18" charset="0"/>
              </a:rPr>
              <a:t>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 project initiation plan </a:t>
            </a:r>
          </a:p>
          <a:p>
            <a:pPr marL="342900" marR="0" indent="-342900" algn="l">
              <a:buFont typeface="+mj-lt"/>
              <a:buAutoNum type="arabicPeriod"/>
            </a:pPr>
            <a:r>
              <a:rPr lang="en-US" sz="1800" dirty="0">
                <a:solidFill>
                  <a:srgbClr val="000000"/>
                </a:solidFill>
                <a:latin typeface="Times New Roman" panose="02020603050405020304" pitchFamily="18" charset="0"/>
                <a:cs typeface="Times New Roman" panose="02020603050405020304" pitchFamily="18" charset="0"/>
              </a:rPr>
              <a:t>M</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anagement procedures </a:t>
            </a:r>
          </a:p>
          <a:p>
            <a:pPr marL="342900" marR="0" indent="-342900" algn="l">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Establish the project management environment and</a:t>
            </a:r>
          </a:p>
          <a:p>
            <a:pPr marL="342900" marR="0" indent="-342900" algn="just">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Develop the project charter</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11</a:t>
            </a:fld>
            <a:endParaRPr lang="tr-TR"/>
          </a:p>
        </p:txBody>
      </p:sp>
      <p:sp>
        <p:nvSpPr>
          <p:cNvPr id="6" name="Title 1">
            <a:extLst>
              <a:ext uri="{FF2B5EF4-FFF2-40B4-BE49-F238E27FC236}">
                <a16:creationId xmlns:a16="http://schemas.microsoft.com/office/drawing/2014/main" id="{B3A1F94A-5E68-452B-B7CB-738E08B9DC69}"/>
              </a:ext>
            </a:extLst>
          </p:cNvPr>
          <p:cNvSpPr txBox="1">
            <a:spLocks/>
          </p:cNvSpPr>
          <p:nvPr/>
        </p:nvSpPr>
        <p:spPr>
          <a:xfrm>
            <a:off x="6781800" y="365124"/>
            <a:ext cx="5981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a:t>
            </a:r>
            <a:r>
              <a:rPr lang="tr-TR"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Planning the Project </a:t>
            </a:r>
          </a:p>
        </p:txBody>
      </p:sp>
      <p:sp>
        <p:nvSpPr>
          <p:cNvPr id="7" name="Content Placeholder 2">
            <a:extLst>
              <a:ext uri="{FF2B5EF4-FFF2-40B4-BE49-F238E27FC236}">
                <a16:creationId xmlns:a16="http://schemas.microsoft.com/office/drawing/2014/main" id="{7615F01A-062B-4428-A5C8-CC10665C88E9}"/>
              </a:ext>
            </a:extLst>
          </p:cNvPr>
          <p:cNvSpPr txBox="1">
            <a:spLocks/>
          </p:cNvSpPr>
          <p:nvPr/>
        </p:nvSpPr>
        <p:spPr>
          <a:xfrm>
            <a:off x="6446522" y="1385888"/>
            <a:ext cx="5383528"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focuses on defining clear,</a:t>
            </a:r>
            <a:r>
              <a:rPr lang="en-US" sz="1600" dirty="0">
                <a:latin typeface="Times New Roman" panose="02020603050405020304" pitchFamily="18" charset="0"/>
                <a:cs typeface="Times New Roman" panose="02020603050405020304" pitchFamily="18" charset="0"/>
              </a:rPr>
              <a:t> discrete activities and the work needed to complete each activity </a:t>
            </a:r>
            <a:r>
              <a:rPr lang="tr-TR" sz="1600" dirty="0">
                <a:latin typeface="Times New Roman" panose="02020603050405020304" pitchFamily="18" charset="0"/>
                <a:cs typeface="Times New Roman" panose="02020603050405020304" pitchFamily="18" charset="0"/>
              </a:rPr>
              <a:t>within a single project.</a:t>
            </a:r>
            <a:endParaRPr lang="en-US"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Describe project scope, alternatives and feasibility Scope and Feasibility</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Divide the project into manageable tasks </a:t>
            </a: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Estimate resources and create a resource plan</a:t>
            </a: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Develop a preliminary schedule </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Develop a communication plan </a:t>
            </a:r>
            <a:endParaRPr lang="tr-TR" sz="16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Determine project standards and procedures </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Identify and assess risk Identify sources of risk </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tr-TR" sz="1600" dirty="0">
                <a:latin typeface="Times New Roman" panose="02020603050405020304" pitchFamily="18" charset="0"/>
                <a:cs typeface="Times New Roman" panose="02020603050405020304" pitchFamily="18" charset="0"/>
              </a:rPr>
              <a:t>Create a preliminary budget</a:t>
            </a: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Develop a project scope statement</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Set a baseline project plan </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6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60325"/>
            <a:ext cx="10515600"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Executing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157289"/>
            <a:ext cx="10515600" cy="2357436"/>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en-US" sz="1800" b="0" u="none" strike="noStrike" baseline="0" dirty="0">
                <a:latin typeface="Times New Roman" panose="02020603050405020304" pitchFamily="18" charset="0"/>
                <a:cs typeface="Times New Roman" panose="02020603050405020304" pitchFamily="18" charset="0"/>
              </a:rPr>
              <a:t>he plans created in the prior </a:t>
            </a:r>
            <a:r>
              <a:rPr lang="tr-TR" sz="1800" b="0" u="none" strike="noStrike" baseline="0" dirty="0">
                <a:latin typeface="Times New Roman" panose="02020603050405020304" pitchFamily="18" charset="0"/>
                <a:cs typeface="Times New Roman" panose="02020603050405020304" pitchFamily="18" charset="0"/>
              </a:rPr>
              <a:t>phases (project initiation and</a:t>
            </a:r>
            <a:r>
              <a:rPr lang="en-US" sz="1800" b="0" u="none" strike="noStrike" baseline="0" dirty="0">
                <a:latin typeface="Times New Roman" panose="02020603050405020304" pitchFamily="18" charset="0"/>
                <a:cs typeface="Times New Roman" panose="02020603050405020304" pitchFamily="18" charset="0"/>
              </a:rPr>
              <a:t> planning) are put into action.</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Executing the baseline project plan</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Monitoring project progress against the baseline project plan</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Managing changes to the baseline project plan.</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latin typeface="Times New Roman" panose="02020603050405020304" pitchFamily="18" charset="0"/>
                <a:cs typeface="Times New Roman" panose="02020603050405020304" pitchFamily="18" charset="0"/>
              </a:rPr>
              <a:t>Maintaining the project workbook.</a:t>
            </a:r>
            <a:endParaRPr lang="en-US" sz="1800" b="0" u="none" strike="noStrike" baseline="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latin typeface="Times New Roman" panose="02020603050405020304" pitchFamily="18" charset="0"/>
                <a:cs typeface="Times New Roman" panose="02020603050405020304" pitchFamily="18" charset="0"/>
              </a:rPr>
              <a:t>Communicating the project status</a:t>
            </a:r>
            <a:endParaRPr lang="en-US" sz="1800" dirty="0">
              <a:latin typeface="Times New Roman" panose="02020603050405020304" pitchFamily="18" charset="0"/>
              <a:cs typeface="Times New Roman" panose="02020603050405020304" pitchFamily="18" charset="0"/>
            </a:endParaRPr>
          </a:p>
          <a:p>
            <a:pPr algn="just"/>
            <a:endParaRPr lang="tr-TR" sz="1800" b="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12</a:t>
            </a:fld>
            <a:endParaRPr lang="tr-TR"/>
          </a:p>
        </p:txBody>
      </p:sp>
      <p:sp>
        <p:nvSpPr>
          <p:cNvPr id="6" name="Title 1">
            <a:extLst>
              <a:ext uri="{FF2B5EF4-FFF2-40B4-BE49-F238E27FC236}">
                <a16:creationId xmlns:a16="http://schemas.microsoft.com/office/drawing/2014/main" id="{89B6FA35-7D93-4170-8C58-37B50804E848}"/>
              </a:ext>
            </a:extLst>
          </p:cNvPr>
          <p:cNvSpPr txBox="1">
            <a:spLocks/>
          </p:cNvSpPr>
          <p:nvPr/>
        </p:nvSpPr>
        <p:spPr>
          <a:xfrm>
            <a:off x="838200" y="3070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Closing Down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53F290D-EE3B-42F5-A73E-866D9089D418}"/>
              </a:ext>
            </a:extLst>
          </p:cNvPr>
          <p:cNvSpPr txBox="1">
            <a:spLocks/>
          </p:cNvSpPr>
          <p:nvPr/>
        </p:nvSpPr>
        <p:spPr>
          <a:xfrm>
            <a:off x="838200" y="4213225"/>
            <a:ext cx="10515600" cy="179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Project closedown</a:t>
            </a:r>
            <a:r>
              <a:rPr lang="en-US" sz="1800" dirty="0">
                <a:latin typeface="Times New Roman" panose="02020603050405020304" pitchFamily="18" charset="0"/>
                <a:cs typeface="Times New Roman" panose="02020603050405020304" pitchFamily="18" charset="0"/>
              </a:rPr>
              <a:t> Is The final phase of the project </a:t>
            </a:r>
            <a:r>
              <a:rPr lang="tr-TR" sz="1800" dirty="0">
                <a:latin typeface="Times New Roman" panose="02020603050405020304" pitchFamily="18" charset="0"/>
                <a:cs typeface="Times New Roman" panose="02020603050405020304" pitchFamily="18" charset="0"/>
              </a:rPr>
              <a:t>management process, which</a:t>
            </a:r>
            <a:r>
              <a:rPr lang="en-US" sz="1800" dirty="0">
                <a:latin typeface="Times New Roman" panose="02020603050405020304" pitchFamily="18" charset="0"/>
                <a:cs typeface="Times New Roman" panose="02020603050405020304" pitchFamily="18" charset="0"/>
              </a:rPr>
              <a:t> focuses on bringing a project </a:t>
            </a:r>
            <a:r>
              <a:rPr lang="tr-TR" sz="1800" dirty="0">
                <a:latin typeface="Times New Roman" panose="02020603050405020304" pitchFamily="18" charset="0"/>
                <a:cs typeface="Times New Roman" panose="02020603050405020304" pitchFamily="18" charset="0"/>
              </a:rPr>
              <a:t>to an end.</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latin typeface="Times New Roman" panose="02020603050405020304" pitchFamily="18" charset="0"/>
                <a:cs typeface="Times New Roman" panose="02020603050405020304" pitchFamily="18" charset="0"/>
              </a:rPr>
              <a:t>Closing down the project</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latin typeface="Times New Roman" panose="02020603050405020304" pitchFamily="18" charset="0"/>
                <a:cs typeface="Times New Roman" panose="02020603050405020304" pitchFamily="18" charset="0"/>
              </a:rPr>
              <a:t>Conducting postproject reviews</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latin typeface="Times New Roman" panose="02020603050405020304" pitchFamily="18" charset="0"/>
                <a:cs typeface="Times New Roman" panose="02020603050405020304" pitchFamily="18" charset="0"/>
              </a:rPr>
              <a:t>Closing the customer contract</a:t>
            </a:r>
          </a:p>
        </p:txBody>
      </p:sp>
    </p:spTree>
    <p:extLst>
      <p:ext uri="{BB962C8B-B14F-4D97-AF65-F5344CB8AC3E}">
        <p14:creationId xmlns:p14="http://schemas.microsoft.com/office/powerpoint/2010/main" val="87892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F876BB-D81C-4DAD-B6FC-F1AC1704F40C}"/>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403FFF3A-705A-41FC-9813-9D930F7CFFAA}"/>
              </a:ext>
            </a:extLst>
          </p:cNvPr>
          <p:cNvSpPr>
            <a:spLocks noGrp="1"/>
          </p:cNvSpPr>
          <p:nvPr>
            <p:ph type="sldNum" sz="quarter" idx="12"/>
          </p:nvPr>
        </p:nvSpPr>
        <p:spPr/>
        <p:txBody>
          <a:bodyPr/>
          <a:lstStyle/>
          <a:p>
            <a:fld id="{F43085E7-DD81-4654-9295-72AD80DBC430}" type="slidenum">
              <a:rPr lang="tr-TR" smtClean="0"/>
              <a:t>13</a:t>
            </a:fld>
            <a:endParaRPr lang="tr-TR"/>
          </a:p>
        </p:txBody>
      </p:sp>
      <p:pic>
        <p:nvPicPr>
          <p:cNvPr id="11" name="Picture 10">
            <a:extLst>
              <a:ext uri="{FF2B5EF4-FFF2-40B4-BE49-F238E27FC236}">
                <a16:creationId xmlns:a16="http://schemas.microsoft.com/office/drawing/2014/main" id="{2F66863F-FF51-42F9-9EBD-F5562146B393}"/>
              </a:ext>
            </a:extLst>
          </p:cNvPr>
          <p:cNvPicPr>
            <a:picLocks noChangeAspect="1"/>
          </p:cNvPicPr>
          <p:nvPr/>
        </p:nvPicPr>
        <p:blipFill>
          <a:blip r:embed="rId2"/>
          <a:stretch>
            <a:fillRect/>
          </a:stretch>
        </p:blipFill>
        <p:spPr>
          <a:xfrm>
            <a:off x="2116163" y="695324"/>
            <a:ext cx="7732687" cy="4867275"/>
          </a:xfrm>
          <a:prstGeom prst="rect">
            <a:avLst/>
          </a:prstGeom>
        </p:spPr>
      </p:pic>
    </p:spTree>
    <p:extLst>
      <p:ext uri="{BB962C8B-B14F-4D97-AF65-F5344CB8AC3E}">
        <p14:creationId xmlns:p14="http://schemas.microsoft.com/office/powerpoint/2010/main" val="143997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 </a:t>
            </a:r>
            <a:r>
              <a:rPr lang="tr-TR"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Initiating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504710"/>
            <a:ext cx="10515600" cy="4851640"/>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activities are performed to assess the size, scope, and complexity of the project and to establish </a:t>
            </a:r>
            <a:r>
              <a:rPr lang="tr-TR" sz="1800" b="0" i="0" u="none" strike="noStrike" baseline="0" dirty="0">
                <a:latin typeface="Times New Roman" panose="02020603050405020304" pitchFamily="18" charset="0"/>
                <a:cs typeface="Times New Roman" panose="02020603050405020304" pitchFamily="18" charset="0"/>
              </a:rPr>
              <a:t>procedures to support later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project activities</a:t>
            </a:r>
            <a:r>
              <a:rPr lang="en-US" sz="1800" b="0" i="0" u="none" strike="noStrike" baseline="0" dirty="0">
                <a:latin typeface="Times New Roman" panose="02020603050405020304" pitchFamily="18" charset="0"/>
                <a:cs typeface="Times New Roman" panose="02020603050405020304" pitchFamily="18" charset="0"/>
              </a:rPr>
              <a:t>: </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Establish the project initiation team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organizing</a:t>
            </a:r>
            <a:r>
              <a:rPr lang="en-US" sz="1800" b="0" i="0" u="none" strike="noStrike" baseline="0" dirty="0">
                <a:latin typeface="Times New Roman" panose="02020603050405020304" pitchFamily="18" charset="0"/>
                <a:cs typeface="Times New Roman" panose="02020603050405020304" pitchFamily="18" charset="0"/>
              </a:rPr>
              <a:t> an initial core of project team</a:t>
            </a: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indent="-342900" algn="just">
              <a:buFont typeface="+mj-lt"/>
              <a:buAutoNum type="arabicPeriod" startAt="2"/>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Establish a relationship with the customer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:Assign a </a:t>
            </a:r>
            <a:r>
              <a:rPr lang="en-US" sz="1800" b="0" i="0" u="none" strike="noStrike" baseline="0" dirty="0">
                <a:latin typeface="Times New Roman" panose="02020603050405020304" pitchFamily="18" charset="0"/>
                <a:cs typeface="Times New Roman" panose="02020603050405020304" pitchFamily="18" charset="0"/>
              </a:rPr>
              <a:t>specific individual to work as a liaison between customer and team.</a:t>
            </a: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startAt="3"/>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Establish the project initiation plan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organize the initiation team while it is working to define the </a:t>
            </a:r>
            <a:r>
              <a:rPr lang="tr-TR" sz="1800" b="0" i="0" u="none" strike="noStrike" baseline="0" dirty="0">
                <a:latin typeface="Times New Roman" panose="02020603050405020304" pitchFamily="18" charset="0"/>
                <a:cs typeface="Times New Roman" panose="02020603050405020304" pitchFamily="18" charset="0"/>
              </a:rPr>
              <a:t>scope of the project</a:t>
            </a:r>
            <a:r>
              <a:rPr lang="en-US" sz="1800" b="0" i="0" u="none" strike="noStrike" baseline="0" dirty="0">
                <a:latin typeface="Times New Roman" panose="02020603050405020304" pitchFamily="18" charset="0"/>
                <a:cs typeface="Times New Roman" panose="02020603050405020304" pitchFamily="18" charset="0"/>
              </a:rPr>
              <a:t>, by using </a:t>
            </a:r>
            <a:r>
              <a:rPr lang="tr-TR" sz="1800" b="0" i="0" u="none" strike="noStrike" baseline="0" dirty="0">
                <a:latin typeface="Times New Roman" panose="02020603050405020304" pitchFamily="18" charset="0"/>
                <a:cs typeface="Times New Roman" panose="02020603050405020304" pitchFamily="18" charset="0"/>
              </a:rPr>
              <a:t>agendas for several meetings</a:t>
            </a:r>
            <a:r>
              <a:rPr lang="en-US" sz="1800" b="0" i="0" u="none" strike="noStrike" baseline="0" dirty="0">
                <a:latin typeface="Times New Roman" panose="02020603050405020304" pitchFamily="18" charset="0"/>
                <a:cs typeface="Times New Roman" panose="02020603050405020304" pitchFamily="18" charset="0"/>
              </a:rPr>
              <a:t>.</a:t>
            </a: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startAt="4"/>
            </a:pPr>
            <a:r>
              <a:rPr lang="tr-TR" sz="1800" b="1" i="0" u="none" strike="noStrike" baseline="0" dirty="0">
                <a:solidFill>
                  <a:srgbClr val="000000"/>
                </a:solidFill>
                <a:latin typeface="Times New Roman" panose="02020603050405020304" pitchFamily="18" charset="0"/>
                <a:cs typeface="Times New Roman" panose="02020603050405020304" pitchFamily="18" charset="0"/>
              </a:rPr>
              <a:t>Establish management procedures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developing team communication and reporting procedures, job assignments and roles, project change procedures, and determining how project funding and billing will be handled.</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startAt="5"/>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Establish the project management environment and workbook</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collect and organize the tools to be used while managing the project and construct the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project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workbook.</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1500" b="1" i="1" dirty="0">
                <a:effectLst/>
                <a:latin typeface="Times New Roman" panose="02020603050405020304" pitchFamily="18" charset="0"/>
                <a:ea typeface="Calibri" panose="020F0502020204030204" pitchFamily="34" charset="0"/>
                <a:cs typeface="Times New Roman" panose="02020603050405020304" pitchFamily="18" charset="0"/>
              </a:rPr>
              <a:t>Project workbook</a:t>
            </a:r>
            <a:r>
              <a:rPr lang="en-US" sz="1500" b="1" i="1" dirty="0">
                <a:latin typeface="Times New Roman" panose="02020603050405020304" pitchFamily="18" charset="0"/>
                <a:ea typeface="Calibri" panose="020F0502020204030204" pitchFamily="34" charset="0"/>
                <a:cs typeface="Times New Roman" panose="02020603050405020304" pitchFamily="18" charset="0"/>
              </a:rPr>
              <a:t> : </a:t>
            </a:r>
            <a:r>
              <a:rPr lang="tr-TR" sz="1500" i="1" dirty="0">
                <a:effectLst/>
                <a:latin typeface="Times New Roman" panose="02020603050405020304" pitchFamily="18" charset="0"/>
                <a:ea typeface="Calibri" panose="020F0502020204030204" pitchFamily="34" charset="0"/>
                <a:cs typeface="Times New Roman" panose="02020603050405020304" pitchFamily="18" charset="0"/>
              </a:rPr>
              <a:t>An online or hard-copy repository, for all project correspondence, inputs, outputs, deliverables, procedures, and standards, that is used for performing project audits, orienting new team members, communicating with management and customers, identifying future projects, and performing postproject reviews.</a:t>
            </a:r>
            <a:endParaRPr lang="en-US" sz="1500" b="0" i="1" u="none" strike="noStrike" baseline="0" dirty="0">
              <a:solidFill>
                <a:srgbClr val="000000"/>
              </a:solidFill>
              <a:latin typeface="Times New Roman" panose="02020603050405020304" pitchFamily="18" charset="0"/>
              <a:cs typeface="Times New Roman" panose="02020603050405020304" pitchFamily="18" charset="0"/>
            </a:endParaRPr>
          </a:p>
          <a:p>
            <a:pPr marL="0" marR="0" indent="0" algn="just">
              <a:buNone/>
            </a:pP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14</a:t>
            </a:fld>
            <a:endParaRPr lang="tr-TR"/>
          </a:p>
        </p:txBody>
      </p:sp>
    </p:spTree>
    <p:extLst>
      <p:ext uri="{BB962C8B-B14F-4D97-AF65-F5344CB8AC3E}">
        <p14:creationId xmlns:p14="http://schemas.microsoft.com/office/powerpoint/2010/main" val="291311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D9004-EE76-4B38-9168-74747C48A59E}"/>
              </a:ext>
            </a:extLst>
          </p:cNvPr>
          <p:cNvSpPr>
            <a:spLocks noGrp="1"/>
          </p:cNvSpPr>
          <p:nvPr>
            <p:ph idx="1"/>
          </p:nvPr>
        </p:nvSpPr>
        <p:spPr>
          <a:xfrm>
            <a:off x="576943" y="357162"/>
            <a:ext cx="6128657" cy="5297287"/>
          </a:xfrm>
        </p:spPr>
        <p:txBody>
          <a:bodyPr>
            <a:normAutofit/>
          </a:bodyPr>
          <a:lstStyle/>
          <a:p>
            <a:pPr marL="342900" indent="-342900" algn="just">
              <a:lnSpc>
                <a:spcPct val="100000"/>
              </a:lnSpc>
              <a:spcBef>
                <a:spcPts val="0"/>
              </a:spcBef>
              <a:buFont typeface="+mj-lt"/>
              <a:buAutoNum type="arabicPeriod" startAt="6"/>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Develop the project charter </a:t>
            </a:r>
            <a:r>
              <a:rPr lang="en-US" sz="1800" b="1" dirty="0">
                <a:solidFill>
                  <a:srgbClr val="000000"/>
                </a:solidFill>
                <a:latin typeface="Times New Roman" panose="02020603050405020304" pitchFamily="18" charset="0"/>
                <a:cs typeface="Times New Roman" panose="02020603050405020304" pitchFamily="18" charset="0"/>
              </a:rPr>
              <a:t>: </a:t>
            </a:r>
            <a:r>
              <a:rPr lang="tr-TR" sz="1600" dirty="0">
                <a:solidFill>
                  <a:srgbClr val="000000"/>
                </a:solidFill>
                <a:latin typeface="Times New Roman" panose="02020603050405020304" pitchFamily="18" charset="0"/>
                <a:cs typeface="Times New Roman" panose="02020603050405020304" pitchFamily="18" charset="0"/>
              </a:rPr>
              <a:t>A short, high-level document prepared for both internal and external stakehoders to formally announce the establishment of the project and to briefly describe its objective, key assumptions, and stakeholders</a:t>
            </a:r>
            <a:r>
              <a:rPr lang="en-US" sz="1600" dirty="0">
                <a:solidFill>
                  <a:srgbClr val="000000"/>
                </a:solidFill>
                <a:latin typeface="Times New Roman" panose="02020603050405020304" pitchFamily="18" charset="0"/>
                <a:cs typeface="Times New Roman" panose="02020603050405020304" pitchFamily="18" charset="0"/>
              </a:rPr>
              <a:t>. It often </a:t>
            </a:r>
            <a:r>
              <a:rPr lang="en-US" sz="1600" b="0" i="0" u="none" strike="noStrike" baseline="0" dirty="0">
                <a:latin typeface="Century-Book"/>
              </a:rPr>
              <a:t>includes :</a:t>
            </a:r>
          </a:p>
          <a:p>
            <a:pPr algn="just">
              <a:lnSpc>
                <a:spcPct val="100000"/>
              </a:lnSpc>
              <a:spcBef>
                <a:spcPts val="0"/>
              </a:spcBef>
              <a:buFont typeface="Wingdings" panose="05000000000000000000" pitchFamily="2" charset="2"/>
              <a:buChar char="§"/>
            </a:pPr>
            <a:r>
              <a:rPr lang="en-US" sz="1600" dirty="0">
                <a:solidFill>
                  <a:srgbClr val="000000"/>
                </a:solidFill>
                <a:latin typeface="Times New Roman" panose="02020603050405020304" pitchFamily="18" charset="0"/>
                <a:cs typeface="Times New Roman" panose="02020603050405020304" pitchFamily="18" charset="0"/>
              </a:rPr>
              <a:t> Project title and date of authorization</a:t>
            </a:r>
          </a:p>
          <a:p>
            <a:pPr algn="just">
              <a:lnSpc>
                <a:spcPct val="100000"/>
              </a:lnSpc>
              <a:spcBef>
                <a:spcPts val="0"/>
              </a:spcBef>
              <a:buFont typeface="Wingdings" panose="05000000000000000000" pitchFamily="2" charset="2"/>
              <a:buChar char="§"/>
            </a:pPr>
            <a:r>
              <a:rPr lang="en-US" sz="1600" dirty="0">
                <a:solidFill>
                  <a:srgbClr val="000000"/>
                </a:solidFill>
                <a:latin typeface="Times New Roman" panose="02020603050405020304" pitchFamily="18" charset="0"/>
                <a:cs typeface="Times New Roman" panose="02020603050405020304" pitchFamily="18" charset="0"/>
              </a:rPr>
              <a:t> Project manager name and contact information</a:t>
            </a:r>
          </a:p>
          <a:p>
            <a:pPr algn="just">
              <a:lnSpc>
                <a:spcPct val="100000"/>
              </a:lnSpc>
              <a:spcBef>
                <a:spcPts val="0"/>
              </a:spcBef>
              <a:buFont typeface="Wingdings" panose="05000000000000000000" pitchFamily="2" charset="2"/>
              <a:buChar char="§"/>
            </a:pPr>
            <a:r>
              <a:rPr lang="en-US" sz="1600" dirty="0">
                <a:solidFill>
                  <a:srgbClr val="000000"/>
                </a:solidFill>
                <a:latin typeface="Times New Roman" panose="02020603050405020304" pitchFamily="18" charset="0"/>
                <a:cs typeface="Times New Roman" panose="02020603050405020304" pitchFamily="18" charset="0"/>
              </a:rPr>
              <a:t> Customer name and contact information</a:t>
            </a:r>
          </a:p>
          <a:p>
            <a:pPr algn="just">
              <a:lnSpc>
                <a:spcPct val="100000"/>
              </a:lnSpc>
              <a:spcBef>
                <a:spcPts val="0"/>
              </a:spcBef>
              <a:buFont typeface="Wingdings" panose="05000000000000000000" pitchFamily="2" charset="2"/>
              <a:buChar char="§"/>
            </a:pPr>
            <a:r>
              <a:rPr lang="en-US" sz="1600" dirty="0">
                <a:solidFill>
                  <a:srgbClr val="000000"/>
                </a:solidFill>
                <a:latin typeface="Times New Roman" panose="02020603050405020304" pitchFamily="18" charset="0"/>
                <a:cs typeface="Times New Roman" panose="02020603050405020304" pitchFamily="18" charset="0"/>
              </a:rPr>
              <a:t> Projected start and completion dates</a:t>
            </a:r>
          </a:p>
          <a:p>
            <a:pPr algn="just">
              <a:lnSpc>
                <a:spcPct val="100000"/>
              </a:lnSpc>
              <a:spcBef>
                <a:spcPts val="0"/>
              </a:spcBef>
              <a:buFont typeface="Wingdings" panose="05000000000000000000" pitchFamily="2" charset="2"/>
              <a:buChar char="§"/>
            </a:pPr>
            <a:r>
              <a:rPr lang="tr-TR" sz="1600" dirty="0">
                <a:solidFill>
                  <a:srgbClr val="000000"/>
                </a:solidFill>
                <a:latin typeface="Times New Roman" panose="02020603050405020304" pitchFamily="18" charset="0"/>
                <a:cs typeface="Times New Roman" panose="02020603050405020304" pitchFamily="18" charset="0"/>
              </a:rPr>
              <a:t> Project description and objectives</a:t>
            </a:r>
          </a:p>
          <a:p>
            <a:pPr algn="just">
              <a:lnSpc>
                <a:spcPct val="100000"/>
              </a:lnSpc>
              <a:spcBef>
                <a:spcPts val="0"/>
              </a:spcBef>
              <a:buFont typeface="Wingdings" panose="05000000000000000000" pitchFamily="2" charset="2"/>
              <a:buChar char="§"/>
            </a:pPr>
            <a:r>
              <a:rPr lang="tr-TR" sz="1600" dirty="0">
                <a:solidFill>
                  <a:srgbClr val="000000"/>
                </a:solidFill>
                <a:latin typeface="Times New Roman" panose="02020603050405020304" pitchFamily="18" charset="0"/>
                <a:cs typeface="Times New Roman" panose="02020603050405020304" pitchFamily="18" charset="0"/>
              </a:rPr>
              <a:t> Key assumptions or approach</a:t>
            </a:r>
          </a:p>
          <a:p>
            <a:pPr algn="just">
              <a:lnSpc>
                <a:spcPct val="100000"/>
              </a:lnSpc>
              <a:spcBef>
                <a:spcPts val="0"/>
              </a:spcBef>
              <a:buFont typeface="Wingdings" panose="05000000000000000000" pitchFamily="2" charset="2"/>
              <a:buChar char="§"/>
            </a:pPr>
            <a:r>
              <a:rPr lang="en-US" sz="1600" dirty="0">
                <a:solidFill>
                  <a:srgbClr val="000000"/>
                </a:solidFill>
                <a:latin typeface="Times New Roman" panose="02020603050405020304" pitchFamily="18" charset="0"/>
                <a:cs typeface="Times New Roman" panose="02020603050405020304" pitchFamily="18" charset="0"/>
              </a:rPr>
              <a:t> Key stakeholders, roles, responsibilities and signatures</a:t>
            </a:r>
            <a:endParaRPr lang="tr-TR" sz="1600" dirty="0">
              <a:solidFill>
                <a:srgbClr val="000000"/>
              </a:solidFill>
              <a:latin typeface="Times New Roman" panose="02020603050405020304" pitchFamily="18" charset="0"/>
              <a:cs typeface="Times New Roman" panose="02020603050405020304" pitchFamily="18" charset="0"/>
            </a:endParaRPr>
          </a:p>
          <a:p>
            <a:pPr marL="514350" indent="-514350" algn="just">
              <a:lnSpc>
                <a:spcPct val="100000"/>
              </a:lnSpc>
              <a:spcBef>
                <a:spcPts val="0"/>
              </a:spcBef>
              <a:buFont typeface="+mj-lt"/>
              <a:buAutoNum type="arabicPeriod" startAt="6"/>
            </a:pPr>
            <a:endParaRPr lang="en-US" sz="16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sz="16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5DED58B-3CC7-4440-B803-86128C2C0A3A}"/>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49ABD446-5B9D-4818-94CB-3AD9E47BE531}"/>
              </a:ext>
            </a:extLst>
          </p:cNvPr>
          <p:cNvSpPr>
            <a:spLocks noGrp="1"/>
          </p:cNvSpPr>
          <p:nvPr>
            <p:ph type="sldNum" sz="quarter" idx="12"/>
          </p:nvPr>
        </p:nvSpPr>
        <p:spPr>
          <a:xfrm>
            <a:off x="8572500" y="6356350"/>
            <a:ext cx="2743200" cy="365125"/>
          </a:xfrm>
        </p:spPr>
        <p:txBody>
          <a:bodyPr/>
          <a:lstStyle/>
          <a:p>
            <a:fld id="{F43085E7-DD81-4654-9295-72AD80DBC430}" type="slidenum">
              <a:rPr lang="tr-TR" smtClean="0"/>
              <a:t>15</a:t>
            </a:fld>
            <a:endParaRPr lang="tr-TR"/>
          </a:p>
        </p:txBody>
      </p:sp>
      <p:pic>
        <p:nvPicPr>
          <p:cNvPr id="7" name="Picture 6">
            <a:extLst>
              <a:ext uri="{FF2B5EF4-FFF2-40B4-BE49-F238E27FC236}">
                <a16:creationId xmlns:a16="http://schemas.microsoft.com/office/drawing/2014/main" id="{AC088BBA-675B-40CF-8182-C20A9122CEB6}"/>
              </a:ext>
            </a:extLst>
          </p:cNvPr>
          <p:cNvPicPr>
            <a:picLocks noChangeAspect="1"/>
          </p:cNvPicPr>
          <p:nvPr/>
        </p:nvPicPr>
        <p:blipFill>
          <a:blip r:embed="rId2"/>
          <a:stretch>
            <a:fillRect/>
          </a:stretch>
        </p:blipFill>
        <p:spPr>
          <a:xfrm>
            <a:off x="982436" y="3630558"/>
            <a:ext cx="4601936" cy="2564773"/>
          </a:xfrm>
          <a:prstGeom prst="rect">
            <a:avLst/>
          </a:prstGeom>
        </p:spPr>
      </p:pic>
      <p:pic>
        <p:nvPicPr>
          <p:cNvPr id="9" name="Picture 8">
            <a:extLst>
              <a:ext uri="{FF2B5EF4-FFF2-40B4-BE49-F238E27FC236}">
                <a16:creationId xmlns:a16="http://schemas.microsoft.com/office/drawing/2014/main" id="{5538A651-4A29-4D3B-B708-D56694E696EE}"/>
              </a:ext>
            </a:extLst>
          </p:cNvPr>
          <p:cNvPicPr>
            <a:picLocks noChangeAspect="1"/>
          </p:cNvPicPr>
          <p:nvPr/>
        </p:nvPicPr>
        <p:blipFill>
          <a:blip r:embed="rId3"/>
          <a:stretch>
            <a:fillRect/>
          </a:stretch>
        </p:blipFill>
        <p:spPr>
          <a:xfrm>
            <a:off x="6852557" y="365955"/>
            <a:ext cx="4601937" cy="6008084"/>
          </a:xfrm>
          <a:prstGeom prst="rect">
            <a:avLst/>
          </a:prstGeom>
        </p:spPr>
      </p:pic>
    </p:spTree>
    <p:extLst>
      <p:ext uri="{BB962C8B-B14F-4D97-AF65-F5344CB8AC3E}">
        <p14:creationId xmlns:p14="http://schemas.microsoft.com/office/powerpoint/2010/main" val="153464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19887"/>
            <a:ext cx="10515600"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a:t>
            </a:r>
            <a:r>
              <a:rPr lang="tr-TR"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Planning the Project </a:t>
            </a: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064418"/>
            <a:ext cx="10515600" cy="4729163"/>
          </a:xfrm>
        </p:spPr>
        <p:txBody>
          <a:bodyPr>
            <a:noAutofit/>
          </a:bodyPr>
          <a:lstStyle/>
          <a:p>
            <a:pPr algn="just">
              <a:lnSpc>
                <a:spcPct val="150000"/>
              </a:lnSpc>
              <a:buFont typeface="Wingdings" panose="05000000000000000000" pitchFamily="2" charset="2"/>
              <a:buChar char="q"/>
            </a:pPr>
            <a:r>
              <a:rPr lang="tr-TR" sz="1600" b="0" i="0" u="none" strike="noStrike" baseline="0" dirty="0">
                <a:latin typeface="Times New Roman" panose="02020603050405020304" pitchFamily="18" charset="0"/>
                <a:cs typeface="Times New Roman" panose="02020603050405020304" pitchFamily="18" charset="0"/>
              </a:rPr>
              <a:t>focuses on defining clear,</a:t>
            </a:r>
            <a:r>
              <a:rPr lang="en-US" sz="1600" b="0" i="0" u="none" strike="noStrike" baseline="0" dirty="0">
                <a:latin typeface="Times New Roman" panose="02020603050405020304" pitchFamily="18" charset="0"/>
                <a:cs typeface="Times New Roman" panose="02020603050405020304" pitchFamily="18" charset="0"/>
              </a:rPr>
              <a:t> discrete activities and the work needed to complete each activity </a:t>
            </a:r>
            <a:r>
              <a:rPr lang="tr-TR" sz="1600" b="0" i="0" u="none" strike="noStrike" baseline="0" dirty="0">
                <a:latin typeface="Times New Roman" panose="02020603050405020304" pitchFamily="18" charset="0"/>
                <a:cs typeface="Times New Roman" panose="02020603050405020304" pitchFamily="18" charset="0"/>
              </a:rPr>
              <a:t>within a single project.</a:t>
            </a:r>
            <a:endParaRPr lang="en-US" sz="1600" b="0" i="0" u="none" strike="noStrike" baseline="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mj-lt"/>
              <a:buAutoNum type="arabicPeriod"/>
            </a:pPr>
            <a:r>
              <a:rPr lang="en-US" sz="1800" b="1" dirty="0">
                <a:latin typeface="Times New Roman" panose="02020603050405020304" pitchFamily="18" charset="0"/>
                <a:cs typeface="Times New Roman" panose="02020603050405020304" pitchFamily="18" charset="0"/>
              </a:rPr>
              <a:t>Describe project scope, alternatives and feasibility Scope and Feasibility: </a:t>
            </a:r>
          </a:p>
          <a:p>
            <a:pPr algn="just">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understand the content and complexity of the project and focus on defin</a:t>
            </a:r>
            <a:r>
              <a:rPr lang="en-US" sz="1600" dirty="0">
                <a:latin typeface="Times New Roman" panose="02020603050405020304" pitchFamily="18" charset="0"/>
                <a:cs typeface="Times New Roman" panose="02020603050405020304" pitchFamily="18" charset="0"/>
              </a:rPr>
              <a:t>ing the project scope.</a:t>
            </a:r>
          </a:p>
          <a:p>
            <a:pPr algn="just">
              <a:lnSpc>
                <a:spcPct val="100000"/>
              </a:lnSpc>
              <a:spcBef>
                <a:spcPts val="0"/>
              </a:spcBef>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The team members should share the same vision and agree about: </a:t>
            </a:r>
          </a:p>
          <a:p>
            <a:pPr algn="just">
              <a:lnSpc>
                <a:spcPct val="100000"/>
              </a:lnSpc>
              <a:spcBef>
                <a:spcPts val="0"/>
              </a:spcBef>
              <a:buFont typeface="Wingdings" panose="05000000000000000000" pitchFamily="2" charset="2"/>
              <a:buChar char="ü"/>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What problem or opportunity to be addressed</a:t>
            </a:r>
          </a:p>
          <a:p>
            <a:pPr algn="just">
              <a:lnSpc>
                <a:spcPct val="100000"/>
              </a:lnSpc>
              <a:spcBef>
                <a:spcPts val="0"/>
              </a:spcBef>
              <a:buFont typeface="Wingdings" panose="05000000000000000000" pitchFamily="2" charset="2"/>
              <a:buChar char="ü"/>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What are the quantifiable results to be achieved</a:t>
            </a:r>
          </a:p>
          <a:p>
            <a:pPr algn="just">
              <a:lnSpc>
                <a:spcPct val="100000"/>
              </a:lnSpc>
              <a:spcBef>
                <a:spcPts val="0"/>
              </a:spcBef>
              <a:buFont typeface="Wingdings" panose="05000000000000000000" pitchFamily="2" charset="2"/>
              <a:buChar char="ü"/>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What needs to be done?</a:t>
            </a:r>
          </a:p>
          <a:p>
            <a:pPr algn="just">
              <a:lnSpc>
                <a:spcPct val="100000"/>
              </a:lnSpc>
              <a:spcBef>
                <a:spcPts val="0"/>
              </a:spcBef>
              <a:buFont typeface="Wingdings" panose="05000000000000000000" pitchFamily="2" charset="2"/>
              <a:buChar char="ü"/>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Measures of success</a:t>
            </a:r>
          </a:p>
          <a:p>
            <a:pPr algn="just">
              <a:lnSpc>
                <a:spcPct val="100000"/>
              </a:lnSpc>
              <a:spcBef>
                <a:spcPts val="0"/>
              </a:spcBef>
              <a:buFont typeface="Wingdings" panose="05000000000000000000" pitchFamily="2" charset="2"/>
              <a:buChar char="ü"/>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Completion criteria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buFont typeface="Wingdings" panose="05000000000000000000" pitchFamily="2" charset="2"/>
              <a:buChar char="Ø"/>
            </a:pPr>
            <a:r>
              <a:rPr lang="tr-TR" sz="1600" b="0" i="0" u="none" strike="noStrike" baseline="0" dirty="0">
                <a:latin typeface="Times New Roman" panose="02020603050405020304" pitchFamily="18" charset="0"/>
                <a:cs typeface="Times New Roman" panose="02020603050405020304" pitchFamily="18" charset="0"/>
              </a:rPr>
              <a:t>Identify</a:t>
            </a:r>
            <a:r>
              <a:rPr lang="en-US" sz="1600" b="0" i="0" u="none" strike="noStrike" baseline="0" dirty="0">
                <a:latin typeface="Times New Roman" panose="02020603050405020304" pitchFamily="18" charset="0"/>
                <a:cs typeface="Times New Roman" panose="02020603050405020304" pitchFamily="18" charset="0"/>
              </a:rPr>
              <a:t> </a:t>
            </a:r>
            <a:r>
              <a:rPr lang="tr-TR" sz="1600" b="0" i="0" u="none" strike="noStrike" baseline="0" dirty="0">
                <a:latin typeface="Times New Roman" panose="02020603050405020304" pitchFamily="18" charset="0"/>
                <a:cs typeface="Times New Roman" panose="02020603050405020304" pitchFamily="18" charset="0"/>
              </a:rPr>
              <a:t>and document general alternative solutions</a:t>
            </a: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assess the feasibility of each </a:t>
            </a:r>
            <a:r>
              <a:rPr lang="tr-TR" sz="1600" b="0" i="0" u="none" strike="noStrike" baseline="0" dirty="0">
                <a:latin typeface="Times New Roman" panose="02020603050405020304" pitchFamily="18" charset="0"/>
                <a:cs typeface="Times New Roman" panose="02020603050405020304" pitchFamily="18" charset="0"/>
              </a:rPr>
              <a:t>alternative</a:t>
            </a:r>
            <a:endParaRPr lang="en-US" sz="16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6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startAt="2"/>
            </a:pPr>
            <a:r>
              <a:rPr lang="en-US" sz="1800" b="1" dirty="0">
                <a:latin typeface="Times New Roman" panose="02020603050405020304" pitchFamily="18" charset="0"/>
                <a:cs typeface="Times New Roman" panose="02020603050405020304" pitchFamily="18" charset="0"/>
              </a:rPr>
              <a:t>Divide the project into manageable tasks :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divide the project into manageable tasks and then logically order them to ensure a smooth evolution between tasks. The definition of tasks and their sequence is referred to as the </a:t>
            </a:r>
            <a:r>
              <a:rPr lang="tr-TR" sz="1600" b="1" u="sng" dirty="0">
                <a:effectLst/>
                <a:latin typeface="Times New Roman" panose="02020603050405020304" pitchFamily="18" charset="0"/>
                <a:ea typeface="Calibri" panose="020F0502020204030204" pitchFamily="34" charset="0"/>
                <a:cs typeface="Times New Roman" panose="02020603050405020304" pitchFamily="18" charset="0"/>
              </a:rPr>
              <a:t>work breakdown structure </a:t>
            </a: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(WBS). </a:t>
            </a:r>
            <a:r>
              <a:rPr lang="en-US" sz="1600" u="sng" dirty="0">
                <a:latin typeface="Times New Roman" panose="02020603050405020304" pitchFamily="18" charset="0"/>
                <a:cs typeface="Times New Roman" panose="02020603050405020304" pitchFamily="18" charset="0"/>
              </a:rPr>
              <a:t>Gantt chart </a:t>
            </a:r>
            <a:r>
              <a:rPr lang="en-US" sz="1600" dirty="0">
                <a:latin typeface="Times New Roman" panose="02020603050405020304" pitchFamily="18" charset="0"/>
                <a:cs typeface="Times New Roman" panose="02020603050405020304" pitchFamily="18" charset="0"/>
              </a:rPr>
              <a:t>can be used </a:t>
            </a:r>
          </a:p>
          <a:p>
            <a:pPr marL="0" indent="0" algn="just">
              <a:lnSpc>
                <a:spcPct val="100000"/>
              </a:lnSpc>
              <a:spcBef>
                <a:spcPts val="0"/>
              </a:spcBef>
              <a:buNone/>
            </a:pP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dirty="0"/>
              <a:t>IENG / MANE 372 - Chapter 3</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16</a:t>
            </a:fld>
            <a:endParaRPr lang="tr-TR"/>
          </a:p>
        </p:txBody>
      </p:sp>
    </p:spTree>
    <p:extLst>
      <p:ext uri="{BB962C8B-B14F-4D97-AF65-F5344CB8AC3E}">
        <p14:creationId xmlns:p14="http://schemas.microsoft.com/office/powerpoint/2010/main" val="57514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53B93-1682-465B-A865-B1F1218B26EF}"/>
              </a:ext>
            </a:extLst>
          </p:cNvPr>
          <p:cNvSpPr>
            <a:spLocks noGrp="1"/>
          </p:cNvSpPr>
          <p:nvPr>
            <p:ph idx="1"/>
          </p:nvPr>
        </p:nvSpPr>
        <p:spPr>
          <a:xfrm>
            <a:off x="838200" y="279400"/>
            <a:ext cx="10515600" cy="6273800"/>
          </a:xfrm>
        </p:spPr>
        <p:txBody>
          <a:bodyPr>
            <a:normAutofit/>
          </a:bodyPr>
          <a:lstStyle/>
          <a:p>
            <a:pPr marL="514350" indent="-514350" algn="just">
              <a:lnSpc>
                <a:spcPct val="110000"/>
              </a:lnSpc>
              <a:spcBef>
                <a:spcPts val="0"/>
              </a:spcBef>
              <a:buFont typeface="+mj-lt"/>
              <a:buAutoNum type="arabicPeriod" startAt="3"/>
            </a:pPr>
            <a:r>
              <a:rPr lang="en-US" sz="1800" b="1" dirty="0">
                <a:latin typeface="Times New Roman" panose="02020603050405020304" pitchFamily="18" charset="0"/>
                <a:cs typeface="Times New Roman" panose="02020603050405020304" pitchFamily="18" charset="0"/>
              </a:rPr>
              <a:t>Estimate resources and create a resource plan :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estimate resource requirements for each project activity and use this information to create a project resource plan. The resource plan helps assemble and deploy resources in the most effective manner. </a:t>
            </a: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COCOMO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CO</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nstructive </a:t>
            </a: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CO</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st </a:t>
            </a: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MO</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del) can be used.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10000"/>
              </a:lnSpc>
              <a:spcBef>
                <a:spcPts val="0"/>
              </a:spcBef>
              <a:buFont typeface="+mj-lt"/>
              <a:buAutoNum type="arabicPeriod" startAt="3"/>
            </a:pPr>
            <a:r>
              <a:rPr lang="en-US" sz="1800" b="1" dirty="0">
                <a:latin typeface="Times New Roman" panose="02020603050405020304" pitchFamily="18" charset="0"/>
                <a:cs typeface="Times New Roman" panose="02020603050405020304" pitchFamily="18" charset="0"/>
              </a:rPr>
              <a:t>Develop a preliminary schedule :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use the information on tasks and resource availability to assign time estimates to each activity in the WBS , Utilise </a:t>
            </a:r>
            <a:r>
              <a:rPr lang="tr-TR" sz="1600" u="sng" dirty="0">
                <a:effectLst/>
                <a:latin typeface="Times New Roman" panose="02020603050405020304" pitchFamily="18" charset="0"/>
                <a:ea typeface="Calibri" panose="020F0502020204030204" pitchFamily="34" charset="0"/>
                <a:cs typeface="Times New Roman" panose="02020603050405020304" pitchFamily="18" charset="0"/>
              </a:rPr>
              <a:t>Network diagrams and Gantt chart</a:t>
            </a:r>
            <a:endParaRPr lang="en-US" sz="16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10000"/>
              </a:lnSpc>
              <a:spcBef>
                <a:spcPts val="0"/>
              </a:spcBef>
              <a:buFont typeface="+mj-lt"/>
              <a:buAutoNum type="arabicPeriod" startAt="3"/>
            </a:pPr>
            <a:r>
              <a:rPr lang="en-US" sz="1800" b="1" dirty="0">
                <a:latin typeface="Times New Roman" panose="02020603050405020304" pitchFamily="18" charset="0"/>
                <a:cs typeface="Times New Roman" panose="02020603050405020304" pitchFamily="18" charset="0"/>
              </a:rPr>
              <a:t>Develop a communication plan </a:t>
            </a:r>
            <a:r>
              <a:rPr lang="en-US" sz="1800" b="1" u="sng" dirty="0">
                <a:latin typeface="Times New Roman" panose="02020603050405020304" pitchFamily="18" charset="0"/>
                <a:cs typeface="Times New Roman" panose="02020603050405020304" pitchFamily="18" charset="0"/>
              </a:rPr>
              <a:t>: </a:t>
            </a:r>
            <a:r>
              <a:rPr lang="tr-TR" sz="1600" u="sng" dirty="0">
                <a:effectLst/>
                <a:latin typeface="Times New Roman" panose="02020603050405020304" pitchFamily="18" charset="0"/>
                <a:ea typeface="Calibri" panose="020F0502020204030204" pitchFamily="34" charset="0"/>
                <a:cs typeface="Times New Roman" panose="02020603050405020304" pitchFamily="18" charset="0"/>
              </a:rPr>
              <a:t>Outline the communication procedures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among management, project team members, and the customer. The communication plan includes </a:t>
            </a:r>
            <a:r>
              <a:rPr lang="tr-TR" sz="1600" u="sng" dirty="0">
                <a:effectLst/>
                <a:latin typeface="Times New Roman" panose="02020603050405020304" pitchFamily="18" charset="0"/>
                <a:ea typeface="Calibri" panose="020F0502020204030204" pitchFamily="34" charset="0"/>
                <a:cs typeface="Times New Roman" panose="02020603050405020304" pitchFamily="18" charset="0"/>
              </a:rPr>
              <a:t>when and how written and oral reports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will be provided by the team, how team members will coordinate work, what messages will be sent to announce the project to interested parties, and what kinds of information will be shared with vendors and external contractors. The following questions should be answered: </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Who are the stakeholders for this project?</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What information does each stakeholder need?</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When, and at what interval, does this information need to be produced?</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What sources will be used to gather and generate this information?</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Who will collect, store, and verify the accuracy of this information?</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Who will organize and package this information into a document?</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Who will be the contact person for each stakeholder, should any questions arise?</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What format will be used to package this information?</a:t>
            </a:r>
          </a:p>
          <a:p>
            <a:pPr algn="just">
              <a:lnSpc>
                <a:spcPct val="110000"/>
              </a:lnSpc>
              <a:spcBef>
                <a:spcPts val="0"/>
              </a:spcBef>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What communication medium will be most effective for delivering this information to the stakeholder?</a:t>
            </a:r>
            <a:endParaRPr lang="en-US" sz="1600" b="1" dirty="0">
              <a:latin typeface="Times New Roman" panose="02020603050405020304" pitchFamily="18" charset="0"/>
              <a:cs typeface="Times New Roman" panose="02020603050405020304" pitchFamily="18" charset="0"/>
            </a:endParaRPr>
          </a:p>
          <a:p>
            <a:pPr marL="514350" indent="-514350" algn="just">
              <a:lnSpc>
                <a:spcPct val="110000"/>
              </a:lnSpc>
              <a:spcBef>
                <a:spcPts val="0"/>
              </a:spcBef>
              <a:buFont typeface="+mj-lt"/>
              <a:buAutoNum type="arabicPeriod" startAt="2"/>
            </a:pPr>
            <a:endParaRPr lang="tr-TR" sz="1800" dirty="0">
              <a:latin typeface="Times New Roman" panose="02020603050405020304" pitchFamily="18" charset="0"/>
              <a:cs typeface="Times New Roman" panose="02020603050405020304" pitchFamily="18" charset="0"/>
            </a:endParaRPr>
          </a:p>
          <a:p>
            <a:pPr marL="514350" indent="-514350" algn="just">
              <a:lnSpc>
                <a:spcPct val="110000"/>
              </a:lnSpc>
              <a:spcBef>
                <a:spcPts val="0"/>
              </a:spcBef>
              <a:buFont typeface="+mj-lt"/>
              <a:buAutoNum type="arabicPeriod" startAt="2"/>
            </a:pPr>
            <a:endParaRPr lang="en-US" sz="1800" b="1" dirty="0">
              <a:latin typeface="Times New Roman" panose="02020603050405020304" pitchFamily="18" charset="0"/>
              <a:cs typeface="Times New Roman" panose="02020603050405020304" pitchFamily="18" charset="0"/>
            </a:endParaRPr>
          </a:p>
          <a:p>
            <a:pPr marL="0" indent="0" algn="just">
              <a:lnSpc>
                <a:spcPct val="110000"/>
              </a:lnSpc>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253B08-F8D0-4B10-A139-E41E9E9755A9}"/>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EDE7E469-67C3-44C3-B614-FE3F06068EAE}"/>
              </a:ext>
            </a:extLst>
          </p:cNvPr>
          <p:cNvSpPr>
            <a:spLocks noGrp="1"/>
          </p:cNvSpPr>
          <p:nvPr>
            <p:ph type="sldNum" sz="quarter" idx="12"/>
          </p:nvPr>
        </p:nvSpPr>
        <p:spPr/>
        <p:txBody>
          <a:bodyPr/>
          <a:lstStyle/>
          <a:p>
            <a:fld id="{F43085E7-DD81-4654-9295-72AD80DBC430}" type="slidenum">
              <a:rPr lang="tr-TR" smtClean="0"/>
              <a:t>17</a:t>
            </a:fld>
            <a:endParaRPr lang="tr-TR"/>
          </a:p>
        </p:txBody>
      </p:sp>
    </p:spTree>
    <p:extLst>
      <p:ext uri="{BB962C8B-B14F-4D97-AF65-F5344CB8AC3E}">
        <p14:creationId xmlns:p14="http://schemas.microsoft.com/office/powerpoint/2010/main" val="70401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5D170-5C68-4143-82D0-1652735C51E3}"/>
              </a:ext>
            </a:extLst>
          </p:cNvPr>
          <p:cNvSpPr>
            <a:spLocks noGrp="1"/>
          </p:cNvSpPr>
          <p:nvPr>
            <p:ph idx="1"/>
          </p:nvPr>
        </p:nvSpPr>
        <p:spPr>
          <a:xfrm>
            <a:off x="838200" y="457200"/>
            <a:ext cx="10515600" cy="5760719"/>
          </a:xfrm>
        </p:spPr>
        <p:txBody>
          <a:bodyPr>
            <a:normAutofit/>
          </a:bodyPr>
          <a:lstStyle/>
          <a:p>
            <a:pPr marL="514350" indent="-514350" algn="just">
              <a:buFont typeface="+mj-lt"/>
              <a:buAutoNum type="arabicPeriod" startAt="6"/>
            </a:pPr>
            <a:r>
              <a:rPr lang="en-US" sz="2000" b="1" dirty="0">
                <a:latin typeface="Times New Roman" panose="02020603050405020304" pitchFamily="18" charset="0"/>
                <a:cs typeface="Times New Roman" panose="02020603050405020304" pitchFamily="18" charset="0"/>
              </a:rPr>
              <a:t>Determine project standards and procedures : </a:t>
            </a:r>
            <a:r>
              <a:rPr lang="en-US" sz="1800" b="0" i="0" u="none" strike="noStrike" baseline="0" dirty="0">
                <a:latin typeface="Times New Roman" panose="02020603050405020304" pitchFamily="18" charset="0"/>
                <a:cs typeface="Times New Roman" panose="02020603050405020304" pitchFamily="18" charset="0"/>
              </a:rPr>
              <a:t>specify how various deliverables are produced and tested</a:t>
            </a:r>
          </a:p>
          <a:p>
            <a:pPr marL="514350" indent="-514350" algn="just">
              <a:buFont typeface="+mj-lt"/>
              <a:buAutoNum type="arabicPeriod" startAt="6"/>
            </a:pPr>
            <a:r>
              <a:rPr lang="en-US" sz="2000" b="1" dirty="0">
                <a:latin typeface="Times New Roman" panose="02020603050405020304" pitchFamily="18" charset="0"/>
                <a:cs typeface="Times New Roman" panose="02020603050405020304" pitchFamily="18" charset="0"/>
              </a:rPr>
              <a:t>Identify and assess risk Identify sources of risk : </a:t>
            </a:r>
            <a:r>
              <a:rPr lang="en-US" sz="1800" dirty="0">
                <a:latin typeface="Times New Roman" panose="02020603050405020304" pitchFamily="18" charset="0"/>
                <a:cs typeface="Times New Roman" panose="02020603050405020304" pitchFamily="18" charset="0"/>
              </a:rPr>
              <a:t>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dentify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sources of project risk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and estimate their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consequences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Risks might arise from the use of new technology, prospective users’ resistance to change, availability of critical resources, competitive reactions or changes in regulatory actions due to the construction of a system, or team member inexperience with technology or the business area.</a:t>
            </a:r>
          </a:p>
          <a:p>
            <a:pPr marL="514350" indent="-514350" algn="just">
              <a:buFont typeface="+mj-lt"/>
              <a:buAutoNum type="arabicPeriod" startAt="6"/>
            </a:pPr>
            <a:r>
              <a:rPr lang="tr-TR" sz="2000" b="1" dirty="0">
                <a:latin typeface="Times New Roman" panose="02020603050405020304" pitchFamily="18" charset="0"/>
                <a:cs typeface="Times New Roman" panose="02020603050405020304" pitchFamily="18" charset="0"/>
              </a:rPr>
              <a:t>Create a preliminary budget</a:t>
            </a:r>
            <a:r>
              <a:rPr lang="en-US" sz="2000" b="1"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budget that outlines the planned expenses and revenues</a:t>
            </a:r>
          </a:p>
          <a:p>
            <a:pPr marL="514350" indent="-514350" algn="just">
              <a:buFont typeface="+mj-lt"/>
              <a:buAutoNum type="arabicPeriod" startAt="6"/>
            </a:pPr>
            <a:r>
              <a:rPr lang="en-US" sz="2000" b="1" dirty="0">
                <a:latin typeface="Times New Roman" panose="02020603050405020304" pitchFamily="18" charset="0"/>
                <a:cs typeface="Times New Roman" panose="02020603050405020304" pitchFamily="18" charset="0"/>
              </a:rPr>
              <a:t>Develop a project scope statement :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This document outlines work that will be done and what the project will deliver. It helps   understanding the intended project size, duration, and outcomes.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00000"/>
              </a:lnSpc>
              <a:spcBef>
                <a:spcPts val="0"/>
              </a:spcBef>
              <a:buFont typeface="+mj-lt"/>
              <a:buAutoNum type="arabicPeriod" startAt="6"/>
            </a:pPr>
            <a:r>
              <a:rPr lang="en-US" sz="2000" b="1" dirty="0">
                <a:latin typeface="Times New Roman" panose="02020603050405020304" pitchFamily="18" charset="0"/>
                <a:cs typeface="Times New Roman" panose="02020603050405020304" pitchFamily="18" charset="0"/>
              </a:rPr>
              <a:t>Set a baseline project plan :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estimation of the project’s tasks and resource, and it is used to guide the next project phase execution. These answers should be answered: </a:t>
            </a:r>
          </a:p>
          <a:p>
            <a:pPr algn="just">
              <a:lnSpc>
                <a:spcPct val="100000"/>
              </a:lnSpc>
              <a:spcBef>
                <a:spcPts val="0"/>
              </a:spcBef>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Who will do What?  </a:t>
            </a:r>
          </a:p>
          <a:p>
            <a:pPr algn="just">
              <a:lnSpc>
                <a:spcPct val="100000"/>
              </a:lnSpc>
              <a:spcBef>
                <a:spcPts val="0"/>
              </a:spcBef>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During What Time frame?</a:t>
            </a:r>
          </a:p>
          <a:p>
            <a:pPr algn="just">
              <a:lnSpc>
                <a:spcPct val="100000"/>
              </a:lnSpc>
              <a:spcBef>
                <a:spcPts val="0"/>
              </a:spcBef>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How much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 will Cost? </a:t>
            </a:r>
          </a:p>
          <a:p>
            <a:pPr marL="0" indent="0" algn="just">
              <a:buNone/>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just">
              <a:buFont typeface="+mj-lt"/>
              <a:buAutoNum type="arabicPeriod" startAt="6"/>
            </a:pPr>
            <a:endParaRPr lang="tr-TR" sz="20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6"/>
            </a:pPr>
            <a:endParaRPr lang="tr-TR" sz="20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6"/>
            </a:pPr>
            <a:endParaRPr lang="en-US" sz="2000" b="0" i="0" u="none" strike="noStrike" baseline="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6"/>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0D4D2C9-1AEA-4EDB-9FBB-17B1B0BE4917}"/>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A0EA9058-2D5D-4783-82C7-39D222DAB6A3}"/>
              </a:ext>
            </a:extLst>
          </p:cNvPr>
          <p:cNvSpPr>
            <a:spLocks noGrp="1"/>
          </p:cNvSpPr>
          <p:nvPr>
            <p:ph type="sldNum" sz="quarter" idx="12"/>
          </p:nvPr>
        </p:nvSpPr>
        <p:spPr/>
        <p:txBody>
          <a:bodyPr/>
          <a:lstStyle/>
          <a:p>
            <a:fld id="{F43085E7-DD81-4654-9295-72AD80DBC430}" type="slidenum">
              <a:rPr lang="tr-TR" smtClean="0"/>
              <a:t>18</a:t>
            </a:fld>
            <a:endParaRPr lang="tr-TR"/>
          </a:p>
        </p:txBody>
      </p:sp>
    </p:spTree>
    <p:extLst>
      <p:ext uri="{BB962C8B-B14F-4D97-AF65-F5344CB8AC3E}">
        <p14:creationId xmlns:p14="http://schemas.microsoft.com/office/powerpoint/2010/main" val="272660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60325"/>
            <a:ext cx="10515600"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Executing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157288"/>
            <a:ext cx="10713720" cy="5199062"/>
          </a:xfrm>
        </p:spPr>
        <p:txBody>
          <a:bodyPr>
            <a:normAutofit/>
          </a:bodyPr>
          <a:lstStyle/>
          <a:p>
            <a:pPr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a:t>
            </a:r>
            <a:r>
              <a:rPr lang="en-US" sz="1600" b="0" u="none" strike="noStrike" baseline="0" dirty="0">
                <a:latin typeface="Times New Roman" panose="02020603050405020304" pitchFamily="18" charset="0"/>
                <a:cs typeface="Times New Roman" panose="02020603050405020304" pitchFamily="18" charset="0"/>
              </a:rPr>
              <a:t>he plans created in the prior </a:t>
            </a:r>
            <a:r>
              <a:rPr lang="tr-TR" sz="1600" b="0" u="none" strike="noStrike" baseline="0" dirty="0">
                <a:latin typeface="Times New Roman" panose="02020603050405020304" pitchFamily="18" charset="0"/>
                <a:cs typeface="Times New Roman" panose="02020603050405020304" pitchFamily="18" charset="0"/>
              </a:rPr>
              <a:t>phases (project initiation and</a:t>
            </a:r>
            <a:r>
              <a:rPr lang="en-US" sz="1600" b="0" u="none" strike="noStrike" baseline="0" dirty="0">
                <a:latin typeface="Times New Roman" panose="02020603050405020304" pitchFamily="18" charset="0"/>
                <a:cs typeface="Times New Roman" panose="02020603050405020304" pitchFamily="18" charset="0"/>
              </a:rPr>
              <a:t> planning) are put into action.</a:t>
            </a:r>
          </a:p>
          <a:p>
            <a:pPr marL="342900" indent="-342900" algn="just">
              <a:buFont typeface="+mj-lt"/>
              <a:buAutoNum type="arabicPeriod"/>
            </a:pPr>
            <a:r>
              <a:rPr lang="en-US" sz="1600" b="1" u="none" strike="noStrike" baseline="0" dirty="0">
                <a:latin typeface="Times New Roman" panose="02020603050405020304" pitchFamily="18" charset="0"/>
                <a:cs typeface="Times New Roman" panose="02020603050405020304" pitchFamily="18" charset="0"/>
              </a:rPr>
              <a:t>Executing the baseline project plan </a:t>
            </a:r>
            <a:r>
              <a:rPr lang="en-US" sz="1600" b="0" u="none" strike="noStrike" baseline="0" dirty="0">
                <a:latin typeface="Times New Roman" panose="02020603050405020304" pitchFamily="18" charset="0"/>
                <a:cs typeface="Times New Roman" panose="02020603050405020304" pitchFamily="18" charset="0"/>
              </a:rPr>
              <a:t>: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acquire and assign resources, orient and train new team members, keep the project on schedule, and ensure the quality of project </a:t>
            </a:r>
            <a:endParaRPr lang="en-US"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600" b="1" u="none" strike="noStrike" baseline="0" dirty="0">
                <a:latin typeface="Times New Roman" panose="02020603050405020304" pitchFamily="18" charset="0"/>
                <a:cs typeface="Times New Roman" panose="02020603050405020304" pitchFamily="18" charset="0"/>
              </a:rPr>
              <a:t>Monitoring project progress against the baseline project plan: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If the project gets ahead of (or behind) schedule, you may have to adjust resources, activities, and budgets.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0000"/>
              </a:lnSpc>
              <a:spcBef>
                <a:spcPts val="0"/>
              </a:spcBef>
              <a:buFont typeface="+mj-lt"/>
              <a:buAutoNum type="arabicPeriod"/>
            </a:pPr>
            <a:r>
              <a:rPr lang="en-US" sz="1600" b="1" u="none" strike="noStrike" baseline="0" dirty="0">
                <a:latin typeface="Times New Roman" panose="02020603050405020304" pitchFamily="18" charset="0"/>
                <a:cs typeface="Times New Roman" panose="02020603050405020304" pitchFamily="18" charset="0"/>
              </a:rPr>
              <a:t>Managing changes to the baseline project plan: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only approved changes to the project specification can be made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change to the existing design) ,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and they</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must be reflected in the baseline plan and project workbook,</a:t>
            </a:r>
          </a:p>
          <a:p>
            <a:pPr algn="just">
              <a:lnSpc>
                <a:spcPct val="12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Changes outside control: </a:t>
            </a:r>
          </a:p>
          <a:p>
            <a:pPr algn="just">
              <a:lnSpc>
                <a:spcPct val="120000"/>
              </a:lnSpc>
              <a:spcBef>
                <a:spcPts val="0"/>
              </a:spcBef>
              <a:buFont typeface="Courier New" panose="02070309020205020404" pitchFamily="49" charset="0"/>
              <a:buChar char="o"/>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 slipped completion date for an activity</a:t>
            </a:r>
          </a:p>
          <a:p>
            <a:pPr algn="just">
              <a:lnSpc>
                <a:spcPct val="120000"/>
              </a:lnSpc>
              <a:spcBef>
                <a:spcPts val="0"/>
              </a:spcBef>
              <a:buFont typeface="Courier New" panose="02070309020205020404" pitchFamily="49" charset="0"/>
              <a:buChar char="o"/>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 bungled activity that must be redone</a:t>
            </a:r>
          </a:p>
          <a:p>
            <a:pPr algn="just">
              <a:lnSpc>
                <a:spcPct val="120000"/>
              </a:lnSpc>
              <a:spcBef>
                <a:spcPts val="0"/>
              </a:spcBef>
              <a:buFont typeface="Courier New" panose="02070309020205020404" pitchFamily="49" charset="0"/>
              <a:buChar char="o"/>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The identification of a new activity </a:t>
            </a:r>
          </a:p>
          <a:p>
            <a:pPr algn="just">
              <a:lnSpc>
                <a:spcPct val="120000"/>
              </a:lnSpc>
              <a:spcBef>
                <a:spcPts val="0"/>
              </a:spcBef>
              <a:buFont typeface="Courier New" panose="02070309020205020404" pitchFamily="49" charset="0"/>
              <a:buChar char="o"/>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An unforeseen change in personnel due to sickness, resignation, or termination</a:t>
            </a:r>
          </a:p>
          <a:p>
            <a:pPr marL="342900" indent="-342900" algn="just">
              <a:buFont typeface="+mj-lt"/>
              <a:buAutoNum type="arabicPeriod" startAt="4"/>
            </a:pPr>
            <a:r>
              <a:rPr lang="tr-TR" sz="1600" b="1" u="none" strike="noStrike" baseline="0" dirty="0">
                <a:latin typeface="Times New Roman" panose="02020603050405020304" pitchFamily="18" charset="0"/>
                <a:cs typeface="Times New Roman" panose="02020603050405020304" pitchFamily="18" charset="0"/>
              </a:rPr>
              <a:t>Maintaining the project workbook</a:t>
            </a:r>
            <a:r>
              <a:rPr lang="en-US" sz="1600" b="1" u="none" strike="noStrike" baseline="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Maintaining complete records of all project events is necessary because it helps  new team members to assimilate project tasks quickly. </a:t>
            </a:r>
            <a:endParaRPr lang="en-US" sz="1600" b="1" u="none" strike="noStrike" baseline="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4"/>
            </a:pPr>
            <a:r>
              <a:rPr lang="tr-TR" sz="1600" b="1" u="none" strike="noStrike" baseline="0" dirty="0">
                <a:latin typeface="Times New Roman" panose="02020603050405020304" pitchFamily="18" charset="0"/>
                <a:cs typeface="Times New Roman" panose="02020603050405020304" pitchFamily="18" charset="0"/>
              </a:rPr>
              <a:t>Communicating the project status</a:t>
            </a:r>
            <a:r>
              <a:rPr lang="en-US" sz="1600" b="1" u="none" strike="noStrike" baseline="0" dirty="0">
                <a:latin typeface="Times New Roman" panose="02020603050405020304" pitchFamily="18" charset="0"/>
                <a:cs typeface="Times New Roman" panose="02020603050405020304" pitchFamily="18" charset="0"/>
              </a:rPr>
              <a:t> :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Clear communication is required to create a shared understanding of the activities and goals of the project; The project manager is responsible for keeping all team members (system developers, managers, and customers) abreast of the project status.</a:t>
            </a:r>
          </a:p>
          <a:p>
            <a:pPr marL="342900" indent="-342900" algn="just">
              <a:buFont typeface="+mj-lt"/>
              <a:buAutoNum type="arabicPeriod" startAt="4"/>
            </a:pPr>
            <a:endParaRPr lang="en-US" sz="1600" b="1" dirty="0">
              <a:latin typeface="Times New Roman" panose="02020603050405020304" pitchFamily="18" charset="0"/>
              <a:cs typeface="Times New Roman" panose="02020603050405020304" pitchFamily="18" charset="0"/>
            </a:endParaRPr>
          </a:p>
          <a:p>
            <a:pPr algn="just"/>
            <a:endParaRPr lang="tr-TR" sz="1600" b="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19</a:t>
            </a:fld>
            <a:endParaRPr lang="tr-TR"/>
          </a:p>
        </p:txBody>
      </p:sp>
    </p:spTree>
    <p:extLst>
      <p:ext uri="{BB962C8B-B14F-4D97-AF65-F5344CB8AC3E}">
        <p14:creationId xmlns:p14="http://schemas.microsoft.com/office/powerpoint/2010/main" val="252739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674" y="512883"/>
            <a:ext cx="4515001" cy="5794134"/>
          </a:xfrm>
          <a:prstGeom prst="rect">
            <a:avLst/>
          </a:prstGeom>
        </p:spPr>
      </p:pic>
      <p:pic>
        <p:nvPicPr>
          <p:cNvPr id="5" name="Picture 4"/>
          <p:cNvPicPr>
            <a:picLocks noChangeAspect="1"/>
          </p:cNvPicPr>
          <p:nvPr/>
        </p:nvPicPr>
        <p:blipFill rotWithShape="1">
          <a:blip r:embed="rId3"/>
          <a:srcRect l="36458" t="18149" r="41146" b="33888"/>
          <a:stretch/>
        </p:blipFill>
        <p:spPr>
          <a:xfrm>
            <a:off x="6726457" y="698187"/>
            <a:ext cx="4818998" cy="5805212"/>
          </a:xfrm>
          <a:prstGeom prst="rect">
            <a:avLst/>
          </a:prstGeom>
        </p:spPr>
      </p:pic>
      <p:sp>
        <p:nvSpPr>
          <p:cNvPr id="2" name="Oval 1"/>
          <p:cNvSpPr/>
          <p:nvPr/>
        </p:nvSpPr>
        <p:spPr>
          <a:xfrm>
            <a:off x="6954982" y="1283855"/>
            <a:ext cx="581891" cy="2678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ight Arrow 2"/>
          <p:cNvSpPr/>
          <p:nvPr/>
        </p:nvSpPr>
        <p:spPr>
          <a:xfrm>
            <a:off x="7647709" y="1911914"/>
            <a:ext cx="221673" cy="138545"/>
          </a:xfrm>
          <a:prstGeom prst="rightArrow">
            <a:avLst/>
          </a:prstGeom>
          <a:solidFill>
            <a:srgbClr val="C00000"/>
          </a:soli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Footer Placeholder 5">
            <a:extLst>
              <a:ext uri="{FF2B5EF4-FFF2-40B4-BE49-F238E27FC236}">
                <a16:creationId xmlns:a16="http://schemas.microsoft.com/office/drawing/2014/main" id="{70000B45-CAA8-4913-9087-743930FD927D}"/>
              </a:ext>
            </a:extLst>
          </p:cNvPr>
          <p:cNvSpPr>
            <a:spLocks noGrp="1"/>
          </p:cNvSpPr>
          <p:nvPr>
            <p:ph type="ftr" sz="quarter" idx="11"/>
          </p:nvPr>
        </p:nvSpPr>
        <p:spPr/>
        <p:txBody>
          <a:bodyPr/>
          <a:lstStyle/>
          <a:p>
            <a:r>
              <a:rPr lang="tr-TR"/>
              <a:t>IENG / MANE 372 - Chapter 3</a:t>
            </a:r>
          </a:p>
        </p:txBody>
      </p:sp>
      <p:sp>
        <p:nvSpPr>
          <p:cNvPr id="7" name="Slide Number Placeholder 6">
            <a:extLst>
              <a:ext uri="{FF2B5EF4-FFF2-40B4-BE49-F238E27FC236}">
                <a16:creationId xmlns:a16="http://schemas.microsoft.com/office/drawing/2014/main" id="{5B15A213-CC91-4F88-9E18-79759E178650}"/>
              </a:ext>
            </a:extLst>
          </p:cNvPr>
          <p:cNvSpPr>
            <a:spLocks noGrp="1"/>
          </p:cNvSpPr>
          <p:nvPr>
            <p:ph type="sldNum" sz="quarter" idx="12"/>
          </p:nvPr>
        </p:nvSpPr>
        <p:spPr/>
        <p:txBody>
          <a:bodyPr/>
          <a:lstStyle/>
          <a:p>
            <a:fld id="{F43085E7-DD81-4654-9295-72AD80DBC430}" type="slidenum">
              <a:rPr lang="tr-TR" smtClean="0"/>
              <a:t>2</a:t>
            </a:fld>
            <a:endParaRPr lang="tr-TR"/>
          </a:p>
        </p:txBody>
      </p:sp>
    </p:spTree>
    <p:extLst>
      <p:ext uri="{BB962C8B-B14F-4D97-AF65-F5344CB8AC3E}">
        <p14:creationId xmlns:p14="http://schemas.microsoft.com/office/powerpoint/2010/main" val="93319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69312E-22F7-4FE1-AADA-F378CAD4E53B}"/>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5CCF6B48-F075-4F44-A49C-B4574144577B}"/>
              </a:ext>
            </a:extLst>
          </p:cNvPr>
          <p:cNvSpPr>
            <a:spLocks noGrp="1"/>
          </p:cNvSpPr>
          <p:nvPr>
            <p:ph type="sldNum" sz="quarter" idx="12"/>
          </p:nvPr>
        </p:nvSpPr>
        <p:spPr/>
        <p:txBody>
          <a:bodyPr/>
          <a:lstStyle/>
          <a:p>
            <a:fld id="{F43085E7-DD81-4654-9295-72AD80DBC430}" type="slidenum">
              <a:rPr lang="tr-TR" smtClean="0"/>
              <a:t>20</a:t>
            </a:fld>
            <a:endParaRPr lang="tr-TR"/>
          </a:p>
        </p:txBody>
      </p:sp>
      <p:sp>
        <p:nvSpPr>
          <p:cNvPr id="6" name="Title 1">
            <a:extLst>
              <a:ext uri="{FF2B5EF4-FFF2-40B4-BE49-F238E27FC236}">
                <a16:creationId xmlns:a16="http://schemas.microsoft.com/office/drawing/2014/main" id="{20F65DC0-8C0D-4974-A10B-82C87CF623DE}"/>
              </a:ext>
            </a:extLst>
          </p:cNvPr>
          <p:cNvSpPr txBox="1">
            <a:spLocks/>
          </p:cNvSpPr>
          <p:nvPr/>
        </p:nvSpPr>
        <p:spPr>
          <a:xfrm>
            <a:off x="838200" y="-220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Closing Down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CFD2609D-4E88-407D-BEE6-515CC927899B}"/>
              </a:ext>
            </a:extLst>
          </p:cNvPr>
          <p:cNvSpPr txBox="1">
            <a:spLocks/>
          </p:cNvSpPr>
          <p:nvPr/>
        </p:nvSpPr>
        <p:spPr>
          <a:xfrm>
            <a:off x="838200" y="1143000"/>
            <a:ext cx="10515600" cy="521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Project closedown</a:t>
            </a:r>
            <a:r>
              <a:rPr lang="en-US" sz="1800" dirty="0">
                <a:latin typeface="Times New Roman" panose="02020603050405020304" pitchFamily="18" charset="0"/>
                <a:cs typeface="Times New Roman" panose="02020603050405020304" pitchFamily="18" charset="0"/>
              </a:rPr>
              <a:t> Is The final phase of the project </a:t>
            </a:r>
            <a:r>
              <a:rPr lang="tr-TR" sz="1800" dirty="0">
                <a:latin typeface="Times New Roman" panose="02020603050405020304" pitchFamily="18" charset="0"/>
                <a:cs typeface="Times New Roman" panose="02020603050405020304" pitchFamily="18" charset="0"/>
              </a:rPr>
              <a:t>management process, which</a:t>
            </a:r>
            <a:r>
              <a:rPr lang="en-US" sz="1800" dirty="0">
                <a:latin typeface="Times New Roman" panose="02020603050405020304" pitchFamily="18" charset="0"/>
                <a:cs typeface="Times New Roman" panose="02020603050405020304" pitchFamily="18" charset="0"/>
              </a:rPr>
              <a:t> focuses on bringing a project </a:t>
            </a:r>
            <a:r>
              <a:rPr lang="tr-TR" sz="1800" dirty="0">
                <a:latin typeface="Times New Roman" panose="02020603050405020304" pitchFamily="18" charset="0"/>
                <a:cs typeface="Times New Roman" panose="02020603050405020304" pitchFamily="18" charset="0"/>
              </a:rPr>
              <a:t>to an end.</a:t>
            </a:r>
            <a:r>
              <a:rPr lang="en-US" sz="1800" dirty="0">
                <a:latin typeface="Times New Roman" panose="02020603050405020304" pitchFamily="18" charset="0"/>
                <a:cs typeface="Times New Roman" panose="02020603050405020304" pitchFamily="18" charset="0"/>
              </a:rPr>
              <a:t> There are two types of termination :</a:t>
            </a:r>
          </a:p>
          <a:p>
            <a:pPr algn="just">
              <a:lnSpc>
                <a:spcPct val="100000"/>
              </a:lnSpc>
              <a:spcBef>
                <a:spcPts val="0"/>
              </a:spcBef>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v"/>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 natural termination occurs when :</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requirements of the project have been met</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project has been completed and is a success.  </a:t>
            </a:r>
          </a:p>
          <a:p>
            <a:pPr algn="just">
              <a:lnSpc>
                <a:spcPct val="100000"/>
              </a:lnSpc>
              <a:spcBef>
                <a:spcPts val="0"/>
              </a:spcBef>
              <a:buFont typeface="Wingdings" panose="05000000000000000000" pitchFamily="2" charset="2"/>
              <a:buChar char="v"/>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An unnatural termination occurs when:</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project is stopped before completion. </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assumption used to guide the project proved to be false, </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performance of the system or the team was inadequate, </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requirements are no longer relevant or valid in the customer’s business environment. </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to running out of time</a:t>
            </a:r>
          </a:p>
          <a:p>
            <a:pPr algn="just">
              <a:lnSpc>
                <a:spcPct val="100000"/>
              </a:lnSpc>
              <a:spcBef>
                <a:spcPts val="0"/>
              </a:spcBef>
              <a:buFont typeface="Courier New" panose="02070309020205020404" pitchFamily="49" charset="0"/>
              <a:buChar char="o"/>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to running out of  money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Regardless of the termination type, several activities </a:t>
            </a:r>
            <a:r>
              <a:rPr lang="tr-TR" sz="2000" b="0" i="0" u="none" strike="noStrike" baseline="0" dirty="0">
                <a:latin typeface="Times New Roman" panose="02020603050405020304" pitchFamily="18" charset="0"/>
                <a:cs typeface="Times New Roman" panose="02020603050405020304" pitchFamily="18" charset="0"/>
              </a:rPr>
              <a:t>must be performed: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a:pPr>
            <a:r>
              <a:rPr lang="tr-TR" sz="1800" dirty="0">
                <a:latin typeface="Times New Roman" panose="02020603050405020304" pitchFamily="18" charset="0"/>
                <a:cs typeface="Times New Roman" panose="02020603050405020304" pitchFamily="18" charset="0"/>
              </a:rPr>
              <a:t>Closing down the project</a:t>
            </a:r>
            <a:endParaRPr lang="en-US" sz="18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a:pPr>
            <a:r>
              <a:rPr lang="tr-TR" sz="1800" dirty="0">
                <a:latin typeface="Times New Roman" panose="02020603050405020304" pitchFamily="18" charset="0"/>
                <a:cs typeface="Times New Roman" panose="02020603050405020304" pitchFamily="18" charset="0"/>
              </a:rPr>
              <a:t>Conducting postproject reviews</a:t>
            </a:r>
            <a:endParaRPr lang="en-US" sz="18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mj-lt"/>
              <a:buAutoNum type="arabicPeriod"/>
            </a:pPr>
            <a:r>
              <a:rPr lang="tr-TR" sz="1800" dirty="0">
                <a:latin typeface="Times New Roman" panose="02020603050405020304" pitchFamily="18" charset="0"/>
                <a:cs typeface="Times New Roman" panose="02020603050405020304" pitchFamily="18" charset="0"/>
              </a:rPr>
              <a:t>Closing the customer contract</a:t>
            </a:r>
          </a:p>
        </p:txBody>
      </p:sp>
    </p:spTree>
    <p:extLst>
      <p:ext uri="{BB962C8B-B14F-4D97-AF65-F5344CB8AC3E}">
        <p14:creationId xmlns:p14="http://schemas.microsoft.com/office/powerpoint/2010/main" val="30741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9EE2B-D66D-466B-ABBF-9310445D09A1}"/>
              </a:ext>
            </a:extLst>
          </p:cNvPr>
          <p:cNvSpPr>
            <a:spLocks noGrp="1"/>
          </p:cNvSpPr>
          <p:nvPr>
            <p:ph idx="1"/>
          </p:nvPr>
        </p:nvSpPr>
        <p:spPr>
          <a:xfrm>
            <a:off x="838200" y="745331"/>
            <a:ext cx="10515600" cy="5367338"/>
          </a:xfrm>
        </p:spPr>
        <p:txBody>
          <a:bodyPr>
            <a:normAutofit/>
          </a:bodyPr>
          <a:lstStyle/>
          <a:p>
            <a:pPr marL="0" indent="0" algn="just">
              <a:lnSpc>
                <a:spcPct val="100000"/>
              </a:lnSpc>
              <a:spcBef>
                <a:spcPts val="0"/>
              </a:spcBef>
              <a:buNone/>
            </a:pPr>
            <a:r>
              <a:rPr lang="en-US" sz="1800" b="1" dirty="0">
                <a:latin typeface="Times New Roman" panose="02020603050405020304" pitchFamily="18" charset="0"/>
                <a:cs typeface="Times New Roman" panose="02020603050405020304" pitchFamily="18" charset="0"/>
              </a:rPr>
              <a:t>1- </a:t>
            </a:r>
            <a:r>
              <a:rPr lang="tr-TR" sz="1800" b="1" dirty="0">
                <a:latin typeface="Times New Roman" panose="02020603050405020304" pitchFamily="18" charset="0"/>
                <a:cs typeface="Times New Roman" panose="02020603050405020304" pitchFamily="18" charset="0"/>
              </a:rPr>
              <a:t>Closing down the project</a:t>
            </a:r>
            <a:endParaRPr lang="en-US" sz="1800" b="1"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assess each team member and provide an appraisal for personnel files and salary determination.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provide career advice to team members,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write letters to superiors praising special accomplishments of team members,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send thank-you letters to those who helped but were not team members.</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handle possible negative personnel issues, such as job termination, especially if the project was not successful.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notify all interested parties that the project has been completed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finalize all project documentation and financial records so that a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Conduct a final review of the project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celebrate the accomplishments of the team.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buNone/>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800" b="1" dirty="0">
                <a:latin typeface="Times New Roman" panose="02020603050405020304" pitchFamily="18" charset="0"/>
                <a:cs typeface="Times New Roman" panose="02020603050405020304" pitchFamily="18" charset="0"/>
              </a:rPr>
              <a:t>2- </a:t>
            </a:r>
            <a:r>
              <a:rPr lang="tr-TR" sz="1800" b="1" dirty="0">
                <a:latin typeface="Times New Roman" panose="02020603050405020304" pitchFamily="18" charset="0"/>
                <a:cs typeface="Times New Roman" panose="02020603050405020304" pitchFamily="18" charset="0"/>
              </a:rPr>
              <a:t>Conducting postproject reviews</a:t>
            </a:r>
            <a:endParaRPr lang="en-US"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sz="1600" dirty="0">
                <a:latin typeface="Times New Roman" panose="02020603050405020304" pitchFamily="18" charset="0"/>
                <a:cs typeface="Times New Roman" panose="02020603050405020304" pitchFamily="18" charset="0"/>
              </a:rPr>
              <a:t>Conduct final reviews of the project with management and customers in order to  determine the strengths and weaknesses of </a:t>
            </a:r>
          </a:p>
          <a:p>
            <a:pPr>
              <a:lnSpc>
                <a:spcPct val="100000"/>
              </a:lnSpc>
              <a:spcBef>
                <a:spcPts val="0"/>
              </a:spcBef>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project deliverables,</a:t>
            </a:r>
          </a:p>
          <a:p>
            <a:pPr>
              <a:lnSpc>
                <a:spcPct val="100000"/>
              </a:lnSpc>
              <a:spcBef>
                <a:spcPts val="0"/>
              </a:spcBef>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the processes used to create them ( system development process) , </a:t>
            </a:r>
          </a:p>
          <a:p>
            <a:pPr>
              <a:lnSpc>
                <a:spcPct val="100000"/>
              </a:lnSpc>
              <a:spcBef>
                <a:spcPts val="0"/>
              </a:spcBef>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the project management process</a:t>
            </a:r>
          </a:p>
          <a:p>
            <a:pPr marL="0" indent="0" algn="just">
              <a:lnSpc>
                <a:spcPct val="10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dirty="0">
                <a:latin typeface="Times New Roman" panose="02020603050405020304" pitchFamily="18" charset="0"/>
                <a:cs typeface="Times New Roman" panose="02020603050405020304" pitchFamily="18" charset="0"/>
              </a:rPr>
              <a:t>3- </a:t>
            </a:r>
            <a:r>
              <a:rPr lang="tr-TR" sz="1800" b="1" dirty="0">
                <a:latin typeface="Times New Roman" panose="02020603050405020304" pitchFamily="18" charset="0"/>
                <a:cs typeface="Times New Roman" panose="02020603050405020304" pitchFamily="18" charset="0"/>
              </a:rPr>
              <a:t>Closing the customer contract</a:t>
            </a:r>
          </a:p>
          <a:p>
            <a:pPr algn="l">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Ensure</a:t>
            </a:r>
            <a:r>
              <a:rPr lang="en-US" sz="1600" dirty="0">
                <a:latin typeface="Times New Roman" panose="02020603050405020304" pitchFamily="18" charset="0"/>
                <a:cs typeface="Times New Roman" panose="02020603050405020304" pitchFamily="18" charset="0"/>
              </a:rPr>
              <a:t> that all contractual terms of the project have been met.</a:t>
            </a: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7DF29A4-59E8-49EA-B1C6-9B35D4C3ABFF}"/>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98CC5FC9-FDF1-433F-AE66-4218085CFD9B}"/>
              </a:ext>
            </a:extLst>
          </p:cNvPr>
          <p:cNvSpPr>
            <a:spLocks noGrp="1"/>
          </p:cNvSpPr>
          <p:nvPr>
            <p:ph type="sldNum" sz="quarter" idx="12"/>
          </p:nvPr>
        </p:nvSpPr>
        <p:spPr/>
        <p:txBody>
          <a:bodyPr/>
          <a:lstStyle/>
          <a:p>
            <a:fld id="{F43085E7-DD81-4654-9295-72AD80DBC430}" type="slidenum">
              <a:rPr lang="tr-TR" smtClean="0"/>
              <a:t>21</a:t>
            </a:fld>
            <a:endParaRPr lang="tr-TR"/>
          </a:p>
        </p:txBody>
      </p:sp>
    </p:spTree>
    <p:extLst>
      <p:ext uri="{BB962C8B-B14F-4D97-AF65-F5344CB8AC3E}">
        <p14:creationId xmlns:p14="http://schemas.microsoft.com/office/powerpoint/2010/main" val="16601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4070-0000-41A2-A51C-48600796A8DA}"/>
              </a:ext>
            </a:extLst>
          </p:cNvPr>
          <p:cNvSpPr>
            <a:spLocks noGrp="1"/>
          </p:cNvSpPr>
          <p:nvPr>
            <p:ph type="title"/>
          </p:nvPr>
        </p:nvSpPr>
        <p:spPr/>
        <p:txBody>
          <a:bodyPr vert="horz" lIns="91440" tIns="45720" rIns="91440" bIns="45720" rtlCol="0" anchor="ct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Representing and Scheduling Project Plans</a:t>
            </a:r>
            <a:endPar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14C0B0-CB00-44C9-8AEB-9943966EA9CA}"/>
              </a:ext>
            </a:extLst>
          </p:cNvPr>
          <p:cNvSpPr>
            <a:spLocks noGrp="1"/>
          </p:cNvSpPr>
          <p:nvPr>
            <p:ph idx="1"/>
          </p:nvPr>
        </p:nvSpPr>
        <p:spPr>
          <a:xfrm>
            <a:off x="838200" y="2012042"/>
            <a:ext cx="10515600" cy="4757057"/>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Allow to check</a:t>
            </a:r>
            <a:r>
              <a:rPr lang="en-US" sz="1800" b="0" i="0" u="none" strike="noStrike" baseline="0" dirty="0">
                <a:latin typeface="Times New Roman" panose="02020603050405020304" pitchFamily="18" charset="0"/>
                <a:cs typeface="Times New Roman" panose="02020603050405020304" pitchFamily="18" charset="0"/>
              </a:rPr>
              <a:t> how changes in task duration affect the project completion date.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Help to examine</a:t>
            </a:r>
            <a:r>
              <a:rPr lang="en-US" sz="1800" b="0" i="0" u="none" strike="noStrike" baseline="0" dirty="0">
                <a:latin typeface="Times New Roman" panose="02020603050405020304" pitchFamily="18" charset="0"/>
                <a:cs typeface="Times New Roman" panose="02020603050405020304" pitchFamily="18" charset="0"/>
              </a:rPr>
              <a:t> the impact of “what if” scenarios for adding or reducing resources, such as personnel, for an activity.</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Many techniques available for depicting and documenting project plans.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Document can be graphical or textual reports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Most project managers use computer-based systems to help develop their graphical and textual reports.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G</a:t>
            </a:r>
            <a:r>
              <a:rPr lang="en-US" sz="1800" b="0" i="0" u="none" strike="noStrike" baseline="0" dirty="0">
                <a:latin typeface="Times New Roman" panose="02020603050405020304" pitchFamily="18" charset="0"/>
                <a:cs typeface="Times New Roman" panose="02020603050405020304" pitchFamily="18" charset="0"/>
              </a:rPr>
              <a:t>raphical reports are more popular</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most used methods are Gantt charts and Network diagrams. </a:t>
            </a:r>
          </a:p>
        </p:txBody>
      </p:sp>
      <p:sp>
        <p:nvSpPr>
          <p:cNvPr id="4" name="Footer Placeholder 3">
            <a:extLst>
              <a:ext uri="{FF2B5EF4-FFF2-40B4-BE49-F238E27FC236}">
                <a16:creationId xmlns:a16="http://schemas.microsoft.com/office/drawing/2014/main" id="{D8C16407-D6A0-4354-B1CE-6669B34C3E00}"/>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29F95BA3-8679-4309-BB18-4EFBAA5DAB0E}"/>
              </a:ext>
            </a:extLst>
          </p:cNvPr>
          <p:cNvSpPr>
            <a:spLocks noGrp="1"/>
          </p:cNvSpPr>
          <p:nvPr>
            <p:ph type="sldNum" sz="quarter" idx="12"/>
          </p:nvPr>
        </p:nvSpPr>
        <p:spPr/>
        <p:txBody>
          <a:bodyPr/>
          <a:lstStyle/>
          <a:p>
            <a:fld id="{F43085E7-DD81-4654-9295-72AD80DBC430}" type="slidenum">
              <a:rPr lang="tr-TR" smtClean="0"/>
              <a:t>22</a:t>
            </a:fld>
            <a:endParaRPr lang="tr-TR"/>
          </a:p>
        </p:txBody>
      </p:sp>
    </p:spTree>
    <p:extLst>
      <p:ext uri="{BB962C8B-B14F-4D97-AF65-F5344CB8AC3E}">
        <p14:creationId xmlns:p14="http://schemas.microsoft.com/office/powerpoint/2010/main" val="102482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EFEC47-AA9C-471F-A7A7-5EFEDB782161}"/>
              </a:ext>
            </a:extLst>
          </p:cNvPr>
          <p:cNvSpPr>
            <a:spLocks noGrp="1"/>
          </p:cNvSpPr>
          <p:nvPr>
            <p:ph idx="1"/>
          </p:nvPr>
        </p:nvSpPr>
        <p:spPr>
          <a:xfrm>
            <a:off x="391887" y="562882"/>
            <a:ext cx="5751930" cy="4819346"/>
          </a:xfrm>
        </p:spPr>
        <p:txBody>
          <a:bodyPr>
            <a:normAutofit/>
          </a:bodyPr>
          <a:lstStyle/>
          <a:p>
            <a:pPr marL="342900" indent="-342900" algn="just">
              <a:buFont typeface="+mj-lt"/>
              <a:buAutoNum type="alphaUcPeriod"/>
            </a:pPr>
            <a:r>
              <a:rPr lang="en-US" sz="1800" b="0" i="0" u="sng" strike="noStrike" baseline="0" dirty="0">
                <a:latin typeface="Times New Roman" panose="02020603050405020304" pitchFamily="18" charset="0"/>
                <a:cs typeface="Times New Roman" panose="02020603050405020304" pitchFamily="18" charset="0"/>
              </a:rPr>
              <a:t>Gantt charts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D</a:t>
            </a:r>
            <a:r>
              <a:rPr lang="en-US" sz="1800" b="0" i="0" u="none" strike="noStrike" baseline="0" dirty="0">
                <a:latin typeface="Times New Roman" panose="02020603050405020304" pitchFamily="18" charset="0"/>
                <a:cs typeface="Times New Roman" panose="02020603050405020304" pitchFamily="18" charset="0"/>
              </a:rPr>
              <a:t>o not show how tasks must be ordered (precedence) </a:t>
            </a: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simply show when a task should begin and when it should end</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U</a:t>
            </a:r>
            <a:r>
              <a:rPr lang="en-US" sz="1800" b="0" i="0" u="none" strike="noStrike" baseline="0" dirty="0">
                <a:latin typeface="Times New Roman" panose="02020603050405020304" pitchFamily="18" charset="0"/>
                <a:cs typeface="Times New Roman" panose="02020603050405020304" pitchFamily="18" charset="0"/>
              </a:rPr>
              <a:t>seful for depicting  simple projects or subparts of a larger project, the activities of a single worker, or for monitoring the progress of activities compared to scheduled completion dates </a:t>
            </a:r>
          </a:p>
          <a:p>
            <a:pPr marL="342900" indent="-342900" algn="just">
              <a:buFont typeface="+mj-lt"/>
              <a:buAutoNum type="alphaUcPeriod" startAt="2"/>
            </a:pPr>
            <a:r>
              <a:rPr lang="en-US" sz="1800" b="0" i="0" u="sng" strike="noStrike" baseline="0" dirty="0">
                <a:latin typeface="Times New Roman" panose="02020603050405020304" pitchFamily="18" charset="0"/>
                <a:cs typeface="Times New Roman" panose="02020603050405020304" pitchFamily="18" charset="0"/>
              </a:rPr>
              <a:t>Network diagrams :</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Show the ordering of activities by connecting a task to its predecessor and successor tasks</a:t>
            </a:r>
            <a:endParaRPr lang="en-US" sz="1800" u="sng" dirty="0">
              <a:latin typeface="Times New Roman" panose="02020603050405020304" pitchFamily="18" charset="0"/>
              <a:cs typeface="Times New Roman" panose="02020603050405020304" pitchFamily="18" charset="0"/>
            </a:endParaRPr>
          </a:p>
          <a:p>
            <a:pPr marL="342900" indent="-342900" algn="just">
              <a:buFont typeface="+mj-lt"/>
              <a:buAutoNum type="alphaUcPeriod" startAt="3"/>
            </a:pPr>
            <a:r>
              <a:rPr lang="en-US" sz="1800" u="sng" dirty="0">
                <a:latin typeface="Times New Roman" panose="02020603050405020304" pitchFamily="18" charset="0"/>
                <a:cs typeface="Times New Roman" panose="02020603050405020304" pitchFamily="18" charset="0"/>
              </a:rPr>
              <a:t>Textual reports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D</a:t>
            </a:r>
            <a:r>
              <a:rPr lang="en-US" sz="1800" b="0" i="0" u="none" strike="noStrike" baseline="0" dirty="0">
                <a:latin typeface="Times New Roman" panose="02020603050405020304" pitchFamily="18" charset="0"/>
                <a:cs typeface="Times New Roman" panose="02020603050405020304" pitchFamily="18" charset="0"/>
              </a:rPr>
              <a:t>epict resource utilization by tasks, complexity of the project, and cost distributions to control activities. </a:t>
            </a:r>
          </a:p>
        </p:txBody>
      </p:sp>
      <p:sp>
        <p:nvSpPr>
          <p:cNvPr id="4" name="Footer Placeholder 3">
            <a:extLst>
              <a:ext uri="{FF2B5EF4-FFF2-40B4-BE49-F238E27FC236}">
                <a16:creationId xmlns:a16="http://schemas.microsoft.com/office/drawing/2014/main" id="{431B4324-CC61-4A11-A26B-A5EB8A52E328}"/>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770DE317-3613-47FE-812F-BAA1150678A7}"/>
              </a:ext>
            </a:extLst>
          </p:cNvPr>
          <p:cNvSpPr>
            <a:spLocks noGrp="1"/>
          </p:cNvSpPr>
          <p:nvPr>
            <p:ph type="sldNum" sz="quarter" idx="12"/>
          </p:nvPr>
        </p:nvSpPr>
        <p:spPr/>
        <p:txBody>
          <a:bodyPr/>
          <a:lstStyle/>
          <a:p>
            <a:fld id="{F43085E7-DD81-4654-9295-72AD80DBC430}" type="slidenum">
              <a:rPr lang="tr-TR" smtClean="0"/>
              <a:t>23</a:t>
            </a:fld>
            <a:endParaRPr lang="tr-TR"/>
          </a:p>
        </p:txBody>
      </p:sp>
      <p:pic>
        <p:nvPicPr>
          <p:cNvPr id="7" name="Picture 6">
            <a:extLst>
              <a:ext uri="{FF2B5EF4-FFF2-40B4-BE49-F238E27FC236}">
                <a16:creationId xmlns:a16="http://schemas.microsoft.com/office/drawing/2014/main" id="{4A76129A-1B00-4FB4-AF1F-F66E17EF567D}"/>
              </a:ext>
            </a:extLst>
          </p:cNvPr>
          <p:cNvPicPr>
            <a:picLocks noChangeAspect="1"/>
          </p:cNvPicPr>
          <p:nvPr/>
        </p:nvPicPr>
        <p:blipFill rotWithShape="1">
          <a:blip r:embed="rId2"/>
          <a:srcRect l="26954"/>
          <a:stretch/>
        </p:blipFill>
        <p:spPr>
          <a:xfrm>
            <a:off x="6682174" y="814574"/>
            <a:ext cx="5271993" cy="3755116"/>
          </a:xfrm>
          <a:prstGeom prst="rect">
            <a:avLst/>
          </a:prstGeom>
        </p:spPr>
      </p:pic>
      <p:pic>
        <p:nvPicPr>
          <p:cNvPr id="8" name="Picture 7">
            <a:extLst>
              <a:ext uri="{FF2B5EF4-FFF2-40B4-BE49-F238E27FC236}">
                <a16:creationId xmlns:a16="http://schemas.microsoft.com/office/drawing/2014/main" id="{D6911CB7-37C0-4833-9054-482D1B4AEA00}"/>
              </a:ext>
            </a:extLst>
          </p:cNvPr>
          <p:cNvPicPr>
            <a:picLocks noChangeAspect="1"/>
          </p:cNvPicPr>
          <p:nvPr/>
        </p:nvPicPr>
        <p:blipFill rotWithShape="1">
          <a:blip r:embed="rId2"/>
          <a:srcRect r="73385" b="59705"/>
          <a:stretch/>
        </p:blipFill>
        <p:spPr>
          <a:xfrm>
            <a:off x="8333939" y="4840283"/>
            <a:ext cx="1968462" cy="1550613"/>
          </a:xfrm>
          <a:prstGeom prst="rect">
            <a:avLst/>
          </a:prstGeom>
        </p:spPr>
      </p:pic>
    </p:spTree>
    <p:extLst>
      <p:ext uri="{BB962C8B-B14F-4D97-AF65-F5344CB8AC3E}">
        <p14:creationId xmlns:p14="http://schemas.microsoft.com/office/powerpoint/2010/main" val="1517607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5B51E4-006F-4F59-8815-03C1B3A6D4C3}"/>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8605DE4F-5DF5-4414-B8EB-FF148036CB6E}"/>
              </a:ext>
            </a:extLst>
          </p:cNvPr>
          <p:cNvSpPr>
            <a:spLocks noGrp="1"/>
          </p:cNvSpPr>
          <p:nvPr>
            <p:ph type="sldNum" sz="quarter" idx="12"/>
          </p:nvPr>
        </p:nvSpPr>
        <p:spPr/>
        <p:txBody>
          <a:bodyPr/>
          <a:lstStyle/>
          <a:p>
            <a:fld id="{F43085E7-DD81-4654-9295-72AD80DBC430}" type="slidenum">
              <a:rPr lang="tr-TR" smtClean="0"/>
              <a:t>24</a:t>
            </a:fld>
            <a:endParaRPr lang="tr-TR"/>
          </a:p>
        </p:txBody>
      </p:sp>
      <p:pic>
        <p:nvPicPr>
          <p:cNvPr id="7" name="Picture 6">
            <a:extLst>
              <a:ext uri="{FF2B5EF4-FFF2-40B4-BE49-F238E27FC236}">
                <a16:creationId xmlns:a16="http://schemas.microsoft.com/office/drawing/2014/main" id="{4EA56ECA-F002-4633-A896-7E5A79D5D772}"/>
              </a:ext>
            </a:extLst>
          </p:cNvPr>
          <p:cNvPicPr>
            <a:picLocks noChangeAspect="1"/>
          </p:cNvPicPr>
          <p:nvPr/>
        </p:nvPicPr>
        <p:blipFill>
          <a:blip r:embed="rId3"/>
          <a:stretch>
            <a:fillRect/>
          </a:stretch>
        </p:blipFill>
        <p:spPr>
          <a:xfrm>
            <a:off x="341539" y="509700"/>
            <a:ext cx="6157232" cy="3195525"/>
          </a:xfrm>
          <a:prstGeom prst="rect">
            <a:avLst/>
          </a:prstGeom>
        </p:spPr>
      </p:pic>
      <p:pic>
        <p:nvPicPr>
          <p:cNvPr id="9" name="Picture 8">
            <a:extLst>
              <a:ext uri="{FF2B5EF4-FFF2-40B4-BE49-F238E27FC236}">
                <a16:creationId xmlns:a16="http://schemas.microsoft.com/office/drawing/2014/main" id="{8258E63A-10F0-4C6F-AF5A-3663D0E68E04}"/>
              </a:ext>
            </a:extLst>
          </p:cNvPr>
          <p:cNvPicPr>
            <a:picLocks noChangeAspect="1"/>
          </p:cNvPicPr>
          <p:nvPr/>
        </p:nvPicPr>
        <p:blipFill>
          <a:blip r:embed="rId4"/>
          <a:stretch>
            <a:fillRect/>
          </a:stretch>
        </p:blipFill>
        <p:spPr>
          <a:xfrm>
            <a:off x="6498771" y="2107462"/>
            <a:ext cx="5273041" cy="4139770"/>
          </a:xfrm>
          <a:prstGeom prst="rect">
            <a:avLst/>
          </a:prstGeom>
        </p:spPr>
      </p:pic>
      <p:pic>
        <p:nvPicPr>
          <p:cNvPr id="11" name="Picture 10">
            <a:extLst>
              <a:ext uri="{FF2B5EF4-FFF2-40B4-BE49-F238E27FC236}">
                <a16:creationId xmlns:a16="http://schemas.microsoft.com/office/drawing/2014/main" id="{27249B2A-2E34-4F80-BBE5-87C86C60204D}"/>
              </a:ext>
            </a:extLst>
          </p:cNvPr>
          <p:cNvPicPr>
            <a:picLocks noChangeAspect="1"/>
          </p:cNvPicPr>
          <p:nvPr/>
        </p:nvPicPr>
        <p:blipFill>
          <a:blip r:embed="rId5"/>
          <a:stretch>
            <a:fillRect/>
          </a:stretch>
        </p:blipFill>
        <p:spPr>
          <a:xfrm>
            <a:off x="2426017" y="4177347"/>
            <a:ext cx="2524125" cy="1152525"/>
          </a:xfrm>
          <a:prstGeom prst="rect">
            <a:avLst/>
          </a:prstGeom>
        </p:spPr>
      </p:pic>
    </p:spTree>
    <p:extLst>
      <p:ext uri="{BB962C8B-B14F-4D97-AF65-F5344CB8AC3E}">
        <p14:creationId xmlns:p14="http://schemas.microsoft.com/office/powerpoint/2010/main" val="1734248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FA2E-9DD0-4F52-95D3-E8AAB8736EE9}"/>
              </a:ext>
            </a:extLst>
          </p:cNvPr>
          <p:cNvSpPr>
            <a:spLocks noGrp="1"/>
          </p:cNvSpPr>
          <p:nvPr>
            <p:ph type="title"/>
          </p:nvPr>
        </p:nvSpPr>
        <p:spPr/>
        <p:txBody>
          <a:bodyPr>
            <a:normAutofit/>
          </a:bodyPr>
          <a:lstStyle/>
          <a:p>
            <a:pPr algn="ctr"/>
            <a:r>
              <a:rPr lang="tr-TR" sz="2800" i="0" u="none" strike="noStrike"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Gantt chart</a:t>
            </a:r>
            <a:r>
              <a:rPr lang="en-US" sz="2800" i="0" u="none" strike="noStrike"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VS </a:t>
            </a:r>
            <a:r>
              <a:rPr lang="tr-TR" sz="2800" i="0" u="none" strike="noStrike"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Network</a:t>
            </a:r>
            <a:r>
              <a:rPr lang="en-US" sz="2800" i="0" u="none" strike="noStrike"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2800" i="0" u="none" strike="noStrike"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diagram</a:t>
            </a:r>
            <a:endParaRPr lang="tr-TR" sz="6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474CBE34-2804-42FA-969F-31274030BD6E}"/>
              </a:ext>
            </a:extLst>
          </p:cNvPr>
          <p:cNvGraphicFramePr>
            <a:graphicFrameLocks noGrp="1"/>
          </p:cNvGraphicFramePr>
          <p:nvPr>
            <p:ph idx="1"/>
            <p:extLst>
              <p:ext uri="{D42A27DB-BD31-4B8C-83A1-F6EECF244321}">
                <p14:modId xmlns:p14="http://schemas.microsoft.com/office/powerpoint/2010/main" val="79971992"/>
              </p:ext>
            </p:extLst>
          </p:nvPr>
        </p:nvGraphicFramePr>
        <p:xfrm>
          <a:off x="838200" y="1356519"/>
          <a:ext cx="10515600" cy="30276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07856821"/>
                    </a:ext>
                  </a:extLst>
                </a:gridCol>
                <a:gridCol w="5257800">
                  <a:extLst>
                    <a:ext uri="{9D8B030D-6E8A-4147-A177-3AD203B41FA5}">
                      <a16:colId xmlns:a16="http://schemas.microsoft.com/office/drawing/2014/main" val="2871670427"/>
                    </a:ext>
                  </a:extLst>
                </a:gridCol>
              </a:tblGrid>
              <a:tr h="370840">
                <a:tc>
                  <a:txBody>
                    <a:bodyPr/>
                    <a:lstStyle/>
                    <a:p>
                      <a:pPr algn="ctr"/>
                      <a:r>
                        <a:rPr lang="tr-TR" sz="1800" i="0" u="none" strike="noStrike" baseline="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Gantt chart</a:t>
                      </a:r>
                      <a:r>
                        <a:rPr lang="en-US" sz="1800" i="0" u="none" strike="noStrike" baseline="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t>
                      </a:r>
                      <a:endParaRPr lang="tr-TR" dirty="0">
                        <a:solidFill>
                          <a:schemeClr val="tx1"/>
                        </a:solidFill>
                      </a:endParaRPr>
                    </a:p>
                  </a:txBody>
                  <a:tcPr anchor="ctr"/>
                </a:tc>
                <a:tc>
                  <a:txBody>
                    <a:bodyPr/>
                    <a:lstStyle/>
                    <a:p>
                      <a:pPr algn="ctr"/>
                      <a:r>
                        <a:rPr lang="tr-TR" sz="1800" i="0" u="none" strike="noStrike" baseline="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Network</a:t>
                      </a:r>
                      <a:r>
                        <a:rPr lang="en-US" sz="1800" i="0" u="none" strike="noStrike" baseline="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1800" i="0" u="none" strike="noStrike" baseline="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diagram</a:t>
                      </a:r>
                      <a:r>
                        <a:rPr lang="en-US" sz="1800" i="0" u="none" strike="noStrike" baseline="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t>
                      </a:r>
                      <a:endParaRPr lang="tr-TR" dirty="0">
                        <a:solidFill>
                          <a:schemeClr val="tx1"/>
                        </a:solidFill>
                      </a:endParaRPr>
                    </a:p>
                  </a:txBody>
                  <a:tcPr anchor="ctr"/>
                </a:tc>
                <a:extLst>
                  <a:ext uri="{0D108BD9-81ED-4DB2-BD59-A6C34878D82A}">
                    <a16:rowId xmlns:a16="http://schemas.microsoft.com/office/drawing/2014/main" val="2225802539"/>
                  </a:ext>
                </a:extLst>
              </a:tr>
              <a:tr h="185420">
                <a:tc>
                  <a:txBody>
                    <a:bodyPr/>
                    <a:lstStyle/>
                    <a:p>
                      <a:r>
                        <a:rPr lang="en-US" sz="1800" b="0" i="0" u="none" strike="noStrike" kern="1200" baseline="0" dirty="0">
                          <a:solidFill>
                            <a:schemeClr val="dk1"/>
                          </a:solidFill>
                          <a:latin typeface="+mn-lt"/>
                          <a:ea typeface="+mn-ea"/>
                          <a:cs typeface="+mn-cs"/>
                        </a:rPr>
                        <a:t>Visually show duration of tasks </a:t>
                      </a:r>
                    </a:p>
                  </a:txBody>
                  <a:tcPr anchor="ctr"/>
                </a:tc>
                <a:tc>
                  <a:txBody>
                    <a:bodyPr/>
                    <a:lstStyle/>
                    <a:p>
                      <a:r>
                        <a:rPr lang="en-US" sz="1800" b="0" i="0" u="none" strike="noStrike" kern="1200" baseline="0" dirty="0">
                          <a:solidFill>
                            <a:schemeClr val="dk1"/>
                          </a:solidFill>
                          <a:latin typeface="+mn-lt"/>
                          <a:ea typeface="+mn-ea"/>
                          <a:cs typeface="+mn-cs"/>
                        </a:rPr>
                        <a:t>Visually show dependencies between tasks </a:t>
                      </a:r>
                    </a:p>
                  </a:txBody>
                  <a:tcPr anchor="ctr"/>
                </a:tc>
                <a:extLst>
                  <a:ext uri="{0D108BD9-81ED-4DB2-BD59-A6C34878D82A}">
                    <a16:rowId xmlns:a16="http://schemas.microsoft.com/office/drawing/2014/main" val="1434134451"/>
                  </a:ext>
                </a:extLst>
              </a:tr>
              <a:tr h="185420">
                <a:tc>
                  <a:txBody>
                    <a:bodyPr/>
                    <a:lstStyle/>
                    <a:p>
                      <a:r>
                        <a:rPr lang="tr-TR" sz="1800" kern="1200" dirty="0">
                          <a:solidFill>
                            <a:schemeClr val="dk1"/>
                          </a:solidFill>
                          <a:effectLst/>
                          <a:latin typeface="+mn-lt"/>
                          <a:ea typeface="+mn-ea"/>
                          <a:cs typeface="+mn-cs"/>
                        </a:rPr>
                        <a:t>horizontal bar is drawn for each activity that reflects</a:t>
                      </a:r>
                      <a:r>
                        <a:rPr lang="en-US" sz="1800" kern="120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its</a:t>
                      </a:r>
                      <a:r>
                        <a:rPr lang="en-US" sz="1800" kern="120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sequence and duration</a:t>
                      </a:r>
                    </a:p>
                  </a:txBody>
                  <a:tcPr anchor="ctr"/>
                </a:tc>
                <a:tc>
                  <a:txBody>
                    <a:bodyPr/>
                    <a:lstStyle/>
                    <a:p>
                      <a:r>
                        <a:rPr lang="tr-TR" sz="1800" kern="1200" dirty="0">
                          <a:solidFill>
                            <a:schemeClr val="dk1"/>
                          </a:solidFill>
                          <a:effectLst/>
                          <a:latin typeface="+mn-lt"/>
                          <a:ea typeface="+mn-ea"/>
                          <a:cs typeface="+mn-cs"/>
                        </a:rPr>
                        <a:t>Arrows reflect the sequence of activities, </a:t>
                      </a:r>
                      <a:r>
                        <a:rPr lang="en-US" sz="1800" kern="1200" dirty="0">
                          <a:solidFill>
                            <a:schemeClr val="dk1"/>
                          </a:solidFill>
                          <a:effectLst/>
                          <a:latin typeface="+mn-lt"/>
                          <a:ea typeface="+mn-ea"/>
                          <a:cs typeface="+mn-cs"/>
                        </a:rPr>
                        <a:t>and</a:t>
                      </a:r>
                      <a:r>
                        <a:rPr lang="tr-TR" sz="1800" kern="1200" dirty="0">
                          <a:solidFill>
                            <a:schemeClr val="dk1"/>
                          </a:solidFill>
                          <a:effectLst/>
                          <a:latin typeface="+mn-lt"/>
                          <a:ea typeface="+mn-ea"/>
                          <a:cs typeface="+mn-cs"/>
                        </a:rPr>
                        <a:t> nodes</a:t>
                      </a:r>
                      <a:r>
                        <a:rPr lang="en-US" sz="1800" kern="1200" dirty="0">
                          <a:solidFill>
                            <a:schemeClr val="dk1"/>
                          </a:solidFill>
                          <a:effectLst/>
                          <a:latin typeface="+mn-lt"/>
                          <a:ea typeface="+mn-ea"/>
                          <a:cs typeface="+mn-cs"/>
                        </a:rPr>
                        <a:t> (Rectangle or oval)</a:t>
                      </a:r>
                      <a:r>
                        <a:rPr lang="tr-TR" sz="1800" kern="1200" dirty="0">
                          <a:solidFill>
                            <a:schemeClr val="dk1"/>
                          </a:solidFill>
                          <a:effectLst/>
                          <a:latin typeface="+mn-lt"/>
                          <a:ea typeface="+mn-ea"/>
                          <a:cs typeface="+mn-cs"/>
                        </a:rPr>
                        <a:t> reflect activities</a:t>
                      </a:r>
                    </a:p>
                  </a:txBody>
                  <a:tcPr anchor="ctr"/>
                </a:tc>
                <a:extLst>
                  <a:ext uri="{0D108BD9-81ED-4DB2-BD59-A6C34878D82A}">
                    <a16:rowId xmlns:a16="http://schemas.microsoft.com/office/drawing/2014/main" val="2645776882"/>
                  </a:ext>
                </a:extLst>
              </a:tr>
              <a:tr h="320040">
                <a:tc>
                  <a:txBody>
                    <a:bodyPr/>
                    <a:lstStyle/>
                    <a:p>
                      <a:r>
                        <a:rPr lang="en-US" sz="1800" b="0" i="0" u="none" strike="noStrike" kern="1200" baseline="0" dirty="0">
                          <a:solidFill>
                            <a:schemeClr val="dk1"/>
                          </a:solidFill>
                          <a:latin typeface="+mn-lt"/>
                          <a:ea typeface="+mn-ea"/>
                          <a:cs typeface="+mn-cs"/>
                        </a:rPr>
                        <a:t>Visually show time overlap between tasks </a:t>
                      </a:r>
                    </a:p>
                  </a:txBody>
                  <a:tcPr anchor="ctr"/>
                </a:tc>
                <a:tc>
                  <a:txBody>
                    <a:bodyPr/>
                    <a:lstStyle/>
                    <a:p>
                      <a:r>
                        <a:rPr lang="en-US" sz="1800" b="0" i="0" u="none" strike="noStrike" kern="1200" baseline="0" dirty="0">
                          <a:solidFill>
                            <a:schemeClr val="dk1"/>
                          </a:solidFill>
                          <a:latin typeface="+mn-lt"/>
                          <a:ea typeface="+mn-ea"/>
                          <a:cs typeface="+mn-cs"/>
                        </a:rPr>
                        <a:t>Visually shows which tasks can be done in parallel</a:t>
                      </a:r>
                    </a:p>
                    <a:p>
                      <a:r>
                        <a:rPr lang="en-US" sz="1800" b="0" i="0" u="none" strike="noStrike" kern="1200" baseline="0" dirty="0">
                          <a:solidFill>
                            <a:schemeClr val="dk1"/>
                          </a:solidFill>
                          <a:latin typeface="+mn-lt"/>
                          <a:ea typeface="+mn-ea"/>
                          <a:cs typeface="+mn-cs"/>
                        </a:rPr>
                        <a:t>But it doesn’t show overlapping tasks</a:t>
                      </a:r>
                    </a:p>
                  </a:txBody>
                  <a:tcPr anchor="ctr"/>
                </a:tc>
                <a:extLst>
                  <a:ext uri="{0D108BD9-81ED-4DB2-BD59-A6C34878D82A}">
                    <a16:rowId xmlns:a16="http://schemas.microsoft.com/office/drawing/2014/main" val="1169613077"/>
                  </a:ext>
                </a:extLst>
              </a:tr>
              <a:tr h="320040">
                <a:tc>
                  <a:txBody>
                    <a:bodyPr/>
                    <a:lstStyle/>
                    <a:p>
                      <a:r>
                        <a:rPr lang="en-US" sz="1800" kern="1200" dirty="0">
                          <a:solidFill>
                            <a:schemeClr val="dk1"/>
                          </a:solidFill>
                          <a:effectLst/>
                          <a:latin typeface="+mn-lt"/>
                          <a:ea typeface="+mn-ea"/>
                          <a:cs typeface="+mn-cs"/>
                        </a:rPr>
                        <a:t>M</a:t>
                      </a:r>
                      <a:r>
                        <a:rPr lang="tr-TR" sz="1800" kern="1200" dirty="0">
                          <a:solidFill>
                            <a:schemeClr val="dk1"/>
                          </a:solidFill>
                          <a:effectLst/>
                          <a:latin typeface="+mn-lt"/>
                          <a:ea typeface="+mn-ea"/>
                          <a:cs typeface="+mn-cs"/>
                        </a:rPr>
                        <a:t>ay not</a:t>
                      </a:r>
                      <a:r>
                        <a:rPr lang="en-US" sz="1800" kern="120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show direct interrelationships between activities</a:t>
                      </a:r>
                      <a:endParaRPr lang="en-US" sz="1800" b="0" i="0" u="none" strike="noStrike" kern="1200" baseline="0" dirty="0">
                        <a:solidFill>
                          <a:schemeClr val="dk1"/>
                        </a:solidFill>
                        <a:latin typeface="+mn-lt"/>
                        <a:ea typeface="+mn-ea"/>
                        <a:cs typeface="+mn-cs"/>
                      </a:endParaRPr>
                    </a:p>
                  </a:txBody>
                  <a:tcPr anchor="ctr"/>
                </a:tc>
                <a:tc>
                  <a:txBody>
                    <a:bodyPr/>
                    <a:lstStyle/>
                    <a:p>
                      <a:r>
                        <a:rPr lang="tr-TR" sz="1800" kern="1200" dirty="0">
                          <a:solidFill>
                            <a:schemeClr val="dk1"/>
                          </a:solidFill>
                          <a:effectLst/>
                          <a:latin typeface="+mn-lt"/>
                          <a:ea typeface="+mn-ea"/>
                          <a:cs typeface="+mn-cs"/>
                        </a:rPr>
                        <a:t>show precedence</a:t>
                      </a:r>
                      <a:r>
                        <a:rPr lang="en-US" sz="1800" kern="120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relationships</a:t>
                      </a:r>
                    </a:p>
                  </a:txBody>
                  <a:tcPr anchor="ctr"/>
                </a:tc>
                <a:extLst>
                  <a:ext uri="{0D108BD9-81ED-4DB2-BD59-A6C34878D82A}">
                    <a16:rowId xmlns:a16="http://schemas.microsoft.com/office/drawing/2014/main" val="2165680226"/>
                  </a:ext>
                </a:extLst>
              </a:tr>
              <a:tr h="370840">
                <a:tc>
                  <a:txBody>
                    <a:bodyPr/>
                    <a:lstStyle/>
                    <a:p>
                      <a:r>
                        <a:rPr lang="tr-TR" sz="1800" b="0" i="0" u="none" strike="noStrike" kern="1200" baseline="0" dirty="0">
                          <a:solidFill>
                            <a:schemeClr val="dk1"/>
                          </a:solidFill>
                          <a:latin typeface="+mn-lt"/>
                          <a:ea typeface="+mn-ea"/>
                          <a:cs typeface="+mn-cs"/>
                        </a:rPr>
                        <a:t>Visually show slack time </a:t>
                      </a:r>
                    </a:p>
                  </a:txBody>
                  <a:tcPr anchor="ctr"/>
                </a:tc>
                <a:tc>
                  <a:txBody>
                    <a:bodyPr/>
                    <a:lstStyle/>
                    <a:p>
                      <a:r>
                        <a:rPr lang="en-US" sz="1800" b="0" i="0" u="none" strike="noStrike" kern="1200" baseline="0" dirty="0">
                          <a:solidFill>
                            <a:schemeClr val="dk1"/>
                          </a:solidFill>
                          <a:latin typeface="+mn-lt"/>
                          <a:ea typeface="+mn-ea"/>
                          <a:cs typeface="+mn-cs"/>
                        </a:rPr>
                        <a:t>Show slack time by data in rectangles </a:t>
                      </a:r>
                    </a:p>
                  </a:txBody>
                  <a:tcPr anchor="ctr"/>
                </a:tc>
                <a:extLst>
                  <a:ext uri="{0D108BD9-81ED-4DB2-BD59-A6C34878D82A}">
                    <a16:rowId xmlns:a16="http://schemas.microsoft.com/office/drawing/2014/main" val="757620349"/>
                  </a:ext>
                </a:extLst>
              </a:tr>
            </a:tbl>
          </a:graphicData>
        </a:graphic>
      </p:graphicFrame>
      <p:sp>
        <p:nvSpPr>
          <p:cNvPr id="4" name="Footer Placeholder 3">
            <a:extLst>
              <a:ext uri="{FF2B5EF4-FFF2-40B4-BE49-F238E27FC236}">
                <a16:creationId xmlns:a16="http://schemas.microsoft.com/office/drawing/2014/main" id="{2969DB6B-5A8D-452C-AF3E-AFF233296437}"/>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0DFE76F0-92EA-4886-AB04-299CC31C7494}"/>
              </a:ext>
            </a:extLst>
          </p:cNvPr>
          <p:cNvSpPr>
            <a:spLocks noGrp="1"/>
          </p:cNvSpPr>
          <p:nvPr>
            <p:ph type="sldNum" sz="quarter" idx="12"/>
          </p:nvPr>
        </p:nvSpPr>
        <p:spPr/>
        <p:txBody>
          <a:bodyPr/>
          <a:lstStyle/>
          <a:p>
            <a:fld id="{F43085E7-DD81-4654-9295-72AD80DBC430}" type="slidenum">
              <a:rPr lang="tr-TR" smtClean="0"/>
              <a:t>25</a:t>
            </a:fld>
            <a:endParaRPr lang="tr-TR"/>
          </a:p>
        </p:txBody>
      </p:sp>
      <p:sp>
        <p:nvSpPr>
          <p:cNvPr id="7" name="TextBox 6">
            <a:extLst>
              <a:ext uri="{FF2B5EF4-FFF2-40B4-BE49-F238E27FC236}">
                <a16:creationId xmlns:a16="http://schemas.microsoft.com/office/drawing/2014/main" id="{5AED7AD4-7080-4B4C-BD42-C560BAEDCE27}"/>
              </a:ext>
            </a:extLst>
          </p:cNvPr>
          <p:cNvSpPr txBox="1"/>
          <p:nvPr/>
        </p:nvSpPr>
        <p:spPr>
          <a:xfrm>
            <a:off x="897467" y="4719294"/>
            <a:ext cx="10320866" cy="369332"/>
          </a:xfrm>
          <a:prstGeom prst="rect">
            <a:avLst/>
          </a:prstGeom>
          <a:noFill/>
        </p:spPr>
        <p:txBody>
          <a:bodyPr wrap="square" rtlCol="0">
            <a:spAutoFit/>
          </a:bodyPr>
          <a:lstStyle/>
          <a:p>
            <a:pPr algn="l"/>
            <a:r>
              <a:rPr lang="en-US" sz="1800" b="1" i="0" u="none" strike="noStrike" baseline="0" dirty="0">
                <a:latin typeface="Century-Bold"/>
              </a:rPr>
              <a:t>Slack time : </a:t>
            </a:r>
            <a:r>
              <a:rPr lang="en-US" sz="1800" b="0" i="0" u="none" strike="noStrike" baseline="0" dirty="0">
                <a:latin typeface="Century-Book"/>
              </a:rPr>
              <a:t>The amount of time that an activity can be delayed without delaying the </a:t>
            </a:r>
            <a:r>
              <a:rPr lang="tr-TR" sz="1800" b="0" i="0" u="none" strike="noStrike" baseline="0" dirty="0">
                <a:latin typeface="Century-Book"/>
              </a:rPr>
              <a:t>project.</a:t>
            </a:r>
            <a:endParaRPr lang="tr-TR" dirty="0"/>
          </a:p>
        </p:txBody>
      </p:sp>
    </p:spTree>
    <p:extLst>
      <p:ext uri="{BB962C8B-B14F-4D97-AF65-F5344CB8AC3E}">
        <p14:creationId xmlns:p14="http://schemas.microsoft.com/office/powerpoint/2010/main" val="247030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5C4E-7FAB-45EE-906E-ACC6D5D87A89}"/>
              </a:ext>
            </a:extLst>
          </p:cNvPr>
          <p:cNvSpPr>
            <a:spLocks noGrp="1"/>
          </p:cNvSpPr>
          <p:nvPr>
            <p:ph type="title"/>
          </p:nvPr>
        </p:nvSpPr>
        <p:spPr>
          <a:xfrm>
            <a:off x="838200" y="2410744"/>
            <a:ext cx="10515600" cy="1325563"/>
          </a:xfrm>
        </p:spPr>
        <p:txBody>
          <a:bodyPr/>
          <a:lstStyle/>
          <a:p>
            <a:pPr algn="ctr"/>
            <a:r>
              <a:rPr lang="en-US" b="1" dirty="0">
                <a:ln w="22225">
                  <a:solidFill>
                    <a:schemeClr val="accent2"/>
                  </a:solidFill>
                  <a:prstDash val="solid"/>
                </a:ln>
                <a:solidFill>
                  <a:schemeClr val="accent2">
                    <a:lumMod val="40000"/>
                    <a:lumOff val="60000"/>
                  </a:schemeClr>
                </a:solidFill>
              </a:rPr>
              <a:t>Chapter 3  - Part 2</a:t>
            </a:r>
            <a:endParaRPr lang="tr-TR" b="1" dirty="0">
              <a:ln w="22225">
                <a:solidFill>
                  <a:schemeClr val="accent2"/>
                </a:solidFill>
                <a:prstDash val="solid"/>
              </a:ln>
              <a:solidFill>
                <a:schemeClr val="accent2">
                  <a:lumMod val="40000"/>
                  <a:lumOff val="60000"/>
                </a:schemeClr>
              </a:solidFill>
            </a:endParaRPr>
          </a:p>
        </p:txBody>
      </p:sp>
      <p:sp>
        <p:nvSpPr>
          <p:cNvPr id="4" name="Footer Placeholder 3">
            <a:extLst>
              <a:ext uri="{FF2B5EF4-FFF2-40B4-BE49-F238E27FC236}">
                <a16:creationId xmlns:a16="http://schemas.microsoft.com/office/drawing/2014/main" id="{FC25AEC2-DDFE-4F72-8540-ECB983F2F545}"/>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9D86A4AB-9D3C-421B-8DDB-DBF2D3A588B5}"/>
              </a:ext>
            </a:extLst>
          </p:cNvPr>
          <p:cNvSpPr>
            <a:spLocks noGrp="1"/>
          </p:cNvSpPr>
          <p:nvPr>
            <p:ph type="sldNum" sz="quarter" idx="12"/>
          </p:nvPr>
        </p:nvSpPr>
        <p:spPr/>
        <p:txBody>
          <a:bodyPr/>
          <a:lstStyle/>
          <a:p>
            <a:fld id="{F43085E7-DD81-4654-9295-72AD80DBC430}" type="slidenum">
              <a:rPr lang="tr-TR" smtClean="0"/>
              <a:t>26</a:t>
            </a:fld>
            <a:endParaRPr lang="tr-TR"/>
          </a:p>
        </p:txBody>
      </p:sp>
    </p:spTree>
    <p:extLst>
      <p:ext uri="{BB962C8B-B14F-4D97-AF65-F5344CB8AC3E}">
        <p14:creationId xmlns:p14="http://schemas.microsoft.com/office/powerpoint/2010/main" val="2233575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170B-2D8F-4084-B5C9-06DF3C9284CF}"/>
              </a:ext>
            </a:extLst>
          </p:cNvPr>
          <p:cNvSpPr>
            <a:spLocks noGrp="1"/>
          </p:cNvSpPr>
          <p:nvPr>
            <p:ph type="title"/>
          </p:nvPr>
        </p:nvSpPr>
        <p:spPr>
          <a:xfrm>
            <a:off x="838200" y="17882"/>
            <a:ext cx="10515600" cy="1325563"/>
          </a:xfrm>
        </p:spPr>
        <p:txBody>
          <a:bodyPr>
            <a:normAutofit/>
          </a:bodyPr>
          <a:lstStyle/>
          <a:p>
            <a:pPr algn="ctr"/>
            <a:r>
              <a:rPr lang="tr-TR" sz="3600" i="0" u="none" strike="noStrike" baseline="0" dirty="0">
                <a:ln w="0"/>
                <a:solidFill>
                  <a:srgbClr val="92D050"/>
                </a:solidFill>
                <a:effectLst>
                  <a:outerShdw blurRad="38100" dist="25400" dir="5400000" algn="ctr" rotWithShape="0">
                    <a:srgbClr val="6E747A">
                      <a:alpha val="43000"/>
                    </a:srgbClr>
                  </a:outerShdw>
                </a:effectLst>
                <a:latin typeface="Arial" panose="020B0604020202020204" pitchFamily="34" charset="0"/>
              </a:rPr>
              <a:t>Representing Project Plans </a:t>
            </a:r>
            <a:endParaRPr lang="tr-TR" sz="7200" dirty="0">
              <a:ln w="0"/>
              <a:solidFill>
                <a:srgbClr val="92D050"/>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F3D9071D-D5AD-4B16-8ED3-D002B3CDA953}"/>
              </a:ext>
            </a:extLst>
          </p:cNvPr>
          <p:cNvSpPr>
            <a:spLocks noGrp="1"/>
          </p:cNvSpPr>
          <p:nvPr>
            <p:ph idx="1"/>
          </p:nvPr>
        </p:nvSpPr>
        <p:spPr>
          <a:xfrm>
            <a:off x="838200" y="1240971"/>
            <a:ext cx="10845800" cy="4935993"/>
          </a:xfrm>
        </p:spPr>
        <p:txBody>
          <a:bodyPr>
            <a:normAutofit fontScale="92500" lnSpcReduction="10000"/>
          </a:bodyPr>
          <a:lstStyle/>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Project scheduling and management requires that time, costs, and resources </a:t>
            </a:r>
            <a:r>
              <a:rPr lang="en-US" sz="2000" b="0" i="0" u="sng" strike="noStrike" baseline="0" dirty="0">
                <a:latin typeface="Times New Roman" panose="02020603050405020304" pitchFamily="18" charset="0"/>
                <a:cs typeface="Times New Roman" panose="02020603050405020304" pitchFamily="18" charset="0"/>
              </a:rPr>
              <a:t>be controlled</a:t>
            </a:r>
            <a:r>
              <a:rPr lang="en-US" sz="2000" b="0" i="0" u="none" strike="noStrike" baseline="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Network diagramming is </a:t>
            </a:r>
            <a:r>
              <a:rPr lang="en-US" sz="2000" b="0" i="0" u="sng" strike="noStrike" baseline="0" dirty="0">
                <a:latin typeface="Times New Roman" panose="02020603050405020304" pitchFamily="18" charset="0"/>
                <a:cs typeface="Times New Roman" panose="02020603050405020304" pitchFamily="18" charset="0"/>
              </a:rPr>
              <a:t>a </a:t>
            </a:r>
            <a:r>
              <a:rPr lang="en-US" sz="2000" i="0" u="sng" strike="noStrike" baseline="0" dirty="0">
                <a:latin typeface="Times New Roman" panose="02020603050405020304" pitchFamily="18" charset="0"/>
                <a:cs typeface="Times New Roman" panose="02020603050405020304" pitchFamily="18" charset="0"/>
              </a:rPr>
              <a:t>critical path </a:t>
            </a:r>
            <a:r>
              <a:rPr lang="en-US" sz="2000" i="0" u="none" strike="noStrike" baseline="0" dirty="0">
                <a:latin typeface="Times New Roman" panose="02020603050405020304" pitchFamily="18" charset="0"/>
                <a:cs typeface="Times New Roman" panose="02020603050405020304" pitchFamily="18" charset="0"/>
              </a:rPr>
              <a:t>scheduling </a:t>
            </a:r>
            <a:r>
              <a:rPr lang="en-US" sz="2000" b="0" i="0" u="none" strike="noStrike" baseline="0" dirty="0">
                <a:latin typeface="Times New Roman" panose="02020603050405020304" pitchFamily="18" charset="0"/>
                <a:cs typeface="Times New Roman" panose="02020603050405020304" pitchFamily="18" charset="0"/>
              </a:rPr>
              <a:t>technique used for </a:t>
            </a:r>
            <a:r>
              <a:rPr lang="en-US" sz="2000" b="0" i="0" u="sng" strike="noStrike" baseline="0" dirty="0">
                <a:latin typeface="Times New Roman" panose="02020603050405020304" pitchFamily="18" charset="0"/>
                <a:cs typeface="Times New Roman" panose="02020603050405020304" pitchFamily="18" charset="0"/>
              </a:rPr>
              <a:t>controlling resources</a:t>
            </a:r>
            <a:r>
              <a:rPr lang="en-US" sz="2000" b="0" i="0" u="none" strike="noStrike" baseline="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A major strength of Network diagramming is its ability to </a:t>
            </a:r>
            <a:r>
              <a:rPr lang="en-US" sz="2000" b="0" i="0" u="sng" strike="noStrike" baseline="0" dirty="0">
                <a:latin typeface="Times New Roman" panose="02020603050405020304" pitchFamily="18" charset="0"/>
                <a:cs typeface="Times New Roman" panose="02020603050405020304" pitchFamily="18" charset="0"/>
              </a:rPr>
              <a:t>represent how completion times vary</a:t>
            </a:r>
            <a:r>
              <a:rPr lang="en-US" sz="2000" b="0" i="0" u="none" strike="noStrike" baseline="0" dirty="0">
                <a:latin typeface="Times New Roman" panose="02020603050405020304" pitchFamily="18" charset="0"/>
                <a:cs typeface="Times New Roman" panose="02020603050405020304" pitchFamily="18" charset="0"/>
              </a:rPr>
              <a:t> for activities </a:t>
            </a:r>
          </a:p>
          <a:p>
            <a:pPr marL="0" indent="0" algn="just">
              <a:buNone/>
            </a:pPr>
            <a:r>
              <a:rPr lang="en-US" sz="2000" b="0" i="0" u="none" strike="noStrike" baseline="0" dirty="0">
                <a:latin typeface="Times New Roman" panose="02020603050405020304" pitchFamily="18" charset="0"/>
                <a:cs typeface="Times New Roman" panose="02020603050405020304" pitchFamily="18" charset="0"/>
              </a:rPr>
              <a:t>&gt;&gt;  used more than Gantt charts to manage </a:t>
            </a:r>
            <a:r>
              <a:rPr lang="en-US" sz="2000" b="0" i="0" u="sng" strike="noStrike" baseline="0" dirty="0">
                <a:latin typeface="Times New Roman" panose="02020603050405020304" pitchFamily="18" charset="0"/>
                <a:cs typeface="Times New Roman" panose="02020603050405020304" pitchFamily="18" charset="0"/>
              </a:rPr>
              <a:t>projects</a:t>
            </a:r>
            <a:r>
              <a:rPr lang="en-US" sz="2000" b="0" i="0" u="none" strike="noStrike" baseline="0" dirty="0">
                <a:latin typeface="Times New Roman" panose="02020603050405020304" pitchFamily="18" charset="0"/>
                <a:cs typeface="Times New Roman" panose="02020603050405020304" pitchFamily="18" charset="0"/>
              </a:rPr>
              <a:t> such as information systems development where </a:t>
            </a:r>
            <a:r>
              <a:rPr lang="en-US" sz="2000" b="0" i="0" u="sng" strike="noStrike" baseline="0" dirty="0">
                <a:latin typeface="Times New Roman" panose="02020603050405020304" pitchFamily="18" charset="0"/>
                <a:cs typeface="Times New Roman" panose="02020603050405020304" pitchFamily="18" charset="0"/>
              </a:rPr>
              <a:t>variability in the duration of activities is the norm.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Network diagrams are usen when tasks : </a:t>
            </a:r>
            <a:endParaRPr lang="tr-TR" sz="2000" b="0" i="0" u="none" strike="noStrike" baseline="0" dirty="0">
              <a:solidFill>
                <a:srgbClr val="000000"/>
              </a:solidFill>
              <a:latin typeface="Times New Roman" panose="02020603050405020304" pitchFamily="18" charset="0"/>
              <a:cs typeface="Times New Roman" panose="02020603050405020304" pitchFamily="18" charset="0"/>
            </a:endParaRPr>
          </a:p>
          <a:p>
            <a:pPr marR="0"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Are well-defined and have a clear beginning and end point </a:t>
            </a:r>
          </a:p>
          <a:p>
            <a:pPr marR="0"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Can be worked on independently of other tasks </a:t>
            </a:r>
          </a:p>
          <a:p>
            <a:pPr marR="0" algn="just">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Are ordered </a:t>
            </a:r>
          </a:p>
          <a:p>
            <a:pPr marR="0"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Serve the purpose of the project </a:t>
            </a:r>
          </a:p>
          <a:p>
            <a:pPr marL="0" indent="0" algn="just">
              <a:buNone/>
            </a:pPr>
            <a:endParaRPr lang="en-US" sz="1700" b="1"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700" b="1" i="0" u="none" strike="noStrike" baseline="0" dirty="0">
                <a:latin typeface="Times New Roman" panose="02020603050405020304" pitchFamily="18" charset="0"/>
                <a:cs typeface="Times New Roman" panose="02020603050405020304" pitchFamily="18" charset="0"/>
              </a:rPr>
              <a:t>Resources </a:t>
            </a:r>
            <a:r>
              <a:rPr lang="en-US" sz="1700" b="0" i="0" u="none" strike="noStrike" baseline="0" dirty="0">
                <a:latin typeface="Times New Roman" panose="02020603050405020304" pitchFamily="18" charset="0"/>
                <a:cs typeface="Times New Roman" panose="02020603050405020304" pitchFamily="18" charset="0"/>
              </a:rPr>
              <a:t>are any person, group of people, piece of equipment, or material used In accomplishing an activity. </a:t>
            </a:r>
          </a:p>
          <a:p>
            <a:pPr marL="0" indent="0" algn="just">
              <a:buNone/>
            </a:pPr>
            <a:r>
              <a:rPr lang="en-US" sz="1700" b="1" i="0" u="none" strike="noStrike" baseline="0" dirty="0">
                <a:latin typeface="Times New Roman" panose="02020603050405020304" pitchFamily="18" charset="0"/>
                <a:cs typeface="Times New Roman" panose="02020603050405020304" pitchFamily="18" charset="0"/>
              </a:rPr>
              <a:t>A critical path </a:t>
            </a:r>
            <a:r>
              <a:rPr lang="en-US" sz="1700" b="0" i="0" u="none" strike="noStrike" baseline="0" dirty="0">
                <a:latin typeface="Times New Roman" panose="02020603050405020304" pitchFamily="18" charset="0"/>
                <a:cs typeface="Times New Roman" panose="02020603050405020304" pitchFamily="18" charset="0"/>
              </a:rPr>
              <a:t>refers to a sequence of task activities whose order and durations directly affect the completion date of a project</a:t>
            </a:r>
            <a:r>
              <a:rPr lang="en-US" sz="2000" b="0" i="0" u="none" strike="noStrike" baseline="0" dirty="0">
                <a:latin typeface="Times New Roman" panose="02020603050405020304" pitchFamily="18" charset="0"/>
                <a:cs typeface="Times New Roman" panose="02020603050405020304" pitchFamily="18" charset="0"/>
              </a:rPr>
              <a:t>. </a:t>
            </a:r>
          </a:p>
          <a:p>
            <a:pPr marL="0" marR="0" indent="0" algn="just">
              <a:buNone/>
            </a:pPr>
            <a:endParaRPr lang="en-US" sz="2000" dirty="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AFF0A53-D64B-4524-83C2-12C15C81CA55}"/>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A52533C-68EC-4C3F-ADC2-6185B2B2D2A5}"/>
              </a:ext>
            </a:extLst>
          </p:cNvPr>
          <p:cNvSpPr>
            <a:spLocks noGrp="1"/>
          </p:cNvSpPr>
          <p:nvPr>
            <p:ph type="sldNum" sz="quarter" idx="12"/>
          </p:nvPr>
        </p:nvSpPr>
        <p:spPr/>
        <p:txBody>
          <a:bodyPr/>
          <a:lstStyle/>
          <a:p>
            <a:fld id="{F43085E7-DD81-4654-9295-72AD80DBC430}" type="slidenum">
              <a:rPr lang="tr-TR" smtClean="0"/>
              <a:t>27</a:t>
            </a:fld>
            <a:endParaRPr lang="tr-TR"/>
          </a:p>
        </p:txBody>
      </p:sp>
      <p:pic>
        <p:nvPicPr>
          <p:cNvPr id="7" name="Picture 6">
            <a:extLst>
              <a:ext uri="{FF2B5EF4-FFF2-40B4-BE49-F238E27FC236}">
                <a16:creationId xmlns:a16="http://schemas.microsoft.com/office/drawing/2014/main" id="{9BFE93E7-D45E-41F0-B538-685CFF3192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53400" y="2895579"/>
            <a:ext cx="3369621" cy="2337564"/>
          </a:xfrm>
          <a:prstGeom prst="rect">
            <a:avLst/>
          </a:prstGeom>
        </p:spPr>
      </p:pic>
      <p:pic>
        <p:nvPicPr>
          <p:cNvPr id="9" name="Picture 8">
            <a:extLst>
              <a:ext uri="{FF2B5EF4-FFF2-40B4-BE49-F238E27FC236}">
                <a16:creationId xmlns:a16="http://schemas.microsoft.com/office/drawing/2014/main" id="{B5BCF393-D135-44CF-90C4-39C542DC03AF}"/>
              </a:ext>
            </a:extLst>
          </p:cNvPr>
          <p:cNvPicPr>
            <a:picLocks noChangeAspect="1"/>
          </p:cNvPicPr>
          <p:nvPr/>
        </p:nvPicPr>
        <p:blipFill>
          <a:blip r:embed="rId3"/>
          <a:stretch>
            <a:fillRect/>
          </a:stretch>
        </p:blipFill>
        <p:spPr>
          <a:xfrm>
            <a:off x="7992421" y="4344290"/>
            <a:ext cx="1408374" cy="652364"/>
          </a:xfrm>
          <a:prstGeom prst="rect">
            <a:avLst/>
          </a:prstGeom>
        </p:spPr>
      </p:pic>
    </p:spTree>
    <p:extLst>
      <p:ext uri="{BB962C8B-B14F-4D97-AF65-F5344CB8AC3E}">
        <p14:creationId xmlns:p14="http://schemas.microsoft.com/office/powerpoint/2010/main" val="1033193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7F53-CDD0-4A1E-9461-81E3ACF8783B}"/>
              </a:ext>
            </a:extLst>
          </p:cNvPr>
          <p:cNvSpPr>
            <a:spLocks noGrp="1"/>
          </p:cNvSpPr>
          <p:nvPr>
            <p:ph type="title"/>
          </p:nvPr>
        </p:nvSpPr>
        <p:spPr/>
        <p:txBody>
          <a:bodyPr vert="horz" lIns="91440" tIns="45720" rIns="91440" bIns="45720" rtlCol="0" anchor="ctr">
            <a:normAutofit/>
          </a:bodyPr>
          <a:lstStyle/>
          <a:p>
            <a:pPr algn="ctr"/>
            <a:r>
              <a:rPr lang="en-US" sz="3600" dirty="0">
                <a:ln w="0"/>
                <a:solidFill>
                  <a:srgbClr val="92D050"/>
                </a:solidFill>
                <a:effectLst>
                  <a:outerShdw blurRad="38100" dist="25400" dir="5400000" algn="ctr" rotWithShape="0">
                    <a:srgbClr val="6E747A">
                      <a:alpha val="43000"/>
                    </a:srgbClr>
                  </a:outerShdw>
                </a:effectLst>
                <a:latin typeface="Arial" panose="020B0604020202020204" pitchFamily="34" charset="0"/>
              </a:rPr>
              <a:t>Calculating Expected Time Durations Using PERT</a:t>
            </a:r>
            <a:endParaRPr lang="tr-TR" sz="3600" dirty="0">
              <a:ln w="0"/>
              <a:solidFill>
                <a:srgbClr val="92D050"/>
              </a:solidFill>
              <a:effectLst>
                <a:outerShdw blurRad="38100" dist="25400" dir="5400000" algn="ctr" rotWithShape="0">
                  <a:srgbClr val="6E747A">
                    <a:alpha val="43000"/>
                  </a:srgbClr>
                </a:outerShdw>
              </a:effectLst>
              <a:latin typeface="Arial" panose="020B0604020202020204" pitchFamily="34" charset="0"/>
            </a:endParaRPr>
          </a:p>
        </p:txBody>
      </p:sp>
      <p:sp>
        <p:nvSpPr>
          <p:cNvPr id="3" name="Content Placeholder 2">
            <a:extLst>
              <a:ext uri="{FF2B5EF4-FFF2-40B4-BE49-F238E27FC236}">
                <a16:creationId xmlns:a16="http://schemas.microsoft.com/office/drawing/2014/main" id="{93CC2BA3-5D32-46E0-A4B4-DCBA13563603}"/>
              </a:ext>
            </a:extLst>
          </p:cNvPr>
          <p:cNvSpPr>
            <a:spLocks noGrp="1"/>
          </p:cNvSpPr>
          <p:nvPr>
            <p:ph idx="1"/>
          </p:nvPr>
        </p:nvSpPr>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PERT (Program</a:t>
            </a:r>
            <a:r>
              <a:rPr lang="en-US" sz="1800" b="1" i="0"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Evaluation Review</a:t>
            </a:r>
            <a:r>
              <a:rPr lang="en-US" sz="1800" b="1" i="0"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Technique)</a:t>
            </a:r>
            <a:r>
              <a:rPr lang="en-US" sz="1800" b="1" i="0" u="none" strike="noStrike" baseline="0" dirty="0">
                <a:latin typeface="Times New Roman" panose="02020603050405020304" pitchFamily="18" charset="0"/>
                <a:cs typeface="Times New Roman" panose="02020603050405020304" pitchFamily="18" charset="0"/>
              </a:rPr>
              <a:t> </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A technique that uses optimistic, </a:t>
            </a:r>
            <a:r>
              <a:rPr lang="tr-TR" sz="1800" b="0" i="0" u="none" strike="noStrike" baseline="0" dirty="0">
                <a:latin typeface="Times New Roman" panose="02020603050405020304" pitchFamily="18" charset="0"/>
                <a:cs typeface="Times New Roman" panose="02020603050405020304" pitchFamily="18" charset="0"/>
              </a:rPr>
              <a:t>pessimistic, and realistic time</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estimates to calculate the</a:t>
            </a:r>
            <a:r>
              <a:rPr lang="en-US" sz="1800" b="0" i="0" u="none" strike="noStrike" baseline="0" dirty="0">
                <a:latin typeface="Times New Roman" panose="02020603050405020304" pitchFamily="18" charset="0"/>
                <a:cs typeface="Times New Roman" panose="02020603050405020304" pitchFamily="18" charset="0"/>
              </a:rPr>
              <a:t> expected time for a particular </a:t>
            </a:r>
            <a:r>
              <a:rPr lang="tr-TR" sz="1800" b="0" i="0" u="none" strike="noStrike" baseline="0" dirty="0">
                <a:latin typeface="Times New Roman" panose="02020603050405020304" pitchFamily="18" charset="0"/>
                <a:cs typeface="Times New Roman" panose="02020603050405020304" pitchFamily="18" charset="0"/>
              </a:rPr>
              <a:t>task</a:t>
            </a:r>
            <a:r>
              <a:rPr lang="en-US"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b="0" i="1" u="none" strike="noStrike" baseline="0" dirty="0">
                <a:latin typeface="Times New Roman" panose="02020603050405020304" pitchFamily="18" charset="0"/>
                <a:cs typeface="Times New Roman" panose="02020603050405020304" pitchFamily="18" charset="0"/>
              </a:rPr>
              <a:t>ET </a:t>
            </a:r>
            <a:r>
              <a:rPr lang="en-US" sz="1800" b="0" i="0" u="none" strike="noStrike" baseline="0" dirty="0">
                <a:latin typeface="Times New Roman" panose="02020603050405020304" pitchFamily="18" charset="0"/>
                <a:cs typeface="Times New Roman" panose="02020603050405020304" pitchFamily="18" charset="0"/>
              </a:rPr>
              <a:t> expected time for the completion for an activity</a:t>
            </a:r>
          </a:p>
          <a:p>
            <a:pPr algn="just">
              <a:buFont typeface="Wingdings" panose="05000000000000000000" pitchFamily="2" charset="2"/>
              <a:buChar char="§"/>
            </a:pPr>
            <a:r>
              <a:rPr lang="en-US" sz="1800" b="0" i="1" u="none" strike="noStrike" baseline="0" dirty="0">
                <a:latin typeface="Times New Roman" panose="02020603050405020304" pitchFamily="18" charset="0"/>
                <a:cs typeface="Times New Roman" panose="02020603050405020304" pitchFamily="18" charset="0"/>
              </a:rPr>
              <a:t>o </a:t>
            </a:r>
            <a:r>
              <a:rPr lang="en-US" sz="1800" b="0" i="0" u="none" strike="noStrike" baseline="0" dirty="0">
                <a:latin typeface="Times New Roman" panose="02020603050405020304" pitchFamily="18" charset="0"/>
                <a:cs typeface="Times New Roman" panose="02020603050405020304" pitchFamily="18" charset="0"/>
              </a:rPr>
              <a:t> optimistic completion time for an activity : </a:t>
            </a:r>
            <a:r>
              <a:rPr lang="tr-TR" sz="1800" b="0" i="0" u="none" strike="noStrike" baseline="0" dirty="0">
                <a:latin typeface="Times New Roman" panose="02020603050405020304" pitchFamily="18" charset="0"/>
                <a:cs typeface="Times New Roman" panose="02020603050405020304" pitchFamily="18" charset="0"/>
              </a:rPr>
              <a:t>the minimum</a:t>
            </a:r>
            <a:r>
              <a:rPr lang="en-US" sz="1800" b="0" i="0" u="none" strike="noStrike" baseline="0" dirty="0">
                <a:latin typeface="Times New Roman" panose="02020603050405020304" pitchFamily="18" charset="0"/>
                <a:cs typeface="Times New Roman" panose="02020603050405020304" pitchFamily="18" charset="0"/>
              </a:rPr>
              <a:t> possible period of time for an activity to be completed</a:t>
            </a:r>
          </a:p>
          <a:p>
            <a:pPr algn="just">
              <a:buFont typeface="Wingdings" panose="05000000000000000000" pitchFamily="2" charset="2"/>
              <a:buChar char="§"/>
            </a:pPr>
            <a:r>
              <a:rPr lang="en-US" sz="1800" b="0" i="1" u="none" strike="noStrike" baseline="0" dirty="0">
                <a:latin typeface="Times New Roman" panose="02020603050405020304" pitchFamily="18" charset="0"/>
                <a:cs typeface="Times New Roman" panose="02020603050405020304" pitchFamily="18" charset="0"/>
              </a:rPr>
              <a:t>r </a:t>
            </a:r>
            <a:r>
              <a:rPr lang="en-US" sz="1800" b="0" i="0" u="none" strike="noStrike" baseline="0" dirty="0">
                <a:latin typeface="Times New Roman" panose="02020603050405020304" pitchFamily="18" charset="0"/>
                <a:cs typeface="Times New Roman" panose="02020603050405020304" pitchFamily="18" charset="0"/>
              </a:rPr>
              <a:t> realistic completion time for an activity : or most likely time, reflects the project manager’s “best guess” of the amount of time the activity will require for completion</a:t>
            </a:r>
          </a:p>
          <a:p>
            <a:pPr algn="just">
              <a:buFont typeface="Wingdings" panose="05000000000000000000" pitchFamily="2" charset="2"/>
              <a:buChar char="§"/>
            </a:pPr>
            <a:r>
              <a:rPr lang="en-US" sz="1800" b="0" i="1" u="none" strike="noStrike" baseline="0" dirty="0">
                <a:latin typeface="Times New Roman" panose="02020603050405020304" pitchFamily="18" charset="0"/>
                <a:cs typeface="Times New Roman" panose="02020603050405020304" pitchFamily="18" charset="0"/>
              </a:rPr>
              <a:t>p </a:t>
            </a:r>
            <a:r>
              <a:rPr lang="en-US" sz="1800" b="0" i="0" u="none" strike="noStrike" baseline="0" dirty="0">
                <a:latin typeface="Times New Roman" panose="02020603050405020304" pitchFamily="18" charset="0"/>
                <a:cs typeface="Times New Roman" panose="02020603050405020304" pitchFamily="18" charset="0"/>
              </a:rPr>
              <a:t> pessimistic completion time for an activity: </a:t>
            </a:r>
            <a:r>
              <a:rPr lang="tr-TR" sz="1800" b="0" i="0" u="none" strike="noStrike" baseline="0" dirty="0">
                <a:latin typeface="Times New Roman" panose="02020603050405020304" pitchFamily="18" charset="0"/>
                <a:cs typeface="Times New Roman" panose="02020603050405020304" pitchFamily="18" charset="0"/>
              </a:rPr>
              <a:t>maximum</a:t>
            </a:r>
            <a:r>
              <a:rPr lang="en-US" sz="1800" b="0" i="0" u="none" strike="noStrike" baseline="0" dirty="0">
                <a:latin typeface="Times New Roman" panose="02020603050405020304" pitchFamily="18" charset="0"/>
                <a:cs typeface="Times New Roman" panose="02020603050405020304" pitchFamily="18" charset="0"/>
              </a:rPr>
              <a:t> possible period of time for an activity to be completed</a:t>
            </a:r>
            <a:endParaRPr lang="tr-TR" sz="1800" dirty="0">
              <a:latin typeface="Times New Roman" panose="02020603050405020304" pitchFamily="18" charset="0"/>
              <a:cs typeface="Times New Roman" panose="02020603050405020304" pitchFamily="18" charset="0"/>
            </a:endParaRPr>
          </a:p>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1757A2A-06DB-43E9-A22A-2AE0B31DF84D}"/>
              </a:ext>
            </a:extLst>
          </p:cNvPr>
          <p:cNvSpPr>
            <a:spLocks noGrp="1"/>
          </p:cNvSpPr>
          <p:nvPr>
            <p:ph type="ftr" sz="quarter" idx="11"/>
          </p:nvPr>
        </p:nvSpPr>
        <p:spPr/>
        <p:txBody>
          <a:bodyPr/>
          <a:lstStyle/>
          <a:p>
            <a:r>
              <a:rPr lang="tr-TR" dirty="0"/>
              <a:t>IENG / MANE 372 - Chapter 3</a:t>
            </a:r>
          </a:p>
        </p:txBody>
      </p:sp>
      <p:sp>
        <p:nvSpPr>
          <p:cNvPr id="5" name="Slide Number Placeholder 4">
            <a:extLst>
              <a:ext uri="{FF2B5EF4-FFF2-40B4-BE49-F238E27FC236}">
                <a16:creationId xmlns:a16="http://schemas.microsoft.com/office/drawing/2014/main" id="{F392A931-317B-4728-8368-AF80232137EE}"/>
              </a:ext>
            </a:extLst>
          </p:cNvPr>
          <p:cNvSpPr>
            <a:spLocks noGrp="1"/>
          </p:cNvSpPr>
          <p:nvPr>
            <p:ph type="sldNum" sz="quarter" idx="12"/>
          </p:nvPr>
        </p:nvSpPr>
        <p:spPr/>
        <p:txBody>
          <a:bodyPr/>
          <a:lstStyle/>
          <a:p>
            <a:fld id="{F43085E7-DD81-4654-9295-72AD80DBC430}" type="slidenum">
              <a:rPr lang="tr-TR" smtClean="0"/>
              <a:t>28</a:t>
            </a:fld>
            <a:endParaRPr lang="tr-TR"/>
          </a:p>
        </p:txBody>
      </p:sp>
      <p:pic>
        <p:nvPicPr>
          <p:cNvPr id="7" name="Picture 6">
            <a:extLst>
              <a:ext uri="{FF2B5EF4-FFF2-40B4-BE49-F238E27FC236}">
                <a16:creationId xmlns:a16="http://schemas.microsoft.com/office/drawing/2014/main" id="{3EC10989-326B-4506-8FC5-703B67E5F5D1}"/>
              </a:ext>
            </a:extLst>
          </p:cNvPr>
          <p:cNvPicPr>
            <a:picLocks noChangeAspect="1"/>
          </p:cNvPicPr>
          <p:nvPr/>
        </p:nvPicPr>
        <p:blipFill>
          <a:blip r:embed="rId2">
            <a:duotone>
              <a:prstClr val="black"/>
              <a:schemeClr val="accent6">
                <a:tint val="45000"/>
                <a:satMod val="400000"/>
              </a:schemeClr>
            </a:duotone>
          </a:blip>
          <a:stretch>
            <a:fillRect/>
          </a:stretch>
        </p:blipFill>
        <p:spPr>
          <a:xfrm>
            <a:off x="4401024" y="4907666"/>
            <a:ext cx="3389952" cy="1269297"/>
          </a:xfrm>
          <a:prstGeom prst="rect">
            <a:avLst/>
          </a:prstGeom>
        </p:spPr>
      </p:pic>
    </p:spTree>
    <p:extLst>
      <p:ext uri="{BB962C8B-B14F-4D97-AF65-F5344CB8AC3E}">
        <p14:creationId xmlns:p14="http://schemas.microsoft.com/office/powerpoint/2010/main" val="719962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0C7A-F3CB-459B-B6F7-F0D62639F9F8}"/>
              </a:ext>
            </a:extLst>
          </p:cNvPr>
          <p:cNvSpPr>
            <a:spLocks noGrp="1"/>
          </p:cNvSpPr>
          <p:nvPr>
            <p:ph type="title"/>
          </p:nvPr>
        </p:nvSpPr>
        <p:spPr>
          <a:xfrm>
            <a:off x="838200" y="71210"/>
            <a:ext cx="10515600" cy="1325563"/>
          </a:xfrm>
        </p:spPr>
        <p:txBody>
          <a:bodyPr vert="horz" lIns="91440" tIns="45720" rIns="91440" bIns="45720" rtlCol="0" anchor="ctr">
            <a:normAutofit/>
          </a:bodyPr>
          <a:lstStyle/>
          <a:p>
            <a:pPr algn="ctr"/>
            <a:r>
              <a:rPr lang="en-US" sz="28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Constructing a Gantt Chart and Network Diagram</a:t>
            </a:r>
            <a:br>
              <a:rPr lang="en-US" sz="28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tr-TR" sz="28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Pine Valley Furniture</a:t>
            </a:r>
          </a:p>
        </p:txBody>
      </p:sp>
      <p:sp>
        <p:nvSpPr>
          <p:cNvPr id="3" name="Content Placeholder 2">
            <a:extLst>
              <a:ext uri="{FF2B5EF4-FFF2-40B4-BE49-F238E27FC236}">
                <a16:creationId xmlns:a16="http://schemas.microsoft.com/office/drawing/2014/main" id="{DC747DF1-F459-4A31-B6D1-81C5E589E617}"/>
              </a:ext>
            </a:extLst>
          </p:cNvPr>
          <p:cNvSpPr>
            <a:spLocks noGrp="1"/>
          </p:cNvSpPr>
          <p:nvPr>
            <p:ph idx="1"/>
          </p:nvPr>
        </p:nvSpPr>
        <p:spPr>
          <a:xfrm>
            <a:off x="838200" y="1269773"/>
            <a:ext cx="10947400" cy="4959577"/>
          </a:xfrm>
        </p:spPr>
        <p:txBody>
          <a:bodyPr>
            <a:noAutofit/>
          </a:bodyPr>
          <a:lstStyle/>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New Project :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Design, develop, and implement Sales Promotion Tracking System (SPTS) </a:t>
            </a: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u</a:t>
            </a:r>
            <a:r>
              <a:rPr lang="tr-TR" sz="1800" b="1">
                <a:effectLst/>
                <a:latin typeface="Times New Roman" panose="02020603050405020304" pitchFamily="18" charset="0"/>
                <a:ea typeface="Calibri" panose="020F0502020204030204" pitchFamily="34" charset="0"/>
                <a:cs typeface="Times New Roman" panose="02020603050405020304" pitchFamily="18" charset="0"/>
              </a:rPr>
              <a:t>rpose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Track and collect the sales purchases by college students for the next fall semester (the next major buying period) and And follow-up sales promotions to keep low sock level  (e.g., a midterm futon sale).</a:t>
            </a: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Main Products: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Students typically purchase low-priced beds, bookcases, desks, tables, chairs, and dressers. </a:t>
            </a: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Project Deadline: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before the start of the fall term</a:t>
            </a: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Duration: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twenty-four weeks to develop and implement the system. </a:t>
            </a: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Accompished stage: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project initiation </a:t>
            </a: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Current Stage: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detailed project planning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Current Tasks: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deside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this week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based on the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feasibility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completing the project before the deadline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Divide the project into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manageable activities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estimate times for each, and sequence their order. </a:t>
            </a:r>
          </a:p>
          <a:p>
            <a:pPr algn="just">
              <a:lnSpc>
                <a:spcPct val="150000"/>
              </a:lnSpc>
              <a:spcBef>
                <a:spcPts val="0"/>
              </a:spcBef>
              <a:buFont typeface="Wingdings" panose="05000000000000000000" pitchFamily="2" charset="2"/>
              <a:buChar char="Ø"/>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The next step :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construct a Gantt chart and a Network diagram of the project to represent the baseline project plan in order to estimate the likelihood of completing the project within twenty-four weeks. </a:t>
            </a:r>
          </a:p>
          <a:p>
            <a:pPr algn="just">
              <a:lnSpc>
                <a:spcPct val="150000"/>
              </a:lnSpc>
              <a:spcBef>
                <a:spcPts val="0"/>
              </a:spcBef>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C21BEBF-2A18-4A52-B67B-DB7E96DD6F29}"/>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2F7C9D98-87AA-4F70-96DF-12668DBDCE4E}"/>
              </a:ext>
            </a:extLst>
          </p:cNvPr>
          <p:cNvSpPr>
            <a:spLocks noGrp="1"/>
          </p:cNvSpPr>
          <p:nvPr>
            <p:ph type="sldNum" sz="quarter" idx="12"/>
          </p:nvPr>
        </p:nvSpPr>
        <p:spPr/>
        <p:txBody>
          <a:bodyPr/>
          <a:lstStyle/>
          <a:p>
            <a:fld id="{F43085E7-DD81-4654-9295-72AD80DBC430}" type="slidenum">
              <a:rPr lang="tr-TR" smtClean="0"/>
              <a:t>29</a:t>
            </a:fld>
            <a:endParaRPr lang="tr-TR"/>
          </a:p>
        </p:txBody>
      </p:sp>
    </p:spTree>
    <p:extLst>
      <p:ext uri="{BB962C8B-B14F-4D97-AF65-F5344CB8AC3E}">
        <p14:creationId xmlns:p14="http://schemas.microsoft.com/office/powerpoint/2010/main" val="361748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26473" y="785091"/>
            <a:ext cx="1154545" cy="31403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Chapter 3</a:t>
            </a:r>
            <a:endParaRPr lang="tr-TR" dirty="0"/>
          </a:p>
        </p:txBody>
      </p:sp>
      <p:graphicFrame>
        <p:nvGraphicFramePr>
          <p:cNvPr id="7" name="Diagram 6"/>
          <p:cNvGraphicFramePr/>
          <p:nvPr/>
        </p:nvGraphicFramePr>
        <p:xfrm>
          <a:off x="1579418" y="960582"/>
          <a:ext cx="9208655" cy="507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0BEBC4E8-A3B2-450A-8CB1-FFDC63C0DD35}"/>
              </a:ext>
            </a:extLst>
          </p:cNvPr>
          <p:cNvSpPr>
            <a:spLocks noGrp="1"/>
          </p:cNvSpPr>
          <p:nvPr>
            <p:ph type="ftr" sz="quarter" idx="11"/>
          </p:nvPr>
        </p:nvSpPr>
        <p:spPr/>
        <p:txBody>
          <a:bodyPr/>
          <a:lstStyle/>
          <a:p>
            <a:r>
              <a:rPr lang="tr-TR"/>
              <a:t>IENG / MANE 372 - Chapter 3</a:t>
            </a:r>
          </a:p>
        </p:txBody>
      </p:sp>
      <p:sp>
        <p:nvSpPr>
          <p:cNvPr id="3" name="Slide Number Placeholder 2">
            <a:extLst>
              <a:ext uri="{FF2B5EF4-FFF2-40B4-BE49-F238E27FC236}">
                <a16:creationId xmlns:a16="http://schemas.microsoft.com/office/drawing/2014/main" id="{8A0033CA-7FAD-4243-95E1-47F9E3D5BB1E}"/>
              </a:ext>
            </a:extLst>
          </p:cNvPr>
          <p:cNvSpPr>
            <a:spLocks noGrp="1"/>
          </p:cNvSpPr>
          <p:nvPr>
            <p:ph type="sldNum" sz="quarter" idx="12"/>
          </p:nvPr>
        </p:nvSpPr>
        <p:spPr/>
        <p:txBody>
          <a:bodyPr/>
          <a:lstStyle/>
          <a:p>
            <a:fld id="{F43085E7-DD81-4654-9295-72AD80DBC430}" type="slidenum">
              <a:rPr lang="tr-TR" smtClean="0"/>
              <a:t>3</a:t>
            </a:fld>
            <a:endParaRPr lang="tr-TR"/>
          </a:p>
        </p:txBody>
      </p:sp>
    </p:spTree>
    <p:extLst>
      <p:ext uri="{BB962C8B-B14F-4D97-AF65-F5344CB8AC3E}">
        <p14:creationId xmlns:p14="http://schemas.microsoft.com/office/powerpoint/2010/main" val="41629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90B7-AF07-4E5A-AEEF-0E76ED3FAB3A}"/>
              </a:ext>
            </a:extLst>
          </p:cNvPr>
          <p:cNvSpPr>
            <a:spLocks noGrp="1"/>
          </p:cNvSpPr>
          <p:nvPr>
            <p:ph type="title"/>
          </p:nvPr>
        </p:nvSpPr>
        <p:spPr>
          <a:xfrm>
            <a:off x="838200" y="185056"/>
            <a:ext cx="10515600" cy="776288"/>
          </a:xfrm>
        </p:spPr>
        <p:txBody>
          <a:bodyPr>
            <a:normAutofit/>
          </a:bodyPr>
          <a:lstStyle/>
          <a:p>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Steps :</a:t>
            </a:r>
            <a:endParaRPr lang="tr-TR"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412E4D-6304-4938-8EAA-091E5EB97E9A}"/>
              </a:ext>
            </a:extLst>
          </p:cNvPr>
          <p:cNvSpPr>
            <a:spLocks noGrp="1"/>
          </p:cNvSpPr>
          <p:nvPr>
            <p:ph idx="1"/>
          </p:nvPr>
        </p:nvSpPr>
        <p:spPr>
          <a:xfrm>
            <a:off x="838200" y="1164771"/>
            <a:ext cx="3962400" cy="5012192"/>
          </a:xfrm>
        </p:spPr>
        <p:txBody>
          <a:bodyPr>
            <a:normAutofit/>
          </a:bodyPr>
          <a:lstStyle/>
          <a:p>
            <a:pPr marL="0" indent="0">
              <a:lnSpc>
                <a:spcPct val="107000"/>
              </a:lnSpc>
              <a:spcAft>
                <a:spcPts val="80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Step 1: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Identify each activity to be completed in the project. </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Requirements collection</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Screen design</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Report design</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Database design</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User documentation creation</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Software programming</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System testing</a:t>
            </a:r>
          </a:p>
          <a:p>
            <a:pPr marL="342900" indent="-342900">
              <a:lnSpc>
                <a:spcPct val="107000"/>
              </a:lnSpc>
              <a:spcAft>
                <a:spcPts val="800"/>
              </a:spcAft>
              <a:buFont typeface="+mj-lt"/>
              <a:buAutoNum type="arabicParen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System installation</a:t>
            </a:r>
          </a:p>
        </p:txBody>
      </p:sp>
      <p:sp>
        <p:nvSpPr>
          <p:cNvPr id="4" name="Footer Placeholder 3">
            <a:extLst>
              <a:ext uri="{FF2B5EF4-FFF2-40B4-BE49-F238E27FC236}">
                <a16:creationId xmlns:a16="http://schemas.microsoft.com/office/drawing/2014/main" id="{DC224E34-28C1-4AA4-8468-58AD2721A7E8}"/>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17B632C2-3515-4DC1-88C7-7B1360252D16}"/>
              </a:ext>
            </a:extLst>
          </p:cNvPr>
          <p:cNvSpPr>
            <a:spLocks noGrp="1"/>
          </p:cNvSpPr>
          <p:nvPr>
            <p:ph type="sldNum" sz="quarter" idx="12"/>
          </p:nvPr>
        </p:nvSpPr>
        <p:spPr/>
        <p:txBody>
          <a:bodyPr/>
          <a:lstStyle/>
          <a:p>
            <a:fld id="{F43085E7-DD81-4654-9295-72AD80DBC430}" type="slidenum">
              <a:rPr lang="tr-TR" smtClean="0"/>
              <a:t>30</a:t>
            </a:fld>
            <a:endParaRPr lang="tr-TR"/>
          </a:p>
        </p:txBody>
      </p:sp>
      <p:sp>
        <p:nvSpPr>
          <p:cNvPr id="6" name="Content Placeholder 2">
            <a:extLst>
              <a:ext uri="{FF2B5EF4-FFF2-40B4-BE49-F238E27FC236}">
                <a16:creationId xmlns:a16="http://schemas.microsoft.com/office/drawing/2014/main" id="{23814084-E0E3-40CF-A9D9-9F781426748B}"/>
              </a:ext>
            </a:extLst>
          </p:cNvPr>
          <p:cNvSpPr txBox="1">
            <a:spLocks/>
          </p:cNvSpPr>
          <p:nvPr/>
        </p:nvSpPr>
        <p:spPr>
          <a:xfrm>
            <a:off x="6234899" y="1164528"/>
            <a:ext cx="5475514" cy="206545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US" sz="2200" b="1" dirty="0">
                <a:latin typeface="Times New Roman" panose="02020603050405020304" pitchFamily="18" charset="0"/>
                <a:cs typeface="Times New Roman" panose="02020603050405020304" pitchFamily="18" charset="0"/>
              </a:rPr>
              <a:t>Step 2 : </a:t>
            </a:r>
            <a:r>
              <a:rPr lang="tr-TR" sz="2200" b="1" dirty="0">
                <a:latin typeface="Times New Roman" panose="02020603050405020304" pitchFamily="18" charset="0"/>
                <a:cs typeface="Times New Roman" panose="02020603050405020304" pitchFamily="18" charset="0"/>
              </a:rPr>
              <a:t>Determine time estimates and calculate the expected completion time</a:t>
            </a:r>
            <a:r>
              <a:rPr lang="en-US" sz="2200" b="1"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for each activity. </a:t>
            </a:r>
          </a:p>
          <a:p>
            <a:pPr marL="0" indent="0">
              <a:lnSpc>
                <a:spcPct val="107000"/>
              </a:lnSpc>
              <a:spcAft>
                <a:spcPts val="800"/>
              </a:spcAft>
              <a:buFont typeface="Arial" panose="020B0604020202020204" pitchFamily="34" charset="0"/>
              <a:buNone/>
            </a:pPr>
            <a:r>
              <a:rPr lang="tr-TR" sz="1900" dirty="0">
                <a:latin typeface="Times New Roman" panose="02020603050405020304" pitchFamily="18" charset="0"/>
                <a:cs typeface="Times New Roman" panose="02020603050405020304" pitchFamily="18" charset="0"/>
              </a:rPr>
              <a:t>establishe optimistic, realistic, and pessimistic time estimates for each</a:t>
            </a:r>
            <a:r>
              <a:rPr lang="en-US" sz="1900"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activity</a:t>
            </a:r>
            <a:r>
              <a:rPr lang="en-US" sz="1900" dirty="0">
                <a:latin typeface="Times New Roman" panose="02020603050405020304" pitchFamily="18" charset="0"/>
                <a:cs typeface="Times New Roman" panose="02020603050405020304" pitchFamily="18" charset="0"/>
              </a:rPr>
              <a:t> and compute the Expected completion Time (ET) for each activity</a:t>
            </a:r>
            <a:endParaRPr lang="tr-TR" sz="19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B4DA67A-ECE8-4E72-9E1B-03D0C4CC8D36}"/>
              </a:ext>
            </a:extLst>
          </p:cNvPr>
          <p:cNvPicPr>
            <a:picLocks noChangeAspect="1"/>
          </p:cNvPicPr>
          <p:nvPr/>
        </p:nvPicPr>
        <p:blipFill rotWithShape="1">
          <a:blip r:embed="rId2"/>
          <a:srcRect r="24935"/>
          <a:stretch/>
        </p:blipFill>
        <p:spPr>
          <a:xfrm>
            <a:off x="5175408" y="3229985"/>
            <a:ext cx="6685189" cy="2857500"/>
          </a:xfrm>
          <a:prstGeom prst="rect">
            <a:avLst/>
          </a:prstGeom>
        </p:spPr>
      </p:pic>
    </p:spTree>
    <p:extLst>
      <p:ext uri="{BB962C8B-B14F-4D97-AF65-F5344CB8AC3E}">
        <p14:creationId xmlns:p14="http://schemas.microsoft.com/office/powerpoint/2010/main" val="60889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0A97B-0F6D-4E2A-834C-AA0386C34209}"/>
              </a:ext>
            </a:extLst>
          </p:cNvPr>
          <p:cNvSpPr>
            <a:spLocks noGrp="1"/>
          </p:cNvSpPr>
          <p:nvPr>
            <p:ph idx="1"/>
          </p:nvPr>
        </p:nvSpPr>
        <p:spPr>
          <a:xfrm>
            <a:off x="838200" y="653143"/>
            <a:ext cx="4741506" cy="5523820"/>
          </a:xfrm>
        </p:spPr>
        <p:txBody>
          <a:bodyPr/>
          <a:lstStyle/>
          <a:p>
            <a:pPr marL="0" indent="0">
              <a:lnSpc>
                <a:spcPct val="107000"/>
              </a:lnSpc>
              <a:spcAft>
                <a:spcPts val="800"/>
              </a:spcAft>
              <a:buNone/>
            </a:pPr>
            <a:r>
              <a:rPr lang="en-US" sz="2000" b="1" dirty="0">
                <a:latin typeface="Times New Roman" panose="02020603050405020304" pitchFamily="18" charset="0"/>
                <a:cs typeface="Times New Roman" panose="02020603050405020304" pitchFamily="18" charset="0"/>
              </a:rPr>
              <a:t>Step 3: </a:t>
            </a:r>
            <a:r>
              <a:rPr lang="tr-TR" sz="2000" b="1" dirty="0">
                <a:latin typeface="Times New Roman" panose="02020603050405020304" pitchFamily="18" charset="0"/>
                <a:cs typeface="Times New Roman" panose="02020603050405020304" pitchFamily="18" charset="0"/>
              </a:rPr>
              <a:t>Determine the sequence of the activities and precedence relationships among all activities by constructing a Gantt chart and Network diagram. </a:t>
            </a:r>
          </a:p>
          <a:p>
            <a:pPr marL="0" indent="0">
              <a:lnSpc>
                <a:spcPct val="107000"/>
              </a:lnSpc>
              <a:spcAft>
                <a:spcPts val="800"/>
              </a:spcAft>
              <a:buNone/>
            </a:pPr>
            <a:r>
              <a:rPr lang="tr-TR" sz="1600" dirty="0">
                <a:latin typeface="Times New Roman" panose="02020603050405020304" pitchFamily="18" charset="0"/>
                <a:cs typeface="Times New Roman" panose="02020603050405020304" pitchFamily="18" charset="0"/>
              </a:rPr>
              <a:t>Determine the Order and Relations between activities</a:t>
            </a:r>
          </a:p>
          <a:p>
            <a:pPr marL="0" indent="0">
              <a:buNone/>
            </a:pPr>
            <a:endParaRPr lang="tr-TR" dirty="0"/>
          </a:p>
        </p:txBody>
      </p:sp>
      <p:sp>
        <p:nvSpPr>
          <p:cNvPr id="4" name="Footer Placeholder 3">
            <a:extLst>
              <a:ext uri="{FF2B5EF4-FFF2-40B4-BE49-F238E27FC236}">
                <a16:creationId xmlns:a16="http://schemas.microsoft.com/office/drawing/2014/main" id="{18A631DB-605F-4DBB-AAF1-5A6436998DF7}"/>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397BB7B3-D52B-4860-85B9-BD04A0179BE4}"/>
              </a:ext>
            </a:extLst>
          </p:cNvPr>
          <p:cNvSpPr>
            <a:spLocks noGrp="1"/>
          </p:cNvSpPr>
          <p:nvPr>
            <p:ph type="sldNum" sz="quarter" idx="12"/>
          </p:nvPr>
        </p:nvSpPr>
        <p:spPr/>
        <p:txBody>
          <a:bodyPr/>
          <a:lstStyle/>
          <a:p>
            <a:fld id="{F43085E7-DD81-4654-9295-72AD80DBC430}" type="slidenum">
              <a:rPr lang="tr-TR" smtClean="0"/>
              <a:t>31</a:t>
            </a:fld>
            <a:endParaRPr lang="tr-TR"/>
          </a:p>
        </p:txBody>
      </p:sp>
      <p:pic>
        <p:nvPicPr>
          <p:cNvPr id="7" name="Picture 6">
            <a:extLst>
              <a:ext uri="{FF2B5EF4-FFF2-40B4-BE49-F238E27FC236}">
                <a16:creationId xmlns:a16="http://schemas.microsoft.com/office/drawing/2014/main" id="{D6ADB2FE-2277-4577-96E5-34AC9415A4E6}"/>
              </a:ext>
            </a:extLst>
          </p:cNvPr>
          <p:cNvPicPr>
            <a:picLocks noChangeAspect="1"/>
          </p:cNvPicPr>
          <p:nvPr/>
        </p:nvPicPr>
        <p:blipFill>
          <a:blip r:embed="rId2"/>
          <a:stretch>
            <a:fillRect/>
          </a:stretch>
        </p:blipFill>
        <p:spPr>
          <a:xfrm>
            <a:off x="838200" y="2819400"/>
            <a:ext cx="4410075" cy="2590800"/>
          </a:xfrm>
          <a:prstGeom prst="rect">
            <a:avLst/>
          </a:prstGeom>
        </p:spPr>
      </p:pic>
      <p:pic>
        <p:nvPicPr>
          <p:cNvPr id="9" name="Picture 8">
            <a:extLst>
              <a:ext uri="{FF2B5EF4-FFF2-40B4-BE49-F238E27FC236}">
                <a16:creationId xmlns:a16="http://schemas.microsoft.com/office/drawing/2014/main" id="{EAEE7BDE-1771-45C8-975E-F722A6EDB627}"/>
              </a:ext>
            </a:extLst>
          </p:cNvPr>
          <p:cNvPicPr>
            <a:picLocks noChangeAspect="1"/>
          </p:cNvPicPr>
          <p:nvPr/>
        </p:nvPicPr>
        <p:blipFill>
          <a:blip r:embed="rId3"/>
          <a:stretch>
            <a:fillRect/>
          </a:stretch>
        </p:blipFill>
        <p:spPr>
          <a:xfrm>
            <a:off x="6271534" y="641456"/>
            <a:ext cx="5397954" cy="2940848"/>
          </a:xfrm>
          <a:prstGeom prst="rect">
            <a:avLst/>
          </a:prstGeom>
        </p:spPr>
      </p:pic>
      <p:pic>
        <p:nvPicPr>
          <p:cNvPr id="11" name="Picture 10">
            <a:extLst>
              <a:ext uri="{FF2B5EF4-FFF2-40B4-BE49-F238E27FC236}">
                <a16:creationId xmlns:a16="http://schemas.microsoft.com/office/drawing/2014/main" id="{603B68F6-7B04-4E34-B0BF-B2DE13214DF2}"/>
              </a:ext>
            </a:extLst>
          </p:cNvPr>
          <p:cNvPicPr>
            <a:picLocks noChangeAspect="1"/>
          </p:cNvPicPr>
          <p:nvPr/>
        </p:nvPicPr>
        <p:blipFill>
          <a:blip r:embed="rId4"/>
          <a:stretch>
            <a:fillRect/>
          </a:stretch>
        </p:blipFill>
        <p:spPr>
          <a:xfrm>
            <a:off x="6271534" y="3676650"/>
            <a:ext cx="1653266" cy="679020"/>
          </a:xfrm>
          <a:prstGeom prst="rect">
            <a:avLst/>
          </a:prstGeom>
        </p:spPr>
      </p:pic>
      <p:pic>
        <p:nvPicPr>
          <p:cNvPr id="13" name="Picture 12">
            <a:extLst>
              <a:ext uri="{FF2B5EF4-FFF2-40B4-BE49-F238E27FC236}">
                <a16:creationId xmlns:a16="http://schemas.microsoft.com/office/drawing/2014/main" id="{936A9BD2-D0FB-40A6-ACAE-B9099F67C9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202261" y="4146550"/>
            <a:ext cx="4819650" cy="2209800"/>
          </a:xfrm>
          <a:prstGeom prst="rect">
            <a:avLst/>
          </a:prstGeom>
        </p:spPr>
      </p:pic>
      <p:pic>
        <p:nvPicPr>
          <p:cNvPr id="15" name="Picture 14">
            <a:extLst>
              <a:ext uri="{FF2B5EF4-FFF2-40B4-BE49-F238E27FC236}">
                <a16:creationId xmlns:a16="http://schemas.microsoft.com/office/drawing/2014/main" id="{49B9AD2A-9902-4434-8626-D5E22DE69B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15078" y="5452272"/>
            <a:ext cx="1653266" cy="723304"/>
          </a:xfrm>
          <a:prstGeom prst="rect">
            <a:avLst/>
          </a:prstGeom>
        </p:spPr>
      </p:pic>
    </p:spTree>
    <p:extLst>
      <p:ext uri="{BB962C8B-B14F-4D97-AF65-F5344CB8AC3E}">
        <p14:creationId xmlns:p14="http://schemas.microsoft.com/office/powerpoint/2010/main" val="2922069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3ABDA-979E-4CF8-98EA-9FAF279D7069}"/>
              </a:ext>
            </a:extLst>
          </p:cNvPr>
          <p:cNvSpPr>
            <a:spLocks noGrp="1"/>
          </p:cNvSpPr>
          <p:nvPr>
            <p:ph idx="1"/>
          </p:nvPr>
        </p:nvSpPr>
        <p:spPr>
          <a:xfrm>
            <a:off x="838200" y="381000"/>
            <a:ext cx="10515600" cy="5795963"/>
          </a:xfrm>
        </p:spPr>
        <p:txBody>
          <a:bodyPr>
            <a:normAutofit fontScale="92500" lnSpcReduction="20000"/>
          </a:bodyPr>
          <a:lstStyle/>
          <a:p>
            <a:pPr marL="0" indent="0" algn="just">
              <a:buNone/>
            </a:pPr>
            <a:r>
              <a:rPr lang="en-US" sz="2000" b="1" dirty="0">
                <a:latin typeface="Times New Roman" panose="02020603050405020304" pitchFamily="18" charset="0"/>
                <a:cs typeface="Times New Roman" panose="02020603050405020304" pitchFamily="18" charset="0"/>
              </a:rPr>
              <a:t>Step 4: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Determine the critical path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critical path represents the shortest time in which a project can be completed.</a:t>
            </a: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critical path of a Network diagram is represented by the sequence of connected activities that produces the shortest overall time period.</a:t>
            </a: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It is possible to have  multiple critical paths</a:t>
            </a: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All nodes and activities within this sequence are referred to as being “on” the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critical path.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Any activity on the critical path that is delayed in completion delays the entire project. </a:t>
            </a: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Nodes not on the critical path can be delayed  without delaying the final completion of the project. These nodes contain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slack time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and allow the project manager some flexibility in scheduling.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Slack time: The amount of time that an activity can be delayed without </a:t>
            </a:r>
            <a:r>
              <a:rPr lang="tr-TR" sz="1800" dirty="0">
                <a:latin typeface="Times New Roman" panose="02020603050405020304" pitchFamily="18" charset="0"/>
                <a:cs typeface="Times New Roman" panose="02020603050405020304" pitchFamily="18" charset="0"/>
              </a:rPr>
              <a:t>delaying the project.</a:t>
            </a:r>
            <a:endParaRPr lang="en-US" sz="18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tr-TR" sz="1800" dirty="0">
                <a:latin typeface="Times New Roman" panose="02020603050405020304" pitchFamily="18" charset="0"/>
                <a:cs typeface="Times New Roman" panose="02020603050405020304" pitchFamily="18" charset="0"/>
              </a:rPr>
              <a:t>Two types of slack are possible:</a:t>
            </a:r>
          </a:p>
          <a:p>
            <a:pPr marL="400050" indent="-400050" algn="just">
              <a:lnSpc>
                <a:spcPct val="120000"/>
              </a:lnSpc>
              <a:spcBef>
                <a:spcPts val="0"/>
              </a:spcBef>
              <a:buFont typeface="+mj-lt"/>
              <a:buAutoNum type="romanLcPeriod"/>
            </a:pPr>
            <a:r>
              <a:rPr lang="tr-TR" sz="1800" dirty="0">
                <a:latin typeface="Times New Roman" panose="02020603050405020304" pitchFamily="18" charset="0"/>
                <a:cs typeface="Times New Roman" panose="02020603050405020304" pitchFamily="18" charset="0"/>
              </a:rPr>
              <a:t>Free slack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without delaying the early start of any task immediately following. </a:t>
            </a:r>
          </a:p>
          <a:p>
            <a:pPr marL="400050" indent="-400050" algn="just">
              <a:lnSpc>
                <a:spcPct val="120000"/>
              </a:lnSpc>
              <a:spcBef>
                <a:spcPts val="0"/>
              </a:spcBef>
              <a:buFont typeface="+mj-lt"/>
              <a:buAutoNum type="romanLcPeriod"/>
            </a:pPr>
            <a:r>
              <a:rPr lang="tr-TR" sz="1800" dirty="0">
                <a:latin typeface="Times New Roman" panose="02020603050405020304" pitchFamily="18" charset="0"/>
                <a:cs typeface="Times New Roman" panose="02020603050405020304" pitchFamily="18" charset="0"/>
              </a:rPr>
              <a:t>Total slack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without delaying the completion of the project.</a:t>
            </a:r>
          </a:p>
          <a:p>
            <a:pPr marL="0" indent="0" algn="just">
              <a:lnSpc>
                <a:spcPct val="120000"/>
              </a:lnSpc>
              <a:spcBef>
                <a:spcPts val="0"/>
              </a:spcBef>
              <a:buNone/>
            </a:pPr>
            <a:endParaRPr lang="en-US" sz="18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tr-TR" sz="1800" dirty="0">
                <a:latin typeface="Times New Roman" panose="02020603050405020304" pitchFamily="18" charset="0"/>
                <a:cs typeface="Times New Roman" panose="02020603050405020304" pitchFamily="18" charset="0"/>
              </a:rPr>
              <a:t>Understanding free and total slack allows the project manager to  identify where trade-offs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can be made if changes to the project schedule are needed. </a:t>
            </a:r>
          </a:p>
          <a:p>
            <a:pPr marL="0" indent="0" algn="just">
              <a:buNone/>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D65919F-74CA-470A-91A0-34FC4090B61A}"/>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F0DBD035-F0FD-4C52-A5A4-20AB845EEECB}"/>
              </a:ext>
            </a:extLst>
          </p:cNvPr>
          <p:cNvSpPr>
            <a:spLocks noGrp="1"/>
          </p:cNvSpPr>
          <p:nvPr>
            <p:ph type="sldNum" sz="quarter" idx="12"/>
          </p:nvPr>
        </p:nvSpPr>
        <p:spPr/>
        <p:txBody>
          <a:bodyPr/>
          <a:lstStyle/>
          <a:p>
            <a:fld id="{F43085E7-DD81-4654-9295-72AD80DBC430}" type="slidenum">
              <a:rPr lang="tr-TR" smtClean="0"/>
              <a:t>32</a:t>
            </a:fld>
            <a:endParaRPr lang="tr-TR"/>
          </a:p>
        </p:txBody>
      </p:sp>
    </p:spTree>
    <p:extLst>
      <p:ext uri="{BB962C8B-B14F-4D97-AF65-F5344CB8AC3E}">
        <p14:creationId xmlns:p14="http://schemas.microsoft.com/office/powerpoint/2010/main" val="3202970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E9A1B6-7AF1-4B9F-BFF5-8DD7EF8CB43B}"/>
                  </a:ext>
                </a:extLst>
              </p:cNvPr>
              <p:cNvSpPr>
                <a:spLocks noGrp="1"/>
              </p:cNvSpPr>
              <p:nvPr>
                <p:ph idx="1"/>
              </p:nvPr>
            </p:nvSpPr>
            <p:spPr>
              <a:xfrm>
                <a:off x="838200" y="413656"/>
                <a:ext cx="10515600" cy="6050643"/>
              </a:xfrm>
            </p:spPr>
            <p:txBody>
              <a:bodyPr>
                <a:normAutofit fontScale="92500" lnSpcReduction="20000"/>
              </a:bodyPr>
              <a:lstStyle/>
              <a:p>
                <a:pPr algn="just">
                  <a:lnSpc>
                    <a:spcPct val="107000"/>
                  </a:lnSpc>
                  <a:spcAft>
                    <a:spcPts val="800"/>
                  </a:spcAft>
                  <a:buFont typeface="Wingdings" panose="05000000000000000000" pitchFamily="2" charset="2"/>
                  <a:buChar char="q"/>
                </a:pPr>
                <a:r>
                  <a:rPr lang="en-US"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How </a:t>
                </a:r>
                <a:r>
                  <a:rPr lang="en-US" sz="19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tr-TR"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 determine the critical path</a:t>
                </a:r>
                <a:r>
                  <a:rPr lang="en-US"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9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buFont typeface="+mj-lt"/>
                  <a:buAutoNum type="arabicPeriod"/>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calculate the earliest expected completion time for each activity (</a:t>
                </a:r>
                <a14:m>
                  <m:oMath xmlns:m="http://schemas.openxmlformats.org/officeDocument/2006/math">
                    <m:sSub>
                      <m:sSubPr>
                        <m:ctrlPr>
                          <a:rPr lang="en-US" sz="2100" i="1" smtClean="0">
                            <a:effectLst/>
                            <a:latin typeface="Cambria Math" panose="02040503050406030204" pitchFamily="18" charset="0"/>
                          </a:rPr>
                        </m:ctrlPr>
                      </m:sSubPr>
                      <m:e>
                        <m:r>
                          <a:rPr lang="en-US" sz="2100" b="0" i="1" smtClean="0">
                            <a:effectLst/>
                            <a:latin typeface="Cambria Math" panose="02040503050406030204" pitchFamily="18" charset="0"/>
                          </a:rPr>
                          <m:t>𝑇</m:t>
                        </m:r>
                      </m:e>
                      <m:sub>
                        <m:r>
                          <a:rPr lang="en-US" sz="2100" b="0" i="1" smtClean="0">
                            <a:effectLst/>
                            <a:latin typeface="Cambria Math" panose="02040503050406030204" pitchFamily="18" charset="0"/>
                          </a:rPr>
                          <m:t>𝐸</m:t>
                        </m:r>
                      </m:sub>
                    </m:sSub>
                  </m:oMath>
                </a14:m>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buFont typeface="+mj-lt"/>
                  <a:buAutoNum type="arabicPeriod"/>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calculate the latest expected completion time for each activity (</a:t>
                </a:r>
                <a14:m>
                  <m:oMath xmlns:m="http://schemas.openxmlformats.org/officeDocument/2006/math">
                    <m:sSub>
                      <m:sSubPr>
                        <m:ctrlPr>
                          <a:rPr lang="en-US" sz="1800" i="1" smtClean="0">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rabicPeriod"/>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Calculate the slack time for each activity.</a:t>
                </a:r>
              </a:p>
              <a:p>
                <a:pPr marL="342900" lvl="0" indent="-342900" algn="just">
                  <a:lnSpc>
                    <a:spcPct val="107000"/>
                  </a:lnSpc>
                  <a:spcAft>
                    <a:spcPts val="800"/>
                  </a:spcAft>
                  <a:buFont typeface="+mj-lt"/>
                  <a:buAutoNum type="arabicPeriod"/>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All activities with a slack time equal to zero are on the critical path</a:t>
                </a:r>
                <a:endParaRPr lang="en-US" sz="1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1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How to </a:t>
                </a:r>
                <a:r>
                  <a:rPr lang="tr-TR"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calculate (</a:t>
                </a:r>
                <a14:m>
                  <m:oMath xmlns:m="http://schemas.openxmlformats.org/officeDocument/2006/math">
                    <m:sSub>
                      <m:sSubPr>
                        <m:ctrlPr>
                          <a:rPr lang="en-US" sz="1800" i="1">
                            <a:solidFill>
                              <a:schemeClr val="accent5">
                                <a:lumMod val="75000"/>
                              </a:schemeClr>
                            </a:solidFill>
                            <a:latin typeface="Cambria Math" panose="02040503050406030204" pitchFamily="18" charset="0"/>
                            <a:ea typeface="Calibri" panose="020F0502020204030204" pitchFamily="34" charset="0"/>
                            <a:cs typeface="Century-Book"/>
                          </a:rPr>
                        </m:ctrlPr>
                      </m:sSubPr>
                      <m:e>
                        <m:r>
                          <a:rPr lang="en-US" sz="1800">
                            <a:solidFill>
                              <a:schemeClr val="accent5">
                                <a:lumMod val="75000"/>
                              </a:schemeClr>
                            </a:solidFill>
                            <a:latin typeface="Cambria Math" panose="02040503050406030204" pitchFamily="18" charset="0"/>
                            <a:ea typeface="Calibri" panose="020F0502020204030204" pitchFamily="34" charset="0"/>
                            <a:cs typeface="Century-Book"/>
                          </a:rPr>
                          <m:t>𝑇</m:t>
                        </m:r>
                      </m:e>
                      <m:sub>
                        <m:r>
                          <a:rPr lang="en-US" sz="1800">
                            <a:solidFill>
                              <a:schemeClr val="accent5">
                                <a:lumMod val="75000"/>
                              </a:schemeClr>
                            </a:solidFill>
                            <a:latin typeface="Cambria Math" panose="02040503050406030204" pitchFamily="18" charset="0"/>
                            <a:ea typeface="Calibri" panose="020F0502020204030204" pitchFamily="34" charset="0"/>
                            <a:cs typeface="Century-Book"/>
                          </a:rPr>
                          <m:t>𝐸</m:t>
                        </m:r>
                      </m:sub>
                    </m:sSub>
                  </m:oMath>
                </a14:m>
                <a:r>
                  <a:rPr lang="tr-TR"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tr-TR"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buClr>
                    <a:schemeClr val="accent1">
                      <a:lumMod val="75000"/>
                    </a:schemeClr>
                  </a:buClr>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Start from the first activity, each activity’s </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earliest expected completion time (</a:t>
                </a:r>
                <a14:m>
                  <m:oMath xmlns:m="http://schemas.openxmlformats.org/officeDocument/2006/math">
                    <m:sSub>
                      <m:sSubPr>
                        <m:ctrlPr>
                          <a:rPr lang="en-US" i="1" smtClean="0">
                            <a:solidFill>
                              <a:srgbClr val="FF0000"/>
                            </a:solidFill>
                            <a:effectLst/>
                            <a:latin typeface="Cambria Math" panose="02040503050406030204" pitchFamily="18" charset="0"/>
                          </a:rPr>
                        </m:ctrlPr>
                      </m:sSubPr>
                      <m:e>
                        <m:r>
                          <a:rPr lang="en-US" b="0" i="1" smtClean="0">
                            <a:solidFill>
                              <a:srgbClr val="FF0000"/>
                            </a:solidFill>
                            <a:effectLst/>
                            <a:latin typeface="Cambria Math" panose="02040503050406030204" pitchFamily="18" charset="0"/>
                          </a:rPr>
                          <m:t>𝑇</m:t>
                        </m:r>
                      </m:e>
                      <m:sub>
                        <m:r>
                          <a:rPr lang="en-US" b="0" i="1" smtClean="0">
                            <a:solidFill>
                              <a:srgbClr val="FF0000"/>
                            </a:solidFill>
                            <a:effectLst/>
                            <a:latin typeface="Cambria Math" panose="02040503050406030204" pitchFamily="18" charset="0"/>
                          </a:rPr>
                          <m:t>𝐸</m:t>
                        </m:r>
                      </m:sub>
                    </m:sSub>
                  </m:oMath>
                </a14:m>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sum of  the expected completion times (</a:t>
                </a:r>
                <a:r>
                  <a:rPr lang="tr-TR"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ET</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the activity and each preceding activity, in precedence order.</a:t>
                </a:r>
              </a:p>
              <a:p>
                <a:pPr algn="just">
                  <a:lnSpc>
                    <a:spcPct val="100000"/>
                  </a:lnSpc>
                  <a:spcBef>
                    <a:spcPts val="0"/>
                  </a:spcBef>
                  <a:buClr>
                    <a:schemeClr val="accent1">
                      <a:lumMod val="75000"/>
                    </a:schemeClr>
                  </a:buClr>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If two or more activities precede an activity, the largest expected completion time of these activities is used in calculating the new activity’s expected completion time. </a:t>
                </a:r>
              </a:p>
              <a:p>
                <a:pPr algn="just">
                  <a:lnSpc>
                    <a:spcPct val="100000"/>
                  </a:lnSpc>
                  <a:spcBef>
                    <a:spcPts val="0"/>
                  </a:spcBef>
                  <a:buClr>
                    <a:schemeClr val="accent1">
                      <a:lumMod val="75000"/>
                    </a:schemeClr>
                  </a:buClr>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earliest expected completion time for the last activity of the project represents the amount of time the project should take to complet</a:t>
                </a:r>
              </a:p>
              <a:p>
                <a:pPr marL="0" indent="0" algn="just">
                  <a:lnSpc>
                    <a:spcPct val="107000"/>
                  </a:lnSpc>
                  <a:spcAft>
                    <a:spcPts val="800"/>
                  </a:spcAft>
                  <a:buNone/>
                </a:pPr>
                <a:r>
                  <a:rPr lang="tr-TR" sz="1800" dirty="0">
                    <a:solidFill>
                      <a:schemeClr val="accent5">
                        <a:lumMod val="75000"/>
                      </a:schemeClr>
                    </a:solidFill>
                    <a:latin typeface="Times New Roman" panose="02020603050405020304" pitchFamily="18" charset="0"/>
                    <a:cs typeface="Times New Roman" panose="02020603050405020304" pitchFamily="18" charset="0"/>
                  </a:rPr>
                  <a:t>How to calculate (</a:t>
                </a:r>
                <a14:m>
                  <m:oMath xmlns:m="http://schemas.openxmlformats.org/officeDocument/2006/math">
                    <m:sSub>
                      <m:sSubPr>
                        <m:ctrlPr>
                          <a:rPr lang="en-US" sz="1800" i="1">
                            <a:solidFill>
                              <a:schemeClr val="accent5">
                                <a:lumMod val="75000"/>
                              </a:schemeClr>
                            </a:solidFill>
                            <a:latin typeface="Cambria Math" panose="02040503050406030204" pitchFamily="18" charset="0"/>
                          </a:rPr>
                        </m:ctrlPr>
                      </m:sSubPr>
                      <m:e>
                        <m:r>
                          <a:rPr lang="en-US" sz="1800">
                            <a:solidFill>
                              <a:schemeClr val="accent5">
                                <a:lumMod val="75000"/>
                              </a:schemeClr>
                            </a:solidFill>
                            <a:latin typeface="Cambria Math" panose="02040503050406030204" pitchFamily="18" charset="0"/>
                          </a:rPr>
                          <m:t>𝑇</m:t>
                        </m:r>
                      </m:e>
                      <m:sub>
                        <m:r>
                          <a:rPr lang="en-US" sz="1800">
                            <a:solidFill>
                              <a:schemeClr val="accent5">
                                <a:lumMod val="75000"/>
                              </a:schemeClr>
                            </a:solidFill>
                            <a:latin typeface="Cambria Math" panose="02040503050406030204" pitchFamily="18" charset="0"/>
                          </a:rPr>
                          <m:t>𝐿</m:t>
                        </m:r>
                      </m:sub>
                    </m:sSub>
                  </m:oMath>
                </a14:m>
                <a:r>
                  <a:rPr lang="tr-TR" sz="1800" dirty="0">
                    <a:solidFill>
                      <a:schemeClr val="accent5">
                        <a:lumMod val="75000"/>
                      </a:schemeClr>
                    </a:solidFill>
                    <a:latin typeface="Times New Roman" panose="02020603050405020304" pitchFamily="18" charset="0"/>
                    <a:cs typeface="Times New Roman" panose="02020603050405020304" pitchFamily="18" charset="0"/>
                  </a:rPr>
                  <a:t>)</a:t>
                </a:r>
              </a:p>
              <a:p>
                <a:pPr algn="just">
                  <a:lnSpc>
                    <a:spcPct val="100000"/>
                  </a:lnSpc>
                  <a:spcBef>
                    <a:spcPts val="0"/>
                  </a:spcBef>
                  <a:spcAft>
                    <a:spcPts val="800"/>
                  </a:spcAft>
                  <a:buClr>
                    <a:schemeClr val="accent1">
                      <a:lumMod val="50000"/>
                    </a:schemeClr>
                  </a:buClr>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latest expected </a:t>
                </a:r>
                <a:r>
                  <a:rPr lang="tr-TR" sz="1800" dirty="0">
                    <a:latin typeface="Times New Roman" panose="02020603050405020304" pitchFamily="18" charset="0"/>
                    <a:ea typeface="Calibri" panose="020F0502020204030204" pitchFamily="34" charset="0"/>
                    <a:cs typeface="Times New Roman" panose="02020603050405020304" pitchFamily="18" charset="0"/>
                  </a:rPr>
                  <a:t>completion time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tr-TR" sz="1800" dirty="0">
                    <a:latin typeface="Times New Roman" panose="02020603050405020304" pitchFamily="18" charset="0"/>
                    <a:ea typeface="Calibri" panose="020F0502020204030204" pitchFamily="34" charset="0"/>
                    <a:cs typeface="Times New Roman" panose="02020603050405020304" pitchFamily="18" charset="0"/>
                  </a:rPr>
                  <a:t>) refers to the time in which an activity can be completed without delaying the project. </a:t>
                </a:r>
              </a:p>
              <a:p>
                <a:pPr algn="just">
                  <a:lnSpc>
                    <a:spcPct val="100000"/>
                  </a:lnSpc>
                  <a:spcBef>
                    <a:spcPts val="0"/>
                  </a:spcBef>
                  <a:spcAft>
                    <a:spcPts val="800"/>
                  </a:spcAft>
                  <a:buClr>
                    <a:schemeClr val="accent1">
                      <a:lumMod val="50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Start from the last activity, and set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tr-TR" sz="1800" dirty="0">
                    <a:latin typeface="Times New Roman" panose="02020603050405020304" pitchFamily="18" charset="0"/>
                    <a:ea typeface="Calibri" panose="020F0502020204030204" pitchFamily="34" charset="0"/>
                    <a:cs typeface="Times New Roman" panose="02020603050405020304" pitchFamily="18" charset="0"/>
                  </a:rPr>
                  <a:t> equal to the final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𝐸</m:t>
                        </m:r>
                      </m:sub>
                    </m:sSub>
                    <m:r>
                      <a:rPr lang="en-US" sz="1800">
                        <a:latin typeface="Cambria Math" panose="02040503050406030204" pitchFamily="18" charset="0"/>
                        <a:ea typeface="Calibri" panose="020F0502020204030204" pitchFamily="34" charset="0"/>
                        <a:cs typeface="Century-Book"/>
                      </a:rPr>
                      <m:t> </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buClr>
                    <a:schemeClr val="accent1">
                      <a:lumMod val="50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For each activity, Subtract the expected time (ET) from the latest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expected completion time (</a:t>
                </a:r>
                <a14:m>
                  <m:oMath xmlns:m="http://schemas.openxmlformats.org/officeDocument/2006/math">
                    <m:sSub>
                      <m:sSubPr>
                        <m:ctrlPr>
                          <a:rPr lang="en-US" sz="1800" i="1" smtClean="0">
                            <a:effectLst/>
                            <a:latin typeface="Cambria Math" panose="02040503050406030204" pitchFamily="18" charset="0"/>
                          </a:rPr>
                        </m:ctrlPr>
                      </m:sSubPr>
                      <m:e>
                        <m:r>
                          <a:rPr lang="en-US" sz="1800" b="0" i="1" smtClean="0">
                            <a:effectLst/>
                            <a:latin typeface="Cambria Math" panose="02040503050406030204" pitchFamily="18" charset="0"/>
                          </a:rPr>
                          <m:t>𝑇</m:t>
                        </m:r>
                      </m:e>
                      <m:sub>
                        <m:r>
                          <a:rPr lang="en-US" sz="1800" b="0" i="1" smtClean="0">
                            <a:effectLst/>
                            <a:latin typeface="Cambria Math" panose="02040503050406030204" pitchFamily="18" charset="0"/>
                          </a:rPr>
                          <m:t>𝐿</m:t>
                        </m:r>
                      </m:sub>
                    </m:sSub>
                  </m:oMath>
                </a14:m>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its succeding activity.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800"/>
                  </a:spcAft>
                  <a:buClr>
                    <a:schemeClr val="accent1">
                      <a:lumMod val="50000"/>
                    </a:schemeClr>
                  </a:buClr>
                  <a:buNone/>
                </a:pPr>
                <a:r>
                  <a:rPr lang="tr-TR" sz="1800" dirty="0">
                    <a:solidFill>
                      <a:schemeClr val="accent5">
                        <a:lumMod val="75000"/>
                      </a:schemeClr>
                    </a:solidFill>
                    <a:latin typeface="Times New Roman" panose="02020603050405020304" pitchFamily="18" charset="0"/>
                    <a:cs typeface="Times New Roman" panose="02020603050405020304" pitchFamily="18" charset="0"/>
                  </a:rPr>
                  <a:t>The slack time </a:t>
                </a:r>
                <a:r>
                  <a:rPr lang="en-US" sz="1800" dirty="0">
                    <a:solidFill>
                      <a:schemeClr val="accent5">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smtClean="0">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𝐸</m:t>
                        </m:r>
                      </m:sub>
                    </m:sSub>
                    <m:r>
                      <a:rPr lang="en-US" sz="1800">
                        <a:latin typeface="Cambria Math" panose="02040503050406030204" pitchFamily="18" charset="0"/>
                        <a:ea typeface="Calibri" panose="020F0502020204030204" pitchFamily="34" charset="0"/>
                        <a:cs typeface="Century-Book"/>
                      </a:rPr>
                      <m:t> </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800"/>
                  </a:spcAft>
                  <a:buClr>
                    <a:schemeClr val="accent1">
                      <a:lumMod val="50000"/>
                    </a:schemeClr>
                  </a:buClr>
                  <a:buNone/>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800"/>
                  </a:spcAft>
                  <a:buClr>
                    <a:schemeClr val="accent1">
                      <a:lumMod val="50000"/>
                    </a:schemeClr>
                  </a:buClr>
                  <a:buNone/>
                </a:pPr>
                <a:endParaRPr lang="tr-TR"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7E9A1B6-7AF1-4B9F-BFF5-8DD7EF8CB43B}"/>
                  </a:ext>
                </a:extLst>
              </p:cNvPr>
              <p:cNvSpPr>
                <a:spLocks noGrp="1" noRot="1" noChangeAspect="1" noMove="1" noResize="1" noEditPoints="1" noAdjustHandles="1" noChangeArrowheads="1" noChangeShapeType="1" noTextEdit="1"/>
              </p:cNvSpPr>
              <p:nvPr>
                <p:ph idx="1"/>
              </p:nvPr>
            </p:nvSpPr>
            <p:spPr>
              <a:xfrm>
                <a:off x="838200" y="413656"/>
                <a:ext cx="10515600" cy="6050643"/>
              </a:xfrm>
              <a:blipFill>
                <a:blip r:embed="rId2"/>
                <a:stretch>
                  <a:fillRect l="-406" t="-1210" r="-348"/>
                </a:stretch>
              </a:blipFill>
            </p:spPr>
            <p:txBody>
              <a:bodyPr/>
              <a:lstStyle/>
              <a:p>
                <a:r>
                  <a:rPr lang="tr-TR">
                    <a:noFill/>
                  </a:rPr>
                  <a:t> </a:t>
                </a:r>
              </a:p>
            </p:txBody>
          </p:sp>
        </mc:Fallback>
      </mc:AlternateContent>
      <p:sp>
        <p:nvSpPr>
          <p:cNvPr id="4" name="Footer Placeholder 3">
            <a:extLst>
              <a:ext uri="{FF2B5EF4-FFF2-40B4-BE49-F238E27FC236}">
                <a16:creationId xmlns:a16="http://schemas.microsoft.com/office/drawing/2014/main" id="{97A53773-2535-42F9-A045-6195980E8191}"/>
              </a:ext>
            </a:extLst>
          </p:cNvPr>
          <p:cNvSpPr>
            <a:spLocks noGrp="1"/>
          </p:cNvSpPr>
          <p:nvPr>
            <p:ph type="ftr" sz="quarter" idx="11"/>
          </p:nvPr>
        </p:nvSpPr>
        <p:spPr/>
        <p:txBody>
          <a:bodyPr/>
          <a:lstStyle/>
          <a:p>
            <a:r>
              <a:rPr lang="tr-TR" dirty="0"/>
              <a:t>IENG / MANE 372 - Chapter 3</a:t>
            </a:r>
          </a:p>
        </p:txBody>
      </p:sp>
      <p:sp>
        <p:nvSpPr>
          <p:cNvPr id="5" name="Slide Number Placeholder 4">
            <a:extLst>
              <a:ext uri="{FF2B5EF4-FFF2-40B4-BE49-F238E27FC236}">
                <a16:creationId xmlns:a16="http://schemas.microsoft.com/office/drawing/2014/main" id="{04AE7A9F-8BF3-4B9A-9D49-DCB07EDD6A32}"/>
              </a:ext>
            </a:extLst>
          </p:cNvPr>
          <p:cNvSpPr>
            <a:spLocks noGrp="1"/>
          </p:cNvSpPr>
          <p:nvPr>
            <p:ph type="sldNum" sz="quarter" idx="12"/>
          </p:nvPr>
        </p:nvSpPr>
        <p:spPr/>
        <p:txBody>
          <a:bodyPr/>
          <a:lstStyle/>
          <a:p>
            <a:fld id="{F43085E7-DD81-4654-9295-72AD80DBC430}" type="slidenum">
              <a:rPr lang="tr-TR" smtClean="0"/>
              <a:t>33</a:t>
            </a:fld>
            <a:endParaRPr lang="tr-TR"/>
          </a:p>
        </p:txBody>
      </p:sp>
    </p:spTree>
    <p:extLst>
      <p:ext uri="{BB962C8B-B14F-4D97-AF65-F5344CB8AC3E}">
        <p14:creationId xmlns:p14="http://schemas.microsoft.com/office/powerpoint/2010/main" val="102222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CE1468-BE48-41AB-84A9-BDDB928BECEA}"/>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1D859B90-ACFA-4C77-97DB-0D2178040C51}"/>
              </a:ext>
            </a:extLst>
          </p:cNvPr>
          <p:cNvSpPr>
            <a:spLocks noGrp="1"/>
          </p:cNvSpPr>
          <p:nvPr>
            <p:ph type="sldNum" sz="quarter" idx="12"/>
          </p:nvPr>
        </p:nvSpPr>
        <p:spPr/>
        <p:txBody>
          <a:bodyPr/>
          <a:lstStyle/>
          <a:p>
            <a:fld id="{F43085E7-DD81-4654-9295-72AD80DBC430}" type="slidenum">
              <a:rPr lang="tr-TR" smtClean="0"/>
              <a:t>34</a:t>
            </a:fld>
            <a:endParaRPr lang="tr-TR"/>
          </a:p>
        </p:txBody>
      </p:sp>
      <p:pic>
        <p:nvPicPr>
          <p:cNvPr id="7" name="Picture 6">
            <a:extLst>
              <a:ext uri="{FF2B5EF4-FFF2-40B4-BE49-F238E27FC236}">
                <a16:creationId xmlns:a16="http://schemas.microsoft.com/office/drawing/2014/main" id="{6B1C2E06-0EB5-4601-80DD-0A858EFF48F4}"/>
              </a:ext>
            </a:extLst>
          </p:cNvPr>
          <p:cNvPicPr>
            <a:picLocks noChangeAspect="1"/>
          </p:cNvPicPr>
          <p:nvPr/>
        </p:nvPicPr>
        <p:blipFill>
          <a:blip r:embed="rId2"/>
          <a:stretch>
            <a:fillRect/>
          </a:stretch>
        </p:blipFill>
        <p:spPr>
          <a:xfrm>
            <a:off x="481857" y="1126173"/>
            <a:ext cx="5538685" cy="2495550"/>
          </a:xfrm>
          <a:prstGeom prst="rect">
            <a:avLst/>
          </a:prstGeom>
        </p:spPr>
      </p:pic>
      <p:pic>
        <p:nvPicPr>
          <p:cNvPr id="9" name="Picture 8">
            <a:extLst>
              <a:ext uri="{FF2B5EF4-FFF2-40B4-BE49-F238E27FC236}">
                <a16:creationId xmlns:a16="http://schemas.microsoft.com/office/drawing/2014/main" id="{24379A70-8E3B-416F-86D9-3C09EBF46AED}"/>
              </a:ext>
            </a:extLst>
          </p:cNvPr>
          <p:cNvPicPr>
            <a:picLocks noChangeAspect="1"/>
          </p:cNvPicPr>
          <p:nvPr/>
        </p:nvPicPr>
        <p:blipFill>
          <a:blip r:embed="rId3"/>
          <a:stretch>
            <a:fillRect/>
          </a:stretch>
        </p:blipFill>
        <p:spPr>
          <a:xfrm>
            <a:off x="493813" y="317500"/>
            <a:ext cx="1685925" cy="952500"/>
          </a:xfrm>
          <a:prstGeom prst="rect">
            <a:avLst/>
          </a:prstGeom>
        </p:spPr>
      </p:pic>
      <p:pic>
        <p:nvPicPr>
          <p:cNvPr id="11" name="Picture 10">
            <a:extLst>
              <a:ext uri="{FF2B5EF4-FFF2-40B4-BE49-F238E27FC236}">
                <a16:creationId xmlns:a16="http://schemas.microsoft.com/office/drawing/2014/main" id="{B7FE178F-F950-4522-9A3E-FC57FAD25043}"/>
              </a:ext>
            </a:extLst>
          </p:cNvPr>
          <p:cNvPicPr>
            <a:picLocks noChangeAspect="1"/>
          </p:cNvPicPr>
          <p:nvPr/>
        </p:nvPicPr>
        <p:blipFill>
          <a:blip r:embed="rId4"/>
          <a:stretch>
            <a:fillRect/>
          </a:stretch>
        </p:blipFill>
        <p:spPr>
          <a:xfrm>
            <a:off x="493813" y="3686175"/>
            <a:ext cx="4821767" cy="1835150"/>
          </a:xfrm>
          <a:prstGeom prst="rect">
            <a:avLst/>
          </a:prstGeom>
        </p:spPr>
      </p:pic>
      <p:pic>
        <p:nvPicPr>
          <p:cNvPr id="13" name="Picture 12">
            <a:extLst>
              <a:ext uri="{FF2B5EF4-FFF2-40B4-BE49-F238E27FC236}">
                <a16:creationId xmlns:a16="http://schemas.microsoft.com/office/drawing/2014/main" id="{6DD4E82D-FB4C-43F3-99BA-B67F0362979B}"/>
              </a:ext>
            </a:extLst>
          </p:cNvPr>
          <p:cNvPicPr>
            <a:picLocks noChangeAspect="1"/>
          </p:cNvPicPr>
          <p:nvPr/>
        </p:nvPicPr>
        <p:blipFill>
          <a:blip r:embed="rId5"/>
          <a:stretch>
            <a:fillRect/>
          </a:stretch>
        </p:blipFill>
        <p:spPr>
          <a:xfrm>
            <a:off x="4038600" y="5565775"/>
            <a:ext cx="1819275" cy="790575"/>
          </a:xfrm>
          <a:prstGeom prst="rect">
            <a:avLst/>
          </a:prstGeom>
        </p:spPr>
      </p:pic>
      <mc:AlternateContent xmlns:mc="http://schemas.openxmlformats.org/markup-compatibility/2006" xmlns:a14="http://schemas.microsoft.com/office/drawing/2010/main">
        <mc:Choice Requires="a14">
          <p:sp>
            <p:nvSpPr>
              <p:cNvPr id="14" name="Rectangle: Diagonal Corners Rounded 13">
                <a:extLst>
                  <a:ext uri="{FF2B5EF4-FFF2-40B4-BE49-F238E27FC236}">
                    <a16:creationId xmlns:a16="http://schemas.microsoft.com/office/drawing/2014/main" id="{E88B8BCD-3473-4363-BFCA-95A117FF079D}"/>
                  </a:ext>
                </a:extLst>
              </p:cNvPr>
              <p:cNvSpPr/>
              <p:nvPr/>
            </p:nvSpPr>
            <p:spPr>
              <a:xfrm>
                <a:off x="6171459" y="1270000"/>
                <a:ext cx="4821767" cy="4251325"/>
              </a:xfrm>
              <a:prstGeom prst="round2Diag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Notations: </a:t>
                </a:r>
              </a:p>
              <a:p>
                <a:pPr>
                  <a:lnSpc>
                    <a:spcPct val="107000"/>
                  </a:lnSpc>
                  <a:spcAft>
                    <a:spcPts val="8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For each activity t, let the preceding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activities</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be t-1 and the succeeding activities t+1</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n = number of activities</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The earliest expected completion time (</a:t>
                </a:r>
                <a14:m>
                  <m:oMath xmlns:m="http://schemas.openxmlformats.org/officeDocument/2006/math">
                    <m:sSub>
                      <m:sSubPr>
                        <m:ctrlPr>
                          <a:rPr lang="tr-TR" sz="1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effectLst/>
                            <a:latin typeface="Cambria Math" panose="02040503050406030204" pitchFamily="18" charset="0"/>
                            <a:ea typeface="Calibri" panose="020F0502020204030204" pitchFamily="34" charset="0"/>
                            <a:cs typeface="Times New Roman" panose="02020603050405020304" pitchFamily="18" charset="0"/>
                          </a:rPr>
                          <m:t>𝑻</m:t>
                        </m:r>
                      </m:e>
                      <m:sub>
                        <m:r>
                          <a:rPr lang="en-US" sz="1400" b="1" i="1">
                            <a:effectLst/>
                            <a:latin typeface="Cambria Math" panose="02040503050406030204" pitchFamily="18" charset="0"/>
                            <a:ea typeface="Calibri" panose="020F0502020204030204" pitchFamily="34" charset="0"/>
                            <a:cs typeface="Times New Roman" panose="02020603050405020304" pitchFamily="18" charset="0"/>
                          </a:rPr>
                          <m:t>𝑬</m:t>
                        </m:r>
                      </m:sub>
                    </m:sSub>
                  </m:oMath>
                </a14:m>
                <a:r>
                  <a:rPr lang="tr-TR"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Start from t =1 to t = n</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e>
                      </m:d>
                      <m:r>
                        <a:rPr lang="en-US" sz="1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ET</m:t>
                      </m:r>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e>
                      </m:d>
                      <m:r>
                        <a:rPr lang="en-US" sz="1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max</m:t>
                      </m:r>
                      <m:r>
                        <a:rPr lang="en-US" sz="14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r>
                            <a:rPr lang="en-US" sz="1400">
                              <a:effectLst/>
                              <a:latin typeface="Cambria Math" panose="02040503050406030204" pitchFamily="18" charset="0"/>
                              <a:ea typeface="Calibri" panose="020F0502020204030204" pitchFamily="34" charset="0"/>
                              <a:cs typeface="Times New Roman" panose="02020603050405020304" pitchFamily="18" charset="0"/>
                            </a:rPr>
                            <m:t>1</m:t>
                          </m:r>
                        </m:e>
                      </m:d>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The latest expected completion time (</a:t>
                </a:r>
                <a14:m>
                  <m:oMath xmlns:m="http://schemas.openxmlformats.org/officeDocument/2006/math">
                    <m:sSub>
                      <m:sSubPr>
                        <m:ctrlPr>
                          <a:rPr lang="tr-TR" sz="1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𝑳</m:t>
                        </m:r>
                      </m:sub>
                    </m:sSub>
                  </m:oMath>
                </a14:m>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Start from t=n to t=1</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d>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min</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𝐸𝑇</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2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left"/>
                    </m:oMathParaPr>
                    <m:oMath xmlns:m="http://schemas.openxmlformats.org/officeDocument/2006/math">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𝐒𝐥𝐚𝐜𝐤</m:t>
                      </m:r>
                      <m:r>
                        <a:rPr lang="en-US" sz="1400" b="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𝐭</m:t>
                      </m:r>
                      <m:r>
                        <a:rPr lang="en-US" sz="14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e>
                      </m:d>
                    </m:oMath>
                  </m:oMathPara>
                </a14:m>
                <a:endParaRPr lang="tr-TR" sz="1400" dirty="0">
                  <a:effectLst/>
                  <a:ea typeface="Calibri" panose="020F0502020204030204" pitchFamily="34" charset="0"/>
                  <a:cs typeface="Times New Roman" panose="02020603050405020304" pitchFamily="18" charset="0"/>
                </a:endParaRPr>
              </a:p>
            </p:txBody>
          </p:sp>
        </mc:Choice>
        <mc:Fallback xmlns="">
          <p:sp>
            <p:nvSpPr>
              <p:cNvPr id="14" name="Rectangle: Diagonal Corners Rounded 13">
                <a:extLst>
                  <a:ext uri="{FF2B5EF4-FFF2-40B4-BE49-F238E27FC236}">
                    <a16:creationId xmlns:a16="http://schemas.microsoft.com/office/drawing/2014/main" id="{E88B8BCD-3473-4363-BFCA-95A117FF079D}"/>
                  </a:ext>
                </a:extLst>
              </p:cNvPr>
              <p:cNvSpPr>
                <a:spLocks noRot="1" noChangeAspect="1" noMove="1" noResize="1" noEditPoints="1" noAdjustHandles="1" noChangeArrowheads="1" noChangeShapeType="1" noTextEdit="1"/>
              </p:cNvSpPr>
              <p:nvPr/>
            </p:nvSpPr>
            <p:spPr>
              <a:xfrm>
                <a:off x="6171459" y="1270000"/>
                <a:ext cx="4821767" cy="4251325"/>
              </a:xfrm>
              <a:prstGeom prst="round2DiagRect">
                <a:avLst/>
              </a:prstGeom>
              <a:blipFill>
                <a:blip r:embed="rId6"/>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89804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C8B9-CF7F-4EC8-8B59-FB36084DACCA}"/>
              </a:ext>
            </a:extLst>
          </p:cNvPr>
          <p:cNvSpPr>
            <a:spLocks noGrp="1"/>
          </p:cNvSpPr>
          <p:nvPr>
            <p:ph type="title"/>
          </p:nvPr>
        </p:nvSpPr>
        <p:spPr/>
        <p:txBody>
          <a:bodyPr vert="horz" lIns="91440" tIns="45720" rIns="91440" bIns="45720" rtlCol="0" anchor="ct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Using Project Management</a:t>
            </a:r>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(PM)</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Software</a:t>
            </a:r>
          </a:p>
        </p:txBody>
      </p:sp>
      <p:sp>
        <p:nvSpPr>
          <p:cNvPr id="3" name="Content Placeholder 2">
            <a:extLst>
              <a:ext uri="{FF2B5EF4-FFF2-40B4-BE49-F238E27FC236}">
                <a16:creationId xmlns:a16="http://schemas.microsoft.com/office/drawing/2014/main" id="{627C63E0-F8ED-441B-969D-5D0EA674697F}"/>
              </a:ext>
            </a:extLst>
          </p:cNvPr>
          <p:cNvSpPr>
            <a:spLocks noGrp="1"/>
          </p:cNvSpPr>
          <p:nvPr>
            <p:ph idx="1"/>
          </p:nvPr>
        </p:nvSpPr>
        <p:spPr/>
        <p:txBody>
          <a:bodyPr>
            <a:normAutofit lnSpcReduction="10000"/>
          </a:bodyPr>
          <a:lstStyle/>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Many automated project management tools are available and they are continuously being developed.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features  include the ability to define and order tasks, assign resources to tasks, and easily modify tasks and resources.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They vary in the number of task activities supported, the complexity of relationships, system processing and storage requirements, and cost.</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Their prices range from a few hundred dollars  to more than $100,000</a:t>
            </a:r>
          </a:p>
          <a:p>
            <a:pPr algn="l">
              <a:buFont typeface="Wingdings" panose="05000000000000000000" pitchFamily="2" charset="2"/>
              <a:buChar char="q"/>
            </a:pPr>
            <a:r>
              <a:rPr lang="en-US" sz="1800" b="0" i="0" u="none" strike="noStrike" baseline="0" dirty="0">
                <a:latin typeface="Century-Book"/>
              </a:rPr>
              <a:t>Many tasks can be done with systems like Microsoft Project as well as public domain and shareware systems (e.g., </a:t>
            </a:r>
            <a:r>
              <a:rPr lang="en-US" sz="1800" b="0" i="0" u="none" strike="noStrike" baseline="0" dirty="0" err="1">
                <a:latin typeface="Century-Book"/>
              </a:rPr>
              <a:t>OpenProj</a:t>
            </a:r>
            <a:r>
              <a:rPr lang="en-US" sz="1800" b="0" i="0" u="none" strike="noStrike" baseline="0" dirty="0">
                <a:latin typeface="Century-Book"/>
              </a:rPr>
              <a:t> or </a:t>
            </a:r>
            <a:r>
              <a:rPr lang="en-US" sz="1800" b="0" i="0" u="none" strike="noStrike" baseline="0" dirty="0" err="1">
                <a:latin typeface="Century-Book"/>
              </a:rPr>
              <a:t>EasyProjectPlan</a:t>
            </a:r>
            <a:r>
              <a:rPr lang="en-US" sz="1800" b="0" i="0" u="none" strike="noStrike" baseline="0" dirty="0">
                <a:latin typeface="Century-Book"/>
              </a:rPr>
              <a:t>).</a:t>
            </a:r>
          </a:p>
          <a:p>
            <a:pPr algn="l">
              <a:buFont typeface="Wingdings" panose="05000000000000000000" pitchFamily="2" charset="2"/>
              <a:buChar char="q"/>
            </a:pPr>
            <a:r>
              <a:rPr lang="en-US" sz="1800" b="0" i="0" u="none" strike="noStrike" baseline="0" dirty="0">
                <a:latin typeface="Century-Book"/>
              </a:rPr>
              <a:t>Three activities are required when using this system:</a:t>
            </a:r>
          </a:p>
          <a:p>
            <a:pPr marL="400050" indent="-400050" algn="l">
              <a:buFont typeface="+mj-lt"/>
              <a:buAutoNum type="romanLcPeriod"/>
            </a:pPr>
            <a:r>
              <a:rPr lang="en-US" sz="1800" b="0" i="0" u="none" strike="noStrike" baseline="0" dirty="0">
                <a:latin typeface="Century-Book"/>
              </a:rPr>
              <a:t>Establish a project starting or ending date.</a:t>
            </a:r>
          </a:p>
          <a:p>
            <a:pPr marL="400050" indent="-400050" algn="l">
              <a:buFont typeface="+mj-lt"/>
              <a:buAutoNum type="romanLcPeriod"/>
            </a:pPr>
            <a:r>
              <a:rPr lang="en-US" sz="1800" b="0" i="0" u="none" strike="noStrike" baseline="0" dirty="0">
                <a:latin typeface="EuropeanPi-Three"/>
              </a:rPr>
              <a:t> </a:t>
            </a:r>
            <a:r>
              <a:rPr lang="en-US" sz="1800" b="0" i="0" u="none" strike="noStrike" baseline="0" dirty="0">
                <a:latin typeface="Century-Book"/>
              </a:rPr>
              <a:t>Enter tasks and assign task relationships.</a:t>
            </a:r>
          </a:p>
          <a:p>
            <a:pPr marL="400050" indent="-400050" algn="l">
              <a:buFont typeface="+mj-lt"/>
              <a:buAutoNum type="romanLcPeriod"/>
            </a:pPr>
            <a:r>
              <a:rPr lang="en-US" sz="1800" b="0" i="0" u="none" strike="noStrike" baseline="0" dirty="0">
                <a:latin typeface="EuropeanPi-Three"/>
              </a:rPr>
              <a:t> </a:t>
            </a:r>
            <a:r>
              <a:rPr lang="en-US" sz="1800" b="0" i="0" u="none" strike="noStrike" baseline="0" dirty="0">
                <a:latin typeface="Century-Book"/>
              </a:rPr>
              <a:t>Select a scheduling method to review project reports.</a:t>
            </a:r>
            <a:endParaRPr lang="tr-TR"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7CAD199-7811-430B-B648-A45F7170CDEA}"/>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83E62D0-32DD-4372-91D4-249BC4AD7507}"/>
              </a:ext>
            </a:extLst>
          </p:cNvPr>
          <p:cNvSpPr>
            <a:spLocks noGrp="1"/>
          </p:cNvSpPr>
          <p:nvPr>
            <p:ph type="sldNum" sz="quarter" idx="12"/>
          </p:nvPr>
        </p:nvSpPr>
        <p:spPr/>
        <p:txBody>
          <a:bodyPr/>
          <a:lstStyle/>
          <a:p>
            <a:fld id="{F43085E7-DD81-4654-9295-72AD80DBC430}" type="slidenum">
              <a:rPr lang="tr-TR" smtClean="0"/>
              <a:t>35</a:t>
            </a:fld>
            <a:endParaRPr lang="tr-TR"/>
          </a:p>
        </p:txBody>
      </p:sp>
    </p:spTree>
    <p:extLst>
      <p:ext uri="{BB962C8B-B14F-4D97-AF65-F5344CB8AC3E}">
        <p14:creationId xmlns:p14="http://schemas.microsoft.com/office/powerpoint/2010/main" val="464797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02DFA-29A5-487B-960D-69B8574A8816}"/>
              </a:ext>
            </a:extLst>
          </p:cNvPr>
          <p:cNvSpPr>
            <a:spLocks noGrp="1"/>
          </p:cNvSpPr>
          <p:nvPr>
            <p:ph idx="1"/>
          </p:nvPr>
        </p:nvSpPr>
        <p:spPr>
          <a:xfrm>
            <a:off x="838200" y="748023"/>
            <a:ext cx="10515600" cy="5361954"/>
          </a:xfrm>
        </p:spPr>
        <p:txBody>
          <a:bodyPr/>
          <a:lstStyle/>
          <a:p>
            <a:pPr marL="0" indent="0" algn="l">
              <a:buNone/>
            </a:pPr>
            <a:r>
              <a:rPr lang="en-US" sz="3600" b="0" i="1" u="none" strike="noStrike" baseline="0" dirty="0" err="1">
                <a:latin typeface="Times New Roman" panose="02020603050405020304" pitchFamily="18" charset="0"/>
                <a:cs typeface="Times New Roman" panose="02020603050405020304" pitchFamily="18" charset="0"/>
              </a:rPr>
              <a:t>i</a:t>
            </a:r>
            <a:r>
              <a:rPr lang="en-US" sz="2800" b="0" i="1" u="none" strike="noStrike" baseline="0" dirty="0">
                <a:latin typeface="Times New Roman" panose="02020603050405020304" pitchFamily="18" charset="0"/>
                <a:cs typeface="Times New Roman" panose="02020603050405020304" pitchFamily="18" charset="0"/>
              </a:rPr>
              <a:t>-</a:t>
            </a:r>
            <a:r>
              <a:rPr lang="en-US" sz="2800" b="0" i="0" u="none" strike="noStrike" baseline="0" dirty="0">
                <a:latin typeface="Times New Roman" panose="02020603050405020304" pitchFamily="18" charset="0"/>
                <a:cs typeface="Times New Roman" panose="02020603050405020304" pitchFamily="18" charset="0"/>
              </a:rPr>
              <a:t> Establish a project starting or ending date.</a:t>
            </a:r>
          </a:p>
          <a:p>
            <a:pPr marL="0" indent="0" algn="l">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A5F7B3-C769-42BD-9DA8-A095D4BFED26}"/>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26B31390-C021-4600-8243-C9B444F1F523}"/>
              </a:ext>
            </a:extLst>
          </p:cNvPr>
          <p:cNvSpPr>
            <a:spLocks noGrp="1"/>
          </p:cNvSpPr>
          <p:nvPr>
            <p:ph type="sldNum" sz="quarter" idx="12"/>
          </p:nvPr>
        </p:nvSpPr>
        <p:spPr/>
        <p:txBody>
          <a:bodyPr/>
          <a:lstStyle/>
          <a:p>
            <a:fld id="{F43085E7-DD81-4654-9295-72AD80DBC430}" type="slidenum">
              <a:rPr lang="tr-TR" smtClean="0"/>
              <a:t>36</a:t>
            </a:fld>
            <a:endParaRPr lang="tr-TR"/>
          </a:p>
        </p:txBody>
      </p:sp>
      <p:pic>
        <p:nvPicPr>
          <p:cNvPr id="7" name="Picture 6">
            <a:extLst>
              <a:ext uri="{FF2B5EF4-FFF2-40B4-BE49-F238E27FC236}">
                <a16:creationId xmlns:a16="http://schemas.microsoft.com/office/drawing/2014/main" id="{883E87B4-6556-46DA-AC86-259B5B2427BA}"/>
              </a:ext>
            </a:extLst>
          </p:cNvPr>
          <p:cNvPicPr>
            <a:picLocks noChangeAspect="1"/>
          </p:cNvPicPr>
          <p:nvPr/>
        </p:nvPicPr>
        <p:blipFill>
          <a:blip r:embed="rId2"/>
          <a:stretch>
            <a:fillRect/>
          </a:stretch>
        </p:blipFill>
        <p:spPr>
          <a:xfrm>
            <a:off x="195262" y="1620757"/>
            <a:ext cx="11801475" cy="4010025"/>
          </a:xfrm>
          <a:prstGeom prst="rect">
            <a:avLst/>
          </a:prstGeom>
        </p:spPr>
      </p:pic>
    </p:spTree>
    <p:extLst>
      <p:ext uri="{BB962C8B-B14F-4D97-AF65-F5344CB8AC3E}">
        <p14:creationId xmlns:p14="http://schemas.microsoft.com/office/powerpoint/2010/main" val="46126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772E6-74BE-4BF8-836D-4CE58D5E3251}"/>
              </a:ext>
            </a:extLst>
          </p:cNvPr>
          <p:cNvSpPr>
            <a:spLocks noGrp="1"/>
          </p:cNvSpPr>
          <p:nvPr>
            <p:ph idx="1"/>
          </p:nvPr>
        </p:nvSpPr>
        <p:spPr>
          <a:xfrm>
            <a:off x="838200" y="712443"/>
            <a:ext cx="10515600" cy="4351338"/>
          </a:xfrm>
        </p:spPr>
        <p:txBody>
          <a:bodyPr/>
          <a:lstStyle/>
          <a:p>
            <a:pPr marL="0" indent="0" algn="l">
              <a:buNone/>
            </a:pPr>
            <a:r>
              <a:rPr lang="en-US" sz="3600" b="0" i="1" u="none" strike="noStrike" baseline="0" dirty="0">
                <a:latin typeface="Times New Roman" panose="02020603050405020304" pitchFamily="18" charset="0"/>
                <a:cs typeface="Times New Roman" panose="02020603050405020304" pitchFamily="18" charset="0"/>
              </a:rPr>
              <a:t>ii</a:t>
            </a:r>
            <a:r>
              <a:rPr lang="en-US" sz="2800" b="0" i="0" u="none" strike="noStrike" baseline="0" dirty="0">
                <a:latin typeface="Times New Roman" panose="02020603050405020304" pitchFamily="18" charset="0"/>
                <a:cs typeface="Times New Roman" panose="02020603050405020304" pitchFamily="18" charset="0"/>
              </a:rPr>
              <a:t>- Enter tasks and assign task relationships.</a:t>
            </a:r>
          </a:p>
          <a:p>
            <a:pPr marL="0" indent="0">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330EF36-89B9-420F-BDBD-ECBDA39730CB}"/>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74B2F060-BA75-443F-A25E-14B4F80BAA6F}"/>
              </a:ext>
            </a:extLst>
          </p:cNvPr>
          <p:cNvSpPr>
            <a:spLocks noGrp="1"/>
          </p:cNvSpPr>
          <p:nvPr>
            <p:ph type="sldNum" sz="quarter" idx="12"/>
          </p:nvPr>
        </p:nvSpPr>
        <p:spPr/>
        <p:txBody>
          <a:bodyPr/>
          <a:lstStyle/>
          <a:p>
            <a:fld id="{F43085E7-DD81-4654-9295-72AD80DBC430}" type="slidenum">
              <a:rPr lang="tr-TR" smtClean="0"/>
              <a:t>37</a:t>
            </a:fld>
            <a:endParaRPr lang="tr-TR"/>
          </a:p>
        </p:txBody>
      </p:sp>
      <p:pic>
        <p:nvPicPr>
          <p:cNvPr id="7" name="Picture 6">
            <a:extLst>
              <a:ext uri="{FF2B5EF4-FFF2-40B4-BE49-F238E27FC236}">
                <a16:creationId xmlns:a16="http://schemas.microsoft.com/office/drawing/2014/main" id="{82D9E548-13D8-4961-B9A3-3468D2B4BA1E}"/>
              </a:ext>
            </a:extLst>
          </p:cNvPr>
          <p:cNvPicPr>
            <a:picLocks noChangeAspect="1"/>
          </p:cNvPicPr>
          <p:nvPr/>
        </p:nvPicPr>
        <p:blipFill>
          <a:blip r:embed="rId2"/>
          <a:stretch>
            <a:fillRect/>
          </a:stretch>
        </p:blipFill>
        <p:spPr>
          <a:xfrm>
            <a:off x="423862" y="1447800"/>
            <a:ext cx="11344275" cy="3962400"/>
          </a:xfrm>
          <a:prstGeom prst="rect">
            <a:avLst/>
          </a:prstGeom>
        </p:spPr>
      </p:pic>
    </p:spTree>
    <p:extLst>
      <p:ext uri="{BB962C8B-B14F-4D97-AF65-F5344CB8AC3E}">
        <p14:creationId xmlns:p14="http://schemas.microsoft.com/office/powerpoint/2010/main" val="4160712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B0974C-7DAD-4AA8-BA48-475B3DA8AA10}"/>
              </a:ext>
            </a:extLst>
          </p:cNvPr>
          <p:cNvSpPr>
            <a:spLocks noGrp="1"/>
          </p:cNvSpPr>
          <p:nvPr>
            <p:ph idx="1"/>
          </p:nvPr>
        </p:nvSpPr>
        <p:spPr>
          <a:xfrm>
            <a:off x="0" y="136525"/>
            <a:ext cx="10515600" cy="4351338"/>
          </a:xfrm>
        </p:spPr>
        <p:txBody>
          <a:bodyPr/>
          <a:lstStyle/>
          <a:p>
            <a:pPr marL="0" indent="0" algn="l">
              <a:buNone/>
            </a:pPr>
            <a:r>
              <a:rPr lang="en-US" sz="3600" i="1" dirty="0">
                <a:latin typeface="Times New Roman" panose="02020603050405020304" pitchFamily="18" charset="0"/>
                <a:cs typeface="Times New Roman" panose="02020603050405020304" pitchFamily="18" charset="0"/>
              </a:rPr>
              <a:t>i</a:t>
            </a:r>
            <a:r>
              <a:rPr lang="en-US" sz="3600" b="0" i="1" u="none" strike="noStrike" baseline="0" dirty="0">
                <a:latin typeface="Times New Roman" panose="02020603050405020304" pitchFamily="18" charset="0"/>
                <a:cs typeface="Times New Roman" panose="02020603050405020304" pitchFamily="18" charset="0"/>
              </a:rPr>
              <a:t>ii</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Select a scheduling method to review project reports.</a:t>
            </a:r>
            <a:endParaRPr lang="tr-TR" sz="4400"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2413CEA-E7BC-42AE-B2AD-114CC8B00929}"/>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17F8B24F-9032-48DD-8D82-EFD78CD61B73}"/>
              </a:ext>
            </a:extLst>
          </p:cNvPr>
          <p:cNvSpPr>
            <a:spLocks noGrp="1"/>
          </p:cNvSpPr>
          <p:nvPr>
            <p:ph type="sldNum" sz="quarter" idx="12"/>
          </p:nvPr>
        </p:nvSpPr>
        <p:spPr/>
        <p:txBody>
          <a:bodyPr/>
          <a:lstStyle/>
          <a:p>
            <a:fld id="{F43085E7-DD81-4654-9295-72AD80DBC430}" type="slidenum">
              <a:rPr lang="tr-TR" smtClean="0"/>
              <a:t>38</a:t>
            </a:fld>
            <a:endParaRPr lang="tr-TR"/>
          </a:p>
        </p:txBody>
      </p:sp>
      <p:pic>
        <p:nvPicPr>
          <p:cNvPr id="9" name="Picture 8">
            <a:extLst>
              <a:ext uri="{FF2B5EF4-FFF2-40B4-BE49-F238E27FC236}">
                <a16:creationId xmlns:a16="http://schemas.microsoft.com/office/drawing/2014/main" id="{F6FF3CC1-2819-4A8C-84D8-5B97F45B8611}"/>
              </a:ext>
            </a:extLst>
          </p:cNvPr>
          <p:cNvPicPr>
            <a:picLocks noChangeAspect="1"/>
          </p:cNvPicPr>
          <p:nvPr/>
        </p:nvPicPr>
        <p:blipFill>
          <a:blip r:embed="rId2"/>
          <a:stretch>
            <a:fillRect/>
          </a:stretch>
        </p:blipFill>
        <p:spPr>
          <a:xfrm>
            <a:off x="300640" y="788219"/>
            <a:ext cx="6813279" cy="3050297"/>
          </a:xfrm>
          <a:prstGeom prst="rect">
            <a:avLst/>
          </a:prstGeom>
        </p:spPr>
      </p:pic>
      <p:pic>
        <p:nvPicPr>
          <p:cNvPr id="11" name="Picture 10">
            <a:extLst>
              <a:ext uri="{FF2B5EF4-FFF2-40B4-BE49-F238E27FC236}">
                <a16:creationId xmlns:a16="http://schemas.microsoft.com/office/drawing/2014/main" id="{00E11913-A2BC-4C73-B9BD-EB418A720099}"/>
              </a:ext>
            </a:extLst>
          </p:cNvPr>
          <p:cNvPicPr>
            <a:picLocks noChangeAspect="1"/>
          </p:cNvPicPr>
          <p:nvPr/>
        </p:nvPicPr>
        <p:blipFill>
          <a:blip r:embed="rId3"/>
          <a:stretch>
            <a:fillRect/>
          </a:stretch>
        </p:blipFill>
        <p:spPr>
          <a:xfrm>
            <a:off x="4948384" y="2955766"/>
            <a:ext cx="6942976" cy="3155188"/>
          </a:xfrm>
          <a:prstGeom prst="rect">
            <a:avLst/>
          </a:prstGeom>
        </p:spPr>
      </p:pic>
      <p:pic>
        <p:nvPicPr>
          <p:cNvPr id="13" name="Picture 12">
            <a:extLst>
              <a:ext uri="{FF2B5EF4-FFF2-40B4-BE49-F238E27FC236}">
                <a16:creationId xmlns:a16="http://schemas.microsoft.com/office/drawing/2014/main" id="{DB6ED1E7-BB18-433D-8B85-562FE5CD482F}"/>
              </a:ext>
            </a:extLst>
          </p:cNvPr>
          <p:cNvPicPr>
            <a:picLocks noChangeAspect="1"/>
          </p:cNvPicPr>
          <p:nvPr/>
        </p:nvPicPr>
        <p:blipFill>
          <a:blip r:embed="rId4"/>
          <a:stretch>
            <a:fillRect/>
          </a:stretch>
        </p:blipFill>
        <p:spPr>
          <a:xfrm>
            <a:off x="2555172" y="5167727"/>
            <a:ext cx="2247358" cy="902054"/>
          </a:xfrm>
          <a:prstGeom prst="rect">
            <a:avLst/>
          </a:prstGeom>
        </p:spPr>
      </p:pic>
    </p:spTree>
    <p:extLst>
      <p:ext uri="{BB962C8B-B14F-4D97-AF65-F5344CB8AC3E}">
        <p14:creationId xmlns:p14="http://schemas.microsoft.com/office/powerpoint/2010/main" val="1480635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7704-7410-4253-BCC6-1155C9C4AE57}"/>
              </a:ext>
            </a:extLst>
          </p:cNvPr>
          <p:cNvSpPr>
            <a:spLocks noGrp="1"/>
          </p:cNvSpPr>
          <p:nvPr>
            <p:ph type="title"/>
          </p:nvPr>
        </p:nvSpPr>
        <p:spPr/>
        <p:txBody>
          <a:bodyPr vert="horz" lIns="91440" tIns="45720" rIns="91440" bIns="45720" rtlCol="0" anchor="ctr">
            <a:normAutofit/>
          </a:bodyPr>
          <a:lstStyle/>
          <a:p>
            <a:pPr algn="ctr"/>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Summary</a:t>
            </a:r>
            <a:endPar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8362B9-D976-4847-BAC4-BCCAB756DAB2}"/>
              </a:ext>
            </a:extLst>
          </p:cNvPr>
          <p:cNvSpPr>
            <a:spLocks noGrp="1"/>
          </p:cNvSpPr>
          <p:nvPr>
            <p:ph idx="1"/>
          </p:nvPr>
        </p:nvSpPr>
        <p:spPr>
          <a:xfrm>
            <a:off x="3641685" y="1847850"/>
            <a:ext cx="4908630" cy="4351338"/>
          </a:xfrm>
        </p:spPr>
        <p:txBody>
          <a:bodyPr>
            <a:normAutofit/>
          </a:bodyPr>
          <a:lstStyle/>
          <a:p>
            <a:pPr algn="l">
              <a:buFont typeface="Wingdings" panose="05000000000000000000" pitchFamily="2" charset="2"/>
              <a:buChar char="ü"/>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Skills of An Effective Project Manager </a:t>
            </a:r>
          </a:p>
          <a:p>
            <a:pPr algn="l">
              <a:buFont typeface="Wingdings" panose="05000000000000000000" pitchFamily="2" charset="2"/>
              <a:buChar char="ü"/>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Activities of Project Manager </a:t>
            </a:r>
          </a:p>
          <a:p>
            <a:pPr marL="342900" marR="0" indent="-342900" algn="l">
              <a:buFont typeface="+mj-lt"/>
              <a:buAutoNum type="arabicPeriod"/>
            </a:pPr>
            <a:r>
              <a:rPr lang="tr-TR" sz="2000" b="0" i="0" u="none" strike="noStrike" baseline="0" dirty="0">
                <a:solidFill>
                  <a:srgbClr val="000000"/>
                </a:solidFill>
                <a:latin typeface="Times New Roman" panose="02020603050405020304" pitchFamily="18" charset="0"/>
                <a:cs typeface="Times New Roman" panose="02020603050405020304" pitchFamily="18" charset="0"/>
              </a:rPr>
              <a:t>Initiation </a:t>
            </a:r>
          </a:p>
          <a:p>
            <a:pPr marL="342900" marR="0" indent="-342900" algn="l">
              <a:buFont typeface="+mj-lt"/>
              <a:buAutoNum type="arabicPeriod"/>
            </a:pPr>
            <a:r>
              <a:rPr lang="tr-TR" sz="2000" b="0" i="0" u="none" strike="noStrike" baseline="0" dirty="0">
                <a:solidFill>
                  <a:srgbClr val="000000"/>
                </a:solidFill>
                <a:latin typeface="Times New Roman" panose="02020603050405020304" pitchFamily="18" charset="0"/>
                <a:cs typeface="Times New Roman" panose="02020603050405020304" pitchFamily="18" charset="0"/>
              </a:rPr>
              <a:t>Planning </a:t>
            </a:r>
          </a:p>
          <a:p>
            <a:pPr marL="342900" marR="0" indent="-342900" algn="l">
              <a:buFont typeface="+mj-lt"/>
              <a:buAutoNum type="arabicPeriod"/>
            </a:pPr>
            <a:r>
              <a:rPr lang="tr-TR" sz="2000" b="0" i="0" u="none" strike="noStrike" baseline="0" dirty="0">
                <a:solidFill>
                  <a:srgbClr val="000000"/>
                </a:solidFill>
                <a:latin typeface="Times New Roman" panose="02020603050405020304" pitchFamily="18" charset="0"/>
                <a:cs typeface="Times New Roman" panose="02020603050405020304" pitchFamily="18" charset="0"/>
              </a:rPr>
              <a:t>Execution </a:t>
            </a:r>
          </a:p>
          <a:p>
            <a:pPr marL="342900" marR="0" indent="-342900" algn="l">
              <a:buFont typeface="+mj-lt"/>
              <a:buAutoNum type="arabicPeriod"/>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Close down </a:t>
            </a:r>
          </a:p>
          <a:p>
            <a:pPr marR="0" algn="l">
              <a:buFont typeface="Wingdings" panose="05000000000000000000" pitchFamily="2" charset="2"/>
              <a:buChar char="ü"/>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Gantt Charts and Network Diagrams </a:t>
            </a:r>
          </a:p>
          <a:p>
            <a:pPr marR="0" algn="l">
              <a:buFont typeface="Wingdings" panose="05000000000000000000" pitchFamily="2" charset="2"/>
              <a:buChar char="ü"/>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Commercial PM Software </a:t>
            </a:r>
          </a:p>
          <a:p>
            <a:pPr marL="0" indent="0">
              <a:buNone/>
            </a:pPr>
            <a:endParaRPr lang="tr-TR"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04AAFC5-EE72-404F-9EF4-2212046DB3E8}"/>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5A1E030-FD07-4A6C-BDEE-230A0BF0FEE6}"/>
              </a:ext>
            </a:extLst>
          </p:cNvPr>
          <p:cNvSpPr>
            <a:spLocks noGrp="1"/>
          </p:cNvSpPr>
          <p:nvPr>
            <p:ph type="sldNum" sz="quarter" idx="12"/>
          </p:nvPr>
        </p:nvSpPr>
        <p:spPr/>
        <p:txBody>
          <a:bodyPr/>
          <a:lstStyle/>
          <a:p>
            <a:fld id="{F43085E7-DD81-4654-9295-72AD80DBC430}" type="slidenum">
              <a:rPr lang="tr-TR" smtClean="0"/>
              <a:t>39</a:t>
            </a:fld>
            <a:endParaRPr lang="tr-TR"/>
          </a:p>
        </p:txBody>
      </p:sp>
    </p:spTree>
    <p:extLst>
      <p:ext uri="{BB962C8B-B14F-4D97-AF65-F5344CB8AC3E}">
        <p14:creationId xmlns:p14="http://schemas.microsoft.com/office/powerpoint/2010/main" val="383464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F1744A6-C25F-4CD6-BED2-9C5EAE86720B}"/>
              </a:ext>
            </a:extLst>
          </p:cNvPr>
          <p:cNvGraphicFramePr/>
          <p:nvPr>
            <p:extLst>
              <p:ext uri="{D42A27DB-BD31-4B8C-83A1-F6EECF244321}">
                <p14:modId xmlns:p14="http://schemas.microsoft.com/office/powerpoint/2010/main" val="25698370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78E9F409-9C14-4B66-94BD-067DAB5120C5}"/>
              </a:ext>
            </a:extLst>
          </p:cNvPr>
          <p:cNvSpPr>
            <a:spLocks noGrp="1"/>
          </p:cNvSpPr>
          <p:nvPr>
            <p:ph type="ftr" sz="quarter" idx="11"/>
          </p:nvPr>
        </p:nvSpPr>
        <p:spPr/>
        <p:txBody>
          <a:bodyPr/>
          <a:lstStyle/>
          <a:p>
            <a:r>
              <a:rPr lang="tr-TR"/>
              <a:t>IENG / MANE 372 - Chapter 3</a:t>
            </a:r>
          </a:p>
        </p:txBody>
      </p:sp>
      <p:sp>
        <p:nvSpPr>
          <p:cNvPr id="7" name="Slide Number Placeholder 6">
            <a:extLst>
              <a:ext uri="{FF2B5EF4-FFF2-40B4-BE49-F238E27FC236}">
                <a16:creationId xmlns:a16="http://schemas.microsoft.com/office/drawing/2014/main" id="{01EACF6D-CA43-4D8B-87EE-8F9905291B20}"/>
              </a:ext>
            </a:extLst>
          </p:cNvPr>
          <p:cNvSpPr>
            <a:spLocks noGrp="1"/>
          </p:cNvSpPr>
          <p:nvPr>
            <p:ph type="sldNum" sz="quarter" idx="12"/>
          </p:nvPr>
        </p:nvSpPr>
        <p:spPr/>
        <p:txBody>
          <a:bodyPr/>
          <a:lstStyle/>
          <a:p>
            <a:fld id="{F43085E7-DD81-4654-9295-72AD80DBC430}" type="slidenum">
              <a:rPr lang="tr-TR" smtClean="0"/>
              <a:t>4</a:t>
            </a:fld>
            <a:endParaRPr lang="tr-TR"/>
          </a:p>
        </p:txBody>
      </p:sp>
    </p:spTree>
    <p:extLst>
      <p:ext uri="{BB962C8B-B14F-4D97-AF65-F5344CB8AC3E}">
        <p14:creationId xmlns:p14="http://schemas.microsoft.com/office/powerpoint/2010/main" val="103383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40</a:t>
            </a:fld>
            <a:endParaRPr lang="tr-TR"/>
          </a:p>
        </p:txBody>
      </p:sp>
      <p:sp>
        <p:nvSpPr>
          <p:cNvPr id="2" name="Footer Placeholder 1">
            <a:extLst>
              <a:ext uri="{FF2B5EF4-FFF2-40B4-BE49-F238E27FC236}">
                <a16:creationId xmlns:a16="http://schemas.microsoft.com/office/drawing/2014/main" id="{4B1A3A0D-A55C-4469-920E-7CDB1CE27779}"/>
              </a:ext>
            </a:extLst>
          </p:cNvPr>
          <p:cNvSpPr>
            <a:spLocks noGrp="1"/>
          </p:cNvSpPr>
          <p:nvPr>
            <p:ph type="ftr" sz="quarter" idx="11"/>
          </p:nvPr>
        </p:nvSpPr>
        <p:spPr/>
        <p:txBody>
          <a:bodyPr/>
          <a:lstStyle/>
          <a:p>
            <a:r>
              <a:rPr lang="tr-TR" dirty="0"/>
              <a:t>IENG/MANE372 - Chapter </a:t>
            </a:r>
            <a:r>
              <a:rPr lang="en-US" dirty="0"/>
              <a:t>3</a:t>
            </a:r>
            <a:endParaRPr lang="tr-TR" dirty="0"/>
          </a:p>
        </p:txBody>
      </p:sp>
    </p:spTree>
    <p:extLst>
      <p:ext uri="{BB962C8B-B14F-4D97-AF65-F5344CB8AC3E}">
        <p14:creationId xmlns:p14="http://schemas.microsoft.com/office/powerpoint/2010/main" val="225321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642E-F5F2-4064-B324-F776393CDF14}"/>
              </a:ext>
            </a:extLst>
          </p:cNvPr>
          <p:cNvSpPr>
            <a:spLocks noGrp="1"/>
          </p:cNvSpPr>
          <p:nvPr>
            <p:ph type="title"/>
          </p:nvPr>
        </p:nvSpPr>
        <p:spPr/>
        <p:txBody>
          <a:bodyPr/>
          <a:lstStyle/>
          <a:p>
            <a:pPr algn="ctr"/>
            <a:r>
              <a:rPr lang="en-US" dirty="0"/>
              <a:t>Functions of a systems analyst as a project manager of Information Systems Project</a:t>
            </a:r>
            <a:endParaRPr lang="tr-TR" dirty="0"/>
          </a:p>
        </p:txBody>
      </p:sp>
      <p:sp>
        <p:nvSpPr>
          <p:cNvPr id="4" name="Footer Placeholder 3">
            <a:extLst>
              <a:ext uri="{FF2B5EF4-FFF2-40B4-BE49-F238E27FC236}">
                <a16:creationId xmlns:a16="http://schemas.microsoft.com/office/drawing/2014/main" id="{83A20B9D-47CA-4CB5-B882-505DC5888040}"/>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E549BFFC-18E8-49BA-AEDB-2BE01D87658F}"/>
              </a:ext>
            </a:extLst>
          </p:cNvPr>
          <p:cNvSpPr>
            <a:spLocks noGrp="1"/>
          </p:cNvSpPr>
          <p:nvPr>
            <p:ph type="sldNum" sz="quarter" idx="12"/>
          </p:nvPr>
        </p:nvSpPr>
        <p:spPr/>
        <p:txBody>
          <a:bodyPr/>
          <a:lstStyle/>
          <a:p>
            <a:fld id="{F43085E7-DD81-4654-9295-72AD80DBC430}" type="slidenum">
              <a:rPr lang="tr-TR" smtClean="0"/>
              <a:t>5</a:t>
            </a:fld>
            <a:endParaRPr lang="tr-TR"/>
          </a:p>
        </p:txBody>
      </p:sp>
      <p:pic>
        <p:nvPicPr>
          <p:cNvPr id="7" name="Picture 6">
            <a:extLst>
              <a:ext uri="{FF2B5EF4-FFF2-40B4-BE49-F238E27FC236}">
                <a16:creationId xmlns:a16="http://schemas.microsoft.com/office/drawing/2014/main" id="{FC189B26-5A3C-4657-8FF9-D3F0C53357BB}"/>
              </a:ext>
            </a:extLst>
          </p:cNvPr>
          <p:cNvPicPr>
            <a:picLocks noChangeAspect="1"/>
          </p:cNvPicPr>
          <p:nvPr/>
        </p:nvPicPr>
        <p:blipFill>
          <a:blip r:embed="rId2"/>
          <a:stretch>
            <a:fillRect/>
          </a:stretch>
        </p:blipFill>
        <p:spPr>
          <a:xfrm>
            <a:off x="2710975" y="2093489"/>
            <a:ext cx="6770051" cy="4068927"/>
          </a:xfrm>
          <a:prstGeom prst="rect">
            <a:avLst/>
          </a:prstGeom>
        </p:spPr>
      </p:pic>
    </p:spTree>
    <p:extLst>
      <p:ext uri="{BB962C8B-B14F-4D97-AF65-F5344CB8AC3E}">
        <p14:creationId xmlns:p14="http://schemas.microsoft.com/office/powerpoint/2010/main" val="20153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7A97-0B61-4AFB-B48A-68290163DAC2}"/>
              </a:ext>
            </a:extLst>
          </p:cNvPr>
          <p:cNvSpPr>
            <a:spLocks noGrp="1"/>
          </p:cNvSpPr>
          <p:nvPr>
            <p:ph type="title"/>
          </p:nvPr>
        </p:nvSpPr>
        <p:spPr/>
        <p:txBody>
          <a:bodyP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tr-TR" sz="3600" i="0" u="none" strike="noStrike" baseline="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Pine Valley Furniture</a:t>
            </a:r>
            <a:r>
              <a:rPr lang="en-US" sz="3600" i="0" u="none" strike="noStrike" baseline="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Company Background (PVF)</a:t>
            </a:r>
            <a:r>
              <a:rPr lang="tr-TR" sz="3600" i="0" u="none" strike="noStrike" baseline="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0E3BAC-66BA-46F0-B03C-176A38BCF956}"/>
              </a:ext>
            </a:extLst>
          </p:cNvPr>
          <p:cNvSpPr>
            <a:spLocks noGrp="1"/>
          </p:cNvSpPr>
          <p:nvPr>
            <p:ph idx="1"/>
          </p:nvPr>
        </p:nvSpPr>
        <p:spPr>
          <a:xfrm>
            <a:off x="838200" y="1825625"/>
            <a:ext cx="4666861" cy="4351338"/>
          </a:xfrm>
        </p:spPr>
        <p:txBody>
          <a:bodyPr/>
          <a:lstStyle/>
          <a:p>
            <a:pPr algn="l">
              <a:buFont typeface="Wingdings" panose="05000000000000000000" pitchFamily="2" charset="2"/>
              <a:buChar char="q"/>
            </a:pPr>
            <a:r>
              <a:rPr lang="tr-TR" sz="1800" b="0" i="0" u="none" strike="noStrike" baseline="0" dirty="0">
                <a:solidFill>
                  <a:srgbClr val="000000"/>
                </a:solidFill>
                <a:latin typeface="Times New Roman" panose="02020603050405020304" pitchFamily="18" charset="0"/>
                <a:cs typeface="Times New Roman" panose="02020603050405020304" pitchFamily="18" charset="0"/>
              </a:rPr>
              <a:t>Manufacturing Company </a:t>
            </a:r>
          </a:p>
          <a:p>
            <a:pPr algn="l">
              <a:buFont typeface="Wingdings" panose="05000000000000000000" pitchFamily="2" charset="2"/>
              <a:buChar char="Ø"/>
            </a:pPr>
            <a:r>
              <a:rPr lang="tr-TR" sz="1800" b="0" i="0" u="none" strike="noStrike" baseline="0" dirty="0">
                <a:solidFill>
                  <a:srgbClr val="000000"/>
                </a:solidFill>
                <a:latin typeface="Times New Roman" panose="02020603050405020304" pitchFamily="18" charset="0"/>
                <a:cs typeface="Times New Roman" panose="02020603050405020304" pitchFamily="18" charset="0"/>
              </a:rPr>
              <a:t>Product: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High-quality </a:t>
            </a:r>
            <a:r>
              <a:rPr lang="en-US" sz="1800" dirty="0">
                <a:solidFill>
                  <a:srgbClr val="000000"/>
                </a:solidFill>
                <a:latin typeface="Times New Roman" panose="02020603050405020304" pitchFamily="18" charset="0"/>
                <a:cs typeface="Times New Roman" panose="02020603050405020304" pitchFamily="18" charset="0"/>
              </a:rPr>
              <a:t>w</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ood Furniture </a:t>
            </a:r>
            <a:r>
              <a:rPr lang="en-US" sz="1800" dirty="0">
                <a:solidFill>
                  <a:srgbClr val="000000"/>
                </a:solidFill>
                <a:latin typeface="Times New Roman" panose="02020603050405020304" pitchFamily="18" charset="0"/>
                <a:cs typeface="Times New Roman" panose="02020603050405020304" pitchFamily="18" charset="0"/>
              </a:rPr>
              <a:t>(</a:t>
            </a:r>
            <a:r>
              <a:rPr lang="en-US" sz="1800" b="0" i="0" u="none" strike="noStrike" baseline="0" dirty="0">
                <a:latin typeface="Times New Roman" panose="02020603050405020304" pitchFamily="18" charset="0"/>
                <a:cs typeface="Times New Roman" panose="02020603050405020304" pitchFamily="18" charset="0"/>
              </a:rPr>
              <a:t>dinette sets, stereo cabinets, wall units, living room furniture,</a:t>
            </a:r>
            <a:r>
              <a:rPr lang="tr-TR" sz="1800" b="0" i="0" u="none" strike="noStrike" baseline="0" dirty="0">
                <a:latin typeface="Times New Roman" panose="02020603050405020304" pitchFamily="18" charset="0"/>
                <a:cs typeface="Times New Roman" panose="02020603050405020304" pitchFamily="18" charset="0"/>
              </a:rPr>
              <a:t>bedroom</a:t>
            </a:r>
            <a:r>
              <a:rPr lang="en-US" sz="1800" dirty="0">
                <a:latin typeface="Times New Roman" panose="02020603050405020304" pitchFamily="18" charset="0"/>
                <a:cs typeface="Times New Roman" panose="02020603050405020304" pitchFamily="18" charset="0"/>
              </a:rPr>
              <a:t>)</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R="0" algn="l">
              <a:buFont typeface="Wingdings" panose="05000000000000000000" pitchFamily="2" charset="2"/>
              <a:buChar char="Ø"/>
            </a:pPr>
            <a:r>
              <a:rPr lang="tr-TR" sz="1800" b="0" i="0" u="none" strike="noStrike" baseline="0" dirty="0">
                <a:solidFill>
                  <a:srgbClr val="000000"/>
                </a:solidFill>
                <a:latin typeface="Times New Roman" panose="02020603050405020304" pitchFamily="18" charset="0"/>
                <a:cs typeface="Times New Roman" panose="02020603050405020304" pitchFamily="18" charset="0"/>
              </a:rPr>
              <a:t>Market: United States </a:t>
            </a: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R="0" algn="l">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Organized into 5 functional areas (Divisions):</a:t>
            </a:r>
          </a:p>
          <a:p>
            <a:pPr marL="342900" marR="0" indent="-342900" algn="l">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Manufacturing ( 3 Subdivisions: </a:t>
            </a:r>
            <a:r>
              <a:rPr lang="tr-TR" sz="1800" b="0" i="0" u="none" strike="noStrike" baseline="0" dirty="0">
                <a:latin typeface="Times New Roman" panose="02020603050405020304" pitchFamily="18" charset="0"/>
                <a:cs typeface="Times New Roman" panose="02020603050405020304" pitchFamily="18" charset="0"/>
              </a:rPr>
              <a:t>fabrication, assembling, and finishing</a:t>
            </a:r>
            <a:r>
              <a:rPr lang="en-US" sz="1800" dirty="0">
                <a:latin typeface="Times New Roman" panose="02020603050405020304" pitchFamily="18" charset="0"/>
                <a:cs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indent="-342900" algn="l">
              <a:buFont typeface="+mj-lt"/>
              <a:buAutoNum type="arabicPeriod"/>
            </a:pPr>
            <a:r>
              <a:rPr lang="tr-TR" sz="1800" b="0" i="0" u="none" strike="noStrike" baseline="0" dirty="0">
                <a:solidFill>
                  <a:srgbClr val="000000"/>
                </a:solidFill>
                <a:latin typeface="Times New Roman" panose="02020603050405020304" pitchFamily="18" charset="0"/>
                <a:cs typeface="Times New Roman" panose="02020603050405020304" pitchFamily="18" charset="0"/>
              </a:rPr>
              <a:t>Sales </a:t>
            </a: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Orders</a:t>
            </a:r>
          </a:p>
          <a:p>
            <a:pPr marL="342900" indent="-342900" algn="l">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Accounting</a:t>
            </a:r>
          </a:p>
          <a:p>
            <a:pPr marL="342900" indent="-342900" algn="l">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Purchasing</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indent="0" algn="l">
              <a:buNone/>
            </a:pP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5964BB3-4E38-408C-8A1B-666C9090CAC1}"/>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73145B13-8FEA-47E7-9BB7-8F73C7E32EA4}"/>
              </a:ext>
            </a:extLst>
          </p:cNvPr>
          <p:cNvSpPr>
            <a:spLocks noGrp="1"/>
          </p:cNvSpPr>
          <p:nvPr>
            <p:ph type="sldNum" sz="quarter" idx="12"/>
          </p:nvPr>
        </p:nvSpPr>
        <p:spPr/>
        <p:txBody>
          <a:bodyPr/>
          <a:lstStyle/>
          <a:p>
            <a:fld id="{F43085E7-DD81-4654-9295-72AD80DBC430}" type="slidenum">
              <a:rPr lang="tr-TR" smtClean="0"/>
              <a:t>6</a:t>
            </a:fld>
            <a:endParaRPr lang="tr-TR"/>
          </a:p>
        </p:txBody>
      </p:sp>
      <p:graphicFrame>
        <p:nvGraphicFramePr>
          <p:cNvPr id="6" name="Table 5">
            <a:extLst>
              <a:ext uri="{FF2B5EF4-FFF2-40B4-BE49-F238E27FC236}">
                <a16:creationId xmlns:a16="http://schemas.microsoft.com/office/drawing/2014/main" id="{0CD9F7AA-4153-4BD8-A7E8-D47452E0032E}"/>
              </a:ext>
            </a:extLst>
          </p:cNvPr>
          <p:cNvGraphicFramePr>
            <a:graphicFrameLocks noGrp="1"/>
          </p:cNvGraphicFramePr>
          <p:nvPr>
            <p:extLst>
              <p:ext uri="{D42A27DB-BD31-4B8C-83A1-F6EECF244321}">
                <p14:modId xmlns:p14="http://schemas.microsoft.com/office/powerpoint/2010/main" val="302411745"/>
              </p:ext>
            </p:extLst>
          </p:nvPr>
        </p:nvGraphicFramePr>
        <p:xfrm>
          <a:off x="6096000" y="1529092"/>
          <a:ext cx="5613918" cy="4848784"/>
        </p:xfrm>
        <a:graphic>
          <a:graphicData uri="http://schemas.openxmlformats.org/drawingml/2006/table">
            <a:tbl>
              <a:tblPr firstRow="1" firstCol="1" bandRow="1">
                <a:tableStyleId>{93296810-A885-4BE3-A3E7-6D5BEEA58F35}</a:tableStyleId>
              </a:tblPr>
              <a:tblGrid>
                <a:gridCol w="716739">
                  <a:extLst>
                    <a:ext uri="{9D8B030D-6E8A-4147-A177-3AD203B41FA5}">
                      <a16:colId xmlns:a16="http://schemas.microsoft.com/office/drawing/2014/main" val="1698534694"/>
                    </a:ext>
                  </a:extLst>
                </a:gridCol>
                <a:gridCol w="1973265">
                  <a:extLst>
                    <a:ext uri="{9D8B030D-6E8A-4147-A177-3AD203B41FA5}">
                      <a16:colId xmlns:a16="http://schemas.microsoft.com/office/drawing/2014/main" val="2011749326"/>
                    </a:ext>
                  </a:extLst>
                </a:gridCol>
                <a:gridCol w="2923914">
                  <a:extLst>
                    <a:ext uri="{9D8B030D-6E8A-4147-A177-3AD203B41FA5}">
                      <a16:colId xmlns:a16="http://schemas.microsoft.com/office/drawing/2014/main" val="3395021059"/>
                    </a:ext>
                  </a:extLst>
                </a:gridCol>
              </a:tblGrid>
              <a:tr h="264580">
                <a:tc gridSpan="3">
                  <a:txBody>
                    <a:bodyPr/>
                    <a:lstStyle/>
                    <a:p>
                      <a:pPr algn="ctr">
                        <a:lnSpc>
                          <a:spcPct val="107000"/>
                        </a:lnSpc>
                        <a:spcAft>
                          <a:spcPts val="800"/>
                        </a:spcAft>
                      </a:pPr>
                      <a:r>
                        <a:rPr lang="tr-TR" sz="1800" dirty="0">
                          <a:effectLst/>
                        </a:rPr>
                        <a:t>History of PVF</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65949602"/>
                  </a:ext>
                </a:extLst>
              </a:tr>
              <a:tr h="302437">
                <a:tc>
                  <a:txBody>
                    <a:bodyPr/>
                    <a:lstStyle/>
                    <a:p>
                      <a:pPr>
                        <a:lnSpc>
                          <a:spcPct val="107000"/>
                        </a:lnSpc>
                        <a:spcAft>
                          <a:spcPts val="800"/>
                        </a:spcAft>
                      </a:pPr>
                      <a:r>
                        <a:rPr lang="en-US" sz="1400" dirty="0">
                          <a:effectLst/>
                        </a:rPr>
                        <a:t>1980</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dirty="0">
                          <a:effectLst/>
                        </a:rPr>
                        <a:t>Garage</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a:effectLst/>
                        </a:rPr>
                        <a:t>file folders and a filing cabinet</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extLst>
                  <a:ext uri="{0D108BD9-81ED-4DB2-BD59-A6C34878D82A}">
                    <a16:rowId xmlns:a16="http://schemas.microsoft.com/office/drawing/2014/main" val="334649069"/>
                  </a:ext>
                </a:extLst>
              </a:tr>
              <a:tr h="180092">
                <a:tc>
                  <a:txBody>
                    <a:bodyPr/>
                    <a:lstStyle/>
                    <a:p>
                      <a:pPr>
                        <a:lnSpc>
                          <a:spcPct val="107000"/>
                        </a:lnSpc>
                        <a:spcAft>
                          <a:spcPts val="800"/>
                        </a:spcAft>
                      </a:pPr>
                      <a:r>
                        <a:rPr lang="tr-TR" sz="1400" dirty="0">
                          <a:effectLst/>
                        </a:rPr>
                        <a:t>1984</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a:effectLst/>
                        </a:rPr>
                        <a:t>Warehouse Rented</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a:effectLst/>
                        </a:rPr>
                        <a:t>part-time bookkeeper</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extLst>
                  <a:ext uri="{0D108BD9-81ED-4DB2-BD59-A6C34878D82A}">
                    <a16:rowId xmlns:a16="http://schemas.microsoft.com/office/drawing/2014/main" val="2062550514"/>
                  </a:ext>
                </a:extLst>
              </a:tr>
              <a:tr h="373125">
                <a:tc>
                  <a:txBody>
                    <a:bodyPr/>
                    <a:lstStyle/>
                    <a:p>
                      <a:pPr>
                        <a:lnSpc>
                          <a:spcPct val="107000"/>
                        </a:lnSpc>
                        <a:spcAft>
                          <a:spcPts val="800"/>
                        </a:spcAft>
                      </a:pPr>
                      <a:r>
                        <a:rPr lang="tr-TR" sz="1400" dirty="0">
                          <a:effectLst/>
                        </a:rPr>
                        <a:t>1990</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a:effectLst/>
                        </a:rPr>
                        <a:t>Current location, functional areas</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a:effectLst/>
                        </a:rPr>
                        <a:t>Manual: accounting ledgers and file folders</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extLst>
                  <a:ext uri="{0D108BD9-81ED-4DB2-BD59-A6C34878D82A}">
                    <a16:rowId xmlns:a16="http://schemas.microsoft.com/office/drawing/2014/main" val="2813069516"/>
                  </a:ext>
                </a:extLst>
              </a:tr>
              <a:tr h="1703143">
                <a:tc>
                  <a:txBody>
                    <a:bodyPr/>
                    <a:lstStyle/>
                    <a:p>
                      <a:pPr>
                        <a:lnSpc>
                          <a:spcPct val="107000"/>
                        </a:lnSpc>
                        <a:spcAft>
                          <a:spcPts val="800"/>
                        </a:spcAft>
                      </a:pPr>
                      <a:r>
                        <a:rPr lang="tr-TR" sz="1400" dirty="0">
                          <a:effectLst/>
                        </a:rPr>
                        <a:t>Mid 1990s</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dirty="0">
                          <a:effectLst/>
                        </a:rPr>
                        <a:t>Current location, computer-based applications are located in the accounting and financial areas. </a:t>
                      </a:r>
                    </a:p>
                    <a:p>
                      <a:pP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en-US" sz="1400" dirty="0">
                          <a:effectLst/>
                        </a:rPr>
                        <a:t>- </a:t>
                      </a:r>
                      <a:r>
                        <a:rPr lang="tr-TR" sz="1400" dirty="0">
                          <a:effectLst/>
                        </a:rPr>
                        <a:t>Mini PC : automate </a:t>
                      </a:r>
                      <a:r>
                        <a:rPr lang="tr-TR" sz="1400" u="sng" dirty="0">
                          <a:effectLst/>
                        </a:rPr>
                        <a:t>order filling </a:t>
                      </a:r>
                      <a:r>
                        <a:rPr lang="tr-TR" sz="1400" dirty="0">
                          <a:effectLst/>
                        </a:rPr>
                        <a:t>and </a:t>
                      </a:r>
                      <a:r>
                        <a:rPr lang="tr-TR" sz="1400" u="sng" dirty="0">
                          <a:effectLst/>
                        </a:rPr>
                        <a:t>invoicing</a:t>
                      </a:r>
                      <a:r>
                        <a:rPr lang="tr-TR" sz="1400" dirty="0">
                          <a:effectLst/>
                        </a:rPr>
                        <a:t>, </a:t>
                      </a:r>
                      <a:r>
                        <a:rPr lang="tr-TR" sz="1400" u="sng" dirty="0">
                          <a:effectLst/>
                        </a:rPr>
                        <a:t>accounts receivable </a:t>
                      </a:r>
                      <a:r>
                        <a:rPr lang="tr-TR" sz="1400" dirty="0">
                          <a:effectLst/>
                        </a:rPr>
                        <a:t>and </a:t>
                      </a:r>
                      <a:r>
                        <a:rPr lang="tr-TR" sz="1400" u="sng" dirty="0">
                          <a:effectLst/>
                        </a:rPr>
                        <a:t>payable</a:t>
                      </a:r>
                      <a:r>
                        <a:rPr lang="tr-TR" sz="1400" dirty="0">
                          <a:effectLst/>
                        </a:rPr>
                        <a:t>, and </a:t>
                      </a:r>
                      <a:r>
                        <a:rPr lang="tr-TR" sz="1400" u="sng" dirty="0">
                          <a:effectLst/>
                        </a:rPr>
                        <a:t>inventory control </a:t>
                      </a:r>
                      <a:r>
                        <a:rPr lang="en-US" sz="1400" u="sng" dirty="0">
                          <a:effectLst/>
                        </a:rPr>
                        <a:t>,</a:t>
                      </a:r>
                      <a:r>
                        <a:rPr lang="en-US" sz="1400" u="none" dirty="0">
                          <a:effectLst/>
                        </a:rPr>
                        <a:t> </a:t>
                      </a:r>
                      <a:r>
                        <a:rPr lang="en-US" sz="1400" u="sng" dirty="0">
                          <a:effectLst/>
                        </a:rPr>
                        <a:t>Payroll</a:t>
                      </a:r>
                      <a:r>
                        <a:rPr lang="en-US" sz="1400" u="none" dirty="0">
                          <a:effectLst/>
                        </a:rPr>
                        <a:t> </a:t>
                      </a:r>
                      <a:r>
                        <a:rPr lang="tr-TR" sz="1400" dirty="0">
                          <a:effectLst/>
                        </a:rPr>
                        <a:t>as well as </a:t>
                      </a:r>
                      <a:r>
                        <a:rPr lang="tr-TR" sz="1400" u="sng" dirty="0">
                          <a:effectLst/>
                        </a:rPr>
                        <a:t>general ledger </a:t>
                      </a:r>
                      <a:r>
                        <a:rPr lang="tr-TR" sz="1400" dirty="0">
                          <a:effectLst/>
                        </a:rPr>
                        <a:t>.</a:t>
                      </a:r>
                    </a:p>
                    <a:p>
                      <a:pPr>
                        <a:lnSpc>
                          <a:spcPct val="107000"/>
                        </a:lnSpc>
                        <a:spcAft>
                          <a:spcPts val="800"/>
                        </a:spcAft>
                      </a:pPr>
                      <a:r>
                        <a:rPr lang="en-US" sz="1400" dirty="0">
                          <a:effectLst/>
                        </a:rPr>
                        <a:t>-</a:t>
                      </a:r>
                      <a:r>
                        <a:rPr lang="tr-TR" sz="1400" u="sng" dirty="0">
                          <a:effectLst/>
                        </a:rPr>
                        <a:t>Three </a:t>
                      </a:r>
                      <a:r>
                        <a:rPr lang="tr-TR" sz="1400" dirty="0">
                          <a:effectLst/>
                        </a:rPr>
                        <a:t>computer applications : order filling, invoicing, and payroll</a:t>
                      </a:r>
                    </a:p>
                    <a:p>
                      <a:pPr>
                        <a:lnSpc>
                          <a:spcPct val="107000"/>
                        </a:lnSpc>
                        <a:spcAft>
                          <a:spcPts val="800"/>
                        </a:spcAft>
                      </a:pPr>
                      <a:r>
                        <a:rPr lang="en-US" sz="1400" dirty="0">
                          <a:effectLst/>
                        </a:rPr>
                        <a:t>-</a:t>
                      </a:r>
                      <a:r>
                        <a:rPr lang="tr-TR" sz="1400" dirty="0">
                          <a:effectLst/>
                        </a:rPr>
                        <a:t>Each application had</a:t>
                      </a:r>
                      <a:r>
                        <a:rPr lang="en-US" sz="1400" dirty="0">
                          <a:effectLst/>
                        </a:rPr>
                        <a:t> </a:t>
                      </a:r>
                      <a:r>
                        <a:rPr lang="tr-TR" sz="1400" dirty="0">
                          <a:effectLst/>
                        </a:rPr>
                        <a:t>its own individual data files</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extLst>
                  <a:ext uri="{0D108BD9-81ED-4DB2-BD59-A6C34878D82A}">
                    <a16:rowId xmlns:a16="http://schemas.microsoft.com/office/drawing/2014/main" val="4107163314"/>
                  </a:ext>
                </a:extLst>
              </a:tr>
              <a:tr h="1242598">
                <a:tc>
                  <a:txBody>
                    <a:bodyPr/>
                    <a:lstStyle/>
                    <a:p>
                      <a:pPr>
                        <a:lnSpc>
                          <a:spcPct val="107000"/>
                        </a:lnSpc>
                        <a:spcAft>
                          <a:spcPts val="800"/>
                        </a:spcAft>
                      </a:pPr>
                      <a:r>
                        <a:rPr lang="tr-TR" sz="1400" dirty="0">
                          <a:effectLst/>
                        </a:rPr>
                        <a:t>late 1990s</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dirty="0">
                          <a:effectLst/>
                        </a:rPr>
                        <a:t>Current location, functional areas</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tc>
                  <a:txBody>
                    <a:bodyPr/>
                    <a:lstStyle/>
                    <a:p>
                      <a:pPr>
                        <a:lnSpc>
                          <a:spcPct val="107000"/>
                        </a:lnSpc>
                        <a:spcAft>
                          <a:spcPts val="800"/>
                        </a:spcAft>
                      </a:pPr>
                      <a:r>
                        <a:rPr lang="tr-TR" sz="1400" dirty="0">
                          <a:effectLst/>
                        </a:rPr>
                        <a:t>The company upgraded its computer hardware and software, hired new staff and implemented a </a:t>
                      </a:r>
                      <a:r>
                        <a:rPr lang="en-US" sz="1400" u="sng" dirty="0">
                          <a:effectLst/>
                        </a:rPr>
                        <a:t>Centralized </a:t>
                      </a:r>
                      <a:r>
                        <a:rPr lang="tr-TR" sz="1400" u="sng" dirty="0">
                          <a:effectLst/>
                        </a:rPr>
                        <a:t>database</a:t>
                      </a:r>
                      <a:r>
                        <a:rPr lang="tr-TR" sz="1400" dirty="0">
                          <a:effectLst/>
                        </a:rPr>
                        <a:t> management system In-house. data are organized around entities, or subjects such as customers, invoices, and orders.</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09" marR="63109" marT="0" marB="0" anchor="ctr"/>
                </a:tc>
                <a:extLst>
                  <a:ext uri="{0D108BD9-81ED-4DB2-BD59-A6C34878D82A}">
                    <a16:rowId xmlns:a16="http://schemas.microsoft.com/office/drawing/2014/main" val="281611022"/>
                  </a:ext>
                </a:extLst>
              </a:tr>
            </a:tbl>
          </a:graphicData>
        </a:graphic>
      </p:graphicFrame>
    </p:spTree>
    <p:extLst>
      <p:ext uri="{BB962C8B-B14F-4D97-AF65-F5344CB8AC3E}">
        <p14:creationId xmlns:p14="http://schemas.microsoft.com/office/powerpoint/2010/main" val="173952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AFAD45-65B3-4583-AEA6-674397A79B09}"/>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41DA8274-4E3E-4329-9904-F425CBB985F7}"/>
              </a:ext>
            </a:extLst>
          </p:cNvPr>
          <p:cNvSpPr>
            <a:spLocks noGrp="1"/>
          </p:cNvSpPr>
          <p:nvPr>
            <p:ph type="sldNum" sz="quarter" idx="12"/>
          </p:nvPr>
        </p:nvSpPr>
        <p:spPr/>
        <p:txBody>
          <a:bodyPr/>
          <a:lstStyle/>
          <a:p>
            <a:fld id="{F43085E7-DD81-4654-9295-72AD80DBC430}" type="slidenum">
              <a:rPr lang="tr-TR" smtClean="0"/>
              <a:t>7</a:t>
            </a:fld>
            <a:endParaRPr lang="tr-TR"/>
          </a:p>
        </p:txBody>
      </p:sp>
      <p:pic>
        <p:nvPicPr>
          <p:cNvPr id="7" name="Picture 6">
            <a:extLst>
              <a:ext uri="{FF2B5EF4-FFF2-40B4-BE49-F238E27FC236}">
                <a16:creationId xmlns:a16="http://schemas.microsoft.com/office/drawing/2014/main" id="{8EA1E7A8-967E-45E6-BE15-6D6430C9DD18}"/>
              </a:ext>
            </a:extLst>
          </p:cNvPr>
          <p:cNvPicPr>
            <a:picLocks noChangeAspect="1"/>
          </p:cNvPicPr>
          <p:nvPr/>
        </p:nvPicPr>
        <p:blipFill>
          <a:blip r:embed="rId2"/>
          <a:stretch>
            <a:fillRect/>
          </a:stretch>
        </p:blipFill>
        <p:spPr>
          <a:xfrm>
            <a:off x="1385839" y="1418931"/>
            <a:ext cx="9420323" cy="4020138"/>
          </a:xfrm>
          <a:prstGeom prst="rect">
            <a:avLst/>
          </a:prstGeom>
        </p:spPr>
      </p:pic>
    </p:spTree>
    <p:extLst>
      <p:ext uri="{BB962C8B-B14F-4D97-AF65-F5344CB8AC3E}">
        <p14:creationId xmlns:p14="http://schemas.microsoft.com/office/powerpoint/2010/main" val="262550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7A97-0B61-4AFB-B48A-68290163DAC2}"/>
              </a:ext>
            </a:extLst>
          </p:cNvPr>
          <p:cNvSpPr>
            <a:spLocks noGrp="1"/>
          </p:cNvSpPr>
          <p:nvPr>
            <p:ph type="title"/>
          </p:nvPr>
        </p:nvSpPr>
        <p:spPr>
          <a:xfrm>
            <a:off x="838200" y="0"/>
            <a:ext cx="10515600" cy="1325563"/>
          </a:xfrm>
        </p:spPr>
        <p:txBody>
          <a:bodyP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Managing the Information Systems Project</a:t>
            </a:r>
            <a:endPar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0E3BAC-66BA-46F0-B03C-176A38BCF956}"/>
              </a:ext>
            </a:extLst>
          </p:cNvPr>
          <p:cNvSpPr>
            <a:spLocks noGrp="1"/>
          </p:cNvSpPr>
          <p:nvPr>
            <p:ph idx="1"/>
          </p:nvPr>
        </p:nvSpPr>
        <p:spPr>
          <a:xfrm>
            <a:off x="838200" y="1253331"/>
            <a:ext cx="10153261" cy="4351338"/>
          </a:xfrm>
        </p:spPr>
        <p:txBody>
          <a:bodyPr>
            <a:noAutofit/>
          </a:bodyPr>
          <a:lstStyle/>
          <a:p>
            <a:pPr algn="l">
              <a:buFont typeface="Wingdings" panose="05000000000000000000" pitchFamily="2" charset="2"/>
              <a:buChar char="q"/>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Focus of Project Management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To assure that information system projects meet customer expectations </a:t>
            </a:r>
          </a:p>
          <a:p>
            <a:pPr marR="0" algn="l">
              <a:buFont typeface="Wingdings" panose="05000000000000000000" pitchFamily="2" charset="2"/>
              <a:buChar char="ü"/>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Delivered in a timely manner </a:t>
            </a:r>
          </a:p>
          <a:p>
            <a:pPr marR="0" algn="l">
              <a:buFont typeface="Wingdings" panose="05000000000000000000" pitchFamily="2" charset="2"/>
              <a:buChar char="ü"/>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Meet constraints and requirements </a:t>
            </a:r>
            <a:endParaRPr lang="en-US" sz="16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indent="0" algn="l">
              <a:buNone/>
            </a:pPr>
            <a:endParaRPr lang="tr-TR" sz="200" b="0" i="0" u="none" strike="noStrike" baseline="0" dirty="0">
              <a:solidFill>
                <a:srgbClr val="000000"/>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Project Manager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Systems Analyst responsible for </a:t>
            </a:r>
          </a:p>
          <a:p>
            <a:pPr marL="342900" indent="-342900" algn="l">
              <a:buFont typeface="+mj-lt"/>
              <a:buAutoNum type="arabicPeriod"/>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Project initiation </a:t>
            </a:r>
          </a:p>
          <a:p>
            <a:pPr marL="342900" marR="0" indent="-342900" algn="l">
              <a:buFont typeface="+mj-lt"/>
              <a:buAutoNum type="arabi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Planning </a:t>
            </a:r>
          </a:p>
          <a:p>
            <a:pPr marL="342900" marR="0" indent="-342900" algn="l">
              <a:buFont typeface="+mj-lt"/>
              <a:buAutoNum type="arabi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Execution </a:t>
            </a:r>
          </a:p>
          <a:p>
            <a:pPr marL="342900" marR="0" indent="-342900" algn="l">
              <a:buFont typeface="+mj-lt"/>
              <a:buAutoNum type="arabi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Closing down </a:t>
            </a:r>
          </a:p>
          <a:p>
            <a:pPr marR="0" algn="l">
              <a:buClr>
                <a:srgbClr val="C00000"/>
              </a:buClr>
              <a:buFont typeface="Wingdings" panose="05000000000000000000" pitchFamily="2" charset="2"/>
              <a:buChar char="Ø"/>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Requires diverse set of skills </a:t>
            </a:r>
          </a:p>
          <a:p>
            <a:pPr marL="342900" marR="0" indent="-342900" algn="l">
              <a:buFont typeface="+mj-lt"/>
              <a:buAutoNum type="alphaUcPeriod"/>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Management (resource management) </a:t>
            </a:r>
          </a:p>
          <a:p>
            <a:pPr marL="342900" marR="0" indent="-342900" algn="l">
              <a:buFont typeface="+mj-lt"/>
              <a:buAutoNum type="alphaU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Leadership </a:t>
            </a:r>
          </a:p>
          <a:p>
            <a:pPr marL="342900" marR="0" indent="-342900" algn="l">
              <a:buFont typeface="+mj-lt"/>
              <a:buAutoNum type="alphaU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Technical </a:t>
            </a:r>
          </a:p>
          <a:p>
            <a:pPr marL="342900" marR="0" indent="-342900" algn="l">
              <a:buFont typeface="+mj-lt"/>
              <a:buAutoNum type="alphaU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Conflict management </a:t>
            </a:r>
          </a:p>
          <a:p>
            <a:pPr marL="342900" marR="0" indent="-342900" algn="l">
              <a:buFont typeface="+mj-lt"/>
              <a:buAutoNum type="alphaUcPeriod"/>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Customer relations </a:t>
            </a:r>
          </a:p>
          <a:p>
            <a:pPr marR="0" algn="l"/>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indent="0" algn="l">
              <a:buNone/>
            </a:pPr>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5964BB3-4E38-408C-8A1B-666C9090CAC1}"/>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73145B13-8FEA-47E7-9BB7-8F73C7E32EA4}"/>
              </a:ext>
            </a:extLst>
          </p:cNvPr>
          <p:cNvSpPr>
            <a:spLocks noGrp="1"/>
          </p:cNvSpPr>
          <p:nvPr>
            <p:ph type="sldNum" sz="quarter" idx="12"/>
          </p:nvPr>
        </p:nvSpPr>
        <p:spPr/>
        <p:txBody>
          <a:bodyPr/>
          <a:lstStyle/>
          <a:p>
            <a:fld id="{F43085E7-DD81-4654-9295-72AD80DBC430}" type="slidenum">
              <a:rPr lang="tr-TR" smtClean="0"/>
              <a:t>8</a:t>
            </a:fld>
            <a:endParaRPr lang="tr-TR"/>
          </a:p>
        </p:txBody>
      </p:sp>
      <p:pic>
        <p:nvPicPr>
          <p:cNvPr id="7" name="Picture 6">
            <a:extLst>
              <a:ext uri="{FF2B5EF4-FFF2-40B4-BE49-F238E27FC236}">
                <a16:creationId xmlns:a16="http://schemas.microsoft.com/office/drawing/2014/main" id="{495673BE-6978-4C64-AE45-9FD1EE40700A}"/>
              </a:ext>
            </a:extLst>
          </p:cNvPr>
          <p:cNvPicPr>
            <a:picLocks noChangeAspect="1"/>
          </p:cNvPicPr>
          <p:nvPr/>
        </p:nvPicPr>
        <p:blipFill rotWithShape="1">
          <a:blip r:embed="rId2">
            <a:clrChange>
              <a:clrFrom>
                <a:srgbClr val="FFFFFF"/>
              </a:clrFrom>
              <a:clrTo>
                <a:srgbClr val="FFFFFF">
                  <a:alpha val="0"/>
                </a:srgbClr>
              </a:clrTo>
            </a:clrChange>
          </a:blip>
          <a:srcRect l="32053"/>
          <a:stretch/>
        </p:blipFill>
        <p:spPr>
          <a:xfrm>
            <a:off x="6095999" y="1536909"/>
            <a:ext cx="4114801" cy="4665306"/>
          </a:xfrm>
          <a:prstGeom prst="rect">
            <a:avLst/>
          </a:prstGeom>
        </p:spPr>
      </p:pic>
      <p:pic>
        <p:nvPicPr>
          <p:cNvPr id="8" name="Picture 7">
            <a:extLst>
              <a:ext uri="{FF2B5EF4-FFF2-40B4-BE49-F238E27FC236}">
                <a16:creationId xmlns:a16="http://schemas.microsoft.com/office/drawing/2014/main" id="{82AAC11F-EA3F-48C9-A122-F1FA829EDE36}"/>
              </a:ext>
            </a:extLst>
          </p:cNvPr>
          <p:cNvPicPr>
            <a:picLocks noChangeAspect="1"/>
          </p:cNvPicPr>
          <p:nvPr/>
        </p:nvPicPr>
        <p:blipFill rotWithShape="1">
          <a:blip r:embed="rId2"/>
          <a:srcRect r="75480" b="82600"/>
          <a:stretch/>
        </p:blipFill>
        <p:spPr>
          <a:xfrm>
            <a:off x="9116233" y="5390451"/>
            <a:ext cx="1484898" cy="811764"/>
          </a:xfrm>
          <a:prstGeom prst="rect">
            <a:avLst/>
          </a:prstGeom>
        </p:spPr>
      </p:pic>
    </p:spTree>
    <p:extLst>
      <p:ext uri="{BB962C8B-B14F-4D97-AF65-F5344CB8AC3E}">
        <p14:creationId xmlns:p14="http://schemas.microsoft.com/office/powerpoint/2010/main" val="142417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965E58-0688-400E-B3E1-FE532D397F9B}"/>
              </a:ext>
            </a:extLst>
          </p:cNvPr>
          <p:cNvSpPr>
            <a:spLocks noGrp="1"/>
          </p:cNvSpPr>
          <p:nvPr>
            <p:ph type="ftr" sz="quarter" idx="11"/>
          </p:nvPr>
        </p:nvSpPr>
        <p:spPr/>
        <p:txBody>
          <a:bodyPr/>
          <a:lstStyle/>
          <a:p>
            <a:r>
              <a:rPr lang="tr-TR"/>
              <a:t>IENG / MANE 372 - Chapter 3</a:t>
            </a:r>
          </a:p>
        </p:txBody>
      </p:sp>
      <p:sp>
        <p:nvSpPr>
          <p:cNvPr id="5" name="Slide Number Placeholder 4">
            <a:extLst>
              <a:ext uri="{FF2B5EF4-FFF2-40B4-BE49-F238E27FC236}">
                <a16:creationId xmlns:a16="http://schemas.microsoft.com/office/drawing/2014/main" id="{D93E2B6C-9E11-4943-945A-56EE9BFF260F}"/>
              </a:ext>
            </a:extLst>
          </p:cNvPr>
          <p:cNvSpPr>
            <a:spLocks noGrp="1"/>
          </p:cNvSpPr>
          <p:nvPr>
            <p:ph type="sldNum" sz="quarter" idx="12"/>
          </p:nvPr>
        </p:nvSpPr>
        <p:spPr/>
        <p:txBody>
          <a:bodyPr/>
          <a:lstStyle/>
          <a:p>
            <a:fld id="{F43085E7-DD81-4654-9295-72AD80DBC430}" type="slidenum">
              <a:rPr lang="tr-TR" smtClean="0"/>
              <a:t>9</a:t>
            </a:fld>
            <a:endParaRPr lang="tr-TR"/>
          </a:p>
        </p:txBody>
      </p:sp>
      <p:pic>
        <p:nvPicPr>
          <p:cNvPr id="7" name="Picture 6">
            <a:extLst>
              <a:ext uri="{FF2B5EF4-FFF2-40B4-BE49-F238E27FC236}">
                <a16:creationId xmlns:a16="http://schemas.microsoft.com/office/drawing/2014/main" id="{C9A89DB5-5151-4A53-87E4-B25DB726D8D3}"/>
              </a:ext>
            </a:extLst>
          </p:cNvPr>
          <p:cNvPicPr>
            <a:picLocks noChangeAspect="1"/>
          </p:cNvPicPr>
          <p:nvPr/>
        </p:nvPicPr>
        <p:blipFill>
          <a:blip r:embed="rId2"/>
          <a:stretch>
            <a:fillRect/>
          </a:stretch>
        </p:blipFill>
        <p:spPr>
          <a:xfrm>
            <a:off x="1901890" y="597080"/>
            <a:ext cx="8388220" cy="5663841"/>
          </a:xfrm>
          <a:prstGeom prst="rect">
            <a:avLst/>
          </a:prstGeom>
        </p:spPr>
      </p:pic>
    </p:spTree>
    <p:extLst>
      <p:ext uri="{BB962C8B-B14F-4D97-AF65-F5344CB8AC3E}">
        <p14:creationId xmlns:p14="http://schemas.microsoft.com/office/powerpoint/2010/main" val="1725794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A842E31-F7F3-4F91-80A2-C8CE47FEDE1F}"/>
</file>

<file path=customXml/itemProps2.xml><?xml version="1.0" encoding="utf-8"?>
<ds:datastoreItem xmlns:ds="http://schemas.openxmlformats.org/officeDocument/2006/customXml" ds:itemID="{458EDA8E-6CAD-4E3D-995F-8BD5C44E5AB8}"/>
</file>

<file path=customXml/itemProps3.xml><?xml version="1.0" encoding="utf-8"?>
<ds:datastoreItem xmlns:ds="http://schemas.openxmlformats.org/officeDocument/2006/customXml" ds:itemID="{CE7C3E09-AA00-40AF-9BDB-A8F3D2761388}"/>
</file>

<file path=docProps/app.xml><?xml version="1.0" encoding="utf-8"?>
<Properties xmlns="http://schemas.openxmlformats.org/officeDocument/2006/extended-properties" xmlns:vt="http://schemas.openxmlformats.org/officeDocument/2006/docPropsVTypes">
  <TotalTime>2888</TotalTime>
  <Words>4106</Words>
  <Application>Microsoft Office PowerPoint</Application>
  <PresentationFormat>Widescreen</PresentationFormat>
  <Paragraphs>438</Paragraphs>
  <Slides>40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Cambria Math</vt:lpstr>
      <vt:lpstr>Century-Bold</vt:lpstr>
      <vt:lpstr>Century-Book</vt:lpstr>
      <vt:lpstr>Courier New</vt:lpstr>
      <vt:lpstr>EuropeanPi-Three</vt:lpstr>
      <vt:lpstr>Times New Roman</vt:lpstr>
      <vt:lpstr>Wingdings</vt:lpstr>
      <vt:lpstr>Office Theme</vt:lpstr>
      <vt:lpstr>EASTERN MEDITERRANEAN UNIVERSITY DEPARTMENT OF INDUSTRIAL ENGINEERING INFORMATION SYSTEMS AND TECHNOLOGY  IENG 372 / MANE 372 Spring 2021-2022 Chapter 3</vt:lpstr>
      <vt:lpstr>PowerPoint Presentation</vt:lpstr>
      <vt:lpstr>PowerPoint Presentation</vt:lpstr>
      <vt:lpstr>PowerPoint Presentation</vt:lpstr>
      <vt:lpstr>Functions of a systems analyst as a project manager of Information Systems Project</vt:lpstr>
      <vt:lpstr>1- Pine Valley Furniture Company Background (PVF) </vt:lpstr>
      <vt:lpstr>PowerPoint Presentation</vt:lpstr>
      <vt:lpstr>2- Managing the Information Systems Project</vt:lpstr>
      <vt:lpstr>PowerPoint Presentation</vt:lpstr>
      <vt:lpstr>Project Management Process</vt:lpstr>
      <vt:lpstr>Phase 1 : Initiating the Project</vt:lpstr>
      <vt:lpstr>Phase 3: Executing the Project</vt:lpstr>
      <vt:lpstr>PowerPoint Presentation</vt:lpstr>
      <vt:lpstr>Phase 1 : Initiating the Project</vt:lpstr>
      <vt:lpstr>PowerPoint Presentation</vt:lpstr>
      <vt:lpstr>Phase 2: Planning the Project </vt:lpstr>
      <vt:lpstr>PowerPoint Presentation</vt:lpstr>
      <vt:lpstr>PowerPoint Presentation</vt:lpstr>
      <vt:lpstr>Phase 3: Executing the Project</vt:lpstr>
      <vt:lpstr>PowerPoint Presentation</vt:lpstr>
      <vt:lpstr>PowerPoint Presentation</vt:lpstr>
      <vt:lpstr>3- Representing and Scheduling Project Plans</vt:lpstr>
      <vt:lpstr>PowerPoint Presentation</vt:lpstr>
      <vt:lpstr>PowerPoint Presentation</vt:lpstr>
      <vt:lpstr>Gantt chart VS Network diagram</vt:lpstr>
      <vt:lpstr>Chapter 3  - Part 2</vt:lpstr>
      <vt:lpstr>Representing Project Plans </vt:lpstr>
      <vt:lpstr>Calculating Expected Time Durations Using PERT</vt:lpstr>
      <vt:lpstr>Constructing a Gantt Chart and Network Diagram at Pine Valley Furniture</vt:lpstr>
      <vt:lpstr>Steps :</vt:lpstr>
      <vt:lpstr>PowerPoint Presentation</vt:lpstr>
      <vt:lpstr>PowerPoint Presentation</vt:lpstr>
      <vt:lpstr>PowerPoint Presentation</vt:lpstr>
      <vt:lpstr>PowerPoint Presentation</vt:lpstr>
      <vt:lpstr>4- Using Project Management (PM) Software</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MEDITERRANEAN UNIVERSITY DEPARTMENT OF INDUSTRIAL ENGINEERING INFORMATION SYSTEMS AND TECHNOLOGY  IENG 372 / MANE 372 Spring 2020-2021</dc:title>
  <dc:creator>Digikey</dc:creator>
  <cp:lastModifiedBy>Khaoula Ceylan</cp:lastModifiedBy>
  <cp:revision>218</cp:revision>
  <dcterms:created xsi:type="dcterms:W3CDTF">2021-03-05T21:45:26Z</dcterms:created>
  <dcterms:modified xsi:type="dcterms:W3CDTF">2022-03-14T08:38:10Z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