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3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7"/>
  </p:notesMasterIdLst>
  <p:handoutMasterIdLst>
    <p:handoutMasterId r:id="rId38"/>
  </p:handoutMasterIdLst>
  <p:sldIdLst>
    <p:sldId id="342"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8" r:id="rId31"/>
    <p:sldId id="334" r:id="rId32"/>
    <p:sldId id="339" r:id="rId33"/>
    <p:sldId id="335" r:id="rId34"/>
    <p:sldId id="336" r:id="rId35"/>
    <p:sldId id="305"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9" autoAdjust="0"/>
    <p:restoredTop sz="91091" autoAdjust="0"/>
  </p:normalViewPr>
  <p:slideViewPr>
    <p:cSldViewPr snapToGrid="0" snapToObjects="1">
      <p:cViewPr>
        <p:scale>
          <a:sx n="74" d="100"/>
          <a:sy n="74" d="100"/>
        </p:scale>
        <p:origin x="-11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10/23/2019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dirty="0" smtClean="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491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3939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62819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9013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7"/>
        <p:cNvGrpSpPr/>
        <p:nvPr/>
      </p:nvGrpSpPr>
      <p:grpSpPr>
        <a:xfrm>
          <a:off x="0" y="0"/>
          <a:ext cx="0" cy="0"/>
          <a:chOff x="0" y="0"/>
          <a:chExt cx="0" cy="0"/>
        </a:xfrm>
      </p:grpSpPr>
      <p:sp>
        <p:nvSpPr>
          <p:cNvPr id="18" name="Shape 18"/>
          <p:cNvSpPr/>
          <p:nvPr userDrawn="1"/>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Title 1"/>
          <p:cNvSpPr txBox="1">
            <a:spLocks noGrp="1"/>
          </p:cNvSpPr>
          <p:nvPr>
            <p:ph type="ctrTitle"/>
          </p:nvPr>
        </p:nvSpPr>
        <p:spPr>
          <a:xfrm>
            <a:off x="685800" y="762000"/>
            <a:ext cx="7772400" cy="1187823"/>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685801" y="2743200"/>
            <a:ext cx="3684588" cy="887413"/>
          </a:xfrm>
        </p:spPr>
        <p:txBody>
          <a:bodyPr/>
          <a:lstStyle>
            <a:lvl1pPr marL="101600" indent="0">
              <a:buNone/>
              <a:defRPr>
                <a:solidFill>
                  <a:schemeClr val="bg1"/>
                </a:solidFill>
              </a:defRPr>
            </a:lvl1pPr>
          </a:lstStyle>
          <a:p>
            <a:pPr lvl="0"/>
            <a:endParaRPr lang="en-US" dirty="0"/>
          </a:p>
        </p:txBody>
      </p:sp>
      <p:sp>
        <p:nvSpPr>
          <p:cNvPr id="5" name="Content Placeholder 4"/>
          <p:cNvSpPr>
            <a:spLocks noGrp="1"/>
          </p:cNvSpPr>
          <p:nvPr>
            <p:ph sz="quarter" idx="11"/>
          </p:nvPr>
        </p:nvSpPr>
        <p:spPr>
          <a:xfrm>
            <a:off x="685801" y="4141788"/>
            <a:ext cx="3684588" cy="604837"/>
          </a:xfrm>
        </p:spPr>
        <p:txBody>
          <a:bodyPr/>
          <a:lstStyle>
            <a:lvl1pPr marL="101600" indent="0">
              <a:buNone/>
              <a:defRPr>
                <a:solidFill>
                  <a:schemeClr val="tx2"/>
                </a:solidFill>
              </a:defRPr>
            </a:lvl1pPr>
          </a:lstStyle>
          <a:p>
            <a:pPr lvl="0"/>
            <a:endParaRPr lang="en-US" dirty="0"/>
          </a:p>
        </p:txBody>
      </p:sp>
      <p:sp>
        <p:nvSpPr>
          <p:cNvPr id="7" name="Content Placeholder 6"/>
          <p:cNvSpPr>
            <a:spLocks noGrp="1"/>
          </p:cNvSpPr>
          <p:nvPr>
            <p:ph sz="quarter" idx="12"/>
          </p:nvPr>
        </p:nvSpPr>
        <p:spPr>
          <a:xfrm>
            <a:off x="685800" y="5002213"/>
            <a:ext cx="3684587" cy="565150"/>
          </a:xfrm>
        </p:spPr>
        <p:txBody>
          <a:bodyPr/>
          <a:lstStyle>
            <a:lvl1pPr marL="101600" indent="0">
              <a:buNone/>
              <a:defRPr>
                <a:solidFill>
                  <a:schemeClr val="tx2"/>
                </a:solidFill>
              </a:defRPr>
            </a:lvl1pPr>
          </a:lstStyle>
          <a:p>
            <a:pPr lvl="0"/>
            <a:endParaRPr lang="en-US" dirty="0"/>
          </a:p>
        </p:txBody>
      </p:sp>
      <p:sp>
        <p:nvSpPr>
          <p:cNvPr id="9" name="Content Placeholder 8"/>
          <p:cNvSpPr>
            <a:spLocks noGrp="1"/>
          </p:cNvSpPr>
          <p:nvPr>
            <p:ph sz="quarter" idx="13"/>
          </p:nvPr>
        </p:nvSpPr>
        <p:spPr>
          <a:xfrm>
            <a:off x="2487706" y="6413500"/>
            <a:ext cx="6279776" cy="269876"/>
          </a:xfrm>
        </p:spPr>
        <p:txBody>
          <a:bodyPr/>
          <a:lstStyle>
            <a:lvl1pPr marL="101600" indent="0">
              <a:buNone/>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431939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5">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772229" y="6477586"/>
            <a:ext cx="5989300" cy="213499"/>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3" r:id="rId12"/>
    <p:sldLayoutId id="214748369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1"/>
          <p:cNvSpPr txBox="1">
            <a:spLocks noGrp="1"/>
          </p:cNvSpPr>
          <p:nvPr>
            <p:ph type="ctrTitle"/>
          </p:nvPr>
        </p:nvSpPr>
        <p:spPr>
          <a:xfrm>
            <a:off x="685800" y="381000"/>
            <a:ext cx="7772400" cy="1568823"/>
          </a:xfrm>
          <a:prstGeom prst="rect">
            <a:avLst/>
          </a:prstGeom>
          <a:noFill/>
          <a:ln>
            <a:noFill/>
          </a:ln>
        </p:spPr>
        <p:txBody>
          <a:bodyPr lIns="0" tIns="0" rIns="0" bIns="0" anchor="b" anchorCtr="0">
            <a:noAutofit/>
          </a:bodyPr>
          <a:lstStyle/>
          <a:p>
            <a:pPr lvl="0">
              <a:buSzPct val="25000"/>
            </a:pPr>
            <a:r>
              <a:rPr lang="en-US" sz="3400" dirty="0"/>
              <a:t>Integrating Educational </a:t>
            </a:r>
            <a:r>
              <a:rPr lang="en-US" sz="3400" dirty="0" smtClean="0"/>
              <a:t>Technology Into Teaching</a:t>
            </a:r>
            <a:r>
              <a:rPr lang="en-US" sz="3400" dirty="0"/>
              <a:t>: Transforming Learning </a:t>
            </a:r>
            <a:r>
              <a:rPr lang="en-US" sz="3400" dirty="0" smtClean="0"/>
              <a:t>Across </a:t>
            </a:r>
            <a:r>
              <a:rPr lang="en-US" sz="3400" dirty="0"/>
              <a:t>Disciplines</a:t>
            </a:r>
            <a:endParaRPr lang="en-US" sz="3400" b="1" i="0" u="none" strike="noStrike" cap="none" dirty="0">
              <a:solidFill>
                <a:schemeClr val="lt1"/>
              </a:solidFill>
              <a:sym typeface="Times New Roman"/>
            </a:endParaRPr>
          </a:p>
        </p:txBody>
      </p:sp>
      <p:sp>
        <p:nvSpPr>
          <p:cNvPr id="104" name="Content Placeholder 2"/>
          <p:cNvSpPr txBox="1">
            <a:spLocks noGrp="1"/>
          </p:cNvSpPr>
          <p:nvPr>
            <p:ph sz="quarter" idx="10"/>
          </p:nvPr>
        </p:nvSpPr>
        <p:spPr>
          <a:xfrm>
            <a:off x="685801" y="2743201"/>
            <a:ext cx="3684588" cy="533400"/>
          </a:xfrm>
          <a:prstGeom prst="rect">
            <a:avLst/>
          </a:prstGeom>
          <a:noFill/>
          <a:ln>
            <a:noFill/>
          </a:ln>
        </p:spPr>
        <p:txBody>
          <a:bodyPr lIns="0" tIns="0" rIns="0" bIns="0" anchor="t" anchorCtr="0">
            <a:noAutofit/>
          </a:bodyPr>
          <a:lstStyle/>
          <a:p>
            <a:pPr marL="0" lvl="0">
              <a:spcBef>
                <a:spcPts val="0"/>
              </a:spcBef>
              <a:buSzPct val="25000"/>
            </a:pPr>
            <a:r>
              <a:rPr lang="en-US" sz="2000" b="1" dirty="0">
                <a:latin typeface="Times New Roman" panose="02020603050405020304" pitchFamily="18" charset="0"/>
                <a:cs typeface="Times New Roman" panose="02020603050405020304" pitchFamily="18" charset="0"/>
              </a:rPr>
              <a:t>Eighth Edition</a:t>
            </a:r>
            <a:endParaRPr sz="2000" b="1"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2" name="Content Placeholder 3"/>
          <p:cNvSpPr>
            <a:spLocks noGrp="1"/>
          </p:cNvSpPr>
          <p:nvPr>
            <p:ph sz="quarter" idx="11"/>
          </p:nvPr>
        </p:nvSpPr>
        <p:spPr>
          <a:xfrm>
            <a:off x="685801" y="3982134"/>
            <a:ext cx="3684588" cy="604837"/>
          </a:xfrm>
        </p:spPr>
        <p:txBody>
          <a:bodyPr/>
          <a:lstStyle/>
          <a:p>
            <a:pPr marL="0" algn="ctr"/>
            <a:r>
              <a:rPr lang="en-US" sz="3000" b="1" dirty="0">
                <a:latin typeface="+mn-lt"/>
              </a:rPr>
              <a:t>Chapter </a:t>
            </a:r>
            <a:r>
              <a:rPr lang="en-US" sz="3000" b="1" dirty="0" smtClean="0">
                <a:latin typeface="+mn-lt"/>
              </a:rPr>
              <a:t>2</a:t>
            </a:r>
            <a:endParaRPr lang="en-US" sz="3000" dirty="0">
              <a:latin typeface="+mn-lt"/>
            </a:endParaRPr>
          </a:p>
        </p:txBody>
      </p:sp>
      <p:sp>
        <p:nvSpPr>
          <p:cNvPr id="3" name="Content Placeholder 4"/>
          <p:cNvSpPr>
            <a:spLocks noGrp="1"/>
          </p:cNvSpPr>
          <p:nvPr>
            <p:ph sz="quarter" idx="12"/>
          </p:nvPr>
        </p:nvSpPr>
        <p:spPr>
          <a:xfrm>
            <a:off x="685800" y="4688832"/>
            <a:ext cx="3886200" cy="1513848"/>
          </a:xfrm>
        </p:spPr>
        <p:txBody>
          <a:bodyPr/>
          <a:lstStyle/>
          <a:p>
            <a:pPr algn="ctr"/>
            <a:r>
              <a:rPr lang="en-IN" altLang="en-US" sz="2200" dirty="0">
                <a:latin typeface="+mn-lt"/>
              </a:rPr>
              <a:t>Theory into Practice: Foundations for Transformative Technology Integration</a:t>
            </a:r>
            <a:endParaRPr lang="en-US" altLang="en-US" sz="2200" dirty="0">
              <a:latin typeface="+mn-lt"/>
            </a:endParaRPr>
          </a:p>
        </p:txBody>
      </p:sp>
      <p:pic>
        <p:nvPicPr>
          <p:cNvPr id="4" name="Picture 3" descr="Front Cover: Integrating Educational Technology into Teaching: Transforming Learning Across Disciplines Eight Edition by Roblyer and Hugh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61" y="2048847"/>
            <a:ext cx="3015339" cy="3827106"/>
          </a:xfrm>
          <a:prstGeom prst="rect">
            <a:avLst/>
          </a:prstGeom>
          <a:ln w="9525">
            <a:solidFill>
              <a:schemeClr val="tx1"/>
            </a:solidFill>
          </a:ln>
          <a:effectLst/>
        </p:spPr>
      </p:pic>
      <p:sp>
        <p:nvSpPr>
          <p:cNvPr id="5" name="Content Placeholder 5"/>
          <p:cNvSpPr>
            <a:spLocks noGrp="1"/>
          </p:cNvSpPr>
          <p:nvPr>
            <p:ph sz="quarter" idx="13"/>
          </p:nvPr>
        </p:nvSpPr>
        <p:spPr>
          <a:xfrm>
            <a:off x="2487706" y="6371935"/>
            <a:ext cx="6279776" cy="269876"/>
          </a:xfrm>
        </p:spPr>
        <p:txBody>
          <a:bodyPr/>
          <a:lstStyle/>
          <a:p>
            <a:pPr algn="r"/>
            <a:r>
              <a:rPr lang="en-US" altLang="en-US" dirty="0">
                <a:latin typeface="Verdana"/>
              </a:rPr>
              <a:t>Copyright © 2019, 2016, 2013 Pearson Education, Inc. All Rights </a:t>
            </a:r>
            <a:r>
              <a:rPr lang="en-US" altLang="en-US" dirty="0" smtClean="0">
                <a:latin typeface="Verdana"/>
              </a:rPr>
              <a:t>Reserved</a:t>
            </a:r>
            <a:endParaRPr lang="en-US" altLang="en-US" dirty="0">
              <a:latin typeface="Verdana"/>
            </a:endParaRPr>
          </a:p>
        </p:txBody>
      </p:sp>
    </p:spTree>
    <p:extLst>
      <p:ext uri="{BB962C8B-B14F-4D97-AF65-F5344CB8AC3E}">
        <p14:creationId xmlns:p14="http://schemas.microsoft.com/office/powerpoint/2010/main" val="173042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Behaviorist Theories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368378"/>
            <a:ext cx="8229600" cy="4739640"/>
          </a:xfrm>
        </p:spPr>
        <p:txBody>
          <a:bodyPr wrap="square" lIns="91425" tIns="91425" rIns="91425" bIns="91425">
            <a:noAutofit/>
          </a:bodyPr>
          <a:lstStyle/>
          <a:p>
            <a:pPr marL="255651" lvl="0" indent="-255651">
              <a:spcAft>
                <a:spcPct val="0"/>
              </a:spcAft>
              <a:buSzPts val="2400"/>
              <a:tabLst/>
            </a:pPr>
            <a:r>
              <a:rPr lang="en-US" altLang="en-US" sz="2000" dirty="0">
                <a:solidFill>
                  <a:srgbClr val="000000"/>
                </a:solidFill>
                <a:latin typeface="Arial (Body)"/>
              </a:rPr>
              <a:t>Based in work of </a:t>
            </a:r>
            <a:r>
              <a:rPr lang="en-US" altLang="en-US" sz="2000" dirty="0" smtClean="0">
                <a:solidFill>
                  <a:srgbClr val="000000"/>
                </a:solidFill>
                <a:latin typeface="Arial (Body)"/>
              </a:rPr>
              <a:t>B.F. Skinner</a:t>
            </a:r>
            <a:endParaRPr lang="en-US" altLang="en-US" sz="2000" dirty="0">
              <a:solidFill>
                <a:srgbClr val="000000"/>
              </a:solidFill>
              <a:latin typeface="Arial (Body)"/>
            </a:endParaRPr>
          </a:p>
          <a:p>
            <a:pPr marL="255651" lvl="0" indent="-255651">
              <a:spcAft>
                <a:spcPct val="0"/>
              </a:spcAft>
              <a:buSzPts val="2400"/>
              <a:tabLst/>
            </a:pPr>
            <a:r>
              <a:rPr lang="en-US" altLang="en-US" sz="2000" dirty="0">
                <a:solidFill>
                  <a:srgbClr val="000000"/>
                </a:solidFill>
                <a:latin typeface="Arial (Body)"/>
              </a:rPr>
              <a:t>Learning shown by change in behaviors</a:t>
            </a:r>
          </a:p>
          <a:p>
            <a:pPr marL="255651" lvl="0" indent="-255651">
              <a:spcAft>
                <a:spcPct val="0"/>
              </a:spcAft>
              <a:buSzPts val="2400"/>
              <a:tabLst/>
            </a:pPr>
            <a:r>
              <a:rPr lang="en-US" altLang="en-US" sz="2000" dirty="0">
                <a:solidFill>
                  <a:srgbClr val="000000"/>
                </a:solidFill>
                <a:latin typeface="Arial (Body)"/>
              </a:rPr>
              <a:t>Behaviors shaped by contingencies of reinforcement</a:t>
            </a:r>
          </a:p>
          <a:p>
            <a:pPr marL="741553" lvl="1" indent="-284353">
              <a:spcAft>
                <a:spcPct val="0"/>
              </a:spcAft>
              <a:buSzPts val="2400"/>
            </a:pPr>
            <a:r>
              <a:rPr lang="en-US" sz="2000" dirty="0">
                <a:solidFill>
                  <a:srgbClr val="000000"/>
                </a:solidFill>
                <a:latin typeface="Arial (Body)"/>
              </a:rPr>
              <a:t>Positive reinforcement</a:t>
            </a:r>
          </a:p>
          <a:p>
            <a:pPr marL="741553" lvl="1" indent="-284353">
              <a:spcAft>
                <a:spcPct val="0"/>
              </a:spcAft>
              <a:buSzPts val="2400"/>
            </a:pPr>
            <a:r>
              <a:rPr lang="en-US" sz="2000" dirty="0">
                <a:solidFill>
                  <a:srgbClr val="000000"/>
                </a:solidFill>
                <a:latin typeface="Arial (Body)"/>
              </a:rPr>
              <a:t>Negative reinforcement</a:t>
            </a:r>
          </a:p>
          <a:p>
            <a:pPr marL="741553" lvl="1" indent="-284353">
              <a:spcAft>
                <a:spcPct val="0"/>
              </a:spcAft>
              <a:buSzPts val="2400"/>
            </a:pPr>
            <a:r>
              <a:rPr lang="en-US" sz="2000" dirty="0">
                <a:solidFill>
                  <a:srgbClr val="000000"/>
                </a:solidFill>
                <a:latin typeface="Arial (Body)"/>
              </a:rPr>
              <a:t>Punishment</a:t>
            </a:r>
          </a:p>
          <a:p>
            <a:pPr marL="255651" lvl="0" indent="-255651">
              <a:spcAft>
                <a:spcPct val="0"/>
              </a:spcAft>
              <a:buSzPts val="2400"/>
              <a:tabLst/>
            </a:pPr>
            <a:r>
              <a:rPr lang="en-US" sz="2000" dirty="0">
                <a:solidFill>
                  <a:srgbClr val="000000"/>
                </a:solidFill>
                <a:latin typeface="Arial (Body)"/>
              </a:rPr>
              <a:t>Implications for Technology Integration</a:t>
            </a:r>
          </a:p>
          <a:p>
            <a:pPr marL="741553" lvl="1" indent="-284353">
              <a:spcAft>
                <a:spcPct val="0"/>
              </a:spcAft>
              <a:buSzPts val="2400"/>
            </a:pPr>
            <a:r>
              <a:rPr lang="en-US" sz="2000" dirty="0">
                <a:solidFill>
                  <a:srgbClr val="000000"/>
                </a:solidFill>
                <a:latin typeface="Arial (Body)"/>
              </a:rPr>
              <a:t>Drill-and-practice software based on reinforcement </a:t>
            </a:r>
            <a:r>
              <a:rPr lang="en-US" sz="2000" dirty="0" smtClean="0">
                <a:solidFill>
                  <a:srgbClr val="000000"/>
                </a:solidFill>
                <a:latin typeface="Arial (Body)"/>
              </a:rPr>
              <a:t>principles. (</a:t>
            </a:r>
            <a:r>
              <a:rPr lang="en-US" sz="2000" dirty="0"/>
              <a:t>The term </a:t>
            </a:r>
            <a:r>
              <a:rPr lang="en-US" sz="2000" b="1" dirty="0"/>
              <a:t>drill and practice</a:t>
            </a:r>
            <a:r>
              <a:rPr lang="en-US" sz="2000" dirty="0"/>
              <a:t> is defined as a method of instruction characterized by systematic repetition of concepts, examples, and </a:t>
            </a:r>
            <a:r>
              <a:rPr lang="en-US" sz="2000" b="1" dirty="0"/>
              <a:t>practice</a:t>
            </a:r>
            <a:r>
              <a:rPr lang="en-US" sz="2000" dirty="0"/>
              <a:t> problems. </a:t>
            </a:r>
            <a:r>
              <a:rPr lang="en-US" sz="2000" dirty="0" smtClean="0">
                <a:solidFill>
                  <a:srgbClr val="000000"/>
                </a:solidFill>
                <a:latin typeface="Arial (Body)"/>
              </a:rPr>
              <a:t>)</a:t>
            </a:r>
            <a:endParaRPr lang="en-US" sz="2000" dirty="0">
              <a:solidFill>
                <a:srgbClr val="000000"/>
              </a:solidFill>
              <a:latin typeface="Arial (Body)"/>
            </a:endParaRPr>
          </a:p>
          <a:p>
            <a:pPr marL="741553" lvl="1" indent="-284353">
              <a:spcAft>
                <a:spcPct val="0"/>
              </a:spcAft>
              <a:buSzPts val="2400"/>
            </a:pPr>
            <a:r>
              <a:rPr lang="en-US" sz="2000" dirty="0">
                <a:solidFill>
                  <a:srgbClr val="000000"/>
                </a:solidFill>
                <a:latin typeface="Arial (Body)"/>
              </a:rPr>
              <a:t>Tutorial software based on programmed instruction</a:t>
            </a:r>
            <a:endParaRPr lang="en-US" altLang="en-US" sz="2000" dirty="0">
              <a:solidFill>
                <a:srgbClr val="000000"/>
              </a:solidFill>
              <a:latin typeface="Arial (Body)"/>
            </a:endParaRPr>
          </a:p>
        </p:txBody>
      </p:sp>
    </p:spTree>
    <p:extLst>
      <p:ext uri="{BB962C8B-B14F-4D97-AF65-F5344CB8AC3E}">
        <p14:creationId xmlns:p14="http://schemas.microsoft.com/office/powerpoint/2010/main" val="3919570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smtClean="0">
                <a:latin typeface="Times New Roman" panose="02020603050405020304" pitchFamily="18" charset="0"/>
              </a:rPr>
              <a:t>Information-Processing Theories</a:t>
            </a:r>
            <a:endParaRPr lang="en-US" dirty="0">
              <a:latin typeface="Times New Roman" panose="02020603050405020304" pitchFamily="18" charset="0"/>
            </a:endParaRPr>
          </a:p>
        </p:txBody>
      </p:sp>
      <p:sp>
        <p:nvSpPr>
          <p:cNvPr id="3" name="Text Placeholder 2"/>
          <p:cNvSpPr>
            <a:spLocks noGrp="1"/>
          </p:cNvSpPr>
          <p:nvPr>
            <p:ph type="body" idx="1"/>
          </p:nvPr>
        </p:nvSpPr>
        <p:spPr>
          <a:xfrm>
            <a:off x="96587" y="1445652"/>
            <a:ext cx="8854229" cy="4525963"/>
          </a:xfrm>
        </p:spPr>
        <p:txBody>
          <a:bodyPr wrap="square" lIns="91425" tIns="91425" rIns="91425" bIns="91425">
            <a:noAutofit/>
          </a:bodyPr>
          <a:lstStyle/>
          <a:p>
            <a:pPr marL="255651" lvl="0" indent="-255651">
              <a:spcAft>
                <a:spcPct val="0"/>
              </a:spcAft>
              <a:buSzPts val="2400"/>
              <a:tabLst/>
            </a:pPr>
            <a:r>
              <a:rPr lang="en-US" altLang="en-US" sz="1800" dirty="0">
                <a:solidFill>
                  <a:srgbClr val="000000"/>
                </a:solidFill>
                <a:latin typeface="Arial (Body)"/>
              </a:rPr>
              <a:t>Based in work of Atkinson and Shiffrin</a:t>
            </a:r>
          </a:p>
          <a:p>
            <a:pPr marL="255651" lvl="0" indent="-255651">
              <a:spcAft>
                <a:spcPct val="0"/>
              </a:spcAft>
              <a:buSzPts val="2400"/>
              <a:tabLst/>
            </a:pPr>
            <a:r>
              <a:rPr lang="en-US" altLang="en-US" sz="1800" dirty="0">
                <a:solidFill>
                  <a:srgbClr val="000000"/>
                </a:solidFill>
                <a:latin typeface="Arial (Body)"/>
              </a:rPr>
              <a:t>Learning is encoding information in memory</a:t>
            </a:r>
          </a:p>
          <a:p>
            <a:pPr marL="255651" lvl="0" indent="-255651">
              <a:spcAft>
                <a:spcPct val="0"/>
              </a:spcAft>
              <a:buSzPts val="2400"/>
              <a:tabLst/>
            </a:pPr>
            <a:r>
              <a:rPr lang="en-US" altLang="en-US" sz="1800" dirty="0">
                <a:solidFill>
                  <a:srgbClr val="000000"/>
                </a:solidFill>
                <a:latin typeface="Arial (Body)"/>
              </a:rPr>
              <a:t>Memory stores</a:t>
            </a:r>
          </a:p>
          <a:p>
            <a:pPr marL="741553" lvl="1" indent="-284353" algn="just">
              <a:spcAft>
                <a:spcPct val="0"/>
              </a:spcAft>
              <a:buSzPts val="2400"/>
            </a:pPr>
            <a:r>
              <a:rPr lang="en-US" altLang="en-US" sz="1800" dirty="0">
                <a:solidFill>
                  <a:srgbClr val="000000"/>
                </a:solidFill>
                <a:latin typeface="Arial (Body)"/>
              </a:rPr>
              <a:t>Sensory </a:t>
            </a:r>
            <a:r>
              <a:rPr lang="en-US" altLang="en-US" sz="1800" dirty="0" smtClean="0">
                <a:solidFill>
                  <a:srgbClr val="000000"/>
                </a:solidFill>
                <a:latin typeface="Arial (Body)"/>
              </a:rPr>
              <a:t>registers: It</a:t>
            </a:r>
            <a:r>
              <a:rPr lang="en-US" sz="1800" dirty="0"/>
              <a:t> is your ultra-short-term memory that takes in </a:t>
            </a:r>
            <a:r>
              <a:rPr lang="en-US" sz="1800" b="1" dirty="0"/>
              <a:t>sensory</a:t>
            </a:r>
            <a:r>
              <a:rPr lang="en-US" sz="1800" dirty="0"/>
              <a:t> information through your five senses (sight, hearing, smell, taste and touch) and holds it for no more than a </a:t>
            </a:r>
            <a:r>
              <a:rPr lang="en-US" sz="1800" b="1" dirty="0"/>
              <a:t>few </a:t>
            </a:r>
            <a:r>
              <a:rPr lang="en-US" sz="1800" dirty="0" smtClean="0"/>
              <a:t>seconds.</a:t>
            </a:r>
            <a:endParaRPr lang="en-US" altLang="en-US" sz="1800" dirty="0">
              <a:solidFill>
                <a:srgbClr val="000000"/>
              </a:solidFill>
              <a:latin typeface="Arial (Body)"/>
            </a:endParaRPr>
          </a:p>
          <a:p>
            <a:pPr marL="741553" lvl="1" indent="-284353">
              <a:spcAft>
                <a:spcPct val="0"/>
              </a:spcAft>
              <a:buSzPts val="2400"/>
            </a:pPr>
            <a:r>
              <a:rPr lang="en-US" altLang="en-US" sz="1800" dirty="0">
                <a:solidFill>
                  <a:srgbClr val="000000"/>
                </a:solidFill>
                <a:latin typeface="Arial (Body)"/>
              </a:rPr>
              <a:t>Short-term memory </a:t>
            </a:r>
            <a:r>
              <a:rPr lang="en-US" altLang="en-US" sz="1800" dirty="0" smtClean="0">
                <a:solidFill>
                  <a:srgbClr val="000000"/>
                </a:solidFill>
                <a:latin typeface="Arial (Body)"/>
              </a:rPr>
              <a:t>(S T M)</a:t>
            </a:r>
            <a:endParaRPr lang="en-US" altLang="en-US" sz="1800" dirty="0">
              <a:solidFill>
                <a:srgbClr val="000000"/>
              </a:solidFill>
              <a:latin typeface="Arial (Body)"/>
            </a:endParaRPr>
          </a:p>
          <a:p>
            <a:pPr marL="741553" lvl="1" indent="-284353">
              <a:spcAft>
                <a:spcPct val="0"/>
              </a:spcAft>
              <a:buSzPts val="2400"/>
            </a:pPr>
            <a:r>
              <a:rPr lang="en-US" altLang="en-US" sz="1800" dirty="0">
                <a:solidFill>
                  <a:srgbClr val="000000"/>
                </a:solidFill>
                <a:latin typeface="Arial (Body)"/>
              </a:rPr>
              <a:t>Long-term memory </a:t>
            </a:r>
            <a:r>
              <a:rPr lang="en-US" altLang="en-US" sz="1800" dirty="0" smtClean="0">
                <a:solidFill>
                  <a:srgbClr val="000000"/>
                </a:solidFill>
                <a:latin typeface="Arial (Body)"/>
              </a:rPr>
              <a:t>(L T M)</a:t>
            </a:r>
            <a:endParaRPr lang="en-US" altLang="en-US" sz="1800" dirty="0">
              <a:solidFill>
                <a:srgbClr val="000000"/>
              </a:solidFill>
              <a:latin typeface="Arial (Body)"/>
            </a:endParaRPr>
          </a:p>
          <a:p>
            <a:pPr marL="255651" lvl="0" indent="-255651">
              <a:spcAft>
                <a:spcPct val="0"/>
              </a:spcAft>
              <a:buSzPts val="2400"/>
              <a:tabLst/>
            </a:pPr>
            <a:r>
              <a:rPr lang="en-US" sz="1800" dirty="0">
                <a:solidFill>
                  <a:srgbClr val="000000"/>
                </a:solidFill>
                <a:latin typeface="Arial (Body)"/>
              </a:rPr>
              <a:t>Implications for Technology Integration</a:t>
            </a:r>
          </a:p>
          <a:p>
            <a:pPr marL="741553" lvl="1" indent="-284353">
              <a:spcAft>
                <a:spcPct val="0"/>
              </a:spcAft>
              <a:buSzPts val="2400"/>
            </a:pPr>
            <a:r>
              <a:rPr lang="en-US" altLang="en-US" sz="1800" dirty="0">
                <a:solidFill>
                  <a:srgbClr val="000000"/>
                </a:solidFill>
                <a:latin typeface="Arial (Body)"/>
              </a:rPr>
              <a:t>Contributes to structured cueing, attention-getting, visualization, practice, and scaffolding features in applications</a:t>
            </a:r>
          </a:p>
          <a:p>
            <a:pPr marL="741553" lvl="1" indent="-284353">
              <a:spcAft>
                <a:spcPct val="0"/>
              </a:spcAft>
              <a:buSzPts val="2400"/>
            </a:pPr>
            <a:r>
              <a:rPr lang="en-US" altLang="en-US" sz="1800" dirty="0">
                <a:solidFill>
                  <a:srgbClr val="000000"/>
                </a:solidFill>
                <a:latin typeface="Arial (Body)"/>
              </a:rPr>
              <a:t>Contributes to artificial intelligence </a:t>
            </a:r>
            <a:r>
              <a:rPr lang="en-US" altLang="en-US" sz="1800" dirty="0" smtClean="0">
                <a:solidFill>
                  <a:srgbClr val="000000"/>
                </a:solidFill>
                <a:latin typeface="Arial (Body)"/>
              </a:rPr>
              <a:t>(A I) </a:t>
            </a:r>
            <a:r>
              <a:rPr lang="en-US" altLang="en-US" sz="1800" dirty="0">
                <a:solidFill>
                  <a:srgbClr val="000000"/>
                </a:solidFill>
                <a:latin typeface="Arial (Body)"/>
              </a:rPr>
              <a:t>applications</a:t>
            </a:r>
          </a:p>
          <a:p>
            <a:pPr marL="741553" lvl="1" indent="-284353">
              <a:spcAft>
                <a:spcPct val="0"/>
              </a:spcAft>
              <a:buSzPts val="2400"/>
            </a:pPr>
            <a:r>
              <a:rPr lang="en-US" altLang="en-US" sz="1800" dirty="0">
                <a:solidFill>
                  <a:srgbClr val="000000"/>
                </a:solidFill>
                <a:latin typeface="Arial (Body)"/>
              </a:rPr>
              <a:t>Drill-and-practice applications work toward </a:t>
            </a:r>
            <a:r>
              <a:rPr lang="en-US" altLang="en-US" sz="1800" dirty="0" smtClean="0">
                <a:solidFill>
                  <a:srgbClr val="000000"/>
                </a:solidFill>
                <a:latin typeface="Arial (Body)"/>
              </a:rPr>
              <a:t>L T M encoding</a:t>
            </a:r>
            <a:endParaRPr lang="en-US" altLang="en-US" sz="1800" dirty="0">
              <a:solidFill>
                <a:srgbClr val="000000"/>
              </a:solidFill>
              <a:latin typeface="Arial (Body)"/>
            </a:endParaRPr>
          </a:p>
        </p:txBody>
      </p:sp>
    </p:spTree>
    <p:extLst>
      <p:ext uri="{BB962C8B-B14F-4D97-AF65-F5344CB8AC3E}">
        <p14:creationId xmlns:p14="http://schemas.microsoft.com/office/powerpoint/2010/main" val="2496926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smtClean="0">
                <a:latin typeface="Times New Roman" panose="02020603050405020304" pitchFamily="18" charset="0"/>
              </a:rPr>
              <a:t>Cognitive-Behaviorist Theory</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648200"/>
          </a:xfrm>
        </p:spPr>
        <p:txBody>
          <a:bodyPr wrap="square" lIns="91425" tIns="91425" rIns="91425" bIns="91425">
            <a:noAutofit/>
          </a:bodyPr>
          <a:lstStyle/>
          <a:p>
            <a:pPr marL="255651" lvl="0" indent="-255651">
              <a:spcAft>
                <a:spcPct val="0"/>
              </a:spcAft>
              <a:buSzPts val="2400"/>
              <a:tabLst/>
            </a:pPr>
            <a:r>
              <a:rPr lang="en-US" altLang="en-US" sz="2200" dirty="0">
                <a:solidFill>
                  <a:srgbClr val="000000"/>
                </a:solidFill>
                <a:latin typeface="Arial (Body)"/>
              </a:rPr>
              <a:t>Based in work of Robert Gagné</a:t>
            </a:r>
          </a:p>
          <a:p>
            <a:pPr marL="255651" lvl="0" indent="-255651">
              <a:spcAft>
                <a:spcPct val="0"/>
              </a:spcAft>
              <a:buSzPts val="2400"/>
              <a:tabLst/>
            </a:pPr>
            <a:r>
              <a:rPr lang="en-US" altLang="en-US" sz="2200" dirty="0">
                <a:solidFill>
                  <a:srgbClr val="000000"/>
                </a:solidFill>
                <a:latin typeface="Arial (Body)"/>
              </a:rPr>
              <a:t>Learning shaped by optimal conditions of learning</a:t>
            </a:r>
          </a:p>
          <a:p>
            <a:pPr marL="255651" lvl="0" indent="-255651">
              <a:spcAft>
                <a:spcPct val="0"/>
              </a:spcAft>
              <a:buSzPts val="2400"/>
              <a:tabLst/>
            </a:pPr>
            <a:r>
              <a:rPr lang="en-US" altLang="en-US" sz="2200" b="1" dirty="0">
                <a:solidFill>
                  <a:srgbClr val="000000"/>
                </a:solidFill>
                <a:latin typeface="Arial (Body)"/>
              </a:rPr>
              <a:t>Nine Events of Instruction </a:t>
            </a:r>
            <a:r>
              <a:rPr lang="en-US" altLang="en-US" sz="2200" dirty="0">
                <a:solidFill>
                  <a:srgbClr val="000000"/>
                </a:solidFill>
                <a:latin typeface="Arial (Body)"/>
              </a:rPr>
              <a:t>guide instruction</a:t>
            </a:r>
          </a:p>
          <a:p>
            <a:pPr marL="741553" lvl="1" indent="-284353">
              <a:spcAft>
                <a:spcPct val="0"/>
              </a:spcAft>
              <a:buSzPts val="2400"/>
            </a:pPr>
            <a:r>
              <a:rPr lang="en-US" altLang="en-US" sz="2200" dirty="0">
                <a:solidFill>
                  <a:srgbClr val="000000"/>
                </a:solidFill>
                <a:latin typeface="Arial (Body)"/>
              </a:rPr>
              <a:t>May differ in practice, based on learning outcomes</a:t>
            </a:r>
          </a:p>
          <a:p>
            <a:pPr marL="741553" lvl="1" indent="-284353">
              <a:spcAft>
                <a:spcPct val="0"/>
              </a:spcAft>
              <a:buSzPts val="2400"/>
            </a:pPr>
            <a:r>
              <a:rPr lang="en-US" altLang="en-US" sz="2200" dirty="0">
                <a:solidFill>
                  <a:srgbClr val="000000"/>
                </a:solidFill>
                <a:latin typeface="Arial (Body)"/>
              </a:rPr>
              <a:t>Learning hierarchies involve prerequisite skills</a:t>
            </a:r>
          </a:p>
          <a:p>
            <a:pPr marL="255651" lvl="0" indent="-255651">
              <a:spcAft>
                <a:spcPct val="0"/>
              </a:spcAft>
              <a:buSzPts val="2400"/>
              <a:tabLst/>
            </a:pPr>
            <a:r>
              <a:rPr lang="en-US" sz="2200" dirty="0">
                <a:solidFill>
                  <a:srgbClr val="000000"/>
                </a:solidFill>
                <a:latin typeface="Arial (Body)"/>
              </a:rPr>
              <a:t>Implications for Technology Integration</a:t>
            </a:r>
          </a:p>
          <a:p>
            <a:pPr marL="741553" lvl="1" indent="-284353">
              <a:spcAft>
                <a:spcPct val="0"/>
              </a:spcAft>
              <a:buSzPts val="2400"/>
            </a:pPr>
            <a:r>
              <a:rPr lang="en-US" sz="2200" dirty="0">
                <a:solidFill>
                  <a:srgbClr val="000000"/>
                </a:solidFill>
                <a:latin typeface="Arial (Body)"/>
              </a:rPr>
              <a:t>Only tutorials can accomplish all necessary events of instruction</a:t>
            </a:r>
          </a:p>
          <a:p>
            <a:pPr marL="741553" lvl="1" indent="-284353">
              <a:spcAft>
                <a:spcPct val="0"/>
              </a:spcAft>
              <a:buSzPts val="2400"/>
            </a:pPr>
            <a:r>
              <a:rPr lang="en-US" sz="2200" dirty="0">
                <a:solidFill>
                  <a:srgbClr val="000000"/>
                </a:solidFill>
                <a:latin typeface="Arial (Body)"/>
              </a:rPr>
              <a:t>Other resources (drill-and-practice, simulations) require teacher-led activities before or after use to meet all events of instruction</a:t>
            </a:r>
            <a:endParaRPr lang="en-US" altLang="en-US" sz="2200" dirty="0">
              <a:solidFill>
                <a:srgbClr val="000000"/>
              </a:solidFill>
              <a:latin typeface="Arial (Body)"/>
            </a:endParaRPr>
          </a:p>
        </p:txBody>
      </p:sp>
    </p:spTree>
    <p:extLst>
      <p:ext uri="{BB962C8B-B14F-4D97-AF65-F5344CB8AC3E}">
        <p14:creationId xmlns:p14="http://schemas.microsoft.com/office/powerpoint/2010/main" val="353768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smtClean="0">
                <a:latin typeface="Times New Roman" panose="02020603050405020304" pitchFamily="18" charset="0"/>
              </a:rPr>
              <a:t>Systems Approaches: Instructional Design Models</a:t>
            </a:r>
            <a:endParaRPr lang="en-US" alt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488680" cy="4648200"/>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Often based in work of Robert Gagné and Leslie Briggs</a:t>
            </a:r>
          </a:p>
          <a:p>
            <a:pPr marL="255651" lvl="0" indent="-255651">
              <a:spcAft>
                <a:spcPct val="0"/>
              </a:spcAft>
              <a:buSzPts val="2400"/>
              <a:tabLst/>
            </a:pPr>
            <a:r>
              <a:rPr lang="en-US" altLang="en-US" sz="2400" dirty="0">
                <a:solidFill>
                  <a:srgbClr val="000000"/>
                </a:solidFill>
                <a:latin typeface="Arial (Body)"/>
              </a:rPr>
              <a:t>Learning is fostered by systems of instruction</a:t>
            </a:r>
          </a:p>
          <a:p>
            <a:pPr marL="255651" lvl="0" indent="-255651">
              <a:spcAft>
                <a:spcPct val="0"/>
              </a:spcAft>
              <a:buSzPts val="2400"/>
              <a:tabLst/>
            </a:pPr>
            <a:r>
              <a:rPr lang="en-US" altLang="en-US" sz="2400" dirty="0">
                <a:solidFill>
                  <a:srgbClr val="000000"/>
                </a:solidFill>
                <a:latin typeface="Arial (Body)"/>
              </a:rPr>
              <a:t>Instructional </a:t>
            </a:r>
            <a:r>
              <a:rPr lang="en-US" altLang="en-US" sz="2400" dirty="0" smtClean="0">
                <a:solidFill>
                  <a:srgbClr val="000000"/>
                </a:solidFill>
                <a:latin typeface="Arial (Body)"/>
              </a:rPr>
              <a:t>systems:</a:t>
            </a:r>
            <a:endParaRPr lang="en-US" altLang="en-US" sz="2400" dirty="0">
              <a:solidFill>
                <a:srgbClr val="000000"/>
              </a:solidFill>
              <a:latin typeface="Arial (Body)"/>
            </a:endParaRPr>
          </a:p>
          <a:p>
            <a:pPr marL="741553" lvl="1" indent="-284353">
              <a:spcAft>
                <a:spcPct val="0"/>
              </a:spcAft>
              <a:buSzPts val="2400"/>
            </a:pPr>
            <a:r>
              <a:rPr lang="en-US" altLang="en-US" sz="2400" dirty="0">
                <a:solidFill>
                  <a:srgbClr val="000000"/>
                </a:solidFill>
                <a:latin typeface="Arial (Body)"/>
              </a:rPr>
              <a:t>Stating goals/objectives aligned with assessment and instruction</a:t>
            </a:r>
          </a:p>
          <a:p>
            <a:pPr marL="741553" lvl="1" indent="-284353">
              <a:spcAft>
                <a:spcPct val="0"/>
              </a:spcAft>
              <a:buSzPts val="2400"/>
            </a:pPr>
            <a:r>
              <a:rPr lang="en-US" altLang="en-US" sz="2400" dirty="0">
                <a:solidFill>
                  <a:srgbClr val="000000"/>
                </a:solidFill>
                <a:latin typeface="Arial (Body)"/>
              </a:rPr>
              <a:t>Creating materials to deliver instruction</a:t>
            </a:r>
          </a:p>
          <a:p>
            <a:pPr marL="741553" lvl="1" indent="-284353">
              <a:spcAft>
                <a:spcPct val="0"/>
              </a:spcAft>
              <a:buSzPts val="2400"/>
            </a:pPr>
            <a:r>
              <a:rPr lang="en-US" altLang="en-US" sz="2400" dirty="0">
                <a:solidFill>
                  <a:srgbClr val="000000"/>
                </a:solidFill>
                <a:latin typeface="Arial (Body)"/>
              </a:rPr>
              <a:t>Field-testing and revising</a:t>
            </a:r>
          </a:p>
          <a:p>
            <a:pPr marL="255651" lvl="0" indent="-255651">
              <a:spcAft>
                <a:spcPct val="0"/>
              </a:spcAft>
              <a:buSzPts val="2400"/>
              <a:tabLst/>
            </a:pPr>
            <a:r>
              <a:rPr lang="en-US" sz="2400" dirty="0">
                <a:solidFill>
                  <a:srgbClr val="000000"/>
                </a:solidFill>
                <a:latin typeface="Arial (Body)"/>
              </a:rPr>
              <a:t>Implications for Technology Integration</a:t>
            </a:r>
          </a:p>
          <a:p>
            <a:pPr marL="741553" lvl="1" indent="-284353">
              <a:spcAft>
                <a:spcPct val="0"/>
              </a:spcAft>
              <a:buSzPts val="2400"/>
            </a:pPr>
            <a:r>
              <a:rPr lang="en-US" altLang="en-US" sz="2400" dirty="0">
                <a:solidFill>
                  <a:srgbClr val="000000"/>
                </a:solidFill>
                <a:latin typeface="Arial (Body)"/>
              </a:rPr>
              <a:t>Computer-based instruction planned carefully within an instructional sequence to support learning objectives</a:t>
            </a:r>
          </a:p>
        </p:txBody>
      </p:sp>
    </p:spTree>
    <p:extLst>
      <p:ext uri="{BB962C8B-B14F-4D97-AF65-F5344CB8AC3E}">
        <p14:creationId xmlns:p14="http://schemas.microsoft.com/office/powerpoint/2010/main" val="1410133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Objectivist Theory Foundations for Directed Technology Integration</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1"/>
            <a:ext cx="8229600" cy="3337560"/>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Choose directed technology integration strategies:</a:t>
            </a:r>
          </a:p>
          <a:p>
            <a:pPr marL="741553" lvl="1" indent="-284353">
              <a:spcAft>
                <a:spcPct val="0"/>
              </a:spcAft>
              <a:buSzPts val="2400"/>
            </a:pPr>
            <a:r>
              <a:rPr lang="en-US" sz="2400" dirty="0">
                <a:solidFill>
                  <a:srgbClr val="000000"/>
                </a:solidFill>
                <a:latin typeface="Arial (Body)"/>
              </a:rPr>
              <a:t>For mastery learning with clearly-defined skills and </a:t>
            </a:r>
            <a:r>
              <a:rPr lang="en-US" sz="2400" dirty="0" smtClean="0">
                <a:solidFill>
                  <a:srgbClr val="000000"/>
                </a:solidFill>
                <a:latin typeface="Arial (Body)"/>
              </a:rPr>
              <a:t>content</a:t>
            </a:r>
            <a:endParaRPr lang="en-US" sz="2400" dirty="0">
              <a:solidFill>
                <a:srgbClr val="000000"/>
              </a:solidFill>
              <a:latin typeface="Arial (Body)"/>
            </a:endParaRPr>
          </a:p>
          <a:p>
            <a:pPr marL="741553" lvl="1" indent="-284353">
              <a:spcAft>
                <a:spcPct val="0"/>
              </a:spcAft>
              <a:buSzPts val="2400"/>
            </a:pPr>
            <a:r>
              <a:rPr lang="en-US" sz="2400" dirty="0">
                <a:solidFill>
                  <a:srgbClr val="000000"/>
                </a:solidFill>
                <a:latin typeface="Arial (Body)"/>
              </a:rPr>
              <a:t>With unambiguous content</a:t>
            </a:r>
          </a:p>
          <a:p>
            <a:pPr marL="741553" lvl="1" indent="-284353">
              <a:spcAft>
                <a:spcPct val="0"/>
              </a:spcAft>
              <a:buSzPts val="2400"/>
            </a:pPr>
            <a:r>
              <a:rPr lang="en-US" sz="2400" dirty="0">
                <a:solidFill>
                  <a:srgbClr val="000000"/>
                </a:solidFill>
                <a:latin typeface="Arial (Body)"/>
              </a:rPr>
              <a:t>When specific performance is expected</a:t>
            </a:r>
          </a:p>
          <a:p>
            <a:pPr marL="741553" lvl="1" indent="-284353">
              <a:spcAft>
                <a:spcPct val="0"/>
              </a:spcAft>
              <a:buSzPts val="2400"/>
            </a:pPr>
            <a:r>
              <a:rPr lang="en-US" sz="2400" dirty="0">
                <a:solidFill>
                  <a:srgbClr val="000000"/>
                </a:solidFill>
                <a:latin typeface="Arial (Body)"/>
              </a:rPr>
              <a:t>When individual tutoring/practice is needed</a:t>
            </a:r>
          </a:p>
          <a:p>
            <a:pPr marL="741553" lvl="1" indent="-284353">
              <a:spcAft>
                <a:spcPct val="0"/>
              </a:spcAft>
              <a:buSzPts val="2400"/>
            </a:pPr>
            <a:r>
              <a:rPr lang="en-US" sz="2400" dirty="0">
                <a:solidFill>
                  <a:srgbClr val="000000"/>
                </a:solidFill>
                <a:latin typeface="Arial (Body)"/>
              </a:rPr>
              <a:t>When learning must be efficient</a:t>
            </a:r>
          </a:p>
        </p:txBody>
      </p:sp>
    </p:spTree>
    <p:extLst>
      <p:ext uri="{BB962C8B-B14F-4D97-AF65-F5344CB8AC3E}">
        <p14:creationId xmlns:p14="http://schemas.microsoft.com/office/powerpoint/2010/main" val="3608709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a:buClr>
                <a:srgbClr val="007FA3"/>
              </a:buClr>
            </a:pPr>
            <a:r>
              <a:rPr lang="en-US" sz="3400" dirty="0" smtClean="0">
                <a:solidFill>
                  <a:srgbClr val="FFFFFF"/>
                </a:solidFill>
                <a:latin typeface="Times New Roman" panose="02020603050405020304" pitchFamily="18" charset="0"/>
              </a:rPr>
              <a:t>Learning Theory Foundations: </a:t>
            </a:r>
            <a:r>
              <a:rPr lang="en-US" sz="3400" dirty="0">
                <a:solidFill>
                  <a:srgbClr val="FFFFFF"/>
                </a:solidFill>
                <a:latin typeface="Times New Roman" panose="02020603050405020304" pitchFamily="18" charset="0"/>
              </a:rPr>
              <a:t>Constructivist Integration Models</a:t>
            </a:r>
          </a:p>
        </p:txBody>
      </p:sp>
    </p:spTree>
    <p:extLst>
      <p:ext uri="{BB962C8B-B14F-4D97-AF65-F5344CB8AC3E}">
        <p14:creationId xmlns:p14="http://schemas.microsoft.com/office/powerpoint/2010/main" val="2878749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Social Activism Theory</a:t>
            </a:r>
            <a:endParaRPr lang="en-US" dirty="0">
              <a:latin typeface="Times New Roman" panose="02020603050405020304" pitchFamily="18" charset="0"/>
            </a:endParaRPr>
          </a:p>
        </p:txBody>
      </p:sp>
      <p:sp>
        <p:nvSpPr>
          <p:cNvPr id="3" name="Text Placeholder 2"/>
          <p:cNvSpPr>
            <a:spLocks noGrp="1"/>
          </p:cNvSpPr>
          <p:nvPr>
            <p:ph type="body" idx="1"/>
          </p:nvPr>
        </p:nvSpPr>
        <p:spPr>
          <a:xfrm>
            <a:off x="302652" y="1239588"/>
            <a:ext cx="8229600" cy="4160520"/>
          </a:xfrm>
        </p:spPr>
        <p:txBody>
          <a:bodyPr wrap="square" lIns="91425" tIns="91425" rIns="91425" bIns="91425">
            <a:noAutofit/>
          </a:bodyPr>
          <a:lstStyle/>
          <a:p>
            <a:pPr marL="255651" lvl="0" indent="-255651">
              <a:spcAft>
                <a:spcPct val="0"/>
              </a:spcAft>
              <a:buSzPts val="2400"/>
              <a:tabLst/>
            </a:pPr>
            <a:r>
              <a:rPr lang="en-US" altLang="en-US" sz="1900" dirty="0">
                <a:solidFill>
                  <a:srgbClr val="000000"/>
                </a:solidFill>
                <a:latin typeface="Arial (Body)"/>
              </a:rPr>
              <a:t>Based in work of John </a:t>
            </a:r>
            <a:r>
              <a:rPr lang="en-US" altLang="en-US" sz="1900" dirty="0" smtClean="0">
                <a:solidFill>
                  <a:srgbClr val="000000"/>
                </a:solidFill>
                <a:latin typeface="Arial (Body)"/>
              </a:rPr>
              <a:t>Dewey</a:t>
            </a:r>
          </a:p>
          <a:p>
            <a:pPr marL="255651" lvl="0" indent="-255651">
              <a:spcAft>
                <a:spcPct val="0"/>
              </a:spcAft>
              <a:buSzPts val="2400"/>
              <a:tabLst/>
            </a:pPr>
            <a:r>
              <a:rPr lang="en-US" sz="1900" dirty="0"/>
              <a:t>learning takes place in </a:t>
            </a:r>
            <a:r>
              <a:rPr lang="en-US" sz="1900" b="1" dirty="0"/>
              <a:t>social</a:t>
            </a:r>
            <a:r>
              <a:rPr lang="en-US" sz="1900" dirty="0"/>
              <a:t> environments where there are collaborative. activities. Through these activities, learners communicate, interact, and learn from each other, as a result, constructing their own world of knowledge</a:t>
            </a:r>
            <a:endParaRPr lang="en-US" sz="1900" dirty="0" smtClean="0"/>
          </a:p>
          <a:p>
            <a:pPr marL="255651" lvl="0" indent="-255651">
              <a:spcAft>
                <a:spcPct val="0"/>
              </a:spcAft>
              <a:buSzPts val="2400"/>
              <a:tabLst/>
            </a:pPr>
            <a:r>
              <a:rPr lang="en-US" altLang="en-US" sz="1900" dirty="0" smtClean="0">
                <a:solidFill>
                  <a:srgbClr val="000000"/>
                </a:solidFill>
                <a:latin typeface="Arial (Body)"/>
              </a:rPr>
              <a:t>Created </a:t>
            </a:r>
            <a:r>
              <a:rPr lang="en-US" altLang="en-US" sz="1900" dirty="0">
                <a:solidFill>
                  <a:srgbClr val="000000"/>
                </a:solidFill>
                <a:latin typeface="Arial (Body)"/>
              </a:rPr>
              <a:t>a philosophy of education that believed</a:t>
            </a:r>
          </a:p>
          <a:p>
            <a:pPr marL="741553" lvl="1" indent="-284353">
              <a:spcAft>
                <a:spcPct val="0"/>
              </a:spcAft>
              <a:buSzPts val="2400"/>
            </a:pPr>
            <a:r>
              <a:rPr lang="en-US" altLang="en-US" sz="1900" dirty="0">
                <a:solidFill>
                  <a:srgbClr val="000000"/>
                </a:solidFill>
                <a:latin typeface="Arial (Body)"/>
              </a:rPr>
              <a:t>Curriculum arises from student interests</a:t>
            </a:r>
          </a:p>
          <a:p>
            <a:pPr marL="741553" lvl="1" indent="-284353">
              <a:spcAft>
                <a:spcPct val="0"/>
              </a:spcAft>
              <a:buSzPts val="2400"/>
            </a:pPr>
            <a:r>
              <a:rPr lang="en-US" altLang="en-US" sz="1900" dirty="0">
                <a:solidFill>
                  <a:srgbClr val="000000"/>
                </a:solidFill>
                <a:latin typeface="Arial (Body)"/>
              </a:rPr>
              <a:t>Curricula topics should be integrated</a:t>
            </a:r>
          </a:p>
          <a:p>
            <a:pPr marL="741553" lvl="1" indent="-284353">
              <a:spcAft>
                <a:spcPct val="0"/>
              </a:spcAft>
              <a:buSzPts val="2400"/>
            </a:pPr>
            <a:r>
              <a:rPr lang="en-US" altLang="en-US" sz="1900" dirty="0">
                <a:solidFill>
                  <a:srgbClr val="000000"/>
                </a:solidFill>
                <a:latin typeface="Arial (Body)"/>
              </a:rPr>
              <a:t>Education is growth</a:t>
            </a:r>
          </a:p>
          <a:p>
            <a:pPr marL="741553" lvl="1" indent="-284353">
              <a:spcAft>
                <a:spcPct val="0"/>
              </a:spcAft>
              <a:buSzPts val="2400"/>
            </a:pPr>
            <a:r>
              <a:rPr lang="en-US" altLang="en-US" sz="1900" dirty="0">
                <a:solidFill>
                  <a:srgbClr val="000000"/>
                </a:solidFill>
                <a:latin typeface="Arial (Body)"/>
              </a:rPr>
              <a:t>Education occurs through social experience</a:t>
            </a:r>
          </a:p>
          <a:p>
            <a:pPr marL="741553" lvl="1" indent="-284353">
              <a:spcAft>
                <a:spcPct val="0"/>
              </a:spcAft>
              <a:buSzPts val="2400"/>
            </a:pPr>
            <a:r>
              <a:rPr lang="en-US" altLang="en-US" sz="1900" dirty="0">
                <a:solidFill>
                  <a:srgbClr val="000000"/>
                </a:solidFill>
                <a:latin typeface="Arial (Body)"/>
              </a:rPr>
              <a:t>Learning should be hands‑on and experience based</a:t>
            </a:r>
          </a:p>
          <a:p>
            <a:pPr marL="255651" lvl="0" indent="-255651">
              <a:spcAft>
                <a:spcPct val="0"/>
              </a:spcAft>
              <a:buSzPts val="2400"/>
              <a:tabLst/>
            </a:pPr>
            <a:r>
              <a:rPr lang="en-US" sz="1900" dirty="0">
                <a:solidFill>
                  <a:srgbClr val="000000"/>
                </a:solidFill>
                <a:latin typeface="Arial (Body)"/>
              </a:rPr>
              <a:t>Implications for Technology Integration</a:t>
            </a:r>
          </a:p>
          <a:p>
            <a:pPr marL="741553" lvl="1" indent="-284353">
              <a:spcAft>
                <a:spcPct val="0"/>
              </a:spcAft>
              <a:buSzPts val="2400"/>
            </a:pPr>
            <a:r>
              <a:rPr lang="en-US" altLang="en-US" sz="1900" dirty="0">
                <a:solidFill>
                  <a:srgbClr val="000000"/>
                </a:solidFill>
                <a:latin typeface="Arial (Body)"/>
              </a:rPr>
              <a:t>Use technology in curriculum that provides intellectual challenge</a:t>
            </a:r>
          </a:p>
          <a:p>
            <a:pPr marL="741553" lvl="1" indent="-284353">
              <a:spcAft>
                <a:spcPct val="0"/>
              </a:spcAft>
              <a:buSzPts val="2400"/>
            </a:pPr>
            <a:r>
              <a:rPr lang="en-US" altLang="en-US" sz="1900" dirty="0">
                <a:solidFill>
                  <a:srgbClr val="000000"/>
                </a:solidFill>
                <a:latin typeface="Arial (Body)"/>
              </a:rPr>
              <a:t>Use technology to support cooperative and collaborative learning</a:t>
            </a:r>
          </a:p>
        </p:txBody>
      </p:sp>
    </p:spTree>
    <p:extLst>
      <p:ext uri="{BB962C8B-B14F-4D97-AF65-F5344CB8AC3E}">
        <p14:creationId xmlns:p14="http://schemas.microsoft.com/office/powerpoint/2010/main" val="4142769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smtClean="0">
                <a:latin typeface="Times New Roman" panose="02020603050405020304" pitchFamily="18" charset="0"/>
              </a:rPr>
              <a:t>Social Cognitive Theory</a:t>
            </a:r>
            <a:endParaRPr lang="en-US" altLang="en-US" dirty="0">
              <a:latin typeface="Times New Roman" panose="02020603050405020304" pitchFamily="18" charset="0"/>
            </a:endParaRPr>
          </a:p>
        </p:txBody>
      </p:sp>
      <p:sp>
        <p:nvSpPr>
          <p:cNvPr id="3" name="Text Placeholder 2"/>
          <p:cNvSpPr>
            <a:spLocks noGrp="1"/>
          </p:cNvSpPr>
          <p:nvPr>
            <p:ph type="body" idx="1"/>
          </p:nvPr>
        </p:nvSpPr>
        <p:spPr>
          <a:xfrm>
            <a:off x="122346" y="1574443"/>
            <a:ext cx="8661046" cy="4749086"/>
          </a:xfrm>
        </p:spPr>
        <p:txBody>
          <a:bodyPr wrap="square" lIns="91425" tIns="91425" rIns="91425" bIns="91425">
            <a:noAutofit/>
          </a:bodyPr>
          <a:lstStyle/>
          <a:p>
            <a:pPr marL="255651" lvl="0" indent="-255651">
              <a:spcAft>
                <a:spcPct val="0"/>
              </a:spcAft>
              <a:buSzPts val="2400"/>
              <a:tabLst/>
            </a:pPr>
            <a:r>
              <a:rPr lang="en-US" altLang="en-US" sz="2000" dirty="0">
                <a:solidFill>
                  <a:srgbClr val="000000"/>
                </a:solidFill>
                <a:latin typeface="Arial (Body)"/>
              </a:rPr>
              <a:t>Based in work of Albert Bandura</a:t>
            </a:r>
          </a:p>
          <a:p>
            <a:pPr marL="255651" indent="-255651">
              <a:spcAft>
                <a:spcPct val="0"/>
              </a:spcAft>
              <a:buSzPts val="2400"/>
              <a:tabLst/>
            </a:pPr>
            <a:r>
              <a:rPr lang="en-US" sz="2000" dirty="0"/>
              <a:t>An individual's knowledge acquisition can be directly related to observing others within the context of </a:t>
            </a:r>
            <a:r>
              <a:rPr lang="en-US" sz="2000" b="1" dirty="0"/>
              <a:t>social</a:t>
            </a:r>
            <a:r>
              <a:rPr lang="en-US" sz="2000" dirty="0"/>
              <a:t> interactions, experiences, and outside media influences.</a:t>
            </a:r>
            <a:endParaRPr lang="en-US" altLang="en-US" sz="2000" dirty="0">
              <a:solidFill>
                <a:srgbClr val="000000"/>
              </a:solidFill>
              <a:latin typeface="Arial (Body)"/>
            </a:endParaRPr>
          </a:p>
          <a:p>
            <a:pPr marL="255651" lvl="0" indent="-255651">
              <a:spcAft>
                <a:spcPct val="0"/>
              </a:spcAft>
              <a:buSzPts val="2400"/>
              <a:tabLst/>
            </a:pPr>
            <a:r>
              <a:rPr lang="en-US" altLang="en-US" sz="2000" dirty="0" smtClean="0">
                <a:solidFill>
                  <a:srgbClr val="000000"/>
                </a:solidFill>
                <a:latin typeface="Arial (Body)"/>
              </a:rPr>
              <a:t>Learning </a:t>
            </a:r>
            <a:r>
              <a:rPr lang="en-US" altLang="en-US" sz="2000" dirty="0">
                <a:solidFill>
                  <a:srgbClr val="000000"/>
                </a:solidFill>
                <a:latin typeface="Arial (Body)"/>
              </a:rPr>
              <a:t>results from behaviors, environment, and personal factors</a:t>
            </a:r>
          </a:p>
          <a:p>
            <a:pPr marL="255651" lvl="0" indent="-255651">
              <a:spcAft>
                <a:spcPct val="0"/>
              </a:spcAft>
              <a:buSzPts val="2400"/>
              <a:tabLst/>
            </a:pPr>
            <a:r>
              <a:rPr lang="en-US" altLang="en-US" sz="2000" dirty="0">
                <a:solidFill>
                  <a:srgbClr val="000000"/>
                </a:solidFill>
                <a:latin typeface="Arial (Body)"/>
              </a:rPr>
              <a:t>Students learn by own actions or models</a:t>
            </a:r>
          </a:p>
          <a:p>
            <a:pPr marL="255651" lvl="0" indent="-255651">
              <a:spcAft>
                <a:spcPct val="0"/>
              </a:spcAft>
              <a:buSzPts val="2400"/>
              <a:tabLst/>
            </a:pPr>
            <a:r>
              <a:rPr lang="en-US" altLang="en-US" sz="2000" dirty="0">
                <a:solidFill>
                  <a:srgbClr val="000000"/>
                </a:solidFill>
                <a:latin typeface="Arial (Body)"/>
              </a:rPr>
              <a:t>Self-efficacy needed</a:t>
            </a:r>
          </a:p>
          <a:p>
            <a:pPr marL="255651" lvl="0" indent="-255651">
              <a:spcAft>
                <a:spcPct val="0"/>
              </a:spcAft>
              <a:buSzPts val="2400"/>
              <a:tabLst/>
            </a:pPr>
            <a:r>
              <a:rPr lang="en-US" sz="2000" dirty="0">
                <a:solidFill>
                  <a:srgbClr val="000000"/>
                </a:solidFill>
                <a:latin typeface="Arial (Body)"/>
              </a:rPr>
              <a:t>Implications for Technology Integration</a:t>
            </a:r>
          </a:p>
          <a:p>
            <a:pPr marL="741553" lvl="1" indent="-284353">
              <a:spcAft>
                <a:spcPct val="0"/>
              </a:spcAft>
              <a:buSzPts val="2400"/>
            </a:pPr>
            <a:r>
              <a:rPr lang="en-US" altLang="en-US" sz="2000" dirty="0">
                <a:solidFill>
                  <a:srgbClr val="000000"/>
                </a:solidFill>
                <a:latin typeface="Arial (Body)"/>
              </a:rPr>
              <a:t>Video examples can provide models</a:t>
            </a:r>
          </a:p>
          <a:p>
            <a:pPr marL="741553" lvl="1" indent="-284353">
              <a:spcAft>
                <a:spcPct val="0"/>
              </a:spcAft>
              <a:buSzPts val="2400"/>
            </a:pPr>
            <a:r>
              <a:rPr lang="en-US" altLang="en-US" sz="2000" dirty="0">
                <a:solidFill>
                  <a:srgbClr val="000000"/>
                </a:solidFill>
                <a:latin typeface="Arial (Body)"/>
              </a:rPr>
              <a:t>Self-modeling videos can increase self-efficacy</a:t>
            </a:r>
          </a:p>
        </p:txBody>
      </p:sp>
    </p:spTree>
    <p:extLst>
      <p:ext uri="{BB962C8B-B14F-4D97-AF65-F5344CB8AC3E}">
        <p14:creationId xmlns:p14="http://schemas.microsoft.com/office/powerpoint/2010/main" val="2811458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smtClean="0">
                <a:latin typeface="Times New Roman" panose="02020603050405020304" pitchFamily="18" charset="0"/>
              </a:rPr>
              <a:t>Scaffolding Theory</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1"/>
            <a:ext cx="8229600" cy="3992880"/>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Based in work of Lev Vygotsky</a:t>
            </a:r>
          </a:p>
          <a:p>
            <a:pPr marL="255651" lvl="0" indent="-255651">
              <a:spcAft>
                <a:spcPct val="0"/>
              </a:spcAft>
              <a:buSzPts val="2400"/>
              <a:tabLst/>
            </a:pPr>
            <a:r>
              <a:rPr lang="en-US" altLang="en-US" sz="2400" dirty="0">
                <a:solidFill>
                  <a:srgbClr val="000000"/>
                </a:solidFill>
                <a:latin typeface="Arial (Body)"/>
              </a:rPr>
              <a:t>Learning is cognitive development shaped by experience, culture</a:t>
            </a:r>
          </a:p>
          <a:p>
            <a:pPr marL="255651" lvl="0" indent="-255651">
              <a:spcAft>
                <a:spcPct val="0"/>
              </a:spcAft>
              <a:buSzPts val="2400"/>
              <a:tabLst/>
            </a:pPr>
            <a:r>
              <a:rPr lang="en-US" altLang="en-US" sz="2400" dirty="0">
                <a:solidFill>
                  <a:srgbClr val="000000"/>
                </a:solidFill>
                <a:latin typeface="Arial (Body)"/>
              </a:rPr>
              <a:t>Teachers help children bridge Zone of Proximal Development </a:t>
            </a:r>
            <a:r>
              <a:rPr lang="en-US" altLang="en-US" sz="2400" dirty="0" smtClean="0">
                <a:solidFill>
                  <a:srgbClr val="000000"/>
                </a:solidFill>
                <a:latin typeface="Arial (Body)"/>
              </a:rPr>
              <a:t>(Z</a:t>
            </a:r>
            <a:r>
              <a:rPr lang="en-US" altLang="en-US" sz="100" dirty="0" smtClean="0">
                <a:solidFill>
                  <a:srgbClr val="000000"/>
                </a:solidFill>
                <a:latin typeface="Arial (Body)"/>
              </a:rPr>
              <a:t> </a:t>
            </a:r>
            <a:r>
              <a:rPr lang="en-US" altLang="en-US" sz="2400" dirty="0" smtClean="0">
                <a:solidFill>
                  <a:srgbClr val="000000"/>
                </a:solidFill>
                <a:latin typeface="Arial (Body)"/>
              </a:rPr>
              <a:t>P</a:t>
            </a:r>
            <a:r>
              <a:rPr lang="en-US" altLang="en-US" sz="100" dirty="0" smtClean="0">
                <a:solidFill>
                  <a:srgbClr val="000000"/>
                </a:solidFill>
                <a:latin typeface="Arial (Body)"/>
              </a:rPr>
              <a:t> </a:t>
            </a:r>
            <a:r>
              <a:rPr lang="en-US" altLang="en-US" sz="2400" dirty="0" smtClean="0">
                <a:solidFill>
                  <a:srgbClr val="000000"/>
                </a:solidFill>
                <a:latin typeface="Arial (Body)"/>
              </a:rPr>
              <a:t>D) </a:t>
            </a:r>
            <a:r>
              <a:rPr lang="en-US" altLang="en-US" sz="2400" dirty="0">
                <a:solidFill>
                  <a:srgbClr val="000000"/>
                </a:solidFill>
                <a:latin typeface="Arial (Body)"/>
              </a:rPr>
              <a:t>through scaffolding</a:t>
            </a:r>
          </a:p>
          <a:p>
            <a:pPr marL="255651" lvl="0" indent="-255651">
              <a:spcAft>
                <a:spcPct val="0"/>
              </a:spcAft>
              <a:buSzPts val="2400"/>
              <a:tabLst/>
            </a:pPr>
            <a:r>
              <a:rPr lang="en-US" sz="2400" dirty="0">
                <a:solidFill>
                  <a:srgbClr val="000000"/>
                </a:solidFill>
                <a:latin typeface="Arial (Body)"/>
              </a:rPr>
              <a:t>Implications for Technology Integration</a:t>
            </a:r>
          </a:p>
          <a:p>
            <a:pPr marL="741553" lvl="1" indent="-284353">
              <a:spcAft>
                <a:spcPct val="0"/>
              </a:spcAft>
              <a:buSzPts val="2400"/>
            </a:pPr>
            <a:r>
              <a:rPr lang="en-US" altLang="en-US" sz="2400" dirty="0">
                <a:solidFill>
                  <a:srgbClr val="000000"/>
                </a:solidFill>
                <a:latin typeface="Arial (Body)"/>
              </a:rPr>
              <a:t>Software should provide scaffolding (e.g., examples) that build from the learner’s current level of understanding</a:t>
            </a:r>
          </a:p>
        </p:txBody>
      </p:sp>
    </p:spTree>
    <p:extLst>
      <p:ext uri="{BB962C8B-B14F-4D97-AF65-F5344CB8AC3E}">
        <p14:creationId xmlns:p14="http://schemas.microsoft.com/office/powerpoint/2010/main" val="2828157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smtClean="0">
                <a:latin typeface="Times New Roman" panose="02020603050405020304" pitchFamily="18" charset="0"/>
              </a:rPr>
              <a:t>Child Development Theory</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Based in work of Jean Piaget</a:t>
            </a:r>
          </a:p>
          <a:p>
            <a:pPr marL="255651" lvl="0" indent="-255651">
              <a:spcAft>
                <a:spcPct val="0"/>
              </a:spcAft>
              <a:buSzPts val="2400"/>
              <a:tabLst/>
            </a:pPr>
            <a:r>
              <a:rPr lang="en-US" altLang="en-US" sz="2400" dirty="0">
                <a:solidFill>
                  <a:srgbClr val="000000"/>
                </a:solidFill>
                <a:latin typeface="Arial (Body)"/>
              </a:rPr>
              <a:t>Learning requires cognitive growth, maturation, interaction with the environment</a:t>
            </a:r>
          </a:p>
          <a:p>
            <a:pPr marL="255651" lvl="0" indent="-255651">
              <a:spcAft>
                <a:spcPct val="0"/>
              </a:spcAft>
              <a:buSzPts val="2400"/>
              <a:tabLst/>
            </a:pPr>
            <a:r>
              <a:rPr lang="en-US" altLang="en-US" sz="2400" dirty="0">
                <a:solidFill>
                  <a:srgbClr val="000000"/>
                </a:solidFill>
                <a:latin typeface="Arial (Body)"/>
              </a:rPr>
              <a:t>Children go through four stages of cognitive development</a:t>
            </a:r>
          </a:p>
          <a:p>
            <a:pPr marL="255651" lvl="0" indent="-255651">
              <a:spcAft>
                <a:spcPct val="0"/>
              </a:spcAft>
              <a:buSzPts val="2400"/>
              <a:tabLst/>
            </a:pPr>
            <a:r>
              <a:rPr lang="en-US" altLang="en-US" sz="2400" dirty="0">
                <a:solidFill>
                  <a:srgbClr val="000000"/>
                </a:solidFill>
                <a:latin typeface="Arial (Body)"/>
              </a:rPr>
              <a:t>Implications for Technology Integration</a:t>
            </a:r>
          </a:p>
          <a:p>
            <a:pPr marL="741553" lvl="1" indent="-284353">
              <a:spcAft>
                <a:spcPct val="0"/>
              </a:spcAft>
              <a:buSzPts val="2400"/>
            </a:pPr>
            <a:r>
              <a:rPr lang="en-US" altLang="en-US" sz="2400" dirty="0">
                <a:solidFill>
                  <a:srgbClr val="000000"/>
                </a:solidFill>
                <a:latin typeface="Arial (Body)"/>
              </a:rPr>
              <a:t>Technological resources (e.g., examples, virtual manipulatives, simulations) can assist with teaching abstract concepts</a:t>
            </a:r>
          </a:p>
          <a:p>
            <a:pPr marL="741553" lvl="1" indent="-284353">
              <a:spcAft>
                <a:spcPct val="0"/>
              </a:spcAft>
              <a:buSzPts val="2400"/>
            </a:pPr>
            <a:r>
              <a:rPr lang="en-US" altLang="en-US" sz="2400" dirty="0">
                <a:solidFill>
                  <a:srgbClr val="000000"/>
                </a:solidFill>
                <a:latin typeface="Arial (Body)"/>
              </a:rPr>
              <a:t>Logo programming helped learners develop concrete operations</a:t>
            </a:r>
          </a:p>
        </p:txBody>
      </p:sp>
    </p:spTree>
    <p:extLst>
      <p:ext uri="{BB962C8B-B14F-4D97-AF65-F5344CB8AC3E}">
        <p14:creationId xmlns:p14="http://schemas.microsoft.com/office/powerpoint/2010/main" val="2019657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solidFill>
                  <a:srgbClr val="007FA3"/>
                </a:solidFill>
                <a:latin typeface="Times New Roman" panose="02020603050405020304" pitchFamily="18" charset="0"/>
              </a:rPr>
              <a:t>Learning Objectives </a:t>
            </a:r>
            <a:r>
              <a:rPr lang="en-US" sz="2000" b="0" dirty="0" smtClean="0">
                <a:solidFill>
                  <a:srgbClr val="007FA3"/>
                </a:solidFill>
                <a:latin typeface="Times New Roman" panose="02020603050405020304" pitchFamily="18" charset="0"/>
              </a:rPr>
              <a:t>(1 of 2)</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a:xfrm>
            <a:off x="457200" y="1600200"/>
            <a:ext cx="8229600" cy="4724400"/>
          </a:xfrm>
        </p:spPr>
        <p:txBody>
          <a:bodyPr wrap="square" lIns="91425" tIns="91425" rIns="91425" bIns="91425">
            <a:noAutofit/>
          </a:bodyPr>
          <a:lstStyle/>
          <a:p>
            <a:pPr marL="25400" lvl="0" indent="0">
              <a:buSzPts val="2400"/>
              <a:buNone/>
            </a:pPr>
            <a:r>
              <a:rPr lang="en-US" sz="2400" b="1" dirty="0">
                <a:solidFill>
                  <a:schemeClr val="tx2"/>
                </a:solidFill>
                <a:latin typeface="Arial (Body)"/>
              </a:rPr>
              <a:t>2.1</a:t>
            </a:r>
            <a:r>
              <a:rPr lang="en-US" sz="2400" b="1" dirty="0">
                <a:solidFill>
                  <a:srgbClr val="000000"/>
                </a:solidFill>
                <a:latin typeface="Arial (Body)"/>
              </a:rPr>
              <a:t> </a:t>
            </a:r>
            <a:r>
              <a:rPr lang="en-US" sz="2400" dirty="0">
                <a:solidFill>
                  <a:srgbClr val="000000"/>
                </a:solidFill>
                <a:latin typeface="Arial (Body)"/>
              </a:rPr>
              <a:t>Identify how the epistemologies of directed instruction and constructivist learning theory foundations and the Turn-Around Technology Integration Pedagogy And Planning </a:t>
            </a:r>
            <a:r>
              <a:rPr lang="en-US" sz="2400" dirty="0" smtClean="0">
                <a:solidFill>
                  <a:srgbClr val="000000"/>
                </a:solidFill>
                <a:latin typeface="Arial (Body)"/>
              </a:rPr>
              <a:t>(T</a:t>
            </a:r>
            <a:r>
              <a:rPr lang="en-US" sz="100" dirty="0" smtClean="0">
                <a:solidFill>
                  <a:srgbClr val="000000"/>
                </a:solidFill>
                <a:latin typeface="Arial (Body)"/>
              </a:rPr>
              <a:t> </a:t>
            </a:r>
            <a:r>
              <a:rPr lang="fr-FR" sz="2400" dirty="0" smtClean="0">
                <a:solidFill>
                  <a:srgbClr val="000000"/>
                </a:solidFill>
                <a:latin typeface="Arial (Body)"/>
              </a:rPr>
              <a:t>T</a:t>
            </a:r>
            <a:r>
              <a:rPr lang="fr-FR" sz="100" dirty="0" smtClean="0">
                <a:solidFill>
                  <a:srgbClr val="000000"/>
                </a:solidFill>
                <a:latin typeface="Arial (Body)"/>
              </a:rPr>
              <a:t> </a:t>
            </a:r>
            <a:r>
              <a:rPr lang="fr-FR" sz="2400" dirty="0" smtClean="0">
                <a:solidFill>
                  <a:srgbClr val="000000"/>
                </a:solidFill>
                <a:latin typeface="Arial (Body)"/>
              </a:rPr>
              <a:t>I</a:t>
            </a:r>
            <a:r>
              <a:rPr lang="fr-FR" sz="100" dirty="0" smtClean="0">
                <a:solidFill>
                  <a:srgbClr val="000000"/>
                </a:solidFill>
                <a:latin typeface="Arial (Body)"/>
              </a:rPr>
              <a:t> </a:t>
            </a:r>
            <a:r>
              <a:rPr lang="fr-FR" sz="2400" dirty="0" smtClean="0">
                <a:solidFill>
                  <a:srgbClr val="000000"/>
                </a:solidFill>
                <a:latin typeface="Arial (Body)"/>
              </a:rPr>
              <a:t>P</a:t>
            </a:r>
            <a:r>
              <a:rPr lang="fr-FR" sz="100" dirty="0" smtClean="0">
                <a:solidFill>
                  <a:srgbClr val="000000"/>
                </a:solidFill>
                <a:latin typeface="Arial (Body)"/>
              </a:rPr>
              <a:t> </a:t>
            </a:r>
            <a:r>
              <a:rPr lang="fr-FR" sz="2400" dirty="0" smtClean="0">
                <a:solidFill>
                  <a:srgbClr val="000000"/>
                </a:solidFill>
                <a:latin typeface="Arial (Body)"/>
              </a:rPr>
              <a:t>P</a:t>
            </a:r>
            <a:r>
              <a:rPr lang="fr-FR" sz="100" dirty="0" smtClean="0">
                <a:solidFill>
                  <a:srgbClr val="000000"/>
                </a:solidFill>
                <a:latin typeface="Arial (Body)"/>
              </a:rPr>
              <a:t> </a:t>
            </a:r>
            <a:r>
              <a:rPr lang="en-US" sz="2400" dirty="0" smtClean="0">
                <a:solidFill>
                  <a:srgbClr val="000000"/>
                </a:solidFill>
                <a:latin typeface="Arial (Body)"/>
              </a:rPr>
              <a:t>) </a:t>
            </a:r>
            <a:r>
              <a:rPr lang="en-US" sz="2400" dirty="0">
                <a:solidFill>
                  <a:srgbClr val="000000"/>
                </a:solidFill>
                <a:latin typeface="Arial (Body)"/>
              </a:rPr>
              <a:t>model contribute to transformative technology integration practices.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2—Leader; 5—Designer)</a:t>
            </a:r>
          </a:p>
          <a:p>
            <a:pPr marL="25400" lvl="0" indent="0">
              <a:buSzPts val="2400"/>
              <a:buNone/>
            </a:pPr>
            <a:r>
              <a:rPr lang="en-US" sz="2400" b="1" dirty="0">
                <a:solidFill>
                  <a:schemeClr val="tx2"/>
                </a:solidFill>
                <a:latin typeface="Arial (Body)"/>
              </a:rPr>
              <a:t>2.2</a:t>
            </a:r>
            <a:r>
              <a:rPr lang="en-US" sz="2400" b="1" dirty="0">
                <a:solidFill>
                  <a:srgbClr val="000000"/>
                </a:solidFill>
                <a:latin typeface="Arial (Body)"/>
              </a:rPr>
              <a:t> </a:t>
            </a:r>
            <a:r>
              <a:rPr lang="en-US" sz="2400" dirty="0">
                <a:solidFill>
                  <a:srgbClr val="000000"/>
                </a:solidFill>
                <a:latin typeface="Arial (Body)"/>
              </a:rPr>
              <a:t>Identify the theorists and beliefs associated with directed instruction learning theories and how these theories contribute to technology integration strategies.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5—Designer)</a:t>
            </a:r>
          </a:p>
        </p:txBody>
      </p:sp>
    </p:spTree>
    <p:extLst>
      <p:ext uri="{BB962C8B-B14F-4D97-AF65-F5344CB8AC3E}">
        <p14:creationId xmlns:p14="http://schemas.microsoft.com/office/powerpoint/2010/main" val="3626698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smtClean="0">
                <a:solidFill>
                  <a:srgbClr val="007FA3"/>
                </a:solidFill>
                <a:latin typeface="Times New Roman" panose="02020603050405020304" pitchFamily="18" charset="0"/>
              </a:rPr>
              <a:t>Discovery Learning</a:t>
            </a:r>
            <a:endParaRPr lang="en-US" dirty="0">
              <a:solidFill>
                <a:srgbClr val="007FA3"/>
              </a:solidFill>
              <a:latin typeface="Times New Roman" panose="02020603050405020304" pitchFamily="18" charset="0"/>
            </a:endParaRPr>
          </a:p>
        </p:txBody>
      </p:sp>
      <p:sp>
        <p:nvSpPr>
          <p:cNvPr id="3" name="Content Placeholder 2"/>
          <p:cNvSpPr>
            <a:spLocks noGrp="1"/>
          </p:cNvSpPr>
          <p:nvPr>
            <p:ph type="body" idx="1"/>
          </p:nvPr>
        </p:nvSpPr>
        <p:spPr/>
        <p:txBody>
          <a:bodyPr wrap="square" lIns="91425" tIns="91425" rIns="91425" bIns="91425">
            <a:noAutofit/>
          </a:bodyPr>
          <a:lstStyle/>
          <a:p>
            <a:pPr marL="255651" lvl="0" indent="-255651">
              <a:spcAft>
                <a:spcPct val="0"/>
              </a:spcAft>
              <a:buSzPts val="2400"/>
            </a:pPr>
            <a:r>
              <a:rPr lang="en-US" altLang="en-US" sz="2400" dirty="0">
                <a:solidFill>
                  <a:srgbClr val="000000"/>
                </a:solidFill>
                <a:latin typeface="Arial (Body)"/>
              </a:rPr>
              <a:t>Based in work of Jerome Bruner</a:t>
            </a:r>
          </a:p>
          <a:p>
            <a:pPr marL="255651" lvl="0" indent="-255651">
              <a:spcAft>
                <a:spcPct val="0"/>
              </a:spcAft>
              <a:buSzPts val="2400"/>
            </a:pPr>
            <a:r>
              <a:rPr lang="en-US" altLang="en-US" sz="2400" dirty="0">
                <a:solidFill>
                  <a:srgbClr val="000000"/>
                </a:solidFill>
                <a:latin typeface="Arial (Body)"/>
              </a:rPr>
              <a:t>Learning is cognitive growth through interaction with the environment</a:t>
            </a:r>
          </a:p>
          <a:p>
            <a:pPr marL="255651" lvl="0" indent="-255651">
              <a:spcAft>
                <a:spcPct val="0"/>
              </a:spcAft>
              <a:buSzPts val="2400"/>
            </a:pPr>
            <a:r>
              <a:rPr lang="en-US" altLang="en-US" sz="2400" dirty="0">
                <a:solidFill>
                  <a:srgbClr val="000000"/>
                </a:solidFill>
                <a:latin typeface="Arial (Body)"/>
              </a:rPr>
              <a:t>Children remember better with discovery learning</a:t>
            </a:r>
          </a:p>
          <a:p>
            <a:pPr marL="255651" lvl="0" indent="-255651">
              <a:spcAft>
                <a:spcPct val="0"/>
              </a:spcAft>
              <a:buSzPts val="2400"/>
            </a:pPr>
            <a:r>
              <a:rPr lang="en-US" altLang="en-US" sz="2400" dirty="0">
                <a:solidFill>
                  <a:srgbClr val="000000"/>
                </a:solidFill>
                <a:latin typeface="Arial (Body)"/>
              </a:rPr>
              <a:t>Implications for Technology Integration</a:t>
            </a:r>
          </a:p>
          <a:p>
            <a:pPr marL="741553" lvl="1" indent="-284353">
              <a:spcAft>
                <a:spcPct val="0"/>
              </a:spcAft>
              <a:buSzPts val="2400"/>
            </a:pPr>
            <a:r>
              <a:rPr lang="en-US" altLang="en-US" sz="2400" dirty="0">
                <a:solidFill>
                  <a:srgbClr val="000000"/>
                </a:solidFill>
                <a:latin typeface="Arial (Body)"/>
              </a:rPr>
              <a:t>Allow learners to discover concepts through exploring technology or technology-supported examples or simulations</a:t>
            </a:r>
          </a:p>
          <a:p>
            <a:pPr marL="741553" lvl="1" indent="-284353">
              <a:spcAft>
                <a:spcPct val="0"/>
              </a:spcAft>
              <a:buSzPts val="2400"/>
            </a:pPr>
            <a:r>
              <a:rPr lang="en-US" altLang="en-US" sz="2400" dirty="0">
                <a:solidFill>
                  <a:srgbClr val="000000"/>
                </a:solidFill>
                <a:latin typeface="Arial (Body)"/>
              </a:rPr>
              <a:t>Provide guided discovery learning with video-based problem scenarios and follow-up teacher support</a:t>
            </a:r>
          </a:p>
        </p:txBody>
      </p:sp>
    </p:spTree>
    <p:extLst>
      <p:ext uri="{BB962C8B-B14F-4D97-AF65-F5344CB8AC3E}">
        <p14:creationId xmlns:p14="http://schemas.microsoft.com/office/powerpoint/2010/main" val="3289705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smtClean="0">
                <a:latin typeface="Times New Roman" panose="02020603050405020304" pitchFamily="18" charset="0"/>
              </a:rPr>
              <a:t>Multiple Intelligences Theory</a:t>
            </a:r>
            <a:endParaRPr lang="en-US" alt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492960"/>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Based in work of Howard Gardner</a:t>
            </a:r>
          </a:p>
          <a:p>
            <a:pPr marL="255651" lvl="0" indent="-255651">
              <a:spcAft>
                <a:spcPct val="0"/>
              </a:spcAft>
              <a:buSzPts val="2400"/>
              <a:tabLst/>
            </a:pPr>
            <a:r>
              <a:rPr lang="en-US" altLang="en-US" sz="2400" dirty="0">
                <a:solidFill>
                  <a:srgbClr val="000000"/>
                </a:solidFill>
                <a:latin typeface="Arial (Body)"/>
              </a:rPr>
              <a:t>Learning shaped by nine types of innate intelligences</a:t>
            </a:r>
          </a:p>
          <a:p>
            <a:pPr marL="255651" lvl="0" indent="-255651">
              <a:spcAft>
                <a:spcPct val="0"/>
              </a:spcAft>
              <a:buSzPts val="2400"/>
              <a:tabLst/>
            </a:pPr>
            <a:r>
              <a:rPr lang="en-US" altLang="en-US" sz="2400" dirty="0">
                <a:solidFill>
                  <a:srgbClr val="000000"/>
                </a:solidFill>
                <a:latin typeface="Arial (Body)"/>
              </a:rPr>
              <a:t>Implications for Technology Integration</a:t>
            </a:r>
          </a:p>
          <a:p>
            <a:pPr marL="741553" lvl="1" indent="-284353">
              <a:spcAft>
                <a:spcPct val="0"/>
              </a:spcAft>
              <a:buSzPts val="2400"/>
            </a:pPr>
            <a:r>
              <a:rPr lang="en-US" altLang="en-US" sz="2400" dirty="0">
                <a:solidFill>
                  <a:srgbClr val="000000"/>
                </a:solidFill>
                <a:latin typeface="Arial (Body)"/>
              </a:rPr>
              <a:t>Use technology to support group work with distributed tasks across members</a:t>
            </a:r>
          </a:p>
        </p:txBody>
      </p:sp>
    </p:spTree>
    <p:extLst>
      <p:ext uri="{BB962C8B-B14F-4D97-AF65-F5344CB8AC3E}">
        <p14:creationId xmlns:p14="http://schemas.microsoft.com/office/powerpoint/2010/main" val="2755664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Social Constructivist Theory Foundations for Constructivist Technology Integration</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Choose constructivist technology integration strategies:</a:t>
            </a:r>
          </a:p>
          <a:p>
            <a:pPr marL="741553" lvl="1" indent="-284353">
              <a:spcAft>
                <a:spcPct val="0"/>
              </a:spcAft>
              <a:buSzPts val="2400"/>
            </a:pPr>
            <a:r>
              <a:rPr lang="en-US" sz="2400" dirty="0">
                <a:solidFill>
                  <a:srgbClr val="000000"/>
                </a:solidFill>
                <a:latin typeface="Arial (Body)"/>
              </a:rPr>
              <a:t>For inquiry-based </a:t>
            </a:r>
            <a:r>
              <a:rPr lang="en-US" sz="2400" dirty="0" smtClean="0">
                <a:solidFill>
                  <a:srgbClr val="000000"/>
                </a:solidFill>
                <a:latin typeface="Arial (Body)"/>
              </a:rPr>
              <a:t>learning</a:t>
            </a:r>
            <a:endParaRPr lang="en-US" sz="2400" dirty="0">
              <a:solidFill>
                <a:srgbClr val="000000"/>
              </a:solidFill>
              <a:latin typeface="Arial (Body)"/>
            </a:endParaRPr>
          </a:p>
          <a:p>
            <a:pPr marL="741553" lvl="1" indent="-284353">
              <a:spcAft>
                <a:spcPct val="0"/>
              </a:spcAft>
              <a:buSzPts val="2400"/>
            </a:pPr>
            <a:r>
              <a:rPr lang="en-US" sz="2400" dirty="0">
                <a:solidFill>
                  <a:srgbClr val="000000"/>
                </a:solidFill>
                <a:latin typeface="Arial (Body)"/>
              </a:rPr>
              <a:t>When concepts are abstract or complex</a:t>
            </a:r>
          </a:p>
          <a:p>
            <a:pPr marL="741553" lvl="1" indent="-284353">
              <a:spcAft>
                <a:spcPct val="0"/>
              </a:spcAft>
              <a:buSzPts val="2400"/>
            </a:pPr>
            <a:r>
              <a:rPr lang="en-US" sz="2400" dirty="0">
                <a:solidFill>
                  <a:srgbClr val="000000"/>
                </a:solidFill>
                <a:latin typeface="Arial (Body)"/>
              </a:rPr>
              <a:t>When hands-on visual activities social collaboration, modeling, building self-efficacy are needed</a:t>
            </a:r>
          </a:p>
          <a:p>
            <a:pPr marL="741553" lvl="1" indent="-284353">
              <a:spcAft>
                <a:spcPct val="0"/>
              </a:spcAft>
              <a:buSzPts val="2400"/>
            </a:pPr>
            <a:r>
              <a:rPr lang="en-US" sz="2400" dirty="0">
                <a:solidFill>
                  <a:srgbClr val="000000"/>
                </a:solidFill>
                <a:latin typeface="Arial (Body)"/>
              </a:rPr>
              <a:t>When time permits exploration, discovery</a:t>
            </a:r>
          </a:p>
        </p:txBody>
      </p:sp>
    </p:spTree>
    <p:extLst>
      <p:ext uri="{BB962C8B-B14F-4D97-AF65-F5344CB8AC3E}">
        <p14:creationId xmlns:p14="http://schemas.microsoft.com/office/powerpoint/2010/main" val="2912862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Technology Integration Strategies Based on Directed and Constructivist Theories</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01464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Technology Integration Strategies Based on Directed Models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1"/>
            <a:ext cx="8229600" cy="2590800"/>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Integration to remedy identified weaknesses and skill deficits</a:t>
            </a:r>
          </a:p>
          <a:p>
            <a:pPr marL="255651" lvl="0" indent="-255651">
              <a:spcAft>
                <a:spcPct val="0"/>
              </a:spcAft>
              <a:buSzPts val="2400"/>
              <a:tabLst/>
            </a:pPr>
            <a:r>
              <a:rPr lang="en-US" sz="2400" dirty="0">
                <a:solidFill>
                  <a:srgbClr val="000000"/>
                </a:solidFill>
                <a:latin typeface="Arial (Body)"/>
              </a:rPr>
              <a:t>Integration to promote skill fluency or automaticity</a:t>
            </a:r>
          </a:p>
          <a:p>
            <a:pPr marL="255651" lvl="0" indent="-255651">
              <a:spcAft>
                <a:spcPct val="0"/>
              </a:spcAft>
              <a:buSzPts val="2400"/>
              <a:tabLst/>
            </a:pPr>
            <a:r>
              <a:rPr lang="en-US" sz="2400" dirty="0">
                <a:solidFill>
                  <a:srgbClr val="000000"/>
                </a:solidFill>
                <a:latin typeface="Arial (Body)"/>
              </a:rPr>
              <a:t>Integration to support efficient, self-paced instruction</a:t>
            </a:r>
          </a:p>
          <a:p>
            <a:pPr marL="255651" lvl="0" indent="-255651">
              <a:spcAft>
                <a:spcPct val="0"/>
              </a:spcAft>
              <a:buSzPts val="2400"/>
              <a:tabLst/>
            </a:pPr>
            <a:r>
              <a:rPr lang="en-US" sz="2400" dirty="0">
                <a:solidFill>
                  <a:srgbClr val="000000"/>
                </a:solidFill>
                <a:latin typeface="Arial (Body)"/>
              </a:rPr>
              <a:t>Integration to support learning and review of concepts</a:t>
            </a:r>
          </a:p>
        </p:txBody>
      </p:sp>
    </p:spTree>
    <p:extLst>
      <p:ext uri="{BB962C8B-B14F-4D97-AF65-F5344CB8AC3E}">
        <p14:creationId xmlns:p14="http://schemas.microsoft.com/office/powerpoint/2010/main" val="1206160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Technology Integration Strategies Based on Constructivist Models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1"/>
            <a:ext cx="8229600" cy="3200400"/>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Integration to foster creative problem solving and metacognition</a:t>
            </a:r>
          </a:p>
          <a:p>
            <a:pPr marL="255651" lvl="0" indent="-255651">
              <a:spcAft>
                <a:spcPct val="0"/>
              </a:spcAft>
              <a:buSzPts val="2400"/>
              <a:tabLst/>
            </a:pPr>
            <a:r>
              <a:rPr lang="en-US" sz="2400" dirty="0">
                <a:solidFill>
                  <a:srgbClr val="000000"/>
                </a:solidFill>
                <a:latin typeface="Arial (Body)"/>
              </a:rPr>
              <a:t>Integration to help build mental models and increase knowledge transfer</a:t>
            </a:r>
          </a:p>
          <a:p>
            <a:pPr marL="255651" lvl="0" indent="-255651">
              <a:spcAft>
                <a:spcPct val="0"/>
              </a:spcAft>
              <a:buSzPts val="2400"/>
              <a:tabLst/>
            </a:pPr>
            <a:r>
              <a:rPr lang="en-US" sz="2400" dirty="0">
                <a:solidFill>
                  <a:srgbClr val="000000"/>
                </a:solidFill>
                <a:latin typeface="Arial (Body)"/>
              </a:rPr>
              <a:t>Integration to foster group cooperation</a:t>
            </a:r>
          </a:p>
          <a:p>
            <a:pPr marL="255651" lvl="0" indent="-255651">
              <a:spcAft>
                <a:spcPct val="0"/>
              </a:spcAft>
              <a:buSzPts val="2400"/>
              <a:tabLst/>
            </a:pPr>
            <a:r>
              <a:rPr lang="en-US" sz="2400" dirty="0">
                <a:solidFill>
                  <a:srgbClr val="000000"/>
                </a:solidFill>
                <a:latin typeface="Arial (Body)"/>
              </a:rPr>
              <a:t>Integration to allow for multiple and distributed intelligences</a:t>
            </a:r>
          </a:p>
        </p:txBody>
      </p:sp>
    </p:spTree>
    <p:extLst>
      <p:ext uri="{BB962C8B-B14F-4D97-AF65-F5344CB8AC3E}">
        <p14:creationId xmlns:p14="http://schemas.microsoft.com/office/powerpoint/2010/main" val="249245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Technology Integration Strategies Based on Both Models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1"/>
            <a:ext cx="8031480" cy="2849880"/>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Integration to generate motivation to learn</a:t>
            </a:r>
          </a:p>
          <a:p>
            <a:pPr marL="255651" lvl="0" indent="-255651">
              <a:spcAft>
                <a:spcPct val="0"/>
              </a:spcAft>
              <a:buSzPts val="2400"/>
              <a:tabLst/>
            </a:pPr>
            <a:r>
              <a:rPr lang="en-US" sz="2400" dirty="0">
                <a:solidFill>
                  <a:srgbClr val="000000"/>
                </a:solidFill>
                <a:latin typeface="Arial (Body)"/>
              </a:rPr>
              <a:t>Integration to optimize scarce personnel and material resources</a:t>
            </a:r>
          </a:p>
          <a:p>
            <a:pPr marL="255651" lvl="0" indent="-255651">
              <a:spcAft>
                <a:spcPct val="0"/>
              </a:spcAft>
              <a:buSzPts val="2400"/>
              <a:tabLst/>
            </a:pPr>
            <a:r>
              <a:rPr lang="en-US" sz="2400" dirty="0">
                <a:solidFill>
                  <a:srgbClr val="000000"/>
                </a:solidFill>
                <a:latin typeface="Arial (Body)"/>
              </a:rPr>
              <a:t>Integration to remove logistical hurdles to learning</a:t>
            </a:r>
          </a:p>
          <a:p>
            <a:pPr marL="255651" lvl="0" indent="-255651">
              <a:spcAft>
                <a:spcPct val="0"/>
              </a:spcAft>
              <a:buSzPts val="2400"/>
              <a:tabLst/>
            </a:pPr>
            <a:r>
              <a:rPr lang="en-US" sz="2400" dirty="0">
                <a:solidFill>
                  <a:srgbClr val="000000"/>
                </a:solidFill>
                <a:latin typeface="Arial (Body)"/>
              </a:rPr>
              <a:t>Integration to develop digital citizenship</a:t>
            </a:r>
          </a:p>
        </p:txBody>
      </p:sp>
    </p:spTree>
    <p:extLst>
      <p:ext uri="{BB962C8B-B14F-4D97-AF65-F5344CB8AC3E}">
        <p14:creationId xmlns:p14="http://schemas.microsoft.com/office/powerpoint/2010/main" val="1576941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762000"/>
            <a:ext cx="7992979" cy="2838451"/>
          </a:xfrm>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Turn-Around Technology Integration Pedagogy and Planning (</a:t>
            </a:r>
            <a:r>
              <a:rPr lang="fr-FR" sz="3400" dirty="0" smtClean="0">
                <a:solidFill>
                  <a:srgbClr val="FFFFFF"/>
                </a:solidFill>
                <a:latin typeface="Times New Roman" panose="02020603050405020304" pitchFamily="18" charset="0"/>
              </a:rPr>
              <a:t>T</a:t>
            </a:r>
            <a:r>
              <a:rPr lang="fr-FR" sz="100" dirty="0" smtClean="0">
                <a:solidFill>
                  <a:srgbClr val="FFFFFF"/>
                </a:solidFill>
                <a:latin typeface="Times New Roman" panose="02020603050405020304" pitchFamily="18" charset="0"/>
              </a:rPr>
              <a:t> </a:t>
            </a:r>
            <a:r>
              <a:rPr lang="fr-FR" sz="3400" dirty="0" smtClean="0">
                <a:solidFill>
                  <a:srgbClr val="FFFFFF"/>
                </a:solidFill>
                <a:latin typeface="Times New Roman" panose="02020603050405020304" pitchFamily="18" charset="0"/>
              </a:rPr>
              <a:t>T</a:t>
            </a:r>
            <a:r>
              <a:rPr lang="fr-FR" sz="100" dirty="0" smtClean="0">
                <a:solidFill>
                  <a:srgbClr val="FFFFFF"/>
                </a:solidFill>
                <a:latin typeface="Times New Roman" panose="02020603050405020304" pitchFamily="18" charset="0"/>
              </a:rPr>
              <a:t> </a:t>
            </a:r>
            <a:r>
              <a:rPr lang="fr-FR" sz="3400" dirty="0" smtClean="0">
                <a:solidFill>
                  <a:srgbClr val="FFFFFF"/>
                </a:solidFill>
                <a:latin typeface="Times New Roman" panose="02020603050405020304" pitchFamily="18" charset="0"/>
              </a:rPr>
              <a:t>I</a:t>
            </a:r>
            <a:r>
              <a:rPr lang="fr-FR" sz="100" dirty="0" smtClean="0">
                <a:solidFill>
                  <a:srgbClr val="FFFFFF"/>
                </a:solidFill>
                <a:latin typeface="Times New Roman" panose="02020603050405020304" pitchFamily="18" charset="0"/>
              </a:rPr>
              <a:t> </a:t>
            </a:r>
            <a:r>
              <a:rPr lang="fr-FR" sz="3400" dirty="0" smtClean="0">
                <a:solidFill>
                  <a:srgbClr val="FFFFFF"/>
                </a:solidFill>
                <a:latin typeface="Times New Roman" panose="02020603050405020304" pitchFamily="18" charset="0"/>
              </a:rPr>
              <a:t>P</a:t>
            </a:r>
            <a:r>
              <a:rPr lang="fr-FR" sz="100" dirty="0" smtClean="0">
                <a:solidFill>
                  <a:srgbClr val="FFFFFF"/>
                </a:solidFill>
                <a:latin typeface="Times New Roman" panose="02020603050405020304" pitchFamily="18" charset="0"/>
              </a:rPr>
              <a:t> </a:t>
            </a:r>
            <a:r>
              <a:rPr lang="fr-FR" sz="3400" dirty="0" smtClean="0">
                <a:solidFill>
                  <a:srgbClr val="FFFFFF"/>
                </a:solidFill>
                <a:latin typeface="Times New Roman" panose="02020603050405020304" pitchFamily="18" charset="0"/>
              </a:rPr>
              <a:t>P</a:t>
            </a:r>
            <a:r>
              <a:rPr lang="fr-FR" sz="100" dirty="0" smtClean="0">
                <a:solidFill>
                  <a:srgbClr val="FFFFFF"/>
                </a:solidFill>
                <a:latin typeface="Times New Roman" panose="02020603050405020304" pitchFamily="18" charset="0"/>
              </a:rPr>
              <a:t> </a:t>
            </a:r>
            <a:r>
              <a:rPr lang="en-US" sz="3400" dirty="0" smtClean="0">
                <a:solidFill>
                  <a:srgbClr val="FFFFFF"/>
                </a:solidFill>
                <a:latin typeface="Times New Roman" panose="02020603050405020304" pitchFamily="18" charset="0"/>
              </a:rPr>
              <a:t>) Model</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545494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Phases of the </a:t>
            </a:r>
            <a:r>
              <a:rPr lang="fr-FR" dirty="0" smtClean="0">
                <a:latin typeface="Times New Roman" panose="02020603050405020304" pitchFamily="18" charset="0"/>
              </a:rPr>
              <a:t>T</a:t>
            </a:r>
            <a:r>
              <a:rPr lang="fr-FR" sz="100" dirty="0" smtClean="0">
                <a:latin typeface="Times New Roman" panose="02020603050405020304" pitchFamily="18" charset="0"/>
              </a:rPr>
              <a:t> </a:t>
            </a:r>
            <a:r>
              <a:rPr lang="fr-FR" dirty="0" smtClean="0">
                <a:latin typeface="Times New Roman" panose="02020603050405020304" pitchFamily="18" charset="0"/>
              </a:rPr>
              <a:t>T</a:t>
            </a:r>
            <a:r>
              <a:rPr lang="fr-FR" sz="100" dirty="0" smtClean="0">
                <a:latin typeface="Times New Roman" panose="02020603050405020304" pitchFamily="18" charset="0"/>
              </a:rPr>
              <a:t> </a:t>
            </a:r>
            <a:r>
              <a:rPr lang="fr-FR" dirty="0" smtClean="0">
                <a:latin typeface="Times New Roman" panose="02020603050405020304" pitchFamily="18" charset="0"/>
              </a:rPr>
              <a:t>I</a:t>
            </a:r>
            <a:r>
              <a:rPr lang="fr-FR" sz="100" dirty="0" smtClean="0">
                <a:latin typeface="Times New Roman" panose="02020603050405020304" pitchFamily="18" charset="0"/>
              </a:rPr>
              <a:t> </a:t>
            </a:r>
            <a:r>
              <a:rPr lang="fr-FR" dirty="0" smtClean="0">
                <a:latin typeface="Times New Roman" panose="02020603050405020304" pitchFamily="18" charset="0"/>
              </a:rPr>
              <a:t>P</a:t>
            </a:r>
            <a:r>
              <a:rPr lang="fr-FR" sz="100" dirty="0" smtClean="0">
                <a:latin typeface="Times New Roman" panose="02020603050405020304" pitchFamily="18" charset="0"/>
              </a:rPr>
              <a:t> </a:t>
            </a:r>
            <a:r>
              <a:rPr lang="fr-FR" dirty="0" smtClean="0">
                <a:latin typeface="Times New Roman" panose="02020603050405020304" pitchFamily="18" charset="0"/>
              </a:rPr>
              <a:t>P </a:t>
            </a:r>
            <a:r>
              <a:rPr lang="fr-FR" sz="100" dirty="0" smtClean="0">
                <a:latin typeface="Times New Roman" panose="02020603050405020304" pitchFamily="18" charset="0"/>
              </a:rPr>
              <a:t> </a:t>
            </a:r>
            <a:r>
              <a:rPr lang="en-US" dirty="0" smtClean="0">
                <a:latin typeface="Times New Roman" panose="02020603050405020304" pitchFamily="18" charset="0"/>
              </a:rPr>
              <a:t>Model </a:t>
            </a:r>
            <a:r>
              <a:rPr lang="en-US" sz="2000" b="0" dirty="0" smtClean="0">
                <a:latin typeface="Times New Roman" panose="02020603050405020304" pitchFamily="18" charset="0"/>
              </a:rPr>
              <a:t>(1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743450"/>
          </a:xfrm>
        </p:spPr>
        <p:txBody>
          <a:bodyPr wrap="square" lIns="91425" tIns="91425" rIns="91425" bIns="91425">
            <a:noAutofit/>
          </a:bodyPr>
          <a:lstStyle/>
          <a:p>
            <a:pPr marL="255651" lvl="0" indent="-255651">
              <a:spcAft>
                <a:spcPct val="0"/>
              </a:spcAft>
              <a:buSzPts val="2400"/>
              <a:tabLst/>
            </a:pPr>
            <a:r>
              <a:rPr lang="en-US" sz="2400" b="1" dirty="0" smtClean="0">
                <a:solidFill>
                  <a:srgbClr val="000000"/>
                </a:solidFill>
                <a:latin typeface="Arial (Body)"/>
              </a:rPr>
              <a:t>Phase 1: Analysis of Learning and Teaching Assets and Needs</a:t>
            </a:r>
          </a:p>
          <a:p>
            <a:pPr marL="741600" lvl="0" indent="-284400">
              <a:spcBef>
                <a:spcPts val="600"/>
              </a:spcBef>
              <a:spcAft>
                <a:spcPct val="0"/>
              </a:spcAft>
              <a:buSzPts val="2400"/>
              <a:buFontTx/>
              <a:buChar char="–"/>
              <a:tabLst/>
            </a:pPr>
            <a:r>
              <a:rPr lang="en-US" sz="2400" dirty="0" smtClean="0">
                <a:solidFill>
                  <a:srgbClr val="000000"/>
                </a:solidFill>
                <a:latin typeface="Arial (Body)"/>
              </a:rPr>
              <a:t>Step 1: Analyze problems of practice (P</a:t>
            </a:r>
            <a:r>
              <a:rPr lang="en-US" sz="100" dirty="0" smtClean="0">
                <a:solidFill>
                  <a:srgbClr val="000000"/>
                </a:solidFill>
                <a:latin typeface="Arial (Body)"/>
              </a:rPr>
              <a:t> </a:t>
            </a:r>
            <a:r>
              <a:rPr lang="en-US" sz="2400" dirty="0" smtClean="0">
                <a:solidFill>
                  <a:srgbClr val="000000"/>
                </a:solidFill>
                <a:latin typeface="Arial (Body)"/>
              </a:rPr>
              <a:t>O</a:t>
            </a:r>
            <a:r>
              <a:rPr lang="en-US" sz="100" dirty="0" smtClean="0">
                <a:solidFill>
                  <a:srgbClr val="000000"/>
                </a:solidFill>
                <a:latin typeface="Arial (Body)"/>
              </a:rPr>
              <a:t> </a:t>
            </a: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s)</a:t>
            </a:r>
          </a:p>
          <a:p>
            <a:pPr marL="741600" lvl="0" indent="-284400">
              <a:spcBef>
                <a:spcPts val="600"/>
              </a:spcBef>
              <a:spcAft>
                <a:spcPct val="0"/>
              </a:spcAft>
              <a:buSzPts val="2400"/>
              <a:buFontTx/>
              <a:buChar char="–"/>
              <a:tabLst/>
            </a:pPr>
            <a:r>
              <a:rPr lang="en-US" sz="2400" dirty="0" smtClean="0">
                <a:solidFill>
                  <a:srgbClr val="000000"/>
                </a:solidFill>
                <a:latin typeface="Arial (Body)"/>
              </a:rPr>
              <a:t>Step 2: Assess technological resources of students, families, teachers, and the school</a:t>
            </a:r>
          </a:p>
          <a:p>
            <a:pPr marL="741600" lvl="0" indent="-284400">
              <a:spcBef>
                <a:spcPts val="600"/>
              </a:spcBef>
              <a:spcAft>
                <a:spcPct val="0"/>
              </a:spcAft>
              <a:buSzPts val="2400"/>
              <a:buFontTx/>
              <a:buChar char="–"/>
              <a:tabLst/>
            </a:pPr>
            <a:r>
              <a:rPr lang="en-US" sz="2400" dirty="0" smtClean="0">
                <a:solidFill>
                  <a:srgbClr val="000000"/>
                </a:solidFill>
                <a:latin typeface="Arial (Body)"/>
              </a:rPr>
              <a:t>Step 3: Identify technological possibilities</a:t>
            </a:r>
          </a:p>
          <a:p>
            <a:pPr marL="255651" lvl="0" indent="-255651">
              <a:spcAft>
                <a:spcPct val="0"/>
              </a:spcAft>
              <a:buSzPts val="2400"/>
              <a:tabLst/>
            </a:pPr>
            <a:r>
              <a:rPr lang="en-US" sz="2400" b="1" dirty="0" smtClean="0">
                <a:solidFill>
                  <a:srgbClr val="000000"/>
                </a:solidFill>
                <a:latin typeface="Arial (Body)"/>
              </a:rPr>
              <a:t>Phase 2: Design of the Integration Framework</a:t>
            </a:r>
          </a:p>
          <a:p>
            <a:pPr marL="800100" lvl="0" indent="-342900">
              <a:spcBef>
                <a:spcPts val="600"/>
              </a:spcBef>
              <a:spcAft>
                <a:spcPct val="0"/>
              </a:spcAft>
              <a:buSzPts val="2400"/>
              <a:buFontTx/>
              <a:buChar char="–"/>
              <a:tabLst/>
            </a:pPr>
            <a:r>
              <a:rPr lang="en-US" sz="2400" dirty="0">
                <a:solidFill>
                  <a:srgbClr val="000000"/>
                </a:solidFill>
                <a:latin typeface="Arial (Body)"/>
              </a:rPr>
              <a:t>Step 4: Decide on learning objectives and assessments</a:t>
            </a:r>
          </a:p>
          <a:p>
            <a:pPr marL="800100" indent="-342900">
              <a:spcBef>
                <a:spcPts val="600"/>
              </a:spcBef>
              <a:spcAft>
                <a:spcPct val="0"/>
              </a:spcAft>
              <a:buSzPts val="2400"/>
              <a:buFontTx/>
              <a:buChar char="–"/>
              <a:tabLst/>
            </a:pPr>
            <a:r>
              <a:rPr lang="en-US" sz="2400" dirty="0">
                <a:solidFill>
                  <a:srgbClr val="000000"/>
                </a:solidFill>
                <a:latin typeface="Arial (Body)"/>
              </a:rPr>
              <a:t>Step 5: Design integration strategies and determine relative advantage</a:t>
            </a:r>
          </a:p>
        </p:txBody>
      </p:sp>
    </p:spTree>
    <p:extLst>
      <p:ext uri="{BB962C8B-B14F-4D97-AF65-F5344CB8AC3E}">
        <p14:creationId xmlns:p14="http://schemas.microsoft.com/office/powerpoint/2010/main" val="2636868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Phases of the T</a:t>
            </a:r>
            <a:r>
              <a:rPr lang="en-US" sz="100" dirty="0" smtClean="0">
                <a:latin typeface="Times New Roman" panose="02020603050405020304" pitchFamily="18" charset="0"/>
              </a:rPr>
              <a:t> </a:t>
            </a:r>
            <a:r>
              <a:rPr lang="fr-FR" dirty="0" smtClean="0">
                <a:latin typeface="Times New Roman" panose="02020603050405020304" pitchFamily="18" charset="0"/>
              </a:rPr>
              <a:t>T</a:t>
            </a:r>
            <a:r>
              <a:rPr lang="fr-FR" sz="100" dirty="0" smtClean="0">
                <a:latin typeface="Times New Roman" panose="02020603050405020304" pitchFamily="18" charset="0"/>
              </a:rPr>
              <a:t> </a:t>
            </a:r>
            <a:r>
              <a:rPr lang="fr-FR" dirty="0" smtClean="0">
                <a:latin typeface="Times New Roman" panose="02020603050405020304" pitchFamily="18" charset="0"/>
              </a:rPr>
              <a:t>I</a:t>
            </a:r>
            <a:r>
              <a:rPr lang="fr-FR" sz="100" dirty="0" smtClean="0">
                <a:latin typeface="Times New Roman" panose="02020603050405020304" pitchFamily="18" charset="0"/>
              </a:rPr>
              <a:t> </a:t>
            </a:r>
            <a:r>
              <a:rPr lang="fr-FR" dirty="0" smtClean="0">
                <a:latin typeface="Times New Roman" panose="02020603050405020304" pitchFamily="18" charset="0"/>
              </a:rPr>
              <a:t>P</a:t>
            </a:r>
            <a:r>
              <a:rPr lang="fr-FR" sz="100" dirty="0" smtClean="0">
                <a:latin typeface="Times New Roman" panose="02020603050405020304" pitchFamily="18" charset="0"/>
              </a:rPr>
              <a:t> </a:t>
            </a:r>
            <a:r>
              <a:rPr lang="fr-FR" dirty="0" smtClean="0">
                <a:latin typeface="Times New Roman" panose="02020603050405020304" pitchFamily="18" charset="0"/>
              </a:rPr>
              <a:t>P </a:t>
            </a:r>
            <a:r>
              <a:rPr lang="en-US" dirty="0" smtClean="0">
                <a:latin typeface="Times New Roman" panose="02020603050405020304" pitchFamily="18" charset="0"/>
              </a:rPr>
              <a:t>Model </a:t>
            </a:r>
            <a:r>
              <a:rPr lang="en-US" sz="2000" b="0" dirty="0" smtClean="0">
                <a:latin typeface="Times New Roman" panose="02020603050405020304" pitchFamily="18" charset="0"/>
              </a:rPr>
              <a:t>(2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1"/>
            <a:ext cx="8229600" cy="3276600"/>
          </a:xfrm>
        </p:spPr>
        <p:txBody>
          <a:bodyPr>
            <a:noAutofit/>
          </a:bodyPr>
          <a:lstStyle/>
          <a:p>
            <a:pPr marL="741553" lvl="1" indent="-284353">
              <a:spcAft>
                <a:spcPct val="0"/>
              </a:spcAft>
              <a:buSzPts val="2400"/>
            </a:pPr>
            <a:r>
              <a:rPr lang="en-US" sz="2400" dirty="0" smtClean="0">
                <a:solidFill>
                  <a:srgbClr val="000000"/>
                </a:solidFill>
                <a:latin typeface="Arial (Body)"/>
              </a:rPr>
              <a:t>Step </a:t>
            </a:r>
            <a:r>
              <a:rPr lang="en-US" sz="2400" dirty="0">
                <a:solidFill>
                  <a:srgbClr val="000000"/>
                </a:solidFill>
                <a:latin typeface="Arial (Body)"/>
              </a:rPr>
              <a:t>6: Prepare instructional environment and implement the lesson</a:t>
            </a:r>
          </a:p>
          <a:p>
            <a:pPr marL="255651" lvl="0" indent="-255651">
              <a:spcAft>
                <a:spcPct val="0"/>
              </a:spcAft>
              <a:buSzPts val="2400"/>
              <a:tabLst/>
            </a:pPr>
            <a:r>
              <a:rPr lang="en-US" sz="2400" b="1" dirty="0">
                <a:solidFill>
                  <a:srgbClr val="000000"/>
                </a:solidFill>
                <a:latin typeface="Arial (Body)"/>
              </a:rPr>
              <a:t>Phase </a:t>
            </a:r>
            <a:r>
              <a:rPr lang="en-US" sz="2400" b="1" dirty="0" smtClean="0">
                <a:solidFill>
                  <a:srgbClr val="000000"/>
                </a:solidFill>
                <a:latin typeface="Arial (Body)"/>
              </a:rPr>
              <a:t>3: </a:t>
            </a:r>
            <a:r>
              <a:rPr lang="en-US" sz="2400" b="1" dirty="0">
                <a:solidFill>
                  <a:srgbClr val="000000"/>
                </a:solidFill>
                <a:latin typeface="Arial (Body)"/>
              </a:rPr>
              <a:t>Post-Instruction Analysis and Revisions</a:t>
            </a:r>
          </a:p>
          <a:p>
            <a:pPr marL="741553" lvl="1" indent="-284353">
              <a:spcAft>
                <a:spcPct val="0"/>
              </a:spcAft>
              <a:buSzPts val="2400"/>
            </a:pPr>
            <a:r>
              <a:rPr lang="en-US" sz="2400" dirty="0">
                <a:solidFill>
                  <a:srgbClr val="000000"/>
                </a:solidFill>
                <a:latin typeface="Arial (Body)"/>
              </a:rPr>
              <a:t>Step 7: Analyze lesson results and impact</a:t>
            </a:r>
          </a:p>
          <a:p>
            <a:pPr marL="741553" lvl="1" indent="-284353">
              <a:spcAft>
                <a:spcPct val="0"/>
              </a:spcAft>
              <a:buSzPts val="2400"/>
            </a:pPr>
            <a:r>
              <a:rPr lang="en-US" sz="2400" dirty="0">
                <a:solidFill>
                  <a:srgbClr val="000000"/>
                </a:solidFill>
                <a:latin typeface="Arial (Body)"/>
              </a:rPr>
              <a:t>Step 8: Make revisions based on results</a:t>
            </a:r>
          </a:p>
          <a:p>
            <a:pPr marL="741553" lvl="1" indent="-284353">
              <a:spcAft>
                <a:spcPct val="0"/>
              </a:spcAft>
              <a:buSzPts val="2400"/>
            </a:pPr>
            <a:r>
              <a:rPr lang="en-US" sz="2400" dirty="0">
                <a:solidFill>
                  <a:srgbClr val="000000"/>
                </a:solidFill>
                <a:latin typeface="Arial (Body)"/>
              </a:rPr>
              <a:t>Step 9: Share lessons, revisions, and outcomes with other peer teachers</a:t>
            </a:r>
          </a:p>
        </p:txBody>
      </p:sp>
    </p:spTree>
    <p:extLst>
      <p:ext uri="{BB962C8B-B14F-4D97-AF65-F5344CB8AC3E}">
        <p14:creationId xmlns:p14="http://schemas.microsoft.com/office/powerpoint/2010/main" val="1053505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solidFill>
                  <a:srgbClr val="007FA3"/>
                </a:solidFill>
                <a:latin typeface="Times New Roman" panose="02020603050405020304" pitchFamily="18" charset="0"/>
              </a:rPr>
              <a:t>Learning Objectives </a:t>
            </a:r>
            <a:r>
              <a:rPr lang="en-US" sz="2000" b="0" dirty="0" smtClean="0">
                <a:solidFill>
                  <a:srgbClr val="007FA3"/>
                </a:solidFill>
                <a:latin typeface="Times New Roman" panose="02020603050405020304" pitchFamily="18" charset="0"/>
              </a:rPr>
              <a:t>(2 of 2)</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a:xfrm>
            <a:off x="457200" y="1600200"/>
            <a:ext cx="8229600" cy="4525963"/>
          </a:xfrm>
        </p:spPr>
        <p:txBody>
          <a:bodyPr wrap="square" lIns="91425" tIns="91425" rIns="91425" bIns="91425">
            <a:noAutofit/>
          </a:bodyPr>
          <a:lstStyle/>
          <a:p>
            <a:pPr marL="25400" lvl="0" indent="0">
              <a:buSzPts val="2400"/>
              <a:buNone/>
            </a:pPr>
            <a:r>
              <a:rPr lang="en-US" sz="2200" b="1" dirty="0">
                <a:solidFill>
                  <a:schemeClr val="tx2"/>
                </a:solidFill>
                <a:latin typeface="Arial (Body)"/>
              </a:rPr>
              <a:t>2.3</a:t>
            </a:r>
            <a:r>
              <a:rPr lang="en-US" sz="2200" b="1" dirty="0">
                <a:solidFill>
                  <a:srgbClr val="000000"/>
                </a:solidFill>
                <a:latin typeface="Arial (Body)"/>
              </a:rPr>
              <a:t> </a:t>
            </a:r>
            <a:r>
              <a:rPr lang="en-US" sz="2200" dirty="0">
                <a:solidFill>
                  <a:srgbClr val="000000"/>
                </a:solidFill>
                <a:latin typeface="Arial (Body)"/>
              </a:rPr>
              <a:t>Identify the theorists and beliefs associated with constructivist instruction learning theories and how these theories contribute to technology integration strategies. </a:t>
            </a:r>
            <a:r>
              <a:rPr lang="en-US" sz="2200" dirty="0" smtClean="0">
                <a:solidFill>
                  <a:srgbClr val="000000"/>
                </a:solidFill>
                <a:latin typeface="Arial (Body)"/>
              </a:rPr>
              <a:t>(I</a:t>
            </a:r>
            <a:r>
              <a:rPr lang="en-US" sz="100" dirty="0" smtClean="0">
                <a:solidFill>
                  <a:srgbClr val="000000"/>
                </a:solidFill>
                <a:latin typeface="Arial (Body)"/>
              </a:rPr>
              <a:t>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T</a:t>
            </a:r>
            <a:r>
              <a:rPr lang="en-US" sz="100" dirty="0" smtClean="0">
                <a:solidFill>
                  <a:srgbClr val="000000"/>
                </a:solidFill>
                <a:latin typeface="Arial (Body)"/>
              </a:rPr>
              <a:t> </a:t>
            </a:r>
            <a:r>
              <a:rPr lang="en-US" sz="2200" dirty="0" smtClean="0">
                <a:solidFill>
                  <a:srgbClr val="000000"/>
                </a:solidFill>
                <a:latin typeface="Arial (Body)"/>
              </a:rPr>
              <a:t>E Standards </a:t>
            </a:r>
            <a:r>
              <a:rPr lang="en-US" sz="2200" dirty="0">
                <a:solidFill>
                  <a:srgbClr val="000000"/>
                </a:solidFill>
                <a:latin typeface="Arial (Body)"/>
              </a:rPr>
              <a:t>for Educators: 1—Learner; 5—Designer)</a:t>
            </a:r>
          </a:p>
          <a:p>
            <a:pPr marL="25400" lvl="0" indent="0">
              <a:buSzPts val="2400"/>
              <a:buNone/>
            </a:pPr>
            <a:r>
              <a:rPr lang="en-US" sz="2200" b="1" dirty="0">
                <a:solidFill>
                  <a:schemeClr val="tx2"/>
                </a:solidFill>
                <a:latin typeface="Arial (Body)"/>
              </a:rPr>
              <a:t>2.4</a:t>
            </a:r>
            <a:r>
              <a:rPr lang="en-US" sz="2200" b="1" dirty="0">
                <a:solidFill>
                  <a:srgbClr val="000000"/>
                </a:solidFill>
                <a:latin typeface="Arial (Body)"/>
              </a:rPr>
              <a:t> </a:t>
            </a:r>
            <a:r>
              <a:rPr lang="en-US" sz="2200" dirty="0">
                <a:solidFill>
                  <a:srgbClr val="000000"/>
                </a:solidFill>
                <a:latin typeface="Arial (Body)"/>
              </a:rPr>
              <a:t>Contrast directed, constructivist, or combined technology integration strategies. </a:t>
            </a:r>
            <a:r>
              <a:rPr lang="en-US" sz="2200" dirty="0" smtClean="0">
                <a:solidFill>
                  <a:srgbClr val="000000"/>
                </a:solidFill>
                <a:latin typeface="Arial (Body)"/>
              </a:rPr>
              <a:t>(I</a:t>
            </a:r>
            <a:r>
              <a:rPr lang="en-US" sz="100" dirty="0" smtClean="0">
                <a:solidFill>
                  <a:srgbClr val="000000"/>
                </a:solidFill>
                <a:latin typeface="Arial (Body)"/>
              </a:rPr>
              <a:t>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T</a:t>
            </a:r>
            <a:r>
              <a:rPr lang="en-US" sz="100" dirty="0" smtClean="0">
                <a:solidFill>
                  <a:srgbClr val="000000"/>
                </a:solidFill>
                <a:latin typeface="Arial (Body)"/>
              </a:rPr>
              <a:t> </a:t>
            </a:r>
            <a:r>
              <a:rPr lang="en-US" sz="2200" dirty="0" smtClean="0">
                <a:solidFill>
                  <a:srgbClr val="000000"/>
                </a:solidFill>
                <a:latin typeface="Arial (Body)"/>
              </a:rPr>
              <a:t>E Standards </a:t>
            </a:r>
            <a:r>
              <a:rPr lang="en-US" sz="2200" dirty="0">
                <a:solidFill>
                  <a:srgbClr val="000000"/>
                </a:solidFill>
                <a:latin typeface="Arial (Body)"/>
              </a:rPr>
              <a:t>for Educators: 1—Learner; 5—Designer)</a:t>
            </a:r>
          </a:p>
          <a:p>
            <a:pPr marL="25400" lvl="0" indent="0">
              <a:buSzPts val="2400"/>
              <a:buNone/>
            </a:pPr>
            <a:r>
              <a:rPr lang="en-US" sz="2200" b="1" dirty="0">
                <a:solidFill>
                  <a:schemeClr val="tx2"/>
                </a:solidFill>
                <a:latin typeface="Arial (Body)"/>
              </a:rPr>
              <a:t>2.5</a:t>
            </a:r>
            <a:r>
              <a:rPr lang="en-US" sz="2200" b="1" dirty="0">
                <a:solidFill>
                  <a:srgbClr val="000000"/>
                </a:solidFill>
                <a:latin typeface="Arial (Body)"/>
              </a:rPr>
              <a:t> </a:t>
            </a:r>
            <a:r>
              <a:rPr lang="en-US" sz="2200" dirty="0">
                <a:solidFill>
                  <a:srgbClr val="000000"/>
                </a:solidFill>
                <a:latin typeface="Arial (Body)"/>
              </a:rPr>
              <a:t>Use steps in the Turn-around Technology Integration Pedagogy and Planning </a:t>
            </a:r>
            <a:r>
              <a:rPr lang="en-US" sz="2200" dirty="0" smtClean="0">
                <a:solidFill>
                  <a:srgbClr val="000000"/>
                </a:solidFill>
                <a:latin typeface="Arial (Body)"/>
              </a:rPr>
              <a:t>(T</a:t>
            </a:r>
            <a:r>
              <a:rPr lang="en-US" sz="100" dirty="0" smtClean="0">
                <a:solidFill>
                  <a:srgbClr val="000000"/>
                </a:solidFill>
                <a:latin typeface="Arial (Body)"/>
              </a:rPr>
              <a:t> </a:t>
            </a:r>
            <a:r>
              <a:rPr lang="fr-FR" sz="2200" dirty="0" smtClean="0">
                <a:solidFill>
                  <a:srgbClr val="000000"/>
                </a:solidFill>
                <a:latin typeface="Arial (Body)"/>
              </a:rPr>
              <a:t>T</a:t>
            </a:r>
            <a:r>
              <a:rPr lang="fr-FR" sz="100" dirty="0" smtClean="0">
                <a:solidFill>
                  <a:srgbClr val="000000"/>
                </a:solidFill>
                <a:latin typeface="Arial (Body)"/>
              </a:rPr>
              <a:t> </a:t>
            </a:r>
            <a:r>
              <a:rPr lang="fr-FR" sz="2200" dirty="0" smtClean="0">
                <a:solidFill>
                  <a:srgbClr val="000000"/>
                </a:solidFill>
                <a:latin typeface="Arial (Body)"/>
              </a:rPr>
              <a:t>I</a:t>
            </a:r>
            <a:r>
              <a:rPr lang="fr-FR" sz="100" dirty="0" smtClean="0">
                <a:solidFill>
                  <a:srgbClr val="000000"/>
                </a:solidFill>
                <a:latin typeface="Arial (Body)"/>
              </a:rPr>
              <a:t> </a:t>
            </a:r>
            <a:r>
              <a:rPr lang="fr-FR" sz="2200" dirty="0" smtClean="0">
                <a:solidFill>
                  <a:srgbClr val="000000"/>
                </a:solidFill>
                <a:latin typeface="Arial (Body)"/>
              </a:rPr>
              <a:t>P</a:t>
            </a:r>
            <a:r>
              <a:rPr lang="fr-FR" sz="100" dirty="0" smtClean="0">
                <a:solidFill>
                  <a:srgbClr val="000000"/>
                </a:solidFill>
                <a:latin typeface="Arial (Body)"/>
              </a:rPr>
              <a:t> </a:t>
            </a:r>
            <a:r>
              <a:rPr lang="fr-FR" sz="2200" dirty="0" smtClean="0">
                <a:solidFill>
                  <a:srgbClr val="000000"/>
                </a:solidFill>
                <a:latin typeface="Arial (Body)"/>
              </a:rPr>
              <a:t>P</a:t>
            </a:r>
            <a:r>
              <a:rPr lang="fr-FR" sz="100" dirty="0" smtClean="0">
                <a:solidFill>
                  <a:srgbClr val="000000"/>
                </a:solidFill>
                <a:latin typeface="Arial (Body)"/>
              </a:rPr>
              <a:t> </a:t>
            </a:r>
            <a:r>
              <a:rPr lang="en-US" sz="2200" dirty="0" smtClean="0">
                <a:solidFill>
                  <a:srgbClr val="000000"/>
                </a:solidFill>
                <a:latin typeface="Arial (Body)"/>
              </a:rPr>
              <a:t>) </a:t>
            </a:r>
            <a:r>
              <a:rPr lang="en-US" sz="2200" dirty="0">
                <a:solidFill>
                  <a:srgbClr val="000000"/>
                </a:solidFill>
                <a:latin typeface="Arial (Body)"/>
              </a:rPr>
              <a:t>model to determine planning needs for classroom technology integration. </a:t>
            </a:r>
            <a:r>
              <a:rPr lang="en-US" sz="2200" dirty="0" smtClean="0">
                <a:solidFill>
                  <a:srgbClr val="000000"/>
                </a:solidFill>
                <a:latin typeface="Arial (Body)"/>
              </a:rPr>
              <a:t>(I</a:t>
            </a:r>
            <a:r>
              <a:rPr lang="en-US" sz="100" dirty="0" smtClean="0">
                <a:solidFill>
                  <a:srgbClr val="000000"/>
                </a:solidFill>
                <a:latin typeface="Arial (Body)"/>
              </a:rPr>
              <a:t>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T</a:t>
            </a:r>
            <a:r>
              <a:rPr lang="en-US" sz="100" dirty="0" smtClean="0">
                <a:solidFill>
                  <a:srgbClr val="000000"/>
                </a:solidFill>
                <a:latin typeface="Arial (Body)"/>
              </a:rPr>
              <a:t> </a:t>
            </a:r>
            <a:r>
              <a:rPr lang="en-US" sz="2200" dirty="0" smtClean="0">
                <a:solidFill>
                  <a:srgbClr val="000000"/>
                </a:solidFill>
                <a:latin typeface="Arial (Body)"/>
              </a:rPr>
              <a:t>E Standards </a:t>
            </a:r>
            <a:r>
              <a:rPr lang="en-US" sz="2200" dirty="0">
                <a:solidFill>
                  <a:srgbClr val="000000"/>
                </a:solidFill>
                <a:latin typeface="Arial (Body)"/>
              </a:rPr>
              <a:t>for Educators: 1—Learner; 2—Leader; 3—Citizen; 4—Collaborator; 5—Designer; 6—Facilitator; 7—Analyst)</a:t>
            </a:r>
          </a:p>
        </p:txBody>
      </p:sp>
    </p:spTree>
    <p:extLst>
      <p:ext uri="{BB962C8B-B14F-4D97-AF65-F5344CB8AC3E}">
        <p14:creationId xmlns:p14="http://schemas.microsoft.com/office/powerpoint/2010/main" val="2930866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solidFill>
                  <a:srgbClr val="007FA3"/>
                </a:solidFill>
                <a:latin typeface="Times New Roman" panose="02020603050405020304" pitchFamily="18" charset="0"/>
              </a:rPr>
              <a:t>Phase 1: Analysis of Learning and Teaching Assets </a:t>
            </a:r>
            <a:r>
              <a:rPr lang="en-US" sz="2000" b="0" dirty="0" smtClean="0">
                <a:solidFill>
                  <a:srgbClr val="007FA3"/>
                </a:solidFill>
                <a:latin typeface="Times New Roman" panose="02020603050405020304" pitchFamily="18" charset="0"/>
              </a:rPr>
              <a:t>(1 of 2)</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type="body" idx="1"/>
          </p:nvPr>
        </p:nvSpPr>
        <p:spPr>
          <a:xfrm>
            <a:off x="457200" y="1600200"/>
            <a:ext cx="8229600" cy="4686300"/>
          </a:xfrm>
        </p:spPr>
        <p:txBody>
          <a:bodyPr wrap="square" lIns="91425" tIns="91425" rIns="91425" bIns="91425">
            <a:noAutofit/>
          </a:bodyPr>
          <a:lstStyle/>
          <a:p>
            <a:pPr marL="255651" lvl="0" indent="-255651">
              <a:spcAft>
                <a:spcPct val="0"/>
              </a:spcAft>
              <a:buSzPts val="2400"/>
            </a:pPr>
            <a:r>
              <a:rPr lang="en-US" sz="2400" dirty="0" smtClean="0">
                <a:solidFill>
                  <a:srgbClr val="000000"/>
                </a:solidFill>
                <a:latin typeface="+mn-lt"/>
              </a:rPr>
              <a:t>Step 1: Analyze problems of practice (P</a:t>
            </a:r>
            <a:r>
              <a:rPr lang="en-US" sz="100" dirty="0" smtClean="0">
                <a:solidFill>
                  <a:srgbClr val="000000"/>
                </a:solidFill>
                <a:latin typeface="+mn-lt"/>
              </a:rPr>
              <a:t> </a:t>
            </a:r>
            <a:r>
              <a:rPr lang="en-US" sz="2400" dirty="0" smtClean="0">
                <a:solidFill>
                  <a:srgbClr val="000000"/>
                </a:solidFill>
                <a:latin typeface="+mn-lt"/>
              </a:rPr>
              <a:t>O</a:t>
            </a:r>
            <a:r>
              <a:rPr lang="en-US" sz="100" dirty="0" smtClean="0">
                <a:solidFill>
                  <a:srgbClr val="000000"/>
                </a:solidFill>
                <a:latin typeface="+mn-lt"/>
              </a:rPr>
              <a:t> </a:t>
            </a:r>
            <a:r>
              <a:rPr lang="en-US" sz="2400" dirty="0" smtClean="0">
                <a:solidFill>
                  <a:srgbClr val="000000"/>
                </a:solidFill>
                <a:latin typeface="+mn-lt"/>
              </a:rPr>
              <a:t>P</a:t>
            </a:r>
            <a:r>
              <a:rPr lang="en-US" sz="100" dirty="0" smtClean="0">
                <a:solidFill>
                  <a:srgbClr val="000000"/>
                </a:solidFill>
                <a:latin typeface="+mn-lt"/>
              </a:rPr>
              <a:t> </a:t>
            </a:r>
            <a:r>
              <a:rPr lang="en-US" sz="2400" dirty="0" smtClean="0">
                <a:solidFill>
                  <a:srgbClr val="000000"/>
                </a:solidFill>
                <a:latin typeface="+mn-lt"/>
              </a:rPr>
              <a:t>s)</a:t>
            </a:r>
          </a:p>
          <a:p>
            <a:pPr marL="800100" lvl="0" indent="-342900">
              <a:spcBef>
                <a:spcPts val="600"/>
              </a:spcBef>
              <a:spcAft>
                <a:spcPct val="0"/>
              </a:spcAft>
              <a:buSzPts val="2400"/>
              <a:buFontTx/>
              <a:buChar char="–"/>
            </a:pPr>
            <a:r>
              <a:rPr lang="en-US" sz="2400" dirty="0" smtClean="0">
                <a:solidFill>
                  <a:srgbClr val="000000"/>
                </a:solidFill>
                <a:latin typeface="+mn-lt"/>
              </a:rPr>
              <a:t>Determine a meaningful problem of practice</a:t>
            </a:r>
          </a:p>
          <a:p>
            <a:pPr marL="255651" lvl="0" indent="-255651">
              <a:spcAft>
                <a:spcPct val="0"/>
              </a:spcAft>
              <a:buSzPts val="2400"/>
            </a:pPr>
            <a:r>
              <a:rPr lang="en-US" sz="2400" dirty="0" smtClean="0">
                <a:solidFill>
                  <a:srgbClr val="000000"/>
                </a:solidFill>
                <a:latin typeface="+mn-lt"/>
              </a:rPr>
              <a:t>Step 2: Assess technological resources of students, families, teachers, and the school</a:t>
            </a:r>
          </a:p>
          <a:p>
            <a:pPr marL="741600" lvl="0" indent="-284400">
              <a:spcBef>
                <a:spcPts val="600"/>
              </a:spcBef>
              <a:spcAft>
                <a:spcPct val="0"/>
              </a:spcAft>
              <a:buSzPts val="2400"/>
              <a:buFontTx/>
              <a:buChar char="–"/>
            </a:pPr>
            <a:r>
              <a:rPr lang="en-US" sz="2400" dirty="0" smtClean="0">
                <a:solidFill>
                  <a:srgbClr val="000000"/>
                </a:solidFill>
                <a:latin typeface="+mn-lt"/>
              </a:rPr>
              <a:t>Determine the technological experiences of their students, their families, and the communities the in which the school is located</a:t>
            </a:r>
          </a:p>
          <a:p>
            <a:pPr marL="741600" lvl="0" indent="-284400">
              <a:spcBef>
                <a:spcPts val="600"/>
              </a:spcBef>
              <a:spcAft>
                <a:spcPct val="0"/>
              </a:spcAft>
              <a:buSzPts val="2400"/>
              <a:buFontTx/>
              <a:buChar char="–"/>
            </a:pPr>
            <a:r>
              <a:rPr lang="en-US" sz="2400" dirty="0" smtClean="0">
                <a:solidFill>
                  <a:srgbClr val="000000"/>
                </a:solidFill>
                <a:latin typeface="+mn-lt"/>
              </a:rPr>
              <a:t>Determine the teacher’s depth of knowledge of technological pedagogical content knowledge (T</a:t>
            </a:r>
            <a:r>
              <a:rPr lang="en-US" sz="100" dirty="0" smtClean="0">
                <a:solidFill>
                  <a:srgbClr val="000000"/>
                </a:solidFill>
                <a:latin typeface="+mn-lt"/>
              </a:rPr>
              <a:t> </a:t>
            </a:r>
            <a:r>
              <a:rPr lang="en-US" sz="2400" dirty="0" smtClean="0">
                <a:solidFill>
                  <a:srgbClr val="000000"/>
                </a:solidFill>
                <a:latin typeface="+mn-lt"/>
              </a:rPr>
              <a:t>P</a:t>
            </a:r>
            <a:r>
              <a:rPr lang="en-US" sz="100" dirty="0" smtClean="0">
                <a:solidFill>
                  <a:srgbClr val="000000"/>
                </a:solidFill>
                <a:latin typeface="+mn-lt"/>
              </a:rPr>
              <a:t> </a:t>
            </a:r>
            <a:r>
              <a:rPr lang="en-US" sz="2400" dirty="0" smtClean="0">
                <a:solidFill>
                  <a:srgbClr val="000000"/>
                </a:solidFill>
                <a:latin typeface="+mn-lt"/>
              </a:rPr>
              <a:t>C</a:t>
            </a:r>
            <a:r>
              <a:rPr lang="en-US" sz="100" dirty="0" smtClean="0">
                <a:solidFill>
                  <a:srgbClr val="000000"/>
                </a:solidFill>
                <a:latin typeface="+mn-lt"/>
              </a:rPr>
              <a:t> </a:t>
            </a:r>
            <a:r>
              <a:rPr lang="en-US" sz="2400" dirty="0" smtClean="0">
                <a:solidFill>
                  <a:srgbClr val="000000"/>
                </a:solidFill>
                <a:latin typeface="+mn-lt"/>
              </a:rPr>
              <a:t>K)</a:t>
            </a:r>
          </a:p>
          <a:p>
            <a:pPr marL="741600" indent="-284400">
              <a:spcBef>
                <a:spcPts val="600"/>
              </a:spcBef>
              <a:spcAft>
                <a:spcPct val="0"/>
              </a:spcAft>
              <a:buSzPts val="2400"/>
              <a:buFontTx/>
              <a:buChar char="–"/>
            </a:pPr>
            <a:r>
              <a:rPr lang="en-US" sz="2400" dirty="0">
                <a:latin typeface="+mn-lt"/>
              </a:rPr>
              <a:t>Determine the technological resources available in their school and </a:t>
            </a:r>
            <a:r>
              <a:rPr lang="en-US" sz="2400" dirty="0" smtClean="0">
                <a:latin typeface="+mn-lt"/>
              </a:rPr>
              <a:t>classroom</a:t>
            </a:r>
            <a:endParaRPr lang="en-US" sz="2400" dirty="0">
              <a:latin typeface="+mn-lt"/>
            </a:endParaRPr>
          </a:p>
        </p:txBody>
      </p:sp>
    </p:spTree>
    <p:extLst>
      <p:ext uri="{BB962C8B-B14F-4D97-AF65-F5344CB8AC3E}">
        <p14:creationId xmlns:p14="http://schemas.microsoft.com/office/powerpoint/2010/main" val="3615063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Phase 1: Analysis of Learning and Teaching Assets</a:t>
            </a:r>
            <a:r>
              <a:rPr lang="en-US" sz="3200" dirty="0">
                <a:latin typeface="Times New Roman" panose="02020603050405020304" pitchFamily="18" charset="0"/>
              </a:rPr>
              <a:t> </a:t>
            </a:r>
            <a:r>
              <a:rPr lang="en-US" sz="2000" b="0" dirty="0" smtClean="0">
                <a:latin typeface="Times New Roman" panose="02020603050405020304" pitchFamily="18" charset="0"/>
              </a:rPr>
              <a:t>(2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1"/>
            <a:ext cx="7894320" cy="3139440"/>
          </a:xfrm>
        </p:spPr>
        <p:txBody>
          <a:bodyPr>
            <a:noAutofit/>
          </a:bodyPr>
          <a:lstStyle/>
          <a:p>
            <a:pPr marL="255651" lvl="0" indent="-255651">
              <a:spcAft>
                <a:spcPct val="0"/>
              </a:spcAft>
              <a:buSzPts val="2400"/>
              <a:buFont typeface="Arial"/>
              <a:buChar char="•"/>
              <a:tabLst/>
            </a:pPr>
            <a:r>
              <a:rPr lang="en-US" sz="2400" dirty="0" smtClean="0">
                <a:solidFill>
                  <a:srgbClr val="000000"/>
                </a:solidFill>
                <a:latin typeface="Arial (Body)"/>
              </a:rPr>
              <a:t>Step </a:t>
            </a:r>
            <a:r>
              <a:rPr lang="en-US" sz="2400" dirty="0">
                <a:solidFill>
                  <a:srgbClr val="000000"/>
                </a:solidFill>
                <a:latin typeface="Arial (Body)"/>
              </a:rPr>
              <a:t>3: Identify technological possibilities</a:t>
            </a:r>
          </a:p>
          <a:p>
            <a:pPr marL="741600" lvl="1" indent="-284400">
              <a:spcAft>
                <a:spcPct val="0"/>
              </a:spcAft>
              <a:buSzPts val="2400"/>
              <a:buFontTx/>
              <a:buChar char="–"/>
            </a:pPr>
            <a:r>
              <a:rPr lang="en-US" sz="2400" dirty="0">
                <a:solidFill>
                  <a:srgbClr val="000000"/>
                </a:solidFill>
                <a:latin typeface="Arial (Body)"/>
              </a:rPr>
              <a:t>Determine a technological possibility for solving the </a:t>
            </a: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O</a:t>
            </a:r>
            <a:r>
              <a:rPr lang="en-US" sz="100" dirty="0" smtClean="0">
                <a:solidFill>
                  <a:srgbClr val="000000"/>
                </a:solidFill>
                <a:latin typeface="Arial (Body)"/>
              </a:rPr>
              <a:t> </a:t>
            </a:r>
            <a:r>
              <a:rPr lang="en-US" sz="2400" dirty="0" smtClean="0">
                <a:solidFill>
                  <a:srgbClr val="000000"/>
                </a:solidFill>
                <a:latin typeface="Arial (Body)"/>
              </a:rPr>
              <a:t>P by </a:t>
            </a:r>
            <a:r>
              <a:rPr lang="en-US" sz="2400" dirty="0">
                <a:solidFill>
                  <a:srgbClr val="000000"/>
                </a:solidFill>
                <a:latin typeface="Arial (Body)"/>
              </a:rPr>
              <a:t>consulting your technology resource assessment (in Step 2) and your knowledge of directed and constructivist theories</a:t>
            </a:r>
          </a:p>
        </p:txBody>
      </p:sp>
    </p:spTree>
    <p:extLst>
      <p:ext uri="{BB962C8B-B14F-4D97-AF65-F5344CB8AC3E}">
        <p14:creationId xmlns:p14="http://schemas.microsoft.com/office/powerpoint/2010/main" val="2049375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Phase 2: Design of the Integration Framework</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458200" cy="4678680"/>
          </a:xfrm>
        </p:spPr>
        <p:txBody>
          <a:bodyPr wrap="square" lIns="91425" tIns="91425" rIns="91425" bIns="91425">
            <a:noAutofit/>
          </a:bodyPr>
          <a:lstStyle/>
          <a:p>
            <a:pPr marL="255651" lvl="0" indent="-255651">
              <a:spcAft>
                <a:spcPct val="0"/>
              </a:spcAft>
              <a:buSzPts val="2400"/>
              <a:tabLst/>
            </a:pPr>
            <a:r>
              <a:rPr lang="en-US" sz="2000" dirty="0">
                <a:solidFill>
                  <a:srgbClr val="000000"/>
                </a:solidFill>
                <a:latin typeface="Arial (Body)"/>
              </a:rPr>
              <a:t>Step 4: Decide on learning objectives and assessments</a:t>
            </a:r>
          </a:p>
          <a:p>
            <a:pPr marL="741553" lvl="1" indent="-284353">
              <a:spcAft>
                <a:spcPct val="0"/>
              </a:spcAft>
              <a:buSzPts val="2400"/>
            </a:pPr>
            <a:r>
              <a:rPr lang="en-US" sz="2000" dirty="0">
                <a:solidFill>
                  <a:srgbClr val="000000"/>
                </a:solidFill>
                <a:latin typeface="Arial (Body)"/>
              </a:rPr>
              <a:t>Write learning objectives</a:t>
            </a:r>
          </a:p>
          <a:p>
            <a:pPr marL="741553" lvl="1" indent="-284353">
              <a:spcAft>
                <a:spcPct val="0"/>
              </a:spcAft>
              <a:buSzPts val="2400"/>
            </a:pPr>
            <a:r>
              <a:rPr lang="en-US" sz="2000" dirty="0">
                <a:solidFill>
                  <a:srgbClr val="000000"/>
                </a:solidFill>
                <a:latin typeface="Arial (Body)"/>
              </a:rPr>
              <a:t>Focus on observable learning outcomes and results of learning</a:t>
            </a:r>
          </a:p>
          <a:p>
            <a:pPr marL="741553" lvl="1" indent="-284353">
              <a:spcAft>
                <a:spcPct val="0"/>
              </a:spcAft>
              <a:buSzPts val="2400"/>
            </a:pPr>
            <a:r>
              <a:rPr lang="en-US" sz="2000" dirty="0">
                <a:solidFill>
                  <a:srgbClr val="000000"/>
                </a:solidFill>
                <a:latin typeface="Arial (Body)"/>
              </a:rPr>
              <a:t>Determine assessment method to gauge change in outcomes</a:t>
            </a:r>
          </a:p>
          <a:p>
            <a:pPr marL="255651" lvl="0" indent="-255651">
              <a:spcAft>
                <a:spcPct val="0"/>
              </a:spcAft>
              <a:buSzPts val="2400"/>
              <a:tabLst/>
            </a:pPr>
            <a:r>
              <a:rPr lang="en-US" sz="2000" dirty="0">
                <a:solidFill>
                  <a:srgbClr val="000000"/>
                </a:solidFill>
                <a:latin typeface="Arial (Body)"/>
              </a:rPr>
              <a:t>Step 5: Design integration strategies and determine relative advantage</a:t>
            </a:r>
          </a:p>
          <a:p>
            <a:pPr marL="741553" lvl="1" indent="-284353">
              <a:spcAft>
                <a:spcPct val="0"/>
              </a:spcAft>
              <a:buSzPts val="2400"/>
            </a:pPr>
            <a:r>
              <a:rPr lang="en-US" sz="2000" dirty="0">
                <a:solidFill>
                  <a:srgbClr val="000000"/>
                </a:solidFill>
                <a:latin typeface="Arial (Body)"/>
              </a:rPr>
              <a:t>Determine classroom implementation approaches for content, student grouping, individual instruction, and use of technology</a:t>
            </a:r>
          </a:p>
          <a:p>
            <a:pPr marL="741553" lvl="1" indent="-284353">
              <a:spcAft>
                <a:spcPct val="0"/>
              </a:spcAft>
              <a:buSzPts val="2400"/>
            </a:pPr>
            <a:r>
              <a:rPr lang="en-US" sz="2000" dirty="0">
                <a:solidFill>
                  <a:srgbClr val="000000"/>
                </a:solidFill>
                <a:latin typeface="Arial (Body)"/>
              </a:rPr>
              <a:t>RATify the relative advantage of the technology-supported lesson</a:t>
            </a:r>
          </a:p>
          <a:p>
            <a:pPr marL="255651" lvl="0" indent="-255651">
              <a:spcAft>
                <a:spcPct val="0"/>
              </a:spcAft>
              <a:buSzPts val="2400"/>
              <a:tabLst/>
            </a:pPr>
            <a:r>
              <a:rPr lang="en-US" sz="2000" dirty="0">
                <a:solidFill>
                  <a:srgbClr val="000000"/>
                </a:solidFill>
                <a:latin typeface="Arial (Body)"/>
              </a:rPr>
              <a:t>Step 6: Prepare instructional environment and implement the lesson</a:t>
            </a:r>
          </a:p>
          <a:p>
            <a:pPr marL="741553" lvl="1" indent="-284353">
              <a:spcAft>
                <a:spcPct val="0"/>
              </a:spcAft>
              <a:buSzPts val="2400"/>
            </a:pPr>
            <a:r>
              <a:rPr lang="en-US" sz="2000" dirty="0">
                <a:solidFill>
                  <a:srgbClr val="000000"/>
                </a:solidFill>
                <a:latin typeface="Arial (Body)"/>
              </a:rPr>
              <a:t>Identify, obtain, or create resources needed for the instruction and learning</a:t>
            </a:r>
          </a:p>
          <a:p>
            <a:pPr marL="741553" lvl="1" indent="-284353">
              <a:spcAft>
                <a:spcPct val="0"/>
              </a:spcAft>
              <a:buSzPts val="2400"/>
            </a:pPr>
            <a:r>
              <a:rPr lang="en-US" sz="2000" dirty="0">
                <a:solidFill>
                  <a:srgbClr val="000000"/>
                </a:solidFill>
                <a:latin typeface="Arial (Body)"/>
              </a:rPr>
              <a:t>Ensure technology resources will work well</a:t>
            </a:r>
          </a:p>
        </p:txBody>
      </p:sp>
    </p:spTree>
    <p:extLst>
      <p:ext uri="{BB962C8B-B14F-4D97-AF65-F5344CB8AC3E}">
        <p14:creationId xmlns:p14="http://schemas.microsoft.com/office/powerpoint/2010/main" val="4163049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Phase 3: Post-Instruction Analysis and Revisions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458200" cy="4525963"/>
          </a:xfrm>
        </p:spPr>
        <p:txBody>
          <a:bodyPr wrap="square" lIns="91425" tIns="91425" rIns="91425" bIns="91425">
            <a:noAutofit/>
          </a:bodyPr>
          <a:lstStyle/>
          <a:p>
            <a:pPr marL="255651" lvl="0" indent="-255651">
              <a:spcAft>
                <a:spcPct val="0"/>
              </a:spcAft>
              <a:buSzPts val="2400"/>
              <a:tabLst/>
            </a:pPr>
            <a:r>
              <a:rPr lang="en-US" sz="2200" dirty="0">
                <a:solidFill>
                  <a:srgbClr val="000000"/>
                </a:solidFill>
                <a:latin typeface="Arial (Body)"/>
              </a:rPr>
              <a:t>Step 7: Analyze lesson results and impact</a:t>
            </a:r>
          </a:p>
          <a:p>
            <a:pPr marL="741553" lvl="1" indent="-284353">
              <a:spcAft>
                <a:spcPct val="0"/>
              </a:spcAft>
              <a:buSzPts val="2400"/>
            </a:pPr>
            <a:r>
              <a:rPr lang="en-US" sz="2200" dirty="0">
                <a:solidFill>
                  <a:srgbClr val="000000"/>
                </a:solidFill>
                <a:latin typeface="Arial (Body)"/>
              </a:rPr>
              <a:t>Determine if learning objectives were achieved</a:t>
            </a:r>
          </a:p>
          <a:p>
            <a:pPr marL="741553" lvl="1" indent="-284353">
              <a:spcAft>
                <a:spcPct val="0"/>
              </a:spcAft>
              <a:buSzPts val="2400"/>
            </a:pPr>
            <a:r>
              <a:rPr lang="en-US" sz="2200" dirty="0">
                <a:solidFill>
                  <a:srgbClr val="000000"/>
                </a:solidFill>
                <a:latin typeface="Arial (Body)"/>
              </a:rPr>
              <a:t>Did the technology-based method solve the </a:t>
            </a:r>
            <a:r>
              <a:rPr lang="en-US" sz="2200" dirty="0" smtClean="0">
                <a:solidFill>
                  <a:srgbClr val="000000"/>
                </a:solidFill>
                <a:latin typeface="Arial (Body)"/>
              </a:rPr>
              <a:t>P</a:t>
            </a:r>
            <a:r>
              <a:rPr lang="en-US" sz="100" dirty="0" smtClean="0">
                <a:solidFill>
                  <a:srgbClr val="000000"/>
                </a:solidFill>
                <a:latin typeface="Arial (Body)"/>
              </a:rPr>
              <a:t> </a:t>
            </a:r>
            <a:r>
              <a:rPr lang="en-US" sz="2200" dirty="0" smtClean="0">
                <a:solidFill>
                  <a:srgbClr val="000000"/>
                </a:solidFill>
                <a:latin typeface="Arial (Body)"/>
              </a:rPr>
              <a:t>O</a:t>
            </a:r>
            <a:r>
              <a:rPr lang="en-US" sz="100" dirty="0" smtClean="0">
                <a:solidFill>
                  <a:srgbClr val="000000"/>
                </a:solidFill>
                <a:latin typeface="Arial (Body)"/>
              </a:rPr>
              <a:t> </a:t>
            </a:r>
            <a:r>
              <a:rPr lang="en-US" sz="2200" dirty="0" smtClean="0">
                <a:solidFill>
                  <a:srgbClr val="000000"/>
                </a:solidFill>
                <a:latin typeface="Arial (Body)"/>
              </a:rPr>
              <a:t>P?</a:t>
            </a:r>
            <a:endParaRPr lang="en-US" sz="2200" dirty="0">
              <a:solidFill>
                <a:srgbClr val="000000"/>
              </a:solidFill>
              <a:latin typeface="Arial (Body)"/>
            </a:endParaRPr>
          </a:p>
          <a:p>
            <a:pPr marL="741553" lvl="1" indent="-284353">
              <a:spcAft>
                <a:spcPct val="0"/>
              </a:spcAft>
              <a:buSzPts val="2400"/>
            </a:pPr>
            <a:r>
              <a:rPr lang="en-US" sz="2200" dirty="0">
                <a:solidFill>
                  <a:srgbClr val="000000"/>
                </a:solidFill>
                <a:latin typeface="Arial (Body)"/>
              </a:rPr>
              <a:t>Identify areas of the lesson that could be improved</a:t>
            </a:r>
          </a:p>
          <a:p>
            <a:pPr marL="255651" lvl="0" indent="-255651">
              <a:spcAft>
                <a:spcPct val="0"/>
              </a:spcAft>
              <a:buSzPts val="2400"/>
              <a:tabLst/>
            </a:pPr>
            <a:r>
              <a:rPr lang="en-US" sz="2200" dirty="0">
                <a:solidFill>
                  <a:srgbClr val="000000"/>
                </a:solidFill>
                <a:latin typeface="Arial (Body)"/>
              </a:rPr>
              <a:t>Step 8: Make revisions based on results</a:t>
            </a:r>
          </a:p>
          <a:p>
            <a:pPr marL="741553" lvl="1" indent="-284353">
              <a:spcAft>
                <a:spcPct val="0"/>
              </a:spcAft>
              <a:buSzPts val="2400"/>
            </a:pPr>
            <a:r>
              <a:rPr lang="en-US" sz="2200" dirty="0">
                <a:solidFill>
                  <a:srgbClr val="000000"/>
                </a:solidFill>
                <a:latin typeface="Arial (Body)"/>
              </a:rPr>
              <a:t>Make adjustments from small changes to beginning again at Step 1 of the planning model</a:t>
            </a:r>
          </a:p>
          <a:p>
            <a:pPr marL="255651" lvl="0" indent="-255651">
              <a:spcAft>
                <a:spcPct val="0"/>
              </a:spcAft>
              <a:buSzPts val="2400"/>
              <a:tabLst/>
            </a:pPr>
            <a:r>
              <a:rPr lang="en-US" sz="2200" dirty="0">
                <a:solidFill>
                  <a:srgbClr val="000000"/>
                </a:solidFill>
                <a:latin typeface="Arial (Body)"/>
              </a:rPr>
              <a:t>Step 9: Share lessons, revisions, and outcomes with other peer teachers</a:t>
            </a:r>
          </a:p>
          <a:p>
            <a:pPr marL="741553" lvl="1" indent="-284353">
              <a:spcAft>
                <a:spcPct val="0"/>
              </a:spcAft>
              <a:buSzPts val="2400"/>
            </a:pPr>
            <a:r>
              <a:rPr lang="en-US" sz="2200" dirty="0">
                <a:solidFill>
                  <a:srgbClr val="000000"/>
                </a:solidFill>
                <a:latin typeface="Arial (Body)"/>
              </a:rPr>
              <a:t>Share your new ideas and practices with other teachers near and far</a:t>
            </a:r>
          </a:p>
        </p:txBody>
      </p:sp>
    </p:spTree>
    <p:extLst>
      <p:ext uri="{BB962C8B-B14F-4D97-AF65-F5344CB8AC3E}">
        <p14:creationId xmlns:p14="http://schemas.microsoft.com/office/powerpoint/2010/main" val="3599719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sz="2000" b="0" dirty="0">
              <a:latin typeface="Times New Roman" panose="02020603050405020304" pitchFamily="18" charset="0"/>
            </a:endParaRPr>
          </a:p>
        </p:txBody>
      </p:sp>
      <p:pic>
        <p:nvPicPr>
          <p:cNvPr id="5"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58441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solidFill>
                  <a:srgbClr val="007FA3"/>
                </a:solidFill>
                <a:latin typeface="Times New Roman" panose="02020603050405020304" pitchFamily="18" charset="0"/>
              </a:rPr>
              <a:t>Technology Integration in Action: The Role of Learning Theory</a:t>
            </a:r>
            <a:endParaRPr lang="en-US" dirty="0">
              <a:solidFill>
                <a:srgbClr val="007FA3"/>
              </a:solidFill>
              <a:latin typeface="Times New Roman" panose="02020603050405020304" pitchFamily="18" charset="0"/>
            </a:endParaRPr>
          </a:p>
        </p:txBody>
      </p:sp>
      <p:sp>
        <p:nvSpPr>
          <p:cNvPr id="3" name="Content Placeholder 2"/>
          <p:cNvSpPr>
            <a:spLocks noGrp="1"/>
          </p:cNvSpPr>
          <p:nvPr>
            <p:ph type="body" idx="1"/>
          </p:nvPr>
        </p:nvSpPr>
        <p:spPr>
          <a:xfrm>
            <a:off x="457200" y="1600201"/>
            <a:ext cx="8229600" cy="3230880"/>
          </a:xfrm>
        </p:spPr>
        <p:txBody>
          <a:bodyPr wrap="square" lIns="91425" tIns="91425" rIns="91425" bIns="91425">
            <a:noAutofit/>
          </a:bodyPr>
          <a:lstStyle/>
          <a:p>
            <a:pPr marL="255651" lvl="0" indent="-255651">
              <a:spcAft>
                <a:spcPct val="0"/>
              </a:spcAft>
              <a:buSzPts val="2400"/>
            </a:pPr>
            <a:r>
              <a:rPr lang="en-US" sz="2400" dirty="0">
                <a:solidFill>
                  <a:srgbClr val="000000"/>
                </a:solidFill>
                <a:latin typeface="Arial (Body)"/>
              </a:rPr>
              <a:t>Strategy A: Preparing Students for State Tests</a:t>
            </a:r>
          </a:p>
          <a:p>
            <a:pPr marL="741600" lvl="1" indent="-284400">
              <a:spcAft>
                <a:spcPct val="0"/>
              </a:spcAft>
              <a:buSzPts val="2400"/>
              <a:buFontTx/>
              <a:buChar char="–"/>
            </a:pPr>
            <a:r>
              <a:rPr lang="en-US" sz="2400" dirty="0">
                <a:solidFill>
                  <a:srgbClr val="000000"/>
                </a:solidFill>
                <a:latin typeface="Arial (Body)"/>
              </a:rPr>
              <a:t>Mr. Ng uses a computer-based system to help students prepare for the state’s Test of Essential Skills for Success </a:t>
            </a:r>
            <a:r>
              <a:rPr lang="en-US" sz="2400" dirty="0" smtClean="0">
                <a:solidFill>
                  <a:srgbClr val="000000"/>
                </a:solidFill>
                <a:latin typeface="Arial (Body)"/>
              </a:rPr>
              <a:t>(</a:t>
            </a:r>
            <a:r>
              <a:rPr lang="pt-BR" sz="2400" dirty="0" smtClean="0">
                <a:solidFill>
                  <a:srgbClr val="000000"/>
                </a:solidFill>
                <a:latin typeface="Arial (Body)"/>
              </a:rPr>
              <a:t>T</a:t>
            </a:r>
            <a:r>
              <a:rPr lang="pt-BR" sz="100" dirty="0" smtClean="0">
                <a:solidFill>
                  <a:srgbClr val="000000"/>
                </a:solidFill>
                <a:latin typeface="Arial (Body)"/>
              </a:rPr>
              <a:t> </a:t>
            </a:r>
            <a:r>
              <a:rPr lang="pt-BR" sz="2400" dirty="0" smtClean="0">
                <a:solidFill>
                  <a:srgbClr val="000000"/>
                </a:solidFill>
                <a:latin typeface="Arial (Body)"/>
              </a:rPr>
              <a:t>E</a:t>
            </a:r>
            <a:r>
              <a:rPr lang="pt-BR" sz="100" dirty="0" smtClean="0">
                <a:solidFill>
                  <a:srgbClr val="000000"/>
                </a:solidFill>
                <a:latin typeface="Arial (Body)"/>
              </a:rPr>
              <a:t> </a:t>
            </a:r>
            <a:r>
              <a:rPr lang="pt-BR" sz="2400" dirty="0" smtClean="0">
                <a:solidFill>
                  <a:srgbClr val="000000"/>
                </a:solidFill>
                <a:latin typeface="Arial (Body)"/>
              </a:rPr>
              <a:t>S</a:t>
            </a:r>
            <a:r>
              <a:rPr lang="pt-BR" sz="100" dirty="0" smtClean="0">
                <a:solidFill>
                  <a:srgbClr val="000000"/>
                </a:solidFill>
                <a:latin typeface="Arial (Body)"/>
              </a:rPr>
              <a:t> </a:t>
            </a:r>
            <a:r>
              <a:rPr lang="pt-BR" sz="2400" dirty="0" smtClean="0">
                <a:solidFill>
                  <a:srgbClr val="000000"/>
                </a:solidFill>
                <a:latin typeface="Arial (Body)"/>
              </a:rPr>
              <a:t>S-M</a:t>
            </a:r>
            <a:r>
              <a:rPr lang="en-US" sz="2400" dirty="0" smtClean="0">
                <a:solidFill>
                  <a:srgbClr val="000000"/>
                </a:solidFill>
                <a:latin typeface="Arial (Body)"/>
              </a:rPr>
              <a:t>)</a:t>
            </a:r>
            <a:endParaRPr lang="en-US" sz="2400" dirty="0">
              <a:solidFill>
                <a:srgbClr val="000000"/>
              </a:solidFill>
              <a:latin typeface="Arial (Body)"/>
            </a:endParaRPr>
          </a:p>
          <a:p>
            <a:pPr marL="255651" lvl="0" indent="-255651">
              <a:spcAft>
                <a:spcPct val="0"/>
              </a:spcAft>
              <a:buSzPts val="2400"/>
            </a:pPr>
            <a:r>
              <a:rPr lang="en-US" sz="2400" dirty="0">
                <a:solidFill>
                  <a:srgbClr val="000000"/>
                </a:solidFill>
                <a:latin typeface="Arial (Body)"/>
              </a:rPr>
              <a:t>Strategy B: A Simulated Family Project</a:t>
            </a:r>
          </a:p>
          <a:p>
            <a:pPr marL="741600" lvl="1" indent="-284400">
              <a:spcAft>
                <a:spcPct val="0"/>
              </a:spcAft>
              <a:buSzPts val="2400"/>
              <a:buFontTx/>
              <a:buChar char="–"/>
            </a:pPr>
            <a:r>
              <a:rPr lang="en-US" sz="2400" dirty="0">
                <a:solidFill>
                  <a:srgbClr val="000000"/>
                </a:solidFill>
                <a:latin typeface="Arial (Body)"/>
              </a:rPr>
              <a:t>Ms. Rodriguez situated students in a family simulation in which they had to tackle everyday math activities</a:t>
            </a:r>
          </a:p>
        </p:txBody>
      </p:sp>
    </p:spTree>
    <p:extLst>
      <p:ext uri="{BB962C8B-B14F-4D97-AF65-F5344CB8AC3E}">
        <p14:creationId xmlns:p14="http://schemas.microsoft.com/office/powerpoint/2010/main" val="2042254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a:buClr>
                <a:srgbClr val="007FA3"/>
              </a:buClr>
            </a:pPr>
            <a:r>
              <a:rPr lang="en-US" sz="3400" dirty="0" smtClean="0">
                <a:solidFill>
                  <a:srgbClr val="FFFFFF"/>
                </a:solidFill>
                <a:latin typeface="Times New Roman" panose="02020603050405020304" pitchFamily="18" charset="0"/>
              </a:rPr>
              <a:t>Overview of Successful Technology: </a:t>
            </a:r>
            <a:r>
              <a:rPr lang="en-US" sz="3400" dirty="0"/>
              <a:t>Integration Planning and </a:t>
            </a:r>
            <a:r>
              <a:rPr lang="en-US" sz="3400" dirty="0" smtClean="0"/>
              <a:t>Practice</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25124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Resources Guiding Transformative Technology Integration Pedagogy</a:t>
            </a:r>
            <a:r>
              <a:rPr lang="en-US" sz="3200" dirty="0" smtClean="0">
                <a:latin typeface="Times New Roman" panose="02020603050405020304" pitchFamily="18" charset="0"/>
              </a:rPr>
              <a:t> </a:t>
            </a:r>
            <a:r>
              <a:rPr lang="en-US" sz="2000" b="0" dirty="0" smtClean="0">
                <a:latin typeface="Times New Roman" panose="02020603050405020304" pitchFamily="18" charset="0"/>
              </a:rPr>
              <a:t>(1 of 3)</a:t>
            </a:r>
            <a:endParaRPr lang="en-US" sz="2000" b="0"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Learning Theory Foundations</a:t>
            </a:r>
          </a:p>
          <a:p>
            <a:pPr marL="741600" lvl="1" indent="-284400">
              <a:spcAft>
                <a:spcPct val="0"/>
              </a:spcAft>
              <a:buSzPts val="2400"/>
              <a:buFontTx/>
              <a:buChar char="–"/>
            </a:pPr>
            <a:r>
              <a:rPr lang="en-US" altLang="en-US" sz="2400" dirty="0">
                <a:solidFill>
                  <a:srgbClr val="000000"/>
                </a:solidFill>
                <a:latin typeface="Arial (Body)"/>
              </a:rPr>
              <a:t>Directed instruction – Transmit information to students through teacher-organized activities (based on objectivism, grounded in behaviorist, information processing theories)</a:t>
            </a:r>
          </a:p>
          <a:p>
            <a:pPr marL="741600" lvl="1" indent="-284400">
              <a:spcAft>
                <a:spcPct val="0"/>
              </a:spcAft>
              <a:buSzPts val="2400"/>
              <a:buFontTx/>
              <a:buChar char="–"/>
            </a:pPr>
            <a:r>
              <a:rPr lang="en-US" altLang="en-US" sz="2400" dirty="0">
                <a:solidFill>
                  <a:srgbClr val="000000"/>
                </a:solidFill>
                <a:latin typeface="Arial (Body)"/>
              </a:rPr>
              <a:t>Constructivist-based instruction – Learners generate own knowledge through experiences (based on constructivism, evolved from </a:t>
            </a:r>
            <a:r>
              <a:rPr lang="en-US" altLang="en-US" sz="2400" dirty="0" smtClean="0">
                <a:solidFill>
                  <a:srgbClr val="000000"/>
                </a:solidFill>
                <a:latin typeface="Arial (Body)"/>
              </a:rPr>
              <a:t>branches </a:t>
            </a:r>
            <a:r>
              <a:rPr lang="en-US" altLang="en-US" sz="2400" dirty="0">
                <a:solidFill>
                  <a:srgbClr val="000000"/>
                </a:solidFill>
                <a:latin typeface="Arial (Body)"/>
              </a:rPr>
              <a:t>of cognitive learning theory)</a:t>
            </a:r>
            <a:endParaRPr lang="en-US" sz="2400" dirty="0">
              <a:solidFill>
                <a:srgbClr val="000000"/>
              </a:solidFill>
              <a:latin typeface="Arial (Body)"/>
            </a:endParaRPr>
          </a:p>
        </p:txBody>
      </p:sp>
    </p:spTree>
    <p:extLst>
      <p:ext uri="{BB962C8B-B14F-4D97-AF65-F5344CB8AC3E}">
        <p14:creationId xmlns:p14="http://schemas.microsoft.com/office/powerpoint/2010/main" val="3263127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Resources Guiding Transformative Technology Integration Pedagogy</a:t>
            </a:r>
            <a:r>
              <a:rPr lang="en-US" sz="3200" dirty="0" smtClean="0">
                <a:latin typeface="Times New Roman" panose="02020603050405020304" pitchFamily="18" charset="0"/>
              </a:rPr>
              <a:t> </a:t>
            </a:r>
            <a:r>
              <a:rPr lang="en-US" sz="2000" b="0" dirty="0" smtClean="0">
                <a:latin typeface="Times New Roman" panose="02020603050405020304" pitchFamily="18" charset="0"/>
              </a:rPr>
              <a:t>(2 of 3)</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0"/>
            <a:ext cx="8397240" cy="4525963"/>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Turn-around Technology Integration Pedagogy and Planning </a:t>
            </a:r>
            <a:r>
              <a:rPr lang="en-US" altLang="en-US" sz="2400" dirty="0" smtClean="0">
                <a:solidFill>
                  <a:srgbClr val="000000"/>
                </a:solidFill>
                <a:latin typeface="Arial (Body)"/>
              </a:rPr>
              <a:t>(T</a:t>
            </a:r>
            <a:r>
              <a:rPr lang="en-US" altLang="en-US" sz="100" dirty="0" smtClean="0">
                <a:solidFill>
                  <a:srgbClr val="000000"/>
                </a:solidFill>
                <a:latin typeface="Arial (Body)"/>
              </a:rPr>
              <a:t> </a:t>
            </a:r>
            <a:r>
              <a:rPr lang="fr-FR" altLang="en-US" sz="2400" dirty="0" smtClean="0">
                <a:solidFill>
                  <a:srgbClr val="000000"/>
                </a:solidFill>
                <a:latin typeface="Arial (Body)"/>
              </a:rPr>
              <a:t>T</a:t>
            </a:r>
            <a:r>
              <a:rPr lang="fr-FR" altLang="en-US" sz="100" dirty="0" smtClean="0">
                <a:solidFill>
                  <a:srgbClr val="000000"/>
                </a:solidFill>
                <a:latin typeface="Arial (Body)"/>
              </a:rPr>
              <a:t> </a:t>
            </a:r>
            <a:r>
              <a:rPr lang="fr-FR" altLang="en-US" sz="2400" dirty="0" smtClean="0">
                <a:solidFill>
                  <a:srgbClr val="000000"/>
                </a:solidFill>
                <a:latin typeface="Arial (Body)"/>
              </a:rPr>
              <a:t>I</a:t>
            </a:r>
            <a:r>
              <a:rPr lang="fr-FR" altLang="en-US" sz="100" dirty="0" smtClean="0">
                <a:solidFill>
                  <a:srgbClr val="000000"/>
                </a:solidFill>
                <a:latin typeface="Arial (Body)"/>
              </a:rPr>
              <a:t> </a:t>
            </a:r>
            <a:r>
              <a:rPr lang="fr-FR" altLang="en-US" sz="2400" dirty="0" smtClean="0">
                <a:solidFill>
                  <a:srgbClr val="000000"/>
                </a:solidFill>
                <a:latin typeface="Arial (Body)"/>
              </a:rPr>
              <a:t>P</a:t>
            </a:r>
            <a:r>
              <a:rPr lang="fr-FR" altLang="en-US" sz="100" dirty="0" smtClean="0">
                <a:solidFill>
                  <a:srgbClr val="000000"/>
                </a:solidFill>
                <a:latin typeface="Arial (Body)"/>
              </a:rPr>
              <a:t> </a:t>
            </a:r>
            <a:r>
              <a:rPr lang="fr-FR" altLang="en-US" sz="2400" dirty="0" smtClean="0">
                <a:solidFill>
                  <a:srgbClr val="000000"/>
                </a:solidFill>
                <a:latin typeface="Arial (Body)"/>
              </a:rPr>
              <a:t>P</a:t>
            </a:r>
            <a:r>
              <a:rPr lang="fr-FR" altLang="en-US" sz="100" dirty="0" smtClean="0">
                <a:solidFill>
                  <a:srgbClr val="000000"/>
                </a:solidFill>
                <a:latin typeface="Arial (Body)"/>
              </a:rPr>
              <a:t> </a:t>
            </a:r>
            <a:r>
              <a:rPr lang="en-US" altLang="en-US" sz="2400" dirty="0" smtClean="0">
                <a:solidFill>
                  <a:srgbClr val="000000"/>
                </a:solidFill>
                <a:latin typeface="Arial (Body)"/>
              </a:rPr>
              <a:t>) </a:t>
            </a:r>
            <a:r>
              <a:rPr lang="en-US" altLang="en-US" sz="2400" dirty="0">
                <a:solidFill>
                  <a:srgbClr val="000000"/>
                </a:solidFill>
                <a:latin typeface="Arial (Body)"/>
              </a:rPr>
              <a:t>Model</a:t>
            </a:r>
          </a:p>
          <a:p>
            <a:pPr marL="741553" lvl="1" indent="-284353">
              <a:spcAft>
                <a:spcPct val="0"/>
              </a:spcAft>
              <a:buSzPts val="2400"/>
            </a:pPr>
            <a:r>
              <a:rPr lang="en-US" sz="2400" dirty="0">
                <a:solidFill>
                  <a:srgbClr val="000000"/>
                </a:solidFill>
                <a:latin typeface="Arial (Body)"/>
              </a:rPr>
              <a:t>Phase 1: Analyze problems of practice, assess teaching/learning needs/assets, and identify possible technology </a:t>
            </a:r>
            <a:r>
              <a:rPr lang="en-US" sz="2400" dirty="0" smtClean="0">
                <a:solidFill>
                  <a:srgbClr val="000000"/>
                </a:solidFill>
                <a:latin typeface="Arial (Body)"/>
              </a:rPr>
              <a:t>solutions</a:t>
            </a:r>
            <a:endParaRPr lang="en-US" sz="2400" dirty="0">
              <a:solidFill>
                <a:srgbClr val="000000"/>
              </a:solidFill>
              <a:latin typeface="Arial (Body)"/>
            </a:endParaRPr>
          </a:p>
          <a:p>
            <a:pPr marL="741553" lvl="1" indent="-284353">
              <a:spcAft>
                <a:spcPct val="0"/>
              </a:spcAft>
              <a:buSzPts val="2400"/>
            </a:pPr>
            <a:r>
              <a:rPr lang="en-US" sz="2400" dirty="0">
                <a:solidFill>
                  <a:srgbClr val="000000"/>
                </a:solidFill>
                <a:latin typeface="Arial (Body)"/>
              </a:rPr>
              <a:t>Phase 2: Design the lesson’s objectives, assessments, and instructional and learning strategies; identify the relative advantage; and implement the </a:t>
            </a:r>
            <a:r>
              <a:rPr lang="en-US" sz="2400" dirty="0" smtClean="0">
                <a:solidFill>
                  <a:srgbClr val="000000"/>
                </a:solidFill>
                <a:latin typeface="Arial (Body)"/>
              </a:rPr>
              <a:t>lesson</a:t>
            </a:r>
            <a:endParaRPr lang="en-US" sz="2400" dirty="0">
              <a:solidFill>
                <a:srgbClr val="000000"/>
              </a:solidFill>
              <a:latin typeface="Arial (Body)"/>
            </a:endParaRPr>
          </a:p>
          <a:p>
            <a:pPr marL="741600" lvl="1" indent="-284400">
              <a:spcAft>
                <a:spcPct val="0"/>
              </a:spcAft>
              <a:buSzPts val="2400"/>
              <a:buFontTx/>
              <a:buChar char="–"/>
            </a:pPr>
            <a:r>
              <a:rPr lang="en-US" sz="2400" dirty="0">
                <a:solidFill>
                  <a:srgbClr val="000000"/>
                </a:solidFill>
                <a:latin typeface="Arial (Body)"/>
              </a:rPr>
              <a:t>Phase 3: Analyze and revise the technology-supported instruction and share outcomes with peer teachers</a:t>
            </a:r>
          </a:p>
        </p:txBody>
      </p:sp>
    </p:spTree>
    <p:extLst>
      <p:ext uri="{BB962C8B-B14F-4D97-AF65-F5344CB8AC3E}">
        <p14:creationId xmlns:p14="http://schemas.microsoft.com/office/powerpoint/2010/main" val="4440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Resources Guiding Transformative Technology Integration Pedagogy</a:t>
            </a:r>
            <a:r>
              <a:rPr lang="en-US" sz="3200" dirty="0" smtClean="0">
                <a:latin typeface="Times New Roman" panose="02020603050405020304" pitchFamily="18" charset="0"/>
              </a:rPr>
              <a:t> </a:t>
            </a:r>
            <a:r>
              <a:rPr lang="en-US" sz="2000" b="0" dirty="0" smtClean="0">
                <a:latin typeface="Times New Roman" panose="02020603050405020304" pitchFamily="18" charset="0"/>
              </a:rPr>
              <a:t>(3 of 3)</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1"/>
            <a:ext cx="8229600" cy="4697568"/>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Turn-around </a:t>
            </a:r>
            <a:r>
              <a:rPr lang="en-US" sz="2400" dirty="0" smtClean="0">
                <a:solidFill>
                  <a:srgbClr val="000000"/>
                </a:solidFill>
                <a:latin typeface="Arial (Body)"/>
              </a:rPr>
              <a:t>pedagogy</a:t>
            </a:r>
            <a:endParaRPr lang="en-US" sz="2400" dirty="0">
              <a:solidFill>
                <a:srgbClr val="000000"/>
              </a:solidFill>
              <a:latin typeface="Arial (Body)"/>
            </a:endParaRPr>
          </a:p>
          <a:p>
            <a:pPr marL="741553" lvl="1" indent="-284353" algn="just">
              <a:spcAft>
                <a:spcPct val="0"/>
              </a:spcAft>
              <a:buSzPts val="2400"/>
            </a:pPr>
            <a:r>
              <a:rPr lang="en-US" sz="2000" dirty="0" smtClean="0"/>
              <a:t>Refers </a:t>
            </a:r>
            <a:r>
              <a:rPr lang="en-US" sz="2000" dirty="0"/>
              <a:t>to rethinking the way in which teachers engage with struggling students in the classroom. It encompasses the </a:t>
            </a:r>
            <a:r>
              <a:rPr lang="en-US" sz="2000" dirty="0" smtClean="0"/>
              <a:t>utilization </a:t>
            </a:r>
            <a:r>
              <a:rPr lang="en-US" sz="2000" dirty="0"/>
              <a:t>of different literacy strategies to achieve success in helping at-risk </a:t>
            </a:r>
            <a:r>
              <a:rPr lang="en-US" sz="2000" dirty="0" smtClean="0"/>
              <a:t>students.</a:t>
            </a:r>
            <a:endParaRPr lang="en-US" sz="2000" dirty="0" smtClean="0">
              <a:solidFill>
                <a:srgbClr val="000000"/>
              </a:solidFill>
              <a:latin typeface="Arial (Body)"/>
            </a:endParaRPr>
          </a:p>
          <a:p>
            <a:pPr marL="741553" lvl="1" indent="-284353">
              <a:spcAft>
                <a:spcPct val="0"/>
              </a:spcAft>
              <a:buSzPts val="2400"/>
            </a:pPr>
            <a:r>
              <a:rPr lang="en-US" sz="2000" dirty="0" smtClean="0">
                <a:solidFill>
                  <a:srgbClr val="000000"/>
                </a:solidFill>
                <a:latin typeface="Arial (Body)"/>
              </a:rPr>
              <a:t>Teachers </a:t>
            </a:r>
            <a:r>
              <a:rPr lang="en-US" sz="2000" dirty="0">
                <a:solidFill>
                  <a:srgbClr val="000000"/>
                </a:solidFill>
                <a:latin typeface="Arial (Body)"/>
              </a:rPr>
              <a:t>turn toward students by seeking info about them; students turn from disengagement to re-engagement in </a:t>
            </a:r>
            <a:r>
              <a:rPr lang="en-US" sz="2000" dirty="0" smtClean="0">
                <a:solidFill>
                  <a:srgbClr val="000000"/>
                </a:solidFill>
                <a:latin typeface="Arial (Body)"/>
              </a:rPr>
              <a:t>learning.</a:t>
            </a:r>
            <a:endParaRPr lang="en-US" sz="2000" dirty="0">
              <a:solidFill>
                <a:srgbClr val="000000"/>
              </a:solidFill>
              <a:latin typeface="Arial (Body)"/>
            </a:endParaRPr>
          </a:p>
          <a:p>
            <a:pPr marL="255651" lvl="0" indent="-255651">
              <a:spcAft>
                <a:spcPct val="0"/>
              </a:spcAft>
              <a:buSzPts val="2400"/>
              <a:tabLst/>
            </a:pPr>
            <a:r>
              <a:rPr lang="en-US" sz="2400" dirty="0">
                <a:solidFill>
                  <a:srgbClr val="000000"/>
                </a:solidFill>
                <a:latin typeface="Arial (Body)"/>
              </a:rPr>
              <a:t>Lesson evaluation (</a:t>
            </a:r>
            <a:r>
              <a:rPr lang="en-US" sz="2400" dirty="0" err="1">
                <a:solidFill>
                  <a:srgbClr val="000000"/>
                </a:solidFill>
                <a:latin typeface="Arial (Body)"/>
              </a:rPr>
              <a:t>RATification</a:t>
            </a:r>
            <a:r>
              <a:rPr lang="en-US" sz="2400" dirty="0" smtClean="0">
                <a:solidFill>
                  <a:srgbClr val="000000"/>
                </a:solidFill>
                <a:latin typeface="Arial (Body)"/>
              </a:rPr>
              <a:t>)</a:t>
            </a:r>
          </a:p>
          <a:p>
            <a:pPr marL="741553" lvl="1" indent="-284353" algn="just">
              <a:spcAft>
                <a:spcPct val="0"/>
              </a:spcAft>
              <a:buSzPts val="2400"/>
              <a:tabLst/>
            </a:pPr>
            <a:r>
              <a:rPr lang="en-US" sz="2000" dirty="0">
                <a:solidFill>
                  <a:srgbClr val="000000"/>
                </a:solidFill>
                <a:latin typeface="Arial (Body)"/>
              </a:rPr>
              <a:t>understanding technology's role in teaching, learning and curricular practices</a:t>
            </a:r>
          </a:p>
          <a:p>
            <a:pPr marL="741553" lvl="1" indent="-284353" algn="just">
              <a:spcAft>
                <a:spcPct val="0"/>
              </a:spcAft>
              <a:buSzPts val="2400"/>
            </a:pPr>
            <a:r>
              <a:rPr lang="en-US" sz="2000" dirty="0">
                <a:solidFill>
                  <a:srgbClr val="000000"/>
                </a:solidFill>
                <a:latin typeface="Arial (Body)"/>
              </a:rPr>
              <a:t>Use the Replacement, Amplification, and Transformation </a:t>
            </a:r>
            <a:r>
              <a:rPr lang="en-US" sz="2000" dirty="0" smtClean="0">
                <a:solidFill>
                  <a:srgbClr val="000000"/>
                </a:solidFill>
                <a:latin typeface="Arial (Body)"/>
              </a:rPr>
              <a:t>(R A T) </a:t>
            </a:r>
            <a:r>
              <a:rPr lang="en-US" sz="2000" dirty="0">
                <a:solidFill>
                  <a:srgbClr val="000000"/>
                </a:solidFill>
                <a:latin typeface="Arial (Body)"/>
              </a:rPr>
              <a:t>assessment framework</a:t>
            </a:r>
          </a:p>
        </p:txBody>
      </p:sp>
    </p:spTree>
    <p:extLst>
      <p:ext uri="{BB962C8B-B14F-4D97-AF65-F5344CB8AC3E}">
        <p14:creationId xmlns:p14="http://schemas.microsoft.com/office/powerpoint/2010/main" val="449672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a:buClr>
                <a:srgbClr val="007FA3"/>
              </a:buClr>
            </a:pPr>
            <a:r>
              <a:rPr lang="en-US" sz="3400" dirty="0" smtClean="0">
                <a:solidFill>
                  <a:srgbClr val="FFFFFF"/>
                </a:solidFill>
                <a:latin typeface="Times New Roman" panose="02020603050405020304" pitchFamily="18" charset="0"/>
              </a:rPr>
              <a:t>Learning Theory Foundations: </a:t>
            </a:r>
            <a:r>
              <a:rPr lang="en-US" sz="3400" dirty="0"/>
              <a:t>Directed Integration </a:t>
            </a:r>
            <a:r>
              <a:rPr lang="en-US" sz="3400" dirty="0" smtClean="0"/>
              <a:t>Models</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268341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8F781E32428D42878B6D5C3B6EC9A4" ma:contentTypeVersion="" ma:contentTypeDescription="Create a new document." ma:contentTypeScope="" ma:versionID="b913c53ce9ae3559e83383f88ae41f6d">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CC9644-A3EE-4997-910D-DC2F5A0F4CFC}"/>
</file>

<file path=customXml/itemProps2.xml><?xml version="1.0" encoding="utf-8"?>
<ds:datastoreItem xmlns:ds="http://schemas.openxmlformats.org/officeDocument/2006/customXml" ds:itemID="{98C44E79-6FD7-4386-A31D-B428C45CAD2F}"/>
</file>

<file path=customXml/itemProps3.xml><?xml version="1.0" encoding="utf-8"?>
<ds:datastoreItem xmlns:ds="http://schemas.openxmlformats.org/officeDocument/2006/customXml" ds:itemID="{FB6B56AF-7AFC-4DFE-A89A-43659BC2128F}"/>
</file>

<file path=docProps/app.xml><?xml version="1.0" encoding="utf-8"?>
<Properties xmlns="http://schemas.openxmlformats.org/officeDocument/2006/extended-properties" xmlns:vt="http://schemas.openxmlformats.org/officeDocument/2006/docPropsVTypes">
  <TotalTime>8876</TotalTime>
  <Words>1691</Words>
  <Application>Microsoft Office PowerPoint</Application>
  <PresentationFormat>On-screen Show (4:3)</PresentationFormat>
  <Paragraphs>196</Paragraphs>
  <Slides>34</Slides>
  <Notes>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508 Lecture</vt:lpstr>
      <vt:lpstr>1_508 Lecture</vt:lpstr>
      <vt:lpstr>Integrating Educational Technology Into Teaching: Transforming Learning Across Disciplines</vt:lpstr>
      <vt:lpstr>Learning Objectives (1 of 2)</vt:lpstr>
      <vt:lpstr>Learning Objectives (2 of 2)</vt:lpstr>
      <vt:lpstr>Technology Integration in Action: The Role of Learning Theory</vt:lpstr>
      <vt:lpstr>Overview of Successful Technology: Integration Planning and Practice</vt:lpstr>
      <vt:lpstr>Resources Guiding Transformative Technology Integration Pedagogy (1 of 3)</vt:lpstr>
      <vt:lpstr>Resources Guiding Transformative Technology Integration Pedagogy (2 of 3)</vt:lpstr>
      <vt:lpstr>Resources Guiding Transformative Technology Integration Pedagogy (3 of 3)</vt:lpstr>
      <vt:lpstr>Learning Theory Foundations: Directed Integration Models</vt:lpstr>
      <vt:lpstr>Behaviorist Theories</vt:lpstr>
      <vt:lpstr>Information-Processing Theories</vt:lpstr>
      <vt:lpstr>Cognitive-Behaviorist Theory</vt:lpstr>
      <vt:lpstr>Systems Approaches: Instructional Design Models</vt:lpstr>
      <vt:lpstr>Objectivist Theory Foundations for Directed Technology Integration</vt:lpstr>
      <vt:lpstr>Learning Theory Foundations: Constructivist Integration Models</vt:lpstr>
      <vt:lpstr>Social Activism Theory</vt:lpstr>
      <vt:lpstr>Social Cognitive Theory</vt:lpstr>
      <vt:lpstr>Scaffolding Theory</vt:lpstr>
      <vt:lpstr>Child Development Theory</vt:lpstr>
      <vt:lpstr>Discovery Learning</vt:lpstr>
      <vt:lpstr>Multiple Intelligences Theory</vt:lpstr>
      <vt:lpstr>Social Constructivist Theory Foundations for Constructivist Technology Integration</vt:lpstr>
      <vt:lpstr>Technology Integration Strategies Based on Directed and Constructivist Theories</vt:lpstr>
      <vt:lpstr>Technology Integration Strategies Based on Directed Models</vt:lpstr>
      <vt:lpstr>Technology Integration Strategies Based on Constructivist Models</vt:lpstr>
      <vt:lpstr>Technology Integration Strategies Based on Both Models</vt:lpstr>
      <vt:lpstr>Turn-Around Technology Integration Pedagogy and Planning (T T I P P ) Model</vt:lpstr>
      <vt:lpstr>Phases of the T T I P P  Model (1 of 2)</vt:lpstr>
      <vt:lpstr>Phases of the T T I P P Model (2 of 2)</vt:lpstr>
      <vt:lpstr>Phase 1: Analysis of Learning and Teaching Assets (1 of 2)</vt:lpstr>
      <vt:lpstr>Phase 1: Analysis of Learning and Teaching Assets (2 of 2)</vt:lpstr>
      <vt:lpstr>Phase 2: Design of the Integration Framework</vt:lpstr>
      <vt:lpstr>Phase 3: Post-Instruction Analysis and Revisions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Educational Technology into Teaching: Transforming Learning Across Disciplines, 8e</dc:title>
  <dc:subject>Curriculum and Instruction - Core</dc:subject>
  <dc:creator>Roblyer/Hughes</dc:creator>
  <cp:keywords>Integrating Educational Technology into Teaching</cp:keywords>
  <cp:lastModifiedBy>Durmaz</cp:lastModifiedBy>
  <cp:revision>900</cp:revision>
  <dcterms:modified xsi:type="dcterms:W3CDTF">2019-10-24T04:05:29Z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y fmtid="{D5CDD505-2E9C-101B-9397-08002B2CF9AE}" pid="8" name="ContentTypeId">
    <vt:lpwstr>0x010100CB8F781E32428D42878B6D5C3B6EC9A4</vt:lpwstr>
  </property>
</Properties>
</file>