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6"/>
  </p:notesMasterIdLst>
  <p:handoutMasterIdLst>
    <p:handoutMasterId r:id="rId27"/>
  </p:handoutMasterIdLst>
  <p:sldIdLst>
    <p:sldId id="33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05"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7" autoAdjust="0"/>
    <p:restoredTop sz="94364" autoAdjust="0"/>
  </p:normalViewPr>
  <p:slideViewPr>
    <p:cSldViewPr snapToGrid="0" snapToObjects="1">
      <p:cViewPr varScale="1">
        <p:scale>
          <a:sx n="73" d="100"/>
          <a:sy n="73" d="100"/>
        </p:scale>
        <p:origin x="11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06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79934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80446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2468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ctr"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a:t>
            </a:r>
            <a:r>
              <a:rPr lang="en-US" sz="3000" b="1" dirty="0" smtClean="0">
                <a:latin typeface="+mn-lt"/>
              </a:rPr>
              <a:t>3</a:t>
            </a:r>
            <a:endParaRPr lang="en-US" sz="3000" dirty="0">
              <a:latin typeface="+mn-lt"/>
            </a:endParaRPr>
          </a:p>
        </p:txBody>
      </p:sp>
      <p:sp>
        <p:nvSpPr>
          <p:cNvPr id="3" name="Content Placeholder 4"/>
          <p:cNvSpPr>
            <a:spLocks noGrp="1"/>
          </p:cNvSpPr>
          <p:nvPr>
            <p:ph sz="quarter" idx="12"/>
          </p:nvPr>
        </p:nvSpPr>
        <p:spPr>
          <a:xfrm>
            <a:off x="685800" y="4688831"/>
            <a:ext cx="3886200" cy="1187121"/>
          </a:xfrm>
        </p:spPr>
        <p:txBody>
          <a:bodyPr/>
          <a:lstStyle/>
          <a:p>
            <a:pPr algn="ctr">
              <a:buSzPct val="25000"/>
            </a:pPr>
            <a:r>
              <a:rPr lang="en-US" sz="2200" dirty="0">
                <a:latin typeface="+mn-lt"/>
              </a:rPr>
              <a:t>Learning and Leading for Transformative Technology Integration</a:t>
            </a: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286031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solidFill>
                  <a:srgbClr val="007FA3"/>
                </a:solidFill>
                <a:latin typeface="Times New Roman" panose="02020603050405020304" pitchFamily="18" charset="0"/>
              </a:rPr>
              <a:t>Connected Learning Communities</a:t>
            </a:r>
            <a:endParaRPr lang="en-US" dirty="0">
              <a:solidFill>
                <a:srgbClr val="007FA3"/>
              </a:solidFill>
              <a:latin typeface="Times New Roman" panose="02020603050405020304" pitchFamily="18" charset="0"/>
            </a:endParaRPr>
          </a:p>
        </p:txBody>
      </p:sp>
      <p:sp>
        <p:nvSpPr>
          <p:cNvPr id="3" name="Content Placeholder 2"/>
          <p:cNvSpPr>
            <a:spLocks noGrp="1"/>
          </p:cNvSpPr>
          <p:nvPr>
            <p:ph type="body" idx="1"/>
          </p:nvPr>
        </p:nvSpPr>
        <p:spPr/>
        <p:txBody>
          <a:bodyPr wrap="square" lIns="91425" tIns="91425" rIns="91425" bIns="91425">
            <a:noAutofit/>
          </a:bodyPr>
          <a:lstStyle/>
          <a:p>
            <a:pPr marL="255651" lvl="0" indent="-255651">
              <a:spcAft>
                <a:spcPct val="0"/>
              </a:spcAft>
            </a:pPr>
            <a:r>
              <a:rPr lang="en-US" altLang="en-US" sz="2000" dirty="0">
                <a:solidFill>
                  <a:srgbClr val="000000"/>
                </a:solidFill>
                <a:latin typeface="Arial (Body)"/>
              </a:rPr>
              <a:t>Conferences and meetings</a:t>
            </a:r>
          </a:p>
          <a:p>
            <a:pPr marL="741553" lvl="1" indent="-284353">
              <a:spcAft>
                <a:spcPct val="0"/>
              </a:spcAft>
            </a:pPr>
            <a:r>
              <a:rPr lang="en-US" altLang="en-US" sz="2000" dirty="0">
                <a:solidFill>
                  <a:srgbClr val="000000"/>
                </a:solidFill>
                <a:latin typeface="Arial (Body)"/>
              </a:rPr>
              <a:t>Edcamps</a:t>
            </a:r>
          </a:p>
          <a:p>
            <a:pPr marL="741553" lvl="1" indent="-284353">
              <a:spcAft>
                <a:spcPct val="0"/>
              </a:spcAft>
            </a:pPr>
            <a:r>
              <a:rPr lang="en-US" altLang="en-US" sz="2000" dirty="0">
                <a:solidFill>
                  <a:srgbClr val="000000"/>
                </a:solidFill>
                <a:latin typeface="Arial (Body)"/>
              </a:rPr>
              <a:t>Meetups</a:t>
            </a:r>
          </a:p>
          <a:p>
            <a:pPr marL="255651" lvl="0" indent="-255651">
              <a:spcAft>
                <a:spcPct val="0"/>
              </a:spcAft>
            </a:pPr>
            <a:r>
              <a:rPr lang="en-US" altLang="en-US" sz="2000" dirty="0">
                <a:solidFill>
                  <a:srgbClr val="000000"/>
                </a:solidFill>
                <a:latin typeface="Arial (Body)"/>
              </a:rPr>
              <a:t>Professional learning communities (</a:t>
            </a:r>
            <a:r>
              <a:rPr lang="en-US" altLang="en-US" sz="2000" dirty="0" smtClean="0">
                <a:solidFill>
                  <a:srgbClr val="000000"/>
                </a:solidFill>
                <a:latin typeface="Arial (Body)"/>
              </a:rPr>
              <a:t>P</a:t>
            </a:r>
            <a:r>
              <a:rPr lang="en-US" altLang="en-US" sz="100" dirty="0" smtClean="0">
                <a:solidFill>
                  <a:srgbClr val="000000"/>
                </a:solidFill>
                <a:latin typeface="Arial (Body)"/>
              </a:rPr>
              <a:t> </a:t>
            </a:r>
            <a:r>
              <a:rPr lang="en-US" altLang="en-US" sz="2000" dirty="0" smtClean="0">
                <a:solidFill>
                  <a:srgbClr val="000000"/>
                </a:solidFill>
                <a:latin typeface="Arial (Body)"/>
              </a:rPr>
              <a:t>L</a:t>
            </a:r>
            <a:r>
              <a:rPr lang="en-US" altLang="en-US" sz="100" dirty="0" smtClean="0">
                <a:solidFill>
                  <a:srgbClr val="000000"/>
                </a:solidFill>
                <a:latin typeface="Arial (Body)"/>
              </a:rPr>
              <a:t> </a:t>
            </a:r>
            <a:r>
              <a:rPr lang="en-US" altLang="en-US" sz="2000" dirty="0" smtClean="0">
                <a:solidFill>
                  <a:srgbClr val="000000"/>
                </a:solidFill>
                <a:latin typeface="Arial (Body)"/>
              </a:rPr>
              <a:t>C</a:t>
            </a:r>
            <a:r>
              <a:rPr lang="en-US" altLang="en-US" sz="100" dirty="0" smtClean="0">
                <a:solidFill>
                  <a:srgbClr val="000000"/>
                </a:solidFill>
                <a:latin typeface="Arial (Body)"/>
              </a:rPr>
              <a:t> </a:t>
            </a:r>
            <a:r>
              <a:rPr lang="en-US" altLang="en-US" sz="2000" dirty="0" smtClean="0">
                <a:solidFill>
                  <a:srgbClr val="000000"/>
                </a:solidFill>
                <a:latin typeface="Arial (Body)"/>
              </a:rPr>
              <a:t>s</a:t>
            </a:r>
            <a:r>
              <a:rPr lang="en-US" altLang="en-US" sz="2000" dirty="0">
                <a:solidFill>
                  <a:srgbClr val="000000"/>
                </a:solidFill>
                <a:latin typeface="Arial (Body)"/>
              </a:rPr>
              <a:t>)</a:t>
            </a:r>
          </a:p>
          <a:p>
            <a:pPr marL="741553" lvl="1" indent="-284353">
              <a:spcAft>
                <a:spcPct val="0"/>
              </a:spcAft>
            </a:pPr>
            <a:r>
              <a:rPr lang="en-US" altLang="en-US" sz="2000" dirty="0">
                <a:solidFill>
                  <a:srgbClr val="000000"/>
                </a:solidFill>
                <a:latin typeface="Arial (Body)"/>
              </a:rPr>
              <a:t>Often school-based and face-to-face</a:t>
            </a:r>
          </a:p>
          <a:p>
            <a:pPr marL="255651" lvl="0" indent="-255651">
              <a:spcAft>
                <a:spcPct val="0"/>
              </a:spcAft>
            </a:pPr>
            <a:r>
              <a:rPr lang="en-US" altLang="en-US" sz="2000" dirty="0">
                <a:solidFill>
                  <a:srgbClr val="000000"/>
                </a:solidFill>
                <a:latin typeface="Arial (Body)"/>
              </a:rPr>
              <a:t>Personal learning network </a:t>
            </a:r>
            <a:r>
              <a:rPr lang="en-US" altLang="en-US" sz="2000" dirty="0" smtClean="0">
                <a:solidFill>
                  <a:srgbClr val="000000"/>
                </a:solidFill>
                <a:latin typeface="Arial (Body)"/>
              </a:rPr>
              <a:t>(P</a:t>
            </a:r>
            <a:r>
              <a:rPr lang="en-US" altLang="en-US" sz="100" dirty="0" smtClean="0">
                <a:solidFill>
                  <a:srgbClr val="000000"/>
                </a:solidFill>
                <a:latin typeface="Arial (Body)"/>
              </a:rPr>
              <a:t> </a:t>
            </a:r>
            <a:r>
              <a:rPr lang="en-US" altLang="en-US" sz="2000" dirty="0" smtClean="0">
                <a:solidFill>
                  <a:srgbClr val="000000"/>
                </a:solidFill>
                <a:latin typeface="Arial (Body)"/>
              </a:rPr>
              <a:t>L</a:t>
            </a:r>
            <a:r>
              <a:rPr lang="en-US" altLang="en-US" sz="100" dirty="0" smtClean="0">
                <a:solidFill>
                  <a:srgbClr val="000000"/>
                </a:solidFill>
                <a:latin typeface="Arial (Body)"/>
              </a:rPr>
              <a:t> </a:t>
            </a:r>
            <a:r>
              <a:rPr lang="en-US" altLang="en-US" sz="2000" dirty="0" smtClean="0">
                <a:solidFill>
                  <a:srgbClr val="000000"/>
                </a:solidFill>
                <a:latin typeface="Arial (Body)"/>
              </a:rPr>
              <a:t>N)</a:t>
            </a:r>
            <a:endParaRPr lang="en-US" altLang="en-US" sz="2000" dirty="0">
              <a:solidFill>
                <a:srgbClr val="000000"/>
              </a:solidFill>
              <a:latin typeface="Arial (Body)"/>
            </a:endParaRPr>
          </a:p>
          <a:p>
            <a:pPr marL="741553" lvl="1" indent="-284353">
              <a:spcAft>
                <a:spcPct val="0"/>
              </a:spcAft>
            </a:pPr>
            <a:r>
              <a:rPr lang="en-US" altLang="en-US" sz="2000" dirty="0">
                <a:solidFill>
                  <a:srgbClr val="000000"/>
                </a:solidFill>
                <a:latin typeface="Arial (Body)"/>
              </a:rPr>
              <a:t>Designed by the educator</a:t>
            </a:r>
          </a:p>
          <a:p>
            <a:pPr marL="741553" lvl="1" indent="-284353">
              <a:spcAft>
                <a:spcPct val="0"/>
              </a:spcAft>
            </a:pPr>
            <a:r>
              <a:rPr lang="en-US" altLang="en-US" sz="2000" dirty="0">
                <a:solidFill>
                  <a:srgbClr val="000000"/>
                </a:solidFill>
                <a:latin typeface="Arial (Body)"/>
              </a:rPr>
              <a:t>Pursue self-identified professional learning, growth, and sharing</a:t>
            </a:r>
          </a:p>
          <a:p>
            <a:pPr marL="255651" lvl="0" indent="-255651">
              <a:spcAft>
                <a:spcPct val="0"/>
              </a:spcAft>
            </a:pPr>
            <a:r>
              <a:rPr lang="en-US" altLang="en-US" sz="2000" dirty="0">
                <a:solidFill>
                  <a:srgbClr val="000000"/>
                </a:solidFill>
                <a:latin typeface="Arial (Body)"/>
              </a:rPr>
              <a:t>Communities of practice </a:t>
            </a:r>
            <a:r>
              <a:rPr lang="en-US" altLang="en-US" sz="2000" dirty="0" smtClean="0">
                <a:solidFill>
                  <a:srgbClr val="000000"/>
                </a:solidFill>
                <a:latin typeface="Arial (Body)"/>
              </a:rPr>
              <a:t>(C</a:t>
            </a:r>
            <a:r>
              <a:rPr lang="en-US" altLang="en-US" sz="100" dirty="0" smtClean="0">
                <a:solidFill>
                  <a:srgbClr val="000000"/>
                </a:solidFill>
                <a:latin typeface="Arial (Body)"/>
              </a:rPr>
              <a:t> </a:t>
            </a:r>
            <a:r>
              <a:rPr lang="en-US" altLang="en-US" sz="2000" dirty="0" smtClean="0">
                <a:solidFill>
                  <a:srgbClr val="000000"/>
                </a:solidFill>
                <a:latin typeface="Arial (Body)"/>
              </a:rPr>
              <a:t>O</a:t>
            </a:r>
            <a:r>
              <a:rPr lang="en-US" altLang="en-US" sz="100" dirty="0" smtClean="0">
                <a:solidFill>
                  <a:srgbClr val="000000"/>
                </a:solidFill>
                <a:latin typeface="Arial (Body)"/>
              </a:rPr>
              <a:t> </a:t>
            </a:r>
            <a:r>
              <a:rPr lang="en-US" altLang="en-US" sz="2000" dirty="0" smtClean="0">
                <a:solidFill>
                  <a:srgbClr val="000000"/>
                </a:solidFill>
                <a:latin typeface="Arial (Body)"/>
              </a:rPr>
              <a:t>P)</a:t>
            </a:r>
            <a:endParaRPr lang="en-US" altLang="en-US" sz="2000" dirty="0">
              <a:solidFill>
                <a:srgbClr val="000000"/>
              </a:solidFill>
              <a:latin typeface="Arial (Body)"/>
            </a:endParaRPr>
          </a:p>
          <a:p>
            <a:pPr marL="741553" lvl="1" indent="-284353">
              <a:spcAft>
                <a:spcPct val="0"/>
              </a:spcAft>
            </a:pPr>
            <a:r>
              <a:rPr lang="en-US" altLang="en-US" sz="2000" dirty="0">
                <a:solidFill>
                  <a:srgbClr val="000000"/>
                </a:solidFill>
                <a:latin typeface="Arial (Body)"/>
              </a:rPr>
              <a:t>Special interest groups</a:t>
            </a:r>
          </a:p>
          <a:p>
            <a:pPr marL="741553" lvl="1" indent="-284353">
              <a:spcAft>
                <a:spcPct val="0"/>
              </a:spcAft>
            </a:pPr>
            <a:r>
              <a:rPr lang="en-US" altLang="en-US" sz="2000" dirty="0">
                <a:solidFill>
                  <a:srgbClr val="000000"/>
                </a:solidFill>
                <a:latin typeface="Arial (Body)"/>
              </a:rPr>
              <a:t>An example of a distributed knowledge network</a:t>
            </a:r>
          </a:p>
        </p:txBody>
      </p:sp>
    </p:spTree>
    <p:extLst>
      <p:ext uri="{BB962C8B-B14F-4D97-AF65-F5344CB8AC3E}">
        <p14:creationId xmlns:p14="http://schemas.microsoft.com/office/powerpoint/2010/main" val="3407048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solidFill>
                  <a:srgbClr val="007FA3"/>
                </a:solidFill>
                <a:latin typeface="Times New Roman" panose="02020603050405020304" pitchFamily="18" charset="0"/>
              </a:rPr>
              <a:t>Technological Resources for Connected Learning</a:t>
            </a:r>
            <a:endParaRPr lang="en-US" dirty="0">
              <a:solidFill>
                <a:srgbClr val="007FA3"/>
              </a:solidFill>
              <a:latin typeface="Times New Roman" panose="02020603050405020304" pitchFamily="18" charset="0"/>
            </a:endParaRPr>
          </a:p>
        </p:txBody>
      </p:sp>
      <p:sp>
        <p:nvSpPr>
          <p:cNvPr id="3" name="Content Placeholder 2"/>
          <p:cNvSpPr>
            <a:spLocks noGrp="1"/>
          </p:cNvSpPr>
          <p:nvPr>
            <p:ph type="body" idx="1"/>
          </p:nvPr>
        </p:nvSpPr>
        <p:spPr>
          <a:xfrm>
            <a:off x="457200" y="1600201"/>
            <a:ext cx="8229600" cy="3398520"/>
          </a:xfrm>
        </p:spPr>
        <p:txBody>
          <a:bodyPr wrap="square" lIns="91425" tIns="91425" rIns="91425" bIns="91425">
            <a:noAutofit/>
          </a:bodyPr>
          <a:lstStyle/>
          <a:p>
            <a:pPr marL="255651" lvl="0" indent="-255651">
              <a:spcAft>
                <a:spcPct val="0"/>
              </a:spcAft>
              <a:buSzPts val="2400"/>
            </a:pPr>
            <a:r>
              <a:rPr lang="en-US" sz="2400" dirty="0">
                <a:solidFill>
                  <a:srgbClr val="000000"/>
                </a:solidFill>
                <a:latin typeface="Arial (Body)"/>
              </a:rPr>
              <a:t>Technologies for</a:t>
            </a:r>
          </a:p>
          <a:p>
            <a:pPr marL="741553" lvl="1" indent="-284353">
              <a:spcAft>
                <a:spcPct val="0"/>
              </a:spcAft>
              <a:buSzPts val="2400"/>
            </a:pPr>
            <a:r>
              <a:rPr lang="en-US" sz="2400" dirty="0">
                <a:solidFill>
                  <a:srgbClr val="000000"/>
                </a:solidFill>
                <a:latin typeface="Arial (Body)"/>
              </a:rPr>
              <a:t>Socially connecting</a:t>
            </a:r>
          </a:p>
          <a:p>
            <a:pPr marL="741553" lvl="1" indent="-284353">
              <a:spcAft>
                <a:spcPct val="0"/>
              </a:spcAft>
              <a:buSzPts val="2400"/>
            </a:pPr>
            <a:r>
              <a:rPr lang="en-US" sz="2400" dirty="0">
                <a:solidFill>
                  <a:srgbClr val="000000"/>
                </a:solidFill>
                <a:latin typeface="Arial (Body)"/>
              </a:rPr>
              <a:t>Collaborating</a:t>
            </a:r>
          </a:p>
          <a:p>
            <a:pPr marL="741553" lvl="1" indent="-284353">
              <a:spcAft>
                <a:spcPct val="0"/>
              </a:spcAft>
              <a:buSzPts val="2400"/>
            </a:pPr>
            <a:r>
              <a:rPr lang="en-US" sz="2400" dirty="0">
                <a:solidFill>
                  <a:srgbClr val="000000"/>
                </a:solidFill>
                <a:latin typeface="Arial (Body)"/>
              </a:rPr>
              <a:t>Documenting information</a:t>
            </a:r>
          </a:p>
          <a:p>
            <a:pPr marL="741553" lvl="1" indent="-284353">
              <a:spcAft>
                <a:spcPct val="0"/>
              </a:spcAft>
              <a:buSzPts val="2400"/>
            </a:pPr>
            <a:r>
              <a:rPr lang="en-US" sz="2400" dirty="0">
                <a:solidFill>
                  <a:srgbClr val="000000"/>
                </a:solidFill>
                <a:latin typeface="Arial (Body)"/>
              </a:rPr>
              <a:t>Curating information</a:t>
            </a:r>
          </a:p>
          <a:p>
            <a:pPr marL="741553" lvl="1" indent="-284353">
              <a:spcAft>
                <a:spcPct val="0"/>
              </a:spcAft>
              <a:buSzPts val="2400"/>
            </a:pPr>
            <a:r>
              <a:rPr lang="en-US" sz="2400" dirty="0">
                <a:solidFill>
                  <a:srgbClr val="000000"/>
                </a:solidFill>
                <a:latin typeface="Arial (Body)"/>
              </a:rPr>
              <a:t>Archiving information</a:t>
            </a:r>
          </a:p>
          <a:p>
            <a:pPr marL="741553" lvl="1" indent="-284353">
              <a:spcAft>
                <a:spcPct val="0"/>
              </a:spcAft>
              <a:buSzPts val="2400"/>
            </a:pPr>
            <a:r>
              <a:rPr lang="en-US" sz="2400" dirty="0">
                <a:solidFill>
                  <a:srgbClr val="000000"/>
                </a:solidFill>
                <a:latin typeface="Arial (Body)"/>
              </a:rPr>
              <a:t>Creating information</a:t>
            </a:r>
            <a:endParaRPr lang="en-US" altLang="en-US" sz="2400" dirty="0">
              <a:solidFill>
                <a:srgbClr val="000000"/>
              </a:solidFill>
              <a:latin typeface="Arial (Body)"/>
            </a:endParaRPr>
          </a:p>
        </p:txBody>
      </p:sp>
    </p:spTree>
    <p:extLst>
      <p:ext uri="{BB962C8B-B14F-4D97-AF65-F5344CB8AC3E}">
        <p14:creationId xmlns:p14="http://schemas.microsoft.com/office/powerpoint/2010/main" val="2168366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Strategies for Developing as a Connected Educator</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Invest time in your professional network</a:t>
            </a:r>
          </a:p>
          <a:p>
            <a:pPr marL="255651" lvl="0" indent="-255651">
              <a:spcAft>
                <a:spcPct val="0"/>
              </a:spcAft>
              <a:buSzPts val="2400"/>
              <a:tabLst/>
            </a:pPr>
            <a:r>
              <a:rPr lang="en-US" sz="2400" dirty="0">
                <a:solidFill>
                  <a:srgbClr val="000000"/>
                </a:solidFill>
                <a:latin typeface="Arial (Body)"/>
              </a:rPr>
              <a:t>Schedule time for and time-off from networking</a:t>
            </a:r>
          </a:p>
          <a:p>
            <a:pPr marL="255651" lvl="0" indent="-255651">
              <a:spcAft>
                <a:spcPct val="0"/>
              </a:spcAft>
              <a:buSzPts val="2400"/>
              <a:tabLst/>
            </a:pPr>
            <a:r>
              <a:rPr lang="en-US" sz="2400" dirty="0">
                <a:solidFill>
                  <a:srgbClr val="000000"/>
                </a:solidFill>
                <a:latin typeface="Arial (Body)"/>
              </a:rPr>
              <a:t>Promote other people</a:t>
            </a:r>
          </a:p>
          <a:p>
            <a:pPr marL="255651" lvl="0" indent="-255651">
              <a:spcAft>
                <a:spcPct val="0"/>
              </a:spcAft>
              <a:buSzPts val="2400"/>
              <a:tabLst/>
            </a:pPr>
            <a:r>
              <a:rPr lang="en-US" sz="2400" dirty="0">
                <a:solidFill>
                  <a:srgbClr val="000000"/>
                </a:solidFill>
                <a:latin typeface="Arial (Body)"/>
              </a:rPr>
              <a:t>Respond to connected people in your network</a:t>
            </a:r>
          </a:p>
          <a:p>
            <a:pPr marL="255651" lvl="0" indent="-255651">
              <a:spcAft>
                <a:spcPct val="0"/>
              </a:spcAft>
              <a:buSzPts val="2400"/>
              <a:tabLst/>
            </a:pPr>
            <a:r>
              <a:rPr lang="en-US" sz="2400" dirty="0">
                <a:solidFill>
                  <a:srgbClr val="000000"/>
                </a:solidFill>
                <a:latin typeface="Arial (Body)"/>
              </a:rPr>
              <a:t>Assume and offer trust</a:t>
            </a:r>
          </a:p>
          <a:p>
            <a:pPr marL="255651" lvl="0" indent="-255651">
              <a:spcAft>
                <a:spcPct val="0"/>
              </a:spcAft>
              <a:buSzPts val="2400"/>
              <a:tabLst/>
            </a:pPr>
            <a:r>
              <a:rPr lang="en-US" sz="2400" dirty="0">
                <a:solidFill>
                  <a:srgbClr val="000000"/>
                </a:solidFill>
                <a:latin typeface="Arial (Body)"/>
              </a:rPr>
              <a:t>Build relationships</a:t>
            </a:r>
          </a:p>
          <a:p>
            <a:pPr marL="255651" lvl="0" indent="-255651">
              <a:spcAft>
                <a:spcPct val="0"/>
              </a:spcAft>
              <a:buSzPts val="2400"/>
              <a:tabLst/>
            </a:pPr>
            <a:r>
              <a:rPr lang="en-US" sz="2400" dirty="0">
                <a:solidFill>
                  <a:srgbClr val="000000"/>
                </a:solidFill>
                <a:latin typeface="Arial (Body)"/>
              </a:rPr>
              <a:t>Model connected learning</a:t>
            </a:r>
          </a:p>
        </p:txBody>
      </p:sp>
    </p:spTree>
    <p:extLst>
      <p:ext uri="{BB962C8B-B14F-4D97-AF65-F5344CB8AC3E}">
        <p14:creationId xmlns:p14="http://schemas.microsoft.com/office/powerpoint/2010/main" val="359631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Benefits of Being Connected Educators</a:t>
            </a:r>
            <a:endParaRPr lang="en-US" alt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397240" cy="4525963"/>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Motivation to learn and engage in the teaching profession</a:t>
            </a:r>
          </a:p>
          <a:p>
            <a:pPr marL="255651" lvl="0" indent="-255651">
              <a:spcAft>
                <a:spcPct val="0"/>
              </a:spcAft>
              <a:buSzPts val="2400"/>
              <a:tabLst/>
            </a:pPr>
            <a:r>
              <a:rPr lang="en-US" altLang="en-US" sz="2400" dirty="0">
                <a:solidFill>
                  <a:srgbClr val="000000"/>
                </a:solidFill>
                <a:latin typeface="Arial (Body)"/>
              </a:rPr>
              <a:t>Access to different perspectives and inspiration</a:t>
            </a:r>
          </a:p>
          <a:p>
            <a:pPr marL="255651" lvl="0" indent="-255651">
              <a:spcAft>
                <a:spcPct val="0"/>
              </a:spcAft>
              <a:buSzPts val="2400"/>
              <a:tabLst/>
            </a:pPr>
            <a:r>
              <a:rPr lang="en-US" altLang="en-US" sz="2400" dirty="0">
                <a:solidFill>
                  <a:srgbClr val="000000"/>
                </a:solidFill>
                <a:latin typeface="Arial (Body)"/>
              </a:rPr>
              <a:t>Autonomy and agency for learning</a:t>
            </a:r>
          </a:p>
          <a:p>
            <a:pPr marL="255651" lvl="0" indent="-255651">
              <a:spcAft>
                <a:spcPct val="0"/>
              </a:spcAft>
              <a:buSzPts val="2400"/>
              <a:tabLst/>
            </a:pPr>
            <a:r>
              <a:rPr lang="en-US" altLang="en-US" sz="2400" dirty="0">
                <a:solidFill>
                  <a:srgbClr val="000000"/>
                </a:solidFill>
                <a:latin typeface="Arial (Body)"/>
              </a:rPr>
              <a:t>Increased innovation, status, and reputation</a:t>
            </a:r>
          </a:p>
          <a:p>
            <a:pPr marL="255651" lvl="0" indent="-255651">
              <a:spcAft>
                <a:spcPct val="0"/>
              </a:spcAft>
              <a:buSzPts val="2400"/>
              <a:tabLst/>
            </a:pPr>
            <a:r>
              <a:rPr lang="en-US" altLang="en-US" sz="2400" dirty="0">
                <a:solidFill>
                  <a:srgbClr val="000000"/>
                </a:solidFill>
                <a:latin typeface="Arial (Body)"/>
              </a:rPr>
              <a:t>Feedback on ideas</a:t>
            </a:r>
          </a:p>
          <a:p>
            <a:pPr marL="255651" lvl="0" indent="-255651">
              <a:spcAft>
                <a:spcPct val="0"/>
              </a:spcAft>
              <a:buSzPts val="2400"/>
              <a:tabLst/>
            </a:pPr>
            <a:r>
              <a:rPr lang="en-US" altLang="en-US" sz="2400" dirty="0">
                <a:solidFill>
                  <a:srgbClr val="000000"/>
                </a:solidFill>
                <a:latin typeface="Arial (Body)"/>
              </a:rPr>
              <a:t>Engagement with other educators</a:t>
            </a:r>
          </a:p>
          <a:p>
            <a:pPr marL="255651" lvl="0" indent="-255651">
              <a:spcAft>
                <a:spcPct val="0"/>
              </a:spcAft>
              <a:buSzPts val="2400"/>
              <a:tabLst/>
            </a:pPr>
            <a:r>
              <a:rPr lang="en-US" altLang="en-US" sz="2400" dirty="0">
                <a:solidFill>
                  <a:srgbClr val="000000"/>
                </a:solidFill>
                <a:latin typeface="Arial (Body)"/>
              </a:rPr>
              <a:t>Flexible scheduling of learning</a:t>
            </a:r>
          </a:p>
          <a:p>
            <a:pPr marL="255651" lvl="0" indent="-255651">
              <a:spcAft>
                <a:spcPct val="0"/>
              </a:spcAft>
              <a:buSzPts val="2400"/>
              <a:tabLst/>
            </a:pPr>
            <a:r>
              <a:rPr lang="en-US" altLang="en-US" sz="2400" dirty="0">
                <a:solidFill>
                  <a:srgbClr val="000000"/>
                </a:solidFill>
                <a:latin typeface="Arial (Body)"/>
              </a:rPr>
              <a:t>Meaningful relationships, knowledge, attitudes, and values</a:t>
            </a:r>
          </a:p>
        </p:txBody>
      </p:sp>
    </p:spTree>
    <p:extLst>
      <p:ext uri="{BB962C8B-B14F-4D97-AF65-F5344CB8AC3E}">
        <p14:creationId xmlns:p14="http://schemas.microsoft.com/office/powerpoint/2010/main" val="157569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Challenges of Being Connected Educators</a:t>
            </a:r>
            <a:endParaRPr lang="en-US" alt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147828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Reliance on Internet access</a:t>
            </a:r>
          </a:p>
          <a:p>
            <a:pPr marL="255651" lvl="0" indent="-255651">
              <a:spcAft>
                <a:spcPct val="0"/>
              </a:spcAft>
              <a:buSzPts val="2400"/>
              <a:tabLst/>
            </a:pPr>
            <a:r>
              <a:rPr lang="en-US" altLang="en-US" sz="2400" dirty="0">
                <a:solidFill>
                  <a:srgbClr val="000000"/>
                </a:solidFill>
                <a:latin typeface="Arial (Body)"/>
              </a:rPr>
              <a:t>Little time to engage in more work</a:t>
            </a:r>
          </a:p>
        </p:txBody>
      </p:sp>
    </p:spTree>
    <p:extLst>
      <p:ext uri="{BB962C8B-B14F-4D97-AF65-F5344CB8AC3E}">
        <p14:creationId xmlns:p14="http://schemas.microsoft.com/office/powerpoint/2010/main" val="180552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Online Teacher Identity</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985120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Digital Footprint</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337560"/>
          </a:xfrm>
        </p:spPr>
        <p:txBody>
          <a:bodyPr wrap="square" lIns="91425" tIns="91425" rIns="91425" bIns="91425">
            <a:noAutofit/>
          </a:bodyPr>
          <a:lstStyle/>
          <a:p>
            <a:pPr marL="255600" lvl="1" indent="-255600">
              <a:spcBef>
                <a:spcPts val="1500"/>
              </a:spcBef>
              <a:spcAft>
                <a:spcPct val="0"/>
              </a:spcAft>
              <a:buSzPts val="2400"/>
              <a:buFont typeface="Arial" panose="020B0604020202020204" pitchFamily="34" charset="0"/>
              <a:buChar char="•"/>
            </a:pPr>
            <a:r>
              <a:rPr lang="en-US" sz="2400" dirty="0">
                <a:solidFill>
                  <a:srgbClr val="000000"/>
                </a:solidFill>
                <a:latin typeface="Arial (Body)"/>
              </a:rPr>
              <a:t>The information that exists online about a person based on their online </a:t>
            </a:r>
            <a:r>
              <a:rPr lang="en-US" sz="2400" dirty="0" smtClean="0">
                <a:solidFill>
                  <a:srgbClr val="000000"/>
                </a:solidFill>
                <a:latin typeface="Arial (Body)"/>
              </a:rPr>
              <a:t>activities</a:t>
            </a:r>
            <a:endParaRPr lang="en-US" altLang="en-US" sz="2400" dirty="0">
              <a:solidFill>
                <a:srgbClr val="000000"/>
              </a:solidFill>
              <a:latin typeface="Arial (Body)"/>
            </a:endParaRPr>
          </a:p>
          <a:p>
            <a:pPr lvl="0">
              <a:spcAft>
                <a:spcPct val="0"/>
              </a:spcAft>
              <a:buSzPts val="2400"/>
              <a:tabLst/>
            </a:pPr>
            <a:r>
              <a:rPr lang="en-US" altLang="en-US" sz="2400" dirty="0">
                <a:solidFill>
                  <a:srgbClr val="000000"/>
                </a:solidFill>
                <a:latin typeface="Arial (Body)"/>
              </a:rPr>
              <a:t>Footprint begins immediately when users use online social media resources</a:t>
            </a:r>
          </a:p>
          <a:p>
            <a:pPr lvl="0">
              <a:spcAft>
                <a:spcPct val="0"/>
              </a:spcAft>
              <a:buSzPts val="2400"/>
              <a:tabLst/>
            </a:pPr>
            <a:r>
              <a:rPr lang="en-US" altLang="en-US" sz="2400" dirty="0">
                <a:solidFill>
                  <a:srgbClr val="000000"/>
                </a:solidFill>
                <a:latin typeface="Arial (Body)"/>
              </a:rPr>
              <a:t>Teachers’ digital footprint is held to higher </a:t>
            </a:r>
            <a:r>
              <a:rPr lang="en-US" altLang="en-US" sz="2400" dirty="0" smtClean="0">
                <a:solidFill>
                  <a:srgbClr val="000000"/>
                </a:solidFill>
                <a:latin typeface="Arial (Body)"/>
              </a:rPr>
              <a:t>standards</a:t>
            </a:r>
            <a:endParaRPr lang="en-US" altLang="en-US" sz="2400" dirty="0">
              <a:solidFill>
                <a:srgbClr val="000000"/>
              </a:solidFill>
              <a:latin typeface="Arial (Body)"/>
            </a:endParaRPr>
          </a:p>
          <a:p>
            <a:pPr lvl="0">
              <a:spcAft>
                <a:spcPct val="0"/>
              </a:spcAft>
              <a:buSzPts val="2400"/>
              <a:tabLst/>
            </a:pPr>
            <a:r>
              <a:rPr lang="en-US" altLang="en-US" sz="2400" dirty="0">
                <a:solidFill>
                  <a:srgbClr val="000000"/>
                </a:solidFill>
                <a:latin typeface="Arial (Body)"/>
              </a:rPr>
              <a:t>Teachers need to develop, manage, and maintain a positive online reputation</a:t>
            </a:r>
          </a:p>
        </p:txBody>
      </p:sp>
    </p:spTree>
    <p:extLst>
      <p:ext uri="{BB962C8B-B14F-4D97-AF65-F5344CB8AC3E}">
        <p14:creationId xmlns:p14="http://schemas.microsoft.com/office/powerpoint/2010/main" val="2527581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School Policies for Online Activity</a:t>
            </a:r>
            <a:endParaRPr lang="en-US" alt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Examine school/district policies</a:t>
            </a:r>
          </a:p>
          <a:p>
            <a:pPr marL="741553" lvl="1" indent="-284353">
              <a:spcAft>
                <a:spcPct val="0"/>
              </a:spcAft>
              <a:buSzPts val="2400"/>
            </a:pPr>
            <a:r>
              <a:rPr lang="en-US" altLang="en-US" sz="2400" dirty="0">
                <a:solidFill>
                  <a:srgbClr val="000000"/>
                </a:solidFill>
                <a:latin typeface="Arial (Body)"/>
              </a:rPr>
              <a:t>Acceptable use policy </a:t>
            </a:r>
            <a:r>
              <a:rPr lang="en-US" altLang="en-US" sz="2400" dirty="0" smtClean="0">
                <a:solidFill>
                  <a:srgbClr val="000000"/>
                </a:solidFill>
                <a:latin typeface="Arial (Body)"/>
              </a:rPr>
              <a:t>(A</a:t>
            </a:r>
            <a:r>
              <a:rPr lang="en-US" altLang="en-US" sz="100" dirty="0" smtClean="0">
                <a:solidFill>
                  <a:srgbClr val="000000"/>
                </a:solidFill>
                <a:latin typeface="Arial (Body)"/>
              </a:rPr>
              <a:t> </a:t>
            </a:r>
            <a:r>
              <a:rPr lang="en-US" altLang="en-US" sz="2400" dirty="0" smtClean="0">
                <a:solidFill>
                  <a:srgbClr val="000000"/>
                </a:solidFill>
                <a:latin typeface="Arial (Body)"/>
              </a:rPr>
              <a:t>U</a:t>
            </a:r>
            <a:r>
              <a:rPr lang="en-US" altLang="en-US" sz="100" dirty="0" smtClean="0">
                <a:solidFill>
                  <a:srgbClr val="000000"/>
                </a:solidFill>
                <a:latin typeface="Arial (Body)"/>
              </a:rPr>
              <a:t> </a:t>
            </a:r>
            <a:r>
              <a:rPr lang="en-US" altLang="en-US" sz="2400" dirty="0" smtClean="0">
                <a:solidFill>
                  <a:srgbClr val="000000"/>
                </a:solidFill>
                <a:latin typeface="Arial (Body)"/>
              </a:rPr>
              <a:t>P)</a:t>
            </a:r>
            <a:endParaRPr lang="en-US" altLang="en-US" sz="2400" dirty="0">
              <a:solidFill>
                <a:srgbClr val="000000"/>
              </a:solidFill>
              <a:latin typeface="Arial (Body)"/>
            </a:endParaRPr>
          </a:p>
          <a:p>
            <a:pPr marL="741553" lvl="1" indent="-284353">
              <a:spcAft>
                <a:spcPct val="0"/>
              </a:spcAft>
              <a:buSzPts val="2400"/>
            </a:pPr>
            <a:r>
              <a:rPr lang="en-US" altLang="en-US" sz="2400" dirty="0">
                <a:solidFill>
                  <a:srgbClr val="000000"/>
                </a:solidFill>
                <a:latin typeface="Arial (Body)"/>
              </a:rPr>
              <a:t>Website and intranet policy</a:t>
            </a:r>
          </a:p>
          <a:p>
            <a:pPr marL="741553" lvl="1" indent="-284353">
              <a:spcAft>
                <a:spcPct val="0"/>
              </a:spcAft>
              <a:buSzPts val="2400"/>
            </a:pPr>
            <a:r>
              <a:rPr lang="en-US" altLang="en-US" sz="2400" dirty="0">
                <a:solidFill>
                  <a:srgbClr val="000000"/>
                </a:solidFill>
                <a:latin typeface="Arial (Body)"/>
              </a:rPr>
              <a:t>Social media policy</a:t>
            </a:r>
          </a:p>
          <a:p>
            <a:pPr marL="255651" lvl="0" indent="-255651">
              <a:spcAft>
                <a:spcPct val="0"/>
              </a:spcAft>
              <a:buSzPts val="2400"/>
              <a:tabLst/>
            </a:pPr>
            <a:r>
              <a:rPr lang="en-US" altLang="en-US" sz="2400" dirty="0">
                <a:solidFill>
                  <a:srgbClr val="000000"/>
                </a:solidFill>
                <a:latin typeface="Arial (Body)"/>
              </a:rPr>
              <a:t>Guidelines for teachers’ online activity</a:t>
            </a:r>
          </a:p>
          <a:p>
            <a:pPr marL="741553" lvl="1" indent="-284353">
              <a:spcAft>
                <a:spcPct val="0"/>
              </a:spcAft>
              <a:buSzPts val="2400"/>
            </a:pPr>
            <a:r>
              <a:rPr lang="en-US" altLang="en-US" sz="2400" dirty="0">
                <a:solidFill>
                  <a:srgbClr val="000000"/>
                </a:solidFill>
                <a:latin typeface="Arial (Body)"/>
              </a:rPr>
              <a:t>Understand data privacy</a:t>
            </a:r>
          </a:p>
          <a:p>
            <a:pPr marL="741553" lvl="1" indent="-284353">
              <a:spcAft>
                <a:spcPct val="0"/>
              </a:spcAft>
              <a:buSzPts val="2400"/>
            </a:pPr>
            <a:r>
              <a:rPr lang="en-US" altLang="en-US" sz="2400" dirty="0">
                <a:solidFill>
                  <a:srgbClr val="000000"/>
                </a:solidFill>
                <a:latin typeface="Arial (Body)"/>
              </a:rPr>
              <a:t>Model good digital citizenship everyday for students</a:t>
            </a:r>
          </a:p>
          <a:p>
            <a:pPr marL="741553" lvl="1" indent="-284353">
              <a:spcAft>
                <a:spcPct val="0"/>
              </a:spcAft>
              <a:buSzPts val="2400"/>
            </a:pPr>
            <a:r>
              <a:rPr lang="en-US" altLang="en-US" sz="2400" dirty="0">
                <a:solidFill>
                  <a:srgbClr val="000000"/>
                </a:solidFill>
                <a:latin typeface="Arial (Body)"/>
              </a:rPr>
              <a:t>Consult policies regarding student-teacher online connections</a:t>
            </a:r>
          </a:p>
        </p:txBody>
      </p:sp>
    </p:spTree>
    <p:extLst>
      <p:ext uri="{BB962C8B-B14F-4D97-AF65-F5344CB8AC3E}">
        <p14:creationId xmlns:p14="http://schemas.microsoft.com/office/powerpoint/2010/main" val="4113180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Building a Professional Online Identity (Teacher Brand)</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39852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Step 1: Determine your strengths</a:t>
            </a:r>
          </a:p>
          <a:p>
            <a:pPr marL="255651" lvl="0" indent="-255651">
              <a:spcAft>
                <a:spcPct val="0"/>
              </a:spcAft>
              <a:buSzPts val="2400"/>
              <a:tabLst/>
            </a:pPr>
            <a:r>
              <a:rPr lang="en-US" altLang="en-US" sz="2400" dirty="0">
                <a:solidFill>
                  <a:srgbClr val="000000"/>
                </a:solidFill>
                <a:latin typeface="Arial (Body)"/>
              </a:rPr>
              <a:t>Step 2: Choose a focal digital platform</a:t>
            </a:r>
          </a:p>
          <a:p>
            <a:pPr marL="255651" lvl="0" indent="-255651">
              <a:spcAft>
                <a:spcPct val="0"/>
              </a:spcAft>
              <a:buSzPts val="2400"/>
              <a:tabLst/>
            </a:pPr>
            <a:r>
              <a:rPr lang="en-US" altLang="en-US" sz="2400" dirty="0">
                <a:solidFill>
                  <a:srgbClr val="000000"/>
                </a:solidFill>
                <a:latin typeface="Arial (Body)"/>
              </a:rPr>
              <a:t>Step 3: Build consistent, professional, digital presence</a:t>
            </a:r>
          </a:p>
          <a:p>
            <a:pPr marL="255651" lvl="0" indent="-255651">
              <a:spcAft>
                <a:spcPct val="0"/>
              </a:spcAft>
              <a:buSzPts val="2400"/>
              <a:tabLst/>
            </a:pPr>
            <a:r>
              <a:rPr lang="en-US" altLang="en-US" sz="2400" dirty="0">
                <a:solidFill>
                  <a:srgbClr val="000000"/>
                </a:solidFill>
                <a:latin typeface="Arial (Body)"/>
              </a:rPr>
              <a:t>Step 4: Expand your presence using social networking</a:t>
            </a:r>
          </a:p>
          <a:p>
            <a:pPr marL="255651" lvl="0" indent="-255651">
              <a:spcAft>
                <a:spcPct val="0"/>
              </a:spcAft>
              <a:buSzPts val="2400"/>
              <a:tabLst/>
            </a:pPr>
            <a:r>
              <a:rPr lang="en-US" altLang="en-US" sz="2400" dirty="0">
                <a:solidFill>
                  <a:srgbClr val="000000"/>
                </a:solidFill>
                <a:latin typeface="Arial (Body)"/>
              </a:rPr>
              <a:t>Step 5: Publicize your expertise</a:t>
            </a:r>
          </a:p>
          <a:p>
            <a:pPr marL="255651" lvl="0" indent="-255651">
              <a:spcAft>
                <a:spcPct val="0"/>
              </a:spcAft>
              <a:buSzPts val="2400"/>
              <a:tabLst/>
            </a:pPr>
            <a:r>
              <a:rPr lang="en-US" altLang="en-US" sz="2400" dirty="0">
                <a:solidFill>
                  <a:srgbClr val="000000"/>
                </a:solidFill>
                <a:latin typeface="Arial (Body)"/>
              </a:rPr>
              <a:t>Step 6: Engage with others</a:t>
            </a:r>
          </a:p>
        </p:txBody>
      </p:sp>
    </p:spTree>
    <p:extLst>
      <p:ext uri="{BB962C8B-B14F-4D97-AF65-F5344CB8AC3E}">
        <p14:creationId xmlns:p14="http://schemas.microsoft.com/office/powerpoint/2010/main" val="1002959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A Personal Rationale for Educational Technology</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267257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1"/>
            <a:ext cx="8001000" cy="3764280"/>
          </a:xfrm>
        </p:spPr>
        <p:txBody>
          <a:bodyPr wrap="square" lIns="91425" tIns="91425" rIns="91425" bIns="91425">
            <a:noAutofit/>
          </a:bodyPr>
          <a:lstStyle/>
          <a:p>
            <a:pPr marL="25400" lvl="0" indent="0">
              <a:buSzPts val="2400"/>
              <a:buNone/>
            </a:pPr>
            <a:r>
              <a:rPr lang="en-US" sz="2400" b="1" dirty="0">
                <a:solidFill>
                  <a:schemeClr val="tx2"/>
                </a:solidFill>
                <a:latin typeface="Arial (Body)"/>
              </a:rPr>
              <a:t>3.1</a:t>
            </a:r>
            <a:r>
              <a:rPr lang="en-US" sz="2400" b="1" dirty="0">
                <a:solidFill>
                  <a:srgbClr val="000000"/>
                </a:solidFill>
                <a:latin typeface="Arial (Body)"/>
              </a:rPr>
              <a:t> </a:t>
            </a:r>
            <a:r>
              <a:rPr lang="en-US" sz="2400" dirty="0">
                <a:solidFill>
                  <a:srgbClr val="000000"/>
                </a:solidFill>
                <a:latin typeface="Arial (Body)"/>
              </a:rPr>
              <a:t>Identify the mindsets of teacher leaders that contribute to their ability to identify problems and create solutions.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4—Collaborator)</a:t>
            </a:r>
          </a:p>
          <a:p>
            <a:pPr marL="25400" lvl="0" indent="0">
              <a:buSzPts val="2400"/>
              <a:buNone/>
            </a:pPr>
            <a:r>
              <a:rPr lang="en-US" sz="2400" b="1" dirty="0">
                <a:solidFill>
                  <a:schemeClr val="tx2"/>
                </a:solidFill>
                <a:latin typeface="Arial (Body)"/>
              </a:rPr>
              <a:t>3.2</a:t>
            </a:r>
            <a:r>
              <a:rPr lang="en-US" sz="2400" b="1" dirty="0">
                <a:solidFill>
                  <a:srgbClr val="000000"/>
                </a:solidFill>
                <a:latin typeface="Arial (Body)"/>
              </a:rPr>
              <a:t> </a:t>
            </a:r>
            <a:r>
              <a:rPr lang="en-US" sz="2400" dirty="0">
                <a:solidFill>
                  <a:srgbClr val="000000"/>
                </a:solidFill>
                <a:latin typeface="Arial (Body)"/>
              </a:rPr>
              <a:t>Describe connected educators, connected learning communities, and the technological resources that support teacher engagement in connected learning activities.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3—Citizen; 4—Collaborator)</a:t>
            </a:r>
          </a:p>
        </p:txBody>
      </p:sp>
    </p:spTree>
    <p:extLst>
      <p:ext uri="{BB962C8B-B14F-4D97-AF65-F5344CB8AC3E}">
        <p14:creationId xmlns:p14="http://schemas.microsoft.com/office/powerpoint/2010/main" val="197496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Building a Personal Ed</a:t>
            </a:r>
            <a:r>
              <a:rPr lang="en-US" sz="100" dirty="0" smtClean="0">
                <a:latin typeface="Times New Roman" panose="02020603050405020304" pitchFamily="18" charset="0"/>
              </a:rPr>
              <a:t> </a:t>
            </a:r>
            <a:r>
              <a:rPr lang="en-US" dirty="0" smtClean="0">
                <a:latin typeface="Times New Roman" panose="02020603050405020304" pitchFamily="18" charset="0"/>
              </a:rPr>
              <a:t>Tech Rationale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74904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A continuous professional process that:</a:t>
            </a:r>
          </a:p>
          <a:p>
            <a:pPr marL="741553" lvl="1" indent="-284353">
              <a:spcAft>
                <a:spcPct val="0"/>
              </a:spcAft>
              <a:buSzPts val="2400"/>
            </a:pPr>
            <a:r>
              <a:rPr lang="en-US" sz="2400" dirty="0">
                <a:solidFill>
                  <a:srgbClr val="000000"/>
                </a:solidFill>
                <a:latin typeface="Arial (Body)"/>
              </a:rPr>
              <a:t>Reflects teacher’s beliefs about educational technology</a:t>
            </a:r>
          </a:p>
          <a:p>
            <a:pPr marL="741553" lvl="1" indent="-284353">
              <a:spcAft>
                <a:spcPct val="0"/>
              </a:spcAft>
              <a:buSzPts val="2400"/>
            </a:pPr>
            <a:r>
              <a:rPr lang="en-US" sz="2400" dirty="0">
                <a:solidFill>
                  <a:srgbClr val="000000"/>
                </a:solidFill>
                <a:latin typeface="Arial (Body)"/>
              </a:rPr>
              <a:t>Influences the technology possibilities chosen to solve educational problems</a:t>
            </a:r>
          </a:p>
          <a:p>
            <a:pPr marL="741553" lvl="1" indent="-284353">
              <a:spcAft>
                <a:spcPct val="0"/>
              </a:spcAft>
              <a:buSzPts val="2400"/>
            </a:pPr>
            <a:r>
              <a:rPr lang="en-US" sz="2400" dirty="0">
                <a:solidFill>
                  <a:srgbClr val="000000"/>
                </a:solidFill>
                <a:latin typeface="Arial (Body)"/>
              </a:rPr>
              <a:t>Convinces others to support technology-based instruction</a:t>
            </a:r>
          </a:p>
          <a:p>
            <a:pPr marL="741553" lvl="1" indent="-284353">
              <a:spcAft>
                <a:spcPct val="0"/>
              </a:spcAft>
              <a:buSzPts val="2400"/>
            </a:pPr>
            <a:r>
              <a:rPr lang="en-US" sz="2400" dirty="0">
                <a:solidFill>
                  <a:srgbClr val="000000"/>
                </a:solidFill>
                <a:latin typeface="Arial (Body)"/>
              </a:rPr>
              <a:t>Answers the question: “Why should the teacher or students use technology?”</a:t>
            </a:r>
          </a:p>
        </p:txBody>
      </p:sp>
    </p:spTree>
    <p:extLst>
      <p:ext uri="{BB962C8B-B14F-4D97-AF65-F5344CB8AC3E}">
        <p14:creationId xmlns:p14="http://schemas.microsoft.com/office/powerpoint/2010/main" val="1999891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Building a Personal Ed</a:t>
            </a:r>
            <a:r>
              <a:rPr lang="en-US" sz="100" dirty="0" smtClean="0">
                <a:latin typeface="Times New Roman" panose="02020603050405020304" pitchFamily="18" charset="0"/>
              </a:rPr>
              <a:t> </a:t>
            </a:r>
            <a:r>
              <a:rPr lang="en-US" dirty="0" smtClean="0">
                <a:latin typeface="Times New Roman" panose="02020603050405020304" pitchFamily="18" charset="0"/>
              </a:rPr>
              <a:t>Tech Rationale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085909" cy="4525963"/>
          </a:xfrm>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Consider the following influences on educational technology integration</a:t>
            </a:r>
          </a:p>
          <a:p>
            <a:pPr marL="741553" lvl="1" indent="-284353">
              <a:spcAft>
                <a:spcPct val="0"/>
              </a:spcAft>
              <a:buSzPts val="2400"/>
            </a:pPr>
            <a:r>
              <a:rPr lang="en-US" sz="2200" dirty="0">
                <a:solidFill>
                  <a:srgbClr val="000000"/>
                </a:solidFill>
                <a:latin typeface="Arial (Body)"/>
              </a:rPr>
              <a:t>History of educational technology (</a:t>
            </a:r>
            <a:r>
              <a:rPr lang="en-US" sz="2200" dirty="0" smtClean="0">
                <a:solidFill>
                  <a:srgbClr val="000000"/>
                </a:solidFill>
                <a:latin typeface="Arial (Body)"/>
              </a:rPr>
              <a:t>Chapter </a:t>
            </a:r>
            <a:r>
              <a:rPr lang="en-US" sz="2200" dirty="0">
                <a:solidFill>
                  <a:srgbClr val="000000"/>
                </a:solidFill>
                <a:latin typeface="Arial (Body)"/>
              </a:rPr>
              <a:t>1)</a:t>
            </a:r>
          </a:p>
          <a:p>
            <a:pPr marL="741553" lvl="1" indent="-284353">
              <a:spcAft>
                <a:spcPct val="0"/>
              </a:spcAft>
              <a:buSzPts val="2400"/>
            </a:pPr>
            <a:r>
              <a:rPr lang="en-US" sz="2200" dirty="0">
                <a:solidFill>
                  <a:srgbClr val="000000"/>
                </a:solidFill>
                <a:latin typeface="Arial (Body)"/>
              </a:rPr>
              <a:t>Educational standards for digital literacy and subject areas (</a:t>
            </a:r>
            <a:r>
              <a:rPr lang="en-US" sz="2200" dirty="0" smtClean="0">
                <a:solidFill>
                  <a:srgbClr val="000000"/>
                </a:solidFill>
                <a:latin typeface="Arial (Body)"/>
              </a:rPr>
              <a:t>Chapter </a:t>
            </a:r>
            <a:r>
              <a:rPr lang="en-US" sz="2200" dirty="0">
                <a:solidFill>
                  <a:srgbClr val="000000"/>
                </a:solidFill>
                <a:latin typeface="Arial (Body)"/>
              </a:rPr>
              <a:t>1)</a:t>
            </a:r>
          </a:p>
          <a:p>
            <a:pPr marL="741553" lvl="1" indent="-284353">
              <a:spcAft>
                <a:spcPct val="0"/>
              </a:spcAft>
              <a:buSzPts val="2400"/>
            </a:pPr>
            <a:r>
              <a:rPr lang="en-US" sz="2200" dirty="0">
                <a:solidFill>
                  <a:srgbClr val="000000"/>
                </a:solidFill>
                <a:latin typeface="Arial (Body)"/>
              </a:rPr>
              <a:t>Contextual conditions influencing integration (Chapter 1)</a:t>
            </a:r>
          </a:p>
          <a:p>
            <a:pPr marL="741553" lvl="1" indent="-284353">
              <a:spcAft>
                <a:spcPct val="0"/>
              </a:spcAft>
              <a:buSzPts val="2400"/>
            </a:pPr>
            <a:r>
              <a:rPr lang="en-US" sz="2200" dirty="0">
                <a:solidFill>
                  <a:srgbClr val="000000"/>
                </a:solidFill>
                <a:latin typeface="Arial (Body)"/>
              </a:rPr>
              <a:t>Recent trends in emerging technologies (</a:t>
            </a:r>
            <a:r>
              <a:rPr lang="en-US" sz="2200" dirty="0" smtClean="0">
                <a:solidFill>
                  <a:srgbClr val="000000"/>
                </a:solidFill>
                <a:latin typeface="Arial (Body)"/>
              </a:rPr>
              <a:t>Chapter </a:t>
            </a:r>
            <a:r>
              <a:rPr lang="en-US" sz="2200" dirty="0">
                <a:solidFill>
                  <a:srgbClr val="000000"/>
                </a:solidFill>
                <a:latin typeface="Arial (Body)"/>
              </a:rPr>
              <a:t>1)</a:t>
            </a:r>
          </a:p>
          <a:p>
            <a:pPr marL="741553" lvl="1" indent="-284353">
              <a:spcAft>
                <a:spcPct val="0"/>
              </a:spcAft>
              <a:buSzPts val="2400"/>
            </a:pPr>
            <a:r>
              <a:rPr lang="en-US" sz="2200" dirty="0">
                <a:solidFill>
                  <a:srgbClr val="000000"/>
                </a:solidFill>
                <a:latin typeface="Arial (Body)"/>
              </a:rPr>
              <a:t>Epistemologies of directed instruction and constructivist learning theory (Chapter 2)</a:t>
            </a:r>
          </a:p>
          <a:p>
            <a:pPr marL="741553" lvl="1" indent="-284353">
              <a:spcAft>
                <a:spcPct val="0"/>
              </a:spcAft>
              <a:buSzPts val="2400"/>
            </a:pPr>
            <a:r>
              <a:rPr lang="en-US" sz="2200" dirty="0">
                <a:solidFill>
                  <a:srgbClr val="000000"/>
                </a:solidFill>
                <a:latin typeface="Arial (Body)"/>
              </a:rPr>
              <a:t>Educational technology research findings (all chapters)</a:t>
            </a:r>
          </a:p>
        </p:txBody>
      </p:sp>
    </p:spTree>
    <p:extLst>
      <p:ext uri="{BB962C8B-B14F-4D97-AF65-F5344CB8AC3E}">
        <p14:creationId xmlns:p14="http://schemas.microsoft.com/office/powerpoint/2010/main" val="3014688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A Technology-Use Rationale Based on Transformation</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1905000"/>
          </a:xfrm>
        </p:spPr>
        <p:txBody>
          <a:bodyPr wrap="square" lIns="91425" tIns="91425" rIns="91425" bIns="91425">
            <a:noAutofit/>
          </a:bodyPr>
          <a:lstStyle/>
          <a:p>
            <a:pPr marL="255651" lvl="0" indent="-255651">
              <a:spcAft>
                <a:spcPct val="0"/>
              </a:spcAft>
              <a:buSzPts val="2400"/>
              <a:tabLst/>
            </a:pPr>
            <a:r>
              <a:rPr lang="en-US" sz="2400" b="1" dirty="0">
                <a:solidFill>
                  <a:srgbClr val="000000"/>
                </a:solidFill>
                <a:latin typeface="Arial (Body)"/>
              </a:rPr>
              <a:t>How </a:t>
            </a:r>
            <a:r>
              <a:rPr lang="en-US" sz="2400" dirty="0">
                <a:solidFill>
                  <a:srgbClr val="000000"/>
                </a:solidFill>
                <a:latin typeface="Arial (Body)"/>
              </a:rPr>
              <a:t>does technology motivate and engage </a:t>
            </a:r>
            <a:r>
              <a:rPr lang="en-US" sz="2400" dirty="0" smtClean="0">
                <a:solidFill>
                  <a:srgbClr val="000000"/>
                </a:solidFill>
                <a:latin typeface="Arial (Body)"/>
              </a:rPr>
              <a:t>students?</a:t>
            </a:r>
            <a:endParaRPr lang="en-US" sz="2400" dirty="0">
              <a:solidFill>
                <a:srgbClr val="000000"/>
              </a:solidFill>
              <a:latin typeface="Arial (Body)"/>
            </a:endParaRPr>
          </a:p>
          <a:p>
            <a:pPr marL="255651" lvl="0" indent="-255651">
              <a:spcAft>
                <a:spcPct val="0"/>
              </a:spcAft>
              <a:buSzPts val="2400"/>
              <a:tabLst/>
            </a:pPr>
            <a:r>
              <a:rPr lang="en-US" sz="2400" b="1" dirty="0">
                <a:solidFill>
                  <a:srgbClr val="000000"/>
                </a:solidFill>
                <a:latin typeface="Arial (Body)"/>
              </a:rPr>
              <a:t>How </a:t>
            </a:r>
            <a:r>
              <a:rPr lang="en-US" sz="2400" dirty="0">
                <a:solidFill>
                  <a:srgbClr val="000000"/>
                </a:solidFill>
                <a:latin typeface="Arial (Body)"/>
              </a:rPr>
              <a:t>does technology support students’ learning needs?</a:t>
            </a:r>
          </a:p>
          <a:p>
            <a:pPr marL="255651" lvl="0" indent="-255651">
              <a:spcAft>
                <a:spcPct val="0"/>
              </a:spcAft>
              <a:buSzPts val="2400"/>
              <a:tabLst/>
            </a:pPr>
            <a:r>
              <a:rPr lang="en-US" sz="2400" b="1" dirty="0">
                <a:solidFill>
                  <a:srgbClr val="000000"/>
                </a:solidFill>
                <a:latin typeface="Arial (Body)"/>
              </a:rPr>
              <a:t>How </a:t>
            </a:r>
            <a:r>
              <a:rPr lang="en-US" sz="2400" dirty="0">
                <a:solidFill>
                  <a:srgbClr val="000000"/>
                </a:solidFill>
                <a:latin typeface="Arial (Body)"/>
              </a:rPr>
              <a:t>does technology prepare students for the future?</a:t>
            </a:r>
          </a:p>
        </p:txBody>
      </p:sp>
    </p:spTree>
    <p:extLst>
      <p:ext uri="{BB962C8B-B14F-4D97-AF65-F5344CB8AC3E}">
        <p14:creationId xmlns:p14="http://schemas.microsoft.com/office/powerpoint/2010/main" val="3590966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58441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(2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1"/>
            <a:ext cx="7833360" cy="3657600"/>
          </a:xfrm>
        </p:spPr>
        <p:txBody>
          <a:bodyPr wrap="square" lIns="91425" tIns="91425" rIns="91425" bIns="91425">
            <a:noAutofit/>
          </a:bodyPr>
          <a:lstStyle/>
          <a:p>
            <a:pPr marL="25400" lvl="0" indent="0">
              <a:buSzPts val="2400"/>
              <a:buNone/>
            </a:pPr>
            <a:r>
              <a:rPr lang="en-US" sz="2400" b="1" dirty="0">
                <a:solidFill>
                  <a:schemeClr val="tx2"/>
                </a:solidFill>
                <a:latin typeface="Arial (Body)"/>
              </a:rPr>
              <a:t>3.3</a:t>
            </a:r>
            <a:r>
              <a:rPr lang="en-US" sz="2400" b="1" dirty="0">
                <a:solidFill>
                  <a:srgbClr val="000000"/>
                </a:solidFill>
                <a:latin typeface="Arial (Body)"/>
              </a:rPr>
              <a:t> </a:t>
            </a:r>
            <a:r>
              <a:rPr lang="en-US" sz="2400" dirty="0">
                <a:solidFill>
                  <a:srgbClr val="000000"/>
                </a:solidFill>
                <a:latin typeface="Arial (Body)"/>
              </a:rPr>
              <a:t>Recognize strategies to build a compelling and consistent online professional identity.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3—Citizen; 4—Collaborator)</a:t>
            </a:r>
          </a:p>
          <a:p>
            <a:pPr marL="25400" lvl="0" indent="0">
              <a:buSzPts val="2400"/>
              <a:buNone/>
            </a:pPr>
            <a:r>
              <a:rPr lang="en-US" sz="2400" b="1" dirty="0">
                <a:solidFill>
                  <a:schemeClr val="tx2"/>
                </a:solidFill>
                <a:latin typeface="Arial (Body)"/>
              </a:rPr>
              <a:t>3.4</a:t>
            </a:r>
            <a:r>
              <a:rPr lang="en-US" sz="2400" b="1" dirty="0">
                <a:solidFill>
                  <a:srgbClr val="000000"/>
                </a:solidFill>
                <a:latin typeface="Arial (Body)"/>
              </a:rPr>
              <a:t> </a:t>
            </a:r>
            <a:r>
              <a:rPr lang="en-US" sz="2400" dirty="0">
                <a:solidFill>
                  <a:srgbClr val="000000"/>
                </a:solidFill>
                <a:latin typeface="Arial (Body)"/>
              </a:rPr>
              <a:t>Generate a personal rationale for using technology in teaching based on history, educational standards, contextual conditions, emergent trends, learning theory, and research findings.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a:t>
            </a:r>
          </a:p>
        </p:txBody>
      </p:sp>
    </p:spTree>
    <p:extLst>
      <p:ext uri="{BB962C8B-B14F-4D97-AF65-F5344CB8AC3E}">
        <p14:creationId xmlns:p14="http://schemas.microsoft.com/office/powerpoint/2010/main" val="302699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in Action: Teacher Leadership Makes It!</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73304"/>
          </a:xfrm>
        </p:spPr>
        <p:txBody>
          <a:bodyPr wrap="square" lIns="91425" tIns="91425" rIns="91425" bIns="91425">
            <a:noAutofit/>
          </a:bodyPr>
          <a:lstStyle/>
          <a:p>
            <a:r>
              <a:rPr lang="en-US" sz="1800" b="1" dirty="0">
                <a:latin typeface="+mn-lt"/>
              </a:rPr>
              <a:t>Phase 1: Analysis of Learning and Teaching Assets and Needs</a:t>
            </a:r>
          </a:p>
          <a:p>
            <a:pPr lvl="1"/>
            <a:r>
              <a:rPr lang="en-US" sz="1800" dirty="0">
                <a:latin typeface="+mn-lt"/>
              </a:rPr>
              <a:t>Step 1: Analyze problems of practice (</a:t>
            </a:r>
            <a:r>
              <a:rPr lang="en-US" sz="1800" dirty="0" smtClean="0">
                <a:latin typeface="+mn-lt"/>
              </a:rPr>
              <a:t>P</a:t>
            </a:r>
            <a:r>
              <a:rPr lang="en-US" sz="100" dirty="0" smtClean="0">
                <a:latin typeface="+mn-lt"/>
              </a:rPr>
              <a:t> </a:t>
            </a:r>
            <a:r>
              <a:rPr lang="en-US" sz="1800" dirty="0" smtClean="0">
                <a:latin typeface="+mn-lt"/>
              </a:rPr>
              <a:t>O</a:t>
            </a:r>
            <a:r>
              <a:rPr lang="en-US" sz="100" dirty="0" smtClean="0">
                <a:latin typeface="+mn-lt"/>
              </a:rPr>
              <a:t> </a:t>
            </a:r>
            <a:r>
              <a:rPr lang="en-US" sz="1800" dirty="0" smtClean="0">
                <a:latin typeface="+mn-lt"/>
              </a:rPr>
              <a:t>Ps</a:t>
            </a:r>
            <a:r>
              <a:rPr lang="en-US" sz="1800" dirty="0">
                <a:latin typeface="+mn-lt"/>
              </a:rPr>
              <a:t>)</a:t>
            </a:r>
          </a:p>
          <a:p>
            <a:pPr lvl="1"/>
            <a:r>
              <a:rPr lang="en-US" sz="1800" dirty="0">
                <a:latin typeface="+mn-lt"/>
              </a:rPr>
              <a:t>Step 2: Assess technological resources </a:t>
            </a:r>
          </a:p>
          <a:p>
            <a:pPr lvl="1"/>
            <a:r>
              <a:rPr lang="en-US" sz="1800" dirty="0">
                <a:latin typeface="+mn-lt"/>
              </a:rPr>
              <a:t>Step 3: Identify technological possibilities</a:t>
            </a:r>
          </a:p>
          <a:p>
            <a:r>
              <a:rPr lang="en-US" sz="1800" b="1" dirty="0">
                <a:latin typeface="+mn-lt"/>
              </a:rPr>
              <a:t>Phase 2: Design of the Integration Framework</a:t>
            </a:r>
          </a:p>
          <a:p>
            <a:pPr lvl="1"/>
            <a:r>
              <a:rPr lang="en-US" sz="1800" dirty="0">
                <a:latin typeface="+mn-lt"/>
              </a:rPr>
              <a:t>Step 4: Decide on learning objectives and assessments</a:t>
            </a:r>
          </a:p>
          <a:p>
            <a:pPr lvl="1"/>
            <a:r>
              <a:rPr lang="en-US" sz="1800" dirty="0">
                <a:latin typeface="+mn-lt"/>
              </a:rPr>
              <a:t>Step 5: Design integration strategies and determine relative advantage</a:t>
            </a:r>
          </a:p>
          <a:p>
            <a:pPr lvl="1"/>
            <a:r>
              <a:rPr lang="en-US" sz="1800" dirty="0">
                <a:latin typeface="+mn-lt"/>
              </a:rPr>
              <a:t>Step 6: Prepare instructional environment and implement the lesson</a:t>
            </a:r>
          </a:p>
          <a:p>
            <a:r>
              <a:rPr lang="en-US" sz="1800" b="1" dirty="0">
                <a:latin typeface="+mn-lt"/>
              </a:rPr>
              <a:t>Phase </a:t>
            </a:r>
            <a:r>
              <a:rPr lang="en-US" sz="1800" b="1" dirty="0" smtClean="0">
                <a:latin typeface="+mn-lt"/>
              </a:rPr>
              <a:t>3: </a:t>
            </a:r>
            <a:r>
              <a:rPr lang="en-US" sz="1800" b="1" dirty="0">
                <a:latin typeface="+mn-lt"/>
              </a:rPr>
              <a:t>Post-Instruction Analysis and Revisions</a:t>
            </a:r>
          </a:p>
          <a:p>
            <a:pPr lvl="1"/>
            <a:r>
              <a:rPr lang="en-US" sz="1800" dirty="0">
                <a:latin typeface="+mn-lt"/>
              </a:rPr>
              <a:t>Step 7: Analyze lesson results and impact</a:t>
            </a:r>
          </a:p>
          <a:p>
            <a:pPr lvl="1"/>
            <a:r>
              <a:rPr lang="en-US" sz="1800" dirty="0">
                <a:latin typeface="+mn-lt"/>
              </a:rPr>
              <a:t>Step 8: Make revisions based on results</a:t>
            </a:r>
          </a:p>
          <a:p>
            <a:pPr lvl="1"/>
            <a:r>
              <a:rPr lang="en-US" sz="1800" dirty="0">
                <a:latin typeface="+mn-lt"/>
              </a:rPr>
              <a:t>Step 9: Share lessons, revisions, and outcomes with other peer </a:t>
            </a:r>
            <a:r>
              <a:rPr lang="en-US" sz="1800" dirty="0" smtClean="0">
                <a:latin typeface="+mn-lt"/>
              </a:rPr>
              <a:t>teachers</a:t>
            </a:r>
            <a:endParaRPr lang="en-US" sz="1800" dirty="0">
              <a:latin typeface="+mn-lt"/>
            </a:endParaRPr>
          </a:p>
        </p:txBody>
      </p:sp>
    </p:spTree>
    <p:extLst>
      <p:ext uri="{BB962C8B-B14F-4D97-AF65-F5344CB8AC3E}">
        <p14:creationId xmlns:p14="http://schemas.microsoft.com/office/powerpoint/2010/main" val="78230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Teacher Leadership</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622152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Definition of Teacher Leadership</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2000" dirty="0">
                <a:solidFill>
                  <a:srgbClr val="000000"/>
                </a:solidFill>
                <a:latin typeface="Arial (Body)"/>
              </a:rPr>
              <a:t>Teacher leaders are </a:t>
            </a:r>
            <a:r>
              <a:rPr lang="en-US" altLang="en-US" sz="2000" dirty="0" smtClean="0">
                <a:solidFill>
                  <a:srgbClr val="000000"/>
                </a:solidFill>
                <a:latin typeface="Arial (Body)"/>
              </a:rPr>
              <a:t>K-12 teachers </a:t>
            </a:r>
            <a:r>
              <a:rPr lang="en-US" altLang="en-US" sz="2000" dirty="0">
                <a:solidFill>
                  <a:srgbClr val="000000"/>
                </a:solidFill>
                <a:latin typeface="Arial (Body)"/>
              </a:rPr>
              <a:t>who lead in and outside their classroom</a:t>
            </a:r>
          </a:p>
          <a:p>
            <a:pPr marL="255651" lvl="0" indent="-255651">
              <a:spcAft>
                <a:spcPct val="0"/>
              </a:spcAft>
              <a:tabLst/>
            </a:pPr>
            <a:r>
              <a:rPr lang="en-US" altLang="en-US" sz="2000" dirty="0">
                <a:solidFill>
                  <a:srgbClr val="000000"/>
                </a:solidFill>
                <a:latin typeface="Arial (Body)"/>
              </a:rPr>
              <a:t>Teacher leaders:</a:t>
            </a:r>
          </a:p>
          <a:p>
            <a:pPr marL="741553" lvl="1" indent="-284353">
              <a:spcAft>
                <a:spcPct val="0"/>
              </a:spcAft>
            </a:pPr>
            <a:r>
              <a:rPr lang="en-US" altLang="en-US" sz="2000" dirty="0">
                <a:solidFill>
                  <a:srgbClr val="000000"/>
                </a:solidFill>
                <a:latin typeface="Arial (Body)"/>
              </a:rPr>
              <a:t>Pursue important educational challenges identified by teachers</a:t>
            </a:r>
          </a:p>
          <a:p>
            <a:pPr marL="741553" lvl="1" indent="-284353">
              <a:spcAft>
                <a:spcPct val="0"/>
              </a:spcAft>
            </a:pPr>
            <a:r>
              <a:rPr lang="en-US" altLang="en-US" sz="2000" dirty="0">
                <a:solidFill>
                  <a:srgbClr val="000000"/>
                </a:solidFill>
                <a:latin typeface="Arial (Body)"/>
              </a:rPr>
              <a:t>Pursue activities that challenge status quo, uphold fair and equitable educational opportunities, and act for and on children’s behalf</a:t>
            </a:r>
          </a:p>
          <a:p>
            <a:pPr marL="255651" lvl="0" indent="-255651">
              <a:spcAft>
                <a:spcPct val="0"/>
              </a:spcAft>
              <a:tabLst/>
            </a:pPr>
            <a:r>
              <a:rPr lang="en-US" altLang="en-US" sz="2000" dirty="0">
                <a:solidFill>
                  <a:srgbClr val="000000"/>
                </a:solidFill>
                <a:latin typeface="Arial (Body)"/>
              </a:rPr>
              <a:t>Teacher leadership is enabled by:</a:t>
            </a:r>
          </a:p>
          <a:p>
            <a:pPr marL="741553" lvl="1" indent="-284353">
              <a:spcAft>
                <a:spcPct val="0"/>
              </a:spcAft>
            </a:pPr>
            <a:r>
              <a:rPr lang="en-US" altLang="en-US" sz="2000" dirty="0">
                <a:solidFill>
                  <a:srgbClr val="000000"/>
                </a:solidFill>
                <a:latin typeface="Arial (Body)"/>
              </a:rPr>
              <a:t>Creativity</a:t>
            </a:r>
          </a:p>
          <a:p>
            <a:pPr marL="741553" lvl="1" indent="-284353">
              <a:spcAft>
                <a:spcPct val="0"/>
              </a:spcAft>
            </a:pPr>
            <a:r>
              <a:rPr lang="en-US" altLang="en-US" sz="2000" dirty="0">
                <a:solidFill>
                  <a:srgbClr val="000000"/>
                </a:solidFill>
                <a:latin typeface="Arial (Body)"/>
              </a:rPr>
              <a:t>Agency</a:t>
            </a:r>
          </a:p>
          <a:p>
            <a:pPr marL="741553" lvl="1" indent="-284353">
              <a:spcAft>
                <a:spcPct val="0"/>
              </a:spcAft>
            </a:pPr>
            <a:r>
              <a:rPr lang="en-US" altLang="en-US" sz="2000" dirty="0">
                <a:solidFill>
                  <a:srgbClr val="000000"/>
                </a:solidFill>
                <a:latin typeface="Arial (Body)"/>
              </a:rPr>
              <a:t>Community</a:t>
            </a:r>
            <a:endParaRPr lang="en-US" sz="2000" dirty="0">
              <a:solidFill>
                <a:srgbClr val="000000"/>
              </a:solidFill>
              <a:latin typeface="Arial (Body)"/>
            </a:endParaRPr>
          </a:p>
        </p:txBody>
      </p:sp>
    </p:spTree>
    <p:extLst>
      <p:ext uri="{BB962C8B-B14F-4D97-AF65-F5344CB8AC3E}">
        <p14:creationId xmlns:p14="http://schemas.microsoft.com/office/powerpoint/2010/main" val="391078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Benefits and Challenges of Being a Teacher Leader</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85360"/>
          </a:xfrm>
        </p:spPr>
        <p:txBody>
          <a:bodyPr wrap="square" lIns="91425" tIns="91425" rIns="91425" bIns="91425">
            <a:noAutofit/>
          </a:bodyPr>
          <a:lstStyle/>
          <a:p>
            <a:pPr marL="255651" lvl="0" indent="-255651">
              <a:spcAft>
                <a:spcPct val="0"/>
              </a:spcAft>
              <a:tabLst/>
            </a:pPr>
            <a:r>
              <a:rPr lang="en-US" altLang="en-US" sz="2200" dirty="0">
                <a:solidFill>
                  <a:srgbClr val="000000"/>
                </a:solidFill>
                <a:latin typeface="Arial (Body)"/>
              </a:rPr>
              <a:t>Benefits</a:t>
            </a:r>
          </a:p>
          <a:p>
            <a:pPr marL="741553" lvl="1" indent="-284353">
              <a:spcAft>
                <a:spcPct val="0"/>
              </a:spcAft>
            </a:pPr>
            <a:r>
              <a:rPr lang="en-US" sz="2200" dirty="0">
                <a:solidFill>
                  <a:srgbClr val="000000"/>
                </a:solidFill>
                <a:latin typeface="Arial (Body)"/>
              </a:rPr>
              <a:t>Better working relationships with colleagues</a:t>
            </a:r>
          </a:p>
          <a:p>
            <a:pPr marL="741553" lvl="1" indent="-284353">
              <a:spcAft>
                <a:spcPct val="0"/>
              </a:spcAft>
            </a:pPr>
            <a:r>
              <a:rPr lang="en-US" sz="2200" dirty="0">
                <a:solidFill>
                  <a:srgbClr val="000000"/>
                </a:solidFill>
                <a:latin typeface="Arial (Body)"/>
              </a:rPr>
              <a:t>Confidence and empowerment</a:t>
            </a:r>
          </a:p>
          <a:p>
            <a:pPr marL="741553" lvl="1" indent="-284353">
              <a:spcAft>
                <a:spcPct val="0"/>
              </a:spcAft>
            </a:pPr>
            <a:r>
              <a:rPr lang="en-US" sz="2200" dirty="0">
                <a:solidFill>
                  <a:srgbClr val="000000"/>
                </a:solidFill>
                <a:latin typeface="Arial (Body)"/>
              </a:rPr>
              <a:t>Growth as professional</a:t>
            </a:r>
          </a:p>
          <a:p>
            <a:pPr marL="741553" lvl="1" indent="-284353">
              <a:spcAft>
                <a:spcPct val="0"/>
              </a:spcAft>
            </a:pPr>
            <a:r>
              <a:rPr lang="en-US" sz="2200" dirty="0">
                <a:solidFill>
                  <a:srgbClr val="000000"/>
                </a:solidFill>
                <a:latin typeface="Arial (Body)"/>
              </a:rPr>
              <a:t>Engaging in more leadership work</a:t>
            </a:r>
          </a:p>
          <a:p>
            <a:pPr marL="255651" lvl="0" indent="-255651">
              <a:spcAft>
                <a:spcPct val="0"/>
              </a:spcAft>
              <a:tabLst/>
            </a:pPr>
            <a:r>
              <a:rPr lang="en-US" sz="2200" dirty="0">
                <a:solidFill>
                  <a:srgbClr val="000000"/>
                </a:solidFill>
                <a:latin typeface="Arial (Body)"/>
              </a:rPr>
              <a:t>Challenges</a:t>
            </a:r>
          </a:p>
          <a:p>
            <a:pPr marL="741553" lvl="1" indent="-284353">
              <a:spcAft>
                <a:spcPct val="0"/>
              </a:spcAft>
            </a:pPr>
            <a:r>
              <a:rPr lang="en-US" sz="2200" dirty="0">
                <a:solidFill>
                  <a:srgbClr val="000000"/>
                </a:solidFill>
                <a:latin typeface="Arial (Body)"/>
              </a:rPr>
              <a:t>Increased stress to balance teacher and leader roles</a:t>
            </a:r>
          </a:p>
          <a:p>
            <a:pPr marL="741553" lvl="1" indent="-284353">
              <a:spcAft>
                <a:spcPct val="0"/>
              </a:spcAft>
            </a:pPr>
            <a:r>
              <a:rPr lang="en-US" sz="2200" dirty="0">
                <a:solidFill>
                  <a:srgbClr val="000000"/>
                </a:solidFill>
                <a:latin typeface="Arial (Body)"/>
              </a:rPr>
              <a:t>Lack of time</a:t>
            </a:r>
          </a:p>
          <a:p>
            <a:pPr marL="741553" lvl="1" indent="-284353">
              <a:spcAft>
                <a:spcPct val="0"/>
              </a:spcAft>
            </a:pPr>
            <a:r>
              <a:rPr lang="en-US" sz="2200" dirty="0">
                <a:solidFill>
                  <a:srgbClr val="000000"/>
                </a:solidFill>
                <a:latin typeface="Arial (Body)"/>
              </a:rPr>
              <a:t>More tasks</a:t>
            </a:r>
          </a:p>
          <a:p>
            <a:pPr marL="741553" lvl="1" indent="-284353">
              <a:spcAft>
                <a:spcPct val="0"/>
              </a:spcAft>
            </a:pPr>
            <a:r>
              <a:rPr lang="en-US" sz="2200" dirty="0">
                <a:solidFill>
                  <a:srgbClr val="000000"/>
                </a:solidFill>
                <a:latin typeface="Arial (Body)"/>
              </a:rPr>
              <a:t>Power issues with colleagues</a:t>
            </a:r>
          </a:p>
          <a:p>
            <a:pPr marL="741553" lvl="1" indent="-284353">
              <a:spcAft>
                <a:spcPct val="0"/>
              </a:spcAft>
            </a:pPr>
            <a:r>
              <a:rPr lang="en-US" sz="2200" dirty="0">
                <a:solidFill>
                  <a:srgbClr val="000000"/>
                </a:solidFill>
                <a:latin typeface="Arial (Body)"/>
              </a:rPr>
              <a:t>Resistant colleagues</a:t>
            </a:r>
          </a:p>
        </p:txBody>
      </p:sp>
    </p:spTree>
    <p:extLst>
      <p:ext uri="{BB962C8B-B14F-4D97-AF65-F5344CB8AC3E}">
        <p14:creationId xmlns:p14="http://schemas.microsoft.com/office/powerpoint/2010/main" val="12770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The Connected Educator</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699123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Definition of Connected Educators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294132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Connected </a:t>
            </a:r>
            <a:r>
              <a:rPr lang="en-US" altLang="en-US" sz="2400" dirty="0" smtClean="0">
                <a:solidFill>
                  <a:srgbClr val="000000"/>
                </a:solidFill>
                <a:latin typeface="Arial (Body)"/>
              </a:rPr>
              <a:t>educators</a:t>
            </a:r>
            <a:endParaRPr lang="en-US" altLang="en-US" sz="2400" dirty="0">
              <a:solidFill>
                <a:srgbClr val="000000"/>
              </a:solidFill>
              <a:latin typeface="Arial (Body)"/>
            </a:endParaRPr>
          </a:p>
          <a:p>
            <a:pPr marL="741553" lvl="1" indent="-284353">
              <a:spcAft>
                <a:spcPct val="0"/>
              </a:spcAft>
              <a:buSzPts val="2400"/>
            </a:pPr>
            <a:r>
              <a:rPr lang="en-US" altLang="en-US" sz="2400" dirty="0">
                <a:solidFill>
                  <a:srgbClr val="000000"/>
                </a:solidFill>
                <a:latin typeface="Arial (Body)"/>
              </a:rPr>
              <a:t>Teachers who engage in connected learning</a:t>
            </a:r>
          </a:p>
          <a:p>
            <a:pPr marL="741553" lvl="1" indent="-284353">
              <a:spcAft>
                <a:spcPct val="0"/>
              </a:spcAft>
              <a:buSzPts val="2400"/>
            </a:pPr>
            <a:r>
              <a:rPr lang="en-US" altLang="en-US" sz="2400" dirty="0">
                <a:solidFill>
                  <a:srgbClr val="000000"/>
                </a:solidFill>
                <a:latin typeface="Arial (Body)"/>
              </a:rPr>
              <a:t>Teachers act as agents involved in their own learning</a:t>
            </a:r>
          </a:p>
          <a:p>
            <a:pPr marL="255651" lvl="0" indent="-255651">
              <a:spcAft>
                <a:spcPct val="0"/>
              </a:spcAft>
              <a:buSzPts val="2400"/>
              <a:tabLst/>
            </a:pPr>
            <a:r>
              <a:rPr lang="en-US" altLang="en-US" sz="2400" dirty="0">
                <a:solidFill>
                  <a:srgbClr val="000000"/>
                </a:solidFill>
                <a:latin typeface="Arial (Body)"/>
              </a:rPr>
              <a:t>Connected </a:t>
            </a:r>
            <a:r>
              <a:rPr lang="en-US" altLang="en-US" sz="2400" dirty="0" smtClean="0">
                <a:solidFill>
                  <a:srgbClr val="000000"/>
                </a:solidFill>
                <a:latin typeface="Arial (Body)"/>
              </a:rPr>
              <a:t>learning</a:t>
            </a:r>
            <a:endParaRPr lang="en-US" altLang="en-US" sz="2400" dirty="0">
              <a:solidFill>
                <a:srgbClr val="000000"/>
              </a:solidFill>
              <a:latin typeface="Arial (Body)"/>
            </a:endParaRPr>
          </a:p>
          <a:p>
            <a:pPr marL="741553" lvl="1" indent="-284353">
              <a:spcAft>
                <a:spcPct val="0"/>
              </a:spcAft>
              <a:buSzPts val="2400"/>
            </a:pPr>
            <a:r>
              <a:rPr lang="en-US" altLang="en-US" sz="2400" dirty="0">
                <a:solidFill>
                  <a:srgbClr val="000000"/>
                </a:solidFill>
                <a:latin typeface="Arial (Body)"/>
              </a:rPr>
              <a:t>Learning with others online to advance their professional knowledge</a:t>
            </a:r>
          </a:p>
        </p:txBody>
      </p:sp>
    </p:spTree>
    <p:extLst>
      <p:ext uri="{BB962C8B-B14F-4D97-AF65-F5344CB8AC3E}">
        <p14:creationId xmlns:p14="http://schemas.microsoft.com/office/powerpoint/2010/main" val="292821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55663B-E413-42DF-A1D8-68E6911F2122}"/>
</file>

<file path=customXml/itemProps2.xml><?xml version="1.0" encoding="utf-8"?>
<ds:datastoreItem xmlns:ds="http://schemas.openxmlformats.org/officeDocument/2006/customXml" ds:itemID="{B3910D97-A42A-4D14-9291-A53094182D73}"/>
</file>

<file path=customXml/itemProps3.xml><?xml version="1.0" encoding="utf-8"?>
<ds:datastoreItem xmlns:ds="http://schemas.openxmlformats.org/officeDocument/2006/customXml" ds:itemID="{39859149-98A2-437A-B4CF-DB39C09D1702}"/>
</file>

<file path=docProps/app.xml><?xml version="1.0" encoding="utf-8"?>
<Properties xmlns="http://schemas.openxmlformats.org/officeDocument/2006/extended-properties" xmlns:vt="http://schemas.openxmlformats.org/officeDocument/2006/docPropsVTypes">
  <TotalTime>8096</TotalTime>
  <Words>997</Words>
  <Application>Microsoft Office PowerPoint</Application>
  <PresentationFormat>On-screen Show (4:3)</PresentationFormat>
  <Paragraphs>139</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(Body)</vt:lpstr>
      <vt:lpstr>Noto Sans Symbols</vt:lpstr>
      <vt:lpstr>Times New Roman</vt:lpstr>
      <vt:lpstr>Verdana</vt:lpstr>
      <vt:lpstr>508 Lecture</vt:lpstr>
      <vt:lpstr>1_508 Lecture</vt:lpstr>
      <vt:lpstr>Integrating Educational Technology Into Teaching: Transforming Learning Across Disciplines</vt:lpstr>
      <vt:lpstr>Learning Objectives (1 of 2)</vt:lpstr>
      <vt:lpstr>Learning Objectives (2 of 2)</vt:lpstr>
      <vt:lpstr>Technology Integration in Action: Teacher Leadership Makes It!</vt:lpstr>
      <vt:lpstr>Teacher Leadership</vt:lpstr>
      <vt:lpstr>Definition of Teacher Leadership</vt:lpstr>
      <vt:lpstr>Benefits and Challenges of Being a Teacher Leader</vt:lpstr>
      <vt:lpstr>The Connected Educator</vt:lpstr>
      <vt:lpstr>Definition of Connected Educators</vt:lpstr>
      <vt:lpstr>Connected Learning Communities</vt:lpstr>
      <vt:lpstr>Technological Resources for Connected Learning</vt:lpstr>
      <vt:lpstr>Strategies for Developing as a Connected Educator</vt:lpstr>
      <vt:lpstr>Benefits of Being Connected Educators</vt:lpstr>
      <vt:lpstr>Challenges of Being Connected Educators</vt:lpstr>
      <vt:lpstr>Online Teacher Identity</vt:lpstr>
      <vt:lpstr>Digital Footprint</vt:lpstr>
      <vt:lpstr>School Policies for Online Activity</vt:lpstr>
      <vt:lpstr>Building a Professional Online Identity (Teacher Brand)</vt:lpstr>
      <vt:lpstr>A Personal Rationale for Educational Technology</vt:lpstr>
      <vt:lpstr>Building a Personal Ed Tech Rationale (1 of 2)</vt:lpstr>
      <vt:lpstr>Building a Personal Ed Tech Rationale (2 of 2)</vt:lpstr>
      <vt:lpstr>A Technology-Use Rationale Based on Transformation</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Vinoth Kumar S</cp:lastModifiedBy>
  <cp:revision>815</cp:revision>
  <dcterms:modified xsi:type="dcterms:W3CDTF">2017-12-19T16:07:42Z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