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9.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8.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Lst>
  <p:notesMasterIdLst>
    <p:notesMasterId r:id="rId41"/>
  </p:notesMasterIdLst>
  <p:handoutMasterIdLst>
    <p:handoutMasterId r:id="rId42"/>
  </p:handoutMasterIdLst>
  <p:sldIdLst>
    <p:sldId id="345" r:id="rId3"/>
    <p:sldId id="307" r:id="rId4"/>
    <p:sldId id="308" r:id="rId5"/>
    <p:sldId id="309" r:id="rId6"/>
    <p:sldId id="310" r:id="rId7"/>
    <p:sldId id="311" r:id="rId8"/>
    <p:sldId id="312" r:id="rId9"/>
    <p:sldId id="313" r:id="rId10"/>
    <p:sldId id="314" r:id="rId11"/>
    <p:sldId id="315" r:id="rId12"/>
    <p:sldId id="316" r:id="rId13"/>
    <p:sldId id="317" r:id="rId14"/>
    <p:sldId id="318" r:id="rId15"/>
    <p:sldId id="319" r:id="rId16"/>
    <p:sldId id="320" r:id="rId17"/>
    <p:sldId id="321" r:id="rId18"/>
    <p:sldId id="322" r:id="rId19"/>
    <p:sldId id="323" r:id="rId20"/>
    <p:sldId id="324" r:id="rId21"/>
    <p:sldId id="325" r:id="rId22"/>
    <p:sldId id="326" r:id="rId23"/>
    <p:sldId id="327" r:id="rId24"/>
    <p:sldId id="328" r:id="rId25"/>
    <p:sldId id="329" r:id="rId26"/>
    <p:sldId id="330" r:id="rId27"/>
    <p:sldId id="331" r:id="rId28"/>
    <p:sldId id="332" r:id="rId29"/>
    <p:sldId id="333" r:id="rId30"/>
    <p:sldId id="334" r:id="rId31"/>
    <p:sldId id="335" r:id="rId32"/>
    <p:sldId id="336" r:id="rId33"/>
    <p:sldId id="337" r:id="rId34"/>
    <p:sldId id="338" r:id="rId35"/>
    <p:sldId id="339" r:id="rId36"/>
    <p:sldId id="340" r:id="rId37"/>
    <p:sldId id="341" r:id="rId38"/>
    <p:sldId id="342" r:id="rId39"/>
    <p:sldId id="343" r:id="rId4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655" autoAdjust="0"/>
    <p:restoredTop sz="94364" autoAdjust="0"/>
  </p:normalViewPr>
  <p:slideViewPr>
    <p:cSldViewPr snapToGrid="0" snapToObjects="1">
      <p:cViewPr varScale="1">
        <p:scale>
          <a:sx n="66" d="100"/>
          <a:sy n="66" d="100"/>
        </p:scale>
        <p:origin x="1218" y="60"/>
      </p:cViewPr>
      <p:guideLst>
        <p:guide orient="horz" pos="2160"/>
        <p:guide pos="2880"/>
      </p:guideLst>
    </p:cSldViewPr>
  </p:slideViewPr>
  <p:outlineViewPr>
    <p:cViewPr>
      <p:scale>
        <a:sx n="33" d="100"/>
        <a:sy n="33" d="100"/>
      </p:scale>
      <p:origin x="0" y="-31068"/>
    </p:cViewPr>
  </p:outlineViewPr>
  <p:notesTextViewPr>
    <p:cViewPr>
      <p:scale>
        <a:sx n="100" d="100"/>
        <a:sy n="100" d="100"/>
      </p:scale>
      <p:origin x="0" y="-312"/>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customXml" Target="../customXml/item2.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48" Type="http://schemas.openxmlformats.org/officeDocument/2006/relationships/customXml" Target="../customXml/item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t>12/19/2017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t>‹#›</a:t>
            </a:fld>
            <a:endParaRPr lang="en-US"/>
          </a:p>
        </p:txBody>
      </p:sp>
    </p:spTree>
    <p:extLst>
      <p:ext uri="{BB962C8B-B14F-4D97-AF65-F5344CB8AC3E}">
        <p14:creationId xmlns:p14="http://schemas.microsoft.com/office/powerpoint/2010/main"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t>‹#›</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r>
              <a:rPr lang="en-US" dirty="0" smtClean="0"/>
              <a:t> </a:t>
            </a:r>
            <a:r>
              <a:rPr lang="en-US" dirty="0" smtClean="0"/>
              <a:t> </a:t>
            </a:r>
            <a:r>
              <a:rPr lang="en-US" sz="1200" b="0" i="0" u="none" strike="noStrike" kern="1200" cap="none" dirty="0" smtClean="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smtClean="0">
                <a:solidFill>
                  <a:schemeClr val="dk1"/>
                </a:solidFill>
                <a:latin typeface="Arial"/>
                <a:ea typeface="Arial"/>
                <a:cs typeface="Arial"/>
                <a:sym typeface="Arial"/>
              </a:rPr>
              <a:t>1) </a:t>
            </a:r>
            <a:r>
              <a:rPr lang="en-US" sz="1200" b="0" i="0" u="none" strike="noStrike" kern="1200" cap="none" dirty="0" err="1" smtClean="0">
                <a:solidFill>
                  <a:schemeClr val="dk1"/>
                </a:solidFill>
                <a:latin typeface="Arial"/>
                <a:ea typeface="Arial"/>
                <a:cs typeface="Arial"/>
                <a:sym typeface="Arial"/>
              </a:rPr>
              <a:t>MathType</a:t>
            </a:r>
            <a:r>
              <a:rPr lang="en-US" sz="1200" b="0" i="0" u="none" strike="noStrike" kern="1200" cap="none" dirty="0" smtClean="0">
                <a:solidFill>
                  <a:schemeClr val="dk1"/>
                </a:solidFill>
                <a:latin typeface="Arial"/>
                <a:ea typeface="Arial"/>
                <a:cs typeface="Arial"/>
                <a:sym typeface="Arial"/>
              </a:rPr>
              <a:t> Plugin</a:t>
            </a:r>
          </a:p>
          <a:p>
            <a:r>
              <a:rPr lang="en-US" sz="1200" b="0" i="0" u="none" strike="noStrike" kern="1200" cap="none" dirty="0" smtClean="0">
                <a:solidFill>
                  <a:schemeClr val="dk1"/>
                </a:solidFill>
                <a:latin typeface="Arial"/>
                <a:ea typeface="Arial"/>
                <a:cs typeface="Arial"/>
                <a:sym typeface="Arial"/>
              </a:rPr>
              <a:t>2) Math Player (free versions available)</a:t>
            </a:r>
          </a:p>
          <a:p>
            <a:r>
              <a:rPr lang="en-US" sz="1200" b="0" i="0" u="none" strike="noStrike" kern="1200" cap="none" smtClean="0">
                <a:solidFill>
                  <a:schemeClr val="dk1"/>
                </a:solidFill>
                <a:latin typeface="Arial"/>
                <a:ea typeface="Arial"/>
                <a:cs typeface="Arial"/>
                <a:sym typeface="Arial"/>
              </a:rPr>
              <a:t>3) NVDA Reader (free versions available)</a:t>
            </a:r>
            <a:endParaRPr lang="en-US" smtClean="0"/>
          </a:p>
        </p:txBody>
      </p:sp>
      <p:sp>
        <p:nvSpPr>
          <p:cNvPr id="101" name="Shape 10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86476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1" name="Shape 2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245734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3" name="Shape 33"/>
          <p:cNvSpPr txBox="1">
            <a:spLocks noGrp="1"/>
          </p:cNvSpPr>
          <p:nvPr>
            <p:ph type="body" idx="2"/>
          </p:nvPr>
        </p:nvSpPr>
        <p:spPr>
          <a:xfrm>
            <a:off x="457200" y="3962400"/>
            <a:ext cx="8229600" cy="21637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endParaRPr lang="en-US" dirty="0" smtClean="0"/>
          </a:p>
          <a:p>
            <a:pPr lvl="1"/>
            <a:endParaRPr lang="en-US" dirty="0" smtClean="0"/>
          </a:p>
          <a:p>
            <a:pPr lvl="2"/>
            <a:endParaRPr dirty="0"/>
          </a:p>
        </p:txBody>
      </p:sp>
      <p:sp>
        <p:nvSpPr>
          <p:cNvPr id="34" name="Shape 34"/>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461762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80" name="Shape 80"/>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3399B5"/>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12/19/2017</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4329674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
        <p:nvSpPr>
          <p:cNvPr id="9" name="Shape 39"/>
          <p:cNvSpPr txBox="1">
            <a:spLocks noGrp="1"/>
          </p:cNvSpPr>
          <p:nvPr>
            <p:ph type="body" idx="13"/>
          </p:nvPr>
        </p:nvSpPr>
        <p:spPr>
          <a:xfrm>
            <a:off x="474779" y="1500547"/>
            <a:ext cx="8229600" cy="20515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Tree>
    <p:extLst>
      <p:ext uri="{BB962C8B-B14F-4D97-AF65-F5344CB8AC3E}">
        <p14:creationId xmlns:p14="http://schemas.microsoft.com/office/powerpoint/2010/main" val="3068857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idx="10"/>
          </p:nvPr>
        </p:nvSpPr>
        <p:spPr/>
        <p:txBody>
          <a:bodyPr/>
          <a:lstStyle/>
          <a:p>
            <a:endParaRPr lang="en-US"/>
          </a:p>
        </p:txBody>
      </p:sp>
      <p:sp>
        <p:nvSpPr>
          <p:cNvPr id="3" name="Date Placeholder 2"/>
          <p:cNvSpPr>
            <a:spLocks noGrp="1"/>
          </p:cNvSpPr>
          <p:nvPr>
            <p:ph type="dt" idx="1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2867947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Shape 17"/>
        <p:cNvGrpSpPr/>
        <p:nvPr/>
      </p:nvGrpSpPr>
      <p:grpSpPr>
        <a:xfrm>
          <a:off x="0" y="0"/>
          <a:ext cx="0" cy="0"/>
          <a:chOff x="0" y="0"/>
          <a:chExt cx="0" cy="0"/>
        </a:xfrm>
      </p:grpSpPr>
      <p:sp>
        <p:nvSpPr>
          <p:cNvPr id="18" name="Shape 18"/>
          <p:cNvSpPr/>
          <p:nvPr userDrawn="1"/>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b="0" i="0" u="none" strike="noStrike" cap="none">
              <a:solidFill>
                <a:schemeClr val="lt1"/>
              </a:solidFill>
              <a:latin typeface="Arial"/>
              <a:ea typeface="Arial"/>
              <a:cs typeface="Arial"/>
              <a:sym typeface="Arial"/>
            </a:endParaRPr>
          </a:p>
        </p:txBody>
      </p:sp>
      <p:sp>
        <p:nvSpPr>
          <p:cNvPr id="19" name="Title 1"/>
          <p:cNvSpPr txBox="1">
            <a:spLocks noGrp="1"/>
          </p:cNvSpPr>
          <p:nvPr>
            <p:ph type="ctrTitle"/>
          </p:nvPr>
        </p:nvSpPr>
        <p:spPr>
          <a:xfrm>
            <a:off x="685800" y="762000"/>
            <a:ext cx="7772400" cy="1187823"/>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p:cNvSpPr>
            <a:spLocks noGrp="1"/>
          </p:cNvSpPr>
          <p:nvPr>
            <p:ph sz="quarter" idx="10"/>
          </p:nvPr>
        </p:nvSpPr>
        <p:spPr>
          <a:xfrm>
            <a:off x="685801" y="2743200"/>
            <a:ext cx="3684588" cy="887413"/>
          </a:xfrm>
        </p:spPr>
        <p:txBody>
          <a:bodyPr/>
          <a:lstStyle>
            <a:lvl1pPr marL="101600" indent="0">
              <a:buNone/>
              <a:defRPr>
                <a:solidFill>
                  <a:schemeClr val="bg1"/>
                </a:solidFill>
              </a:defRPr>
            </a:lvl1pPr>
          </a:lstStyle>
          <a:p>
            <a:pPr lvl="0"/>
            <a:endParaRPr lang="en-US" dirty="0"/>
          </a:p>
        </p:txBody>
      </p:sp>
      <p:sp>
        <p:nvSpPr>
          <p:cNvPr id="5" name="Content Placeholder 4"/>
          <p:cNvSpPr>
            <a:spLocks noGrp="1"/>
          </p:cNvSpPr>
          <p:nvPr>
            <p:ph sz="quarter" idx="11"/>
          </p:nvPr>
        </p:nvSpPr>
        <p:spPr>
          <a:xfrm>
            <a:off x="685801" y="4141788"/>
            <a:ext cx="3684588" cy="604837"/>
          </a:xfrm>
        </p:spPr>
        <p:txBody>
          <a:bodyPr/>
          <a:lstStyle>
            <a:lvl1pPr marL="101600" indent="0">
              <a:buNone/>
              <a:defRPr>
                <a:solidFill>
                  <a:schemeClr val="tx2"/>
                </a:solidFill>
              </a:defRPr>
            </a:lvl1pPr>
          </a:lstStyle>
          <a:p>
            <a:pPr lvl="0"/>
            <a:endParaRPr lang="en-US" dirty="0"/>
          </a:p>
        </p:txBody>
      </p:sp>
      <p:sp>
        <p:nvSpPr>
          <p:cNvPr id="7" name="Content Placeholder 6"/>
          <p:cNvSpPr>
            <a:spLocks noGrp="1"/>
          </p:cNvSpPr>
          <p:nvPr>
            <p:ph sz="quarter" idx="12"/>
          </p:nvPr>
        </p:nvSpPr>
        <p:spPr>
          <a:xfrm>
            <a:off x="685800" y="5002213"/>
            <a:ext cx="3684587" cy="565150"/>
          </a:xfrm>
        </p:spPr>
        <p:txBody>
          <a:bodyPr/>
          <a:lstStyle>
            <a:lvl1pPr marL="101600" indent="0">
              <a:buNone/>
              <a:defRPr>
                <a:solidFill>
                  <a:schemeClr val="tx2"/>
                </a:solidFill>
              </a:defRPr>
            </a:lvl1pPr>
          </a:lstStyle>
          <a:p>
            <a:pPr lvl="0"/>
            <a:endParaRPr lang="en-US" dirty="0"/>
          </a:p>
        </p:txBody>
      </p:sp>
      <p:sp>
        <p:nvSpPr>
          <p:cNvPr id="9" name="Content Placeholder 8"/>
          <p:cNvSpPr>
            <a:spLocks noGrp="1"/>
          </p:cNvSpPr>
          <p:nvPr>
            <p:ph sz="quarter" idx="13"/>
          </p:nvPr>
        </p:nvSpPr>
        <p:spPr>
          <a:xfrm>
            <a:off x="2487706" y="6413500"/>
            <a:ext cx="6279776" cy="269876"/>
          </a:xfrm>
        </p:spPr>
        <p:txBody>
          <a:bodyPr/>
          <a:lstStyle>
            <a:lvl1pPr marL="101600" indent="0">
              <a:buNone/>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24464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457200" y="5368160"/>
            <a:ext cx="8229600" cy="916856"/>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56" name="Shape 5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t>‹#›</a:t>
            </a:fld>
            <a:endParaRPr lang="en-US" sz="9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826302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tabLst>
                <a:tab pos="176213" algn="l"/>
              </a:tabLst>
              <a:defRPr sz="1600" b="0" i="0" u="none" strike="noStrike" cap="none">
                <a:solidFill>
                  <a:schemeClr val="dk1"/>
                </a:solidFill>
                <a:latin typeface="Arial"/>
                <a:ea typeface="Arial"/>
                <a:cs typeface="Arial"/>
                <a:sym typeface="Arial"/>
              </a:defRPr>
            </a:lvl1pPr>
            <a:lvl2pPr marL="742950" marR="0" lvl="1" indent="-283464"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a:p>
            <a:pPr lvl="1"/>
            <a:endParaRPr lang="en-IN" dirty="0" smtClean="0"/>
          </a:p>
          <a:p>
            <a:pPr lvl="2"/>
            <a:endParaRPr lang="en-IN"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Tree>
    <p:extLst>
      <p:ext uri="{BB962C8B-B14F-4D97-AF65-F5344CB8AC3E}">
        <p14:creationId xmlns:p14="http://schemas.microsoft.com/office/powerpoint/2010/main" val="3428980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5 Content">
    <p:spTree>
      <p:nvGrpSpPr>
        <p:cNvPr id="1" name="Shape 24"/>
        <p:cNvGrpSpPr/>
        <p:nvPr/>
      </p:nvGrpSpPr>
      <p:grpSpPr>
        <a:xfrm>
          <a:off x="0" y="0"/>
          <a:ext cx="0" cy="0"/>
          <a:chOff x="0" y="0"/>
          <a:chExt cx="0" cy="0"/>
        </a:xfrm>
      </p:grpSpPr>
      <p:sp>
        <p:nvSpPr>
          <p:cNvPr id="25" name="Title 1"/>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6" name="Content Placeholder 1"/>
          <p:cNvSpPr txBox="1">
            <a:spLocks noGrp="1"/>
          </p:cNvSpPr>
          <p:nvPr>
            <p:ph type="body" idx="1"/>
          </p:nvPr>
        </p:nvSpPr>
        <p:spPr>
          <a:xfrm>
            <a:off x="457200" y="1600201"/>
            <a:ext cx="8229600" cy="533400"/>
          </a:xfrm>
          <a:prstGeom prst="rect">
            <a:avLst/>
          </a:prstGeom>
          <a:noFill/>
          <a:ln>
            <a:noFill/>
          </a:ln>
        </p:spPr>
        <p:txBody>
          <a:bodyPr lIns="91425" tIns="91425" rIns="91425" bIns="91425" anchor="t" anchorCtr="0"/>
          <a:lstStyle>
            <a:lvl1pPr marL="255600" marR="0" lvl="0" indent="-255600" algn="l" rtl="0">
              <a:spcBef>
                <a:spcPts val="1500"/>
              </a:spcBef>
              <a:buClr>
                <a:srgbClr val="007FA3"/>
              </a:buClr>
              <a:buSzPct val="100000"/>
              <a:buFont typeface="Arial" panose="020B0604020202020204" pitchFamily="34" charset="0"/>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lang="en-IN" dirty="0" smtClean="0"/>
          </a:p>
        </p:txBody>
      </p:sp>
      <p:sp>
        <p:nvSpPr>
          <p:cNvPr id="3" name="Content Placeholder 2"/>
          <p:cNvSpPr>
            <a:spLocks noGrp="1"/>
          </p:cNvSpPr>
          <p:nvPr>
            <p:ph sz="quarter" idx="13"/>
          </p:nvPr>
        </p:nvSpPr>
        <p:spPr>
          <a:xfrm>
            <a:off x="457200" y="2278063"/>
            <a:ext cx="8229600" cy="5588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5" name="Content Placeholder 4"/>
          <p:cNvSpPr>
            <a:spLocks noGrp="1"/>
          </p:cNvSpPr>
          <p:nvPr>
            <p:ph sz="quarter" idx="14"/>
          </p:nvPr>
        </p:nvSpPr>
        <p:spPr>
          <a:xfrm>
            <a:off x="457200" y="2954338"/>
            <a:ext cx="8232775" cy="609600"/>
          </a:xfrm>
        </p:spPr>
        <p:txBody>
          <a:bodyPr/>
          <a:lstStyle>
            <a:lvl1pPr indent="-255600">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7" name="Content Placeholder 6"/>
          <p:cNvSpPr>
            <a:spLocks noGrp="1"/>
          </p:cNvSpPr>
          <p:nvPr>
            <p:ph sz="quarter" idx="15"/>
          </p:nvPr>
        </p:nvSpPr>
        <p:spPr>
          <a:xfrm>
            <a:off x="457200" y="3733800"/>
            <a:ext cx="8229600" cy="5508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9" name="Content Placeholder 8"/>
          <p:cNvSpPr>
            <a:spLocks noGrp="1"/>
          </p:cNvSpPr>
          <p:nvPr>
            <p:ph sz="quarter" idx="16"/>
          </p:nvPr>
        </p:nvSpPr>
        <p:spPr>
          <a:xfrm>
            <a:off x="457200" y="4427538"/>
            <a:ext cx="8229600" cy="652462"/>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11" name="Content Placeholder 10"/>
          <p:cNvSpPr>
            <a:spLocks noGrp="1"/>
          </p:cNvSpPr>
          <p:nvPr>
            <p:ph sz="quarter" idx="17"/>
          </p:nvPr>
        </p:nvSpPr>
        <p:spPr>
          <a:xfrm>
            <a:off x="457200" y="5181600"/>
            <a:ext cx="8229600" cy="500063"/>
          </a:xfrm>
        </p:spPr>
        <p:txBody>
          <a:bodyPr/>
          <a:lstStyle>
            <a:lvl1pPr marL="255588" indent="-255588">
              <a:defRPr/>
            </a:lvl1pPr>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IN" dirty="0"/>
          </a:p>
        </p:txBody>
      </p:sp>
      <p:sp>
        <p:nvSpPr>
          <p:cNvPr id="4" name="Content Placeholder 3"/>
          <p:cNvSpPr>
            <a:spLocks noGrp="1"/>
          </p:cNvSpPr>
          <p:nvPr>
            <p:ph sz="quarter" idx="18"/>
          </p:nvPr>
        </p:nvSpPr>
        <p:spPr>
          <a:xfrm>
            <a:off x="457200" y="5811838"/>
            <a:ext cx="8229600" cy="457200"/>
          </a:xfrm>
        </p:spPr>
        <p:txBody>
          <a:bodyPr/>
          <a:lstStyle>
            <a:lvl2pPr indent="-283464">
              <a:defRPr/>
            </a:lvl2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7"/>
          <p:cNvSpPr>
            <a:spLocks noGrp="1"/>
          </p:cNvSpPr>
          <p:nvPr>
            <p:ph sz="quarter" idx="19"/>
          </p:nvPr>
        </p:nvSpPr>
        <p:spPr>
          <a:xfrm>
            <a:off x="3657601" y="6418263"/>
            <a:ext cx="479834" cy="29845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quarter" idx="20"/>
          </p:nvPr>
        </p:nvSpPr>
        <p:spPr>
          <a:xfrm>
            <a:off x="5503863" y="6418263"/>
            <a:ext cx="45331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Content Placeholder 13"/>
          <p:cNvSpPr>
            <a:spLocks noGrp="1"/>
          </p:cNvSpPr>
          <p:nvPr>
            <p:ph sz="quarter" idx="21"/>
          </p:nvPr>
        </p:nvSpPr>
        <p:spPr>
          <a:xfrm>
            <a:off x="7200900" y="6418263"/>
            <a:ext cx="576027"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22"/>
          </p:nvPr>
        </p:nvSpPr>
        <p:spPr>
          <a:xfrm flipH="1">
            <a:off x="7976101" y="6418263"/>
            <a:ext cx="778599" cy="298450"/>
          </a:xfr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44794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9" name="Shape 39"/>
          <p:cNvSpPr txBox="1">
            <a:spLocks noGrp="1"/>
          </p:cNvSpPr>
          <p:nvPr>
            <p:ph type="body" idx="1"/>
          </p:nvPr>
        </p:nvSpPr>
        <p:spPr>
          <a:xfrm>
            <a:off x="457200" y="816429"/>
            <a:ext cx="8229600" cy="47897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endParaRP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endParaRPr/>
          </a:p>
        </p:txBody>
      </p:sp>
      <p:sp>
        <p:nvSpPr>
          <p:cNvPr id="42" name="Shape 42"/>
          <p:cNvSpPr txBox="1">
            <a:spLocks noGrp="1"/>
          </p:cNvSpPr>
          <p:nvPr>
            <p:ph type="ftr" idx="11"/>
          </p:nvPr>
        </p:nvSpPr>
        <p:spPr>
          <a:xfrm>
            <a:off x="93969" y="6165337"/>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3" name="Shape 4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44" name="Shape 4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lIns="91425" tIns="91425" rIns="91425" bIns="91425" anchor="t"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txBox="1">
            <a:spLocks noGrp="1"/>
          </p:cNvSpPr>
          <p:nvPr>
            <p:ph type="body" idx="1"/>
          </p:nvPr>
        </p:nvSpPr>
        <p:spPr>
          <a:xfrm>
            <a:off x="457200" y="816429"/>
            <a:ext cx="8229600" cy="402769"/>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lIns="91425" tIns="91425" rIns="91425" bIns="91425" anchor="t" anchorCtr="0"/>
          <a:lstStyle>
            <a:lvl1pPr marL="256032" marR="0" lvl="0" indent="-2560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65" name="Shape 65"/>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6" name="Shape 66"/>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67" name="Shape 67"/>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a:p>
        </p:txBody>
      </p:sp>
      <p:sp>
        <p:nvSpPr>
          <p:cNvPr id="71" name="Shape 71"/>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78" name="Shape 7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14">
            <a:alphaModFix/>
          </a:blip>
          <a:srcRect/>
          <a:stretch/>
        </p:blipFill>
        <p:spPr>
          <a:xfrm>
            <a:off x="443972" y="6429709"/>
            <a:ext cx="917999" cy="279914"/>
          </a:xfrm>
          <a:prstGeom prst="rect">
            <a:avLst/>
          </a:prstGeom>
          <a:noFill/>
          <a:ln>
            <a:noFill/>
          </a:ln>
        </p:spPr>
      </p:pic>
      <p:sp>
        <p:nvSpPr>
          <p:cNvPr id="9" name="Text Placeholder 5"/>
          <p:cNvSpPr txBox="1">
            <a:spLocks/>
          </p:cNvSpPr>
          <p:nvPr userDrawn="1"/>
        </p:nvSpPr>
        <p:spPr>
          <a:xfrm>
            <a:off x="2743200" y="6459075"/>
            <a:ext cx="6016702" cy="231285"/>
          </a:xfrm>
          <a:prstGeom prst="rect">
            <a:avLst/>
          </a:prstGeom>
        </p:spPr>
        <p:txBody>
          <a:bodyPr anchor="ctr"/>
          <a:lst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algn="r"/>
            <a:r>
              <a:rPr lang="en-US" altLang="en-US" sz="1200" smtClean="0">
                <a:solidFill>
                  <a:schemeClr val="tx1"/>
                </a:solidFill>
                <a:latin typeface="Verdana"/>
                <a:ea typeface="Verdana" panose="020B0604030504040204" pitchFamily="34" charset="0"/>
                <a:cs typeface="Verdana" panose="020B0604030504040204" pitchFamily="34" charset="0"/>
              </a:rPr>
              <a:t>Copyright © 2019, 2016, 2013 Pearson Education, Inc. All Rights Reserved</a:t>
            </a:r>
            <a:endParaRPr lang="en-US" altLang="en-US" sz="1200" dirty="0">
              <a:solidFill>
                <a:schemeClr val="tx1"/>
              </a:solidFill>
              <a:latin typeface="Verdana"/>
              <a:ea typeface="Verdana" panose="020B0604030504040204" pitchFamily="34" charset="0"/>
              <a:cs typeface="Verdana" panose="020B0604030504040204" pitchFamily="34" charset="0"/>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49" r:id="rId3"/>
    <p:sldLayoutId id="2147483668" r:id="rId4"/>
    <p:sldLayoutId id="2147483669" r:id="rId5"/>
    <p:sldLayoutId id="2147483651" r:id="rId6"/>
    <p:sldLayoutId id="2147483654" r:id="rId7"/>
    <p:sldLayoutId id="2147483655" r:id="rId8"/>
    <p:sldLayoutId id="2147483656" r:id="rId9"/>
    <p:sldLayoutId id="2147483667" r:id="rId10"/>
    <p:sldLayoutId id="2147483657" r:id="rId11"/>
    <p:sldLayoutId id="2147483673"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558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457200" y="1600200"/>
            <a:ext cx="8229600" cy="4525963"/>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2" name="Shape 12"/>
          <p:cNvSpPr txBox="1">
            <a:spLocks noGrp="1"/>
          </p:cNvSpPr>
          <p:nvPr>
            <p:ph type="ftr" idx="11"/>
          </p:nvPr>
        </p:nvSpPr>
        <p:spPr>
          <a:xfrm>
            <a:off x="93969" y="6172200"/>
            <a:ext cx="8595359" cy="235462"/>
          </a:xfrm>
          <a:prstGeom prst="rect">
            <a:avLst/>
          </a:prstGeom>
          <a:noFill/>
          <a:ln>
            <a:noFill/>
          </a:ln>
        </p:spPr>
        <p:txBody>
          <a:bodyPr lIns="91425" tIns="91425" rIns="91425" bIns="91425" anchor="b" anchorCtr="0"/>
          <a:lstStyle>
            <a:lvl1pPr marL="0" marR="0" lvl="0" indent="0" algn="l" rtl="0">
              <a:spcBef>
                <a:spcPts val="0"/>
              </a:spcBef>
              <a:buNone/>
              <a:defRPr sz="11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t>‹#›</a:t>
            </a:fld>
            <a:endParaRPr lang="en-US" sz="900" b="0" i="0" u="none" strike="noStrike" cap="none">
              <a:solidFill>
                <a:schemeClr val="lt1"/>
              </a:solidFill>
              <a:latin typeface="Arial"/>
              <a:ea typeface="Arial"/>
              <a:cs typeface="Arial"/>
              <a:sym typeface="Arial"/>
            </a:endParaRPr>
          </a:p>
        </p:txBody>
      </p:sp>
      <p:pic>
        <p:nvPicPr>
          <p:cNvPr id="15" name="Shape 15" descr="Pearson Logo"/>
          <p:cNvPicPr preferRelativeResize="0"/>
          <p:nvPr/>
        </p:nvPicPr>
        <p:blipFill rotWithShape="1">
          <a:blip r:embed="rId5">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0283969"/>
      </p:ext>
    </p:extLst>
  </p:cSld>
  <p:clrMap bg1="lt1" tx1="dk1" bg2="dk2" tx2="lt2" accent1="accent1" accent2="accent2" accent3="accent3" accent4="accent4" accent5="accent5" accent6="accent6" hlink="hlink" folHlink="folHlink"/>
  <p:sldLayoutIdLst>
    <p:sldLayoutId id="2147483664" r:id="rId1"/>
    <p:sldLayoutId id="2147483693" r:id="rId2"/>
    <p:sldLayoutId id="2147483694"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L="255588" marR="0" lvl="0" indent="-25603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Title 1"/>
          <p:cNvSpPr txBox="1">
            <a:spLocks noGrp="1"/>
          </p:cNvSpPr>
          <p:nvPr>
            <p:ph type="ctrTitle"/>
          </p:nvPr>
        </p:nvSpPr>
        <p:spPr>
          <a:xfrm>
            <a:off x="685800" y="381000"/>
            <a:ext cx="7772400" cy="1568823"/>
          </a:xfrm>
          <a:prstGeom prst="rect">
            <a:avLst/>
          </a:prstGeom>
          <a:noFill/>
          <a:ln>
            <a:noFill/>
          </a:ln>
        </p:spPr>
        <p:txBody>
          <a:bodyPr lIns="0" tIns="0" rIns="0" bIns="0" anchor="b" anchorCtr="0">
            <a:noAutofit/>
          </a:bodyPr>
          <a:lstStyle/>
          <a:p>
            <a:pPr lvl="0">
              <a:buSzPct val="25000"/>
            </a:pPr>
            <a:r>
              <a:rPr lang="en-US" sz="3400" dirty="0"/>
              <a:t>Integrating Educational </a:t>
            </a:r>
            <a:r>
              <a:rPr lang="en-US" sz="3400" dirty="0" smtClean="0"/>
              <a:t>Technology Into Teaching</a:t>
            </a:r>
            <a:r>
              <a:rPr lang="en-US" sz="3400" dirty="0"/>
              <a:t>: Transforming Learning </a:t>
            </a:r>
            <a:r>
              <a:rPr lang="en-US" sz="3400" dirty="0" smtClean="0"/>
              <a:t>Across </a:t>
            </a:r>
            <a:r>
              <a:rPr lang="en-US" sz="3400" dirty="0"/>
              <a:t>Disciplines</a:t>
            </a:r>
            <a:endParaRPr lang="en-US" sz="3400" b="1" i="0" u="none" strike="noStrike" cap="none" dirty="0">
              <a:solidFill>
                <a:schemeClr val="lt1"/>
              </a:solidFill>
              <a:sym typeface="Times New Roman"/>
            </a:endParaRPr>
          </a:p>
        </p:txBody>
      </p:sp>
      <p:sp>
        <p:nvSpPr>
          <p:cNvPr id="104" name="Content Placeholder 2"/>
          <p:cNvSpPr txBox="1">
            <a:spLocks noGrp="1"/>
          </p:cNvSpPr>
          <p:nvPr>
            <p:ph sz="quarter" idx="10"/>
          </p:nvPr>
        </p:nvSpPr>
        <p:spPr>
          <a:xfrm>
            <a:off x="685801" y="2743201"/>
            <a:ext cx="3684588" cy="533400"/>
          </a:xfrm>
          <a:prstGeom prst="rect">
            <a:avLst/>
          </a:prstGeom>
          <a:noFill/>
          <a:ln>
            <a:noFill/>
          </a:ln>
        </p:spPr>
        <p:txBody>
          <a:bodyPr lIns="0" tIns="0" rIns="0" bIns="0" anchor="t" anchorCtr="0">
            <a:noAutofit/>
          </a:bodyPr>
          <a:lstStyle/>
          <a:p>
            <a:pPr marL="0" lvl="0">
              <a:spcBef>
                <a:spcPts val="0"/>
              </a:spcBef>
              <a:buSzPct val="25000"/>
            </a:pPr>
            <a:r>
              <a:rPr lang="en-US" sz="2000" b="1" dirty="0">
                <a:latin typeface="Times New Roman" panose="02020603050405020304" pitchFamily="18" charset="0"/>
                <a:cs typeface="Times New Roman" panose="02020603050405020304" pitchFamily="18" charset="0"/>
              </a:rPr>
              <a:t>Eighth Edition</a:t>
            </a:r>
            <a:endParaRPr sz="2000" b="1" i="0" u="none" strike="noStrike" cap="none" dirty="0">
              <a:solidFill>
                <a:schemeClr val="dk1"/>
              </a:solidFill>
              <a:latin typeface="Times New Roman" panose="02020603050405020304" pitchFamily="18" charset="0"/>
              <a:cs typeface="Times New Roman" panose="02020603050405020304" pitchFamily="18" charset="0"/>
              <a:sym typeface="Arial"/>
            </a:endParaRPr>
          </a:p>
        </p:txBody>
      </p:sp>
      <p:sp>
        <p:nvSpPr>
          <p:cNvPr id="2" name="Content Placeholder 3"/>
          <p:cNvSpPr>
            <a:spLocks noGrp="1"/>
          </p:cNvSpPr>
          <p:nvPr>
            <p:ph sz="quarter" idx="11"/>
          </p:nvPr>
        </p:nvSpPr>
        <p:spPr>
          <a:xfrm>
            <a:off x="685801" y="3982134"/>
            <a:ext cx="3684588" cy="604837"/>
          </a:xfrm>
        </p:spPr>
        <p:txBody>
          <a:bodyPr/>
          <a:lstStyle/>
          <a:p>
            <a:pPr marL="0" algn="ctr"/>
            <a:r>
              <a:rPr lang="en-US" sz="3000" b="1" dirty="0">
                <a:latin typeface="+mn-lt"/>
              </a:rPr>
              <a:t>Chapter </a:t>
            </a:r>
            <a:r>
              <a:rPr lang="en-US" sz="3000" b="1" dirty="0" smtClean="0">
                <a:latin typeface="+mn-lt"/>
              </a:rPr>
              <a:t>4</a:t>
            </a:r>
            <a:endParaRPr lang="en-US" sz="3000" dirty="0">
              <a:latin typeface="+mn-lt"/>
            </a:endParaRPr>
          </a:p>
        </p:txBody>
      </p:sp>
      <p:sp>
        <p:nvSpPr>
          <p:cNvPr id="3" name="Content Placeholder 4"/>
          <p:cNvSpPr>
            <a:spLocks noGrp="1"/>
          </p:cNvSpPr>
          <p:nvPr>
            <p:ph sz="quarter" idx="12"/>
          </p:nvPr>
        </p:nvSpPr>
        <p:spPr>
          <a:xfrm>
            <a:off x="685800" y="4688831"/>
            <a:ext cx="3886200" cy="1187121"/>
          </a:xfrm>
        </p:spPr>
        <p:txBody>
          <a:bodyPr/>
          <a:lstStyle/>
          <a:p>
            <a:pPr algn="ctr">
              <a:buSzPct val="25000"/>
            </a:pPr>
            <a:r>
              <a:rPr lang="en-US" sz="2200" dirty="0">
                <a:latin typeface="Arial (Body)"/>
              </a:rPr>
              <a:t>Technology Device and Software Resources for Classroom Productivity</a:t>
            </a:r>
          </a:p>
        </p:txBody>
      </p:sp>
      <p:pic>
        <p:nvPicPr>
          <p:cNvPr id="4" name="Picture 3" descr="Front Cover: Integrating Educational Technology into Teaching: Transforming Learning Across Disciplines Eight Edition by Roblyer and Hughe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42861" y="2048847"/>
            <a:ext cx="3015339" cy="3827106"/>
          </a:xfrm>
          <a:prstGeom prst="rect">
            <a:avLst/>
          </a:prstGeom>
          <a:ln w="9525">
            <a:solidFill>
              <a:schemeClr val="tx1"/>
            </a:solidFill>
          </a:ln>
          <a:effectLst/>
        </p:spPr>
      </p:pic>
      <p:sp>
        <p:nvSpPr>
          <p:cNvPr id="5" name="Content Placeholder 5"/>
          <p:cNvSpPr>
            <a:spLocks noGrp="1"/>
          </p:cNvSpPr>
          <p:nvPr>
            <p:ph sz="quarter" idx="13"/>
          </p:nvPr>
        </p:nvSpPr>
        <p:spPr>
          <a:xfrm>
            <a:off x="2487706" y="6371935"/>
            <a:ext cx="6279776" cy="269876"/>
          </a:xfrm>
        </p:spPr>
        <p:txBody>
          <a:bodyPr/>
          <a:lstStyle/>
          <a:p>
            <a:pPr algn="r"/>
            <a:r>
              <a:rPr lang="en-US" altLang="en-US" dirty="0">
                <a:latin typeface="Verdana"/>
              </a:rPr>
              <a:t>Copyright © 2019, 2016, 2013 Pearson Education, Inc. All Rights </a:t>
            </a:r>
            <a:r>
              <a:rPr lang="en-US" altLang="en-US" dirty="0" smtClean="0">
                <a:latin typeface="Verdana"/>
              </a:rPr>
              <a:t>Reserved</a:t>
            </a:r>
            <a:endParaRPr lang="en-US" altLang="en-US" dirty="0">
              <a:latin typeface="Verdana"/>
            </a:endParaRPr>
          </a:p>
        </p:txBody>
      </p:sp>
    </p:spTree>
    <p:extLst>
      <p:ext uri="{BB962C8B-B14F-4D97-AF65-F5344CB8AC3E}">
        <p14:creationId xmlns:p14="http://schemas.microsoft.com/office/powerpoint/2010/main" val="3026343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Productivity Uses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Writing and publishing</a:t>
            </a:r>
          </a:p>
          <a:p>
            <a:pPr marL="255651" lvl="0" indent="-255651">
              <a:spcAft>
                <a:spcPct val="0"/>
              </a:spcAft>
              <a:buSzPts val="2400"/>
              <a:tabLst/>
            </a:pPr>
            <a:r>
              <a:rPr lang="en-US" sz="2400" dirty="0">
                <a:solidFill>
                  <a:srgbClr val="000000"/>
                </a:solidFill>
                <a:latin typeface="Arial (Body)"/>
              </a:rPr>
              <a:t>Representation</a:t>
            </a:r>
          </a:p>
          <a:p>
            <a:pPr marL="255651" lvl="0" indent="-255651">
              <a:spcAft>
                <a:spcPct val="0"/>
              </a:spcAft>
              <a:buSzPts val="2400"/>
              <a:tabLst/>
            </a:pPr>
            <a:r>
              <a:rPr lang="en-US" sz="2400" dirty="0">
                <a:solidFill>
                  <a:srgbClr val="000000"/>
                </a:solidFill>
                <a:latin typeface="Arial (Body)"/>
              </a:rPr>
              <a:t>Data collection and analysis</a:t>
            </a:r>
          </a:p>
          <a:p>
            <a:pPr marL="255651" lvl="0" indent="-255651">
              <a:spcAft>
                <a:spcPct val="0"/>
              </a:spcAft>
              <a:buSzPts val="2400"/>
              <a:tabLst/>
            </a:pPr>
            <a:r>
              <a:rPr lang="en-US" sz="2400" dirty="0">
                <a:solidFill>
                  <a:srgbClr val="000000"/>
                </a:solidFill>
                <a:latin typeface="Arial (Body)"/>
              </a:rPr>
              <a:t>Planning and organizing</a:t>
            </a:r>
          </a:p>
          <a:p>
            <a:pPr marL="255651" lvl="0" indent="-255651">
              <a:spcAft>
                <a:spcPct val="0"/>
              </a:spcAft>
              <a:buSzPts val="2400"/>
              <a:tabLst/>
            </a:pPr>
            <a:r>
              <a:rPr lang="en-US" sz="2400" dirty="0">
                <a:solidFill>
                  <a:srgbClr val="000000"/>
                </a:solidFill>
                <a:latin typeface="Arial (Body)"/>
              </a:rPr>
              <a:t>Instructional material generation</a:t>
            </a:r>
          </a:p>
          <a:p>
            <a:pPr marL="255651" lvl="0" indent="-255651">
              <a:spcAft>
                <a:spcPct val="0"/>
              </a:spcAft>
              <a:buSzPts val="2400"/>
              <a:tabLst/>
            </a:pPr>
            <a:r>
              <a:rPr lang="en-US" sz="2400" dirty="0">
                <a:solidFill>
                  <a:srgbClr val="000000"/>
                </a:solidFill>
                <a:latin typeface="Arial (Body)"/>
              </a:rPr>
              <a:t>Assessment</a:t>
            </a:r>
          </a:p>
        </p:txBody>
      </p:sp>
    </p:spTree>
    <p:extLst>
      <p:ext uri="{BB962C8B-B14F-4D97-AF65-F5344CB8AC3E}">
        <p14:creationId xmlns:p14="http://schemas.microsoft.com/office/powerpoint/2010/main" val="155524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Writing and Publishing Software for Teaching and Learning</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827141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Writing and Publishing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115660"/>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Word processing</a:t>
            </a:r>
          </a:p>
          <a:p>
            <a:pPr marL="255651" lvl="0" indent="-255651">
              <a:spcAft>
                <a:spcPct val="0"/>
              </a:spcAft>
              <a:buSzPts val="2400"/>
              <a:tabLst/>
            </a:pPr>
            <a:r>
              <a:rPr lang="en-US" altLang="en-US" sz="2400" dirty="0">
                <a:solidFill>
                  <a:srgbClr val="000000"/>
                </a:solidFill>
                <a:latin typeface="Arial (Body)"/>
              </a:rPr>
              <a:t>Desktop publishing</a:t>
            </a:r>
          </a:p>
        </p:txBody>
      </p:sp>
    </p:spTree>
    <p:extLst>
      <p:ext uri="{BB962C8B-B14F-4D97-AF65-F5344CB8AC3E}">
        <p14:creationId xmlns:p14="http://schemas.microsoft.com/office/powerpoint/2010/main" val="2843927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sz="3200" smtClean="0">
                <a:latin typeface="Times New Roman" panose="02020603050405020304" pitchFamily="18" charset="0"/>
              </a:rPr>
              <a:t>Integration Strategies for Writing and Publishing Software</a:t>
            </a:r>
            <a:endParaRPr lang="en-US" sz="320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tabLst/>
            </a:pPr>
            <a:r>
              <a:rPr lang="en-US" altLang="en-US" sz="1800" dirty="0">
                <a:solidFill>
                  <a:srgbClr val="000000"/>
                </a:solidFill>
                <a:latin typeface="Arial (Body)"/>
              </a:rPr>
              <a:t>Teachers create documents for instruction and administrative tasks</a:t>
            </a:r>
          </a:p>
          <a:p>
            <a:pPr lvl="1" indent="-285750">
              <a:spcAft>
                <a:spcPct val="0"/>
              </a:spcAft>
              <a:buFontTx/>
              <a:buChar char="–"/>
            </a:pPr>
            <a:r>
              <a:rPr lang="en-US" altLang="en-US" sz="1800" dirty="0">
                <a:solidFill>
                  <a:srgbClr val="000000"/>
                </a:solidFill>
                <a:latin typeface="Arial (Body)"/>
              </a:rPr>
              <a:t>Saves time to create and modify materials</a:t>
            </a:r>
          </a:p>
          <a:p>
            <a:pPr lvl="1" indent="-285750">
              <a:spcAft>
                <a:spcPct val="0"/>
              </a:spcAft>
              <a:buFontTx/>
              <a:buChar char="–"/>
            </a:pPr>
            <a:r>
              <a:rPr lang="en-US" altLang="en-US" sz="1800" dirty="0">
                <a:solidFill>
                  <a:srgbClr val="000000"/>
                </a:solidFill>
                <a:latin typeface="Arial (Body)"/>
              </a:rPr>
              <a:t>Enhances document appearance</a:t>
            </a:r>
          </a:p>
          <a:p>
            <a:pPr lvl="1" indent="-285750">
              <a:spcAft>
                <a:spcPct val="0"/>
              </a:spcAft>
              <a:buFontTx/>
              <a:buChar char="–"/>
            </a:pPr>
            <a:r>
              <a:rPr lang="en-US" altLang="en-US" sz="1800" dirty="0">
                <a:solidFill>
                  <a:srgbClr val="000000"/>
                </a:solidFill>
                <a:latin typeface="Arial (Body)"/>
              </a:rPr>
              <a:t>Allows document sharing and exchange</a:t>
            </a:r>
          </a:p>
          <a:p>
            <a:pPr lvl="1" indent="-285750">
              <a:spcAft>
                <a:spcPct val="0"/>
              </a:spcAft>
              <a:buFontTx/>
              <a:buChar char="–"/>
            </a:pPr>
            <a:r>
              <a:rPr lang="en-US" altLang="en-US" sz="1800" dirty="0">
                <a:solidFill>
                  <a:srgbClr val="000000"/>
                </a:solidFill>
                <a:latin typeface="Arial (Body)"/>
              </a:rPr>
              <a:t>Allows collaboration on documents</a:t>
            </a:r>
          </a:p>
          <a:p>
            <a:pPr marL="255651" lvl="0" indent="-255651">
              <a:spcAft>
                <a:spcPct val="0"/>
              </a:spcAft>
              <a:tabLst/>
            </a:pPr>
            <a:r>
              <a:rPr lang="en-US" altLang="en-US" sz="1800" dirty="0">
                <a:solidFill>
                  <a:srgbClr val="000000"/>
                </a:solidFill>
                <a:latin typeface="Arial (Body)"/>
              </a:rPr>
              <a:t>Learners write and publish to represent their developing knowledge</a:t>
            </a:r>
          </a:p>
          <a:p>
            <a:pPr marL="741553" lvl="1" indent="-284353">
              <a:spcAft>
                <a:spcPct val="0"/>
              </a:spcAft>
            </a:pPr>
            <a:r>
              <a:rPr lang="en-US" altLang="en-US" sz="1800" dirty="0">
                <a:solidFill>
                  <a:srgbClr val="000000"/>
                </a:solidFill>
                <a:latin typeface="Arial (Body)"/>
              </a:rPr>
              <a:t>Supports the writing process</a:t>
            </a:r>
          </a:p>
          <a:p>
            <a:pPr marL="741553" lvl="1" indent="-284353">
              <a:spcAft>
                <a:spcPct val="0"/>
              </a:spcAft>
            </a:pPr>
            <a:r>
              <a:rPr lang="en-US" altLang="en-US" sz="1800" dirty="0">
                <a:solidFill>
                  <a:srgbClr val="000000"/>
                </a:solidFill>
                <a:latin typeface="Arial (Body)"/>
              </a:rPr>
              <a:t>Facilitates collaborative writing projects</a:t>
            </a:r>
          </a:p>
          <a:p>
            <a:pPr marL="741553" lvl="1" indent="-284353">
              <a:spcAft>
                <a:spcPct val="0"/>
              </a:spcAft>
            </a:pPr>
            <a:r>
              <a:rPr lang="en-US" altLang="en-US" sz="1800" dirty="0">
                <a:solidFill>
                  <a:srgbClr val="000000"/>
                </a:solidFill>
                <a:latin typeface="Arial (Body)"/>
              </a:rPr>
              <a:t>Supports meaningful language use and language learning</a:t>
            </a:r>
          </a:p>
          <a:p>
            <a:pPr marL="741553" lvl="1" indent="-284353">
              <a:spcAft>
                <a:spcPct val="0"/>
              </a:spcAft>
            </a:pPr>
            <a:r>
              <a:rPr lang="en-US" altLang="en-US" sz="1800" dirty="0">
                <a:solidFill>
                  <a:srgbClr val="000000"/>
                </a:solidFill>
                <a:latin typeface="Arial (Body)"/>
              </a:rPr>
              <a:t>Encourages writing across the curriculum</a:t>
            </a:r>
          </a:p>
          <a:p>
            <a:pPr marL="741553" lvl="1" indent="-284353">
              <a:spcAft>
                <a:spcPct val="0"/>
              </a:spcAft>
            </a:pPr>
            <a:r>
              <a:rPr lang="en-US" altLang="en-US" sz="1800" dirty="0">
                <a:solidFill>
                  <a:srgbClr val="000000"/>
                </a:solidFill>
                <a:latin typeface="Arial (Body)"/>
              </a:rPr>
              <a:t>Provides outlet for reporting research findings</a:t>
            </a:r>
          </a:p>
          <a:p>
            <a:pPr marL="741553" lvl="1" indent="-284353">
              <a:spcAft>
                <a:spcPct val="0"/>
              </a:spcAft>
            </a:pPr>
            <a:r>
              <a:rPr lang="en-US" altLang="en-US" sz="1800" dirty="0">
                <a:solidFill>
                  <a:srgbClr val="000000"/>
                </a:solidFill>
                <a:latin typeface="Arial (Body)"/>
              </a:rPr>
              <a:t>Offers development of creative works</a:t>
            </a:r>
          </a:p>
        </p:txBody>
      </p:sp>
    </p:spTree>
    <p:extLst>
      <p:ext uri="{BB962C8B-B14F-4D97-AF65-F5344CB8AC3E}">
        <p14:creationId xmlns:p14="http://schemas.microsoft.com/office/powerpoint/2010/main" val="2005067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General Instructional Strategies for Teaching Software to Students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Prepare for teaching</a:t>
            </a:r>
          </a:p>
          <a:p>
            <a:pPr marL="255651" lvl="0" indent="-255651">
              <a:spcAft>
                <a:spcPct val="0"/>
              </a:spcAft>
              <a:buSzPts val="2400"/>
              <a:tabLst/>
            </a:pPr>
            <a:r>
              <a:rPr lang="en-US" altLang="en-US" sz="2400" dirty="0">
                <a:solidFill>
                  <a:srgbClr val="000000"/>
                </a:solidFill>
                <a:latin typeface="Arial (Body)"/>
              </a:rPr>
              <a:t>Demonstrate the basics</a:t>
            </a:r>
          </a:p>
          <a:p>
            <a:pPr marL="255651" lvl="0" indent="-255651">
              <a:spcAft>
                <a:spcPct val="0"/>
              </a:spcAft>
              <a:buSzPts val="2400"/>
              <a:tabLst/>
            </a:pPr>
            <a:r>
              <a:rPr lang="en-US" altLang="en-US" sz="2400" dirty="0">
                <a:solidFill>
                  <a:srgbClr val="000000"/>
                </a:solidFill>
                <a:latin typeface="Arial (Body)"/>
              </a:rPr>
              <a:t>Assign individual practice</a:t>
            </a:r>
          </a:p>
          <a:p>
            <a:pPr marL="255651" lvl="0" indent="-255651">
              <a:spcAft>
                <a:spcPct val="0"/>
              </a:spcAft>
              <a:buSzPts val="2400"/>
              <a:tabLst/>
            </a:pPr>
            <a:r>
              <a:rPr lang="en-US" altLang="en-US" sz="2400" dirty="0">
                <a:solidFill>
                  <a:srgbClr val="000000"/>
                </a:solidFill>
                <a:latin typeface="Arial (Body)"/>
              </a:rPr>
              <a:t>Demonstrate advanced features</a:t>
            </a:r>
          </a:p>
          <a:p>
            <a:pPr marL="255651" lvl="0" indent="-255651">
              <a:spcAft>
                <a:spcPct val="0"/>
              </a:spcAft>
              <a:buSzPts val="2400"/>
              <a:tabLst/>
            </a:pPr>
            <a:r>
              <a:rPr lang="en-US" altLang="en-US" sz="2400" dirty="0">
                <a:solidFill>
                  <a:srgbClr val="000000"/>
                </a:solidFill>
                <a:latin typeface="Arial (Body)"/>
              </a:rPr>
              <a:t>Assign more individual practice</a:t>
            </a:r>
          </a:p>
          <a:p>
            <a:pPr marL="255651" lvl="0" indent="-255651">
              <a:spcAft>
                <a:spcPct val="0"/>
              </a:spcAft>
              <a:buSzPts val="2400"/>
              <a:tabLst/>
            </a:pPr>
            <a:r>
              <a:rPr lang="en-US" altLang="en-US" sz="2400" dirty="0">
                <a:solidFill>
                  <a:srgbClr val="000000"/>
                </a:solidFill>
                <a:latin typeface="Arial (Body)"/>
              </a:rPr>
              <a:t>Demonstrate procedures with new files</a:t>
            </a:r>
          </a:p>
          <a:p>
            <a:pPr marL="255651" lvl="0" indent="-255651">
              <a:spcAft>
                <a:spcPct val="0"/>
              </a:spcAft>
              <a:buSzPts val="2400"/>
              <a:tabLst/>
            </a:pPr>
            <a:r>
              <a:rPr lang="en-US" altLang="en-US" sz="2400" dirty="0">
                <a:solidFill>
                  <a:srgbClr val="000000"/>
                </a:solidFill>
                <a:latin typeface="Arial (Body)"/>
              </a:rPr>
              <a:t>Assign more individual practice</a:t>
            </a:r>
          </a:p>
        </p:txBody>
      </p:sp>
    </p:spTree>
    <p:extLst>
      <p:ext uri="{BB962C8B-B14F-4D97-AF65-F5344CB8AC3E}">
        <p14:creationId xmlns:p14="http://schemas.microsoft.com/office/powerpoint/2010/main" val="1282516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Key Design Strategies for Writing and Publishing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09160"/>
          </a:xfrm>
        </p:spPr>
        <p:txBody>
          <a:bodyPr wrap="square" lIns="91425" tIns="91425" rIns="91425" bIns="91425">
            <a:noAutofit/>
          </a:bodyPr>
          <a:lstStyle/>
          <a:p>
            <a:pPr marL="255651" lvl="0" indent="-255651">
              <a:spcAft>
                <a:spcPct val="0"/>
              </a:spcAft>
              <a:buSzPts val="2400"/>
              <a:tabLst/>
            </a:pPr>
            <a:r>
              <a:rPr lang="en-US" sz="2200" dirty="0">
                <a:solidFill>
                  <a:srgbClr val="000000"/>
                </a:solidFill>
                <a:latin typeface="Arial (Body)"/>
              </a:rPr>
              <a:t>Use a limited number of typefaces (fonts)</a:t>
            </a:r>
          </a:p>
          <a:p>
            <a:pPr marL="255651" lvl="0" indent="-255651">
              <a:spcAft>
                <a:spcPct val="0"/>
              </a:spcAft>
              <a:buSzPts val="2400"/>
              <a:tabLst/>
            </a:pPr>
            <a:r>
              <a:rPr lang="en-US" sz="2200" dirty="0">
                <a:solidFill>
                  <a:srgbClr val="000000"/>
                </a:solidFill>
                <a:latin typeface="Arial (Body)"/>
              </a:rPr>
              <a:t>Use a different font for title and text</a:t>
            </a:r>
          </a:p>
          <a:p>
            <a:pPr marL="255651" lvl="0" indent="-255651">
              <a:spcAft>
                <a:spcPct val="0"/>
              </a:spcAft>
              <a:buSzPts val="2400"/>
              <a:tabLst/>
            </a:pPr>
            <a:r>
              <a:rPr lang="en-US" sz="2200" dirty="0">
                <a:solidFill>
                  <a:srgbClr val="000000"/>
                </a:solidFill>
                <a:latin typeface="Arial (Body)"/>
              </a:rPr>
              <a:t>Use appropriate sizes for type</a:t>
            </a:r>
          </a:p>
          <a:p>
            <a:pPr marL="255651" lvl="0" indent="-255651">
              <a:spcAft>
                <a:spcPct val="0"/>
              </a:spcAft>
              <a:buSzPts val="2400"/>
              <a:tabLst/>
            </a:pPr>
            <a:r>
              <a:rPr lang="en-US" sz="2200" dirty="0">
                <a:solidFill>
                  <a:srgbClr val="000000"/>
                </a:solidFill>
                <a:latin typeface="Arial (Body)"/>
              </a:rPr>
              <a:t>Avoid overuse of type styles</a:t>
            </a:r>
          </a:p>
          <a:p>
            <a:pPr marL="255651" lvl="0" indent="-255651">
              <a:spcAft>
                <a:spcPct val="0"/>
              </a:spcAft>
              <a:buSzPts val="2400"/>
              <a:tabLst/>
            </a:pPr>
            <a:r>
              <a:rPr lang="en-US" sz="2200" dirty="0">
                <a:solidFill>
                  <a:srgbClr val="000000"/>
                </a:solidFill>
                <a:latin typeface="Arial (Body)"/>
              </a:rPr>
              <a:t>Match text and background colors</a:t>
            </a:r>
          </a:p>
          <a:p>
            <a:pPr marL="255651" lvl="0" indent="-255651">
              <a:spcAft>
                <a:spcPct val="0"/>
              </a:spcAft>
              <a:buSzPts val="2400"/>
              <a:tabLst/>
            </a:pPr>
            <a:r>
              <a:rPr lang="en-US" sz="2200" dirty="0">
                <a:solidFill>
                  <a:srgbClr val="000000"/>
                </a:solidFill>
                <a:latin typeface="Arial (Body)"/>
              </a:rPr>
              <a:t>Use visual cues</a:t>
            </a:r>
          </a:p>
          <a:p>
            <a:pPr marL="255651" lvl="0" indent="-255651">
              <a:spcAft>
                <a:spcPct val="0"/>
              </a:spcAft>
              <a:buSzPts val="2400"/>
              <a:tabLst/>
            </a:pPr>
            <a:r>
              <a:rPr lang="en-US" sz="2200" dirty="0">
                <a:solidFill>
                  <a:srgbClr val="000000"/>
                </a:solidFill>
                <a:latin typeface="Arial (Body)"/>
              </a:rPr>
              <a:t>Use white space well</a:t>
            </a:r>
          </a:p>
          <a:p>
            <a:pPr marL="255651" lvl="0" indent="-255651">
              <a:spcAft>
                <a:spcPct val="0"/>
              </a:spcAft>
              <a:buSzPts val="2400"/>
              <a:tabLst/>
            </a:pPr>
            <a:r>
              <a:rPr lang="en-US" sz="2200" dirty="0">
                <a:solidFill>
                  <a:srgbClr val="000000"/>
                </a:solidFill>
                <a:latin typeface="Arial (Body)"/>
              </a:rPr>
              <a:t>Create and use graphics carefully</a:t>
            </a:r>
          </a:p>
          <a:p>
            <a:pPr marL="255651" lvl="0" indent="-255651">
              <a:spcAft>
                <a:spcPct val="0"/>
              </a:spcAft>
              <a:buSzPts val="2400"/>
              <a:tabLst/>
            </a:pPr>
            <a:r>
              <a:rPr lang="en-US" sz="2200" dirty="0">
                <a:solidFill>
                  <a:srgbClr val="000000"/>
                </a:solidFill>
                <a:latin typeface="Arial (Body)"/>
              </a:rPr>
              <a:t>Avoid common text format and text break errors</a:t>
            </a:r>
          </a:p>
        </p:txBody>
      </p:sp>
    </p:spTree>
    <p:extLst>
      <p:ext uri="{BB962C8B-B14F-4D97-AF65-F5344CB8AC3E}">
        <p14:creationId xmlns:p14="http://schemas.microsoft.com/office/powerpoint/2010/main" val="36171853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Benefits of Writing and Publishing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293453"/>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Better writing quality</a:t>
            </a:r>
          </a:p>
          <a:p>
            <a:pPr marL="255651" lvl="0" indent="-255651">
              <a:spcAft>
                <a:spcPct val="0"/>
              </a:spcAft>
              <a:buSzPts val="2400"/>
              <a:tabLst/>
            </a:pPr>
            <a:r>
              <a:rPr lang="en-US" altLang="en-US" sz="2400" dirty="0">
                <a:solidFill>
                  <a:srgbClr val="000000"/>
                </a:solidFill>
                <a:latin typeface="Arial (Body)"/>
              </a:rPr>
              <a:t>More writing</a:t>
            </a:r>
          </a:p>
          <a:p>
            <a:pPr marL="255651" lvl="0" indent="-255651">
              <a:spcAft>
                <a:spcPct val="0"/>
              </a:spcAft>
              <a:buSzPts val="2400"/>
              <a:tabLst/>
            </a:pPr>
            <a:r>
              <a:rPr lang="en-US" altLang="en-US" sz="2400" dirty="0">
                <a:solidFill>
                  <a:srgbClr val="000000"/>
                </a:solidFill>
                <a:latin typeface="Arial (Body)"/>
              </a:rPr>
              <a:t>Fewer mechanical errors</a:t>
            </a:r>
          </a:p>
          <a:p>
            <a:pPr marL="255651" lvl="0" indent="-255651">
              <a:spcAft>
                <a:spcPct val="0"/>
              </a:spcAft>
              <a:buSzPts val="2400"/>
              <a:tabLst/>
            </a:pPr>
            <a:r>
              <a:rPr lang="en-US" altLang="en-US" sz="2400" dirty="0">
                <a:solidFill>
                  <a:srgbClr val="000000"/>
                </a:solidFill>
                <a:latin typeface="Arial (Body)"/>
              </a:rPr>
              <a:t>Increased engagement in revision</a:t>
            </a:r>
          </a:p>
          <a:p>
            <a:pPr marL="255651" lvl="0" indent="-255651">
              <a:spcAft>
                <a:spcPct val="0"/>
              </a:spcAft>
              <a:buSzPts val="2400"/>
              <a:tabLst/>
            </a:pPr>
            <a:r>
              <a:rPr lang="en-US" altLang="en-US" sz="2400" dirty="0">
                <a:solidFill>
                  <a:srgbClr val="000000"/>
                </a:solidFill>
                <a:latin typeface="Arial (Body)"/>
              </a:rPr>
              <a:t>More frequent publication of work</a:t>
            </a:r>
          </a:p>
          <a:p>
            <a:pPr marL="255651" lvl="0" indent="-255651">
              <a:spcAft>
                <a:spcPct val="0"/>
              </a:spcAft>
              <a:buSzPts val="2400"/>
              <a:tabLst/>
            </a:pPr>
            <a:r>
              <a:rPr lang="en-US" altLang="en-US" sz="2400" dirty="0">
                <a:solidFill>
                  <a:srgbClr val="000000"/>
                </a:solidFill>
                <a:latin typeface="Arial (Body)"/>
              </a:rPr>
              <a:t>Better attitudes toward writing</a:t>
            </a:r>
          </a:p>
          <a:p>
            <a:pPr marL="255651" lvl="0" indent="-255651">
              <a:spcAft>
                <a:spcPct val="0"/>
              </a:spcAft>
              <a:buSzPts val="2400"/>
              <a:tabLst/>
            </a:pPr>
            <a:r>
              <a:rPr lang="en-US" altLang="en-US" sz="2400" dirty="0">
                <a:solidFill>
                  <a:srgbClr val="000000"/>
                </a:solidFill>
                <a:latin typeface="Arial (Body)"/>
              </a:rPr>
              <a:t>Benefits emerge when technology resources are used in the context of optimal writing instruction</a:t>
            </a:r>
          </a:p>
        </p:txBody>
      </p:sp>
    </p:spTree>
    <p:extLst>
      <p:ext uri="{BB962C8B-B14F-4D97-AF65-F5344CB8AC3E}">
        <p14:creationId xmlns:p14="http://schemas.microsoft.com/office/powerpoint/2010/main" val="2906128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Challenges of Using Writing and Publishing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The age at which to introduce word processing</a:t>
            </a:r>
          </a:p>
          <a:p>
            <a:pPr marL="255651" lvl="0" indent="-255651">
              <a:spcAft>
                <a:spcPct val="0"/>
              </a:spcAft>
              <a:buSzPts val="2400"/>
              <a:tabLst/>
            </a:pPr>
            <a:r>
              <a:rPr lang="en-US" altLang="en-US" sz="2400" dirty="0">
                <a:solidFill>
                  <a:srgbClr val="000000"/>
                </a:solidFill>
                <a:latin typeface="Arial (Body)"/>
              </a:rPr>
              <a:t>The need to teach keyboarding skills</a:t>
            </a:r>
          </a:p>
          <a:p>
            <a:pPr marL="255651" lvl="0" indent="-255651">
              <a:spcAft>
                <a:spcPct val="0"/>
              </a:spcAft>
              <a:buSzPts val="2400"/>
              <a:tabLst/>
            </a:pPr>
            <a:r>
              <a:rPr lang="en-US" altLang="en-US" sz="2400" dirty="0">
                <a:solidFill>
                  <a:srgbClr val="000000"/>
                </a:solidFill>
                <a:latin typeface="Arial (Body)"/>
              </a:rPr>
              <a:t>The effects of word processing on handwriting</a:t>
            </a:r>
          </a:p>
          <a:p>
            <a:pPr marL="255651" lvl="0" indent="-255651">
              <a:spcAft>
                <a:spcPct val="0"/>
              </a:spcAft>
              <a:buSzPts val="2400"/>
              <a:tabLst/>
            </a:pPr>
            <a:r>
              <a:rPr lang="en-US" altLang="en-US" sz="2400" dirty="0">
                <a:solidFill>
                  <a:srgbClr val="000000"/>
                </a:solidFill>
                <a:latin typeface="Arial (Body)"/>
              </a:rPr>
              <a:t>The impact on assessment</a:t>
            </a:r>
          </a:p>
          <a:p>
            <a:pPr marL="255651" lvl="0" indent="-255651">
              <a:spcAft>
                <a:spcPct val="0"/>
              </a:spcAft>
              <a:buSzPts val="2400"/>
              <a:tabLst/>
            </a:pPr>
            <a:r>
              <a:rPr lang="en-US" altLang="en-US" sz="2400" dirty="0">
                <a:solidFill>
                  <a:srgbClr val="000000"/>
                </a:solidFill>
                <a:latin typeface="Arial (Body)"/>
              </a:rPr>
              <a:t>The introduction of inadvertent errors in text</a:t>
            </a:r>
          </a:p>
        </p:txBody>
      </p:sp>
    </p:spTree>
    <p:extLst>
      <p:ext uri="{BB962C8B-B14F-4D97-AF65-F5344CB8AC3E}">
        <p14:creationId xmlns:p14="http://schemas.microsoft.com/office/powerpoint/2010/main" val="3967100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Representation Software for Teaching and Learning</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2888111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Representation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Draw or paint software</a:t>
            </a:r>
          </a:p>
          <a:p>
            <a:pPr marL="255651" lvl="0" indent="-255651">
              <a:spcAft>
                <a:spcPct val="0"/>
              </a:spcAft>
              <a:buSzPts val="2400"/>
              <a:tabLst/>
            </a:pPr>
            <a:r>
              <a:rPr lang="en-US" sz="2400" dirty="0">
                <a:solidFill>
                  <a:srgbClr val="000000"/>
                </a:solidFill>
                <a:latin typeface="Arial (Body)"/>
              </a:rPr>
              <a:t>Image editors</a:t>
            </a:r>
          </a:p>
          <a:p>
            <a:pPr marL="255651" lvl="0" indent="-255651">
              <a:spcAft>
                <a:spcPct val="0"/>
              </a:spcAft>
              <a:buSzPts val="2400"/>
              <a:tabLst/>
            </a:pPr>
            <a:r>
              <a:rPr lang="en-US" sz="2400" dirty="0">
                <a:solidFill>
                  <a:srgbClr val="000000"/>
                </a:solidFill>
                <a:latin typeface="Arial (Body)"/>
              </a:rPr>
              <a:t>Media collections</a:t>
            </a:r>
          </a:p>
          <a:p>
            <a:pPr marL="255651" lvl="0" indent="-255651">
              <a:spcAft>
                <a:spcPct val="0"/>
              </a:spcAft>
              <a:buSzPts val="2400"/>
              <a:tabLst/>
            </a:pPr>
            <a:r>
              <a:rPr lang="en-US" sz="2400" dirty="0">
                <a:solidFill>
                  <a:srgbClr val="000000"/>
                </a:solidFill>
                <a:latin typeface="Arial (Body)"/>
              </a:rPr>
              <a:t>Infographic software</a:t>
            </a:r>
          </a:p>
          <a:p>
            <a:pPr marL="255651" lvl="0" indent="-255651">
              <a:spcAft>
                <a:spcPct val="0"/>
              </a:spcAft>
              <a:buSzPts val="2400"/>
              <a:tabLst/>
            </a:pPr>
            <a:r>
              <a:rPr lang="en-US" sz="2400" dirty="0">
                <a:solidFill>
                  <a:srgbClr val="000000"/>
                </a:solidFill>
                <a:latin typeface="Arial (Body)"/>
              </a:rPr>
              <a:t>Presentation software</a:t>
            </a:r>
            <a:endParaRPr lang="en-US" altLang="en-US" sz="2400" dirty="0">
              <a:solidFill>
                <a:srgbClr val="000000"/>
              </a:solidFill>
              <a:latin typeface="Arial (Body)"/>
            </a:endParaRPr>
          </a:p>
        </p:txBody>
      </p:sp>
    </p:spTree>
    <p:extLst>
      <p:ext uri="{BB962C8B-B14F-4D97-AF65-F5344CB8AC3E}">
        <p14:creationId xmlns:p14="http://schemas.microsoft.com/office/powerpoint/2010/main" val="3468947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(1 of 3)</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4.1</a:t>
            </a:r>
            <a:r>
              <a:rPr lang="en-US" sz="2400" b="1" dirty="0">
                <a:solidFill>
                  <a:srgbClr val="000000"/>
                </a:solidFill>
                <a:latin typeface="Arial (Body)"/>
              </a:rPr>
              <a:t> </a:t>
            </a:r>
            <a:r>
              <a:rPr lang="en-US" sz="2400" dirty="0">
                <a:solidFill>
                  <a:srgbClr val="000000"/>
                </a:solidFill>
                <a:latin typeface="Arial (Body)"/>
              </a:rPr>
              <a:t>Identify hardware and software configurations that meet teaching and learning needs in the classroom.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2—Leader; 5—Designer; 6—Facilitator)</a:t>
            </a:r>
          </a:p>
          <a:p>
            <a:pPr marL="25400" lvl="0" indent="0">
              <a:buSzPts val="2400"/>
              <a:buNone/>
            </a:pPr>
            <a:r>
              <a:rPr lang="en-US" sz="2400" b="1" dirty="0">
                <a:solidFill>
                  <a:schemeClr val="tx2"/>
                </a:solidFill>
                <a:latin typeface="Arial (Body)"/>
              </a:rPr>
              <a:t>4.2</a:t>
            </a:r>
            <a:r>
              <a:rPr lang="en-US" sz="2400" b="1" dirty="0">
                <a:solidFill>
                  <a:srgbClr val="000000"/>
                </a:solidFill>
                <a:latin typeface="Arial (Body)"/>
              </a:rPr>
              <a:t> </a:t>
            </a:r>
            <a:r>
              <a:rPr lang="en-US" sz="2400" dirty="0">
                <a:solidFill>
                  <a:srgbClr val="000000"/>
                </a:solidFill>
                <a:latin typeface="Arial (Body)"/>
              </a:rPr>
              <a:t>Select integration strategies for writing and publishing software that meet teaching and learning needs in the classroom and reflect learning sciences research.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4—Collaborator, 5—Designer; 6—Facilitator)</a:t>
            </a:r>
          </a:p>
        </p:txBody>
      </p:sp>
    </p:spTree>
    <p:extLst>
      <p:ext uri="{BB962C8B-B14F-4D97-AF65-F5344CB8AC3E}">
        <p14:creationId xmlns:p14="http://schemas.microsoft.com/office/powerpoint/2010/main" val="42372623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Representation Software</a:t>
            </a:r>
            <a:r>
              <a:rPr lang="en-US" sz="3200" dirty="0" smtClean="0">
                <a:latin typeface="Times New Roman" panose="02020603050405020304" pitchFamily="18" charset="0"/>
              </a:rPr>
              <a:t> </a:t>
            </a:r>
            <a:r>
              <a:rPr lang="en-US" sz="2000" b="0" dirty="0" smtClean="0">
                <a:latin typeface="Times New Roman" panose="02020603050405020304" pitchFamily="18" charset="0"/>
              </a:rPr>
              <a:t>(1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Teachers represent content ideas to</a:t>
            </a:r>
          </a:p>
          <a:p>
            <a:pPr marL="741553" lvl="1" indent="-284353">
              <a:spcAft>
                <a:spcPct val="0"/>
              </a:spcAft>
              <a:buSzPts val="2400"/>
            </a:pPr>
            <a:r>
              <a:rPr lang="en-US" altLang="en-US" sz="2400" dirty="0">
                <a:solidFill>
                  <a:srgbClr val="000000"/>
                </a:solidFill>
                <a:latin typeface="Arial (Body)"/>
              </a:rPr>
              <a:t>Enhance spoken information</a:t>
            </a:r>
          </a:p>
          <a:p>
            <a:pPr marL="741553" lvl="1" indent="-284353">
              <a:spcAft>
                <a:spcPct val="0"/>
              </a:spcAft>
              <a:buSzPts val="2400"/>
            </a:pPr>
            <a:r>
              <a:rPr lang="en-US" altLang="en-US" sz="2400" dirty="0">
                <a:solidFill>
                  <a:srgbClr val="000000"/>
                </a:solidFill>
                <a:latin typeface="Arial (Body)"/>
              </a:rPr>
              <a:t>Enable multimedia-rich content</a:t>
            </a:r>
          </a:p>
          <a:p>
            <a:pPr marL="741553" lvl="1" indent="-284353">
              <a:spcAft>
                <a:spcPct val="0"/>
              </a:spcAft>
              <a:buSzPts val="2400"/>
            </a:pPr>
            <a:r>
              <a:rPr lang="en-US" altLang="en-US" sz="2400" dirty="0">
                <a:solidFill>
                  <a:srgbClr val="000000"/>
                </a:solidFill>
                <a:latin typeface="Arial (Body)"/>
              </a:rPr>
              <a:t>Help make content polished and professional</a:t>
            </a:r>
          </a:p>
          <a:p>
            <a:pPr marL="741553" lvl="1" indent="-284353">
              <a:spcAft>
                <a:spcPct val="0"/>
              </a:spcAft>
              <a:buSzPts val="2400"/>
            </a:pPr>
            <a:r>
              <a:rPr lang="en-US" altLang="en-US" sz="2400" dirty="0">
                <a:solidFill>
                  <a:srgbClr val="000000"/>
                </a:solidFill>
                <a:latin typeface="Arial (Body)"/>
              </a:rPr>
              <a:t>Help organize thinking about a topic</a:t>
            </a:r>
          </a:p>
          <a:p>
            <a:pPr marL="741553" lvl="1" indent="-284353">
              <a:spcAft>
                <a:spcPct val="0"/>
              </a:spcAft>
              <a:buSzPts val="2400"/>
            </a:pPr>
            <a:r>
              <a:rPr lang="en-US" altLang="en-US" sz="2400" dirty="0">
                <a:solidFill>
                  <a:srgbClr val="000000"/>
                </a:solidFill>
                <a:latin typeface="Arial (Body)"/>
              </a:rPr>
              <a:t>Serve as an enduring learning artifact</a:t>
            </a:r>
          </a:p>
        </p:txBody>
      </p:sp>
    </p:spTree>
    <p:extLst>
      <p:ext uri="{BB962C8B-B14F-4D97-AF65-F5344CB8AC3E}">
        <p14:creationId xmlns:p14="http://schemas.microsoft.com/office/powerpoint/2010/main" val="2285474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Representation Software</a:t>
            </a:r>
            <a:r>
              <a:rPr lang="en-US" sz="3200" dirty="0" smtClean="0">
                <a:latin typeface="Times New Roman" panose="02020603050405020304" pitchFamily="18" charset="0"/>
              </a:rPr>
              <a:t> </a:t>
            </a:r>
            <a:r>
              <a:rPr lang="en-US" sz="2000" b="0" dirty="0" smtClean="0">
                <a:latin typeface="Times New Roman" panose="02020603050405020304" pitchFamily="18" charset="0"/>
              </a:rPr>
              <a:t>(2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Teacher integration strategies include</a:t>
            </a:r>
          </a:p>
          <a:p>
            <a:pPr marL="741553" lvl="1" indent="-284353">
              <a:spcAft>
                <a:spcPct val="0"/>
              </a:spcAft>
              <a:buSzPts val="2400"/>
            </a:pPr>
            <a:r>
              <a:rPr lang="en-US" altLang="en-US" sz="2400" dirty="0">
                <a:solidFill>
                  <a:srgbClr val="000000"/>
                </a:solidFill>
                <a:latin typeface="Arial (Body)"/>
              </a:rPr>
              <a:t>Demonstrate content concepts</a:t>
            </a:r>
          </a:p>
          <a:p>
            <a:pPr marL="741553" lvl="1" indent="-284353">
              <a:spcAft>
                <a:spcPct val="0"/>
              </a:spcAft>
              <a:buSzPts val="2400"/>
            </a:pPr>
            <a:r>
              <a:rPr lang="en-US" altLang="en-US" sz="2400" dirty="0">
                <a:solidFill>
                  <a:srgbClr val="000000"/>
                </a:solidFill>
                <a:latin typeface="Arial (Body)"/>
              </a:rPr>
              <a:t>Illustrate problems and solutions</a:t>
            </a:r>
          </a:p>
          <a:p>
            <a:pPr marL="741553" lvl="1" indent="-284353">
              <a:spcAft>
                <a:spcPct val="0"/>
              </a:spcAft>
              <a:buSzPts val="2400"/>
            </a:pPr>
            <a:r>
              <a:rPr lang="en-US" altLang="en-US" sz="2400" dirty="0">
                <a:solidFill>
                  <a:srgbClr val="000000"/>
                </a:solidFill>
                <a:latin typeface="Arial (Body)"/>
              </a:rPr>
              <a:t>Present information summaries</a:t>
            </a:r>
          </a:p>
          <a:p>
            <a:pPr marL="741553" lvl="1" indent="-284353">
              <a:spcAft>
                <a:spcPct val="0"/>
              </a:spcAft>
              <a:buSzPts val="2400"/>
            </a:pPr>
            <a:r>
              <a:rPr lang="en-US" altLang="en-US" sz="2400" dirty="0">
                <a:solidFill>
                  <a:srgbClr val="000000"/>
                </a:solidFill>
                <a:latin typeface="Arial (Body)"/>
              </a:rPr>
              <a:t>Repeat presentations</a:t>
            </a:r>
          </a:p>
          <a:p>
            <a:pPr marL="741553" lvl="1" indent="-284353">
              <a:spcAft>
                <a:spcPct val="0"/>
              </a:spcAft>
              <a:buSzPts val="2400"/>
            </a:pPr>
            <a:r>
              <a:rPr lang="en-US" altLang="en-US" sz="2400" dirty="0">
                <a:solidFill>
                  <a:srgbClr val="000000"/>
                </a:solidFill>
                <a:latin typeface="Arial (Body)"/>
              </a:rPr>
              <a:t>Assess students’ learning</a:t>
            </a:r>
          </a:p>
          <a:p>
            <a:pPr marL="741553" lvl="1" indent="-284353">
              <a:spcAft>
                <a:spcPct val="0"/>
              </a:spcAft>
              <a:buSzPts val="2400"/>
            </a:pPr>
            <a:r>
              <a:rPr lang="en-US" altLang="en-US" sz="2400" dirty="0">
                <a:solidFill>
                  <a:srgbClr val="000000"/>
                </a:solidFill>
                <a:latin typeface="Arial (Body)"/>
              </a:rPr>
              <a:t>Offer tutorials or review of content</a:t>
            </a:r>
          </a:p>
        </p:txBody>
      </p:sp>
    </p:spTree>
    <p:extLst>
      <p:ext uri="{BB962C8B-B14F-4D97-AF65-F5344CB8AC3E}">
        <p14:creationId xmlns:p14="http://schemas.microsoft.com/office/powerpoint/2010/main" val="34652261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Representation Software</a:t>
            </a:r>
            <a:r>
              <a:rPr lang="en-US" sz="3200" dirty="0" smtClean="0">
                <a:latin typeface="Times New Roman" panose="02020603050405020304" pitchFamily="18" charset="0"/>
              </a:rPr>
              <a:t> </a:t>
            </a:r>
            <a:r>
              <a:rPr lang="en-US" sz="2000" b="0" dirty="0" smtClean="0">
                <a:latin typeface="Times New Roman" panose="02020603050405020304" pitchFamily="18" charset="0"/>
              </a:rPr>
              <a:t>(3 of 3)</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602480"/>
          </a:xfrm>
        </p:spPr>
        <p:txBody>
          <a:bodyPr wrap="square" lIns="91425" tIns="91425" rIns="91425" bIns="91425">
            <a:noAutofit/>
          </a:bodyPr>
          <a:lstStyle/>
          <a:p>
            <a:pPr marL="255651" lvl="0" indent="-255651">
              <a:spcAft>
                <a:spcPct val="0"/>
              </a:spcAft>
              <a:buSzPts val="2400"/>
              <a:tabLst/>
            </a:pPr>
            <a:r>
              <a:rPr lang="en-US" altLang="en-US" sz="2200" dirty="0">
                <a:solidFill>
                  <a:srgbClr val="000000"/>
                </a:solidFill>
                <a:latin typeface="Arial (Body)"/>
              </a:rPr>
              <a:t>Teachers should ensure</a:t>
            </a:r>
          </a:p>
          <a:p>
            <a:pPr marL="741553" lvl="1" indent="-284353">
              <a:spcAft>
                <a:spcPct val="0"/>
              </a:spcAft>
              <a:buSzPts val="2400"/>
            </a:pPr>
            <a:r>
              <a:rPr lang="en-US" altLang="en-US" sz="2200" dirty="0">
                <a:solidFill>
                  <a:srgbClr val="000000"/>
                </a:solidFill>
                <a:latin typeface="Arial (Body)"/>
              </a:rPr>
              <a:t>Students focus on content learning more than design elements</a:t>
            </a:r>
          </a:p>
          <a:p>
            <a:pPr marL="741553" lvl="1" indent="-284353">
              <a:spcAft>
                <a:spcPct val="0"/>
              </a:spcAft>
              <a:buSzPts val="2400"/>
            </a:pPr>
            <a:r>
              <a:rPr lang="en-US" altLang="en-US" sz="2200" dirty="0">
                <a:solidFill>
                  <a:srgbClr val="000000"/>
                </a:solidFill>
                <a:latin typeface="Arial (Body)"/>
              </a:rPr>
              <a:t>Students prioritize multimedia or hypermedia expressions of content than linear texted bullets</a:t>
            </a:r>
          </a:p>
          <a:p>
            <a:pPr marL="255651" lvl="0" indent="-255651">
              <a:spcAft>
                <a:spcPct val="0"/>
              </a:spcAft>
              <a:buSzPts val="2400"/>
              <a:tabLst/>
            </a:pPr>
            <a:r>
              <a:rPr lang="en-US" altLang="en-US" sz="2200" dirty="0">
                <a:solidFill>
                  <a:srgbClr val="000000"/>
                </a:solidFill>
                <a:latin typeface="Arial (Body)"/>
              </a:rPr>
              <a:t>Student integration strategies include</a:t>
            </a:r>
          </a:p>
          <a:p>
            <a:pPr marL="741553" lvl="1" indent="-284353">
              <a:spcAft>
                <a:spcPct val="0"/>
              </a:spcAft>
              <a:buSzPts val="2400"/>
            </a:pPr>
            <a:r>
              <a:rPr lang="en-US" altLang="en-US" sz="2200" dirty="0">
                <a:solidFill>
                  <a:srgbClr val="000000"/>
                </a:solidFill>
                <a:latin typeface="Arial (Body)"/>
              </a:rPr>
              <a:t>Collaboration on representations</a:t>
            </a:r>
          </a:p>
          <a:p>
            <a:pPr marL="741553" lvl="1" indent="-284353">
              <a:spcAft>
                <a:spcPct val="0"/>
              </a:spcAft>
              <a:buSzPts val="2400"/>
            </a:pPr>
            <a:r>
              <a:rPr lang="en-US" altLang="en-US" sz="2200" dirty="0">
                <a:solidFill>
                  <a:srgbClr val="000000"/>
                </a:solidFill>
                <a:latin typeface="Arial (Body)"/>
              </a:rPr>
              <a:t>Book reports</a:t>
            </a:r>
          </a:p>
          <a:p>
            <a:pPr marL="741553" lvl="1" indent="-284353">
              <a:spcAft>
                <a:spcPct val="0"/>
              </a:spcAft>
              <a:buSzPts val="2400"/>
            </a:pPr>
            <a:r>
              <a:rPr lang="en-US" altLang="en-US" sz="2200" dirty="0">
                <a:solidFill>
                  <a:srgbClr val="000000"/>
                </a:solidFill>
                <a:latin typeface="Arial (Body)"/>
              </a:rPr>
              <a:t>Interactive storybooks</a:t>
            </a:r>
          </a:p>
          <a:p>
            <a:pPr marL="741553" lvl="1" indent="-284353">
              <a:spcAft>
                <a:spcPct val="0"/>
              </a:spcAft>
              <a:buSzPts val="2400"/>
            </a:pPr>
            <a:r>
              <a:rPr lang="en-US" altLang="en-US" sz="2200" dirty="0">
                <a:solidFill>
                  <a:srgbClr val="000000"/>
                </a:solidFill>
                <a:latin typeface="Arial (Body)"/>
              </a:rPr>
              <a:t>Building multimedia literacies</a:t>
            </a:r>
          </a:p>
          <a:p>
            <a:pPr marL="741553" lvl="1" indent="-284353">
              <a:spcAft>
                <a:spcPct val="0"/>
              </a:spcAft>
              <a:buSzPts val="2400"/>
            </a:pPr>
            <a:r>
              <a:rPr lang="en-US" altLang="en-US" sz="2200" dirty="0">
                <a:solidFill>
                  <a:srgbClr val="000000"/>
                </a:solidFill>
                <a:latin typeface="Arial (Body)"/>
              </a:rPr>
              <a:t>Representation of research through infographics</a:t>
            </a:r>
          </a:p>
        </p:txBody>
      </p:sp>
    </p:spTree>
    <p:extLst>
      <p:ext uri="{BB962C8B-B14F-4D97-AF65-F5344CB8AC3E}">
        <p14:creationId xmlns:p14="http://schemas.microsoft.com/office/powerpoint/2010/main" val="2465251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Key Design Strategies for Representations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739640"/>
          </a:xfrm>
        </p:spPr>
        <p:txBody>
          <a:bodyPr wrap="square" lIns="91425" tIns="91425" rIns="91425" bIns="91425">
            <a:noAutofit/>
          </a:bodyPr>
          <a:lstStyle/>
          <a:p>
            <a:pPr marL="255651" lvl="0" indent="-255651">
              <a:spcAft>
                <a:spcPct val="0"/>
              </a:spcAft>
              <a:buSzPts val="2400"/>
              <a:tabLst/>
            </a:pPr>
            <a:r>
              <a:rPr lang="en-US" altLang="en-US" sz="2200" dirty="0">
                <a:solidFill>
                  <a:srgbClr val="000000"/>
                </a:solidFill>
                <a:latin typeface="Arial (Body)"/>
              </a:rPr>
              <a:t>Use large type</a:t>
            </a:r>
          </a:p>
          <a:p>
            <a:pPr marL="255651" lvl="0" indent="-255651">
              <a:spcAft>
                <a:spcPct val="0"/>
              </a:spcAft>
              <a:buSzPts val="2400"/>
              <a:tabLst/>
            </a:pPr>
            <a:r>
              <a:rPr lang="en-US" altLang="en-US" sz="2200" dirty="0">
                <a:solidFill>
                  <a:srgbClr val="000000"/>
                </a:solidFill>
                <a:latin typeface="Arial (Body)"/>
              </a:rPr>
              <a:t>Contrast text and background with colors</a:t>
            </a:r>
          </a:p>
          <a:p>
            <a:pPr marL="255651" lvl="0" indent="-255651">
              <a:spcAft>
                <a:spcPct val="0"/>
              </a:spcAft>
              <a:buSzPts val="2400"/>
              <a:tabLst/>
            </a:pPr>
            <a:r>
              <a:rPr lang="en-US" altLang="en-US" sz="2200" dirty="0">
                <a:solidFill>
                  <a:srgbClr val="000000"/>
                </a:solidFill>
                <a:latin typeface="Arial (Body)"/>
              </a:rPr>
              <a:t>Minimize amount of </a:t>
            </a:r>
            <a:r>
              <a:rPr lang="en-US" altLang="en-US" sz="2200" dirty="0" smtClean="0">
                <a:solidFill>
                  <a:srgbClr val="000000"/>
                </a:solidFill>
                <a:latin typeface="Arial (Body)"/>
              </a:rPr>
              <a:t>text</a:t>
            </a:r>
            <a:endParaRPr lang="en-US" altLang="en-US" sz="2200" dirty="0">
              <a:solidFill>
                <a:srgbClr val="000000"/>
              </a:solidFill>
              <a:latin typeface="Arial (Body)"/>
            </a:endParaRPr>
          </a:p>
          <a:p>
            <a:pPr marL="255651" lvl="0" indent="-255651">
              <a:spcAft>
                <a:spcPct val="0"/>
              </a:spcAft>
              <a:buSzPts val="2400"/>
              <a:tabLst/>
            </a:pPr>
            <a:r>
              <a:rPr lang="en-US" altLang="en-US" sz="2200" dirty="0">
                <a:solidFill>
                  <a:srgbClr val="000000"/>
                </a:solidFill>
                <a:latin typeface="Arial (Body)"/>
              </a:rPr>
              <a:t>Keep representations simple</a:t>
            </a:r>
          </a:p>
          <a:p>
            <a:pPr marL="255651" lvl="0" indent="-255651">
              <a:spcAft>
                <a:spcPct val="0"/>
              </a:spcAft>
              <a:buSzPts val="2400"/>
              <a:tabLst/>
            </a:pPr>
            <a:r>
              <a:rPr lang="en-US" altLang="en-US" sz="2200" dirty="0">
                <a:solidFill>
                  <a:srgbClr val="000000"/>
                </a:solidFill>
                <a:latin typeface="Arial (Body)"/>
              </a:rPr>
              <a:t>Avoid too many “fancy fonts”</a:t>
            </a:r>
          </a:p>
          <a:p>
            <a:pPr marL="255651" lvl="0" indent="-255651">
              <a:spcAft>
                <a:spcPct val="0"/>
              </a:spcAft>
              <a:buSzPts val="2400"/>
              <a:tabLst/>
            </a:pPr>
            <a:r>
              <a:rPr lang="en-US" altLang="en-US" sz="2200" dirty="0">
                <a:solidFill>
                  <a:srgbClr val="000000"/>
                </a:solidFill>
                <a:latin typeface="Arial (Body)"/>
              </a:rPr>
              <a:t>Avoid gratuitous graphics/sounds</a:t>
            </a:r>
          </a:p>
          <a:p>
            <a:pPr marL="255651" lvl="0" indent="-255651">
              <a:spcAft>
                <a:spcPct val="0"/>
              </a:spcAft>
              <a:buSzPts val="2400"/>
              <a:tabLst/>
            </a:pPr>
            <a:r>
              <a:rPr lang="en-US" altLang="en-US" sz="2200" dirty="0">
                <a:solidFill>
                  <a:srgbClr val="000000"/>
                </a:solidFill>
                <a:latin typeface="Arial (Body)"/>
              </a:rPr>
              <a:t>Use graphics, not just text</a:t>
            </a:r>
          </a:p>
          <a:p>
            <a:pPr marL="255651" lvl="0" indent="-255651">
              <a:spcAft>
                <a:spcPct val="0"/>
              </a:spcAft>
              <a:buSzPts val="2400"/>
              <a:tabLst/>
            </a:pPr>
            <a:r>
              <a:rPr lang="en-US" altLang="en-US" sz="2200" dirty="0">
                <a:solidFill>
                  <a:srgbClr val="000000"/>
                </a:solidFill>
                <a:latin typeface="Arial (Body)"/>
              </a:rPr>
              <a:t>Design for a light room</a:t>
            </a:r>
          </a:p>
          <a:p>
            <a:pPr marL="255651" lvl="0" indent="-255651">
              <a:spcAft>
                <a:spcPct val="0"/>
              </a:spcAft>
              <a:buSzPts val="2400"/>
              <a:tabLst/>
            </a:pPr>
            <a:r>
              <a:rPr lang="en-US" altLang="en-US" sz="2200" dirty="0">
                <a:solidFill>
                  <a:srgbClr val="000000"/>
                </a:solidFill>
                <a:latin typeface="Arial (Body)"/>
              </a:rPr>
              <a:t>Avoid reading text aloud in oral presentation</a:t>
            </a:r>
            <a:endParaRPr lang="en-US" sz="2200" dirty="0">
              <a:solidFill>
                <a:srgbClr val="000000"/>
              </a:solidFill>
              <a:latin typeface="Arial (Body)"/>
            </a:endParaRPr>
          </a:p>
        </p:txBody>
      </p:sp>
    </p:spTree>
    <p:extLst>
      <p:ext uri="{BB962C8B-B14F-4D97-AF65-F5344CB8AC3E}">
        <p14:creationId xmlns:p14="http://schemas.microsoft.com/office/powerpoint/2010/main" val="3402878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Benefits of Using Representation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731761"/>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Shares content information</a:t>
            </a:r>
          </a:p>
          <a:p>
            <a:pPr marL="255651" lvl="0" indent="-255651">
              <a:spcAft>
                <a:spcPct val="0"/>
              </a:spcAft>
              <a:buSzPts val="2400"/>
              <a:tabLst/>
            </a:pPr>
            <a:r>
              <a:rPr lang="en-US" sz="2400" dirty="0">
                <a:solidFill>
                  <a:srgbClr val="000000"/>
                </a:solidFill>
                <a:latin typeface="Arial (Body)"/>
              </a:rPr>
              <a:t>Engages and focuses students</a:t>
            </a:r>
          </a:p>
          <a:p>
            <a:pPr marL="255651" lvl="0" indent="-255651">
              <a:spcAft>
                <a:spcPct val="0"/>
              </a:spcAft>
              <a:buSzPts val="2400"/>
              <a:tabLst/>
            </a:pPr>
            <a:r>
              <a:rPr lang="en-US" sz="2400" dirty="0">
                <a:solidFill>
                  <a:srgbClr val="000000"/>
                </a:solidFill>
                <a:latin typeface="Arial (Body)"/>
              </a:rPr>
              <a:t>Allows for immediate instructional adjustments when using assessment-based </a:t>
            </a:r>
            <a:r>
              <a:rPr lang="en-US" sz="2400" dirty="0" smtClean="0">
                <a:solidFill>
                  <a:srgbClr val="000000"/>
                </a:solidFill>
                <a:latin typeface="Arial (Body)"/>
              </a:rPr>
              <a:t>representations</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Better learning and achievement</a:t>
            </a:r>
          </a:p>
          <a:p>
            <a:pPr marL="255651" lvl="0" indent="-255651">
              <a:spcAft>
                <a:spcPct val="0"/>
              </a:spcAft>
              <a:buSzPts val="2400"/>
              <a:tabLst/>
            </a:pPr>
            <a:r>
              <a:rPr lang="en-US" altLang="en-US" sz="2400" dirty="0">
                <a:solidFill>
                  <a:srgbClr val="000000"/>
                </a:solidFill>
                <a:latin typeface="Arial (Body)"/>
              </a:rPr>
              <a:t>Supports communication for young children</a:t>
            </a:r>
          </a:p>
          <a:p>
            <a:pPr marL="255651" lvl="0" indent="-255651">
              <a:spcAft>
                <a:spcPct val="0"/>
              </a:spcAft>
              <a:buSzPts val="2400"/>
              <a:tabLst/>
            </a:pPr>
            <a:r>
              <a:rPr lang="en-US" altLang="en-US" sz="2400" dirty="0">
                <a:solidFill>
                  <a:srgbClr val="000000"/>
                </a:solidFill>
                <a:latin typeface="Arial (Body)"/>
              </a:rPr>
              <a:t>Supports content-rich understandings</a:t>
            </a:r>
          </a:p>
        </p:txBody>
      </p:sp>
    </p:spTree>
    <p:extLst>
      <p:ext uri="{BB962C8B-B14F-4D97-AF65-F5344CB8AC3E}">
        <p14:creationId xmlns:p14="http://schemas.microsoft.com/office/powerpoint/2010/main" val="17495676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Challenges of Using Representation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167735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Lack of focus on message content</a:t>
            </a:r>
          </a:p>
          <a:p>
            <a:pPr marL="255651" lvl="0" indent="-255651">
              <a:spcAft>
                <a:spcPct val="0"/>
              </a:spcAft>
              <a:buSzPts val="2400"/>
              <a:tabLst/>
            </a:pPr>
            <a:r>
              <a:rPr lang="en-US" sz="2400" dirty="0">
                <a:solidFill>
                  <a:srgbClr val="000000"/>
                </a:solidFill>
                <a:latin typeface="Arial (Body)"/>
              </a:rPr>
              <a:t>Lack of coherent visual design</a:t>
            </a:r>
          </a:p>
          <a:p>
            <a:pPr marL="255651" lvl="0" indent="-255651">
              <a:spcAft>
                <a:spcPct val="0"/>
              </a:spcAft>
              <a:buSzPts val="2400"/>
              <a:tabLst/>
            </a:pPr>
            <a:r>
              <a:rPr lang="en-US" sz="2400" dirty="0">
                <a:solidFill>
                  <a:srgbClr val="000000"/>
                </a:solidFill>
                <a:latin typeface="Arial (Body)"/>
              </a:rPr>
              <a:t>Tendency toward a singular (linear) presentation format</a:t>
            </a:r>
            <a:endParaRPr lang="en-US" altLang="en-US" sz="2400" dirty="0">
              <a:solidFill>
                <a:srgbClr val="000000"/>
              </a:solidFill>
              <a:latin typeface="Arial (Body)"/>
            </a:endParaRPr>
          </a:p>
        </p:txBody>
      </p:sp>
    </p:spTree>
    <p:extLst>
      <p:ext uri="{BB962C8B-B14F-4D97-AF65-F5344CB8AC3E}">
        <p14:creationId xmlns:p14="http://schemas.microsoft.com/office/powerpoint/2010/main" val="3228092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Data and Analysis Software for Teaching and Learning</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481893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Data and Analysis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80073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Online surveys</a:t>
            </a:r>
          </a:p>
          <a:p>
            <a:pPr marL="255651" lvl="0" indent="-255651">
              <a:spcAft>
                <a:spcPct val="0"/>
              </a:spcAft>
              <a:buSzPts val="2400"/>
              <a:tabLst/>
            </a:pPr>
            <a:r>
              <a:rPr lang="en-US" sz="2400" dirty="0">
                <a:solidFill>
                  <a:srgbClr val="000000"/>
                </a:solidFill>
                <a:latin typeface="Arial (Body)"/>
              </a:rPr>
              <a:t>Spreadsheet</a:t>
            </a:r>
          </a:p>
          <a:p>
            <a:pPr marL="255651" lvl="0" indent="-255651">
              <a:spcAft>
                <a:spcPct val="0"/>
              </a:spcAft>
              <a:buSzPts val="2400"/>
              <a:tabLst/>
            </a:pPr>
            <a:r>
              <a:rPr lang="en-US" sz="2400" dirty="0">
                <a:solidFill>
                  <a:srgbClr val="000000"/>
                </a:solidFill>
                <a:latin typeface="Arial (Body)"/>
              </a:rPr>
              <a:t>Statistical</a:t>
            </a:r>
          </a:p>
          <a:p>
            <a:pPr marL="255651" lvl="0" indent="-255651">
              <a:spcAft>
                <a:spcPct val="0"/>
              </a:spcAft>
              <a:buSzPts val="2400"/>
              <a:tabLst/>
            </a:pPr>
            <a:r>
              <a:rPr lang="en-US" sz="2400" dirty="0">
                <a:solidFill>
                  <a:srgbClr val="000000"/>
                </a:solidFill>
                <a:latin typeface="Arial (Body)"/>
              </a:rPr>
              <a:t>Database</a:t>
            </a:r>
          </a:p>
          <a:p>
            <a:pPr marL="255651" lvl="0" indent="-255651">
              <a:spcAft>
                <a:spcPct val="0"/>
              </a:spcAft>
              <a:buSzPts val="2400"/>
              <a:tabLst/>
            </a:pPr>
            <a:r>
              <a:rPr lang="en-US" sz="2400" dirty="0">
                <a:solidFill>
                  <a:srgbClr val="000000"/>
                </a:solidFill>
                <a:latin typeface="Arial (Body)"/>
              </a:rPr>
              <a:t>Charting, graphing and visualization</a:t>
            </a:r>
            <a:endParaRPr lang="en-US" altLang="en-US" sz="2400" dirty="0">
              <a:solidFill>
                <a:srgbClr val="000000"/>
              </a:solidFill>
              <a:latin typeface="Arial (Body)"/>
            </a:endParaRPr>
          </a:p>
        </p:txBody>
      </p:sp>
    </p:spTree>
    <p:extLst>
      <p:ext uri="{BB962C8B-B14F-4D97-AF65-F5344CB8AC3E}">
        <p14:creationId xmlns:p14="http://schemas.microsoft.com/office/powerpoint/2010/main" val="3814304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Data and Analysis Software</a:t>
            </a:r>
            <a:r>
              <a:rPr lang="en-US" sz="3200" dirty="0" smtClean="0">
                <a:latin typeface="Times New Roman" panose="02020603050405020304" pitchFamily="18" charset="0"/>
              </a:rPr>
              <a:t> </a:t>
            </a:r>
            <a:r>
              <a:rPr lang="en-US" sz="2000" b="0" dirty="0" smtClean="0">
                <a:latin typeface="Times New Roman" panose="02020603050405020304" pitchFamily="18" charset="0"/>
              </a:rPr>
              <a:t>(1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Teachers engage in data collection and analysis to</a:t>
            </a:r>
          </a:p>
          <a:p>
            <a:pPr marL="741553" lvl="1" indent="-284353">
              <a:spcAft>
                <a:spcPct val="0"/>
              </a:spcAft>
              <a:buSzPts val="2400"/>
            </a:pPr>
            <a:r>
              <a:rPr lang="en-US" altLang="en-US" sz="2400" dirty="0">
                <a:solidFill>
                  <a:srgbClr val="000000"/>
                </a:solidFill>
                <a:latin typeface="Arial (Body)"/>
              </a:rPr>
              <a:t>Prepare classroom materials</a:t>
            </a:r>
          </a:p>
          <a:p>
            <a:pPr marL="741553" lvl="1" indent="-284353">
              <a:spcAft>
                <a:spcPct val="0"/>
              </a:spcAft>
              <a:buSzPts val="2400"/>
            </a:pPr>
            <a:r>
              <a:rPr lang="en-US" altLang="en-US" sz="2400" dirty="0">
                <a:solidFill>
                  <a:srgbClr val="000000"/>
                </a:solidFill>
                <a:latin typeface="Arial (Body)"/>
              </a:rPr>
              <a:t>Organize information</a:t>
            </a:r>
          </a:p>
          <a:p>
            <a:pPr marL="741553" lvl="1" indent="-284353">
              <a:spcAft>
                <a:spcPct val="0"/>
              </a:spcAft>
              <a:buSzPts val="2400"/>
            </a:pPr>
            <a:r>
              <a:rPr lang="en-US" altLang="en-US" sz="2400" dirty="0">
                <a:solidFill>
                  <a:srgbClr val="000000"/>
                </a:solidFill>
                <a:latin typeface="Arial (Body)"/>
              </a:rPr>
              <a:t>Complete calculations</a:t>
            </a:r>
          </a:p>
          <a:p>
            <a:pPr marL="255651" lvl="0" indent="-255651">
              <a:spcAft>
                <a:spcPct val="0"/>
              </a:spcAft>
              <a:buSzPts val="2400"/>
              <a:tabLst/>
            </a:pPr>
            <a:r>
              <a:rPr lang="en-US" altLang="en-US" sz="2400" dirty="0">
                <a:solidFill>
                  <a:srgbClr val="000000"/>
                </a:solidFill>
                <a:latin typeface="Arial (Body)"/>
              </a:rPr>
              <a:t>Teacher integration strategies include</a:t>
            </a:r>
          </a:p>
          <a:p>
            <a:pPr marL="741553" lvl="1" indent="-284353">
              <a:spcAft>
                <a:spcPct val="0"/>
              </a:spcAft>
              <a:buSzPts val="2400"/>
            </a:pPr>
            <a:r>
              <a:rPr lang="en-US" altLang="en-US" sz="2400" dirty="0">
                <a:solidFill>
                  <a:srgbClr val="000000"/>
                </a:solidFill>
                <a:latin typeface="Arial (Body)"/>
              </a:rPr>
              <a:t>Polling students</a:t>
            </a:r>
          </a:p>
          <a:p>
            <a:pPr marL="741553" lvl="1" indent="-284353">
              <a:spcAft>
                <a:spcPct val="0"/>
              </a:spcAft>
              <a:buSzPts val="2400"/>
            </a:pPr>
            <a:r>
              <a:rPr lang="en-US" altLang="en-US" sz="2400" dirty="0">
                <a:solidFill>
                  <a:srgbClr val="000000"/>
                </a:solidFill>
                <a:latin typeface="Arial (Body)"/>
              </a:rPr>
              <a:t>Saving time</a:t>
            </a:r>
          </a:p>
          <a:p>
            <a:pPr marL="741553" lvl="1" indent="-284353">
              <a:spcAft>
                <a:spcPct val="0"/>
              </a:spcAft>
              <a:buSzPts val="2400"/>
            </a:pPr>
            <a:r>
              <a:rPr lang="en-US" altLang="en-US" sz="2400" dirty="0">
                <a:solidFill>
                  <a:srgbClr val="000000"/>
                </a:solidFill>
                <a:latin typeface="Arial (Body)"/>
              </a:rPr>
              <a:t>Organizing displays of information</a:t>
            </a:r>
          </a:p>
          <a:p>
            <a:pPr marL="741553" lvl="1" indent="-284353">
              <a:spcAft>
                <a:spcPct val="0"/>
              </a:spcAft>
              <a:buSzPts val="2400"/>
            </a:pPr>
            <a:r>
              <a:rPr lang="en-US" altLang="en-US" sz="2400" dirty="0">
                <a:solidFill>
                  <a:srgbClr val="000000"/>
                </a:solidFill>
                <a:latin typeface="Arial (Body)"/>
              </a:rPr>
              <a:t>Examining student achievement data</a:t>
            </a:r>
          </a:p>
          <a:p>
            <a:pPr marL="741553" lvl="1" indent="-284353">
              <a:spcAft>
                <a:spcPct val="0"/>
              </a:spcAft>
              <a:buSzPts val="2400"/>
            </a:pPr>
            <a:r>
              <a:rPr lang="en-US" altLang="en-US" sz="2400" dirty="0">
                <a:solidFill>
                  <a:srgbClr val="000000"/>
                </a:solidFill>
                <a:latin typeface="Arial (Body)"/>
              </a:rPr>
              <a:t>Building visual teaching demonstrations</a:t>
            </a:r>
          </a:p>
        </p:txBody>
      </p:sp>
    </p:spTree>
    <p:extLst>
      <p:ext uri="{BB962C8B-B14F-4D97-AF65-F5344CB8AC3E}">
        <p14:creationId xmlns:p14="http://schemas.microsoft.com/office/powerpoint/2010/main" val="23059926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Integration Strategies for Data and Analysis Software</a:t>
            </a:r>
            <a:r>
              <a:rPr lang="en-US" sz="3200" dirty="0" smtClean="0">
                <a:latin typeface="Times New Roman" panose="02020603050405020304" pitchFamily="18" charset="0"/>
              </a:rPr>
              <a:t> </a:t>
            </a:r>
            <a:r>
              <a:rPr lang="en-US" sz="2000" b="0" dirty="0" smtClean="0">
                <a:latin typeface="Times New Roman" panose="02020603050405020304" pitchFamily="18" charset="0"/>
              </a:rPr>
              <a:t>(2 of 2)</a:t>
            </a:r>
            <a:endParaRPr lang="en-US" sz="2000" b="0"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231624"/>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Student integration strategies include</a:t>
            </a:r>
          </a:p>
          <a:p>
            <a:pPr marL="741553" lvl="1" indent="-284353">
              <a:spcAft>
                <a:spcPct val="0"/>
              </a:spcAft>
              <a:buSzPts val="2400"/>
            </a:pPr>
            <a:r>
              <a:rPr lang="en-US" altLang="en-US" sz="2400" dirty="0">
                <a:solidFill>
                  <a:srgbClr val="000000"/>
                </a:solidFill>
                <a:latin typeface="Arial (Body)"/>
              </a:rPr>
              <a:t>Collect and analyze data</a:t>
            </a:r>
          </a:p>
          <a:p>
            <a:pPr marL="741553" lvl="1" indent="-284353">
              <a:spcAft>
                <a:spcPct val="0"/>
              </a:spcAft>
              <a:buSzPts val="2400"/>
            </a:pPr>
            <a:r>
              <a:rPr lang="en-US" altLang="en-US" sz="2400" dirty="0">
                <a:solidFill>
                  <a:srgbClr val="000000"/>
                </a:solidFill>
                <a:latin typeface="Arial (Body)"/>
              </a:rPr>
              <a:t>Support posing and testing hypotheses</a:t>
            </a:r>
          </a:p>
          <a:p>
            <a:pPr marL="741553" lvl="1" indent="-284353">
              <a:spcAft>
                <a:spcPct val="0"/>
              </a:spcAft>
              <a:buSzPts val="2400"/>
            </a:pPr>
            <a:r>
              <a:rPr lang="en-US" altLang="en-US" sz="2400" dirty="0">
                <a:solidFill>
                  <a:srgbClr val="000000"/>
                </a:solidFill>
                <a:latin typeface="Arial (Body)"/>
              </a:rPr>
              <a:t>Identify sources of data</a:t>
            </a:r>
          </a:p>
          <a:p>
            <a:pPr marL="741553" lvl="1" indent="-284353">
              <a:spcAft>
                <a:spcPct val="0"/>
              </a:spcAft>
              <a:buSzPts val="2400"/>
            </a:pPr>
            <a:r>
              <a:rPr lang="en-US" altLang="en-US" sz="2400" dirty="0">
                <a:solidFill>
                  <a:srgbClr val="000000"/>
                </a:solidFill>
                <a:latin typeface="Arial (Body)"/>
              </a:rPr>
              <a:t>Support visualization</a:t>
            </a:r>
          </a:p>
          <a:p>
            <a:pPr marL="741553" lvl="1" indent="-284353">
              <a:spcAft>
                <a:spcPct val="0"/>
              </a:spcAft>
              <a:buSzPts val="2400"/>
            </a:pPr>
            <a:r>
              <a:rPr lang="en-US" altLang="en-US" sz="2400" dirty="0">
                <a:solidFill>
                  <a:srgbClr val="000000"/>
                </a:solidFill>
                <a:latin typeface="Arial (Body)"/>
              </a:rPr>
              <a:t>Increase motivation to work with numbers</a:t>
            </a:r>
          </a:p>
          <a:p>
            <a:pPr marL="741553" lvl="1" indent="-284353">
              <a:spcAft>
                <a:spcPct val="0"/>
              </a:spcAft>
              <a:buSzPts val="2400"/>
            </a:pPr>
            <a:r>
              <a:rPr lang="en-US" altLang="en-US" sz="2400" dirty="0">
                <a:solidFill>
                  <a:srgbClr val="000000"/>
                </a:solidFill>
                <a:latin typeface="Arial (Body)"/>
              </a:rPr>
              <a:t>Support mathematical problem solving</a:t>
            </a:r>
          </a:p>
        </p:txBody>
      </p:sp>
    </p:spTree>
    <p:extLst>
      <p:ext uri="{BB962C8B-B14F-4D97-AF65-F5344CB8AC3E}">
        <p14:creationId xmlns:p14="http://schemas.microsoft.com/office/powerpoint/2010/main" val="279915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(2 of 3)</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p:txBody>
          <a:bodyPr wrap="square" lIns="91425" tIns="91425" rIns="91425" bIns="91425">
            <a:noAutofit/>
          </a:bodyPr>
          <a:lstStyle/>
          <a:p>
            <a:pPr marL="25400" lvl="0" indent="0">
              <a:buSzPts val="2400"/>
              <a:buNone/>
            </a:pPr>
            <a:r>
              <a:rPr lang="en-US" sz="2400" b="1" dirty="0">
                <a:solidFill>
                  <a:schemeClr val="tx2"/>
                </a:solidFill>
                <a:latin typeface="Arial (Body)"/>
              </a:rPr>
              <a:t>4.3</a:t>
            </a:r>
            <a:r>
              <a:rPr lang="en-US" sz="2400" b="1" dirty="0">
                <a:solidFill>
                  <a:srgbClr val="000000"/>
                </a:solidFill>
                <a:latin typeface="Arial (Body)"/>
              </a:rPr>
              <a:t> </a:t>
            </a:r>
            <a:r>
              <a:rPr lang="en-US" sz="2400" dirty="0">
                <a:solidFill>
                  <a:srgbClr val="000000"/>
                </a:solidFill>
                <a:latin typeface="Arial (Body)"/>
              </a:rPr>
              <a:t>Select integration strategies for representation of content concepts or developed knowledge that meet teaching and learning needs in the classroom and reflect learning sciences research.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3—Citizen; 4—Collaborator; 5—Designer; 6—Facilitator; 7—Analyst)</a:t>
            </a:r>
          </a:p>
          <a:p>
            <a:pPr marL="25400" lvl="0" indent="0">
              <a:buSzPts val="2400"/>
              <a:buNone/>
            </a:pPr>
            <a:r>
              <a:rPr lang="en-US" sz="2400" b="1" dirty="0">
                <a:solidFill>
                  <a:schemeClr val="tx2"/>
                </a:solidFill>
                <a:latin typeface="Arial (Body)"/>
              </a:rPr>
              <a:t>4.4</a:t>
            </a:r>
            <a:r>
              <a:rPr lang="en-US" sz="2400" b="1" dirty="0">
                <a:solidFill>
                  <a:srgbClr val="000000"/>
                </a:solidFill>
                <a:latin typeface="Arial (Body)"/>
              </a:rPr>
              <a:t> </a:t>
            </a:r>
            <a:r>
              <a:rPr lang="en-US" sz="2400" dirty="0">
                <a:solidFill>
                  <a:srgbClr val="000000"/>
                </a:solidFill>
                <a:latin typeface="Arial (Body)"/>
              </a:rPr>
              <a:t>Select integration strategies for data collection and analysis that meet teaching and learning needs in the classroom and reflect learning sciences research.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3—Citizen; 5—Designer; 6—Facilitator; 7—Analyst)</a:t>
            </a:r>
          </a:p>
        </p:txBody>
      </p:sp>
    </p:spTree>
    <p:extLst>
      <p:ext uri="{BB962C8B-B14F-4D97-AF65-F5344CB8AC3E}">
        <p14:creationId xmlns:p14="http://schemas.microsoft.com/office/powerpoint/2010/main" val="13520085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Benefits of Using Data and Analysis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416016"/>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Helps learners visualize numerical and scientific concepts across subject areas</a:t>
            </a:r>
          </a:p>
          <a:p>
            <a:pPr marL="255651" lvl="0" indent="-255651">
              <a:spcAft>
                <a:spcPct val="0"/>
              </a:spcAft>
              <a:buSzPts val="2400"/>
              <a:tabLst/>
            </a:pPr>
            <a:r>
              <a:rPr lang="en-US" sz="2400" dirty="0">
                <a:solidFill>
                  <a:srgbClr val="000000"/>
                </a:solidFill>
                <a:latin typeface="Arial (Body)"/>
              </a:rPr>
              <a:t>Helps develop teachers’ and students’ data literacy skills</a:t>
            </a:r>
          </a:p>
          <a:p>
            <a:pPr marL="255651" lvl="0" indent="-255651">
              <a:spcAft>
                <a:spcPct val="0"/>
              </a:spcAft>
              <a:buSzPts val="2400"/>
              <a:tabLst/>
            </a:pPr>
            <a:r>
              <a:rPr lang="en-US" sz="2400" dirty="0">
                <a:solidFill>
                  <a:srgbClr val="000000"/>
                </a:solidFill>
                <a:latin typeface="Arial (Body)"/>
              </a:rPr>
              <a:t>Expands opportunities for students to create and interpret data visualizations</a:t>
            </a:r>
            <a:endParaRPr lang="en-US" altLang="en-US" sz="2400" dirty="0">
              <a:solidFill>
                <a:srgbClr val="000000"/>
              </a:solidFill>
              <a:latin typeface="Arial (Body)"/>
            </a:endParaRPr>
          </a:p>
        </p:txBody>
      </p:sp>
    </p:spTree>
    <p:extLst>
      <p:ext uri="{BB962C8B-B14F-4D97-AF65-F5344CB8AC3E}">
        <p14:creationId xmlns:p14="http://schemas.microsoft.com/office/powerpoint/2010/main" val="40367887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Challenges of Using Data and Analysis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2785348"/>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Limited teacher confidence and proficiency in data and analysis</a:t>
            </a:r>
          </a:p>
          <a:p>
            <a:pPr marL="255651" lvl="0" indent="-255651">
              <a:spcAft>
                <a:spcPct val="0"/>
              </a:spcAft>
              <a:buSzPts val="2400"/>
              <a:tabLst/>
            </a:pPr>
            <a:r>
              <a:rPr lang="en-US" sz="2400" dirty="0">
                <a:solidFill>
                  <a:srgbClr val="000000"/>
                </a:solidFill>
                <a:latin typeface="Arial (Body)"/>
              </a:rPr>
              <a:t>Establishing optimal learning conditions, such as hands-on, project-based learning using real-world data</a:t>
            </a:r>
          </a:p>
          <a:p>
            <a:pPr marL="255651" lvl="0" indent="-255651">
              <a:spcAft>
                <a:spcPct val="0"/>
              </a:spcAft>
              <a:buSzPts val="2400"/>
              <a:tabLst/>
            </a:pPr>
            <a:r>
              <a:rPr lang="en-US" sz="2400" dirty="0">
                <a:solidFill>
                  <a:srgbClr val="000000"/>
                </a:solidFill>
                <a:latin typeface="Arial (Body)"/>
              </a:rPr>
              <a:t>Misconceptions that students are technologically and data knowledgeable</a:t>
            </a:r>
            <a:endParaRPr lang="en-US" altLang="en-US" sz="2400" dirty="0">
              <a:solidFill>
                <a:srgbClr val="000000"/>
              </a:solidFill>
              <a:latin typeface="Arial (Body)"/>
            </a:endParaRPr>
          </a:p>
        </p:txBody>
      </p:sp>
    </p:spTree>
    <p:extLst>
      <p:ext uri="{BB962C8B-B14F-4D97-AF65-F5344CB8AC3E}">
        <p14:creationId xmlns:p14="http://schemas.microsoft.com/office/powerpoint/2010/main" val="3486421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Planning and Organizing Software for Teaching</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2149894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Planning and Organizing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908732"/>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Lesson planners</a:t>
            </a:r>
          </a:p>
          <a:p>
            <a:pPr marL="741553" lvl="1" indent="-284353">
              <a:spcAft>
                <a:spcPct val="0"/>
              </a:spcAft>
              <a:buSzPts val="2400"/>
            </a:pPr>
            <a:r>
              <a:rPr lang="en-US" sz="2400" dirty="0">
                <a:solidFill>
                  <a:srgbClr val="000000"/>
                </a:solidFill>
                <a:latin typeface="Arial (Body)"/>
              </a:rPr>
              <a:t>Develop, document, or share lessons</a:t>
            </a:r>
          </a:p>
          <a:p>
            <a:pPr marL="255651" lvl="0" indent="-255651">
              <a:spcAft>
                <a:spcPct val="0"/>
              </a:spcAft>
              <a:buSzPts val="2400"/>
              <a:tabLst/>
            </a:pPr>
            <a:r>
              <a:rPr lang="en-US" sz="2400" dirty="0">
                <a:solidFill>
                  <a:srgbClr val="000000"/>
                </a:solidFill>
                <a:latin typeface="Arial (Body)"/>
              </a:rPr>
              <a:t>Scheduling, calendar, and time management</a:t>
            </a:r>
          </a:p>
          <a:p>
            <a:pPr marL="741553" lvl="1" indent="-284353">
              <a:spcAft>
                <a:spcPct val="0"/>
              </a:spcAft>
              <a:buSzPts val="2400"/>
            </a:pPr>
            <a:r>
              <a:rPr lang="en-US" sz="2400" dirty="0">
                <a:solidFill>
                  <a:srgbClr val="000000"/>
                </a:solidFill>
                <a:latin typeface="Arial (Body)"/>
              </a:rPr>
              <a:t>Organize time and plan activities</a:t>
            </a:r>
          </a:p>
          <a:p>
            <a:pPr marL="255651" lvl="0" indent="-255651">
              <a:spcAft>
                <a:spcPct val="0"/>
              </a:spcAft>
              <a:buSzPts val="2400"/>
              <a:tabLst/>
            </a:pPr>
            <a:r>
              <a:rPr lang="en-US" sz="2400" dirty="0">
                <a:solidFill>
                  <a:srgbClr val="000000"/>
                </a:solidFill>
                <a:latin typeface="Arial (Body)"/>
              </a:rPr>
              <a:t>Outlining and concept mapping</a:t>
            </a:r>
          </a:p>
          <a:p>
            <a:pPr marL="741553" lvl="1" indent="-284353">
              <a:spcAft>
                <a:spcPct val="0"/>
              </a:spcAft>
              <a:buSzPts val="2400"/>
            </a:pPr>
            <a:r>
              <a:rPr lang="en-US" sz="2400" dirty="0">
                <a:solidFill>
                  <a:srgbClr val="000000"/>
                </a:solidFill>
                <a:latin typeface="Arial (Body)"/>
              </a:rPr>
              <a:t>Curriculum mapping and development</a:t>
            </a:r>
          </a:p>
          <a:p>
            <a:pPr marL="741553" lvl="1" indent="-284353">
              <a:spcAft>
                <a:spcPct val="0"/>
              </a:spcAft>
              <a:buSzPts val="2400"/>
            </a:pPr>
            <a:r>
              <a:rPr lang="en-US" sz="2400" dirty="0">
                <a:solidFill>
                  <a:srgbClr val="000000"/>
                </a:solidFill>
                <a:latin typeface="Arial (Body)"/>
              </a:rPr>
              <a:t>Think through ideas or topics</a:t>
            </a:r>
          </a:p>
          <a:p>
            <a:pPr marL="741553" lvl="1" indent="-284353">
              <a:spcAft>
                <a:spcPct val="0"/>
              </a:spcAft>
              <a:buSzPts val="2400"/>
            </a:pPr>
            <a:r>
              <a:rPr lang="en-US" sz="2400" dirty="0">
                <a:solidFill>
                  <a:srgbClr val="000000"/>
                </a:solidFill>
                <a:latin typeface="Arial (Body)"/>
              </a:rPr>
              <a:t>Visualize systems</a:t>
            </a:r>
            <a:endParaRPr lang="en-US" altLang="en-US" sz="2400" dirty="0">
              <a:solidFill>
                <a:srgbClr val="000000"/>
              </a:solidFill>
              <a:latin typeface="Arial (Body)"/>
            </a:endParaRPr>
          </a:p>
        </p:txBody>
      </p:sp>
    </p:spTree>
    <p:extLst>
      <p:ext uri="{BB962C8B-B14F-4D97-AF65-F5344CB8AC3E}">
        <p14:creationId xmlns:p14="http://schemas.microsoft.com/office/powerpoint/2010/main" val="1786726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Instructional Material Generators</a:t>
            </a:r>
            <a:endParaRPr lang="en-US" sz="3400" dirty="0">
              <a:latin typeface="Times New Roman" panose="02020603050405020304" pitchFamily="18" charset="0"/>
            </a:endParaRPr>
          </a:p>
        </p:txBody>
      </p:sp>
      <p:sp>
        <p:nvSpPr>
          <p:cNvPr id="3" name="Text Placeholder 2"/>
          <p:cNvSpPr>
            <a:spLocks noGrp="1"/>
          </p:cNvSpPr>
          <p:nvPr>
            <p:ph type="subTitle" idx="1"/>
          </p:nvPr>
        </p:nvSpPr>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Help teachers produce instructional materials for the classroom</a:t>
            </a:r>
          </a:p>
        </p:txBody>
      </p:sp>
    </p:spTree>
    <p:extLst>
      <p:ext uri="{BB962C8B-B14F-4D97-AF65-F5344CB8AC3E}">
        <p14:creationId xmlns:p14="http://schemas.microsoft.com/office/powerpoint/2010/main" val="32547103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Instructional Material Generator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Web design software</a:t>
            </a:r>
          </a:p>
          <a:p>
            <a:pPr marL="255651" lvl="0" indent="-255651">
              <a:spcAft>
                <a:spcPct val="0"/>
              </a:spcAft>
              <a:buSzPts val="2400"/>
              <a:tabLst/>
            </a:pPr>
            <a:r>
              <a:rPr lang="en-US" sz="2400" dirty="0">
                <a:solidFill>
                  <a:srgbClr val="000000"/>
                </a:solidFill>
                <a:latin typeface="Arial (Body)"/>
              </a:rPr>
              <a:t>Whiteboard activity software</a:t>
            </a:r>
          </a:p>
          <a:p>
            <a:pPr marL="255651" lvl="0" indent="-255651">
              <a:spcAft>
                <a:spcPct val="0"/>
              </a:spcAft>
              <a:buSzPts val="2400"/>
              <a:tabLst/>
            </a:pPr>
            <a:r>
              <a:rPr lang="en-US" sz="2400" dirty="0">
                <a:solidFill>
                  <a:srgbClr val="000000"/>
                </a:solidFill>
                <a:latin typeface="Arial (Body)"/>
              </a:rPr>
              <a:t>Worksheet and puzzle generators</a:t>
            </a:r>
          </a:p>
          <a:p>
            <a:pPr marL="255651" lvl="0" indent="-255651">
              <a:spcAft>
                <a:spcPct val="0"/>
              </a:spcAft>
              <a:buSzPts val="2400"/>
              <a:tabLst/>
            </a:pPr>
            <a:r>
              <a:rPr lang="en-US" sz="2400" dirty="0">
                <a:solidFill>
                  <a:srgbClr val="000000"/>
                </a:solidFill>
                <a:latin typeface="Arial (Body)"/>
              </a:rPr>
              <a:t>Individual Education Plan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E</a:t>
            </a:r>
            <a:r>
              <a:rPr lang="en-US" sz="100" dirty="0" smtClean="0">
                <a:solidFill>
                  <a:srgbClr val="000000"/>
                </a:solidFill>
                <a:latin typeface="Arial (Body)"/>
              </a:rPr>
              <a:t> </a:t>
            </a:r>
            <a:r>
              <a:rPr lang="en-US" sz="2400" dirty="0" smtClean="0">
                <a:solidFill>
                  <a:srgbClr val="000000"/>
                </a:solidFill>
                <a:latin typeface="Arial (Body)"/>
              </a:rPr>
              <a:t>P) </a:t>
            </a:r>
            <a:r>
              <a:rPr lang="en-US" sz="2400" dirty="0">
                <a:solidFill>
                  <a:srgbClr val="000000"/>
                </a:solidFill>
                <a:latin typeface="Arial (Body)"/>
              </a:rPr>
              <a:t>generators</a:t>
            </a:r>
          </a:p>
          <a:p>
            <a:pPr marL="255651" lvl="0" indent="-255651">
              <a:spcAft>
                <a:spcPct val="0"/>
              </a:spcAft>
              <a:buSzPts val="2400"/>
              <a:tabLst/>
            </a:pPr>
            <a:r>
              <a:rPr lang="en-US" sz="2400" dirty="0">
                <a:solidFill>
                  <a:srgbClr val="000000"/>
                </a:solidFill>
                <a:latin typeface="Arial (Body)"/>
              </a:rPr>
              <a:t>Graphic document makers</a:t>
            </a:r>
          </a:p>
          <a:p>
            <a:pPr marL="255651" lvl="0" indent="-255651">
              <a:spcAft>
                <a:spcPct val="0"/>
              </a:spcAft>
              <a:buSzPts val="2400"/>
              <a:tabLst/>
            </a:pPr>
            <a:r>
              <a:rPr lang="en-US" sz="2400" dirty="0" smtClean="0">
                <a:solidFill>
                  <a:srgbClr val="000000"/>
                </a:solidFill>
                <a:latin typeface="Arial (Body)"/>
              </a:rPr>
              <a:t>P</a:t>
            </a:r>
            <a:r>
              <a:rPr lang="en-US" sz="100" dirty="0" smtClean="0">
                <a:solidFill>
                  <a:srgbClr val="000000"/>
                </a:solidFill>
                <a:latin typeface="Arial (Body)"/>
              </a:rPr>
              <a:t> </a:t>
            </a:r>
            <a:r>
              <a:rPr lang="en-US" sz="2400" dirty="0" smtClean="0">
                <a:solidFill>
                  <a:srgbClr val="000000"/>
                </a:solidFill>
                <a:latin typeface="Arial (Body)"/>
              </a:rPr>
              <a:t>D</a:t>
            </a:r>
            <a:r>
              <a:rPr lang="en-US" sz="100" dirty="0" smtClean="0">
                <a:solidFill>
                  <a:srgbClr val="000000"/>
                </a:solidFill>
                <a:latin typeface="Arial (Body)"/>
              </a:rPr>
              <a:t> </a:t>
            </a:r>
            <a:r>
              <a:rPr lang="en-US" sz="2400" dirty="0" smtClean="0">
                <a:solidFill>
                  <a:srgbClr val="000000"/>
                </a:solidFill>
                <a:latin typeface="Arial (Body)"/>
              </a:rPr>
              <a:t>F and </a:t>
            </a:r>
            <a:r>
              <a:rPr lang="en-US" sz="2400" dirty="0">
                <a:solidFill>
                  <a:srgbClr val="000000"/>
                </a:solidFill>
                <a:latin typeface="Arial (Body)"/>
              </a:rPr>
              <a:t>forms makers</a:t>
            </a:r>
            <a:endParaRPr lang="en-US" altLang="en-US" sz="2400" dirty="0">
              <a:solidFill>
                <a:srgbClr val="000000"/>
              </a:solidFill>
              <a:latin typeface="Arial (Body)"/>
            </a:endParaRPr>
          </a:p>
        </p:txBody>
      </p:sp>
    </p:spTree>
    <p:extLst>
      <p:ext uri="{BB962C8B-B14F-4D97-AF65-F5344CB8AC3E}">
        <p14:creationId xmlns:p14="http://schemas.microsoft.com/office/powerpoint/2010/main" val="3682380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buClr>
                <a:srgbClr val="007FA3"/>
              </a:buClr>
            </a:pPr>
            <a:r>
              <a:rPr lang="en-US" sz="3400" dirty="0" smtClean="0">
                <a:solidFill>
                  <a:srgbClr val="FFFFFF"/>
                </a:solidFill>
                <a:latin typeface="Times New Roman" panose="02020603050405020304" pitchFamily="18" charset="0"/>
              </a:rPr>
              <a:t>Assessment Software</a:t>
            </a:r>
            <a:endParaRPr lang="en-US" sz="3400" dirty="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3465585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Assessment Software Options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Student response systems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R</a:t>
            </a:r>
            <a:r>
              <a:rPr lang="en-US" sz="100" dirty="0" smtClean="0">
                <a:solidFill>
                  <a:srgbClr val="000000"/>
                </a:solidFill>
                <a:latin typeface="Arial (Body)"/>
              </a:rPr>
              <a:t> </a:t>
            </a:r>
            <a:r>
              <a:rPr lang="en-US" sz="2400" dirty="0" smtClean="0">
                <a:solidFill>
                  <a:srgbClr val="000000"/>
                </a:solidFill>
                <a:latin typeface="Arial (Body)"/>
              </a:rPr>
              <a:t>S) </a:t>
            </a:r>
            <a:r>
              <a:rPr lang="en-US" sz="2400" dirty="0">
                <a:solidFill>
                  <a:srgbClr val="000000"/>
                </a:solidFill>
                <a:latin typeface="Arial (Body)"/>
              </a:rPr>
              <a:t>or clickers</a:t>
            </a:r>
          </a:p>
          <a:p>
            <a:pPr marL="255651" lvl="0" indent="-255651">
              <a:spcAft>
                <a:spcPct val="0"/>
              </a:spcAft>
              <a:buSzPts val="2400"/>
              <a:tabLst/>
            </a:pPr>
            <a:r>
              <a:rPr lang="en-US" sz="2400" dirty="0">
                <a:solidFill>
                  <a:srgbClr val="000000"/>
                </a:solidFill>
                <a:latin typeface="Arial (Body)"/>
              </a:rPr>
              <a:t>Rubric and test generators</a:t>
            </a:r>
          </a:p>
          <a:p>
            <a:pPr marL="255651" lvl="0" indent="-255651">
              <a:spcAft>
                <a:spcPct val="0"/>
              </a:spcAft>
              <a:buSzPts val="2400"/>
              <a:tabLst/>
            </a:pPr>
            <a:r>
              <a:rPr lang="en-US" sz="2400" dirty="0">
                <a:solidFill>
                  <a:srgbClr val="000000"/>
                </a:solidFill>
                <a:latin typeface="Arial (Body)"/>
              </a:rPr>
              <a:t>Computer-based testing systems</a:t>
            </a:r>
          </a:p>
          <a:p>
            <a:pPr marL="255651" lvl="0" indent="-255651">
              <a:spcAft>
                <a:spcPct val="0"/>
              </a:spcAft>
              <a:buSzPts val="2400"/>
              <a:tabLst/>
            </a:pPr>
            <a:r>
              <a:rPr lang="en-US" sz="2400" dirty="0">
                <a:solidFill>
                  <a:srgbClr val="000000"/>
                </a:solidFill>
                <a:latin typeface="Arial (Body)"/>
              </a:rPr>
              <a:t>Digital portfolio systems</a:t>
            </a:r>
          </a:p>
          <a:p>
            <a:pPr marL="255651" lvl="0" indent="-255651">
              <a:spcAft>
                <a:spcPct val="0"/>
              </a:spcAft>
              <a:buSzPts val="2400"/>
              <a:tabLst/>
            </a:pPr>
            <a:r>
              <a:rPr lang="en-US" sz="2400" dirty="0">
                <a:solidFill>
                  <a:srgbClr val="000000"/>
                </a:solidFill>
                <a:latin typeface="Arial (Body)"/>
              </a:rPr>
              <a:t>Electronic </a:t>
            </a:r>
            <a:r>
              <a:rPr lang="en-US" sz="2400" dirty="0" smtClean="0">
                <a:solidFill>
                  <a:srgbClr val="000000"/>
                </a:solidFill>
                <a:latin typeface="Arial (Body)"/>
              </a:rPr>
              <a:t>gradebook</a:t>
            </a:r>
            <a:endParaRPr lang="en-US" sz="2400" dirty="0">
              <a:solidFill>
                <a:srgbClr val="000000"/>
              </a:solidFill>
              <a:latin typeface="Arial (Body)"/>
            </a:endParaRPr>
          </a:p>
          <a:p>
            <a:pPr marL="255651" lvl="0" indent="-255651">
              <a:spcAft>
                <a:spcPct val="0"/>
              </a:spcAft>
              <a:buSzPts val="2400"/>
              <a:tabLst/>
            </a:pPr>
            <a:r>
              <a:rPr lang="en-US" sz="2400" dirty="0">
                <a:solidFill>
                  <a:srgbClr val="000000"/>
                </a:solidFill>
                <a:latin typeface="Arial (Body)"/>
              </a:rPr>
              <a:t>Student information systems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endParaRPr lang="en-US" altLang="en-US" sz="2400" dirty="0">
              <a:solidFill>
                <a:srgbClr val="000000"/>
              </a:solidFill>
              <a:latin typeface="Arial (Body)"/>
            </a:endParaRPr>
          </a:p>
        </p:txBody>
      </p:sp>
    </p:spTree>
    <p:extLst>
      <p:ext uri="{BB962C8B-B14F-4D97-AF65-F5344CB8AC3E}">
        <p14:creationId xmlns:p14="http://schemas.microsoft.com/office/powerpoint/2010/main" val="3313353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latin typeface="Times New Roman" panose="02020603050405020304" pitchFamily="18" charset="0"/>
              </a:rPr>
              <a:t>Copyright</a:t>
            </a:r>
            <a:endParaRPr lang="en-US" sz="2000" b="0" dirty="0">
              <a:latin typeface="Times New Roman" panose="02020603050405020304" pitchFamily="18" charset="0"/>
            </a:endParaRPr>
          </a:p>
        </p:txBody>
      </p:sp>
      <p:pic>
        <p:nvPicPr>
          <p:cNvPr id="4" name="Shape 386"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2">
            <a:alphaModFix/>
          </a:blip>
          <a:stretch>
            <a:fillRect/>
          </a:stretch>
        </p:blipFill>
        <p:spPr>
          <a:xfrm>
            <a:off x="715650" y="2310096"/>
            <a:ext cx="7419975" cy="2466975"/>
          </a:xfrm>
          <a:prstGeom prst="rect">
            <a:avLst/>
          </a:prstGeom>
          <a:noFill/>
          <a:ln>
            <a:noFill/>
          </a:ln>
        </p:spPr>
      </p:pic>
    </p:spTree>
    <p:extLst>
      <p:ext uri="{BB962C8B-B14F-4D97-AF65-F5344CB8AC3E}">
        <p14:creationId xmlns:p14="http://schemas.microsoft.com/office/powerpoint/2010/main" val="1680122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buSzPct val="25000"/>
            </a:pPr>
            <a:r>
              <a:rPr lang="en-US" dirty="0" smtClean="0">
                <a:solidFill>
                  <a:srgbClr val="007FA3"/>
                </a:solidFill>
                <a:latin typeface="Times New Roman" panose="02020603050405020304" pitchFamily="18" charset="0"/>
              </a:rPr>
              <a:t>Learning Objectives </a:t>
            </a:r>
            <a:r>
              <a:rPr lang="en-US" sz="2000" b="0" dirty="0" smtClean="0">
                <a:solidFill>
                  <a:srgbClr val="007FA3"/>
                </a:solidFill>
                <a:latin typeface="Times New Roman" panose="02020603050405020304" pitchFamily="18" charset="0"/>
              </a:rPr>
              <a:t>(3 of 3)</a:t>
            </a:r>
            <a:endParaRPr lang="en-US" sz="2000" b="0" dirty="0">
              <a:solidFill>
                <a:srgbClr val="007FA3"/>
              </a:solidFill>
              <a:latin typeface="Times New Roman" panose="02020603050405020304" pitchFamily="18" charset="0"/>
            </a:endParaRPr>
          </a:p>
        </p:txBody>
      </p:sp>
      <p:sp>
        <p:nvSpPr>
          <p:cNvPr id="3" name="Content Placeholder 2"/>
          <p:cNvSpPr>
            <a:spLocks noGrp="1"/>
          </p:cNvSpPr>
          <p:nvPr>
            <p:ph idx="1"/>
          </p:nvPr>
        </p:nvSpPr>
        <p:spPr>
          <a:xfrm>
            <a:off x="457200" y="1600200"/>
            <a:ext cx="8229600" cy="4262675"/>
          </a:xfrm>
        </p:spPr>
        <p:txBody>
          <a:bodyPr wrap="square" lIns="91425" tIns="91425" rIns="91425" bIns="91425">
            <a:noAutofit/>
          </a:bodyPr>
          <a:lstStyle/>
          <a:p>
            <a:pPr marL="25400" lvl="0" indent="0">
              <a:buSzPts val="2400"/>
              <a:buNone/>
            </a:pPr>
            <a:r>
              <a:rPr lang="en-US" sz="2400" b="1" dirty="0">
                <a:solidFill>
                  <a:schemeClr val="tx2"/>
                </a:solidFill>
                <a:latin typeface="Arial (Body)"/>
              </a:rPr>
              <a:t>4.5</a:t>
            </a:r>
            <a:r>
              <a:rPr lang="en-US" sz="2400" b="1" dirty="0">
                <a:solidFill>
                  <a:srgbClr val="000000"/>
                </a:solidFill>
                <a:latin typeface="Arial (Body)"/>
              </a:rPr>
              <a:t> </a:t>
            </a:r>
            <a:r>
              <a:rPr lang="en-US" sz="2400" dirty="0">
                <a:solidFill>
                  <a:srgbClr val="000000"/>
                </a:solidFill>
                <a:latin typeface="Arial (Body)"/>
              </a:rPr>
              <a:t>Integrate planning and organizing software that meet teaching and learning needs in the classroom.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5—Designer; 7—Analyst)</a:t>
            </a:r>
          </a:p>
          <a:p>
            <a:pPr marL="25400" lvl="0" indent="0">
              <a:buSzPts val="2400"/>
              <a:buNone/>
            </a:pPr>
            <a:r>
              <a:rPr lang="en-US" sz="2400" b="1" dirty="0">
                <a:solidFill>
                  <a:schemeClr val="tx2"/>
                </a:solidFill>
                <a:latin typeface="Arial (Body)"/>
              </a:rPr>
              <a:t>4.6</a:t>
            </a:r>
            <a:r>
              <a:rPr lang="en-US" sz="2400" b="1" dirty="0">
                <a:solidFill>
                  <a:srgbClr val="000000"/>
                </a:solidFill>
                <a:latin typeface="Arial (Body)"/>
              </a:rPr>
              <a:t> </a:t>
            </a:r>
            <a:r>
              <a:rPr lang="en-US" sz="2400" dirty="0">
                <a:solidFill>
                  <a:srgbClr val="000000"/>
                </a:solidFill>
                <a:latin typeface="Arial (Body)"/>
              </a:rPr>
              <a:t>Use material generator software that meets teaching and learning needs in the classroom.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5—Designer; 6—Facilitator; 7—Analyst)</a:t>
            </a:r>
          </a:p>
          <a:p>
            <a:pPr marL="25400" lvl="0" indent="0">
              <a:buSzPts val="2400"/>
              <a:buNone/>
            </a:pPr>
            <a:r>
              <a:rPr lang="en-US" sz="2400" b="1" dirty="0">
                <a:solidFill>
                  <a:schemeClr val="tx2"/>
                </a:solidFill>
                <a:latin typeface="Arial (Body)"/>
              </a:rPr>
              <a:t>4.7</a:t>
            </a:r>
            <a:r>
              <a:rPr lang="en-US" sz="2400" b="1" dirty="0">
                <a:solidFill>
                  <a:srgbClr val="000000"/>
                </a:solidFill>
                <a:latin typeface="Arial (Body)"/>
              </a:rPr>
              <a:t> </a:t>
            </a:r>
            <a:r>
              <a:rPr lang="en-US" sz="2400" dirty="0">
                <a:solidFill>
                  <a:srgbClr val="000000"/>
                </a:solidFill>
                <a:latin typeface="Arial (Body)"/>
              </a:rPr>
              <a:t>Adopt assessment software that meet teaching and learning needs in the classroom and reflect learning sciences research. </a:t>
            </a:r>
            <a:r>
              <a:rPr lang="en-US" sz="2400" dirty="0" smtClean="0">
                <a:solidFill>
                  <a:srgbClr val="000000"/>
                </a:solidFill>
                <a:latin typeface="Arial (Body)"/>
              </a:rPr>
              <a:t>(I</a:t>
            </a:r>
            <a:r>
              <a:rPr lang="en-US" sz="100" dirty="0" smtClean="0">
                <a:solidFill>
                  <a:srgbClr val="000000"/>
                </a:solidFill>
                <a:latin typeface="Arial (Body)"/>
              </a:rPr>
              <a:t> </a:t>
            </a:r>
            <a:r>
              <a:rPr lang="en-US" sz="2400" dirty="0" smtClean="0">
                <a:solidFill>
                  <a:srgbClr val="000000"/>
                </a:solidFill>
                <a:latin typeface="Arial (Body)"/>
              </a:rPr>
              <a:t>S</a:t>
            </a:r>
            <a:r>
              <a:rPr lang="en-US" sz="100" dirty="0" smtClean="0">
                <a:solidFill>
                  <a:srgbClr val="000000"/>
                </a:solidFill>
                <a:latin typeface="Arial (Body)"/>
              </a:rPr>
              <a:t> </a:t>
            </a:r>
            <a:r>
              <a:rPr lang="en-US" sz="2400" dirty="0" smtClean="0">
                <a:solidFill>
                  <a:srgbClr val="000000"/>
                </a:solidFill>
                <a:latin typeface="Arial (Body)"/>
              </a:rPr>
              <a:t>T</a:t>
            </a:r>
            <a:r>
              <a:rPr lang="en-US" sz="100" dirty="0" smtClean="0">
                <a:solidFill>
                  <a:srgbClr val="000000"/>
                </a:solidFill>
                <a:latin typeface="Arial (Body)"/>
              </a:rPr>
              <a:t> </a:t>
            </a:r>
            <a:r>
              <a:rPr lang="en-US" sz="2400" dirty="0" smtClean="0">
                <a:solidFill>
                  <a:srgbClr val="000000"/>
                </a:solidFill>
                <a:latin typeface="Arial (Body)"/>
              </a:rPr>
              <a:t>E Standards </a:t>
            </a:r>
            <a:r>
              <a:rPr lang="en-US" sz="2400" dirty="0">
                <a:solidFill>
                  <a:srgbClr val="000000"/>
                </a:solidFill>
                <a:latin typeface="Arial (Body)"/>
              </a:rPr>
              <a:t>for Educators: 1—Learner; 5—Designer; 6—Facilitator; 7—Analyst)</a:t>
            </a:r>
          </a:p>
        </p:txBody>
      </p:sp>
    </p:spTree>
    <p:extLst>
      <p:ext uri="{BB962C8B-B14F-4D97-AF65-F5344CB8AC3E}">
        <p14:creationId xmlns:p14="http://schemas.microsoft.com/office/powerpoint/2010/main" val="390247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Technology Integration in Action: Can You Afford a Car?</a:t>
            </a:r>
            <a:endParaRPr lang="en-US" b="0" dirty="0">
              <a:latin typeface="Times New Roman" panose="02020603050405020304" pitchFamily="18" charset="0"/>
            </a:endParaRPr>
          </a:p>
        </p:txBody>
      </p:sp>
      <p:sp>
        <p:nvSpPr>
          <p:cNvPr id="3" name="Text Placeholder 2"/>
          <p:cNvSpPr>
            <a:spLocks noGrp="1"/>
          </p:cNvSpPr>
          <p:nvPr>
            <p:ph type="body" idx="1"/>
          </p:nvPr>
        </p:nvSpPr>
        <p:spPr/>
        <p:txBody>
          <a:bodyPr wrap="square" lIns="91425" tIns="91425" rIns="91425" bIns="91425">
            <a:noAutofit/>
          </a:bodyPr>
          <a:lstStyle/>
          <a:p>
            <a:r>
              <a:rPr lang="en-US" sz="1800" b="1" dirty="0">
                <a:latin typeface="+mn-lt"/>
              </a:rPr>
              <a:t>Phase 1: Analysis of Learning and Teaching Assets and Needs</a:t>
            </a:r>
          </a:p>
          <a:p>
            <a:pPr lvl="1"/>
            <a:r>
              <a:rPr lang="en-US" sz="1800" dirty="0">
                <a:latin typeface="+mn-lt"/>
              </a:rPr>
              <a:t>Step 1: Analyze problems of practice (</a:t>
            </a:r>
            <a:r>
              <a:rPr lang="en-US" sz="1800" dirty="0" smtClean="0">
                <a:latin typeface="+mn-lt"/>
              </a:rPr>
              <a:t>P</a:t>
            </a:r>
            <a:r>
              <a:rPr lang="en-US" sz="100" dirty="0" smtClean="0">
                <a:latin typeface="+mn-lt"/>
              </a:rPr>
              <a:t> </a:t>
            </a:r>
            <a:r>
              <a:rPr lang="en-US" sz="1800" dirty="0" smtClean="0">
                <a:latin typeface="+mn-lt"/>
              </a:rPr>
              <a:t>O</a:t>
            </a:r>
            <a:r>
              <a:rPr lang="en-US" sz="100" dirty="0" smtClean="0">
                <a:latin typeface="+mn-lt"/>
              </a:rPr>
              <a:t> </a:t>
            </a:r>
            <a:r>
              <a:rPr lang="en-US" sz="1800" dirty="0" smtClean="0">
                <a:latin typeface="+mn-lt"/>
              </a:rPr>
              <a:t>Ps</a:t>
            </a:r>
            <a:r>
              <a:rPr lang="en-US" sz="1800" dirty="0">
                <a:latin typeface="+mn-lt"/>
              </a:rPr>
              <a:t>)</a:t>
            </a:r>
          </a:p>
          <a:p>
            <a:pPr lvl="1"/>
            <a:r>
              <a:rPr lang="en-US" sz="1800" dirty="0">
                <a:latin typeface="+mn-lt"/>
              </a:rPr>
              <a:t>Step 2: Assess technological </a:t>
            </a:r>
            <a:r>
              <a:rPr lang="en-US" sz="1800" dirty="0" smtClean="0">
                <a:latin typeface="+mn-lt"/>
              </a:rPr>
              <a:t>resources</a:t>
            </a:r>
            <a:endParaRPr lang="en-US" sz="1800" dirty="0">
              <a:latin typeface="+mn-lt"/>
            </a:endParaRPr>
          </a:p>
          <a:p>
            <a:pPr lvl="1"/>
            <a:r>
              <a:rPr lang="en-US" sz="1800" dirty="0">
                <a:latin typeface="+mn-lt"/>
              </a:rPr>
              <a:t>Step 3: Identify technological possibilities</a:t>
            </a:r>
          </a:p>
          <a:p>
            <a:r>
              <a:rPr lang="en-US" sz="1800" b="1" dirty="0">
                <a:latin typeface="+mn-lt"/>
              </a:rPr>
              <a:t>Phase 2: Design of the Integration Framework</a:t>
            </a:r>
          </a:p>
          <a:p>
            <a:pPr lvl="1"/>
            <a:r>
              <a:rPr lang="en-US" sz="1800" dirty="0">
                <a:latin typeface="+mn-lt"/>
              </a:rPr>
              <a:t>Step 4: Decide on learning objectives and assessments</a:t>
            </a:r>
          </a:p>
          <a:p>
            <a:pPr lvl="1"/>
            <a:r>
              <a:rPr lang="en-US" sz="1800" dirty="0">
                <a:latin typeface="+mn-lt"/>
              </a:rPr>
              <a:t>Step 5: Design integration strategies and determine relative advantage</a:t>
            </a:r>
          </a:p>
          <a:p>
            <a:pPr lvl="1"/>
            <a:r>
              <a:rPr lang="en-US" sz="1800" dirty="0">
                <a:latin typeface="+mn-lt"/>
              </a:rPr>
              <a:t>Step 6: Prepare instructional environment and implement the lesson</a:t>
            </a:r>
          </a:p>
          <a:p>
            <a:r>
              <a:rPr lang="en-US" sz="1800" b="1" dirty="0">
                <a:latin typeface="+mn-lt"/>
              </a:rPr>
              <a:t>Phase 3: Post-Instruction Analysis and Revisions</a:t>
            </a:r>
          </a:p>
          <a:p>
            <a:pPr lvl="1"/>
            <a:r>
              <a:rPr lang="en-US" sz="1800" dirty="0">
                <a:latin typeface="+mn-lt"/>
              </a:rPr>
              <a:t>Step 7: Analyze lesson results and impact</a:t>
            </a:r>
          </a:p>
          <a:p>
            <a:pPr lvl="1"/>
            <a:r>
              <a:rPr lang="en-US" sz="1800" dirty="0">
                <a:latin typeface="+mn-lt"/>
              </a:rPr>
              <a:t>Step 8: Make revisions based on results</a:t>
            </a:r>
          </a:p>
          <a:p>
            <a:pPr lvl="1"/>
            <a:r>
              <a:rPr lang="en-US" sz="1800" dirty="0">
                <a:latin typeface="+mn-lt"/>
              </a:rPr>
              <a:t>Step 9: Share lessons, revisions, and outcomes with other peer teachers</a:t>
            </a:r>
          </a:p>
        </p:txBody>
      </p:sp>
    </p:spTree>
    <p:extLst>
      <p:ext uri="{BB962C8B-B14F-4D97-AF65-F5344CB8AC3E}">
        <p14:creationId xmlns:p14="http://schemas.microsoft.com/office/powerpoint/2010/main" val="19427462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tIns="91425">
            <a:noAutofit/>
          </a:bodyPr>
          <a:lstStyle/>
          <a:p>
            <a:pPr lvl="0"/>
            <a:r>
              <a:rPr lang="en-US" sz="3400" dirty="0" smtClean="0">
                <a:latin typeface="Times New Roman" panose="02020603050405020304" pitchFamily="18" charset="0"/>
              </a:rPr>
              <a:t>Introduction to Technology Productivity Resources</a:t>
            </a:r>
            <a:endParaRPr lang="en-US" sz="3400" dirty="0">
              <a:latin typeface="Times New Roman" panose="02020603050405020304" pitchFamily="18" charset="0"/>
            </a:endParaRPr>
          </a:p>
        </p:txBody>
      </p:sp>
      <p:sp>
        <p:nvSpPr>
          <p:cNvPr id="3" name="Text Placeholder 2"/>
          <p:cNvSpPr>
            <a:spLocks noGrp="1"/>
          </p:cNvSpPr>
          <p:nvPr>
            <p:ph type="subTitle" idx="1"/>
          </p:nvPr>
        </p:nvSpPr>
        <p:spPr/>
        <p:txBody>
          <a:bodyPr wrap="square" lIns="91425" tIns="91425" rIns="91425" bIns="91425">
            <a:noAutofit/>
          </a:bodyPr>
          <a:lstStyle/>
          <a:p>
            <a:pPr marL="0" lvl="0" indent="0">
              <a:spcBef>
                <a:spcPts val="0"/>
              </a:spcBef>
              <a:buSzPts val="2400"/>
              <a:buNone/>
              <a:tabLst/>
            </a:pPr>
            <a:r>
              <a:rPr lang="en-US" sz="2400" dirty="0">
                <a:solidFill>
                  <a:srgbClr val="000000"/>
                </a:solidFill>
                <a:latin typeface="Arial (Body)"/>
              </a:rPr>
              <a:t>Productivity resources typically do not contain instructional </a:t>
            </a:r>
            <a:r>
              <a:rPr lang="en-US" sz="2400" dirty="0" smtClean="0">
                <a:solidFill>
                  <a:srgbClr val="000000"/>
                </a:solidFill>
                <a:latin typeface="Arial (Body)"/>
              </a:rPr>
              <a:t>material.</a:t>
            </a:r>
            <a:endParaRPr lang="en-US" sz="2400" dirty="0">
              <a:solidFill>
                <a:srgbClr val="000000"/>
              </a:solidFill>
              <a:latin typeface="Arial (Body)"/>
            </a:endParaRPr>
          </a:p>
        </p:txBody>
      </p:sp>
    </p:spTree>
    <p:extLst>
      <p:ext uri="{BB962C8B-B14F-4D97-AF65-F5344CB8AC3E}">
        <p14:creationId xmlns:p14="http://schemas.microsoft.com/office/powerpoint/2010/main" val="4094807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Configurations of Digital Devices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924121"/>
          </a:xfrm>
        </p:spPr>
        <p:txBody>
          <a:bodyPr wrap="square" lIns="91425" tIns="91425" rIns="91425" bIns="91425">
            <a:noAutofit/>
          </a:bodyPr>
          <a:lstStyle/>
          <a:p>
            <a:pPr marL="255651" lvl="0" indent="-255651">
              <a:spcAft>
                <a:spcPct val="0"/>
              </a:spcAft>
              <a:buSzPts val="2400"/>
              <a:tabLst/>
            </a:pPr>
            <a:r>
              <a:rPr lang="en-US" sz="2400" dirty="0">
                <a:solidFill>
                  <a:srgbClr val="000000"/>
                </a:solidFill>
                <a:latin typeface="Arial (Body)"/>
              </a:rPr>
              <a:t>Innovation stations</a:t>
            </a:r>
          </a:p>
          <a:p>
            <a:pPr marL="255651" lvl="0" indent="-255651">
              <a:spcAft>
                <a:spcPct val="0"/>
              </a:spcAft>
              <a:buSzPts val="2400"/>
              <a:tabLst/>
            </a:pPr>
            <a:r>
              <a:rPr lang="en-US" sz="2400" dirty="0">
                <a:solidFill>
                  <a:srgbClr val="000000"/>
                </a:solidFill>
                <a:latin typeface="Arial (Body)"/>
              </a:rPr>
              <a:t>The one-computer classroom</a:t>
            </a:r>
          </a:p>
          <a:p>
            <a:pPr marL="255651" lvl="0" indent="-255651">
              <a:spcAft>
                <a:spcPct val="0"/>
              </a:spcAft>
              <a:buSzPts val="2400"/>
              <a:tabLst/>
            </a:pPr>
            <a:r>
              <a:rPr lang="en-US" sz="2400" dirty="0">
                <a:solidFill>
                  <a:srgbClr val="000000"/>
                </a:solidFill>
                <a:latin typeface="Arial (Body)"/>
              </a:rPr>
              <a:t>Classroom computers</a:t>
            </a:r>
          </a:p>
          <a:p>
            <a:pPr marL="255651" lvl="0" indent="-255651">
              <a:spcAft>
                <a:spcPct val="0"/>
              </a:spcAft>
              <a:buSzPts val="2400"/>
              <a:tabLst/>
            </a:pPr>
            <a:r>
              <a:rPr lang="en-US" sz="2400" dirty="0">
                <a:solidFill>
                  <a:srgbClr val="000000"/>
                </a:solidFill>
                <a:latin typeface="Arial (Body)"/>
              </a:rPr>
              <a:t>Mobile carts of computing </a:t>
            </a:r>
            <a:r>
              <a:rPr lang="en-US" sz="2400" dirty="0" smtClean="0">
                <a:solidFill>
                  <a:srgbClr val="000000"/>
                </a:solidFill>
                <a:latin typeface="Arial (Body)"/>
              </a:rPr>
              <a:t>devices</a:t>
            </a:r>
            <a:endParaRPr lang="en-US" sz="2400" dirty="0">
              <a:solidFill>
                <a:srgbClr val="000000"/>
              </a:solidFill>
              <a:latin typeface="Arial (Body)"/>
            </a:endParaRPr>
          </a:p>
          <a:p>
            <a:pPr marL="255651" lvl="0" indent="-255651">
              <a:spcAft>
                <a:spcPct val="0"/>
              </a:spcAft>
              <a:buSzPts val="2400"/>
              <a:tabLst/>
            </a:pPr>
            <a:r>
              <a:rPr lang="en-US" altLang="en-US" sz="2400" dirty="0">
                <a:solidFill>
                  <a:srgbClr val="000000"/>
                </a:solidFill>
                <a:latin typeface="Arial (Body)"/>
              </a:rPr>
              <a:t>Computer laboratories</a:t>
            </a:r>
          </a:p>
          <a:p>
            <a:pPr marL="255651" lvl="0" indent="-255651">
              <a:spcAft>
                <a:spcPct val="0"/>
              </a:spcAft>
              <a:buSzPts val="2400"/>
              <a:tabLst/>
            </a:pPr>
            <a:r>
              <a:rPr lang="en-US" altLang="en-US" sz="2400" dirty="0">
                <a:solidFill>
                  <a:srgbClr val="000000"/>
                </a:solidFill>
                <a:latin typeface="Arial (Body)"/>
              </a:rPr>
              <a:t>Student-supplied devices (e.g., </a:t>
            </a:r>
            <a:r>
              <a:rPr lang="en-US" altLang="en-US" sz="2400" dirty="0" smtClean="0">
                <a:solidFill>
                  <a:srgbClr val="000000"/>
                </a:solidFill>
                <a:latin typeface="Arial (Body)"/>
              </a:rPr>
              <a:t>(B</a:t>
            </a:r>
            <a:r>
              <a:rPr lang="en-US" altLang="en-US" sz="100" dirty="0" smtClean="0">
                <a:solidFill>
                  <a:srgbClr val="000000"/>
                </a:solidFill>
                <a:latin typeface="Arial (Body)"/>
              </a:rPr>
              <a:t> </a:t>
            </a:r>
            <a:r>
              <a:rPr lang="en-US" altLang="en-US" sz="2400" dirty="0" smtClean="0">
                <a:solidFill>
                  <a:srgbClr val="000000"/>
                </a:solidFill>
                <a:latin typeface="Arial (Body)"/>
              </a:rPr>
              <a:t>Y</a:t>
            </a:r>
            <a:r>
              <a:rPr lang="en-US" altLang="en-US" sz="100" dirty="0" smtClean="0">
                <a:solidFill>
                  <a:srgbClr val="000000"/>
                </a:solidFill>
                <a:latin typeface="Arial (Body)"/>
              </a:rPr>
              <a:t> </a:t>
            </a:r>
            <a:r>
              <a:rPr lang="en-US" altLang="en-US" sz="2400" dirty="0" smtClean="0">
                <a:solidFill>
                  <a:srgbClr val="000000"/>
                </a:solidFill>
                <a:latin typeface="Arial (Body)"/>
              </a:rPr>
              <a:t>O</a:t>
            </a:r>
            <a:r>
              <a:rPr lang="en-US" altLang="en-US" sz="100" dirty="0" smtClean="0">
                <a:solidFill>
                  <a:srgbClr val="000000"/>
                </a:solidFill>
                <a:latin typeface="Arial (Body)"/>
              </a:rPr>
              <a:t> </a:t>
            </a:r>
            <a:r>
              <a:rPr lang="en-US" altLang="en-US" sz="2400" dirty="0" smtClean="0">
                <a:solidFill>
                  <a:srgbClr val="000000"/>
                </a:solidFill>
                <a:latin typeface="Arial (Body)"/>
              </a:rPr>
              <a:t>D)</a:t>
            </a:r>
            <a:endParaRPr lang="en-US" altLang="en-US" sz="2400" dirty="0">
              <a:solidFill>
                <a:srgbClr val="000000"/>
              </a:solidFill>
              <a:latin typeface="Arial (Body)"/>
            </a:endParaRPr>
          </a:p>
          <a:p>
            <a:pPr marL="255651" lvl="0" indent="-255651">
              <a:spcAft>
                <a:spcPct val="0"/>
              </a:spcAft>
              <a:buSzPts val="2400"/>
              <a:tabLst/>
            </a:pPr>
            <a:r>
              <a:rPr lang="en-US" altLang="en-US" sz="2400" dirty="0">
                <a:solidFill>
                  <a:srgbClr val="000000"/>
                </a:solidFill>
                <a:latin typeface="Arial (Body)"/>
              </a:rPr>
              <a:t>School-supplied one-to-one (1:1) computing</a:t>
            </a:r>
            <a:endParaRPr lang="en-US" sz="2400" dirty="0">
              <a:solidFill>
                <a:srgbClr val="000000"/>
              </a:solidFill>
              <a:latin typeface="Arial (Body)"/>
            </a:endParaRPr>
          </a:p>
        </p:txBody>
      </p:sp>
    </p:spTree>
    <p:extLst>
      <p:ext uri="{BB962C8B-B14F-4D97-AF65-F5344CB8AC3E}">
        <p14:creationId xmlns:p14="http://schemas.microsoft.com/office/powerpoint/2010/main" val="2153747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Alignment of Device Configurations with Pedagogical Approaches</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4800600"/>
          </a:xfrm>
        </p:spPr>
        <p:txBody>
          <a:bodyPr wrap="square" lIns="91425" tIns="91425" rIns="91425" bIns="91425">
            <a:noAutofit/>
          </a:bodyPr>
          <a:lstStyle/>
          <a:p>
            <a:pPr marL="255651" lvl="0" indent="-255651">
              <a:spcAft>
                <a:spcPct val="0"/>
              </a:spcAft>
              <a:buSzPts val="2400"/>
              <a:tabLst/>
            </a:pPr>
            <a:r>
              <a:rPr lang="en-US" sz="2200" dirty="0" smtClean="0">
                <a:solidFill>
                  <a:srgbClr val="000000"/>
                </a:solidFill>
                <a:latin typeface="Arial (Body)"/>
              </a:rPr>
              <a:t>Whole-class lecture or demo: All configurations</a:t>
            </a:r>
          </a:p>
          <a:p>
            <a:pPr marL="255651" lvl="0" indent="-255651">
              <a:spcAft>
                <a:spcPct val="0"/>
              </a:spcAft>
              <a:buSzPts val="2400"/>
              <a:tabLst/>
            </a:pPr>
            <a:r>
              <a:rPr lang="en-US" sz="2200" dirty="0" smtClean="0">
                <a:solidFill>
                  <a:srgbClr val="000000"/>
                </a:solidFill>
                <a:latin typeface="Arial (Body)"/>
              </a:rPr>
              <a:t>Whole class independent work: Mobile carts, Computer lab, 1:1 devices</a:t>
            </a:r>
          </a:p>
          <a:p>
            <a:pPr marL="255651" lvl="0" indent="-255651">
              <a:spcAft>
                <a:spcPct val="0"/>
              </a:spcAft>
              <a:buSzPts val="2400"/>
              <a:tabLst/>
            </a:pPr>
            <a:r>
              <a:rPr lang="en-US" sz="2200" dirty="0" smtClean="0">
                <a:solidFill>
                  <a:srgbClr val="000000"/>
                </a:solidFill>
                <a:latin typeface="Arial (Body)"/>
              </a:rPr>
              <a:t>Flipped/inverted: Computer lab, student B</a:t>
            </a:r>
            <a:r>
              <a:rPr lang="en-US" sz="100" dirty="0" smtClean="0">
                <a:solidFill>
                  <a:srgbClr val="000000"/>
                </a:solidFill>
                <a:latin typeface="Arial (Body)"/>
              </a:rPr>
              <a:t> </a:t>
            </a:r>
            <a:r>
              <a:rPr lang="en-US" sz="2200" dirty="0" smtClean="0">
                <a:solidFill>
                  <a:srgbClr val="000000"/>
                </a:solidFill>
                <a:latin typeface="Arial (Body)"/>
              </a:rPr>
              <a:t>Y</a:t>
            </a:r>
            <a:r>
              <a:rPr lang="en-US" sz="100" dirty="0" smtClean="0">
                <a:solidFill>
                  <a:srgbClr val="000000"/>
                </a:solidFill>
                <a:latin typeface="Arial (Body)"/>
              </a:rPr>
              <a:t> </a:t>
            </a:r>
            <a:r>
              <a:rPr lang="en-US" sz="2200" dirty="0" smtClean="0">
                <a:solidFill>
                  <a:srgbClr val="000000"/>
                </a:solidFill>
                <a:latin typeface="Arial (Body)"/>
              </a:rPr>
              <a:t>O</a:t>
            </a:r>
            <a:r>
              <a:rPr lang="en-US" sz="100" dirty="0" smtClean="0">
                <a:solidFill>
                  <a:srgbClr val="000000"/>
                </a:solidFill>
                <a:latin typeface="Arial (Body)"/>
              </a:rPr>
              <a:t> </a:t>
            </a:r>
            <a:r>
              <a:rPr lang="en-US" sz="2200" dirty="0" smtClean="0">
                <a:solidFill>
                  <a:srgbClr val="000000"/>
                </a:solidFill>
                <a:latin typeface="Arial (Body)"/>
              </a:rPr>
              <a:t>D,</a:t>
            </a:r>
            <a:r>
              <a:rPr lang="en-US" sz="100" dirty="0" smtClean="0">
                <a:solidFill>
                  <a:srgbClr val="000000"/>
                </a:solidFill>
                <a:latin typeface="Arial (Body)"/>
              </a:rPr>
              <a:t> </a:t>
            </a:r>
            <a:r>
              <a:rPr lang="en-US" sz="2200" dirty="0" smtClean="0">
                <a:solidFill>
                  <a:srgbClr val="000000"/>
                </a:solidFill>
                <a:latin typeface="Arial (Body)"/>
              </a:rPr>
              <a:t>1:1 computing</a:t>
            </a:r>
          </a:p>
          <a:p>
            <a:pPr marL="255651" lvl="0" indent="-255651">
              <a:spcAft>
                <a:spcPct val="0"/>
              </a:spcAft>
              <a:buSzPts val="2400"/>
              <a:tabLst/>
            </a:pPr>
            <a:r>
              <a:rPr lang="en-US" altLang="en-US" sz="2200" dirty="0" smtClean="0">
                <a:solidFill>
                  <a:srgbClr val="000000"/>
                </a:solidFill>
                <a:latin typeface="Arial (Body)"/>
              </a:rPr>
              <a:t>Centers, small group: One-computer classroom, classroom computers, mobile carts, student B</a:t>
            </a:r>
            <a:r>
              <a:rPr lang="en-US" altLang="en-US" sz="100" dirty="0" smtClean="0">
                <a:solidFill>
                  <a:srgbClr val="000000"/>
                </a:solidFill>
                <a:latin typeface="Arial (Body)"/>
              </a:rPr>
              <a:t> </a:t>
            </a:r>
            <a:r>
              <a:rPr lang="en-US" altLang="en-US" sz="2200" dirty="0" smtClean="0">
                <a:solidFill>
                  <a:srgbClr val="000000"/>
                </a:solidFill>
                <a:latin typeface="Arial (Body)"/>
              </a:rPr>
              <a:t>Y</a:t>
            </a:r>
            <a:r>
              <a:rPr lang="en-US" altLang="en-US" sz="100" dirty="0" smtClean="0">
                <a:solidFill>
                  <a:srgbClr val="000000"/>
                </a:solidFill>
                <a:latin typeface="Arial (Body)"/>
              </a:rPr>
              <a:t> </a:t>
            </a:r>
            <a:r>
              <a:rPr lang="en-US" altLang="en-US" sz="2200" dirty="0" smtClean="0">
                <a:solidFill>
                  <a:srgbClr val="000000"/>
                </a:solidFill>
                <a:latin typeface="Arial (Body)"/>
              </a:rPr>
              <a:t>O</a:t>
            </a:r>
            <a:r>
              <a:rPr lang="en-US" altLang="en-US" sz="100" dirty="0" smtClean="0">
                <a:solidFill>
                  <a:srgbClr val="000000"/>
                </a:solidFill>
                <a:latin typeface="Arial (Body)"/>
              </a:rPr>
              <a:t> </a:t>
            </a:r>
            <a:r>
              <a:rPr lang="en-US" altLang="en-US" sz="2200" dirty="0" smtClean="0">
                <a:solidFill>
                  <a:srgbClr val="000000"/>
                </a:solidFill>
                <a:latin typeface="Arial (Body)"/>
              </a:rPr>
              <a:t>D,</a:t>
            </a:r>
            <a:r>
              <a:rPr lang="en-US" altLang="en-US" sz="100" dirty="0" smtClean="0">
                <a:solidFill>
                  <a:srgbClr val="000000"/>
                </a:solidFill>
                <a:latin typeface="Arial (Body)"/>
              </a:rPr>
              <a:t> </a:t>
            </a:r>
            <a:r>
              <a:rPr lang="en-US" altLang="en-US" sz="2200" dirty="0" smtClean="0">
                <a:solidFill>
                  <a:srgbClr val="000000"/>
                </a:solidFill>
                <a:latin typeface="Arial (Body)"/>
              </a:rPr>
              <a:t>1:1 computing</a:t>
            </a:r>
          </a:p>
          <a:p>
            <a:pPr marL="255651" lvl="0" indent="-255651">
              <a:spcAft>
                <a:spcPct val="0"/>
              </a:spcAft>
              <a:buSzPts val="2400"/>
              <a:tabLst/>
            </a:pPr>
            <a:r>
              <a:rPr lang="en-US" altLang="en-US" sz="2200" dirty="0" smtClean="0">
                <a:solidFill>
                  <a:srgbClr val="000000"/>
                </a:solidFill>
                <a:latin typeface="Arial (Body)"/>
              </a:rPr>
              <a:t>Collaboration: Mobile carts, 1:1 computing</a:t>
            </a:r>
          </a:p>
          <a:p>
            <a:pPr marL="255651" lvl="0" indent="-255651">
              <a:spcAft>
                <a:spcPct val="0"/>
              </a:spcAft>
              <a:buSzPts val="2400"/>
              <a:tabLst/>
            </a:pPr>
            <a:r>
              <a:rPr lang="en-US" altLang="en-US" sz="2200" dirty="0" smtClean="0">
                <a:solidFill>
                  <a:srgbClr val="000000"/>
                </a:solidFill>
                <a:latin typeface="Arial (Body)"/>
              </a:rPr>
              <a:t>Independent work: One-computer classroom, classroom computers, mobile carts, computer lab, student B</a:t>
            </a:r>
            <a:r>
              <a:rPr lang="en-US" altLang="en-US" sz="100" dirty="0" smtClean="0">
                <a:solidFill>
                  <a:srgbClr val="000000"/>
                </a:solidFill>
                <a:latin typeface="Arial (Body)"/>
              </a:rPr>
              <a:t> </a:t>
            </a:r>
            <a:r>
              <a:rPr lang="en-US" altLang="en-US" sz="2200" dirty="0" smtClean="0">
                <a:solidFill>
                  <a:srgbClr val="000000"/>
                </a:solidFill>
                <a:latin typeface="Arial (Body)"/>
              </a:rPr>
              <a:t>Y</a:t>
            </a:r>
            <a:r>
              <a:rPr lang="en-US" altLang="en-US" sz="100" dirty="0" smtClean="0">
                <a:solidFill>
                  <a:srgbClr val="000000"/>
                </a:solidFill>
                <a:latin typeface="Arial (Body)"/>
              </a:rPr>
              <a:t> </a:t>
            </a:r>
            <a:r>
              <a:rPr lang="en-US" altLang="en-US" sz="2200" dirty="0" smtClean="0">
                <a:solidFill>
                  <a:srgbClr val="000000"/>
                </a:solidFill>
                <a:latin typeface="Arial (Body)"/>
              </a:rPr>
              <a:t>O</a:t>
            </a:r>
            <a:r>
              <a:rPr lang="en-US" altLang="en-US" sz="100" dirty="0" smtClean="0">
                <a:solidFill>
                  <a:srgbClr val="000000"/>
                </a:solidFill>
                <a:latin typeface="Arial (Body)"/>
              </a:rPr>
              <a:t> </a:t>
            </a:r>
            <a:r>
              <a:rPr lang="en-US" altLang="en-US" sz="2200" dirty="0" smtClean="0">
                <a:solidFill>
                  <a:srgbClr val="000000"/>
                </a:solidFill>
                <a:latin typeface="Arial (Body)"/>
              </a:rPr>
              <a:t>D,</a:t>
            </a:r>
            <a:r>
              <a:rPr lang="en-US" altLang="en-US" sz="100" dirty="0" smtClean="0">
                <a:solidFill>
                  <a:srgbClr val="000000"/>
                </a:solidFill>
                <a:latin typeface="Arial (Body)"/>
              </a:rPr>
              <a:t> </a:t>
            </a:r>
            <a:r>
              <a:rPr lang="en-US" altLang="en-US" sz="2200" dirty="0" smtClean="0">
                <a:solidFill>
                  <a:srgbClr val="000000"/>
                </a:solidFill>
                <a:latin typeface="Arial (Body)"/>
              </a:rPr>
              <a:t>1:1 computing</a:t>
            </a:r>
            <a:endParaRPr lang="en-US" sz="2200" dirty="0">
              <a:solidFill>
                <a:srgbClr val="000000"/>
              </a:solidFill>
              <a:latin typeface="Arial (Body)"/>
            </a:endParaRPr>
          </a:p>
        </p:txBody>
      </p:sp>
    </p:spTree>
    <p:extLst>
      <p:ext uri="{BB962C8B-B14F-4D97-AF65-F5344CB8AC3E}">
        <p14:creationId xmlns:p14="http://schemas.microsoft.com/office/powerpoint/2010/main" val="19513705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tIns="91425">
            <a:noAutofit/>
          </a:bodyPr>
          <a:lstStyle/>
          <a:p>
            <a:pPr lvl="0"/>
            <a:r>
              <a:rPr lang="en-US" dirty="0" smtClean="0">
                <a:latin typeface="Times New Roman" panose="02020603050405020304" pitchFamily="18" charset="0"/>
              </a:rPr>
              <a:t>Productivity Software</a:t>
            </a:r>
            <a:endParaRPr lang="en-US" dirty="0">
              <a:latin typeface="Times New Roman" panose="02020603050405020304" pitchFamily="18" charset="0"/>
            </a:endParaRPr>
          </a:p>
        </p:txBody>
      </p:sp>
      <p:sp>
        <p:nvSpPr>
          <p:cNvPr id="3" name="Text Placeholder 2"/>
          <p:cNvSpPr>
            <a:spLocks noGrp="1"/>
          </p:cNvSpPr>
          <p:nvPr>
            <p:ph type="body" idx="1"/>
          </p:nvPr>
        </p:nvSpPr>
        <p:spPr>
          <a:xfrm>
            <a:off x="457200" y="1600200"/>
            <a:ext cx="8229600" cy="3362429"/>
          </a:xfrm>
        </p:spPr>
        <p:txBody>
          <a:bodyPr wrap="square" lIns="91425" tIns="91425" rIns="91425" bIns="91425">
            <a:noAutofit/>
          </a:bodyPr>
          <a:lstStyle/>
          <a:p>
            <a:pPr marL="255651" lvl="0" indent="-255651">
              <a:spcAft>
                <a:spcPct val="0"/>
              </a:spcAft>
              <a:buSzPts val="2400"/>
              <a:tabLst/>
            </a:pPr>
            <a:r>
              <a:rPr lang="en-US" altLang="en-US" sz="2400" dirty="0">
                <a:solidFill>
                  <a:srgbClr val="000000"/>
                </a:solidFill>
                <a:latin typeface="Arial (Body)"/>
              </a:rPr>
              <a:t>Software suites</a:t>
            </a:r>
          </a:p>
          <a:p>
            <a:pPr marL="255651" lvl="0" indent="-255651">
              <a:spcAft>
                <a:spcPct val="0"/>
              </a:spcAft>
              <a:buSzPts val="2400"/>
              <a:tabLst/>
            </a:pPr>
            <a:r>
              <a:rPr lang="en-US" sz="2400" dirty="0">
                <a:solidFill>
                  <a:srgbClr val="000000"/>
                </a:solidFill>
                <a:latin typeface="Arial (Body)"/>
              </a:rPr>
              <a:t>Open source software</a:t>
            </a:r>
          </a:p>
          <a:p>
            <a:pPr marL="255651" lvl="0" indent="-255651">
              <a:spcAft>
                <a:spcPct val="0"/>
              </a:spcAft>
              <a:buSzPts val="2400"/>
              <a:tabLst/>
            </a:pPr>
            <a:r>
              <a:rPr lang="en-US" sz="2400" dirty="0">
                <a:solidFill>
                  <a:srgbClr val="000000"/>
                </a:solidFill>
                <a:latin typeface="Arial (Body)"/>
              </a:rPr>
              <a:t>Cloud-based software</a:t>
            </a:r>
          </a:p>
          <a:p>
            <a:pPr marL="255651" lvl="0" indent="-255651">
              <a:spcAft>
                <a:spcPct val="0"/>
              </a:spcAft>
              <a:buSzPts val="2400"/>
              <a:tabLst/>
            </a:pPr>
            <a:r>
              <a:rPr lang="en-US" sz="2400" dirty="0">
                <a:solidFill>
                  <a:srgbClr val="000000"/>
                </a:solidFill>
                <a:latin typeface="Arial (Body)"/>
              </a:rPr>
              <a:t>Mobile software</a:t>
            </a:r>
          </a:p>
          <a:p>
            <a:pPr marL="255651" lvl="0" indent="-255651">
              <a:spcAft>
                <a:spcPct val="0"/>
              </a:spcAft>
              <a:buSzPts val="2400"/>
              <a:tabLst/>
            </a:pPr>
            <a:r>
              <a:rPr lang="en-US" sz="2400" dirty="0">
                <a:solidFill>
                  <a:srgbClr val="000000"/>
                </a:solidFill>
                <a:latin typeface="Arial (Body)"/>
              </a:rPr>
              <a:t>Desktop software</a:t>
            </a:r>
          </a:p>
          <a:p>
            <a:pPr marL="255651" lvl="0" indent="-255651">
              <a:spcAft>
                <a:spcPct val="0"/>
              </a:spcAft>
              <a:buSzPts val="2400"/>
              <a:tabLst/>
            </a:pPr>
            <a:r>
              <a:rPr lang="en-US" sz="2400" dirty="0">
                <a:solidFill>
                  <a:srgbClr val="000000"/>
                </a:solidFill>
                <a:latin typeface="Arial (Body)"/>
              </a:rPr>
              <a:t>File exchange compatibility</a:t>
            </a:r>
          </a:p>
        </p:txBody>
      </p:sp>
    </p:spTree>
    <p:extLst>
      <p:ext uri="{BB962C8B-B14F-4D97-AF65-F5344CB8AC3E}">
        <p14:creationId xmlns:p14="http://schemas.microsoft.com/office/powerpoint/2010/main" val="2649456579"/>
      </p:ext>
    </p:extLst>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8F781E32428D42878B6D5C3B6EC9A4" ma:contentTypeVersion="" ma:contentTypeDescription="Create a new document." ma:contentTypeScope="" ma:versionID="b913c53ce9ae3559e83383f88ae41f6d">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6F7644E-52C9-48BE-A40A-B002DD849430}"/>
</file>

<file path=customXml/itemProps2.xml><?xml version="1.0" encoding="utf-8"?>
<ds:datastoreItem xmlns:ds="http://schemas.openxmlformats.org/officeDocument/2006/customXml" ds:itemID="{6DFA0BA4-F664-404D-82B4-BCF60E2743FF}"/>
</file>

<file path=customXml/itemProps3.xml><?xml version="1.0" encoding="utf-8"?>
<ds:datastoreItem xmlns:ds="http://schemas.openxmlformats.org/officeDocument/2006/customXml" ds:itemID="{5EAFFF78-C20F-42B8-8E23-0639BE803EA1}"/>
</file>

<file path=docProps/app.xml><?xml version="1.0" encoding="utf-8"?>
<Properties xmlns="http://schemas.openxmlformats.org/officeDocument/2006/extended-properties" xmlns:vt="http://schemas.openxmlformats.org/officeDocument/2006/docPropsVTypes">
  <TotalTime>8414</TotalTime>
  <Words>1484</Words>
  <Application>Microsoft Office PowerPoint</Application>
  <PresentationFormat>On-screen Show (4:3)</PresentationFormat>
  <Paragraphs>227</Paragraphs>
  <Slides>38</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Arial (Body)</vt:lpstr>
      <vt:lpstr>Noto Sans Symbols</vt:lpstr>
      <vt:lpstr>Times New Roman</vt:lpstr>
      <vt:lpstr>Verdana</vt:lpstr>
      <vt:lpstr>508 Lecture</vt:lpstr>
      <vt:lpstr>1_508 Lecture</vt:lpstr>
      <vt:lpstr>Integrating Educational Technology Into Teaching: Transforming Learning Across Disciplines</vt:lpstr>
      <vt:lpstr>Learning Objectives (1 of 3)</vt:lpstr>
      <vt:lpstr>Learning Objectives (2 of 3)</vt:lpstr>
      <vt:lpstr>Learning Objectives (3 of 3)</vt:lpstr>
      <vt:lpstr>Technology Integration in Action: Can You Afford a Car?</vt:lpstr>
      <vt:lpstr>Introduction to Technology Productivity Resources</vt:lpstr>
      <vt:lpstr>Configurations of Digital Devices</vt:lpstr>
      <vt:lpstr>Alignment of Device Configurations with Pedagogical Approaches</vt:lpstr>
      <vt:lpstr>Productivity Software</vt:lpstr>
      <vt:lpstr>Productivity Uses</vt:lpstr>
      <vt:lpstr>Writing and Publishing Software for Teaching and Learning</vt:lpstr>
      <vt:lpstr>Writing and Publishing Software</vt:lpstr>
      <vt:lpstr>Integration Strategies for Writing and Publishing Software</vt:lpstr>
      <vt:lpstr>General Instructional Strategies for Teaching Software to Students</vt:lpstr>
      <vt:lpstr>Key Design Strategies for Writing and Publishing Software</vt:lpstr>
      <vt:lpstr>Benefits of Writing and Publishing Software</vt:lpstr>
      <vt:lpstr>Challenges of Using Writing and Publishing Software</vt:lpstr>
      <vt:lpstr>Representation Software for Teaching and Learning</vt:lpstr>
      <vt:lpstr>Representation Software</vt:lpstr>
      <vt:lpstr>Integration Strategies for Representation Software (1 of 3)</vt:lpstr>
      <vt:lpstr>Integration Strategies for Representation Software (2 of 3)</vt:lpstr>
      <vt:lpstr>Integration Strategies for Representation Software (3 of 3)</vt:lpstr>
      <vt:lpstr>Key Design Strategies for Representations</vt:lpstr>
      <vt:lpstr>Benefits of Using Representation Software</vt:lpstr>
      <vt:lpstr>Challenges of Using Representation Software</vt:lpstr>
      <vt:lpstr>Data and Analysis Software for Teaching and Learning</vt:lpstr>
      <vt:lpstr>Data and Analysis Software</vt:lpstr>
      <vt:lpstr>Integration Strategies for Data and Analysis Software (1 of 2)</vt:lpstr>
      <vt:lpstr>Integration Strategies for Data and Analysis Software (2 of 2)</vt:lpstr>
      <vt:lpstr>Benefits of Using Data and Analysis Software</vt:lpstr>
      <vt:lpstr>Challenges of Using Data and Analysis Software</vt:lpstr>
      <vt:lpstr>Planning and Organizing Software for Teaching</vt:lpstr>
      <vt:lpstr>Planning and Organizing Software</vt:lpstr>
      <vt:lpstr>Instructional Material Generators</vt:lpstr>
      <vt:lpstr>Instructional Material Generator Software</vt:lpstr>
      <vt:lpstr>Assessment Software</vt:lpstr>
      <vt:lpstr>Assessment Software Options</vt:lpstr>
      <vt:lpstr>Copyright</vt:lpstr>
    </vt:vector>
  </TitlesOfParts>
  <Company>SPi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Educational Technology into Teaching: Transforming Learning Across Disciplines, 8e</dc:title>
  <dc:subject>Curriculum and Instruction - Core</dc:subject>
  <dc:creator>Roblyer/Hughes</dc:creator>
  <cp:keywords>Integrating Educational Technology into Teaching</cp:keywords>
  <cp:lastModifiedBy>Prabhu K</cp:lastModifiedBy>
  <cp:revision>815</cp:revision>
  <dcterms:modified xsi:type="dcterms:W3CDTF">2017-12-19T16:04:53Z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ffisync_UniqueId">
    <vt:lpwstr>682739</vt:lpwstr>
  </property>
  <property fmtid="{D5CDD505-2E9C-101B-9397-08002B2CF9AE}" pid="3" name="Offisync_ServerID">
    <vt:lpwstr>7e960520-0e88-4f05-9fa0-24079b61e486</vt:lpwstr>
  </property>
  <property fmtid="{D5CDD505-2E9C-101B-9397-08002B2CF9AE}" pid="4" name="Offisync_UpdateToken">
    <vt:lpwstr>2</vt:lpwstr>
  </property>
  <property fmtid="{D5CDD505-2E9C-101B-9397-08002B2CF9AE}" pid="5" name="Jive_VersionGuid">
    <vt:lpwstr>2e874262-9747-49d3-bf1e-677aeb587663</vt:lpwstr>
  </property>
  <property fmtid="{D5CDD505-2E9C-101B-9397-08002B2CF9AE}" pid="6" name="Offisync_ProviderInitializationData">
    <vt:lpwstr>https://neo.pearson.com</vt:lpwstr>
  </property>
  <property fmtid="{D5CDD505-2E9C-101B-9397-08002B2CF9AE}" pid="7" name="Jive_LatestUserAccountName">
    <vt:lpwstr>joel</vt:lpwstr>
  </property>
  <property fmtid="{D5CDD505-2E9C-101B-9397-08002B2CF9AE}" pid="8" name="ContentTypeId">
    <vt:lpwstr>0x010100CB8F781E32428D42878B6D5C3B6EC9A4</vt:lpwstr>
  </property>
</Properties>
</file>