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5"/>
  </p:notesMasterIdLst>
  <p:handoutMasterIdLst>
    <p:handoutMasterId r:id="rId36"/>
  </p:handoutMasterIdLst>
  <p:sldIdLst>
    <p:sldId id="339" r:id="rId3"/>
    <p:sldId id="307" r:id="rId4"/>
    <p:sldId id="308" r:id="rId5"/>
    <p:sldId id="309" r:id="rId6"/>
    <p:sldId id="310" r:id="rId7"/>
    <p:sldId id="311" r:id="rId8"/>
    <p:sldId id="312" r:id="rId9"/>
    <p:sldId id="313" r:id="rId10"/>
    <p:sldId id="314" r:id="rId11"/>
    <p:sldId id="315" r:id="rId12"/>
    <p:sldId id="316"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5737" autoAdjust="0"/>
  </p:normalViewPr>
  <p:slideViewPr>
    <p:cSldViewPr snapToGrid="0" snapToObjects="1">
      <p:cViewPr>
        <p:scale>
          <a:sx n="74" d="100"/>
          <a:sy n="74" d="100"/>
        </p:scale>
        <p:origin x="-1128" y="-54"/>
      </p:cViewPr>
      <p:guideLst>
        <p:guide orient="horz" pos="2160"/>
        <p:guide pos="2880"/>
      </p:guideLst>
    </p:cSldViewPr>
  </p:slideViewPr>
  <p:outlineViewPr>
    <p:cViewPr>
      <p:scale>
        <a:sx n="33" d="100"/>
        <a:sy n="33" d="100"/>
      </p:scale>
      <p:origin x="0" y="-2230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85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8359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923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79884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science.nasa.gov/"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ctr"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6</a:t>
            </a:r>
            <a:endParaRPr lang="en-US" sz="3000" dirty="0">
              <a:latin typeface="+mn-lt"/>
            </a:endParaRPr>
          </a:p>
        </p:txBody>
      </p:sp>
      <p:sp>
        <p:nvSpPr>
          <p:cNvPr id="3" name="Content Placeholder 4"/>
          <p:cNvSpPr>
            <a:spLocks noGrp="1"/>
          </p:cNvSpPr>
          <p:nvPr>
            <p:ph sz="quarter" idx="12"/>
          </p:nvPr>
        </p:nvSpPr>
        <p:spPr>
          <a:xfrm>
            <a:off x="685800" y="4688831"/>
            <a:ext cx="3886200" cy="1187121"/>
          </a:xfrm>
        </p:spPr>
        <p:txBody>
          <a:bodyPr/>
          <a:lstStyle/>
          <a:p>
            <a:pPr algn="ctr"/>
            <a:r>
              <a:rPr lang="en-US" altLang="en-US" sz="2200" dirty="0">
                <a:latin typeface="+mn-lt"/>
              </a:rPr>
              <a:t>Web-Based Content Resources</a:t>
            </a: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401617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Basic Web Troubleshooting</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37754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Problem #1: Site connection failures</a:t>
            </a:r>
          </a:p>
          <a:p>
            <a:pPr marL="741553" lvl="1" indent="-284353">
              <a:spcAft>
                <a:spcPct val="0"/>
              </a:spcAft>
              <a:buSzPts val="2400"/>
            </a:pPr>
            <a:r>
              <a:rPr lang="en-US" altLang="en-US" sz="2400" dirty="0">
                <a:solidFill>
                  <a:srgbClr val="000000"/>
                </a:solidFill>
                <a:latin typeface="Arial (Body)"/>
              </a:rPr>
              <a:t>Caused by syntax errors, server down, server traffic, dead links, firewalls</a:t>
            </a:r>
          </a:p>
          <a:p>
            <a:pPr marL="255651" lvl="0" indent="-255651">
              <a:spcAft>
                <a:spcPct val="0"/>
              </a:spcAft>
              <a:buSzPts val="2400"/>
              <a:tabLst/>
            </a:pPr>
            <a:r>
              <a:rPr lang="en-US" altLang="en-US" sz="2400" dirty="0">
                <a:solidFill>
                  <a:srgbClr val="000000"/>
                </a:solidFill>
                <a:latin typeface="Arial (Body)"/>
              </a:rPr>
              <a:t>Problem #2: Nonworking features</a:t>
            </a:r>
          </a:p>
          <a:p>
            <a:pPr marL="741553" lvl="1" indent="-284353">
              <a:spcAft>
                <a:spcPct val="0"/>
              </a:spcAft>
              <a:buSzPts val="2400"/>
            </a:pPr>
            <a:r>
              <a:rPr lang="en-US" altLang="en-US" sz="2400" dirty="0">
                <a:solidFill>
                  <a:srgbClr val="000000"/>
                </a:solidFill>
                <a:latin typeface="Arial (Body)"/>
              </a:rPr>
              <a:t>Caused by missing plug-in, compatibility errors</a:t>
            </a:r>
            <a:endParaRPr lang="en-US" sz="2400" dirty="0">
              <a:solidFill>
                <a:srgbClr val="000000"/>
              </a:solidFill>
              <a:latin typeface="Arial (Body)"/>
            </a:endParaRPr>
          </a:p>
        </p:txBody>
      </p:sp>
    </p:spTree>
    <p:extLst>
      <p:ext uri="{BB962C8B-B14F-4D97-AF65-F5344CB8AC3E}">
        <p14:creationId xmlns:p14="http://schemas.microsoft.com/office/powerpoint/2010/main" val="194775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Online Safety and Digital Citizenship</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14111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Online Safety and Security Issues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Accessing sites with inappropriate materials</a:t>
            </a:r>
          </a:p>
          <a:p>
            <a:pPr marL="255651" lvl="0" indent="-255651">
              <a:spcAft>
                <a:spcPct val="0"/>
              </a:spcAft>
              <a:buSzPts val="2400"/>
              <a:tabLst/>
            </a:pPr>
            <a:r>
              <a:rPr lang="en-US" altLang="en-US" sz="2400" dirty="0">
                <a:solidFill>
                  <a:srgbClr val="000000"/>
                </a:solidFill>
                <a:latin typeface="Arial (Body)"/>
              </a:rPr>
              <a:t>Safety and security issues for students</a:t>
            </a:r>
          </a:p>
          <a:p>
            <a:pPr marL="255651" lvl="0" indent="-255651">
              <a:spcAft>
                <a:spcPct val="0"/>
              </a:spcAft>
              <a:buSzPts val="2400"/>
              <a:tabLst/>
            </a:pPr>
            <a:r>
              <a:rPr lang="en-US" altLang="en-US" sz="2400" dirty="0">
                <a:solidFill>
                  <a:srgbClr val="000000"/>
                </a:solidFill>
                <a:latin typeface="Arial (Body)"/>
              </a:rPr>
              <a:t>Data privacy issues</a:t>
            </a:r>
          </a:p>
          <a:p>
            <a:pPr marL="255651" lvl="0" indent="-255651">
              <a:spcAft>
                <a:spcPct val="0"/>
              </a:spcAft>
              <a:buSzPts val="2400"/>
              <a:tabLst/>
            </a:pPr>
            <a:r>
              <a:rPr lang="en-US" altLang="en-US" sz="2400" dirty="0">
                <a:solidFill>
                  <a:srgbClr val="000000"/>
                </a:solidFill>
                <a:latin typeface="Arial (Body)"/>
              </a:rPr>
              <a:t>Online identity and reputation issues</a:t>
            </a:r>
          </a:p>
          <a:p>
            <a:pPr marL="255651" lvl="0" indent="-255651">
              <a:spcAft>
                <a:spcPct val="0"/>
              </a:spcAft>
              <a:buSzPts val="2400"/>
              <a:tabLst/>
            </a:pPr>
            <a:r>
              <a:rPr lang="en-US" altLang="en-US" sz="2400" dirty="0">
                <a:solidFill>
                  <a:srgbClr val="000000"/>
                </a:solidFill>
                <a:latin typeface="Arial (Body)"/>
              </a:rPr>
              <a:t>Computer viruses and hacking</a:t>
            </a:r>
          </a:p>
        </p:txBody>
      </p:sp>
    </p:spTree>
    <p:extLst>
      <p:ext uri="{BB962C8B-B14F-4D97-AF65-F5344CB8AC3E}">
        <p14:creationId xmlns:p14="http://schemas.microsoft.com/office/powerpoint/2010/main" val="41802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Online Ethical and Legal Issues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Online Plagiarism</a:t>
            </a:r>
          </a:p>
          <a:p>
            <a:pPr marL="255651" lvl="0" indent="-255651">
              <a:spcAft>
                <a:spcPct val="0"/>
              </a:spcAft>
              <a:buSzPts val="2400"/>
              <a:tabLst/>
            </a:pPr>
            <a:r>
              <a:rPr lang="en-US" altLang="en-US" sz="2400" dirty="0">
                <a:solidFill>
                  <a:srgbClr val="000000"/>
                </a:solidFill>
                <a:latin typeface="Arial (Body)"/>
              </a:rPr>
              <a:t>Online Piracy</a:t>
            </a:r>
          </a:p>
        </p:txBody>
      </p:sp>
    </p:spTree>
    <p:extLst>
      <p:ext uri="{BB962C8B-B14F-4D97-AF65-F5344CB8AC3E}">
        <p14:creationId xmlns:p14="http://schemas.microsoft.com/office/powerpoint/2010/main" val="179633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Teaching Digital Citizenship and Netiquette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a:lstStyle/>
          <a:p>
            <a:r>
              <a:rPr lang="en-US" sz="2200" dirty="0">
                <a:latin typeface="+mn-lt"/>
              </a:rPr>
              <a:t>Netiquette - Behavior rules for email, messaging, and discussions</a:t>
            </a:r>
          </a:p>
          <a:p>
            <a:r>
              <a:rPr lang="en-US" sz="2200" dirty="0">
                <a:latin typeface="+mn-lt"/>
              </a:rPr>
              <a:t>Digital Citizenship</a:t>
            </a:r>
          </a:p>
          <a:p>
            <a:pPr lvl="1"/>
            <a:r>
              <a:rPr lang="en-US" sz="2200" dirty="0">
                <a:latin typeface="+mn-lt"/>
              </a:rPr>
              <a:t>Information literacy</a:t>
            </a:r>
          </a:p>
          <a:p>
            <a:pPr lvl="1"/>
            <a:r>
              <a:rPr lang="en-US" sz="2200" dirty="0">
                <a:latin typeface="+mn-lt"/>
              </a:rPr>
              <a:t>Privacy and security</a:t>
            </a:r>
          </a:p>
          <a:p>
            <a:pPr lvl="1"/>
            <a:r>
              <a:rPr lang="en-US" sz="2200" dirty="0">
                <a:latin typeface="+mn-lt"/>
              </a:rPr>
              <a:t>Self-image and identity</a:t>
            </a:r>
          </a:p>
          <a:p>
            <a:pPr lvl="1"/>
            <a:r>
              <a:rPr lang="en-US" sz="2200" dirty="0">
                <a:latin typeface="+mn-lt"/>
              </a:rPr>
              <a:t>Copyright and attribution</a:t>
            </a:r>
          </a:p>
          <a:p>
            <a:pPr lvl="1"/>
            <a:r>
              <a:rPr lang="en-US" sz="2200" dirty="0">
                <a:latin typeface="+mn-lt"/>
              </a:rPr>
              <a:t>Cyberbullying</a:t>
            </a:r>
          </a:p>
          <a:p>
            <a:pPr lvl="1"/>
            <a:r>
              <a:rPr lang="en-US" sz="2200" dirty="0">
                <a:latin typeface="+mn-lt"/>
              </a:rPr>
              <a:t>Internet safety</a:t>
            </a:r>
          </a:p>
          <a:p>
            <a:pPr lvl="1"/>
            <a:r>
              <a:rPr lang="en-US" sz="2200" dirty="0">
                <a:latin typeface="+mn-lt"/>
              </a:rPr>
              <a:t>Relationships and communications</a:t>
            </a:r>
          </a:p>
          <a:p>
            <a:pPr lvl="1"/>
            <a:r>
              <a:rPr lang="en-US" sz="2200" dirty="0">
                <a:latin typeface="+mn-lt"/>
              </a:rPr>
              <a:t>Digital footprint and </a:t>
            </a:r>
            <a:r>
              <a:rPr lang="en-US" sz="2200" dirty="0" smtClean="0">
                <a:latin typeface="+mn-lt"/>
              </a:rPr>
              <a:t>reputation</a:t>
            </a:r>
            <a:endParaRPr lang="en-US" sz="2200" dirty="0">
              <a:latin typeface="+mn-lt"/>
            </a:endParaRPr>
          </a:p>
        </p:txBody>
      </p:sp>
    </p:spTree>
    <p:extLst>
      <p:ext uri="{BB962C8B-B14F-4D97-AF65-F5344CB8AC3E}">
        <p14:creationId xmlns:p14="http://schemas.microsoft.com/office/powerpoint/2010/main" val="151171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Searching the Web for Information</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9613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Types of Search Engines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Crawlers</a:t>
            </a:r>
          </a:p>
          <a:p>
            <a:pPr marL="255651" lvl="0" indent="-255651">
              <a:spcAft>
                <a:spcPct val="0"/>
              </a:spcAft>
              <a:buSzPts val="2400"/>
              <a:tabLst/>
            </a:pPr>
            <a:r>
              <a:rPr lang="en-US" altLang="en-US" sz="2400" dirty="0">
                <a:solidFill>
                  <a:srgbClr val="000000"/>
                </a:solidFill>
                <a:latin typeface="Arial (Body)"/>
              </a:rPr>
              <a:t>Metacrawlers</a:t>
            </a:r>
          </a:p>
          <a:p>
            <a:pPr marL="255651" lvl="0" indent="-255651">
              <a:spcAft>
                <a:spcPct val="0"/>
              </a:spcAft>
              <a:buSzPts val="2400"/>
              <a:tabLst/>
            </a:pPr>
            <a:r>
              <a:rPr lang="en-US" altLang="en-US" sz="2400" dirty="0">
                <a:solidFill>
                  <a:srgbClr val="000000"/>
                </a:solidFill>
                <a:latin typeface="Arial (Body)"/>
              </a:rPr>
              <a:t>Human-powered directory</a:t>
            </a:r>
          </a:p>
          <a:p>
            <a:pPr marL="255651" lvl="0" indent="-255651">
              <a:spcAft>
                <a:spcPct val="0"/>
              </a:spcAft>
              <a:buSzPts val="2400"/>
              <a:tabLst/>
            </a:pPr>
            <a:r>
              <a:rPr lang="en-US" altLang="en-US" sz="2400" dirty="0">
                <a:solidFill>
                  <a:srgbClr val="000000"/>
                </a:solidFill>
                <a:latin typeface="Arial (Body)"/>
              </a:rPr>
              <a:t>Hybrid</a:t>
            </a:r>
          </a:p>
        </p:txBody>
      </p:sp>
    </p:spTree>
    <p:extLst>
      <p:ext uri="{BB962C8B-B14F-4D97-AF65-F5344CB8AC3E}">
        <p14:creationId xmlns:p14="http://schemas.microsoft.com/office/powerpoint/2010/main" val="275736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Search Tools and Strategies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Subject index search</a:t>
            </a:r>
          </a:p>
          <a:p>
            <a:pPr marL="255651" lvl="0" indent="-255651">
              <a:spcAft>
                <a:spcPct val="0"/>
              </a:spcAft>
              <a:buSzPts val="2400"/>
              <a:tabLst/>
            </a:pPr>
            <a:r>
              <a:rPr lang="en-US" altLang="en-US" sz="2400" dirty="0">
                <a:solidFill>
                  <a:srgbClr val="000000"/>
                </a:solidFill>
                <a:latin typeface="Arial (Body)"/>
              </a:rPr>
              <a:t>Keyword or phrase search</a:t>
            </a:r>
          </a:p>
          <a:p>
            <a:pPr marL="255651" lvl="0" indent="-255651">
              <a:spcAft>
                <a:spcPct val="0"/>
              </a:spcAft>
              <a:buSzPts val="2400"/>
              <a:tabLst/>
            </a:pPr>
            <a:r>
              <a:rPr lang="en-US" altLang="en-US" sz="2400" dirty="0">
                <a:solidFill>
                  <a:srgbClr val="000000"/>
                </a:solidFill>
                <a:latin typeface="Arial (Body)"/>
              </a:rPr>
              <a:t>Advanced search</a:t>
            </a:r>
          </a:p>
          <a:p>
            <a:pPr marL="255651" lvl="0" indent="-255651">
              <a:spcAft>
                <a:spcPct val="0"/>
              </a:spcAft>
              <a:buSzPts val="2400"/>
              <a:tabLst/>
            </a:pPr>
            <a:r>
              <a:rPr lang="en-US" altLang="en-US" sz="2400" dirty="0">
                <a:solidFill>
                  <a:srgbClr val="000000"/>
                </a:solidFill>
                <a:latin typeface="Arial (Body)"/>
              </a:rPr>
              <a:t>Narrow results</a:t>
            </a:r>
          </a:p>
        </p:txBody>
      </p:sp>
    </p:spTree>
    <p:extLst>
      <p:ext uri="{BB962C8B-B14F-4D97-AF65-F5344CB8AC3E}">
        <p14:creationId xmlns:p14="http://schemas.microsoft.com/office/powerpoint/2010/main" val="295078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Research and Reference Tools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Online databases through library subscriptions</a:t>
            </a:r>
          </a:p>
          <a:p>
            <a:pPr marL="255651" lvl="0" indent="-255651">
              <a:spcAft>
                <a:spcPct val="0"/>
              </a:spcAft>
              <a:buSzPts val="2400"/>
              <a:tabLst/>
            </a:pPr>
            <a:r>
              <a:rPr lang="en-US" altLang="en-US" sz="2400" dirty="0">
                <a:solidFill>
                  <a:srgbClr val="000000"/>
                </a:solidFill>
                <a:latin typeface="Arial (Body)"/>
              </a:rPr>
              <a:t>Online encyclopedias</a:t>
            </a:r>
          </a:p>
          <a:p>
            <a:pPr marL="255651" lvl="0" indent="-255651">
              <a:spcAft>
                <a:spcPct val="0"/>
              </a:spcAft>
              <a:buSzPts val="2400"/>
              <a:tabLst/>
            </a:pPr>
            <a:r>
              <a:rPr lang="en-US" altLang="en-US" sz="2400" dirty="0">
                <a:solidFill>
                  <a:srgbClr val="000000"/>
                </a:solidFill>
                <a:latin typeface="Arial (Body)"/>
              </a:rPr>
              <a:t>Digital atlases and mapping tools</a:t>
            </a:r>
          </a:p>
          <a:p>
            <a:pPr marL="255651" lvl="0" indent="-255651">
              <a:spcAft>
                <a:spcPct val="0"/>
              </a:spcAft>
              <a:buSzPts val="2400"/>
              <a:tabLst/>
            </a:pPr>
            <a:r>
              <a:rPr lang="en-US" altLang="en-US" sz="2400" dirty="0">
                <a:solidFill>
                  <a:srgbClr val="000000"/>
                </a:solidFill>
                <a:latin typeface="Arial (Body)"/>
              </a:rPr>
              <a:t>Digital dictionaries</a:t>
            </a:r>
          </a:p>
        </p:txBody>
      </p:sp>
    </p:spTree>
    <p:extLst>
      <p:ext uri="{BB962C8B-B14F-4D97-AF65-F5344CB8AC3E}">
        <p14:creationId xmlns:p14="http://schemas.microsoft.com/office/powerpoint/2010/main" val="393825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Information Literacy Skill Development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831788"/>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Critical thinking about information is key</a:t>
            </a:r>
          </a:p>
          <a:p>
            <a:pPr marL="255651" lvl="0" indent="-255651">
              <a:spcAft>
                <a:spcPct val="0"/>
              </a:spcAft>
              <a:buSzPts val="2400"/>
              <a:tabLst/>
            </a:pPr>
            <a:r>
              <a:rPr lang="en-US" altLang="en-US" sz="2400" dirty="0">
                <a:solidFill>
                  <a:srgbClr val="000000"/>
                </a:solidFill>
                <a:latin typeface="Arial (Body)"/>
              </a:rPr>
              <a:t>Evaluate information and determine if content is reliable and credible</a:t>
            </a:r>
          </a:p>
          <a:p>
            <a:pPr marL="255651" lvl="0" indent="-255651">
              <a:spcAft>
                <a:spcPct val="0"/>
              </a:spcAft>
              <a:buSzPts val="2400"/>
              <a:tabLst/>
            </a:pPr>
            <a:r>
              <a:rPr lang="en-US" altLang="en-US" sz="2400" dirty="0">
                <a:solidFill>
                  <a:srgbClr val="000000"/>
                </a:solidFill>
                <a:latin typeface="Arial (Body)"/>
              </a:rPr>
              <a:t>Develop searching to learn</a:t>
            </a:r>
          </a:p>
          <a:p>
            <a:pPr marL="741553" lvl="1" indent="-284353">
              <a:spcAft>
                <a:spcPct val="0"/>
              </a:spcAft>
              <a:buSzPts val="2400"/>
            </a:pPr>
            <a:r>
              <a:rPr lang="en-US" sz="2400" dirty="0">
                <a:solidFill>
                  <a:srgbClr val="000000"/>
                </a:solidFill>
                <a:latin typeface="Arial (Body)"/>
              </a:rPr>
              <a:t>Generate high-quality inquiry topics</a:t>
            </a:r>
          </a:p>
          <a:p>
            <a:pPr marL="741553" lvl="1" indent="-284353">
              <a:spcAft>
                <a:spcPct val="0"/>
              </a:spcAft>
              <a:buSzPts val="2400"/>
            </a:pPr>
            <a:r>
              <a:rPr lang="en-US" sz="2400" dirty="0">
                <a:solidFill>
                  <a:srgbClr val="000000"/>
                </a:solidFill>
                <a:latin typeface="Arial (Body)"/>
              </a:rPr>
              <a:t>Search for effective and efficient information</a:t>
            </a:r>
          </a:p>
          <a:p>
            <a:pPr marL="741553" lvl="1" indent="-284353">
              <a:spcAft>
                <a:spcPct val="0"/>
              </a:spcAft>
              <a:buSzPts val="2400"/>
            </a:pPr>
            <a:r>
              <a:rPr lang="en-US" sz="2400" dirty="0">
                <a:solidFill>
                  <a:srgbClr val="000000"/>
                </a:solidFill>
                <a:latin typeface="Arial (Body)"/>
              </a:rPr>
              <a:t>Critically evaluate web resources</a:t>
            </a:r>
          </a:p>
          <a:p>
            <a:pPr marL="741553" lvl="1" indent="-284353">
              <a:spcAft>
                <a:spcPct val="0"/>
              </a:spcAft>
              <a:buSzPts val="2400"/>
            </a:pPr>
            <a:r>
              <a:rPr lang="en-US" sz="2400" dirty="0">
                <a:solidFill>
                  <a:srgbClr val="000000"/>
                </a:solidFill>
                <a:latin typeface="Arial (Body)"/>
              </a:rPr>
              <a:t>Connect ideas across resources</a:t>
            </a:r>
            <a:endParaRPr lang="en-US" altLang="en-US" sz="2400" dirty="0">
              <a:solidFill>
                <a:srgbClr val="000000"/>
              </a:solidFill>
              <a:latin typeface="Arial (Body)"/>
            </a:endParaRPr>
          </a:p>
        </p:txBody>
      </p:sp>
    </p:spTree>
    <p:extLst>
      <p:ext uri="{BB962C8B-B14F-4D97-AF65-F5344CB8AC3E}">
        <p14:creationId xmlns:p14="http://schemas.microsoft.com/office/powerpoint/2010/main" val="177135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0" lvl="0" indent="0">
              <a:buSzPts val="2400"/>
              <a:buNone/>
            </a:pPr>
            <a:r>
              <a:rPr lang="en-US" sz="2200" b="1" dirty="0">
                <a:solidFill>
                  <a:schemeClr val="tx2"/>
                </a:solidFill>
                <a:latin typeface="Arial (Body)"/>
              </a:rPr>
              <a:t>6.1</a:t>
            </a:r>
            <a:r>
              <a:rPr lang="en-US" sz="2200" b="1" dirty="0">
                <a:solidFill>
                  <a:srgbClr val="000000"/>
                </a:solidFill>
                <a:latin typeface="Arial (Body)"/>
              </a:rPr>
              <a:t> </a:t>
            </a:r>
            <a:r>
              <a:rPr lang="en-US" sz="2200" dirty="0">
                <a:solidFill>
                  <a:srgbClr val="000000"/>
                </a:solidFill>
                <a:latin typeface="Arial (Body)"/>
              </a:rPr>
              <a:t>Identify strategic procedures that allow teachers and students to navigate the web efficiently to find resources to meet various educational needs.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3—Citizen; 6—Facilitator)</a:t>
            </a:r>
          </a:p>
          <a:p>
            <a:pPr marL="0" lvl="0" indent="0">
              <a:buSzPts val="2400"/>
              <a:buNone/>
            </a:pPr>
            <a:r>
              <a:rPr lang="en-US" sz="2200" b="1" dirty="0">
                <a:solidFill>
                  <a:schemeClr val="tx2"/>
                </a:solidFill>
                <a:latin typeface="Arial (Body)"/>
              </a:rPr>
              <a:t>6.2</a:t>
            </a:r>
            <a:r>
              <a:rPr lang="en-US" sz="2200" b="1" dirty="0">
                <a:solidFill>
                  <a:srgbClr val="000000"/>
                </a:solidFill>
                <a:latin typeface="Arial (Body)"/>
              </a:rPr>
              <a:t> </a:t>
            </a:r>
            <a:r>
              <a:rPr lang="en-US" sz="2200" dirty="0">
                <a:solidFill>
                  <a:srgbClr val="000000"/>
                </a:solidFill>
                <a:latin typeface="Arial (Body)"/>
              </a:rPr>
              <a:t>Explain how learning digital citizenship skills helps teachers and students address each of the safety, security, and privacy challenges they are likely to encounter in an online environment.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3—Citizen; 6—Facilitator)</a:t>
            </a:r>
          </a:p>
          <a:p>
            <a:pPr marL="0" lvl="0" indent="0">
              <a:buSzPts val="2400"/>
              <a:buNone/>
            </a:pPr>
            <a:r>
              <a:rPr lang="en-US" sz="2200" b="1" dirty="0">
                <a:solidFill>
                  <a:schemeClr val="tx2"/>
                </a:solidFill>
                <a:latin typeface="Arial (Body)"/>
              </a:rPr>
              <a:t>6.3</a:t>
            </a:r>
            <a:r>
              <a:rPr lang="en-US" sz="2200" b="1" dirty="0">
                <a:solidFill>
                  <a:srgbClr val="000000"/>
                </a:solidFill>
                <a:latin typeface="Arial (Body)"/>
              </a:rPr>
              <a:t> </a:t>
            </a:r>
            <a:r>
              <a:rPr lang="en-US" sz="2200" dirty="0">
                <a:solidFill>
                  <a:srgbClr val="000000"/>
                </a:solidFill>
                <a:latin typeface="Arial (Body)"/>
              </a:rPr>
              <a:t>Develop information literacy practices through targeted online search strategies and information analysis techniques.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3—Citizen; 5—Designer; 6—Facilitator)</a:t>
            </a:r>
          </a:p>
        </p:txBody>
      </p:sp>
    </p:spTree>
    <p:extLst>
      <p:ext uri="{BB962C8B-B14F-4D97-AF65-F5344CB8AC3E}">
        <p14:creationId xmlns:p14="http://schemas.microsoft.com/office/powerpoint/2010/main" val="2543800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Online Educational Content</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512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Archived Online Content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01618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Resides in online archives (government, university)</a:t>
            </a:r>
          </a:p>
          <a:p>
            <a:pPr marL="255651" lvl="0" indent="-255651">
              <a:spcAft>
                <a:spcPct val="0"/>
              </a:spcAft>
              <a:buSzPts val="2400"/>
              <a:tabLst/>
            </a:pPr>
            <a:r>
              <a:rPr lang="en-US" altLang="en-US" sz="2400" dirty="0">
                <a:solidFill>
                  <a:srgbClr val="000000"/>
                </a:solidFill>
                <a:latin typeface="Arial (Body)"/>
              </a:rPr>
              <a:t>Requires teachers to find applicable content</a:t>
            </a:r>
          </a:p>
          <a:p>
            <a:pPr marL="255651" lvl="0" indent="-255651">
              <a:spcAft>
                <a:spcPct val="0"/>
              </a:spcAft>
              <a:buSzPts val="2400"/>
              <a:tabLst/>
            </a:pPr>
            <a:r>
              <a:rPr lang="en-US" altLang="en-US" sz="2400" dirty="0">
                <a:solidFill>
                  <a:srgbClr val="000000"/>
                </a:solidFill>
                <a:latin typeface="Arial (Body)"/>
              </a:rPr>
              <a:t>Tends to support consumption by learners</a:t>
            </a:r>
          </a:p>
          <a:p>
            <a:pPr marL="741553" lvl="1" indent="-284353">
              <a:spcAft>
                <a:spcPct val="0"/>
              </a:spcAft>
              <a:buSzPts val="2400"/>
            </a:pPr>
            <a:r>
              <a:rPr lang="en-US" altLang="en-US" sz="2400" dirty="0">
                <a:solidFill>
                  <a:srgbClr val="000000"/>
                </a:solidFill>
                <a:latin typeface="Arial (Body)"/>
              </a:rPr>
              <a:t>Reading</a:t>
            </a:r>
          </a:p>
          <a:p>
            <a:pPr marL="741553" lvl="1" indent="-284353">
              <a:spcAft>
                <a:spcPct val="0"/>
              </a:spcAft>
              <a:buSzPts val="2400"/>
            </a:pPr>
            <a:r>
              <a:rPr lang="en-US" altLang="en-US" sz="2400" dirty="0">
                <a:solidFill>
                  <a:srgbClr val="000000"/>
                </a:solidFill>
                <a:latin typeface="Arial (Body)"/>
              </a:rPr>
              <a:t>Watching</a:t>
            </a:r>
          </a:p>
          <a:p>
            <a:pPr marL="741553" lvl="1" indent="-284353">
              <a:spcAft>
                <a:spcPct val="0"/>
              </a:spcAft>
              <a:buSzPts val="2400"/>
            </a:pPr>
            <a:r>
              <a:rPr lang="en-US" altLang="en-US" sz="2400" dirty="0">
                <a:solidFill>
                  <a:srgbClr val="000000"/>
                </a:solidFill>
                <a:latin typeface="Arial (Body)"/>
              </a:rPr>
              <a:t>Listening</a:t>
            </a:r>
          </a:p>
        </p:txBody>
      </p:sp>
    </p:spTree>
    <p:extLst>
      <p:ext uri="{BB962C8B-B14F-4D97-AF65-F5344CB8AC3E}">
        <p14:creationId xmlns:p14="http://schemas.microsoft.com/office/powerpoint/2010/main" val="321491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Interactive or Immersive Web Content</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2200" dirty="0">
                <a:solidFill>
                  <a:srgbClr val="000000"/>
                </a:solidFill>
                <a:latin typeface="Arial (Body)"/>
              </a:rPr>
              <a:t>Tends to support action by learners</a:t>
            </a:r>
          </a:p>
          <a:p>
            <a:pPr marL="741553" lvl="1" indent="-284353">
              <a:spcAft>
                <a:spcPct val="0"/>
              </a:spcAft>
            </a:pPr>
            <a:r>
              <a:rPr lang="en-US" altLang="en-US" sz="2200" dirty="0">
                <a:solidFill>
                  <a:srgbClr val="000000"/>
                </a:solidFill>
                <a:latin typeface="Arial (Body)"/>
              </a:rPr>
              <a:t>Making choices</a:t>
            </a:r>
          </a:p>
          <a:p>
            <a:pPr marL="741553" lvl="1" indent="-284353">
              <a:spcAft>
                <a:spcPct val="0"/>
              </a:spcAft>
            </a:pPr>
            <a:r>
              <a:rPr lang="en-US" altLang="en-US" sz="2200" dirty="0">
                <a:solidFill>
                  <a:srgbClr val="000000"/>
                </a:solidFill>
                <a:latin typeface="Arial (Body)"/>
              </a:rPr>
              <a:t>Moving</a:t>
            </a:r>
          </a:p>
          <a:p>
            <a:pPr marL="741553" lvl="1" indent="-284353">
              <a:spcAft>
                <a:spcPct val="0"/>
              </a:spcAft>
            </a:pPr>
            <a:r>
              <a:rPr lang="en-US" altLang="en-US" sz="2200" dirty="0">
                <a:solidFill>
                  <a:srgbClr val="000000"/>
                </a:solidFill>
                <a:latin typeface="Arial (Body)"/>
              </a:rPr>
              <a:t>Involving multiple senses</a:t>
            </a:r>
          </a:p>
          <a:p>
            <a:pPr marL="255651" lvl="0" indent="-255651">
              <a:spcAft>
                <a:spcPct val="0"/>
              </a:spcAft>
              <a:tabLst/>
            </a:pPr>
            <a:r>
              <a:rPr lang="en-US" altLang="en-US" sz="2200" dirty="0">
                <a:solidFill>
                  <a:srgbClr val="000000"/>
                </a:solidFill>
                <a:latin typeface="Arial (Body)"/>
              </a:rPr>
              <a:t>Content </a:t>
            </a:r>
            <a:r>
              <a:rPr lang="en-US" altLang="en-US" sz="2200" dirty="0" smtClean="0">
                <a:solidFill>
                  <a:srgbClr val="000000"/>
                </a:solidFill>
                <a:latin typeface="Arial (Body)"/>
              </a:rPr>
              <a:t>includes:</a:t>
            </a:r>
            <a:endParaRPr lang="en-US" altLang="en-US" sz="2200" dirty="0">
              <a:solidFill>
                <a:srgbClr val="000000"/>
              </a:solidFill>
              <a:latin typeface="Arial (Body)"/>
            </a:endParaRPr>
          </a:p>
          <a:p>
            <a:pPr marL="741553" lvl="1" indent="-284353">
              <a:spcAft>
                <a:spcPct val="0"/>
              </a:spcAft>
            </a:pPr>
            <a:r>
              <a:rPr lang="en-US" altLang="en-US" sz="2200" dirty="0">
                <a:solidFill>
                  <a:srgbClr val="000000"/>
                </a:solidFill>
                <a:latin typeface="Arial (Body)"/>
              </a:rPr>
              <a:t>Simulations</a:t>
            </a:r>
          </a:p>
          <a:p>
            <a:pPr marL="741553" lvl="1" indent="-284353">
              <a:spcAft>
                <a:spcPct val="0"/>
              </a:spcAft>
            </a:pPr>
            <a:r>
              <a:rPr lang="en-US" altLang="en-US" sz="2200" dirty="0">
                <a:solidFill>
                  <a:srgbClr val="000000"/>
                </a:solidFill>
                <a:latin typeface="Arial (Body)"/>
              </a:rPr>
              <a:t>Virtual fieldtrips</a:t>
            </a:r>
          </a:p>
          <a:p>
            <a:pPr marL="741553" lvl="1" indent="-284353">
              <a:spcAft>
                <a:spcPct val="0"/>
              </a:spcAft>
            </a:pPr>
            <a:r>
              <a:rPr lang="en-US" altLang="en-US" sz="2200" dirty="0">
                <a:solidFill>
                  <a:srgbClr val="000000"/>
                </a:solidFill>
                <a:latin typeface="Arial (Body)"/>
              </a:rPr>
              <a:t>Virtual reality environments</a:t>
            </a:r>
          </a:p>
          <a:p>
            <a:pPr marL="741553" lvl="1" indent="-284353">
              <a:spcAft>
                <a:spcPct val="0"/>
              </a:spcAft>
            </a:pPr>
            <a:r>
              <a:rPr lang="en-US" altLang="en-US" sz="2200" dirty="0">
                <a:solidFill>
                  <a:srgbClr val="000000"/>
                </a:solidFill>
                <a:latin typeface="Arial (Body)"/>
              </a:rPr>
              <a:t>Augmented reality environments</a:t>
            </a:r>
          </a:p>
          <a:p>
            <a:pPr marL="741553" lvl="1" indent="-284353">
              <a:spcAft>
                <a:spcPct val="0"/>
              </a:spcAft>
            </a:pPr>
            <a:r>
              <a:rPr lang="en-US" altLang="en-US" sz="2200" dirty="0">
                <a:solidFill>
                  <a:srgbClr val="000000"/>
                </a:solidFill>
                <a:latin typeface="Arial (Body)"/>
              </a:rPr>
              <a:t>Mixed reality environments</a:t>
            </a:r>
          </a:p>
        </p:txBody>
      </p:sp>
    </p:spTree>
    <p:extLst>
      <p:ext uri="{BB962C8B-B14F-4D97-AF65-F5344CB8AC3E}">
        <p14:creationId xmlns:p14="http://schemas.microsoft.com/office/powerpoint/2010/main" val="56892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Live Web Content</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Tends to support consumption and action by learners</a:t>
            </a:r>
          </a:p>
          <a:p>
            <a:pPr marL="741600" lvl="1" indent="-284400">
              <a:spcAft>
                <a:spcPct val="0"/>
              </a:spcAft>
              <a:buSzPts val="2400"/>
              <a:buFontTx/>
              <a:buChar char="–"/>
            </a:pPr>
            <a:r>
              <a:rPr lang="en-US" altLang="en-US" sz="2400" dirty="0">
                <a:solidFill>
                  <a:srgbClr val="000000"/>
                </a:solidFill>
                <a:latin typeface="Arial (Body)"/>
              </a:rPr>
              <a:t>Viewing, hearing, listening</a:t>
            </a:r>
          </a:p>
          <a:p>
            <a:pPr marL="741600" lvl="1" indent="-284400">
              <a:spcAft>
                <a:spcPct val="0"/>
              </a:spcAft>
              <a:buSzPts val="2400"/>
              <a:buFontTx/>
              <a:buChar char="–"/>
            </a:pPr>
            <a:r>
              <a:rPr lang="en-US" altLang="en-US" sz="2400" dirty="0">
                <a:solidFill>
                  <a:srgbClr val="000000"/>
                </a:solidFill>
                <a:latin typeface="Arial (Body)"/>
              </a:rPr>
              <a:t>Talking, creating, collecting</a:t>
            </a:r>
          </a:p>
          <a:p>
            <a:pPr marL="255651" lvl="0" indent="-255651">
              <a:spcAft>
                <a:spcPct val="0"/>
              </a:spcAft>
              <a:buSzPts val="2400"/>
              <a:tabLst/>
            </a:pPr>
            <a:r>
              <a:rPr lang="en-US" altLang="en-US" sz="2400" dirty="0">
                <a:solidFill>
                  <a:srgbClr val="000000"/>
                </a:solidFill>
                <a:latin typeface="Arial (Body)"/>
              </a:rPr>
              <a:t>May be archived after completion</a:t>
            </a:r>
          </a:p>
          <a:p>
            <a:pPr marL="255651" lvl="0" indent="-255651">
              <a:spcAft>
                <a:spcPct val="0"/>
              </a:spcAft>
              <a:buSzPts val="2400"/>
              <a:tabLst/>
            </a:pPr>
            <a:r>
              <a:rPr lang="en-US" altLang="en-US" sz="2400" dirty="0">
                <a:solidFill>
                  <a:srgbClr val="000000"/>
                </a:solidFill>
                <a:latin typeface="Arial (Body)"/>
              </a:rPr>
              <a:t>Content includes:</a:t>
            </a:r>
          </a:p>
          <a:p>
            <a:pPr marL="741553" lvl="1" indent="-284353">
              <a:spcAft>
                <a:spcPct val="0"/>
              </a:spcAft>
              <a:buSzPts val="2400"/>
            </a:pPr>
            <a:r>
              <a:rPr lang="en-US" altLang="en-US" sz="2400" dirty="0">
                <a:solidFill>
                  <a:srgbClr val="000000"/>
                </a:solidFill>
                <a:latin typeface="Arial (Body)"/>
              </a:rPr>
              <a:t>Videoconferencing</a:t>
            </a:r>
          </a:p>
          <a:p>
            <a:pPr marL="741553" lvl="1" indent="-284353">
              <a:spcAft>
                <a:spcPct val="0"/>
              </a:spcAft>
              <a:buSzPts val="2400"/>
            </a:pPr>
            <a:r>
              <a:rPr lang="en-US" altLang="en-US" sz="2400" dirty="0">
                <a:solidFill>
                  <a:srgbClr val="000000"/>
                </a:solidFill>
                <a:latin typeface="Arial (Body)"/>
              </a:rPr>
              <a:t>Adventure learning</a:t>
            </a:r>
          </a:p>
          <a:p>
            <a:pPr marL="741553" lvl="1" indent="-284353">
              <a:spcAft>
                <a:spcPct val="0"/>
              </a:spcAft>
              <a:buSzPts val="2400"/>
            </a:pPr>
            <a:r>
              <a:rPr lang="en-US" altLang="en-US" sz="2400" dirty="0">
                <a:solidFill>
                  <a:srgbClr val="000000"/>
                </a:solidFill>
                <a:latin typeface="Arial (Body)"/>
              </a:rPr>
              <a:t>Citizen science</a:t>
            </a:r>
          </a:p>
        </p:txBody>
      </p:sp>
    </p:spTree>
    <p:extLst>
      <p:ext uri="{BB962C8B-B14F-4D97-AF65-F5344CB8AC3E}">
        <p14:creationId xmlns:p14="http://schemas.microsoft.com/office/powerpoint/2010/main" val="183678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Open Educational Resources (O</a:t>
            </a:r>
            <a:r>
              <a:rPr lang="en-US" sz="100" dirty="0" smtClean="0">
                <a:solidFill>
                  <a:srgbClr val="FFFFFF"/>
                </a:solidFill>
                <a:latin typeface="Times New Roman" panose="02020603050405020304" pitchFamily="18" charset="0"/>
              </a:rPr>
              <a:t> </a:t>
            </a:r>
            <a:r>
              <a:rPr lang="en-US" sz="3400" dirty="0" smtClean="0">
                <a:solidFill>
                  <a:srgbClr val="FFFFFF"/>
                </a:solidFill>
                <a:latin typeface="Times New Roman" panose="02020603050405020304" pitchFamily="18" charset="0"/>
              </a:rPr>
              <a:t>E</a:t>
            </a:r>
            <a:r>
              <a:rPr lang="en-US" sz="100" dirty="0" smtClean="0">
                <a:solidFill>
                  <a:srgbClr val="FFFFFF"/>
                </a:solidFill>
                <a:latin typeface="Times New Roman" panose="02020603050405020304" pitchFamily="18" charset="0"/>
              </a:rPr>
              <a:t> </a:t>
            </a:r>
            <a:r>
              <a:rPr lang="en-US" sz="3400" dirty="0" smtClean="0">
                <a:solidFill>
                  <a:srgbClr val="FFFFFF"/>
                </a:solidFill>
                <a:latin typeface="Times New Roman" panose="02020603050405020304" pitchFamily="18" charset="0"/>
              </a:rPr>
              <a:t>R)</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75399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What Counts as O</a:t>
            </a:r>
            <a:r>
              <a:rPr lang="en-US" sz="100" dirty="0" smtClean="0">
                <a:latin typeface="Times New Roman" panose="02020603050405020304" pitchFamily="18" charset="0"/>
              </a:rPr>
              <a:t> </a:t>
            </a:r>
            <a:r>
              <a:rPr lang="en-US" dirty="0" smtClean="0">
                <a:latin typeface="Times New Roman" panose="02020603050405020304" pitchFamily="18" charset="0"/>
              </a:rPr>
              <a:t>E</a:t>
            </a:r>
            <a:r>
              <a:rPr lang="en-US" sz="100" dirty="0" smtClean="0">
                <a:latin typeface="Times New Roman" panose="02020603050405020304" pitchFamily="18" charset="0"/>
              </a:rPr>
              <a:t> </a:t>
            </a:r>
            <a:r>
              <a:rPr lang="en-US" dirty="0" smtClean="0">
                <a:latin typeface="Times New Roman" panose="02020603050405020304" pitchFamily="18" charset="0"/>
              </a:rPr>
              <a:t>R?</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Materials in the public </a:t>
            </a:r>
            <a:r>
              <a:rPr lang="en-US" sz="2400" dirty="0" smtClean="0">
                <a:solidFill>
                  <a:srgbClr val="000000"/>
                </a:solidFill>
                <a:latin typeface="Arial (Body)"/>
              </a:rPr>
              <a:t>domain</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Materials that allow for the 5Rs:</a:t>
            </a:r>
          </a:p>
          <a:p>
            <a:pPr marL="741553" lvl="1" indent="-284353">
              <a:spcAft>
                <a:spcPct val="0"/>
              </a:spcAft>
              <a:buSzPts val="2400"/>
            </a:pPr>
            <a:r>
              <a:rPr lang="en-US" sz="2400" dirty="0">
                <a:solidFill>
                  <a:srgbClr val="000000"/>
                </a:solidFill>
                <a:latin typeface="Arial (Body)"/>
              </a:rPr>
              <a:t>Retaining (keep a copy)</a:t>
            </a:r>
          </a:p>
          <a:p>
            <a:pPr marL="741553" lvl="1" indent="-284353">
              <a:spcAft>
                <a:spcPct val="0"/>
              </a:spcAft>
              <a:buSzPts val="2400"/>
            </a:pPr>
            <a:r>
              <a:rPr lang="en-US" sz="2400" dirty="0">
                <a:solidFill>
                  <a:srgbClr val="000000"/>
                </a:solidFill>
                <a:latin typeface="Arial (Body)"/>
              </a:rPr>
              <a:t>Reusing (use in multiple ways)</a:t>
            </a:r>
          </a:p>
          <a:p>
            <a:pPr marL="741553" lvl="1" indent="-284353">
              <a:spcAft>
                <a:spcPct val="0"/>
              </a:spcAft>
              <a:buSzPts val="2400"/>
            </a:pPr>
            <a:r>
              <a:rPr lang="en-US" sz="2400" dirty="0">
                <a:solidFill>
                  <a:srgbClr val="000000"/>
                </a:solidFill>
                <a:latin typeface="Arial (Body)"/>
              </a:rPr>
              <a:t>Revising (modify a resource)</a:t>
            </a:r>
          </a:p>
          <a:p>
            <a:pPr marL="741553" lvl="1" indent="-284353">
              <a:spcAft>
                <a:spcPct val="0"/>
              </a:spcAft>
              <a:buSzPts val="2400"/>
            </a:pPr>
            <a:r>
              <a:rPr lang="en-US" sz="2400" dirty="0">
                <a:solidFill>
                  <a:srgbClr val="000000"/>
                </a:solidFill>
                <a:latin typeface="Arial (Body)"/>
              </a:rPr>
              <a:t>Remixing (combine multiple resources)</a:t>
            </a:r>
          </a:p>
          <a:p>
            <a:pPr marL="741553" lvl="1" indent="-284353">
              <a:spcAft>
                <a:spcPct val="0"/>
              </a:spcAft>
              <a:buSzPts val="2400"/>
            </a:pPr>
            <a:r>
              <a:rPr lang="en-US" sz="2400" dirty="0">
                <a:solidFill>
                  <a:srgbClr val="000000"/>
                </a:solidFill>
                <a:latin typeface="Arial (Body)"/>
              </a:rPr>
              <a:t>Redistributing (share again with others)</a:t>
            </a:r>
          </a:p>
          <a:p>
            <a:pPr marL="255651" lvl="0" indent="-255651">
              <a:spcAft>
                <a:spcPct val="0"/>
              </a:spcAft>
              <a:buSzPts val="2400"/>
              <a:tabLst/>
            </a:pPr>
            <a:r>
              <a:rPr lang="en-US" sz="2400" dirty="0">
                <a:solidFill>
                  <a:srgbClr val="000000"/>
                </a:solidFill>
                <a:latin typeface="Arial (Body)"/>
              </a:rPr>
              <a:t>Materials that provide the 5Rs through:</a:t>
            </a:r>
          </a:p>
          <a:p>
            <a:pPr marL="741553" lvl="1" indent="-284353">
              <a:spcAft>
                <a:spcPct val="0"/>
              </a:spcAft>
              <a:buSzPts val="2400"/>
            </a:pPr>
            <a:r>
              <a:rPr lang="en-US" sz="2400" dirty="0">
                <a:solidFill>
                  <a:srgbClr val="000000"/>
                </a:solidFill>
                <a:latin typeface="Arial (Body)"/>
              </a:rPr>
              <a:t>Creative Commons </a:t>
            </a:r>
            <a:r>
              <a:rPr lang="en-US" sz="2400" dirty="0" smtClean="0">
                <a:solidFill>
                  <a:srgbClr val="000000"/>
                </a:solidFill>
                <a:latin typeface="Arial (Body)"/>
              </a:rPr>
              <a:t>(C</a:t>
            </a:r>
            <a:r>
              <a:rPr lang="en-US" sz="100" dirty="0" smtClean="0">
                <a:solidFill>
                  <a:srgbClr val="000000"/>
                </a:solidFill>
                <a:latin typeface="Arial (Body)"/>
              </a:rPr>
              <a:t> </a:t>
            </a:r>
            <a:r>
              <a:rPr lang="en-US" sz="2400" dirty="0" smtClean="0">
                <a:solidFill>
                  <a:srgbClr val="000000"/>
                </a:solidFill>
                <a:latin typeface="Arial (Body)"/>
              </a:rPr>
              <a:t>C) </a:t>
            </a:r>
            <a:r>
              <a:rPr lang="en-US" sz="2400" dirty="0">
                <a:solidFill>
                  <a:srgbClr val="000000"/>
                </a:solidFill>
                <a:latin typeface="Arial (Body)"/>
              </a:rPr>
              <a:t>licensing</a:t>
            </a:r>
            <a:endParaRPr lang="en-US" altLang="en-US" sz="2400" dirty="0">
              <a:solidFill>
                <a:srgbClr val="000000"/>
              </a:solidFill>
              <a:latin typeface="Arial (Body)"/>
            </a:endParaRPr>
          </a:p>
        </p:txBody>
      </p:sp>
    </p:spTree>
    <p:extLst>
      <p:ext uri="{BB962C8B-B14F-4D97-AF65-F5344CB8AC3E}">
        <p14:creationId xmlns:p14="http://schemas.microsoft.com/office/powerpoint/2010/main" val="94186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Locating O</a:t>
            </a:r>
            <a:r>
              <a:rPr lang="en-US" sz="100" dirty="0" smtClean="0">
                <a:latin typeface="Times New Roman" panose="02020603050405020304" pitchFamily="18" charset="0"/>
              </a:rPr>
              <a:t> </a:t>
            </a:r>
            <a:r>
              <a:rPr lang="en-US" dirty="0" smtClean="0">
                <a:latin typeface="Times New Roman" panose="02020603050405020304" pitchFamily="18" charset="0"/>
              </a:rPr>
              <a:t>E</a:t>
            </a:r>
            <a:r>
              <a:rPr lang="en-US" sz="100" dirty="0" smtClean="0">
                <a:latin typeface="Times New Roman" panose="02020603050405020304" pitchFamily="18" charset="0"/>
              </a:rPr>
              <a:t> </a:t>
            </a:r>
            <a:r>
              <a:rPr lang="en-US" dirty="0" smtClean="0">
                <a:latin typeface="Times New Roman" panose="02020603050405020304" pitchFamily="18" charset="0"/>
              </a:rPr>
              <a:t>R</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Online searches</a:t>
            </a:r>
          </a:p>
          <a:p>
            <a:pPr marL="255651" lvl="0" indent="-255651">
              <a:spcAft>
                <a:spcPct val="0"/>
              </a:spcAft>
              <a:buSzPts val="2400"/>
              <a:tabLst/>
            </a:pP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E</a:t>
            </a:r>
            <a:r>
              <a:rPr lang="en-US" sz="100" dirty="0" smtClean="0">
                <a:solidFill>
                  <a:srgbClr val="000000"/>
                </a:solidFill>
                <a:latin typeface="Arial (Body)"/>
              </a:rPr>
              <a:t> </a:t>
            </a:r>
            <a:r>
              <a:rPr lang="en-US" sz="2400" dirty="0" smtClean="0">
                <a:solidFill>
                  <a:srgbClr val="000000"/>
                </a:solidFill>
                <a:latin typeface="Arial (Body)"/>
              </a:rPr>
              <a:t>R repositories</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Curated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E</a:t>
            </a:r>
            <a:r>
              <a:rPr lang="en-US" sz="100" dirty="0" smtClean="0">
                <a:solidFill>
                  <a:srgbClr val="000000"/>
                </a:solidFill>
                <a:latin typeface="Arial (Body)"/>
              </a:rPr>
              <a:t> </a:t>
            </a:r>
            <a:r>
              <a:rPr lang="en-US" sz="2400" dirty="0" smtClean="0">
                <a:solidFill>
                  <a:srgbClr val="000000"/>
                </a:solidFill>
                <a:latin typeface="Arial (Body)"/>
              </a:rPr>
              <a:t>R content</a:t>
            </a:r>
            <a:endParaRPr lang="en-US" altLang="en-US" sz="2400" dirty="0">
              <a:solidFill>
                <a:srgbClr val="000000"/>
              </a:solidFill>
              <a:latin typeface="Arial (Body)"/>
            </a:endParaRPr>
          </a:p>
        </p:txBody>
      </p:sp>
    </p:spTree>
    <p:extLst>
      <p:ext uri="{BB962C8B-B14F-4D97-AF65-F5344CB8AC3E}">
        <p14:creationId xmlns:p14="http://schemas.microsoft.com/office/powerpoint/2010/main" val="350503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Benefits of O</a:t>
            </a:r>
            <a:r>
              <a:rPr lang="en-US" sz="100" dirty="0" smtClean="0">
                <a:latin typeface="Times New Roman" panose="02020603050405020304" pitchFamily="18" charset="0"/>
              </a:rPr>
              <a:t> </a:t>
            </a:r>
            <a:r>
              <a:rPr lang="en-US" dirty="0" smtClean="0">
                <a:latin typeface="Times New Roman" panose="02020603050405020304" pitchFamily="18" charset="0"/>
              </a:rPr>
              <a:t>E</a:t>
            </a:r>
            <a:r>
              <a:rPr lang="en-US" sz="100" dirty="0" smtClean="0">
                <a:latin typeface="Times New Roman" panose="02020603050405020304" pitchFamily="18" charset="0"/>
              </a:rPr>
              <a:t> </a:t>
            </a:r>
            <a:r>
              <a:rPr lang="en-US" dirty="0" smtClean="0">
                <a:latin typeface="Times New Roman" panose="02020603050405020304" pitchFamily="18" charset="0"/>
              </a:rPr>
              <a:t>R</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a:lstStyle/>
          <a:p>
            <a:r>
              <a:rPr lang="en-US" sz="2400" dirty="0">
                <a:latin typeface="+mn-lt"/>
              </a:rPr>
              <a:t>Meet students’ learning needs</a:t>
            </a:r>
          </a:p>
          <a:p>
            <a:r>
              <a:rPr lang="en-US" sz="2400" dirty="0">
                <a:latin typeface="+mn-lt"/>
              </a:rPr>
              <a:t>Engage teachers in digital information literacy</a:t>
            </a:r>
          </a:p>
          <a:p>
            <a:r>
              <a:rPr lang="en-US" sz="2400" dirty="0">
                <a:latin typeface="+mn-lt"/>
              </a:rPr>
              <a:t>Improve access to resources without budget constraints</a:t>
            </a:r>
          </a:p>
          <a:p>
            <a:r>
              <a:rPr lang="en-US" sz="2400" dirty="0">
                <a:latin typeface="+mn-lt"/>
              </a:rPr>
              <a:t>Increase educational equity</a:t>
            </a:r>
          </a:p>
          <a:p>
            <a:r>
              <a:rPr lang="en-US" sz="2400" dirty="0">
                <a:latin typeface="+mn-lt"/>
              </a:rPr>
              <a:t>Share lessons and curated materials</a:t>
            </a:r>
          </a:p>
          <a:p>
            <a:r>
              <a:rPr lang="en-US" sz="2400" dirty="0">
                <a:latin typeface="+mn-lt"/>
              </a:rPr>
              <a:t>Increase teachers’ awareness of and adherence to copyright laws</a:t>
            </a:r>
          </a:p>
          <a:p>
            <a:r>
              <a:rPr lang="en-US" sz="2400" dirty="0">
                <a:latin typeface="+mn-lt"/>
              </a:rPr>
              <a:t>Save </a:t>
            </a:r>
            <a:r>
              <a:rPr lang="en-US" sz="2400" dirty="0" smtClean="0">
                <a:latin typeface="+mn-lt"/>
              </a:rPr>
              <a:t>money</a:t>
            </a:r>
            <a:endParaRPr lang="en-US" altLang="en-US" sz="2400" dirty="0">
              <a:latin typeface="+mn-lt"/>
            </a:endParaRPr>
          </a:p>
        </p:txBody>
      </p:sp>
    </p:spTree>
    <p:extLst>
      <p:ext uri="{BB962C8B-B14F-4D97-AF65-F5344CB8AC3E}">
        <p14:creationId xmlns:p14="http://schemas.microsoft.com/office/powerpoint/2010/main" val="253210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Challenges of Using O</a:t>
            </a:r>
            <a:r>
              <a:rPr lang="en-US" sz="100" dirty="0" smtClean="0">
                <a:latin typeface="Times New Roman" panose="02020603050405020304" pitchFamily="18" charset="0"/>
              </a:rPr>
              <a:t> </a:t>
            </a:r>
            <a:r>
              <a:rPr lang="en-US" dirty="0" smtClean="0">
                <a:latin typeface="Times New Roman" panose="02020603050405020304" pitchFamily="18" charset="0"/>
              </a:rPr>
              <a:t>E</a:t>
            </a:r>
            <a:r>
              <a:rPr lang="en-US" sz="100" dirty="0" smtClean="0">
                <a:latin typeface="Times New Roman" panose="02020603050405020304" pitchFamily="18" charset="0"/>
              </a:rPr>
              <a:t> </a:t>
            </a:r>
            <a:r>
              <a:rPr lang="en-US" dirty="0" smtClean="0">
                <a:latin typeface="Times New Roman" panose="02020603050405020304" pitchFamily="18" charset="0"/>
              </a:rPr>
              <a:t>R</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016240" cy="4770120"/>
          </a:xfrm>
        </p:spPr>
        <p:txBody>
          <a:bodyPr wrap="square" lIns="91425" tIns="91425" rIns="91425" bIns="91425">
            <a:noAutofit/>
          </a:bodyPr>
          <a:lstStyle/>
          <a:p>
            <a:pPr marL="255651" lvl="0" indent="-255651">
              <a:spcAft>
                <a:spcPct val="0"/>
              </a:spcAft>
              <a:tabLst/>
            </a:pPr>
            <a:r>
              <a:rPr lang="en-US" sz="2000" dirty="0">
                <a:solidFill>
                  <a:srgbClr val="000000"/>
                </a:solidFill>
                <a:latin typeface="Arial (Body)"/>
              </a:rPr>
              <a:t>Difficulty finding or knowing where to search for current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 for </a:t>
            </a:r>
            <a:r>
              <a:rPr lang="en-US" sz="2000" dirty="0">
                <a:solidFill>
                  <a:srgbClr val="000000"/>
                </a:solidFill>
                <a:latin typeface="Arial (Body)"/>
              </a:rPr>
              <a:t>specific subject area and local context</a:t>
            </a:r>
          </a:p>
          <a:p>
            <a:pPr marL="255651" lvl="0" indent="-255651">
              <a:spcAft>
                <a:spcPct val="0"/>
              </a:spcAft>
              <a:tabLst/>
            </a:pPr>
            <a:r>
              <a:rPr lang="en-US" sz="2000" dirty="0">
                <a:solidFill>
                  <a:srgbClr val="000000"/>
                </a:solidFill>
                <a:latin typeface="Arial (Body)"/>
              </a:rPr>
              <a:t>Lack of time to search for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 or </a:t>
            </a:r>
            <a:r>
              <a:rPr lang="en-US" sz="2000" dirty="0">
                <a:solidFill>
                  <a:srgbClr val="000000"/>
                </a:solidFill>
                <a:latin typeface="Arial (Body)"/>
              </a:rPr>
              <a:t>experiment with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a:t>
            </a:r>
            <a:endParaRPr lang="en-US" sz="2000" dirty="0">
              <a:solidFill>
                <a:srgbClr val="000000"/>
              </a:solidFill>
              <a:latin typeface="Arial (Body)"/>
            </a:endParaRPr>
          </a:p>
          <a:p>
            <a:pPr marL="255651" lvl="0" indent="-255651">
              <a:spcAft>
                <a:spcPct val="0"/>
              </a:spcAft>
              <a:tabLst/>
            </a:pPr>
            <a:r>
              <a:rPr lang="en-US" sz="2000" dirty="0">
                <a:solidFill>
                  <a:srgbClr val="000000"/>
                </a:solidFill>
                <a:latin typeface="Arial (Body)"/>
              </a:rPr>
              <a:t>Technical difficulties in downloading or using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a:t>
            </a:r>
            <a:endParaRPr lang="en-US" sz="2000" dirty="0">
              <a:solidFill>
                <a:srgbClr val="000000"/>
              </a:solidFill>
              <a:latin typeface="Arial (Body)"/>
            </a:endParaRPr>
          </a:p>
          <a:p>
            <a:pPr marL="255651" lvl="0" indent="-255651">
              <a:spcAft>
                <a:spcPct val="0"/>
              </a:spcAft>
              <a:tabLst/>
            </a:pPr>
            <a:r>
              <a:rPr lang="en-US" sz="2000" dirty="0">
                <a:solidFill>
                  <a:srgbClr val="000000"/>
                </a:solidFill>
                <a:latin typeface="Arial (Body)"/>
              </a:rPr>
              <a:t>Lack of knowledge of reuse/adaptation rules for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a:t>
            </a:r>
            <a:endParaRPr lang="en-US" sz="2000" dirty="0">
              <a:solidFill>
                <a:srgbClr val="000000"/>
              </a:solidFill>
              <a:latin typeface="Arial (Body)"/>
            </a:endParaRPr>
          </a:p>
          <a:p>
            <a:pPr marL="255651" lvl="0" indent="-255651">
              <a:spcAft>
                <a:spcPct val="0"/>
              </a:spcAft>
              <a:tabLst/>
            </a:pPr>
            <a:r>
              <a:rPr lang="en-US" sz="2000" dirty="0">
                <a:solidFill>
                  <a:srgbClr val="000000"/>
                </a:solidFill>
                <a:latin typeface="Arial (Body)"/>
              </a:rPr>
              <a:t>Lack of alignment of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 to </a:t>
            </a:r>
            <a:r>
              <a:rPr lang="en-US" sz="2000" dirty="0">
                <a:solidFill>
                  <a:srgbClr val="000000"/>
                </a:solidFill>
                <a:latin typeface="Arial (Body)"/>
              </a:rPr>
              <a:t>academic standards</a:t>
            </a:r>
          </a:p>
          <a:p>
            <a:pPr marL="255651" lvl="0" indent="-255651">
              <a:spcAft>
                <a:spcPct val="0"/>
              </a:spcAft>
              <a:tabLst/>
            </a:pPr>
            <a:r>
              <a:rPr lang="en-US" sz="2000" dirty="0">
                <a:solidFill>
                  <a:srgbClr val="000000"/>
                </a:solidFill>
                <a:latin typeface="Arial (Body)"/>
              </a:rPr>
              <a:t>Lack of adoption or support for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 among </a:t>
            </a:r>
            <a:r>
              <a:rPr lang="en-US" sz="2000" dirty="0">
                <a:solidFill>
                  <a:srgbClr val="000000"/>
                </a:solidFill>
                <a:latin typeface="Arial (Body)"/>
              </a:rPr>
              <a:t>colleagues or school leaders</a:t>
            </a:r>
          </a:p>
          <a:p>
            <a:pPr marL="255651" lvl="0" indent="-255651">
              <a:spcAft>
                <a:spcPct val="0"/>
              </a:spcAft>
              <a:tabLst/>
            </a:pPr>
            <a:r>
              <a:rPr lang="en-US" sz="2000" dirty="0">
                <a:solidFill>
                  <a:srgbClr val="000000"/>
                </a:solidFill>
                <a:latin typeface="Arial (Body)"/>
              </a:rPr>
              <a:t>Lack of </a:t>
            </a:r>
            <a:r>
              <a:rPr lang="en-US" sz="2000" dirty="0" smtClean="0">
                <a:solidFill>
                  <a:srgbClr val="000000"/>
                </a:solidFill>
                <a:latin typeface="Arial (Body)"/>
              </a:rPr>
              <a:t>O</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R adherence </a:t>
            </a:r>
            <a:r>
              <a:rPr lang="en-US" sz="2000" dirty="0">
                <a:solidFill>
                  <a:srgbClr val="000000"/>
                </a:solidFill>
                <a:latin typeface="Arial (Body)"/>
              </a:rPr>
              <a:t>with privacy laws and equal access under </a:t>
            </a:r>
            <a:r>
              <a:rPr lang="en-US" sz="2000" dirty="0" smtClean="0">
                <a:solidFill>
                  <a:srgbClr val="000000"/>
                </a:solidFill>
                <a:latin typeface="Arial (Body)"/>
              </a:rPr>
              <a:t>I</a:t>
            </a:r>
            <a:r>
              <a:rPr lang="en-US" sz="100" dirty="0" smtClean="0">
                <a:solidFill>
                  <a:srgbClr val="000000"/>
                </a:solidFill>
                <a:latin typeface="Arial (Body)"/>
              </a:rPr>
              <a:t> </a:t>
            </a:r>
            <a:r>
              <a:rPr lang="en-US" sz="2000" dirty="0" smtClean="0">
                <a:solidFill>
                  <a:srgbClr val="000000"/>
                </a:solidFill>
                <a:latin typeface="Arial (Body)"/>
              </a:rPr>
              <a:t>D</a:t>
            </a:r>
            <a:r>
              <a:rPr lang="en-US" sz="100" dirty="0" smtClean="0">
                <a:solidFill>
                  <a:srgbClr val="000000"/>
                </a:solidFill>
                <a:latin typeface="Arial (Body)"/>
              </a:rPr>
              <a:t> </a:t>
            </a:r>
            <a:r>
              <a:rPr lang="en-US" sz="2000" dirty="0" smtClean="0">
                <a:solidFill>
                  <a:srgbClr val="000000"/>
                </a:solidFill>
                <a:latin typeface="Arial (Body)"/>
              </a:rPr>
              <a:t>E</a:t>
            </a:r>
            <a:r>
              <a:rPr lang="en-US" sz="100" dirty="0" smtClean="0">
                <a:solidFill>
                  <a:srgbClr val="000000"/>
                </a:solidFill>
                <a:latin typeface="Arial (Body)"/>
              </a:rPr>
              <a:t> </a:t>
            </a:r>
            <a:r>
              <a:rPr lang="en-US" sz="2000" dirty="0" smtClean="0">
                <a:solidFill>
                  <a:srgbClr val="000000"/>
                </a:solidFill>
                <a:latin typeface="Arial (Body)"/>
              </a:rPr>
              <a:t>A</a:t>
            </a:r>
            <a:endParaRPr lang="en-US" sz="2000" dirty="0">
              <a:solidFill>
                <a:srgbClr val="000000"/>
              </a:solidFill>
              <a:latin typeface="Arial (Body)"/>
            </a:endParaRPr>
          </a:p>
          <a:p>
            <a:pPr marL="255651" lvl="0" indent="-255651">
              <a:spcAft>
                <a:spcPct val="0"/>
              </a:spcAft>
              <a:tabLst/>
            </a:pPr>
            <a:r>
              <a:rPr lang="en-US" sz="2000" dirty="0">
                <a:solidFill>
                  <a:srgbClr val="000000"/>
                </a:solidFill>
                <a:latin typeface="Arial (Body)"/>
              </a:rPr>
              <a:t>Increased costs</a:t>
            </a:r>
            <a:endParaRPr lang="en-US" altLang="en-US" sz="2000" dirty="0">
              <a:solidFill>
                <a:srgbClr val="000000"/>
              </a:solidFill>
              <a:latin typeface="Arial (Body)"/>
            </a:endParaRPr>
          </a:p>
        </p:txBody>
      </p:sp>
    </p:spTree>
    <p:extLst>
      <p:ext uri="{BB962C8B-B14F-4D97-AF65-F5344CB8AC3E}">
        <p14:creationId xmlns:p14="http://schemas.microsoft.com/office/powerpoint/2010/main" val="364955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Evaluation and Integration of Web Content for Instruction</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6025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0" lvl="0" indent="0">
              <a:buSzPts val="2400"/>
              <a:buNone/>
            </a:pPr>
            <a:r>
              <a:rPr lang="en-US" sz="2200" b="1" dirty="0">
                <a:solidFill>
                  <a:schemeClr val="tx2"/>
                </a:solidFill>
                <a:latin typeface="Arial (Body)"/>
              </a:rPr>
              <a:t>6.4</a:t>
            </a:r>
            <a:r>
              <a:rPr lang="en-US" sz="2200" b="1" dirty="0">
                <a:solidFill>
                  <a:srgbClr val="000000"/>
                </a:solidFill>
                <a:latin typeface="Arial (Body)"/>
              </a:rPr>
              <a:t> </a:t>
            </a:r>
            <a:r>
              <a:rPr lang="en-US" sz="2200" dirty="0">
                <a:solidFill>
                  <a:srgbClr val="000000"/>
                </a:solidFill>
                <a:latin typeface="Arial (Body)"/>
              </a:rPr>
              <a:t>Locate archived, immersive, and live web content to meet various educational needs.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4—Collaborator; 5—Designer; 6—Facilitator)</a:t>
            </a:r>
          </a:p>
          <a:p>
            <a:pPr marL="0" lvl="0" indent="0">
              <a:buSzPts val="2400"/>
              <a:buNone/>
            </a:pPr>
            <a:r>
              <a:rPr lang="en-US" sz="2200" b="1" dirty="0">
                <a:solidFill>
                  <a:schemeClr val="tx2"/>
                </a:solidFill>
                <a:latin typeface="Arial (Body)"/>
              </a:rPr>
              <a:t>6.5</a:t>
            </a:r>
            <a:r>
              <a:rPr lang="en-US" sz="2200" b="1" dirty="0">
                <a:solidFill>
                  <a:srgbClr val="000000"/>
                </a:solidFill>
                <a:latin typeface="Arial (Body)"/>
              </a:rPr>
              <a:t> </a:t>
            </a:r>
            <a:r>
              <a:rPr lang="en-US" sz="2200" dirty="0">
                <a:solidFill>
                  <a:srgbClr val="000000"/>
                </a:solidFill>
                <a:latin typeface="Arial (Body)"/>
              </a:rPr>
              <a:t>Explain the benefits and challenges of locating and using open educational resources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E</a:t>
            </a:r>
            <a:r>
              <a:rPr lang="en-US" sz="100" dirty="0" smtClean="0">
                <a:solidFill>
                  <a:srgbClr val="000000"/>
                </a:solidFill>
                <a:latin typeface="Arial (Body)"/>
              </a:rPr>
              <a:t> </a:t>
            </a:r>
            <a:r>
              <a:rPr lang="en-US" sz="2200" dirty="0" smtClean="0">
                <a:solidFill>
                  <a:srgbClr val="000000"/>
                </a:solidFill>
                <a:latin typeface="Arial (Body)"/>
              </a:rPr>
              <a:t>R) </a:t>
            </a:r>
            <a:r>
              <a:rPr lang="en-US" sz="2200" dirty="0">
                <a:solidFill>
                  <a:srgbClr val="000000"/>
                </a:solidFill>
                <a:latin typeface="Arial (Body)"/>
              </a:rPr>
              <a:t>in educational contexts.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3—Citizen; 4—Collaborator; 5—Designer; 6—Facilitator)</a:t>
            </a:r>
          </a:p>
          <a:p>
            <a:pPr marL="0" lvl="0" indent="0">
              <a:buSzPts val="2400"/>
              <a:buNone/>
            </a:pPr>
            <a:r>
              <a:rPr lang="en-US" sz="2200" b="1" dirty="0">
                <a:solidFill>
                  <a:schemeClr val="tx2"/>
                </a:solidFill>
                <a:latin typeface="Arial (Body)"/>
              </a:rPr>
              <a:t>6.6</a:t>
            </a:r>
            <a:r>
              <a:rPr lang="en-US" sz="2200" b="1" dirty="0">
                <a:solidFill>
                  <a:srgbClr val="000000"/>
                </a:solidFill>
                <a:latin typeface="Arial (Body)"/>
              </a:rPr>
              <a:t> </a:t>
            </a:r>
            <a:r>
              <a:rPr lang="en-US" sz="2200" dirty="0">
                <a:solidFill>
                  <a:srgbClr val="000000"/>
                </a:solidFill>
                <a:latin typeface="Arial (Body)"/>
              </a:rPr>
              <a:t>Apply evaluation criteria to determine the ease or difficulty of integrating web content in instruction.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2—Leader; 5—Designer)</a:t>
            </a:r>
          </a:p>
        </p:txBody>
      </p:sp>
    </p:spTree>
    <p:extLst>
      <p:ext uri="{BB962C8B-B14F-4D97-AF65-F5344CB8AC3E}">
        <p14:creationId xmlns:p14="http://schemas.microsoft.com/office/powerpoint/2010/main" val="3790794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Evaluation Framework for Web Content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53940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mn-lt"/>
              </a:rPr>
              <a:t>Boundaries </a:t>
            </a:r>
            <a:r>
              <a:rPr lang="mr-IN" sz="2400" dirty="0">
                <a:solidFill>
                  <a:srgbClr val="000000"/>
                </a:solidFill>
                <a:latin typeface="+mn-lt"/>
              </a:rPr>
              <a:t>–</a:t>
            </a:r>
            <a:r>
              <a:rPr lang="en-US" sz="2400" dirty="0">
                <a:solidFill>
                  <a:srgbClr val="000000"/>
                </a:solidFill>
                <a:latin typeface="+mn-lt"/>
              </a:rPr>
              <a:t> intellectual and </a:t>
            </a:r>
            <a:r>
              <a:rPr lang="en-US" sz="2400" dirty="0" smtClean="0">
                <a:solidFill>
                  <a:srgbClr val="000000"/>
                </a:solidFill>
                <a:latin typeface="+mn-lt"/>
              </a:rPr>
              <a:t>physical</a:t>
            </a:r>
            <a:endParaRPr lang="en-US" sz="2400" dirty="0">
              <a:solidFill>
                <a:srgbClr val="000000"/>
              </a:solidFill>
              <a:latin typeface="+mn-lt"/>
            </a:endParaRPr>
          </a:p>
          <a:p>
            <a:pPr marL="255651" lvl="0" indent="-255651">
              <a:spcAft>
                <a:spcPct val="0"/>
              </a:spcAft>
              <a:buSzPts val="2400"/>
              <a:tabLst/>
            </a:pPr>
            <a:r>
              <a:rPr lang="en-US" sz="2400" dirty="0">
                <a:solidFill>
                  <a:srgbClr val="000000"/>
                </a:solidFill>
                <a:latin typeface="+mn-lt"/>
              </a:rPr>
              <a:t>Authority </a:t>
            </a:r>
            <a:r>
              <a:rPr lang="mr-IN" sz="2400" dirty="0">
                <a:solidFill>
                  <a:srgbClr val="000000"/>
                </a:solidFill>
                <a:latin typeface="+mn-lt"/>
              </a:rPr>
              <a:t>–</a:t>
            </a:r>
            <a:r>
              <a:rPr lang="en-US" sz="2400" dirty="0">
                <a:solidFill>
                  <a:srgbClr val="000000"/>
                </a:solidFill>
                <a:latin typeface="+mn-lt"/>
              </a:rPr>
              <a:t> relevance and accuracy</a:t>
            </a:r>
          </a:p>
          <a:p>
            <a:pPr marL="255651" lvl="0" indent="-255651">
              <a:spcAft>
                <a:spcPct val="0"/>
              </a:spcAft>
              <a:buSzPts val="2400"/>
              <a:tabLst/>
            </a:pPr>
            <a:r>
              <a:rPr lang="en-US" sz="2400" dirty="0">
                <a:solidFill>
                  <a:srgbClr val="000000"/>
                </a:solidFill>
                <a:latin typeface="+mn-lt"/>
              </a:rPr>
              <a:t>Stability </a:t>
            </a:r>
            <a:r>
              <a:rPr lang="mr-IN" sz="2400" dirty="0">
                <a:solidFill>
                  <a:srgbClr val="000000"/>
                </a:solidFill>
                <a:latin typeface="+mn-lt"/>
              </a:rPr>
              <a:t>–</a:t>
            </a:r>
            <a:r>
              <a:rPr lang="en-US" sz="2400" dirty="0">
                <a:solidFill>
                  <a:srgbClr val="000000"/>
                </a:solidFill>
                <a:latin typeface="+mn-lt"/>
              </a:rPr>
              <a:t> aptness for change or deletion</a:t>
            </a:r>
          </a:p>
          <a:p>
            <a:pPr marL="255651" lvl="0" indent="-255651">
              <a:spcAft>
                <a:spcPct val="0"/>
              </a:spcAft>
              <a:buSzPts val="2400"/>
              <a:tabLst/>
            </a:pPr>
            <a:r>
              <a:rPr lang="en-US" sz="2400" dirty="0">
                <a:solidFill>
                  <a:srgbClr val="000000"/>
                </a:solidFill>
                <a:latin typeface="+mn-lt"/>
              </a:rPr>
              <a:t>Pedagogical context </a:t>
            </a:r>
            <a:r>
              <a:rPr lang="mr-IN" sz="2400" dirty="0">
                <a:solidFill>
                  <a:srgbClr val="000000"/>
                </a:solidFill>
                <a:latin typeface="+mn-lt"/>
              </a:rPr>
              <a:t>–</a:t>
            </a:r>
            <a:r>
              <a:rPr lang="en-US" sz="2400" dirty="0">
                <a:solidFill>
                  <a:srgbClr val="000000"/>
                </a:solidFill>
                <a:latin typeface="+mn-lt"/>
              </a:rPr>
              <a:t> built-in framing for teaching and learning</a:t>
            </a:r>
          </a:p>
          <a:p>
            <a:pPr marL="255651" lvl="0" indent="-255651">
              <a:spcAft>
                <a:spcPct val="0"/>
              </a:spcAft>
              <a:buSzPts val="2400"/>
              <a:tabLst/>
            </a:pPr>
            <a:r>
              <a:rPr lang="en-US" sz="2400" dirty="0">
                <a:solidFill>
                  <a:srgbClr val="000000"/>
                </a:solidFill>
                <a:latin typeface="+mn-lt"/>
              </a:rPr>
              <a:t>Disciplinary context </a:t>
            </a:r>
            <a:r>
              <a:rPr lang="mr-IN" sz="2400" dirty="0">
                <a:solidFill>
                  <a:srgbClr val="000000"/>
                </a:solidFill>
                <a:latin typeface="+mn-lt"/>
              </a:rPr>
              <a:t>–</a:t>
            </a:r>
            <a:r>
              <a:rPr lang="en-US" sz="2400" dirty="0">
                <a:solidFill>
                  <a:srgbClr val="000000"/>
                </a:solidFill>
                <a:latin typeface="+mn-lt"/>
              </a:rPr>
              <a:t> careful sequencing of subject-area curricular content</a:t>
            </a:r>
            <a:endParaRPr lang="en-US" altLang="en-US" sz="2400" dirty="0">
              <a:solidFill>
                <a:srgbClr val="000000"/>
              </a:solidFill>
              <a:latin typeface="+mn-lt"/>
            </a:endParaRPr>
          </a:p>
        </p:txBody>
      </p:sp>
    </p:spTree>
    <p:extLst>
      <p:ext uri="{BB962C8B-B14F-4D97-AF65-F5344CB8AC3E}">
        <p14:creationId xmlns:p14="http://schemas.microsoft.com/office/powerpoint/2010/main" val="251006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Web Content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Student research and information literacy skill development</a:t>
            </a:r>
          </a:p>
          <a:p>
            <a:pPr marL="255651" lvl="0" indent="-255651">
              <a:spcAft>
                <a:spcPct val="0"/>
              </a:spcAft>
              <a:buSzPts val="2400"/>
              <a:tabLst/>
            </a:pPr>
            <a:r>
              <a:rPr lang="en-US" sz="2400" dirty="0">
                <a:solidFill>
                  <a:srgbClr val="000000"/>
                </a:solidFill>
                <a:latin typeface="Arial (Body)"/>
              </a:rPr>
              <a:t>Visual learning with problems, models, and solutions</a:t>
            </a:r>
          </a:p>
          <a:p>
            <a:pPr marL="255651" lvl="0" indent="-255651">
              <a:spcAft>
                <a:spcPct val="0"/>
              </a:spcAft>
              <a:buSzPts val="2400"/>
              <a:tabLst/>
            </a:pPr>
            <a:r>
              <a:rPr lang="en-US" sz="2400" dirty="0">
                <a:solidFill>
                  <a:srgbClr val="000000"/>
                </a:solidFill>
                <a:latin typeface="Arial (Body)"/>
              </a:rPr>
              <a:t>Multicultural global awareness</a:t>
            </a:r>
          </a:p>
          <a:p>
            <a:pPr marL="255651" lvl="0" indent="-255651">
              <a:spcAft>
                <a:spcPct val="0"/>
              </a:spcAft>
              <a:buSzPts val="2400"/>
              <a:tabLst/>
            </a:pPr>
            <a:r>
              <a:rPr lang="en-US" sz="2400" dirty="0">
                <a:solidFill>
                  <a:srgbClr val="000000"/>
                </a:solidFill>
                <a:latin typeface="Arial (Body)"/>
              </a:rPr>
              <a:t>Immersive exploration, collaboration, and problem solving</a:t>
            </a:r>
            <a:endParaRPr lang="en-US" altLang="en-US" sz="2400" dirty="0">
              <a:solidFill>
                <a:srgbClr val="000000"/>
              </a:solidFill>
              <a:latin typeface="Arial (Body)"/>
            </a:endParaRPr>
          </a:p>
        </p:txBody>
      </p:sp>
    </p:spTree>
    <p:extLst>
      <p:ext uri="{BB962C8B-B14F-4D97-AF65-F5344CB8AC3E}">
        <p14:creationId xmlns:p14="http://schemas.microsoft.com/office/powerpoint/2010/main" val="177744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Shape 386"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2">
            <a:alphaModFix/>
          </a:blip>
          <a:stretch>
            <a:fillRect/>
          </a:stretch>
        </p:blipFill>
        <p:spPr>
          <a:xfrm>
            <a:off x="715650" y="2310096"/>
            <a:ext cx="7419975" cy="2466975"/>
          </a:xfrm>
          <a:prstGeom prst="rect">
            <a:avLst/>
          </a:prstGeom>
          <a:noFill/>
          <a:ln>
            <a:noFill/>
          </a:ln>
        </p:spPr>
      </p:pic>
    </p:spTree>
    <p:extLst>
      <p:ext uri="{BB962C8B-B14F-4D97-AF65-F5344CB8AC3E}">
        <p14:creationId xmlns:p14="http://schemas.microsoft.com/office/powerpoint/2010/main" val="50928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in Action: A Research Paper</a:t>
            </a:r>
            <a:endParaRPr lang="en-US"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43450"/>
          </a:xfrm>
        </p:spPr>
        <p:txBody>
          <a:bodyPr wrap="square" lIns="91425" tIns="91425" rIns="91425" bIns="91425">
            <a:noAutofit/>
          </a:bodyPr>
          <a:lstStyle/>
          <a:p>
            <a:r>
              <a:rPr lang="en-US" sz="1800" b="1" dirty="0">
                <a:latin typeface="+mn-lt"/>
              </a:rPr>
              <a:t>Phase 1: Analysis of Learning and Teaching Assets and Needs</a:t>
            </a:r>
          </a:p>
          <a:p>
            <a:pPr lvl="1"/>
            <a:r>
              <a:rPr lang="en-US" sz="1800" dirty="0">
                <a:latin typeface="+mn-lt"/>
              </a:rPr>
              <a:t>Step 1: Analyze problems of practice (</a:t>
            </a:r>
            <a:r>
              <a:rPr lang="en-US" sz="1800" dirty="0" smtClean="0">
                <a:latin typeface="+mn-lt"/>
              </a:rPr>
              <a:t>P</a:t>
            </a:r>
            <a:r>
              <a:rPr lang="en-US" sz="100" dirty="0" smtClean="0">
                <a:latin typeface="+mn-lt"/>
              </a:rPr>
              <a:t> </a:t>
            </a:r>
            <a:r>
              <a:rPr lang="en-US" sz="1800" dirty="0" smtClean="0">
                <a:latin typeface="+mn-lt"/>
              </a:rPr>
              <a:t>O</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s</a:t>
            </a:r>
            <a:r>
              <a:rPr lang="en-US" sz="1800" dirty="0">
                <a:latin typeface="+mn-lt"/>
              </a:rPr>
              <a:t>)</a:t>
            </a:r>
          </a:p>
          <a:p>
            <a:pPr lvl="1"/>
            <a:r>
              <a:rPr lang="en-US" sz="1800" dirty="0">
                <a:latin typeface="+mn-lt"/>
              </a:rPr>
              <a:t>Step 2: Assess technological resources </a:t>
            </a:r>
          </a:p>
          <a:p>
            <a:pPr lvl="1"/>
            <a:r>
              <a:rPr lang="en-US" sz="1800" dirty="0">
                <a:latin typeface="+mn-lt"/>
              </a:rPr>
              <a:t>Step 3: Identify technological possibilities</a:t>
            </a:r>
          </a:p>
          <a:p>
            <a:r>
              <a:rPr lang="en-US" sz="1800" b="1" dirty="0">
                <a:latin typeface="+mn-lt"/>
              </a:rPr>
              <a:t>Phase 2: Design of the Integration Framework</a:t>
            </a:r>
          </a:p>
          <a:p>
            <a:pPr lvl="1"/>
            <a:r>
              <a:rPr lang="en-US" sz="1800" dirty="0">
                <a:latin typeface="+mn-lt"/>
              </a:rPr>
              <a:t>Step 4: Decide on learning objectives and assessments</a:t>
            </a:r>
          </a:p>
          <a:p>
            <a:pPr lvl="1"/>
            <a:r>
              <a:rPr lang="en-US" sz="1800" dirty="0">
                <a:latin typeface="+mn-lt"/>
              </a:rPr>
              <a:t>Step 5: Design integration strategies and determine relative advantage</a:t>
            </a:r>
          </a:p>
          <a:p>
            <a:pPr lvl="1"/>
            <a:r>
              <a:rPr lang="en-US" sz="1800" dirty="0">
                <a:latin typeface="+mn-lt"/>
              </a:rPr>
              <a:t>Step 6: Prepare instructional environment and implement the lesson</a:t>
            </a:r>
          </a:p>
          <a:p>
            <a:r>
              <a:rPr lang="en-US" sz="1800" b="1" dirty="0">
                <a:latin typeface="+mn-lt"/>
              </a:rPr>
              <a:t>Phase 3: Post-Instruction Analysis and Revisions</a:t>
            </a:r>
          </a:p>
          <a:p>
            <a:pPr lvl="1"/>
            <a:r>
              <a:rPr lang="en-US" sz="1800" dirty="0">
                <a:latin typeface="+mn-lt"/>
              </a:rPr>
              <a:t>Step 7: Analyze lesson results and impact</a:t>
            </a:r>
          </a:p>
          <a:p>
            <a:pPr lvl="1"/>
            <a:r>
              <a:rPr lang="en-US" sz="1800" dirty="0">
                <a:latin typeface="+mn-lt"/>
              </a:rPr>
              <a:t>Step 8: Make revisions based on results</a:t>
            </a:r>
          </a:p>
          <a:p>
            <a:pPr lvl="1"/>
            <a:r>
              <a:rPr lang="en-US" sz="1800" dirty="0">
                <a:latin typeface="+mn-lt"/>
              </a:rPr>
              <a:t>Step 9: Share lessons, revisions, and outcomes with other peer teachers</a:t>
            </a:r>
          </a:p>
        </p:txBody>
      </p:sp>
    </p:spTree>
    <p:extLst>
      <p:ext uri="{BB962C8B-B14F-4D97-AF65-F5344CB8AC3E}">
        <p14:creationId xmlns:p14="http://schemas.microsoft.com/office/powerpoint/2010/main" val="188258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Introduction to the Web</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17751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How “Online” Emerged</a:t>
            </a:r>
            <a:endParaRPr lang="en-US" dirty="0">
              <a:latin typeface="Times New Roman" panose="02020603050405020304" pitchFamily="18" charset="0"/>
            </a:endParaRPr>
          </a:p>
        </p:txBody>
      </p:sp>
      <p:sp>
        <p:nvSpPr>
          <p:cNvPr id="3" name="Text Placeholder 2"/>
          <p:cNvSpPr>
            <a:spLocks noGrp="1"/>
          </p:cNvSpPr>
          <p:nvPr>
            <p:ph type="body" idx="1"/>
          </p:nvPr>
        </p:nvSpPr>
        <p:spPr>
          <a:xfrm>
            <a:off x="354169" y="1312650"/>
            <a:ext cx="8229600" cy="3462456"/>
          </a:xfrm>
        </p:spPr>
        <p:txBody>
          <a:bodyPr wrap="square" lIns="91425" tIns="91425" rIns="91425" bIns="91425">
            <a:noAutofit/>
          </a:bodyPr>
          <a:lstStyle/>
          <a:p>
            <a:pPr marL="255651" lvl="0" indent="-255651">
              <a:spcAft>
                <a:spcPct val="0"/>
              </a:spcAft>
              <a:buSzPts val="2400"/>
              <a:tabLst/>
            </a:pP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R</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N</a:t>
            </a:r>
            <a:r>
              <a:rPr lang="en-US" sz="100" dirty="0" smtClean="0">
                <a:solidFill>
                  <a:srgbClr val="000000"/>
                </a:solidFill>
                <a:latin typeface="Arial (Body)"/>
              </a:rPr>
              <a:t> </a:t>
            </a:r>
            <a:r>
              <a:rPr lang="en-US" sz="2400" dirty="0" smtClean="0">
                <a:solidFill>
                  <a:srgbClr val="000000"/>
                </a:solidFill>
                <a:latin typeface="Arial (Body)"/>
              </a:rPr>
              <a:t>E</a:t>
            </a:r>
            <a:r>
              <a:rPr lang="en-US" sz="100" dirty="0" smtClean="0">
                <a:solidFill>
                  <a:srgbClr val="000000"/>
                </a:solidFill>
                <a:latin typeface="Arial (Body)"/>
              </a:rPr>
              <a:t> </a:t>
            </a:r>
            <a:r>
              <a:rPr lang="en-US" sz="2400" dirty="0" smtClean="0">
                <a:solidFill>
                  <a:srgbClr val="000000"/>
                </a:solidFill>
                <a:latin typeface="Arial (Body)"/>
              </a:rPr>
              <a:t>T </a:t>
            </a:r>
            <a:r>
              <a:rPr lang="en-US" sz="2400" dirty="0">
                <a:solidFill>
                  <a:srgbClr val="000000"/>
                </a:solidFill>
                <a:latin typeface="Arial (Body)"/>
              </a:rPr>
              <a:t>(1970s</a:t>
            </a:r>
            <a:r>
              <a:rPr lang="en-US" sz="2400" dirty="0" smtClean="0">
                <a:solidFill>
                  <a:srgbClr val="000000"/>
                </a:solidFill>
                <a:latin typeface="Arial (Body)"/>
              </a:rPr>
              <a:t>)</a:t>
            </a:r>
          </a:p>
          <a:p>
            <a:pPr marL="743001" lvl="1" indent="-255651" algn="just">
              <a:spcAft>
                <a:spcPct val="0"/>
              </a:spcAft>
              <a:buSzPts val="2400"/>
            </a:pPr>
            <a:r>
              <a:rPr lang="en-US" sz="1800" dirty="0"/>
              <a:t>ARPANET was the first proven concept of sending and receiving information regardless of geographical location in near real </a:t>
            </a:r>
            <a:r>
              <a:rPr lang="en-US" sz="1800" dirty="0" smtClean="0"/>
              <a:t>time.</a:t>
            </a:r>
          </a:p>
          <a:p>
            <a:pPr marL="743001" lvl="1" indent="-255651" algn="just">
              <a:spcAft>
                <a:spcPct val="0"/>
              </a:spcAft>
              <a:buSzPts val="2400"/>
            </a:pPr>
            <a:r>
              <a:rPr lang="en-US" sz="1800" dirty="0" smtClean="0"/>
              <a:t>Developed </a:t>
            </a:r>
            <a:r>
              <a:rPr lang="en-US" sz="1800" dirty="0"/>
              <a:t>under U.S. Advanced Research Projects </a:t>
            </a:r>
            <a:r>
              <a:rPr lang="en-US" sz="1800" dirty="0" smtClean="0"/>
              <a:t>Agency</a:t>
            </a:r>
          </a:p>
          <a:p>
            <a:pPr marL="743001" lvl="1" indent="-255651" algn="just">
              <a:spcAft>
                <a:spcPct val="0"/>
              </a:spcAft>
              <a:buSzPts val="2400"/>
            </a:pPr>
            <a:r>
              <a:rPr lang="en-US" sz="1800" dirty="0" smtClean="0"/>
              <a:t>Uses </a:t>
            </a:r>
            <a:r>
              <a:rPr lang="en-US" sz="1800" dirty="0"/>
              <a:t>packet-switch technology in order to send and receive data with built-in error correction and package assembly. </a:t>
            </a:r>
            <a:endParaRPr lang="en-US" sz="1800" dirty="0" smtClean="0"/>
          </a:p>
          <a:p>
            <a:pPr marL="255651" indent="-255651" algn="just">
              <a:spcAft>
                <a:spcPct val="0"/>
              </a:spcAft>
              <a:buSzPts val="2400"/>
            </a:pPr>
            <a:r>
              <a:rPr lang="en-US" altLang="en-US" sz="2400" dirty="0" smtClean="0">
                <a:solidFill>
                  <a:srgbClr val="000000"/>
                </a:solidFill>
                <a:latin typeface="Arial (Body)"/>
              </a:rPr>
              <a:t>Internet </a:t>
            </a:r>
            <a:r>
              <a:rPr lang="en-US" altLang="en-US" sz="2400" dirty="0">
                <a:solidFill>
                  <a:srgbClr val="000000"/>
                </a:solidFill>
                <a:latin typeface="Arial (Body)"/>
              </a:rPr>
              <a:t>(1980s)</a:t>
            </a:r>
          </a:p>
          <a:p>
            <a:pPr marL="255651" lvl="0" indent="-255651">
              <a:spcAft>
                <a:spcPct val="0"/>
              </a:spcAft>
              <a:buSzPts val="2400"/>
              <a:tabLst/>
            </a:pPr>
            <a:r>
              <a:rPr lang="en-US" altLang="en-US" sz="2400" dirty="0">
                <a:solidFill>
                  <a:srgbClr val="000000"/>
                </a:solidFill>
                <a:latin typeface="Arial (Body)"/>
              </a:rPr>
              <a:t>World Wide Web via browsers (1993)</a:t>
            </a:r>
          </a:p>
          <a:p>
            <a:pPr marL="741553" lvl="1" indent="-284353" algn="just">
              <a:spcAft>
                <a:spcPct val="0"/>
              </a:spcAft>
              <a:buSzPts val="2400"/>
            </a:pPr>
            <a:r>
              <a:rPr lang="en-US" altLang="en-US" sz="2400" dirty="0">
                <a:solidFill>
                  <a:srgbClr val="000000"/>
                </a:solidFill>
                <a:latin typeface="Arial (Body)"/>
              </a:rPr>
              <a:t>Web </a:t>
            </a:r>
            <a:r>
              <a:rPr lang="en-US" altLang="en-US" sz="2400" dirty="0" smtClean="0">
                <a:solidFill>
                  <a:srgbClr val="000000"/>
                </a:solidFill>
                <a:latin typeface="Arial (Body)"/>
              </a:rPr>
              <a:t>1.0</a:t>
            </a:r>
          </a:p>
          <a:p>
            <a:pPr marL="741553" lvl="1" indent="-284353" algn="just">
              <a:spcAft>
                <a:spcPct val="0"/>
              </a:spcAft>
              <a:buSzPts val="2400"/>
            </a:pPr>
            <a:r>
              <a:rPr lang="en-US" altLang="en-US" sz="2400" dirty="0" smtClean="0">
                <a:solidFill>
                  <a:srgbClr val="000000"/>
                </a:solidFill>
                <a:latin typeface="Arial (Body)"/>
              </a:rPr>
              <a:t>Web </a:t>
            </a:r>
            <a:r>
              <a:rPr lang="en-US" altLang="en-US" sz="2400" dirty="0">
                <a:solidFill>
                  <a:srgbClr val="000000"/>
                </a:solidFill>
                <a:latin typeface="Arial (Body)"/>
              </a:rPr>
              <a:t>2.0</a:t>
            </a:r>
          </a:p>
          <a:p>
            <a:pPr marL="741553" lvl="1" indent="-284353">
              <a:spcAft>
                <a:spcPct val="0"/>
              </a:spcAft>
              <a:buSzPts val="2400"/>
            </a:pPr>
            <a:r>
              <a:rPr lang="en-US" altLang="en-US" sz="2400" dirty="0">
                <a:solidFill>
                  <a:srgbClr val="000000"/>
                </a:solidFill>
                <a:latin typeface="Arial (Body)"/>
              </a:rPr>
              <a:t>Web </a:t>
            </a:r>
            <a:r>
              <a:rPr lang="en-US" altLang="en-US" sz="2400" dirty="0" smtClean="0">
                <a:solidFill>
                  <a:srgbClr val="000000"/>
                </a:solidFill>
                <a:latin typeface="Arial (Body)"/>
              </a:rPr>
              <a:t>3.0</a:t>
            </a:r>
            <a:endParaRPr lang="en-US" altLang="en-US" sz="2400" dirty="0">
              <a:solidFill>
                <a:srgbClr val="000000"/>
              </a:solidFill>
              <a:latin typeface="Arial (Body)"/>
            </a:endParaRPr>
          </a:p>
        </p:txBody>
      </p:sp>
    </p:spTree>
    <p:extLst>
      <p:ext uri="{BB962C8B-B14F-4D97-AF65-F5344CB8AC3E}">
        <p14:creationId xmlns:p14="http://schemas.microsoft.com/office/powerpoint/2010/main" val="255175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Using Uniform Resource Locators (U</a:t>
            </a:r>
            <a:r>
              <a:rPr lang="en-US" sz="100" dirty="0" smtClean="0">
                <a:latin typeface="Times New Roman" panose="02020603050405020304" pitchFamily="18" charset="0"/>
              </a:rPr>
              <a:t> </a:t>
            </a:r>
            <a:r>
              <a:rPr lang="en-US" dirty="0" smtClean="0">
                <a:latin typeface="Times New Roman" panose="02020603050405020304" pitchFamily="18" charset="0"/>
              </a:rPr>
              <a:t>R</a:t>
            </a:r>
            <a:r>
              <a:rPr lang="en-US" sz="100" dirty="0" smtClean="0">
                <a:latin typeface="Times New Roman" panose="02020603050405020304" pitchFamily="18" charset="0"/>
              </a:rPr>
              <a:t> </a:t>
            </a:r>
            <a:r>
              <a:rPr lang="en-US" dirty="0" smtClean="0">
                <a:latin typeface="Times New Roman" panose="02020603050405020304" pitchFamily="18" charset="0"/>
              </a:rPr>
              <a:t>L)</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628775"/>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Browsers have address lines</a:t>
            </a:r>
          </a:p>
          <a:p>
            <a:pPr marL="255651" lvl="0" indent="-255651">
              <a:spcAft>
                <a:spcPct val="0"/>
              </a:spcAft>
              <a:buSzPts val="2400"/>
              <a:tabLst/>
            </a:pPr>
            <a:r>
              <a:rPr lang="en-US" altLang="en-US" sz="2400" dirty="0" smtClean="0">
                <a:solidFill>
                  <a:srgbClr val="000000"/>
                </a:solidFill>
                <a:latin typeface="Arial (Body)"/>
              </a:rPr>
              <a:t>U</a:t>
            </a:r>
            <a:r>
              <a:rPr lang="en-US" altLang="en-US" sz="100" dirty="0" smtClean="0">
                <a:solidFill>
                  <a:srgbClr val="000000"/>
                </a:solidFill>
                <a:latin typeface="Arial (Body)"/>
              </a:rPr>
              <a:t> </a:t>
            </a:r>
            <a:r>
              <a:rPr lang="en-US" altLang="en-US" sz="2400" dirty="0" smtClean="0">
                <a:solidFill>
                  <a:srgbClr val="000000"/>
                </a:solidFill>
                <a:latin typeface="Arial (Body)"/>
              </a:rPr>
              <a:t>R</a:t>
            </a:r>
            <a:r>
              <a:rPr lang="en-US" altLang="en-US" sz="100" dirty="0" smtClean="0">
                <a:solidFill>
                  <a:srgbClr val="000000"/>
                </a:solidFill>
                <a:latin typeface="Arial (Body)"/>
              </a:rPr>
              <a:t> </a:t>
            </a:r>
            <a:r>
              <a:rPr lang="en-US" altLang="en-US" sz="2400" dirty="0" smtClean="0">
                <a:solidFill>
                  <a:srgbClr val="000000"/>
                </a:solidFill>
                <a:latin typeface="Arial (Body)"/>
              </a:rPr>
              <a:t>L</a:t>
            </a:r>
            <a:r>
              <a:rPr lang="en-US" altLang="en-US" sz="100" dirty="0" smtClean="0">
                <a:solidFill>
                  <a:srgbClr val="000000"/>
                </a:solidFill>
                <a:latin typeface="Arial (Body)"/>
              </a:rPr>
              <a:t> </a:t>
            </a:r>
            <a:r>
              <a:rPr lang="en-US" altLang="en-US" sz="2400" dirty="0" smtClean="0">
                <a:solidFill>
                  <a:srgbClr val="000000"/>
                </a:solidFill>
                <a:latin typeface="Arial (Body)"/>
              </a:rPr>
              <a:t>s </a:t>
            </a:r>
            <a:r>
              <a:rPr lang="en-US" altLang="en-US" sz="2400" dirty="0">
                <a:solidFill>
                  <a:srgbClr val="000000"/>
                </a:solidFill>
                <a:latin typeface="Arial (Body)"/>
              </a:rPr>
              <a:t>are Internet addresses</a:t>
            </a:r>
          </a:p>
          <a:p>
            <a:pPr marL="255651" lvl="0" indent="-255651">
              <a:spcAft>
                <a:spcPct val="0"/>
              </a:spcAft>
              <a:buSzPts val="2400"/>
              <a:tabLst/>
            </a:pPr>
            <a:r>
              <a:rPr lang="en-US" altLang="en-US" sz="2400" dirty="0">
                <a:solidFill>
                  <a:srgbClr val="000000"/>
                </a:solidFill>
                <a:latin typeface="Arial (Body)"/>
              </a:rPr>
              <a:t>Last three letters of the </a:t>
            </a:r>
            <a:r>
              <a:rPr lang="en-US" altLang="en-US" sz="2400" dirty="0" smtClean="0">
                <a:solidFill>
                  <a:srgbClr val="000000"/>
                </a:solidFill>
                <a:latin typeface="Arial (Body)"/>
              </a:rPr>
              <a:t>U</a:t>
            </a:r>
            <a:r>
              <a:rPr lang="en-US" altLang="en-US" sz="100" dirty="0" smtClean="0">
                <a:solidFill>
                  <a:srgbClr val="000000"/>
                </a:solidFill>
                <a:latin typeface="Arial (Body)"/>
              </a:rPr>
              <a:t> </a:t>
            </a:r>
            <a:r>
              <a:rPr lang="en-US" altLang="en-US" sz="2400" dirty="0" smtClean="0">
                <a:solidFill>
                  <a:srgbClr val="000000"/>
                </a:solidFill>
                <a:latin typeface="Arial (Body)"/>
              </a:rPr>
              <a:t>R</a:t>
            </a:r>
            <a:r>
              <a:rPr lang="en-US" altLang="en-US" sz="100" dirty="0" smtClean="0">
                <a:solidFill>
                  <a:srgbClr val="000000"/>
                </a:solidFill>
                <a:latin typeface="Arial (Body)"/>
              </a:rPr>
              <a:t> </a:t>
            </a:r>
            <a:r>
              <a:rPr lang="en-US" altLang="en-US" sz="2400" dirty="0" smtClean="0">
                <a:solidFill>
                  <a:srgbClr val="000000"/>
                </a:solidFill>
                <a:latin typeface="Arial (Body)"/>
              </a:rPr>
              <a:t>L is </a:t>
            </a:r>
            <a:r>
              <a:rPr lang="en-US" altLang="en-US" sz="2400" dirty="0">
                <a:solidFill>
                  <a:srgbClr val="000000"/>
                </a:solidFill>
                <a:latin typeface="Arial (Body)"/>
              </a:rPr>
              <a:t>the domain </a:t>
            </a:r>
            <a:r>
              <a:rPr lang="en-US" altLang="en-US" sz="2400" dirty="0" smtClean="0">
                <a:solidFill>
                  <a:srgbClr val="000000"/>
                </a:solidFill>
                <a:latin typeface="Arial (Body)"/>
              </a:rPr>
              <a:t>designator</a:t>
            </a:r>
            <a:endParaRPr lang="en-US" sz="2400" dirty="0">
              <a:solidFill>
                <a:srgbClr val="000000"/>
              </a:solidFill>
              <a:latin typeface="Arial (Body)"/>
            </a:endParaRPr>
          </a:p>
        </p:txBody>
      </p:sp>
      <p:sp>
        <p:nvSpPr>
          <p:cNvPr id="4" name="Text Placeholder 3"/>
          <p:cNvSpPr>
            <a:spLocks noGrp="1"/>
          </p:cNvSpPr>
          <p:nvPr>
            <p:ph type="body" idx="2"/>
          </p:nvPr>
        </p:nvSpPr>
        <p:spPr>
          <a:xfrm>
            <a:off x="457200" y="3562343"/>
            <a:ext cx="8229600" cy="509588"/>
          </a:xfrm>
        </p:spPr>
        <p:txBody>
          <a:bodyPr/>
          <a:lstStyle/>
          <a:p>
            <a:pPr marL="0" lvl="0" indent="0">
              <a:buNone/>
            </a:pPr>
            <a:r>
              <a:rPr lang="en-US" sz="2400" dirty="0">
                <a:solidFill>
                  <a:srgbClr val="000000"/>
                </a:solidFill>
                <a:latin typeface="Arial (Body)"/>
                <a:hlinkClick r:id="rId2" tooltip="https://science.nasa.gov"/>
              </a:rPr>
              <a:t>https://science.nasa.gov</a:t>
            </a:r>
            <a:r>
              <a:rPr lang="en-US" sz="2400" dirty="0" smtClean="0">
                <a:solidFill>
                  <a:srgbClr val="000000"/>
                </a:solidFill>
                <a:latin typeface="Arial (Body)"/>
                <a:hlinkClick r:id="rId2" tooltip="https://science.nasa.gov"/>
              </a:rPr>
              <a:t>/</a:t>
            </a:r>
            <a:endParaRPr lang="en-US" sz="2400" dirty="0">
              <a:solidFill>
                <a:srgbClr val="000000"/>
              </a:solidFill>
              <a:latin typeface="Arial (Body)"/>
            </a:endParaRPr>
          </a:p>
        </p:txBody>
      </p:sp>
    </p:spTree>
    <p:extLst>
      <p:ext uri="{BB962C8B-B14F-4D97-AF65-F5344CB8AC3E}">
        <p14:creationId xmlns:p14="http://schemas.microsoft.com/office/powerpoint/2010/main" val="182772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Methods for Navigating the Web</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131596"/>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Links</a:t>
            </a:r>
          </a:p>
          <a:p>
            <a:pPr marL="741553" lvl="1" indent="-284353">
              <a:spcAft>
                <a:spcPct val="0"/>
              </a:spcAft>
              <a:buSzPts val="2400"/>
            </a:pPr>
            <a:r>
              <a:rPr lang="en-US" altLang="en-US" sz="2400" dirty="0">
                <a:solidFill>
                  <a:srgbClr val="000000"/>
                </a:solidFill>
                <a:latin typeface="Arial (Body)"/>
              </a:rPr>
              <a:t>Bookmarks or Favorites</a:t>
            </a:r>
          </a:p>
          <a:p>
            <a:pPr marL="741553" lvl="1" indent="-284353">
              <a:spcAft>
                <a:spcPct val="0"/>
              </a:spcAft>
              <a:buSzPts val="2400"/>
            </a:pPr>
            <a:r>
              <a:rPr lang="en-US" altLang="en-US" sz="2400" dirty="0">
                <a:solidFill>
                  <a:srgbClr val="000000"/>
                </a:solidFill>
                <a:latin typeface="Arial (Body)"/>
              </a:rPr>
              <a:t>Online organizers</a:t>
            </a:r>
          </a:p>
          <a:p>
            <a:pPr marL="255651" lvl="0" indent="-255651">
              <a:spcAft>
                <a:spcPct val="0"/>
              </a:spcAft>
              <a:buSzPts val="2400"/>
              <a:tabLst/>
            </a:pPr>
            <a:r>
              <a:rPr lang="en-US" altLang="en-US" sz="2400" dirty="0">
                <a:solidFill>
                  <a:srgbClr val="000000"/>
                </a:solidFill>
                <a:latin typeface="Arial (Body)"/>
              </a:rPr>
              <a:t>Buttons</a:t>
            </a:r>
          </a:p>
          <a:p>
            <a:pPr marL="255651" lvl="0" indent="-255651">
              <a:spcAft>
                <a:spcPct val="0"/>
              </a:spcAft>
              <a:buSzPts val="2400"/>
              <a:tabLst/>
            </a:pPr>
            <a:r>
              <a:rPr lang="en-US" altLang="en-US" sz="2400" dirty="0">
                <a:solidFill>
                  <a:srgbClr val="000000"/>
                </a:solidFill>
                <a:latin typeface="Arial (Body)"/>
              </a:rPr>
              <a:t>Browser “History”</a:t>
            </a:r>
          </a:p>
          <a:p>
            <a:pPr marL="255651" lvl="0" indent="-255651">
              <a:spcAft>
                <a:spcPct val="0"/>
              </a:spcAft>
              <a:buSzPts val="2400"/>
              <a:tabLst/>
            </a:pPr>
            <a:r>
              <a:rPr lang="en-US" altLang="en-US" sz="2400" dirty="0">
                <a:solidFill>
                  <a:srgbClr val="000000"/>
                </a:solidFill>
                <a:latin typeface="Arial (Body)"/>
              </a:rPr>
              <a:t>Quick Response </a:t>
            </a:r>
            <a:r>
              <a:rPr lang="en-US" altLang="en-US" sz="2400" dirty="0" smtClean="0">
                <a:solidFill>
                  <a:srgbClr val="000000"/>
                </a:solidFill>
                <a:latin typeface="Arial (Body)"/>
              </a:rPr>
              <a:t>(Q</a:t>
            </a:r>
            <a:r>
              <a:rPr lang="en-US" altLang="en-US" sz="100" dirty="0" smtClean="0">
                <a:solidFill>
                  <a:srgbClr val="000000"/>
                </a:solidFill>
                <a:latin typeface="Arial (Body)"/>
              </a:rPr>
              <a:t> </a:t>
            </a:r>
            <a:r>
              <a:rPr lang="en-US" altLang="en-US" sz="2400" dirty="0" smtClean="0">
                <a:solidFill>
                  <a:srgbClr val="000000"/>
                </a:solidFill>
                <a:latin typeface="Arial (Body)"/>
              </a:rPr>
              <a:t>R) </a:t>
            </a:r>
            <a:r>
              <a:rPr lang="en-US" altLang="en-US" sz="2400" dirty="0">
                <a:solidFill>
                  <a:srgbClr val="000000"/>
                </a:solidFill>
                <a:latin typeface="Arial (Body)"/>
              </a:rPr>
              <a:t>codes</a:t>
            </a:r>
            <a:endParaRPr lang="en-US" sz="2400" dirty="0">
              <a:solidFill>
                <a:srgbClr val="000000"/>
              </a:solidFill>
              <a:latin typeface="Arial (Body)"/>
            </a:endParaRPr>
          </a:p>
        </p:txBody>
      </p:sp>
    </p:spTree>
    <p:extLst>
      <p:ext uri="{BB962C8B-B14F-4D97-AF65-F5344CB8AC3E}">
        <p14:creationId xmlns:p14="http://schemas.microsoft.com/office/powerpoint/2010/main" val="211522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Downloading Software, Plug-Ins, and Apps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301147"/>
          </a:xfrm>
        </p:spPr>
        <p:txBody>
          <a:bodyPr wrap="square" lIns="91425" tIns="91425" rIns="91425" bIns="91425">
            <a:noAutofit/>
          </a:bodyPr>
          <a:lstStyle/>
          <a:p>
            <a:pPr marL="255651" lvl="0" indent="-255651">
              <a:spcAft>
                <a:spcPct val="0"/>
              </a:spcAft>
              <a:buSzPts val="2400"/>
              <a:tabLst/>
            </a:pPr>
            <a:r>
              <a:rPr lang="en-US" altLang="en-US" sz="2000" dirty="0">
                <a:solidFill>
                  <a:srgbClr val="000000"/>
                </a:solidFill>
                <a:latin typeface="Arial (Body)"/>
              </a:rPr>
              <a:t>Download or update computer software from reputable web sites</a:t>
            </a:r>
          </a:p>
          <a:p>
            <a:pPr marL="255651" lvl="0" indent="-255651">
              <a:spcAft>
                <a:spcPct val="0"/>
              </a:spcAft>
              <a:buSzPts val="2400"/>
              <a:tabLst/>
            </a:pPr>
            <a:r>
              <a:rPr lang="en-US" sz="2000" dirty="0">
                <a:solidFill>
                  <a:srgbClr val="000000"/>
                </a:solidFill>
                <a:latin typeface="Arial (Body)"/>
              </a:rPr>
              <a:t>Download apps from app-finding programs on mobile devices</a:t>
            </a:r>
          </a:p>
          <a:p>
            <a:pPr marL="255651" lvl="0" indent="-255651">
              <a:spcAft>
                <a:spcPct val="0"/>
              </a:spcAft>
              <a:buSzPts val="2400"/>
              <a:tabLst/>
            </a:pPr>
            <a:r>
              <a:rPr lang="en-US" sz="2000" dirty="0">
                <a:solidFill>
                  <a:srgbClr val="000000"/>
                </a:solidFill>
                <a:latin typeface="Arial (Body)"/>
              </a:rPr>
              <a:t>Download browser plug-ins for multimedia features</a:t>
            </a:r>
          </a:p>
          <a:p>
            <a:pPr marL="741553" lvl="1" indent="-284353">
              <a:spcAft>
                <a:spcPct val="0"/>
              </a:spcAft>
            </a:pPr>
            <a:r>
              <a:rPr lang="en-US" sz="2000" dirty="0">
                <a:solidFill>
                  <a:srgbClr val="000000"/>
                </a:solidFill>
                <a:latin typeface="Arial (Body)"/>
              </a:rPr>
              <a:t>Adobe Acrobat Reader</a:t>
            </a:r>
          </a:p>
          <a:p>
            <a:pPr marL="741553" lvl="1" indent="-284353">
              <a:spcAft>
                <a:spcPct val="0"/>
              </a:spcAft>
            </a:pPr>
            <a:r>
              <a:rPr lang="en-US" sz="2000" dirty="0">
                <a:solidFill>
                  <a:srgbClr val="000000"/>
                </a:solidFill>
                <a:latin typeface="Arial (Body)"/>
              </a:rPr>
              <a:t>Java Virtual Machine</a:t>
            </a:r>
          </a:p>
          <a:p>
            <a:pPr marL="741553" lvl="1" indent="-284353">
              <a:spcAft>
                <a:spcPct val="0"/>
              </a:spcAft>
            </a:pPr>
            <a:r>
              <a:rPr lang="en-US" sz="2000" dirty="0">
                <a:solidFill>
                  <a:srgbClr val="000000"/>
                </a:solidFill>
                <a:latin typeface="Arial (Body)"/>
              </a:rPr>
              <a:t>Apple QuickTime or Windows Media Player</a:t>
            </a:r>
          </a:p>
          <a:p>
            <a:pPr marL="255651" lvl="0" indent="-255651">
              <a:spcAft>
                <a:spcPct val="0"/>
              </a:spcAft>
              <a:buSzPts val="2400"/>
              <a:tabLst/>
            </a:pPr>
            <a:r>
              <a:rPr lang="en-US" sz="2000" dirty="0">
                <a:solidFill>
                  <a:srgbClr val="000000"/>
                </a:solidFill>
                <a:latin typeface="Arial (Body)"/>
              </a:rPr>
              <a:t>Download browser extensions for specialty features</a:t>
            </a:r>
          </a:p>
          <a:p>
            <a:pPr marL="741553" lvl="1" indent="-284353">
              <a:spcAft>
                <a:spcPct val="0"/>
              </a:spcAft>
            </a:pPr>
            <a:r>
              <a:rPr lang="en-US" sz="2000" dirty="0">
                <a:solidFill>
                  <a:srgbClr val="000000"/>
                </a:solidFill>
                <a:latin typeface="Arial (Body)"/>
              </a:rPr>
              <a:t>AdBlock Plus</a:t>
            </a:r>
          </a:p>
          <a:p>
            <a:pPr marL="741553" lvl="1" indent="-284353">
              <a:spcAft>
                <a:spcPct val="0"/>
              </a:spcAft>
            </a:pPr>
            <a:r>
              <a:rPr lang="en-US" sz="2000" dirty="0">
                <a:solidFill>
                  <a:srgbClr val="000000"/>
                </a:solidFill>
                <a:latin typeface="Arial (Body)"/>
              </a:rPr>
              <a:t>Google Translate</a:t>
            </a:r>
          </a:p>
          <a:p>
            <a:pPr marL="741553" lvl="1" indent="-284353">
              <a:spcAft>
                <a:spcPct val="0"/>
              </a:spcAft>
            </a:pPr>
            <a:r>
              <a:rPr lang="en-US" sz="2000" dirty="0">
                <a:solidFill>
                  <a:srgbClr val="000000"/>
                </a:solidFill>
                <a:latin typeface="Arial (Body)"/>
              </a:rPr>
              <a:t>Grammarly</a:t>
            </a:r>
          </a:p>
        </p:txBody>
      </p:sp>
    </p:spTree>
    <p:extLst>
      <p:ext uri="{BB962C8B-B14F-4D97-AF65-F5344CB8AC3E}">
        <p14:creationId xmlns:p14="http://schemas.microsoft.com/office/powerpoint/2010/main" val="1322815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9431E-DEB8-4C10-94E9-B5628A0BA34B}"/>
</file>

<file path=customXml/itemProps2.xml><?xml version="1.0" encoding="utf-8"?>
<ds:datastoreItem xmlns:ds="http://schemas.openxmlformats.org/officeDocument/2006/customXml" ds:itemID="{75E5B24A-2789-44CC-9209-F3C0F4693E7E}"/>
</file>

<file path=customXml/itemProps3.xml><?xml version="1.0" encoding="utf-8"?>
<ds:datastoreItem xmlns:ds="http://schemas.openxmlformats.org/officeDocument/2006/customXml" ds:itemID="{A36BD08B-9F15-4D2B-8F5A-11998599D5A8}"/>
</file>

<file path=docProps/app.xml><?xml version="1.0" encoding="utf-8"?>
<Properties xmlns="http://schemas.openxmlformats.org/officeDocument/2006/extended-properties" xmlns:vt="http://schemas.openxmlformats.org/officeDocument/2006/docPropsVTypes">
  <TotalTime>8257</TotalTime>
  <Words>1233</Words>
  <Application>Microsoft Office PowerPoint</Application>
  <PresentationFormat>On-screen Show (4:3)</PresentationFormat>
  <Paragraphs>187</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508 Lecture</vt:lpstr>
      <vt:lpstr>1_508 Lecture</vt:lpstr>
      <vt:lpstr>Integrating Educational Technology Into Teaching: Transforming Learning Across Disciplines</vt:lpstr>
      <vt:lpstr>Learning Objectives (1 of 2)</vt:lpstr>
      <vt:lpstr>Learning Objectives (2 of 2)</vt:lpstr>
      <vt:lpstr>Technology Integration in Action: A Research Paper</vt:lpstr>
      <vt:lpstr>Introduction to the Web</vt:lpstr>
      <vt:lpstr>How “Online” Emerged</vt:lpstr>
      <vt:lpstr>Using Uniform Resource Locators (U R L)</vt:lpstr>
      <vt:lpstr>Methods for Navigating the Web</vt:lpstr>
      <vt:lpstr>Downloading Software, Plug-Ins, and Apps</vt:lpstr>
      <vt:lpstr>Basic Web Troubleshooting</vt:lpstr>
      <vt:lpstr>Online Safety and Digital Citizenship</vt:lpstr>
      <vt:lpstr>Online Safety and Security Issues</vt:lpstr>
      <vt:lpstr>Online Ethical and Legal Issues</vt:lpstr>
      <vt:lpstr>Teaching Digital Citizenship and Netiquette</vt:lpstr>
      <vt:lpstr>Searching the Web for Information</vt:lpstr>
      <vt:lpstr>Types of Search Engines</vt:lpstr>
      <vt:lpstr>Search Tools and Strategies</vt:lpstr>
      <vt:lpstr>Research and Reference Tools</vt:lpstr>
      <vt:lpstr>Information Literacy Skill Development</vt:lpstr>
      <vt:lpstr>Online Educational Content</vt:lpstr>
      <vt:lpstr>Archived Online Content</vt:lpstr>
      <vt:lpstr>Interactive or Immersive Web Content</vt:lpstr>
      <vt:lpstr>Live Web Content</vt:lpstr>
      <vt:lpstr>Open Educational Resources (O E R)</vt:lpstr>
      <vt:lpstr>What Counts as O E R?</vt:lpstr>
      <vt:lpstr>Locating O E R</vt:lpstr>
      <vt:lpstr>Benefits of O E R</vt:lpstr>
      <vt:lpstr>Challenges of Using O E R</vt:lpstr>
      <vt:lpstr>Evaluation and Integration of Web Content for Instruction</vt:lpstr>
      <vt:lpstr>Evaluation Framework for Web Content</vt:lpstr>
      <vt:lpstr>Integration Strategies for Web Content</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Durmaz</cp:lastModifiedBy>
  <cp:revision>808</cp:revision>
  <dcterms:modified xsi:type="dcterms:W3CDTF">2019-12-12T05:52:15Z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