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9" r:id="rId4"/>
    <p:sldId id="269" r:id="rId5"/>
    <p:sldId id="282" r:id="rId6"/>
    <p:sldId id="260" r:id="rId7"/>
    <p:sldId id="274" r:id="rId8"/>
    <p:sldId id="263" r:id="rId9"/>
    <p:sldId id="283" r:id="rId10"/>
    <p:sldId id="265" r:id="rId11"/>
    <p:sldId id="258" r:id="rId12"/>
    <p:sldId id="268" r:id="rId13"/>
    <p:sldId id="271" r:id="rId14"/>
    <p:sldId id="272" r:id="rId15"/>
    <p:sldId id="281" r:id="rId16"/>
    <p:sldId id="279" r:id="rId17"/>
    <p:sldId id="278" r:id="rId18"/>
    <p:sldId id="280" r:id="rId19"/>
    <p:sldId id="264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58" d="100"/>
          <a:sy n="58" d="100"/>
        </p:scale>
        <p:origin x="59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0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7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4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079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9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74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33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7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2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7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8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0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3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7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B324-DB02-4D97-BD87-4AC71600F00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60AB-840B-4478-8D29-C42D961E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24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882216"/>
            <a:ext cx="9001462" cy="1569322"/>
          </a:xfrm>
        </p:spPr>
        <p:txBody>
          <a:bodyPr/>
          <a:lstStyle/>
          <a:p>
            <a:r>
              <a:rPr lang="en-US" dirty="0"/>
              <a:t>HYBRID SYSTEMS</a:t>
            </a:r>
            <a:br>
              <a:rPr lang="en-US" dirty="0"/>
            </a:br>
            <a:r>
              <a:rPr lang="en-US" sz="1800" b="0" i="1" dirty="0">
                <a:latin typeface="+mn-lt"/>
              </a:rPr>
              <a:t>renewable energy resources and environment (</a:t>
            </a:r>
            <a:r>
              <a:rPr lang="en-US" sz="1800" b="0" i="1" dirty="0" err="1">
                <a:latin typeface="+mn-lt"/>
              </a:rPr>
              <a:t>itec</a:t>
            </a:r>
            <a:r>
              <a:rPr lang="en-US" sz="1800" b="0" i="1" dirty="0">
                <a:latin typeface="+mn-lt"/>
              </a:rPr>
              <a:t> 211)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sz="2800" dirty="0"/>
              <a:t>Aro-Gordon Opeoluwa 128344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Ikoli Tari 128429</a:t>
            </a:r>
          </a:p>
        </p:txBody>
      </p:sp>
    </p:spTree>
    <p:extLst>
      <p:ext uri="{BB962C8B-B14F-4D97-AF65-F5344CB8AC3E}">
        <p14:creationId xmlns:p14="http://schemas.microsoft.com/office/powerpoint/2010/main" val="35692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Wind systems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82" y="1935921"/>
            <a:ext cx="8928847" cy="4328747"/>
          </a:xfrm>
        </p:spPr>
      </p:pic>
    </p:spTree>
    <p:extLst>
      <p:ext uri="{BB962C8B-B14F-4D97-AF65-F5344CB8AC3E}">
        <p14:creationId xmlns:p14="http://schemas.microsoft.com/office/powerpoint/2010/main" val="393420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842128"/>
            <a:ext cx="862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 SYSTEM (PV + WIND)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046" y="2731477"/>
            <a:ext cx="397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7381" y="1426903"/>
            <a:ext cx="1025059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Consists of PV and Wind 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Renewable form of energy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Use of control and switching systems is highly required for efficiency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Using sustainable and free energy (wind and sun) which is good for the environment and helps promote energy independence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Average lifespan of 20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78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Pv + Wind Hybrid system</a:t>
            </a:r>
          </a:p>
        </p:txBody>
      </p:sp>
      <p:pic>
        <p:nvPicPr>
          <p:cNvPr id="2050" name="Picture 2" descr="https://upload.wikimedia.org/wikipedia/commons/thumb/3/3b/Block_diagram.jpg/500px-Block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25" y="1729859"/>
            <a:ext cx="9824500" cy="481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07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ybrid wind-solar electricity production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1" y="978794"/>
            <a:ext cx="9182636" cy="522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2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49" y="657182"/>
            <a:ext cx="10353761" cy="1326321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drawbacks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63" y="1983503"/>
            <a:ext cx="6182464" cy="4202445"/>
          </a:xfrm>
        </p:spPr>
        <p:txBody>
          <a:bodyPr>
            <a:normAutofit/>
          </a:bodyPr>
          <a:lstStyle/>
          <a:p>
            <a:r>
              <a:rPr lang="en-US" sz="2800" dirty="0"/>
              <a:t>High initial costs (crystalline silicon, </a:t>
            </a:r>
            <a:r>
              <a:rPr lang="en-US" sz="2800" dirty="0">
                <a:effectLst/>
              </a:rPr>
              <a:t>power inverters and batteries</a:t>
            </a:r>
            <a:r>
              <a:rPr lang="en-US" sz="2800" dirty="0"/>
              <a:t>)</a:t>
            </a:r>
          </a:p>
          <a:p>
            <a:r>
              <a:rPr lang="en-US" sz="2800" dirty="0"/>
              <a:t>Sunlight is not available at night or cloudy days</a:t>
            </a:r>
          </a:p>
          <a:p>
            <a:r>
              <a:rPr lang="en-GB" sz="2800" dirty="0">
                <a:effectLst/>
              </a:rPr>
              <a:t>wind turbines require regular maintenance to inspect the blades.</a:t>
            </a:r>
          </a:p>
        </p:txBody>
      </p:sp>
      <p:pic>
        <p:nvPicPr>
          <p:cNvPr id="4" name="Picture 2" descr="http://www.solaroman.com/images/Wind-Energy-Hybrid-System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27" y="2056686"/>
            <a:ext cx="5215944" cy="397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30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43" y="769743"/>
            <a:ext cx="10353761" cy="1326321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drawbacks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Complicated control systems and reliable switching devices are needed.</a:t>
            </a:r>
          </a:p>
          <a:p>
            <a:r>
              <a:rPr lang="en-US" sz="2800" dirty="0"/>
              <a:t>Energy is wasted when storage batteries are full</a:t>
            </a:r>
          </a:p>
          <a:p>
            <a:r>
              <a:rPr lang="en-US" sz="2800" dirty="0"/>
              <a:t>Maintaining voltage and frequency levels is not so easy</a:t>
            </a:r>
          </a:p>
          <a:p>
            <a:r>
              <a:rPr lang="en-GB" sz="2800" dirty="0">
                <a:effectLst/>
              </a:rPr>
              <a:t>Excess or little wind damages wind turbine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5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How to overcome drawbacks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2096064"/>
            <a:ext cx="8951423" cy="3695136"/>
          </a:xfrm>
        </p:spPr>
        <p:txBody>
          <a:bodyPr>
            <a:normAutofit/>
          </a:bodyPr>
          <a:lstStyle/>
          <a:p>
            <a:r>
              <a:rPr lang="en-US" sz="2800" dirty="0"/>
              <a:t>Combination of sources partially or completely prevents drawback</a:t>
            </a:r>
          </a:p>
          <a:p>
            <a:r>
              <a:rPr lang="en-US" sz="2800" dirty="0"/>
              <a:t>Usage of glass lenses or mirrors to spin turbines</a:t>
            </a:r>
          </a:p>
          <a:p>
            <a:r>
              <a:rPr lang="en-US" sz="2800" dirty="0"/>
              <a:t>Selling excess power created back to the power grid to cover maintenance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06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5/5f/Hybrid_system.jpg/345px-Hybrid_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798491"/>
            <a:ext cx="4907456" cy="499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707" y="798491"/>
            <a:ext cx="5175849" cy="49927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37180" y="5988810"/>
            <a:ext cx="2684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Hybrid on Žirje, Croatia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0963" y="5988810"/>
            <a:ext cx="4164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Typical wind and solar hybrid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9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Areas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2189408"/>
            <a:ext cx="10353762" cy="3601792"/>
          </a:xfrm>
        </p:spPr>
        <p:txBody>
          <a:bodyPr>
            <a:normAutofit/>
          </a:bodyPr>
          <a:lstStyle/>
          <a:p>
            <a:r>
              <a:rPr lang="en-US" sz="2800" dirty="0"/>
              <a:t>Improving the overall performance of the system</a:t>
            </a:r>
          </a:p>
          <a:p>
            <a:r>
              <a:rPr lang="en-US" sz="2800" dirty="0"/>
              <a:t>Establishing techniques to accurately predict their output</a:t>
            </a:r>
          </a:p>
          <a:p>
            <a:r>
              <a:rPr lang="en-US" sz="2800" dirty="0"/>
              <a:t>Reliably integrating the system with other conventional sources</a:t>
            </a:r>
          </a:p>
          <a:p>
            <a:r>
              <a:rPr lang="en-US" sz="2800" dirty="0"/>
              <a:t>Improving power storage equipment (Batteries)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3405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future?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Investments could reduce carbon emission by 12.3 billion tons of carbon pollutants.</a:t>
            </a:r>
          </a:p>
          <a:p>
            <a:r>
              <a:rPr lang="en-US" sz="2800" dirty="0"/>
              <a:t>Create over 600,000 jobs </a:t>
            </a:r>
          </a:p>
          <a:p>
            <a:r>
              <a:rPr lang="en-US" sz="2800" dirty="0"/>
              <a:t>Save 108 billion dollars in healthcare costs and economic damages</a:t>
            </a:r>
          </a:p>
          <a:p>
            <a:r>
              <a:rPr lang="en-US" sz="2800" dirty="0"/>
              <a:t>About 56% of the population of the world could become grid independent by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1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2086377"/>
            <a:ext cx="10353762" cy="3743460"/>
          </a:xfrm>
        </p:spPr>
        <p:txBody>
          <a:bodyPr/>
          <a:lstStyle/>
          <a:p>
            <a:r>
              <a:rPr lang="en-US" sz="2800" dirty="0"/>
              <a:t>A look at Hybrids</a:t>
            </a:r>
          </a:p>
          <a:p>
            <a:r>
              <a:rPr lang="en-US" sz="2800" dirty="0"/>
              <a:t>Photovoltaic systems</a:t>
            </a:r>
          </a:p>
          <a:p>
            <a:r>
              <a:rPr lang="en-US" sz="2800" dirty="0"/>
              <a:t>Wind energy systems</a:t>
            </a:r>
          </a:p>
          <a:p>
            <a:r>
              <a:rPr lang="en-US" sz="2800" dirty="0"/>
              <a:t>Hybrid (PV+Wind)</a:t>
            </a:r>
          </a:p>
          <a:p>
            <a:r>
              <a:rPr lang="en-US" sz="2800" dirty="0"/>
              <a:t>The Future?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41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826" y="2073499"/>
            <a:ext cx="10353761" cy="3829115"/>
          </a:xfrm>
        </p:spPr>
        <p:txBody>
          <a:bodyPr>
            <a:normAutofit/>
          </a:bodyPr>
          <a:lstStyle/>
          <a:p>
            <a:r>
              <a:rPr lang="en-US" sz="6000" dirty="0"/>
              <a:t>Thank you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>
                <a:latin typeface="+mn-lt"/>
              </a:rPr>
              <a:t/>
            </a:r>
            <a:br>
              <a:rPr lang="en-US" i="1" dirty="0">
                <a:latin typeface="+mn-lt"/>
              </a:rPr>
            </a:br>
            <a:r>
              <a:rPr lang="en-US" b="0" i="1" dirty="0">
                <a:latin typeface="+mn-lt"/>
              </a:rPr>
              <a:t>any questions</a:t>
            </a:r>
            <a:r>
              <a:rPr lang="en-US" i="1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224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	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HyBRID?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3" y="2096064"/>
            <a:ext cx="5743976" cy="400852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Combination of two or more elements or units to form a single product.</a:t>
            </a:r>
          </a:p>
          <a:p>
            <a:r>
              <a:rPr lang="en-US" sz="2800" dirty="0"/>
              <a:t>Hybrid animals, food plants, computers.</a:t>
            </a:r>
          </a:p>
          <a:p>
            <a:r>
              <a:rPr lang="en-US" sz="2800" dirty="0"/>
              <a:t>Hybrid electrical systems.</a:t>
            </a:r>
          </a:p>
          <a:p>
            <a:r>
              <a:rPr lang="en-US" sz="2800" dirty="0"/>
              <a:t>Hybrid cars</a:t>
            </a:r>
          </a:p>
          <a:p>
            <a:endParaRPr lang="en-US" dirty="0"/>
          </a:p>
        </p:txBody>
      </p:sp>
      <p:pic>
        <p:nvPicPr>
          <p:cNvPr id="1026" name="Picture 2" descr="Image result for hybrid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49" y="1989785"/>
            <a:ext cx="5728426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0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Hybrid renewable energy system (hres)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197160"/>
          </a:xfrm>
        </p:spPr>
        <p:txBody>
          <a:bodyPr>
            <a:normAutofit/>
          </a:bodyPr>
          <a:lstStyle/>
          <a:p>
            <a:r>
              <a:rPr lang="en-US" sz="2800" dirty="0"/>
              <a:t> They are stand-alone power systems</a:t>
            </a:r>
          </a:p>
          <a:p>
            <a:r>
              <a:rPr lang="en-GB" sz="2800" dirty="0"/>
              <a:t>A hybrid energy system, or hybrid power, usually consists of two or more renewable energy sources used together </a:t>
            </a:r>
            <a:endParaRPr lang="en-US" sz="2800" dirty="0"/>
          </a:p>
          <a:p>
            <a:r>
              <a:rPr lang="en-GB" sz="2800" dirty="0"/>
              <a:t>Capable of providing electricity in remote areas due to advances in renewable energy technologies and subsequent rise in prices  and scarcity of petroleum products.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0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Hybrid renewable energy system (hres)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Able to provide increased system efficiency as well as greater balance in energy supply</a:t>
            </a:r>
          </a:p>
          <a:p>
            <a:r>
              <a:rPr lang="en-GB" sz="2800" dirty="0"/>
              <a:t>Possible combinations such as Biomass-Wind-fuel cell, PV -Wind systems, Completely Renewable Hybrid Power Plant (solar, wind, biomass, hydrogen)</a:t>
            </a:r>
          </a:p>
          <a:p>
            <a:r>
              <a:rPr lang="en-GB" sz="2800" dirty="0"/>
              <a:t>Hybrid Renewable Energy is guaranteed clean and safe source of energy.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8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+mn-lt"/>
              </a:rPr>
              <a:t>Photovoltaic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2096064"/>
            <a:ext cx="4889129" cy="3957006"/>
          </a:xfrm>
        </p:spPr>
        <p:txBody>
          <a:bodyPr>
            <a:normAutofit/>
          </a:bodyPr>
          <a:lstStyle/>
          <a:p>
            <a:r>
              <a:rPr lang="en-US" sz="2800" dirty="0"/>
              <a:t>Use of Sun rays to produce electrical energy</a:t>
            </a:r>
          </a:p>
          <a:p>
            <a:r>
              <a:rPr lang="en-US" sz="2800" dirty="0"/>
              <a:t>Electrons from the sun are trapped</a:t>
            </a:r>
          </a:p>
          <a:p>
            <a:r>
              <a:rPr lang="en-US" sz="2800" dirty="0"/>
              <a:t>100 percent clean</a:t>
            </a:r>
          </a:p>
          <a:p>
            <a:r>
              <a:rPr lang="en-US" sz="2800" dirty="0"/>
              <a:t>No need for turbines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192" y="1935921"/>
            <a:ext cx="5975796" cy="44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772" y="248992"/>
            <a:ext cx="10353761" cy="1326321"/>
          </a:xfrm>
        </p:spPr>
        <p:txBody>
          <a:bodyPr/>
          <a:lstStyle/>
          <a:p>
            <a:r>
              <a:rPr lang="en-US" sz="3600" b="0" dirty="0"/>
              <a:t>Photovoltaic Systems</a:t>
            </a:r>
            <a:endParaRPr lang="en-US" dirty="0"/>
          </a:p>
        </p:txBody>
      </p:sp>
      <p:pic>
        <p:nvPicPr>
          <p:cNvPr id="3074" name="Picture 2" descr="Image result for solar panel block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94" y="1575313"/>
            <a:ext cx="9195516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0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WIND energy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891" y="1815921"/>
            <a:ext cx="6184337" cy="4763139"/>
          </a:xfrm>
        </p:spPr>
        <p:txBody>
          <a:bodyPr>
            <a:noAutofit/>
          </a:bodyPr>
          <a:lstStyle/>
          <a:p>
            <a:r>
              <a:rPr lang="en-US" sz="2800" dirty="0"/>
              <a:t>Conversion of mechanical energy into electrical energy</a:t>
            </a:r>
          </a:p>
          <a:p>
            <a:r>
              <a:rPr lang="en-US" sz="2800" dirty="0"/>
              <a:t>Force from wind speed spins turbines</a:t>
            </a:r>
          </a:p>
          <a:p>
            <a:r>
              <a:rPr lang="en-US" sz="2800" dirty="0"/>
              <a:t>Speed incrementing gears are used to speed up turbines</a:t>
            </a:r>
          </a:p>
          <a:p>
            <a:r>
              <a:rPr lang="en-US" sz="2800" dirty="0"/>
              <a:t>Contributes about 3% of the worlds electricity supply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26" name="Picture 2" descr="Image result for wind turb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31" y="1935921"/>
            <a:ext cx="4596957" cy="46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5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ind turb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-631" r="263" b="15785"/>
          <a:stretch/>
        </p:blipFill>
        <p:spPr bwMode="auto">
          <a:xfrm>
            <a:off x="1068946" y="875763"/>
            <a:ext cx="9994005" cy="55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6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89D8948247364DB1D2EE57D1B7398B" ma:contentTypeVersion="" ma:contentTypeDescription="Create a new document." ma:contentTypeScope="" ma:versionID="3171cc2b1d92ca53ef4a039cecf1fdb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3109AC-8731-4473-A22B-2716A5068789}"/>
</file>

<file path=customXml/itemProps2.xml><?xml version="1.0" encoding="utf-8"?>
<ds:datastoreItem xmlns:ds="http://schemas.openxmlformats.org/officeDocument/2006/customXml" ds:itemID="{E74F4DD7-5AD5-4920-A89F-AAC234037F3E}"/>
</file>

<file path=customXml/itemProps3.xml><?xml version="1.0" encoding="utf-8"?>
<ds:datastoreItem xmlns:ds="http://schemas.openxmlformats.org/officeDocument/2006/customXml" ds:itemID="{87C46B45-1D5D-421E-82B5-A72E6663A376}"/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4358</TotalTime>
  <Words>481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Bookman Old Style</vt:lpstr>
      <vt:lpstr>Rockwell</vt:lpstr>
      <vt:lpstr>Damask</vt:lpstr>
      <vt:lpstr>HYBRID SYSTEMS renewable energy resources and environment (itec 211)</vt:lpstr>
      <vt:lpstr>Overview </vt:lpstr>
      <vt:lpstr> HyBRID?</vt:lpstr>
      <vt:lpstr>Hybrid renewable energy system (hres)</vt:lpstr>
      <vt:lpstr>Hybrid renewable energy system (hres)</vt:lpstr>
      <vt:lpstr>Photovoltaic Systems</vt:lpstr>
      <vt:lpstr>Photovoltaic Systems</vt:lpstr>
      <vt:lpstr>WIND energy SYSTEMS</vt:lpstr>
      <vt:lpstr>PowerPoint Presentation</vt:lpstr>
      <vt:lpstr>Wind systems</vt:lpstr>
      <vt:lpstr>PowerPoint Presentation</vt:lpstr>
      <vt:lpstr>Pv + Wind Hybrid system</vt:lpstr>
      <vt:lpstr>PowerPoint Presentation</vt:lpstr>
      <vt:lpstr>drawbacks</vt:lpstr>
      <vt:lpstr>drawbacks</vt:lpstr>
      <vt:lpstr>How to overcome drawbacks</vt:lpstr>
      <vt:lpstr>PowerPoint Presentation</vt:lpstr>
      <vt:lpstr>Areas of research</vt:lpstr>
      <vt:lpstr>The future?</vt:lpstr>
      <vt:lpstr>Thank you   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SYSTEMS</dc:title>
  <dc:creator>carlson gordon</dc:creator>
  <cp:lastModifiedBy>mulla kumyalili</cp:lastModifiedBy>
  <cp:revision>31</cp:revision>
  <dcterms:created xsi:type="dcterms:W3CDTF">2016-11-06T18:17:52Z</dcterms:created>
  <dcterms:modified xsi:type="dcterms:W3CDTF">2016-11-29T09:07:13Z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0x0101000089D8948247364DB1D2EE57D1B7398B</vt:lpwstr>
  </property>
</Properties>
</file>