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5"/>
  </p:notesMasterIdLst>
  <p:sldIdLst>
    <p:sldId id="280" r:id="rId2"/>
    <p:sldId id="257" r:id="rId3"/>
    <p:sldId id="258" r:id="rId4"/>
    <p:sldId id="261" r:id="rId5"/>
    <p:sldId id="260" r:id="rId6"/>
    <p:sldId id="263" r:id="rId7"/>
    <p:sldId id="265" r:id="rId8"/>
    <p:sldId id="275" r:id="rId9"/>
    <p:sldId id="277" r:id="rId10"/>
    <p:sldId id="278" r:id="rId11"/>
    <p:sldId id="279" r:id="rId12"/>
    <p:sldId id="264" r:id="rId13"/>
    <p:sldId id="282" r:id="rId14"/>
    <p:sldId id="268" r:id="rId15"/>
    <p:sldId id="262" r:id="rId16"/>
    <p:sldId id="281" r:id="rId17"/>
    <p:sldId id="266" r:id="rId18"/>
    <p:sldId id="267" r:id="rId19"/>
    <p:sldId id="270" r:id="rId20"/>
    <p:sldId id="272" r:id="rId21"/>
    <p:sldId id="271" r:id="rId22"/>
    <p:sldId id="276" r:id="rId23"/>
    <p:sldId id="269"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dk1" tx1="lt1" bg2="dk2" tx2="lt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5555555555555558E-3"/>
          <c:y val="0.13184266905973124"/>
          <c:w val="0.71733884959295258"/>
          <c:h val="0.72439272894471451"/>
        </c:manualLayout>
      </c:layout>
      <c:pie3DChart>
        <c:varyColors val="1"/>
        <c:ser>
          <c:idx val="0"/>
          <c:order val="0"/>
          <c:tx>
            <c:strRef>
              <c:f>Sheet1!$B$1</c:f>
              <c:strCache>
                <c:ptCount val="1"/>
                <c:pt idx="0">
                  <c:v>Sales</c:v>
                </c:pt>
              </c:strCache>
            </c:strRef>
          </c:tx>
          <c:dPt>
            <c:idx val="0"/>
            <c:bubble3D val="0"/>
            <c:spPr>
              <a:solidFill>
                <a:srgbClr val="54A021">
                  <a:lumMod val="50000"/>
                </a:srgbClr>
              </a:solidFill>
            </c:spPr>
          </c:dPt>
          <c:dPt>
            <c:idx val="1"/>
            <c:bubble3D val="0"/>
            <c:spPr>
              <a:solidFill>
                <a:srgbClr val="54A021">
                  <a:lumMod val="75000"/>
                </a:srgbClr>
              </a:solidFill>
            </c:spPr>
          </c:dPt>
          <c:dPt>
            <c:idx val="2"/>
            <c:bubble3D val="0"/>
            <c:spPr>
              <a:solidFill>
                <a:srgbClr val="54A021">
                  <a:lumMod val="60000"/>
                  <a:lumOff val="40000"/>
                </a:srgbClr>
              </a:solidFill>
            </c:spPr>
          </c:dPt>
          <c:dPt>
            <c:idx val="3"/>
            <c:bubble3D val="0"/>
            <c:spPr>
              <a:solidFill>
                <a:srgbClr val="54A021">
                  <a:lumMod val="40000"/>
                  <a:lumOff val="60000"/>
                </a:srgbClr>
              </a:solidFill>
            </c:spPr>
          </c:dPt>
          <c:dPt>
            <c:idx val="4"/>
            <c:bubble3D val="0"/>
            <c:spPr>
              <a:solidFill>
                <a:srgbClr val="54A021">
                  <a:lumMod val="20000"/>
                  <a:lumOff val="80000"/>
                </a:srgbClr>
              </a:solidFill>
            </c:spPr>
          </c:dPt>
          <c:dPt>
            <c:idx val="5"/>
            <c:bubble3D val="0"/>
            <c:spPr>
              <a:solidFill>
                <a:sysClr val="window" lastClr="FFFFFF"/>
              </a:solidFill>
            </c:spPr>
          </c:dPt>
          <c:cat>
            <c:strRef>
              <c:f>Sheet1!$A$2:$A$7</c:f>
              <c:strCache>
                <c:ptCount val="4"/>
                <c:pt idx="0">
                  <c:v>1st Qtr</c:v>
                </c:pt>
                <c:pt idx="1">
                  <c:v>2nd Qtr</c:v>
                </c:pt>
                <c:pt idx="2">
                  <c:v>3rd Qtr</c:v>
                </c:pt>
                <c:pt idx="3">
                  <c:v>4th Qtr</c:v>
                </c:pt>
              </c:strCache>
            </c:strRef>
          </c:cat>
          <c:val>
            <c:numRef>
              <c:f>Sheet1!$B$2:$B$7</c:f>
              <c:numCache>
                <c:formatCode>General</c:formatCode>
                <c:ptCount val="6"/>
                <c:pt idx="0">
                  <c:v>75</c:v>
                </c:pt>
                <c:pt idx="1">
                  <c:v>12</c:v>
                </c:pt>
                <c:pt idx="2">
                  <c:v>9</c:v>
                </c:pt>
                <c:pt idx="3">
                  <c:v>3</c:v>
                </c:pt>
                <c:pt idx="4">
                  <c:v>0.8</c:v>
                </c:pt>
                <c:pt idx="5">
                  <c:v>0.2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790382134436665"/>
          <c:y val="7.8475983468224403E-2"/>
          <c:w val="0.1781413763957472"/>
          <c:h val="0.81341310106641329"/>
        </c:manualLayout>
      </c:layout>
      <c:overlay val="0"/>
    </c:legend>
    <c:plotVisOnly val="1"/>
    <c:dispBlanksAs val="zero"/>
    <c:showDLblsOverMax val="0"/>
  </c:chart>
  <c:txPr>
    <a:bodyPr/>
    <a:lstStyle/>
    <a:p>
      <a:pPr>
        <a:defRPr sz="1800"/>
      </a:pPr>
      <a:endParaRPr lang="tr-TR"/>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0.72881</cdr:x>
      <cdr:y>0.23889</cdr:y>
    </cdr:from>
    <cdr:to>
      <cdr:x>0.86441</cdr:x>
      <cdr:y>0.30259</cdr:y>
    </cdr:to>
    <cdr:sp macro="" textlink="">
      <cdr:nvSpPr>
        <cdr:cNvPr id="2" name="TextBox 1"/>
        <cdr:cNvSpPr txBox="1"/>
      </cdr:nvSpPr>
      <cdr:spPr>
        <a:xfrm xmlns:a="http://schemas.openxmlformats.org/drawingml/2006/main">
          <a:off x="6553168" y="1143023"/>
          <a:ext cx="1219261" cy="3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Bio-fuels</a:t>
          </a:r>
          <a:endParaRPr lang="en-IN" sz="1800" dirty="0"/>
        </a:p>
      </cdr:txBody>
    </cdr:sp>
  </cdr:relSizeAnchor>
  <cdr:relSizeAnchor xmlns:cdr="http://schemas.openxmlformats.org/drawingml/2006/chartDrawing">
    <cdr:from>
      <cdr:x>0.72881</cdr:x>
      <cdr:y>0.38222</cdr:y>
    </cdr:from>
    <cdr:to>
      <cdr:x>0.90678</cdr:x>
      <cdr:y>0.44592</cdr:y>
    </cdr:to>
    <cdr:sp macro="" textlink="">
      <cdr:nvSpPr>
        <cdr:cNvPr id="3" name="TextBox 2"/>
        <cdr:cNvSpPr txBox="1"/>
      </cdr:nvSpPr>
      <cdr:spPr>
        <a:xfrm xmlns:a="http://schemas.openxmlformats.org/drawingml/2006/main">
          <a:off x="6664239" y="1980511"/>
          <a:ext cx="1627357" cy="330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Hydro-based</a:t>
          </a:r>
          <a:endParaRPr lang="en-IN" sz="1800" dirty="0"/>
        </a:p>
      </cdr:txBody>
    </cdr:sp>
  </cdr:relSizeAnchor>
  <cdr:relSizeAnchor xmlns:cdr="http://schemas.openxmlformats.org/drawingml/2006/chartDrawing">
    <cdr:from>
      <cdr:x>0.72881</cdr:x>
      <cdr:y>0.50962</cdr:y>
    </cdr:from>
    <cdr:to>
      <cdr:x>0.89831</cdr:x>
      <cdr:y>0.58925</cdr:y>
    </cdr:to>
    <cdr:sp macro="" textlink="">
      <cdr:nvSpPr>
        <cdr:cNvPr id="4" name="TextBox 3"/>
        <cdr:cNvSpPr txBox="1"/>
      </cdr:nvSpPr>
      <cdr:spPr>
        <a:xfrm xmlns:a="http://schemas.openxmlformats.org/drawingml/2006/main">
          <a:off x="6664239" y="2640647"/>
          <a:ext cx="1549908" cy="412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Nuclear</a:t>
          </a:r>
          <a:endParaRPr lang="en-IN" sz="1800" dirty="0"/>
        </a:p>
      </cdr:txBody>
    </cdr:sp>
  </cdr:relSizeAnchor>
  <cdr:relSizeAnchor xmlns:cdr="http://schemas.openxmlformats.org/drawingml/2006/chartDrawing">
    <cdr:from>
      <cdr:x>0.74074</cdr:x>
      <cdr:y>0.63703</cdr:y>
    </cdr:from>
    <cdr:to>
      <cdr:x>1</cdr:x>
      <cdr:y>0.75763</cdr:y>
    </cdr:to>
    <cdr:sp macro="" textlink="">
      <cdr:nvSpPr>
        <cdr:cNvPr id="5" name="TextBox 4"/>
        <cdr:cNvSpPr txBox="1"/>
      </cdr:nvSpPr>
      <cdr:spPr>
        <a:xfrm xmlns:a="http://schemas.openxmlformats.org/drawingml/2006/main">
          <a:off x="6096000" y="2883174"/>
          <a:ext cx="2133600" cy="545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u="sng" dirty="0" smtClean="0">
              <a:solidFill>
                <a:srgbClr val="FF0000"/>
              </a:solidFill>
              <a:effectLst>
                <a:outerShdw blurRad="38100" dist="38100" dir="2700000" algn="tl">
                  <a:srgbClr val="000000">
                    <a:alpha val="43137"/>
                  </a:srgbClr>
                </a:outerShdw>
              </a:effectLst>
            </a:rPr>
            <a:t>SOLAR(0.8%)</a:t>
          </a:r>
          <a:endParaRPr lang="en-IN" sz="2000" b="1" u="sng" dirty="0">
            <a:solidFill>
              <a:srgbClr val="FF0000"/>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0.72881</cdr:x>
      <cdr:y>0.78036</cdr:y>
    </cdr:from>
    <cdr:to>
      <cdr:x>0.87288</cdr:x>
      <cdr:y>0.84406</cdr:y>
    </cdr:to>
    <cdr:sp macro="" textlink="">
      <cdr:nvSpPr>
        <cdr:cNvPr id="6" name="TextBox 5"/>
        <cdr:cNvSpPr txBox="1"/>
      </cdr:nvSpPr>
      <cdr:spPr>
        <a:xfrm xmlns:a="http://schemas.openxmlformats.org/drawingml/2006/main">
          <a:off x="6664239" y="4043513"/>
          <a:ext cx="1317376" cy="330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Windmills</a:t>
          </a:r>
          <a:endParaRPr lang="en-IN" sz="1800" dirty="0"/>
        </a:p>
      </cdr:txBody>
    </cdr:sp>
  </cdr:relSizeAnchor>
  <cdr:relSizeAnchor xmlns:cdr="http://schemas.openxmlformats.org/drawingml/2006/chartDrawing">
    <cdr:from>
      <cdr:x>0.73148</cdr:x>
      <cdr:y>0.10102</cdr:y>
    </cdr:from>
    <cdr:to>
      <cdr:x>0.90098</cdr:x>
      <cdr:y>0.18065</cdr:y>
    </cdr:to>
    <cdr:sp macro="" textlink="">
      <cdr:nvSpPr>
        <cdr:cNvPr id="7" name="TextBox 1"/>
        <cdr:cNvSpPr txBox="1"/>
      </cdr:nvSpPr>
      <cdr:spPr>
        <a:xfrm xmlns:a="http://schemas.openxmlformats.org/drawingml/2006/main">
          <a:off x="6019800" y="457200"/>
          <a:ext cx="1394917" cy="3604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r>
            <a:rPr lang="en-US" sz="1800" dirty="0" smtClean="0"/>
            <a:t>Fossils</a:t>
          </a:r>
          <a:endParaRPr lang="en-IN"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C391D-AF1B-4E0E-A3EC-566793C15E2B}" type="datetimeFigureOut">
              <a:rPr lang="tr-TR" smtClean="0"/>
              <a:t>25.10.2016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CCE9C-2C76-4076-9783-600A0FA25030}" type="slidenum">
              <a:rPr lang="tr-TR" smtClean="0"/>
              <a:t>‹#›</a:t>
            </a:fld>
            <a:endParaRPr lang="tr-TR"/>
          </a:p>
        </p:txBody>
      </p:sp>
    </p:spTree>
    <p:extLst>
      <p:ext uri="{BB962C8B-B14F-4D97-AF65-F5344CB8AC3E}">
        <p14:creationId xmlns:p14="http://schemas.microsoft.com/office/powerpoint/2010/main" val="377716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9D29C-931A-4109-B869-E494AF4952CE}" type="slidenum">
              <a:rPr lang="en-GB" altLang="en-US"/>
              <a:pPr eaLnBrk="1" hangingPunct="1"/>
              <a:t>3</a:t>
            </a:fld>
            <a:endParaRPr lang="en-GB" altLang="en-US"/>
          </a:p>
        </p:txBody>
      </p:sp>
      <p:sp>
        <p:nvSpPr>
          <p:cNvPr id="72707" name="Rectangle 2"/>
          <p:cNvSpPr>
            <a:spLocks noGrp="1" noRot="1" noChangeAspect="1" noChangeArrowheads="1" noTextEdit="1"/>
          </p:cNvSpPr>
          <p:nvPr>
            <p:ph type="sldImg"/>
          </p:nvPr>
        </p:nvSpPr>
        <p:spPr>
          <a:xfrm>
            <a:off x="685800" y="1143000"/>
            <a:ext cx="5486400" cy="3086100"/>
          </a:xfrm>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2768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A909B3DE-06EE-48E1-99A9-E7B326227604}" type="slidenum">
              <a:rPr lang="tr-TR" altLang="en-US" sz="1200"/>
              <a:pPr/>
              <a:t>6</a:t>
            </a:fld>
            <a:endParaRPr lang="tr-TR" altLang="en-US" sz="1200"/>
          </a:p>
        </p:txBody>
      </p:sp>
    </p:spTree>
    <p:extLst>
      <p:ext uri="{BB962C8B-B14F-4D97-AF65-F5344CB8AC3E}">
        <p14:creationId xmlns:p14="http://schemas.microsoft.com/office/powerpoint/2010/main" val="235663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06157C96-5D7A-4CF2-8C67-C3878DB17283}" type="slidenum">
              <a:rPr lang="tr-TR" altLang="en-US" sz="1200"/>
              <a:pPr/>
              <a:t>12</a:t>
            </a:fld>
            <a:endParaRPr lang="tr-TR" altLang="en-US" sz="1200"/>
          </a:p>
        </p:txBody>
      </p:sp>
    </p:spTree>
    <p:extLst>
      <p:ext uri="{BB962C8B-B14F-4D97-AF65-F5344CB8AC3E}">
        <p14:creationId xmlns:p14="http://schemas.microsoft.com/office/powerpoint/2010/main" val="187019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AA0CCE9C-2C76-4076-9783-600A0FA25030}" type="slidenum">
              <a:rPr lang="tr-TR" smtClean="0"/>
              <a:t>23</a:t>
            </a:fld>
            <a:endParaRPr lang="tr-TR"/>
          </a:p>
        </p:txBody>
      </p:sp>
    </p:spTree>
    <p:extLst>
      <p:ext uri="{BB962C8B-B14F-4D97-AF65-F5344CB8AC3E}">
        <p14:creationId xmlns:p14="http://schemas.microsoft.com/office/powerpoint/2010/main" val="230726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14DAE22C-F86C-4584-829D-9F735BDD11F2}" type="datetimeFigureOut">
              <a:rPr lang="tr-TR" smtClean="0"/>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213282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4DAE22C-F86C-4584-829D-9F735BDD11F2}" type="datetimeFigureOut">
              <a:rPr lang="tr-TR" smtClean="0"/>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206978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4DAE22C-F86C-4584-829D-9F735BDD11F2}" type="datetimeFigureOut">
              <a:rPr lang="tr-TR" smtClean="0"/>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251327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4DAE22C-F86C-4584-829D-9F735BDD11F2}" type="datetimeFigureOut">
              <a:rPr lang="tr-TR" smtClean="0"/>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224474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AE22C-F86C-4584-829D-9F735BDD11F2}" type="datetimeFigureOut">
              <a:rPr lang="tr-TR" smtClean="0"/>
              <a:t>25.10.2016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33139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14DAE22C-F86C-4584-829D-9F735BDD11F2}" type="datetimeFigureOut">
              <a:rPr lang="tr-TR" smtClean="0"/>
              <a:t>25.10.2016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44229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4DAE22C-F86C-4584-829D-9F735BDD11F2}" type="datetimeFigureOut">
              <a:rPr lang="tr-TR" smtClean="0"/>
              <a:t>25.10.2016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63536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14DAE22C-F86C-4584-829D-9F735BDD11F2}" type="datetimeFigureOut">
              <a:rPr lang="tr-TR" smtClean="0"/>
              <a:t>25.10.2016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101242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AE22C-F86C-4584-829D-9F735BDD11F2}" type="datetimeFigureOut">
              <a:rPr lang="tr-TR" smtClean="0"/>
              <a:t>25.10.2016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215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AE22C-F86C-4584-829D-9F735BDD11F2}" type="datetimeFigureOut">
              <a:rPr lang="tr-TR" smtClean="0"/>
              <a:t>25.10.2016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9545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AE22C-F86C-4584-829D-9F735BDD11F2}" type="datetimeFigureOut">
              <a:rPr lang="tr-TR" smtClean="0"/>
              <a:t>25.10.2016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39A8A-8415-4369-A122-BA3D56B6C477}" type="slidenum">
              <a:rPr lang="tr-TR" smtClean="0"/>
              <a:t>‹#›</a:t>
            </a:fld>
            <a:endParaRPr lang="tr-TR"/>
          </a:p>
        </p:txBody>
      </p:sp>
    </p:spTree>
    <p:extLst>
      <p:ext uri="{BB962C8B-B14F-4D97-AF65-F5344CB8AC3E}">
        <p14:creationId xmlns:p14="http://schemas.microsoft.com/office/powerpoint/2010/main" val="1638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E22C-F86C-4584-829D-9F735BDD11F2}" type="datetimeFigureOut">
              <a:rPr lang="tr-TR" smtClean="0"/>
              <a:t>25.10.2016</a:t>
            </a:fld>
            <a:endParaRPr lang="tr-T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39A8A-8415-4369-A122-BA3D56B6C477}" type="slidenum">
              <a:rPr lang="tr-TR" smtClean="0"/>
              <a:t>‹#›</a:t>
            </a:fld>
            <a:endParaRPr lang="tr-TR"/>
          </a:p>
        </p:txBody>
      </p:sp>
    </p:spTree>
    <p:extLst>
      <p:ext uri="{BB962C8B-B14F-4D97-AF65-F5344CB8AC3E}">
        <p14:creationId xmlns:p14="http://schemas.microsoft.com/office/powerpoint/2010/main" val="98835996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D:\F%20Drive\kum\boo\SOLAR%20CELL%20DEVELOPMENT%20AND%20PHOTOVOLTAIC%20PANELS%20OR%20ARRAYS%20AS%20USED%20ON%20THE%20SOLAR%20NAVIGATOR%20WORLD%20NAVIGATION%20CHALLENGE%20BOAT_files\solar_cells_modules_arrays_diagram.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b="1" i="1" u="sng" dirty="0">
                <a:solidFill>
                  <a:srgbClr val="FFC000"/>
                </a:solidFill>
              </a:rPr>
              <a:t>PHOTOVOLTAIC ENERGY</a:t>
            </a:r>
            <a:r>
              <a:rPr lang="tr-TR" dirty="0" smtClean="0"/>
              <a:t>   </a:t>
            </a:r>
            <a:endParaRPr lang="tr-TR" dirty="0"/>
          </a:p>
        </p:txBody>
      </p:sp>
      <p:sp>
        <p:nvSpPr>
          <p:cNvPr id="2" name="Content Placeholder 1"/>
          <p:cNvSpPr>
            <a:spLocks noGrp="1"/>
          </p:cNvSpPr>
          <p:nvPr>
            <p:ph idx="1"/>
          </p:nvPr>
        </p:nvSpPr>
        <p:spPr/>
        <p:txBody>
          <a:bodyPr>
            <a:normAutofit/>
          </a:bodyPr>
          <a:lstStyle/>
          <a:p>
            <a:pPr marL="109728" indent="0">
              <a:buNone/>
            </a:pPr>
            <a:r>
              <a:rPr lang="tr-TR" sz="5400" dirty="0" smtClean="0"/>
              <a:t>       </a:t>
            </a:r>
            <a:r>
              <a:rPr lang="tr-TR" sz="6000" b="1" i="1" u="sng" dirty="0" smtClean="0">
                <a:solidFill>
                  <a:srgbClr val="FFC000"/>
                </a:solidFill>
              </a:rPr>
              <a:t>PHOTOVOLTAIC ENERGY</a:t>
            </a:r>
          </a:p>
          <a:p>
            <a:pPr marL="109728" indent="0">
              <a:buNone/>
            </a:pPr>
            <a:r>
              <a:rPr lang="tr-TR" sz="5400" b="1" dirty="0" smtClean="0"/>
              <a:t>        </a:t>
            </a:r>
          </a:p>
          <a:p>
            <a:pPr marL="109728" indent="0">
              <a:buNone/>
            </a:pPr>
            <a:r>
              <a:rPr lang="tr-TR" sz="5400" b="1" dirty="0" smtClean="0"/>
              <a:t>          </a:t>
            </a:r>
            <a:r>
              <a:rPr lang="tr-TR" sz="5400" b="1" dirty="0" smtClean="0">
                <a:solidFill>
                  <a:srgbClr val="00B050"/>
                </a:solidFill>
              </a:rPr>
              <a:t> </a:t>
            </a:r>
          </a:p>
          <a:p>
            <a:pPr marL="109728" indent="0">
              <a:buNone/>
            </a:pPr>
            <a:r>
              <a:rPr lang="tr-TR" sz="5400" b="1" dirty="0">
                <a:solidFill>
                  <a:srgbClr val="00B050"/>
                </a:solidFill>
              </a:rPr>
              <a:t> </a:t>
            </a:r>
            <a:r>
              <a:rPr lang="tr-TR" sz="5400" b="1" dirty="0" smtClean="0">
                <a:solidFill>
                  <a:srgbClr val="00B050"/>
                </a:solidFill>
              </a:rPr>
              <a:t>       </a:t>
            </a:r>
            <a:endParaRPr lang="tr-TR" sz="5400" b="1"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90842"/>
            <a:ext cx="10404764" cy="5757093"/>
          </a:xfrm>
          <a:prstGeom prst="rect">
            <a:avLst/>
          </a:prstGeom>
        </p:spPr>
      </p:pic>
      <p:sp>
        <p:nvSpPr>
          <p:cNvPr id="5" name="Rectangle 4"/>
          <p:cNvSpPr/>
          <p:nvPr/>
        </p:nvSpPr>
        <p:spPr>
          <a:xfrm>
            <a:off x="2152357" y="925239"/>
            <a:ext cx="6991643" cy="4247317"/>
          </a:xfrm>
          <a:prstGeom prst="rect">
            <a:avLst/>
          </a:prstGeom>
        </p:spPr>
        <p:txBody>
          <a:bodyPr wrap="square">
            <a:spAutoFit/>
          </a:bodyPr>
          <a:lstStyle/>
          <a:p>
            <a:r>
              <a:rPr lang="tr-TR" sz="6600" b="1" i="1" dirty="0" smtClean="0">
                <a:solidFill>
                  <a:srgbClr val="FF0000"/>
                </a:solidFill>
              </a:rPr>
              <a:t>    </a:t>
            </a:r>
            <a:r>
              <a:rPr lang="tr-TR" sz="6600" b="1" i="1" dirty="0" smtClean="0">
                <a:solidFill>
                  <a:srgbClr val="FFC000"/>
                </a:solidFill>
              </a:rPr>
              <a:t>PHOTOVOLTAIC</a:t>
            </a:r>
          </a:p>
          <a:p>
            <a:r>
              <a:rPr lang="tr-TR" sz="6600" b="1" i="1" dirty="0">
                <a:solidFill>
                  <a:srgbClr val="FFC000"/>
                </a:solidFill>
              </a:rPr>
              <a:t> </a:t>
            </a:r>
            <a:r>
              <a:rPr lang="tr-TR" sz="6600" b="1" i="1" dirty="0" smtClean="0">
                <a:solidFill>
                  <a:srgbClr val="FFC000"/>
                </a:solidFill>
              </a:rPr>
              <a:t>          ENERGY</a:t>
            </a:r>
            <a:r>
              <a:rPr lang="tr-TR" sz="6600" b="1" i="1" u="sng" dirty="0" smtClean="0">
                <a:solidFill>
                  <a:srgbClr val="FFC000"/>
                </a:solidFill>
              </a:rPr>
              <a:t>                 </a:t>
            </a:r>
          </a:p>
          <a:p>
            <a:endParaRPr lang="tr-TR" sz="6600" dirty="0">
              <a:solidFill>
                <a:srgbClr val="FF0000"/>
              </a:solidFill>
            </a:endParaRPr>
          </a:p>
          <a:p>
            <a:r>
              <a:rPr lang="tr-TR" dirty="0"/>
              <a:t>        </a:t>
            </a:r>
          </a:p>
          <a:p>
            <a:r>
              <a:rPr lang="tr-TR" dirty="0"/>
              <a:t>          </a:t>
            </a:r>
          </a:p>
          <a:p>
            <a:r>
              <a:rPr lang="tr-TR" dirty="0"/>
              <a:t> </a:t>
            </a:r>
          </a:p>
          <a:p>
            <a:r>
              <a:rPr lang="tr-TR" dirty="0"/>
              <a:t>          </a:t>
            </a:r>
          </a:p>
        </p:txBody>
      </p:sp>
      <p:sp>
        <p:nvSpPr>
          <p:cNvPr id="6" name="TextBox 5"/>
          <p:cNvSpPr txBox="1"/>
          <p:nvPr/>
        </p:nvSpPr>
        <p:spPr>
          <a:xfrm>
            <a:off x="3102960" y="3469389"/>
            <a:ext cx="4872937" cy="1754326"/>
          </a:xfrm>
          <a:prstGeom prst="rect">
            <a:avLst/>
          </a:prstGeom>
          <a:noFill/>
        </p:spPr>
        <p:txBody>
          <a:bodyPr wrap="none" rtlCol="0">
            <a:spAutoFit/>
          </a:bodyPr>
          <a:lstStyle/>
          <a:p>
            <a:r>
              <a:rPr lang="tr-TR" sz="5400" b="1" i="1" dirty="0" smtClean="0">
                <a:solidFill>
                  <a:srgbClr val="FFFF00"/>
                </a:solidFill>
                <a:effectLst>
                  <a:outerShdw blurRad="38100" dist="38100" dir="2700000" algn="tl">
                    <a:srgbClr val="000000">
                      <a:alpha val="43137"/>
                    </a:srgbClr>
                  </a:outerShdw>
                </a:effectLst>
              </a:rPr>
              <a:t>Okan GÜVERCİN</a:t>
            </a:r>
          </a:p>
          <a:p>
            <a:r>
              <a:rPr lang="tr-TR" sz="5400" b="1" i="1" dirty="0" smtClean="0">
                <a:solidFill>
                  <a:srgbClr val="FFFF00"/>
                </a:solidFill>
                <a:effectLst>
                  <a:outerShdw blurRad="38100" dist="38100" dir="2700000" algn="tl">
                    <a:srgbClr val="000000">
                      <a:alpha val="43137"/>
                    </a:srgbClr>
                  </a:outerShdw>
                </a:effectLst>
              </a:rPr>
              <a:t>Mahmut YALÇIN</a:t>
            </a:r>
            <a:endParaRPr lang="tr-TR" sz="5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1312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a:bodyPr>
          <a:lstStyle/>
          <a:p>
            <a:r>
              <a:rPr lang="en-US" sz="3200" b="1" dirty="0">
                <a:solidFill>
                  <a:schemeClr val="accent1">
                    <a:lumMod val="75000"/>
                  </a:schemeClr>
                </a:solidFill>
                <a:latin typeface="+mn-lt"/>
              </a:rPr>
              <a:t>Working of A solar cell</a:t>
            </a:r>
          </a:p>
        </p:txBody>
      </p:sp>
      <p:sp>
        <p:nvSpPr>
          <p:cNvPr id="3" name="Content Placeholder 2"/>
          <p:cNvSpPr>
            <a:spLocks noGrp="1"/>
          </p:cNvSpPr>
          <p:nvPr>
            <p:ph idx="1"/>
          </p:nvPr>
        </p:nvSpPr>
        <p:spPr/>
        <p:txBody>
          <a:bodyPr>
            <a:normAutofit/>
          </a:bodyPr>
          <a:lstStyle/>
          <a:p>
            <a:pPr>
              <a:buClr>
                <a:schemeClr val="tx2"/>
              </a:buClr>
              <a:buFont typeface="Arial" panose="020B0604020202020204" pitchFamily="34" charset="0"/>
              <a:buChar char="•"/>
            </a:pPr>
            <a:r>
              <a:rPr lang="en-US" sz="2400" b="1" dirty="0">
                <a:solidFill>
                  <a:schemeClr val="accent1">
                    <a:lumMod val="75000"/>
                  </a:schemeClr>
                </a:solidFill>
              </a:rPr>
              <a:t>Photoelectric effect</a:t>
            </a:r>
          </a:p>
          <a:p>
            <a:pPr>
              <a:buClr>
                <a:schemeClr val="tx2"/>
              </a:buClr>
              <a:buFont typeface="Arial" panose="020B0604020202020204" pitchFamily="34" charset="0"/>
              <a:buChar char="•"/>
            </a:pPr>
            <a:endParaRPr lang="en-US" sz="2400" dirty="0">
              <a:solidFill>
                <a:schemeClr val="accent1">
                  <a:lumMod val="75000"/>
                </a:schemeClr>
              </a:solidFill>
            </a:endParaRPr>
          </a:p>
          <a:p>
            <a:pPr>
              <a:buClr>
                <a:schemeClr val="tx2"/>
              </a:buClr>
              <a:buFont typeface="Wingdings" pitchFamily="2" charset="2"/>
              <a:buChar char="Ø"/>
            </a:pPr>
            <a:r>
              <a:rPr lang="en-US" sz="2400" dirty="0">
                <a:solidFill>
                  <a:schemeClr val="accent1">
                    <a:lumMod val="75000"/>
                  </a:schemeClr>
                </a:solidFill>
              </a:rPr>
              <a:t>When a light of certain frequency falls on the surface of a metal </a:t>
            </a:r>
          </a:p>
          <a:p>
            <a:pPr>
              <a:buClr>
                <a:schemeClr val="tx2"/>
              </a:buClr>
              <a:buFont typeface="Wingdings" pitchFamily="2" charset="2"/>
              <a:buChar char="Ø"/>
            </a:pPr>
            <a:r>
              <a:rPr lang="en-US" sz="2400" dirty="0">
                <a:solidFill>
                  <a:schemeClr val="accent1">
                    <a:lumMod val="75000"/>
                  </a:schemeClr>
                </a:solidFill>
              </a:rPr>
              <a:t> Electrons will absorb the energy </a:t>
            </a:r>
          </a:p>
          <a:p>
            <a:pPr>
              <a:buClr>
                <a:schemeClr val="tx2"/>
              </a:buClr>
              <a:buFont typeface="Wingdings" pitchFamily="2" charset="2"/>
              <a:buChar char="Ø"/>
            </a:pPr>
            <a:r>
              <a:rPr lang="en-US" sz="2400" dirty="0">
                <a:solidFill>
                  <a:schemeClr val="accent1">
                    <a:lumMod val="75000"/>
                  </a:schemeClr>
                </a:solidFill>
              </a:rPr>
              <a:t> If incident light energy is  greater than the work function(minimum energy required to remove the loosely bound valence electrons)of the metal </a:t>
            </a:r>
          </a:p>
          <a:p>
            <a:pPr>
              <a:buClr>
                <a:schemeClr val="tx2"/>
              </a:buClr>
              <a:buFont typeface="Wingdings" pitchFamily="2" charset="2"/>
              <a:buChar char="Ø"/>
            </a:pPr>
            <a:r>
              <a:rPr lang="en-US" sz="2400" dirty="0">
                <a:solidFill>
                  <a:schemeClr val="accent1">
                    <a:lumMod val="75000"/>
                  </a:schemeClr>
                </a:solidFill>
              </a:rPr>
              <a:t> Then the photo electrons will be emitted and</a:t>
            </a:r>
          </a:p>
          <a:p>
            <a:pPr>
              <a:buClr>
                <a:schemeClr val="tx2"/>
              </a:buClr>
              <a:buFont typeface="Wingdings" pitchFamily="2" charset="2"/>
              <a:buChar char="Ø"/>
            </a:pPr>
            <a:r>
              <a:rPr lang="en-US" sz="2400" dirty="0">
                <a:solidFill>
                  <a:schemeClr val="accent1">
                    <a:lumMod val="75000"/>
                  </a:schemeClr>
                </a:solidFill>
              </a:rPr>
              <a:t> The excess energy is converted to the kinetic energy of electron.    </a:t>
            </a:r>
          </a:p>
          <a:p>
            <a:endParaRPr lang="en-US" sz="2400" dirty="0">
              <a:solidFill>
                <a:schemeClr val="accent1">
                  <a:lumMod val="75000"/>
                </a:schemeClr>
              </a:solidFill>
            </a:endParaRPr>
          </a:p>
        </p:txBody>
      </p:sp>
    </p:spTree>
    <p:extLst>
      <p:ext uri="{BB962C8B-B14F-4D97-AF65-F5344CB8AC3E}">
        <p14:creationId xmlns:p14="http://schemas.microsoft.com/office/powerpoint/2010/main" val="251711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4232" y="3731628"/>
            <a:ext cx="7162800" cy="2985433"/>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400" dirty="0">
                <a:solidFill>
                  <a:schemeClr val="accent1">
                    <a:lumMod val="75000"/>
                  </a:schemeClr>
                </a:solidFill>
              </a:rPr>
              <a:t>When solar panels are placed in the sunlight , photons will strike the surface and emits electrons.</a:t>
            </a:r>
          </a:p>
          <a:p>
            <a:pPr marL="285750" indent="-285750">
              <a:buClr>
                <a:schemeClr val="tx2"/>
              </a:buClr>
              <a:buFont typeface="Arial" panose="020B0604020202020204" pitchFamily="34" charset="0"/>
              <a:buChar char="•"/>
            </a:pPr>
            <a:r>
              <a:rPr lang="en-US" sz="2400" dirty="0">
                <a:solidFill>
                  <a:schemeClr val="accent1">
                    <a:lumMod val="75000"/>
                  </a:schemeClr>
                </a:solidFill>
              </a:rPr>
              <a:t>As a result electron hole pair is created in the solar cell.</a:t>
            </a:r>
          </a:p>
          <a:p>
            <a:pPr marL="285750" indent="-285750">
              <a:buClr>
                <a:schemeClr val="tx2"/>
              </a:buClr>
              <a:buFont typeface="Arial" panose="020B0604020202020204" pitchFamily="34" charset="0"/>
              <a:buChar char="•"/>
            </a:pPr>
            <a:r>
              <a:rPr lang="en-US" sz="2400" dirty="0">
                <a:solidFill>
                  <a:schemeClr val="accent1">
                    <a:lumMod val="75000"/>
                  </a:schemeClr>
                </a:solidFill>
              </a:rPr>
              <a:t>When external circuit is connected to the solar cell , electrons flow in the circuit and the current is generated.</a:t>
            </a:r>
          </a:p>
          <a:p>
            <a:pPr marL="285750" indent="-285750">
              <a:buFont typeface="Arial" panose="020B0604020202020204" pitchFamily="34" charset="0"/>
              <a:buChar char="•"/>
            </a:pPr>
            <a:endParaRPr lang="en-US" sz="2000"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480" y="228601"/>
            <a:ext cx="707355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82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51"/>
          <p:cNvSpPr>
            <a:spLocks noChangeArrowheads="1"/>
          </p:cNvSpPr>
          <p:nvPr/>
        </p:nvSpPr>
        <p:spPr bwMode="auto">
          <a:xfrm>
            <a:off x="2018842" y="818554"/>
            <a:ext cx="5100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solidFill>
                  <a:schemeClr val="accent2"/>
                </a:solidFill>
                <a:latin typeface="Arial" panose="020B0604020202020204" pitchFamily="34" charset="0"/>
              </a:rPr>
              <a:t>Comparison of Types of solar cell</a:t>
            </a:r>
          </a:p>
        </p:txBody>
      </p:sp>
      <p:graphicFrame>
        <p:nvGraphicFramePr>
          <p:cNvPr id="36325" name="Group 1509"/>
          <p:cNvGraphicFramePr>
            <a:graphicFrameLocks noGrp="1"/>
          </p:cNvGraphicFramePr>
          <p:nvPr>
            <p:extLst>
              <p:ext uri="{D42A27DB-BD31-4B8C-83A1-F6EECF244321}">
                <p14:modId xmlns:p14="http://schemas.microsoft.com/office/powerpoint/2010/main" val="1811711092"/>
              </p:ext>
            </p:extLst>
          </p:nvPr>
        </p:nvGraphicFramePr>
        <p:xfrm>
          <a:off x="1521188" y="1709057"/>
          <a:ext cx="6096000" cy="4023360"/>
        </p:xfrm>
        <a:graphic>
          <a:graphicData uri="http://schemas.openxmlformats.org/drawingml/2006/table">
            <a:tbl>
              <a:tblPr/>
              <a:tblGrid>
                <a:gridCol w="3429000"/>
                <a:gridCol w="2667000"/>
              </a:tblGrid>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Times New Roman" pitchFamily="18" charset="0"/>
                          <a:cs typeface="Times New Roman" pitchFamily="18" charset="0"/>
                        </a:rPr>
                        <a:t>Material</a:t>
                      </a:r>
                      <a:endPar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Times New Roman" pitchFamily="18" charset="0"/>
                          <a:cs typeface="Times New Roman" pitchFamily="18" charset="0"/>
                        </a:rPr>
                        <a:t>Efficiency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rPr>
                        <a:t>Monocrystalline silicon</a:t>
                      </a:r>
                      <a:endParaRPr kumimoji="0" lang="tr-TR" sz="2400" b="0"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accent2"/>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rPr>
                        <a:t>It is the Most Efficient Solar Panel Type</a:t>
                      </a:r>
                      <a:r>
                        <a:rPr kumimoji="0" lang="tr-TR" sz="2400" b="0" i="0" u="none" strike="noStrike" cap="none" normalizeH="0" baseline="0" smtClean="0">
                          <a:ln>
                            <a:noFill/>
                          </a:ln>
                          <a:solidFill>
                            <a:schemeClr val="accent2"/>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rPr>
                        <a:t>14-17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rPr>
                        <a:t>Polycrystalline silicon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rPr>
                        <a:t>13-15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rPr>
                        <a:t>Amorphous silicon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rPr>
                        <a:t>5-7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99672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194" y="2025747"/>
            <a:ext cx="5696133" cy="35232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910" y="2565255"/>
            <a:ext cx="2486025" cy="183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318910" y="4784375"/>
            <a:ext cx="2576475" cy="461665"/>
          </a:xfrm>
          <a:prstGeom prst="rect">
            <a:avLst/>
          </a:prstGeom>
          <a:noFill/>
        </p:spPr>
        <p:txBody>
          <a:bodyPr wrap="none" rtlCol="0">
            <a:spAutoFit/>
          </a:bodyPr>
          <a:lstStyle/>
          <a:p>
            <a:r>
              <a:rPr lang="tr-TR" sz="2400" b="1" dirty="0" smtClean="0"/>
              <a:t>Amorphous Silicon</a:t>
            </a:r>
            <a:endParaRPr lang="tr-TR" sz="2400" b="1" dirty="0"/>
          </a:p>
        </p:txBody>
      </p:sp>
    </p:spTree>
    <p:extLst>
      <p:ext uri="{BB962C8B-B14F-4D97-AF65-F5344CB8AC3E}">
        <p14:creationId xmlns:p14="http://schemas.microsoft.com/office/powerpoint/2010/main" val="2640474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677335" y="508924"/>
            <a:ext cx="8229600" cy="5715000"/>
          </a:xfrm>
        </p:spPr>
        <p:txBody>
          <a:bodyPr>
            <a:normAutofit/>
          </a:bodyPr>
          <a:lstStyle/>
          <a:p>
            <a:pPr>
              <a:lnSpc>
                <a:spcPct val="90000"/>
              </a:lnSpc>
            </a:pPr>
            <a:r>
              <a:rPr lang="en-US" altLang="tr-TR" sz="3000" b="1" u="sng" dirty="0">
                <a:solidFill>
                  <a:schemeClr val="accent2"/>
                </a:solidFill>
                <a:latin typeface="Garamond" panose="02020404030301010803" pitchFamily="18" charset="0"/>
              </a:rPr>
              <a:t>Energy Losses and Efficiency</a:t>
            </a:r>
            <a:r>
              <a:rPr lang="en-US" altLang="tr-TR" sz="3000" b="1" dirty="0">
                <a:latin typeface="Garamond" panose="02020404030301010803" pitchFamily="18" charset="0"/>
              </a:rPr>
              <a:t>:-</a:t>
            </a:r>
            <a:r>
              <a:rPr lang="en-US" altLang="tr-TR" sz="3000" dirty="0">
                <a:latin typeface="Garamond" panose="02020404030301010803" pitchFamily="18" charset="0"/>
              </a:rPr>
              <a:t>The Conversion efficiencies of commercially produced single crystal cells are in the range of 12-15%. Various loss mechanisms lead to limit the conversion efficiency.</a:t>
            </a:r>
          </a:p>
          <a:p>
            <a:pPr>
              <a:lnSpc>
                <a:spcPct val="90000"/>
              </a:lnSpc>
            </a:pPr>
            <a:r>
              <a:rPr lang="en-US" altLang="tr-TR" sz="3000" b="1" u="sng" dirty="0">
                <a:solidFill>
                  <a:schemeClr val="accent2"/>
                </a:solidFill>
                <a:latin typeface="Garamond" panose="02020404030301010803" pitchFamily="18" charset="0"/>
              </a:rPr>
              <a:t>Maximizing the performances</a:t>
            </a:r>
            <a:r>
              <a:rPr lang="en-US" altLang="tr-TR" sz="3000" b="1" dirty="0">
                <a:latin typeface="Garamond" panose="02020404030301010803" pitchFamily="18" charset="0"/>
              </a:rPr>
              <a:t>:-</a:t>
            </a:r>
            <a:r>
              <a:rPr lang="en-US" altLang="tr-TR" sz="3000" dirty="0">
                <a:latin typeface="Garamond" panose="02020404030301010803" pitchFamily="18" charset="0"/>
              </a:rPr>
              <a:t>Maximum values of open circuit voltage and short-circuit current, low series resistance and high shunt resistance will lead to high fill factor.</a:t>
            </a:r>
          </a:p>
          <a:p>
            <a:pPr>
              <a:lnSpc>
                <a:spcPct val="90000"/>
              </a:lnSpc>
            </a:pPr>
            <a:r>
              <a:rPr lang="en-US" altLang="tr-TR" sz="3000" b="1" u="sng" dirty="0">
                <a:solidFill>
                  <a:schemeClr val="accent2"/>
                </a:solidFill>
                <a:latin typeface="Garamond" panose="02020404030301010803" pitchFamily="18" charset="0"/>
              </a:rPr>
              <a:t>Cell Sizes</a:t>
            </a:r>
            <a:r>
              <a:rPr lang="en-US" altLang="tr-TR" sz="3000" b="1" dirty="0">
                <a:latin typeface="Garamond" panose="02020404030301010803" pitchFamily="18" charset="0"/>
              </a:rPr>
              <a:t>:- </a:t>
            </a:r>
            <a:r>
              <a:rPr lang="en-US" altLang="tr-TR" sz="3000" dirty="0">
                <a:latin typeface="Garamond" panose="02020404030301010803" pitchFamily="18" charset="0"/>
              </a:rPr>
              <a:t>Size of the cell affects the performance of the cell. So as per current industry standards cells are of various types:- round single crystalline, square single crystalline, square </a:t>
            </a:r>
            <a:r>
              <a:rPr lang="en-US" altLang="tr-TR" sz="3000" dirty="0" err="1">
                <a:latin typeface="Garamond" panose="02020404030301010803" pitchFamily="18" charset="0"/>
              </a:rPr>
              <a:t>multicrystalline</a:t>
            </a:r>
            <a:r>
              <a:rPr lang="en-US" altLang="tr-TR" sz="3000" dirty="0">
                <a:latin typeface="Garamond" panose="02020404030301010803" pitchFamily="18" charset="0"/>
              </a:rPr>
              <a:t>. </a:t>
            </a:r>
            <a:endParaRPr lang="en-US" altLang="tr-TR" sz="3000" b="1" dirty="0">
              <a:latin typeface="Garamond" panose="02020404030301010803" pitchFamily="18" charset="0"/>
            </a:endParaRPr>
          </a:p>
          <a:p>
            <a:pPr>
              <a:lnSpc>
                <a:spcPct val="90000"/>
              </a:lnSpc>
              <a:buFont typeface="Wingdings" panose="05000000000000000000" pitchFamily="2" charset="2"/>
              <a:buNone/>
            </a:pPr>
            <a:r>
              <a:rPr lang="en-US" altLang="tr-TR" sz="3000" b="1" u="sng" dirty="0">
                <a:latin typeface="Garamond" panose="02020404030301010803" pitchFamily="18" charset="0"/>
              </a:rPr>
              <a:t>  </a:t>
            </a:r>
          </a:p>
        </p:txBody>
      </p:sp>
      <p:sp>
        <p:nvSpPr>
          <p:cNvPr id="5" name="Veri Yer Tutucusu 5"/>
          <p:cNvSpPr>
            <a:spLocks noGrp="1"/>
          </p:cNvSpPr>
          <p:nvPr>
            <p:ph type="dt" sz="half" idx="10"/>
          </p:nvPr>
        </p:nvSpPr>
        <p:spPr/>
        <p:txBody>
          <a:bodyPr/>
          <a:lstStyle/>
          <a:p>
            <a:endParaRPr lang="en-US" altLang="tr-TR" dirty="0"/>
          </a:p>
        </p:txBody>
      </p:sp>
      <p:sp>
        <p:nvSpPr>
          <p:cNvPr id="4" name="Slayt Numarası Yer Tutucusu 4"/>
          <p:cNvSpPr>
            <a:spLocks noGrp="1"/>
          </p:cNvSpPr>
          <p:nvPr>
            <p:ph type="sldNum" sz="quarter" idx="12"/>
          </p:nvPr>
        </p:nvSpPr>
        <p:spPr/>
        <p:txBody>
          <a:bodyPr/>
          <a:lstStyle/>
          <a:p>
            <a:endParaRPr lang="en-US" altLang="tr-TR" dirty="0"/>
          </a:p>
        </p:txBody>
      </p:sp>
    </p:spTree>
    <p:extLst>
      <p:ext uri="{BB962C8B-B14F-4D97-AF65-F5344CB8AC3E}">
        <p14:creationId xmlns:p14="http://schemas.microsoft.com/office/powerpoint/2010/main" val="339919072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p:cTn id="13" dur="500" fill="hold"/>
                                        <p:tgtEl>
                                          <p:spTgt spid="686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p:cTn id="19" dur="500" fill="hold"/>
                                        <p:tgtEl>
                                          <p:spTgt spid="686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p:cTn id="25" dur="500" fill="hold"/>
                                        <p:tgtEl>
                                          <p:spTgt spid="6861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1">
                                            <p:txEl>
                                              <p:pRg st="3" end="3"/>
                                            </p:txEl>
                                          </p:spTgt>
                                        </p:tgtEl>
                                        <p:attrNameLst>
                                          <p:attrName>ppt_h</p:attrName>
                                        </p:attrNameLst>
                                      </p:cBhvr>
                                      <p:tavLst>
                                        <p:tav tm="0">
                                          <p:val>
                                            <p:fltVal val="0"/>
                                          </p:val>
                                        </p:tav>
                                        <p:tav tm="100000">
                                          <p:val>
                                            <p:strVal val="#ppt_h"/>
                                          </p:val>
                                        </p:tav>
                                      </p:tavLst>
                                    </p:anim>
                                  </p:childTnLst>
                                </p:cTn>
                              </p:par>
                              <p:par>
                                <p:cTn id="27" presetID="23" presetClass="exit" presetSubtype="32" fill="hold" grpId="1" nodeType="withEffect">
                                  <p:stCondLst>
                                    <p:cond delay="0"/>
                                  </p:stCondLst>
                                  <p:childTnLst>
                                    <p:anim calcmode="lin" valueType="num">
                                      <p:cBhvr>
                                        <p:cTn id="28" dur="500" fill="hold"/>
                                        <p:tgtEl>
                                          <p:spTgt spid="68611">
                                            <p:txEl>
                                              <p:pRg st="0" end="0"/>
                                            </p:txEl>
                                          </p:spTgt>
                                        </p:tgtEl>
                                        <p:attrNameLst>
                                          <p:attrName>ppt_w</p:attrName>
                                        </p:attrNameLst>
                                      </p:cBhvr>
                                      <p:tavLst>
                                        <p:tav tm="0">
                                          <p:val>
                                            <p:strVal val="ppt_w"/>
                                          </p:val>
                                        </p:tav>
                                        <p:tav tm="100000">
                                          <p:val>
                                            <p:fltVal val="0"/>
                                          </p:val>
                                        </p:tav>
                                      </p:tavLst>
                                    </p:anim>
                                    <p:anim calcmode="lin" valueType="num">
                                      <p:cBhvr>
                                        <p:cTn id="29" dur="500" fill="hold"/>
                                        <p:tgtEl>
                                          <p:spTgt spid="68611">
                                            <p:txEl>
                                              <p:pRg st="0" end="0"/>
                                            </p:txEl>
                                          </p:spTgt>
                                        </p:tgtEl>
                                        <p:attrNameLst>
                                          <p:attrName>ppt_h</p:attrName>
                                        </p:attrNameLst>
                                      </p:cBhvr>
                                      <p:tavLst>
                                        <p:tav tm="0">
                                          <p:val>
                                            <p:strVal val="ppt_h"/>
                                          </p:val>
                                        </p:tav>
                                        <p:tav tm="100000">
                                          <p:val>
                                            <p:fltVal val="0"/>
                                          </p:val>
                                        </p:tav>
                                      </p:tavLst>
                                    </p:anim>
                                    <p:set>
                                      <p:cBhvr>
                                        <p:cTn id="30" dur="1" fill="hold">
                                          <p:stCondLst>
                                            <p:cond delay="499"/>
                                          </p:stCondLst>
                                        </p:cTn>
                                        <p:tgtEl>
                                          <p:spTgt spid="68611">
                                            <p:txEl>
                                              <p:pRg st="0" end="0"/>
                                            </p:txEl>
                                          </p:spTgt>
                                        </p:tgtEl>
                                        <p:attrNameLst>
                                          <p:attrName>style.visibility</p:attrName>
                                        </p:attrNameLst>
                                      </p:cBhvr>
                                      <p:to>
                                        <p:strVal val="hidden"/>
                                      </p:to>
                                    </p:set>
                                  </p:childTnLst>
                                </p:cTn>
                              </p:par>
                              <p:par>
                                <p:cTn id="31" presetID="23" presetClass="exit" presetSubtype="32" fill="hold" grpId="1" nodeType="withEffect">
                                  <p:stCondLst>
                                    <p:cond delay="0"/>
                                  </p:stCondLst>
                                  <p:childTnLst>
                                    <p:anim calcmode="lin" valueType="num">
                                      <p:cBhvr>
                                        <p:cTn id="32" dur="500" fill="hold"/>
                                        <p:tgtEl>
                                          <p:spTgt spid="68611">
                                            <p:txEl>
                                              <p:pRg st="1" end="1"/>
                                            </p:txEl>
                                          </p:spTgt>
                                        </p:tgtEl>
                                        <p:attrNameLst>
                                          <p:attrName>ppt_w</p:attrName>
                                        </p:attrNameLst>
                                      </p:cBhvr>
                                      <p:tavLst>
                                        <p:tav tm="0">
                                          <p:val>
                                            <p:strVal val="ppt_w"/>
                                          </p:val>
                                        </p:tav>
                                        <p:tav tm="100000">
                                          <p:val>
                                            <p:fltVal val="0"/>
                                          </p:val>
                                        </p:tav>
                                      </p:tavLst>
                                    </p:anim>
                                    <p:anim calcmode="lin" valueType="num">
                                      <p:cBhvr>
                                        <p:cTn id="33" dur="500" fill="hold"/>
                                        <p:tgtEl>
                                          <p:spTgt spid="68611">
                                            <p:txEl>
                                              <p:pRg st="1" end="1"/>
                                            </p:txEl>
                                          </p:spTgt>
                                        </p:tgtEl>
                                        <p:attrNameLst>
                                          <p:attrName>ppt_h</p:attrName>
                                        </p:attrNameLst>
                                      </p:cBhvr>
                                      <p:tavLst>
                                        <p:tav tm="0">
                                          <p:val>
                                            <p:strVal val="ppt_h"/>
                                          </p:val>
                                        </p:tav>
                                        <p:tav tm="100000">
                                          <p:val>
                                            <p:fltVal val="0"/>
                                          </p:val>
                                        </p:tav>
                                      </p:tavLst>
                                    </p:anim>
                                    <p:set>
                                      <p:cBhvr>
                                        <p:cTn id="34" dur="1" fill="hold">
                                          <p:stCondLst>
                                            <p:cond delay="499"/>
                                          </p:stCondLst>
                                        </p:cTn>
                                        <p:tgtEl>
                                          <p:spTgt spid="68611">
                                            <p:txEl>
                                              <p:pRg st="1" end="1"/>
                                            </p:txEl>
                                          </p:spTgt>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fill="hold"/>
                                        <p:tgtEl>
                                          <p:spTgt spid="68611">
                                            <p:txEl>
                                              <p:pRg st="2" end="2"/>
                                            </p:txEl>
                                          </p:spTgt>
                                        </p:tgtEl>
                                        <p:attrNameLst>
                                          <p:attrName>ppt_w</p:attrName>
                                        </p:attrNameLst>
                                      </p:cBhvr>
                                      <p:tavLst>
                                        <p:tav tm="0">
                                          <p:val>
                                            <p:strVal val="ppt_w"/>
                                          </p:val>
                                        </p:tav>
                                        <p:tav tm="100000">
                                          <p:val>
                                            <p:fltVal val="0"/>
                                          </p:val>
                                        </p:tav>
                                      </p:tavLst>
                                    </p:anim>
                                    <p:anim calcmode="lin" valueType="num">
                                      <p:cBhvr>
                                        <p:cTn id="37" dur="500" fill="hold"/>
                                        <p:tgtEl>
                                          <p:spTgt spid="68611">
                                            <p:txEl>
                                              <p:pRg st="2" end="2"/>
                                            </p:txEl>
                                          </p:spTgt>
                                        </p:tgtEl>
                                        <p:attrNameLst>
                                          <p:attrName>ppt_h</p:attrName>
                                        </p:attrNameLst>
                                      </p:cBhvr>
                                      <p:tavLst>
                                        <p:tav tm="0">
                                          <p:val>
                                            <p:strVal val="ppt_h"/>
                                          </p:val>
                                        </p:tav>
                                        <p:tav tm="100000">
                                          <p:val>
                                            <p:fltVal val="0"/>
                                          </p:val>
                                        </p:tav>
                                      </p:tavLst>
                                    </p:anim>
                                    <p:set>
                                      <p:cBhvr>
                                        <p:cTn id="38" dur="1" fill="hold">
                                          <p:stCondLst>
                                            <p:cond delay="499"/>
                                          </p:stCondLst>
                                        </p:cTn>
                                        <p:tgtEl>
                                          <p:spTgt spid="68611">
                                            <p:txEl>
                                              <p:pRg st="2" end="2"/>
                                            </p:txEl>
                                          </p:spTgt>
                                        </p:tgtEl>
                                        <p:attrNameLst>
                                          <p:attrName>style.visibility</p:attrName>
                                        </p:attrNameLst>
                                      </p:cBhvr>
                                      <p:to>
                                        <p:strVal val="hidden"/>
                                      </p:to>
                                    </p:set>
                                  </p:childTnLst>
                                </p:cTn>
                              </p:par>
                              <p:par>
                                <p:cTn id="39" presetID="23" presetClass="exit" presetSubtype="32" fill="hold" grpId="1" nodeType="withEffect">
                                  <p:stCondLst>
                                    <p:cond delay="0"/>
                                  </p:stCondLst>
                                  <p:childTnLst>
                                    <p:anim calcmode="lin" valueType="num">
                                      <p:cBhvr>
                                        <p:cTn id="40" dur="500" fill="hold"/>
                                        <p:tgtEl>
                                          <p:spTgt spid="68611">
                                            <p:txEl>
                                              <p:pRg st="3" end="3"/>
                                            </p:txEl>
                                          </p:spTgt>
                                        </p:tgtEl>
                                        <p:attrNameLst>
                                          <p:attrName>ppt_w</p:attrName>
                                        </p:attrNameLst>
                                      </p:cBhvr>
                                      <p:tavLst>
                                        <p:tav tm="0">
                                          <p:val>
                                            <p:strVal val="ppt_w"/>
                                          </p:val>
                                        </p:tav>
                                        <p:tav tm="100000">
                                          <p:val>
                                            <p:fltVal val="0"/>
                                          </p:val>
                                        </p:tav>
                                      </p:tavLst>
                                    </p:anim>
                                    <p:anim calcmode="lin" valueType="num">
                                      <p:cBhvr>
                                        <p:cTn id="41" dur="500" fill="hold"/>
                                        <p:tgtEl>
                                          <p:spTgt spid="68611">
                                            <p:txEl>
                                              <p:pRg st="3" end="3"/>
                                            </p:txEl>
                                          </p:spTgt>
                                        </p:tgtEl>
                                        <p:attrNameLst>
                                          <p:attrName>ppt_h</p:attrName>
                                        </p:attrNameLst>
                                      </p:cBhvr>
                                      <p:tavLst>
                                        <p:tav tm="0">
                                          <p:val>
                                            <p:strVal val="ppt_h"/>
                                          </p:val>
                                        </p:tav>
                                        <p:tav tm="100000">
                                          <p:val>
                                            <p:fltVal val="0"/>
                                          </p:val>
                                        </p:tav>
                                      </p:tavLst>
                                    </p:anim>
                                    <p:set>
                                      <p:cBhvr>
                                        <p:cTn id="42" dur="1" fill="hold">
                                          <p:stCondLst>
                                            <p:cond delay="499"/>
                                          </p:stCondLst>
                                        </p:cTn>
                                        <p:tgtEl>
                                          <p:spTgt spid="686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1"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3991488201"/>
              </p:ext>
            </p:extLst>
          </p:nvPr>
        </p:nvGraphicFramePr>
        <p:xfrm>
          <a:off x="1628931" y="479685"/>
          <a:ext cx="9144000" cy="571874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0" y="259081"/>
            <a:ext cx="9144000" cy="2438400"/>
          </a:xfrm>
          <a:prstGeom prst="rect">
            <a:avLst/>
          </a:prstGeom>
        </p:spPr>
        <p:txBody>
          <a:bodyPr vert="horz" rtlCol="0">
            <a:normAutofit/>
          </a:bodyPr>
          <a:lstStyle/>
          <a:p>
            <a:pPr>
              <a:spcBef>
                <a:spcPct val="20000"/>
              </a:spcBef>
              <a:buClr>
                <a:schemeClr val="accent1"/>
              </a:buClr>
              <a:buSzPct val="50000"/>
              <a:defRPr/>
            </a:pPr>
            <a:endParaRPr lang="en-US" sz="3200" dirty="0"/>
          </a:p>
        </p:txBody>
      </p:sp>
    </p:spTree>
    <p:extLst>
      <p:ext uri="{BB962C8B-B14F-4D97-AF65-F5344CB8AC3E}">
        <p14:creationId xmlns:p14="http://schemas.microsoft.com/office/powerpoint/2010/main" val="203895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9" y="329784"/>
            <a:ext cx="9518754" cy="1094281"/>
          </a:xfrm>
        </p:spPr>
        <p:txBody>
          <a:bodyPr>
            <a:noAutofit/>
          </a:bodyPr>
          <a:lstStyle/>
          <a:p>
            <a:pPr marL="342900" indent="-342900">
              <a:spcBef>
                <a:spcPct val="20000"/>
              </a:spcBef>
              <a:defRPr/>
            </a:pPr>
            <a:r>
              <a:rPr lang="en-US" sz="2400" dirty="0">
                <a:solidFill>
                  <a:schemeClr val="accent1">
                    <a:lumMod val="75000"/>
                  </a:schemeClr>
                </a:solidFill>
              </a:rPr>
              <a:t>Using present solar techniques some of the solar energy reaching the earth is utilized for generating heat, electricity </a:t>
            </a:r>
            <a:br>
              <a:rPr lang="en-US" sz="2400" dirty="0">
                <a:solidFill>
                  <a:schemeClr val="accent1">
                    <a:lumMod val="75000"/>
                  </a:schemeClr>
                </a:solidFill>
              </a:rPr>
            </a:br>
            <a:r>
              <a:rPr lang="en-US" sz="2400" dirty="0">
                <a:solidFill>
                  <a:schemeClr val="accent1">
                    <a:lumMod val="75000"/>
                  </a:schemeClr>
                </a:solidFill>
              </a:rPr>
              <a:t>Even then the energy demand met by using solar energy is very less</a:t>
            </a:r>
            <a:endParaRPr lang="tr-T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82" y="1461542"/>
            <a:ext cx="11249891" cy="5396458"/>
          </a:xfrm>
        </p:spPr>
      </p:pic>
    </p:spTree>
    <p:extLst>
      <p:ext uri="{BB962C8B-B14F-4D97-AF65-F5344CB8AC3E}">
        <p14:creationId xmlns:p14="http://schemas.microsoft.com/office/powerpoint/2010/main" val="258570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50275" y="446419"/>
            <a:ext cx="8229600" cy="609600"/>
          </a:xfrm>
        </p:spPr>
        <p:txBody>
          <a:bodyPr>
            <a:normAutofit fontScale="90000"/>
          </a:bodyPr>
          <a:lstStyle/>
          <a:p>
            <a:r>
              <a:rPr lang="en-US" altLang="tr-TR" sz="4000" b="1">
                <a:latin typeface="Garamond" panose="02020404030301010803" pitchFamily="18" charset="0"/>
              </a:rPr>
              <a:t>Advantages of Solar PV System</a:t>
            </a:r>
          </a:p>
        </p:txBody>
      </p:sp>
      <p:sp>
        <p:nvSpPr>
          <p:cNvPr id="51203" name="Rectangle 3"/>
          <p:cNvSpPr>
            <a:spLocks noGrp="1" noChangeArrowheads="1"/>
          </p:cNvSpPr>
          <p:nvPr>
            <p:ph idx="1"/>
          </p:nvPr>
        </p:nvSpPr>
        <p:spPr>
          <a:xfrm>
            <a:off x="1352005" y="1393162"/>
            <a:ext cx="8458200" cy="4648200"/>
          </a:xfrm>
        </p:spPr>
        <p:txBody>
          <a:bodyPr>
            <a:normAutofit/>
          </a:bodyPr>
          <a:lstStyle/>
          <a:p>
            <a:pPr>
              <a:buFont typeface="Wingdings" panose="05000000000000000000" pitchFamily="2" charset="2"/>
              <a:buChar char="q"/>
            </a:pPr>
            <a:r>
              <a:rPr lang="en-US" altLang="tr-TR" sz="2800" dirty="0">
                <a:latin typeface="Garamond" panose="02020404030301010803" pitchFamily="18" charset="0"/>
              </a:rPr>
              <a:t>It converts solar energy directly into electrical energy without going through thermal-mechanical link. It has no moving parts.</a:t>
            </a:r>
          </a:p>
          <a:p>
            <a:pPr>
              <a:buFont typeface="Wingdings" panose="05000000000000000000" pitchFamily="2" charset="2"/>
              <a:buChar char="q"/>
            </a:pPr>
            <a:r>
              <a:rPr lang="en-US" altLang="tr-TR" sz="2800" dirty="0">
                <a:latin typeface="Garamond" panose="02020404030301010803" pitchFamily="18" charset="0"/>
              </a:rPr>
              <a:t>Solar PV systems are reliable , modular , durable and generally maintenance free.</a:t>
            </a:r>
          </a:p>
          <a:p>
            <a:pPr>
              <a:buFont typeface="Wingdings" panose="05000000000000000000" pitchFamily="2" charset="2"/>
              <a:buChar char="q"/>
            </a:pPr>
            <a:r>
              <a:rPr lang="en-US" altLang="tr-TR" sz="2800" dirty="0">
                <a:latin typeface="Garamond" panose="02020404030301010803" pitchFamily="18" charset="0"/>
              </a:rPr>
              <a:t>These Systems are quiet , compatible with almost all environments, expected life span of 20 years or more.</a:t>
            </a:r>
          </a:p>
          <a:p>
            <a:pPr>
              <a:buFont typeface="Wingdings" panose="05000000000000000000" pitchFamily="2" charset="2"/>
              <a:buChar char="q"/>
            </a:pPr>
            <a:r>
              <a:rPr lang="en-US" altLang="tr-TR" sz="2800" dirty="0">
                <a:latin typeface="Garamond" panose="02020404030301010803" pitchFamily="18" charset="0"/>
              </a:rPr>
              <a:t>It can be located at the place of use and hence no distribution network is required.</a:t>
            </a:r>
          </a:p>
          <a:p>
            <a:pPr marL="0" indent="0">
              <a:buNone/>
            </a:pPr>
            <a:endParaRPr lang="en-US" altLang="tr-TR" sz="2800" dirty="0">
              <a:latin typeface="Garamond" panose="02020404030301010803" pitchFamily="18" charset="0"/>
            </a:endParaRPr>
          </a:p>
        </p:txBody>
      </p:sp>
      <p:sp>
        <p:nvSpPr>
          <p:cNvPr id="6" name="Veri Yer Tutucusu 5"/>
          <p:cNvSpPr>
            <a:spLocks noGrp="1"/>
          </p:cNvSpPr>
          <p:nvPr>
            <p:ph type="dt" sz="half" idx="10"/>
          </p:nvPr>
        </p:nvSpPr>
        <p:spPr/>
        <p:txBody>
          <a:bodyPr/>
          <a:lstStyle/>
          <a:p>
            <a:endParaRPr lang="en-US" altLang="tr-TR" dirty="0"/>
          </a:p>
        </p:txBody>
      </p:sp>
      <p:sp>
        <p:nvSpPr>
          <p:cNvPr id="5" name="Slayt Numarası Yer Tutucusu 4"/>
          <p:cNvSpPr>
            <a:spLocks noGrp="1"/>
          </p:cNvSpPr>
          <p:nvPr>
            <p:ph type="sldNum" sz="quarter" idx="12"/>
          </p:nvPr>
        </p:nvSpPr>
        <p:spPr/>
        <p:txBody>
          <a:bodyPr/>
          <a:lstStyle/>
          <a:p>
            <a:endParaRPr lang="en-US" altLang="tr-TR" dirty="0"/>
          </a:p>
        </p:txBody>
      </p:sp>
    </p:spTree>
    <p:extLst>
      <p:ext uri="{BB962C8B-B14F-4D97-AF65-F5344CB8AC3E}">
        <p14:creationId xmlns:p14="http://schemas.microsoft.com/office/powerpoint/2010/main" val="2560451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51203">
                                            <p:txEl>
                                              <p:pRg st="0" end="0"/>
                                            </p:txEl>
                                          </p:spTgt>
                                        </p:tgtEl>
                                        <p:attrNameLst>
                                          <p:attrName>style.opacity</p:attrName>
                                        </p:attrNameLst>
                                      </p:cBhvr>
                                      <p:to>
                                        <p:strVal val="0.25"/>
                                      </p:to>
                                    </p:set>
                                    <p:animEffect filter="image" prLst="opacity: 0.25">
                                      <p:cBhvr rctx="IE">
                                        <p:cTn id="7" dur="indefinite"/>
                                        <p:tgtEl>
                                          <p:spTgt spid="51203">
                                            <p:txEl>
                                              <p:pRg st="0" end="0"/>
                                            </p:txEl>
                                          </p:spTgt>
                                        </p:tgtEl>
                                      </p:cBhvr>
                                    </p:animEffect>
                                  </p:childTnLst>
                                </p:cTn>
                              </p:par>
                              <p:par>
                                <p:cTn id="8" presetID="9" presetClass="emph" presetSubtype="0" grpId="0" nodeType="withEffect">
                                  <p:stCondLst>
                                    <p:cond delay="0"/>
                                  </p:stCondLst>
                                  <p:childTnLst>
                                    <p:set>
                                      <p:cBhvr rctx="PPT">
                                        <p:cTn id="9" dur="indefinite"/>
                                        <p:tgtEl>
                                          <p:spTgt spid="51203">
                                            <p:txEl>
                                              <p:pRg st="1" end="1"/>
                                            </p:txEl>
                                          </p:spTgt>
                                        </p:tgtEl>
                                        <p:attrNameLst>
                                          <p:attrName>style.opacity</p:attrName>
                                        </p:attrNameLst>
                                      </p:cBhvr>
                                      <p:to>
                                        <p:strVal val="0.25"/>
                                      </p:to>
                                    </p:set>
                                    <p:animEffect filter="image" prLst="opacity: 0.25">
                                      <p:cBhvr rctx="IE">
                                        <p:cTn id="10" dur="indefinite"/>
                                        <p:tgtEl>
                                          <p:spTgt spid="51203">
                                            <p:txEl>
                                              <p:pRg st="1" end="1"/>
                                            </p:txEl>
                                          </p:spTgt>
                                        </p:tgtEl>
                                      </p:cBhvr>
                                    </p:animEffect>
                                  </p:childTnLst>
                                </p:cTn>
                              </p:par>
                              <p:par>
                                <p:cTn id="11" presetID="9" presetClass="emph" presetSubtype="0" grpId="0" nodeType="withEffect">
                                  <p:stCondLst>
                                    <p:cond delay="0"/>
                                  </p:stCondLst>
                                  <p:childTnLst>
                                    <p:set>
                                      <p:cBhvr rctx="PPT">
                                        <p:cTn id="12" dur="indefinite"/>
                                        <p:tgtEl>
                                          <p:spTgt spid="51203">
                                            <p:txEl>
                                              <p:pRg st="2" end="2"/>
                                            </p:txEl>
                                          </p:spTgt>
                                        </p:tgtEl>
                                        <p:attrNameLst>
                                          <p:attrName>style.opacity</p:attrName>
                                        </p:attrNameLst>
                                      </p:cBhvr>
                                      <p:to>
                                        <p:strVal val="0.25"/>
                                      </p:to>
                                    </p:set>
                                    <p:animEffect filter="image" prLst="opacity: 0.25">
                                      <p:cBhvr rctx="IE">
                                        <p:cTn id="13" dur="indefinite"/>
                                        <p:tgtEl>
                                          <p:spTgt spid="51203">
                                            <p:txEl>
                                              <p:pRg st="2" end="2"/>
                                            </p:txEl>
                                          </p:spTgt>
                                        </p:tgtEl>
                                      </p:cBhvr>
                                    </p:animEffect>
                                  </p:childTnLst>
                                </p:cTn>
                              </p:par>
                              <p:par>
                                <p:cTn id="14" presetID="9" presetClass="emph" presetSubtype="0" grpId="0" nodeType="withEffect">
                                  <p:stCondLst>
                                    <p:cond delay="0"/>
                                  </p:stCondLst>
                                  <p:childTnLst>
                                    <p:set>
                                      <p:cBhvr rctx="PPT">
                                        <p:cTn id="15" dur="indefinite"/>
                                        <p:tgtEl>
                                          <p:spTgt spid="51203">
                                            <p:txEl>
                                              <p:pRg st="3" end="3"/>
                                            </p:txEl>
                                          </p:spTgt>
                                        </p:tgtEl>
                                        <p:attrNameLst>
                                          <p:attrName>style.opacity</p:attrName>
                                        </p:attrNameLst>
                                      </p:cBhvr>
                                      <p:to>
                                        <p:strVal val="0.25"/>
                                      </p:to>
                                    </p:set>
                                    <p:animEffect filter="image" prLst="opacity: 0.25">
                                      <p:cBhvr rctx="IE">
                                        <p:cTn id="16" dur="indefinite"/>
                                        <p:tgtEl>
                                          <p:spTgt spid="512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51203">
                                            <p:txEl>
                                              <p:pRg st="0" end="0"/>
                                            </p:txEl>
                                          </p:spTgt>
                                        </p:tgtEl>
                                        <p:attrNameLst>
                                          <p:attrName>style.opacity</p:attrName>
                                        </p:attrNameLst>
                                      </p:cBhvr>
                                      <p:to>
                                        <p:strVal val="1.0"/>
                                      </p:to>
                                    </p:set>
                                    <p:animEffect filter="image" prLst="opacity: 1.0">
                                      <p:cBhvr rctx="IE">
                                        <p:cTn id="21" dur="indefinite"/>
                                        <p:tgtEl>
                                          <p:spTgt spid="5120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51203">
                                            <p:txEl>
                                              <p:pRg st="1" end="1"/>
                                            </p:txEl>
                                          </p:spTgt>
                                        </p:tgtEl>
                                        <p:attrNameLst>
                                          <p:attrName>style.opacity</p:attrName>
                                        </p:attrNameLst>
                                      </p:cBhvr>
                                      <p:to>
                                        <p:strVal val="1.0"/>
                                      </p:to>
                                    </p:set>
                                    <p:animEffect filter="image" prLst="opacity: 1.0">
                                      <p:cBhvr rctx="IE">
                                        <p:cTn id="26" dur="indefinite"/>
                                        <p:tgtEl>
                                          <p:spTgt spid="5120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mph" presetSubtype="0" grpId="1" nodeType="clickEffect">
                                  <p:stCondLst>
                                    <p:cond delay="0"/>
                                  </p:stCondLst>
                                  <p:endCondLst>
                                    <p:cond evt="onNext" delay="0">
                                      <p:tgtEl>
                                        <p:sldTgt/>
                                      </p:tgtEl>
                                    </p:cond>
                                  </p:endCondLst>
                                  <p:childTnLst>
                                    <p:set>
                                      <p:cBhvr rctx="PPT">
                                        <p:cTn id="30" dur="indefinite"/>
                                        <p:tgtEl>
                                          <p:spTgt spid="51203">
                                            <p:txEl>
                                              <p:pRg st="2" end="2"/>
                                            </p:txEl>
                                          </p:spTgt>
                                        </p:tgtEl>
                                        <p:attrNameLst>
                                          <p:attrName>style.opacity</p:attrName>
                                        </p:attrNameLst>
                                      </p:cBhvr>
                                      <p:to>
                                        <p:strVal val="1.0"/>
                                      </p:to>
                                    </p:set>
                                    <p:animEffect filter="image" prLst="opacity: 1.0">
                                      <p:cBhvr rctx="IE">
                                        <p:cTn id="31" dur="indefinite"/>
                                        <p:tgtEl>
                                          <p:spTgt spid="5120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51203">
                                            <p:txEl>
                                              <p:pRg st="3" end="3"/>
                                            </p:txEl>
                                          </p:spTgt>
                                        </p:tgtEl>
                                        <p:attrNameLst>
                                          <p:attrName>style.opacity</p:attrName>
                                        </p:attrNameLst>
                                      </p:cBhvr>
                                      <p:to>
                                        <p:strVal val="1.0"/>
                                      </p:to>
                                    </p:set>
                                    <p:animEffect filter="image" prLst="opacity: 1.0">
                                      <p:cBhvr rctx="IE">
                                        <p:cTn id="36" dur="indefinite"/>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allAtOnce"/>
      <p:bldP spid="51203" grpI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44403" y="439782"/>
            <a:ext cx="8229600" cy="762000"/>
          </a:xfrm>
        </p:spPr>
        <p:txBody>
          <a:bodyPr>
            <a:normAutofit/>
          </a:bodyPr>
          <a:lstStyle/>
          <a:p>
            <a:r>
              <a:rPr lang="en-US" altLang="tr-TR" sz="4000" b="1" dirty="0">
                <a:latin typeface="Garamond" panose="02020404030301010803" pitchFamily="18" charset="0"/>
              </a:rPr>
              <a:t>Disadvantages of Solar PV System</a:t>
            </a:r>
          </a:p>
        </p:txBody>
      </p:sp>
      <p:sp>
        <p:nvSpPr>
          <p:cNvPr id="52227" name="Rectangle 3"/>
          <p:cNvSpPr>
            <a:spLocks noGrp="1" noChangeArrowheads="1"/>
          </p:cNvSpPr>
          <p:nvPr>
            <p:ph idx="1"/>
          </p:nvPr>
        </p:nvSpPr>
        <p:spPr>
          <a:xfrm>
            <a:off x="1044403" y="1600200"/>
            <a:ext cx="8229600" cy="4267200"/>
          </a:xfrm>
        </p:spPr>
        <p:txBody>
          <a:bodyPr>
            <a:normAutofit/>
          </a:bodyPr>
          <a:lstStyle/>
          <a:p>
            <a:pPr>
              <a:buFont typeface="Wingdings" panose="05000000000000000000" pitchFamily="2" charset="2"/>
              <a:buChar char="q"/>
            </a:pPr>
            <a:r>
              <a:rPr lang="en-US" altLang="tr-TR" sz="2800" dirty="0">
                <a:latin typeface="Garamond" panose="02020404030301010803" pitchFamily="18" charset="0"/>
              </a:rPr>
              <a:t>At present the costs of solar cells are high, making them economically uncompetitive with other conventional power sources.</a:t>
            </a:r>
          </a:p>
          <a:p>
            <a:pPr>
              <a:buFont typeface="Wingdings" panose="05000000000000000000" pitchFamily="2" charset="2"/>
              <a:buChar char="q"/>
            </a:pPr>
            <a:r>
              <a:rPr lang="en-US" altLang="tr-TR" sz="2800" dirty="0">
                <a:latin typeface="Garamond" panose="02020404030301010803" pitchFamily="18" charset="0"/>
              </a:rPr>
              <a:t>The efficiency of solar cells are low.</a:t>
            </a:r>
          </a:p>
          <a:p>
            <a:pPr>
              <a:buFont typeface="Wingdings" panose="05000000000000000000" pitchFamily="2" charset="2"/>
              <a:buChar char="q"/>
            </a:pPr>
            <a:r>
              <a:rPr lang="en-US" altLang="tr-TR" sz="2800" dirty="0">
                <a:latin typeface="Garamond" panose="02020404030301010803" pitchFamily="18" charset="0"/>
              </a:rPr>
              <a:t>Large no. of solar cell modules are required to generate power.</a:t>
            </a:r>
          </a:p>
          <a:p>
            <a:pPr>
              <a:buFont typeface="Wingdings" panose="05000000000000000000" pitchFamily="2" charset="2"/>
              <a:buChar char="q"/>
            </a:pPr>
            <a:r>
              <a:rPr lang="en-US" altLang="tr-TR" sz="2800" dirty="0">
                <a:latin typeface="Garamond" panose="02020404030301010803" pitchFamily="18" charset="0"/>
              </a:rPr>
              <a:t>As solar energy is intermittent, some kind of electrical energy storage is required, which makes the whole system more expensive.</a:t>
            </a:r>
          </a:p>
        </p:txBody>
      </p:sp>
      <p:sp>
        <p:nvSpPr>
          <p:cNvPr id="6" name="Veri Yer Tutucusu 5"/>
          <p:cNvSpPr>
            <a:spLocks noGrp="1"/>
          </p:cNvSpPr>
          <p:nvPr>
            <p:ph type="dt" sz="half" idx="10"/>
          </p:nvPr>
        </p:nvSpPr>
        <p:spPr/>
        <p:txBody>
          <a:bodyPr/>
          <a:lstStyle/>
          <a:p>
            <a:endParaRPr lang="en-US" altLang="tr-TR" dirty="0"/>
          </a:p>
        </p:txBody>
      </p:sp>
      <p:sp>
        <p:nvSpPr>
          <p:cNvPr id="5" name="Slayt Numarası Yer Tutucusu 4"/>
          <p:cNvSpPr>
            <a:spLocks noGrp="1"/>
          </p:cNvSpPr>
          <p:nvPr>
            <p:ph type="sldNum" sz="quarter" idx="12"/>
          </p:nvPr>
        </p:nvSpPr>
        <p:spPr/>
        <p:txBody>
          <a:bodyPr/>
          <a:lstStyle/>
          <a:p>
            <a:endParaRPr lang="en-US" altLang="tr-TR" dirty="0"/>
          </a:p>
        </p:txBody>
      </p:sp>
    </p:spTree>
    <p:extLst>
      <p:ext uri="{BB962C8B-B14F-4D97-AF65-F5344CB8AC3E}">
        <p14:creationId xmlns:p14="http://schemas.microsoft.com/office/powerpoint/2010/main" val="201812703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2000" fill="hold"/>
                                        <p:tgtEl>
                                          <p:spTgt spid="52226"/>
                                        </p:tgtEl>
                                        <p:attrNameLst>
                                          <p:attrName>ppt_w</p:attrName>
                                        </p:attrNameLst>
                                      </p:cBhvr>
                                      <p:tavLst>
                                        <p:tav tm="0">
                                          <p:val>
                                            <p:strVal val="#ppt_w"/>
                                          </p:val>
                                        </p:tav>
                                        <p:tav tm="100000">
                                          <p:val>
                                            <p:strVal val="#ppt_w"/>
                                          </p:val>
                                        </p:tav>
                                      </p:tavLst>
                                    </p:anim>
                                    <p:anim calcmode="lin" valueType="num">
                                      <p:cBhvr>
                                        <p:cTn id="8" dur="2000" fill="hold"/>
                                        <p:tgtEl>
                                          <p:spTgt spid="5222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2226"/>
                                        </p:tgtEl>
                                        <p:attrNameLst>
                                          <p:attrName>ppt_x</p:attrName>
                                        </p:attrNameLst>
                                      </p:cBhvr>
                                      <p:tavLst>
                                        <p:tav tm="0">
                                          <p:val>
                                            <p:strVal val="#ppt_x-.4"/>
                                          </p:val>
                                        </p:tav>
                                        <p:tav tm="100000">
                                          <p:val>
                                            <p:strVal val="#ppt_x"/>
                                          </p:val>
                                        </p:tav>
                                      </p:tavLst>
                                    </p:anim>
                                    <p:anim calcmode="lin" valueType="num">
                                      <p:cBhvr>
                                        <p:cTn id="10" dur="2000" fill="hold"/>
                                        <p:tgtEl>
                                          <p:spTgt spid="5222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2227">
                                            <p:txEl>
                                              <p:pRg st="0" end="0"/>
                                            </p:txEl>
                                          </p:spTgt>
                                        </p:tgtEl>
                                        <p:attrNameLst>
                                          <p:attrName>style.visibility</p:attrName>
                                        </p:attrNameLst>
                                      </p:cBhvr>
                                      <p:to>
                                        <p:strVal val="visible"/>
                                      </p:to>
                                    </p:set>
                                    <p:animEffect transition="in" filter="fade">
                                      <p:cBhvr>
                                        <p:cTn id="15" dur="500">
                                          <p:stCondLst>
                                            <p:cond delay="0"/>
                                          </p:stCondLst>
                                        </p:cTn>
                                        <p:tgtEl>
                                          <p:spTgt spid="52227">
                                            <p:txEl>
                                              <p:pRg st="0" end="0"/>
                                            </p:txEl>
                                          </p:spTgt>
                                        </p:tgtEl>
                                      </p:cBhvr>
                                    </p:animEffect>
                                    <p:anim calcmode="lin" valueType="num">
                                      <p:cBhvr>
                                        <p:cTn id="16" dur="500" fill="hold">
                                          <p:stCondLst>
                                            <p:cond delay="0"/>
                                          </p:stCondLst>
                                        </p:cTn>
                                        <p:tgtEl>
                                          <p:spTgt spid="52227">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52227">
                                            <p:txEl>
                                              <p:pRg st="1" end="1"/>
                                            </p:txEl>
                                          </p:spTgt>
                                        </p:tgtEl>
                                        <p:attrNameLst>
                                          <p:attrName>style.visibility</p:attrName>
                                        </p:attrNameLst>
                                      </p:cBhvr>
                                      <p:to>
                                        <p:strVal val="visible"/>
                                      </p:to>
                                    </p:set>
                                    <p:animEffect transition="in" filter="fade">
                                      <p:cBhvr>
                                        <p:cTn id="22" dur="500">
                                          <p:stCondLst>
                                            <p:cond delay="0"/>
                                          </p:stCondLst>
                                        </p:cTn>
                                        <p:tgtEl>
                                          <p:spTgt spid="52227">
                                            <p:txEl>
                                              <p:pRg st="1" end="1"/>
                                            </p:txEl>
                                          </p:spTgt>
                                        </p:tgtEl>
                                      </p:cBhvr>
                                    </p:animEffect>
                                    <p:anim calcmode="lin" valueType="num">
                                      <p:cBhvr>
                                        <p:cTn id="23" dur="500" fill="hold">
                                          <p:stCondLst>
                                            <p:cond delay="0"/>
                                          </p:stCondLst>
                                        </p:cTn>
                                        <p:tgtEl>
                                          <p:spTgt spid="52227">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52227">
                                            <p:txEl>
                                              <p:pRg st="2" end="2"/>
                                            </p:txEl>
                                          </p:spTgt>
                                        </p:tgtEl>
                                        <p:attrNameLst>
                                          <p:attrName>style.visibility</p:attrName>
                                        </p:attrNameLst>
                                      </p:cBhvr>
                                      <p:to>
                                        <p:strVal val="visible"/>
                                      </p:to>
                                    </p:set>
                                    <p:animEffect transition="in" filter="fade">
                                      <p:cBhvr>
                                        <p:cTn id="29" dur="500">
                                          <p:stCondLst>
                                            <p:cond delay="0"/>
                                          </p:stCondLst>
                                        </p:cTn>
                                        <p:tgtEl>
                                          <p:spTgt spid="52227">
                                            <p:txEl>
                                              <p:pRg st="2" end="2"/>
                                            </p:txEl>
                                          </p:spTgt>
                                        </p:tgtEl>
                                      </p:cBhvr>
                                    </p:animEffect>
                                    <p:anim calcmode="lin" valueType="num">
                                      <p:cBhvr>
                                        <p:cTn id="30" dur="500" fill="hold">
                                          <p:stCondLst>
                                            <p:cond delay="0"/>
                                          </p:stCondLst>
                                        </p:cTn>
                                        <p:tgtEl>
                                          <p:spTgt spid="52227">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52227">
                                            <p:txEl>
                                              <p:pRg st="3" end="3"/>
                                            </p:txEl>
                                          </p:spTgt>
                                        </p:tgtEl>
                                        <p:attrNameLst>
                                          <p:attrName>style.visibility</p:attrName>
                                        </p:attrNameLst>
                                      </p:cBhvr>
                                      <p:to>
                                        <p:strVal val="visible"/>
                                      </p:to>
                                    </p:set>
                                    <p:animEffect transition="in" filter="fade">
                                      <p:cBhvr>
                                        <p:cTn id="36" dur="500">
                                          <p:stCondLst>
                                            <p:cond delay="0"/>
                                          </p:stCondLst>
                                        </p:cTn>
                                        <p:tgtEl>
                                          <p:spTgt spid="52227">
                                            <p:txEl>
                                              <p:pRg st="3" end="3"/>
                                            </p:txEl>
                                          </p:spTgt>
                                        </p:tgtEl>
                                      </p:cBhvr>
                                    </p:animEffect>
                                    <p:anim calcmode="lin" valueType="num">
                                      <p:cBhvr>
                                        <p:cTn id="37" dur="500" fill="hold">
                                          <p:stCondLst>
                                            <p:cond delay="0"/>
                                          </p:stCondLst>
                                        </p:cTn>
                                        <p:tgtEl>
                                          <p:spTgt spid="52227">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www.pres.org.pk/wp-content/uploads/2011/08/solar-power-solutions1.jpg"/>
          <p:cNvPicPr>
            <a:picLocks noChangeAspect="1" noChangeArrowheads="1"/>
          </p:cNvPicPr>
          <p:nvPr/>
        </p:nvPicPr>
        <p:blipFill>
          <a:blip r:embed="rId2" cstate="print"/>
          <a:srcRect/>
          <a:stretch>
            <a:fillRect/>
          </a:stretch>
        </p:blipFill>
        <p:spPr bwMode="auto">
          <a:xfrm>
            <a:off x="391887" y="398418"/>
            <a:ext cx="9091748" cy="5833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429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774827" y="908051"/>
            <a:ext cx="8642351"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eaLnBrk="0" hangingPunct="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eaLnBrk="0" hangingPunct="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eaLnBrk="0" hangingPunct="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eaLnBrk="0" hangingPunct="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a:p>
            <a:pPr algn="ctr" eaLnBrk="1" hangingPunct="1">
              <a:spcBef>
                <a:spcPct val="0"/>
              </a:spcBef>
              <a:buClrTx/>
              <a:buSzTx/>
              <a:buFont typeface="Arial" panose="020B0604020202020204" pitchFamily="34" charset="0"/>
              <a:buChar char="•"/>
            </a:pPr>
            <a:endParaRPr lang="en-US" altLang="en-US" sz="4400">
              <a:solidFill>
                <a:schemeClr val="bg1"/>
              </a:solidFill>
              <a:latin typeface="Arial" panose="020B0604020202020204" pitchFamily="34" charset="0"/>
            </a:endParaRPr>
          </a:p>
        </p:txBody>
      </p:sp>
      <p:pic>
        <p:nvPicPr>
          <p:cNvPr id="7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8423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day\Downloads\uma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866" y="1510154"/>
            <a:ext cx="2638425"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382" y="3682252"/>
            <a:ext cx="2875391" cy="1956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2440" y="1515791"/>
            <a:ext cx="3463925" cy="4110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5863" y="3042156"/>
            <a:ext cx="3352800" cy="369332"/>
          </a:xfrm>
          <a:prstGeom prst="rect">
            <a:avLst/>
          </a:prstGeom>
          <a:noFill/>
        </p:spPr>
        <p:txBody>
          <a:bodyPr wrap="square" rtlCol="0">
            <a:spAutoFit/>
          </a:bodyPr>
          <a:lstStyle/>
          <a:p>
            <a:r>
              <a:rPr lang="en-IN" b="1" dirty="0">
                <a:solidFill>
                  <a:schemeClr val="accent1">
                    <a:lumMod val="75000"/>
                  </a:schemeClr>
                </a:solidFill>
              </a:rPr>
              <a:t>Solar car</a:t>
            </a:r>
          </a:p>
        </p:txBody>
      </p:sp>
      <p:sp>
        <p:nvSpPr>
          <p:cNvPr id="8" name="TextBox 7"/>
          <p:cNvSpPr txBox="1"/>
          <p:nvPr/>
        </p:nvSpPr>
        <p:spPr>
          <a:xfrm>
            <a:off x="948899" y="5804728"/>
            <a:ext cx="2875391" cy="381000"/>
          </a:xfrm>
          <a:prstGeom prst="rect">
            <a:avLst/>
          </a:prstGeom>
          <a:noFill/>
        </p:spPr>
        <p:txBody>
          <a:bodyPr wrap="square" rtlCol="0">
            <a:spAutoFit/>
          </a:bodyPr>
          <a:lstStyle/>
          <a:p>
            <a:r>
              <a:rPr lang="en-IN" b="1" dirty="0">
                <a:solidFill>
                  <a:schemeClr val="accent1">
                    <a:lumMod val="75000"/>
                  </a:schemeClr>
                </a:solidFill>
              </a:rPr>
              <a:t>Solar heater</a:t>
            </a:r>
          </a:p>
        </p:txBody>
      </p:sp>
      <p:sp>
        <p:nvSpPr>
          <p:cNvPr id="9" name="TextBox 8"/>
          <p:cNvSpPr txBox="1"/>
          <p:nvPr/>
        </p:nvSpPr>
        <p:spPr>
          <a:xfrm>
            <a:off x="5092437" y="5791165"/>
            <a:ext cx="2819400" cy="369332"/>
          </a:xfrm>
          <a:prstGeom prst="rect">
            <a:avLst/>
          </a:prstGeom>
          <a:noFill/>
        </p:spPr>
        <p:txBody>
          <a:bodyPr wrap="square" rtlCol="0">
            <a:spAutoFit/>
          </a:bodyPr>
          <a:lstStyle/>
          <a:p>
            <a:r>
              <a:rPr lang="en-IN" b="1" dirty="0">
                <a:solidFill>
                  <a:schemeClr val="accent1">
                    <a:lumMod val="75000"/>
                  </a:schemeClr>
                </a:solidFill>
              </a:rPr>
              <a:t>Solar lights</a:t>
            </a:r>
          </a:p>
        </p:txBody>
      </p:sp>
      <p:sp>
        <p:nvSpPr>
          <p:cNvPr id="10" name="TextBox 9"/>
          <p:cNvSpPr txBox="1"/>
          <p:nvPr/>
        </p:nvSpPr>
        <p:spPr>
          <a:xfrm>
            <a:off x="1123371" y="642110"/>
            <a:ext cx="5638800" cy="523220"/>
          </a:xfrm>
          <a:prstGeom prst="rect">
            <a:avLst/>
          </a:prstGeom>
          <a:noFill/>
        </p:spPr>
        <p:txBody>
          <a:bodyPr wrap="square" rtlCol="0">
            <a:spAutoFit/>
          </a:bodyPr>
          <a:lstStyle/>
          <a:p>
            <a:pPr algn="ctr"/>
            <a:r>
              <a:rPr lang="tr-TR" sz="2800" b="1" dirty="0" err="1" smtClean="0">
                <a:solidFill>
                  <a:schemeClr val="accent2"/>
                </a:solidFill>
              </a:rPr>
              <a:t>Some</a:t>
            </a:r>
            <a:r>
              <a:rPr lang="tr-TR" sz="2800" b="1" dirty="0" smtClean="0">
                <a:solidFill>
                  <a:schemeClr val="accent2"/>
                </a:solidFill>
              </a:rPr>
              <a:t> </a:t>
            </a:r>
            <a:r>
              <a:rPr lang="en-IN" sz="2800" b="1" dirty="0" smtClean="0">
                <a:solidFill>
                  <a:schemeClr val="accent2"/>
                </a:solidFill>
              </a:rPr>
              <a:t>Applications</a:t>
            </a:r>
            <a:endParaRPr lang="en-IN" sz="2800" b="1" dirty="0">
              <a:solidFill>
                <a:schemeClr val="accent2"/>
              </a:solidFill>
            </a:endParaRPr>
          </a:p>
        </p:txBody>
      </p:sp>
    </p:spTree>
    <p:extLst>
      <p:ext uri="{BB962C8B-B14F-4D97-AF65-F5344CB8AC3E}">
        <p14:creationId xmlns:p14="http://schemas.microsoft.com/office/powerpoint/2010/main" val="406663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8" y="348346"/>
            <a:ext cx="6172200" cy="584775"/>
          </a:xfrm>
          <a:prstGeom prst="rect">
            <a:avLst/>
          </a:prstGeom>
          <a:noFill/>
        </p:spPr>
        <p:txBody>
          <a:bodyPr wrap="square" rtlCol="0">
            <a:spAutoFit/>
          </a:bodyPr>
          <a:lstStyle/>
          <a:p>
            <a:pPr algn="ctr"/>
            <a:r>
              <a:rPr lang="en-IN" sz="3200" b="1" dirty="0">
                <a:solidFill>
                  <a:schemeClr val="accent1">
                    <a:lumMod val="75000"/>
                  </a:schemeClr>
                </a:solidFill>
              </a:rPr>
              <a:t>USES OF SOLAR ENERGY</a:t>
            </a:r>
          </a:p>
        </p:txBody>
      </p:sp>
      <p:sp>
        <p:nvSpPr>
          <p:cNvPr id="4" name="TextBox 3"/>
          <p:cNvSpPr txBox="1"/>
          <p:nvPr/>
        </p:nvSpPr>
        <p:spPr>
          <a:xfrm>
            <a:off x="1110341" y="1180017"/>
            <a:ext cx="7086600" cy="5139869"/>
          </a:xfrm>
          <a:prstGeom prst="rect">
            <a:avLst/>
          </a:prstGeom>
          <a:noFill/>
        </p:spPr>
        <p:txBody>
          <a:bodyPr wrap="square" rtlCol="0">
            <a:spAutoFit/>
          </a:bodyPr>
          <a:lstStyle/>
          <a:p>
            <a:pPr marL="342900" indent="-342900">
              <a:buClr>
                <a:schemeClr val="accent3"/>
              </a:buClr>
              <a:buSzPct val="150000"/>
              <a:buFont typeface="Arial" panose="020B0604020202020204" pitchFamily="34" charset="0"/>
              <a:buChar char="•"/>
            </a:pPr>
            <a:r>
              <a:rPr lang="en-IN" sz="2000" dirty="0">
                <a:solidFill>
                  <a:schemeClr val="accent1">
                    <a:lumMod val="75000"/>
                  </a:schemeClr>
                </a:solidFill>
              </a:rPr>
              <a:t> </a:t>
            </a:r>
            <a:r>
              <a:rPr lang="en-IN" sz="2000" dirty="0" smtClean="0">
                <a:solidFill>
                  <a:schemeClr val="accent1">
                    <a:lumMod val="75000"/>
                  </a:schemeClr>
                </a:solidFill>
              </a:rPr>
              <a:t>Heaters</a:t>
            </a:r>
            <a:endParaRPr lang="en-IN" sz="2000" dirty="0">
              <a:solidFill>
                <a:schemeClr val="accent1">
                  <a:lumMod val="75000"/>
                </a:schemeClr>
              </a:solidFill>
            </a:endParaRPr>
          </a:p>
          <a:p>
            <a:pPr marL="342900" indent="-342900">
              <a:buClr>
                <a:schemeClr val="accent3"/>
              </a:buClr>
              <a:buSzPct val="150000"/>
              <a:buFont typeface="Arial" panose="020B0604020202020204" pitchFamily="34" charset="0"/>
              <a:buChar char="•"/>
            </a:pPr>
            <a:r>
              <a:rPr lang="en-IN" sz="2000" dirty="0">
                <a:solidFill>
                  <a:schemeClr val="accent1">
                    <a:lumMod val="75000"/>
                  </a:schemeClr>
                </a:solidFill>
              </a:rPr>
              <a:t>Cars                                          </a:t>
            </a:r>
            <a:endParaRPr lang="tr-TR" sz="2000" dirty="0" smtClean="0">
              <a:solidFill>
                <a:schemeClr val="accent1">
                  <a:lumMod val="75000"/>
                </a:schemeClr>
              </a:solidFill>
            </a:endParaRPr>
          </a:p>
          <a:p>
            <a:pPr marL="342900" indent="-342900">
              <a:buClr>
                <a:schemeClr val="accent3"/>
              </a:buClr>
              <a:buSzPct val="150000"/>
              <a:buFont typeface="Arial" panose="020B0604020202020204" pitchFamily="34" charset="0"/>
              <a:buChar char="•"/>
            </a:pPr>
            <a:r>
              <a:rPr lang="en-IN" sz="2000" dirty="0" smtClean="0">
                <a:solidFill>
                  <a:schemeClr val="accent1">
                    <a:lumMod val="75000"/>
                  </a:schemeClr>
                </a:solidFill>
              </a:rPr>
              <a:t>Lights                                         </a:t>
            </a:r>
            <a:endParaRPr lang="tr-TR" sz="2000" dirty="0" smtClean="0">
              <a:solidFill>
                <a:schemeClr val="accent1">
                  <a:lumMod val="75000"/>
                </a:schemeClr>
              </a:solidFill>
            </a:endParaRPr>
          </a:p>
          <a:p>
            <a:pPr marL="342900" indent="-342900">
              <a:buClr>
                <a:schemeClr val="accent3"/>
              </a:buClr>
              <a:buSzPct val="150000"/>
              <a:buFont typeface="Arial" panose="020B0604020202020204" pitchFamily="34" charset="0"/>
              <a:buChar char="•"/>
            </a:pPr>
            <a:r>
              <a:rPr lang="en-IN" sz="2000" dirty="0" smtClean="0">
                <a:solidFill>
                  <a:schemeClr val="accent1">
                    <a:lumMod val="75000"/>
                  </a:schemeClr>
                </a:solidFill>
              </a:rPr>
              <a:t>Satellites                                     </a:t>
            </a:r>
            <a:endParaRPr lang="tr-TR" sz="2000" dirty="0" smtClean="0">
              <a:solidFill>
                <a:schemeClr val="accent1">
                  <a:lumMod val="75000"/>
                </a:schemeClr>
              </a:solidFill>
            </a:endParaRPr>
          </a:p>
          <a:p>
            <a:pPr marL="342900" indent="-342900">
              <a:buClr>
                <a:schemeClr val="accent3"/>
              </a:buClr>
              <a:buSzPct val="150000"/>
              <a:buFont typeface="Arial" panose="020B0604020202020204" pitchFamily="34" charset="0"/>
              <a:buChar char="•"/>
            </a:pPr>
            <a:r>
              <a:rPr lang="en-IN" sz="2000" dirty="0" smtClean="0">
                <a:solidFill>
                  <a:schemeClr val="accent1">
                    <a:lumMod val="75000"/>
                  </a:schemeClr>
                </a:solidFill>
              </a:rPr>
              <a:t>Dryers                                       </a:t>
            </a:r>
            <a:endParaRPr lang="tr-TR" sz="2000" dirty="0" smtClean="0">
              <a:solidFill>
                <a:schemeClr val="accent1">
                  <a:lumMod val="75000"/>
                </a:schemeClr>
              </a:solidFill>
            </a:endParaRPr>
          </a:p>
          <a:p>
            <a:pPr marL="342900" indent="-342900">
              <a:buClr>
                <a:schemeClr val="accent3"/>
              </a:buClr>
              <a:buSzPct val="150000"/>
              <a:buFont typeface="Arial" panose="020B0604020202020204" pitchFamily="34" charset="0"/>
              <a:buChar char="•"/>
            </a:pPr>
            <a:r>
              <a:rPr lang="en-IN" sz="2000" dirty="0" smtClean="0">
                <a:solidFill>
                  <a:schemeClr val="accent1">
                    <a:lumMod val="75000"/>
                  </a:schemeClr>
                </a:solidFill>
              </a:rPr>
              <a:t>Calculators </a:t>
            </a:r>
            <a:endParaRPr lang="tr-TR" sz="2000" dirty="0" smtClean="0">
              <a:solidFill>
                <a:schemeClr val="accent1">
                  <a:lumMod val="75000"/>
                </a:schemeClr>
              </a:solidFill>
            </a:endParaRPr>
          </a:p>
          <a:p>
            <a:pPr marL="342900" indent="-342900">
              <a:buClr>
                <a:schemeClr val="accent3"/>
              </a:buClr>
              <a:buSzPct val="150000"/>
              <a:buFont typeface="Arial" panose="020B0604020202020204" pitchFamily="34" charset="0"/>
              <a:buChar char="•"/>
            </a:pPr>
            <a:endParaRPr lang="tr-TR" sz="2000" b="1" dirty="0">
              <a:solidFill>
                <a:schemeClr val="accent1">
                  <a:lumMod val="75000"/>
                </a:schemeClr>
              </a:solidFill>
            </a:endParaRPr>
          </a:p>
          <a:p>
            <a:pPr>
              <a:buClr>
                <a:schemeClr val="accent3"/>
              </a:buClr>
              <a:buSzPct val="150000"/>
            </a:pPr>
            <a:r>
              <a:rPr lang="en-IN" sz="2400" b="1" dirty="0" smtClean="0">
                <a:solidFill>
                  <a:schemeClr val="accent1">
                    <a:lumMod val="75000"/>
                  </a:schemeClr>
                </a:solidFill>
              </a:rPr>
              <a:t>Commercial </a:t>
            </a:r>
            <a:r>
              <a:rPr lang="en-IN" sz="2400" b="1" dirty="0">
                <a:solidFill>
                  <a:schemeClr val="accent1">
                    <a:lumMod val="75000"/>
                  </a:schemeClr>
                </a:solidFill>
              </a:rPr>
              <a:t>use</a:t>
            </a:r>
            <a:endParaRPr lang="en-IN" sz="2400" dirty="0">
              <a:solidFill>
                <a:schemeClr val="accent1">
                  <a:lumMod val="75000"/>
                </a:schemeClr>
              </a:solidFill>
            </a:endParaRPr>
          </a:p>
          <a:p>
            <a:pPr marL="342900" indent="-342900">
              <a:buClr>
                <a:schemeClr val="accent3"/>
              </a:buClr>
              <a:buSzPct val="150000"/>
            </a:pPr>
            <a:endParaRPr lang="en-IN" sz="2000" dirty="0">
              <a:solidFill>
                <a:schemeClr val="accent1">
                  <a:lumMod val="75000"/>
                </a:schemeClr>
              </a:solidFill>
            </a:endParaRPr>
          </a:p>
          <a:p>
            <a:pPr marL="342900" indent="-342900">
              <a:buClr>
                <a:schemeClr val="accent3"/>
              </a:buClr>
              <a:buSzPct val="150000"/>
              <a:buFont typeface="Arial" panose="020B0604020202020204" pitchFamily="34" charset="0"/>
              <a:buChar char="•"/>
            </a:pPr>
            <a:r>
              <a:rPr lang="en-IN" sz="2000" dirty="0">
                <a:solidFill>
                  <a:schemeClr val="accent1">
                    <a:lumMod val="75000"/>
                  </a:schemeClr>
                </a:solidFill>
              </a:rPr>
              <a:t>On an office building , roof areas can be covered with solar panels</a:t>
            </a:r>
            <a:r>
              <a:rPr lang="en-IN" sz="2400" dirty="0">
                <a:solidFill>
                  <a:schemeClr val="accent1">
                    <a:lumMod val="75000"/>
                  </a:schemeClr>
                </a:solidFill>
              </a:rPr>
              <a:t> .</a:t>
            </a:r>
            <a:endParaRPr lang="en-IN" sz="2000" dirty="0">
              <a:solidFill>
                <a:schemeClr val="accent1">
                  <a:lumMod val="75000"/>
                </a:schemeClr>
              </a:solidFill>
            </a:endParaRPr>
          </a:p>
          <a:p>
            <a:pPr marL="342900" indent="-342900">
              <a:buClr>
                <a:schemeClr val="accent3"/>
              </a:buClr>
              <a:buSzPct val="150000"/>
              <a:buFont typeface="Arial" panose="020B0604020202020204" pitchFamily="34" charset="0"/>
              <a:buChar char="•"/>
            </a:pPr>
            <a:r>
              <a:rPr lang="en-IN" sz="2000" dirty="0">
                <a:solidFill>
                  <a:schemeClr val="accent1">
                    <a:lumMod val="75000"/>
                  </a:schemeClr>
                </a:solidFill>
              </a:rPr>
              <a:t>Remote buildings such as schools , communities can make use of solar energy.</a:t>
            </a:r>
          </a:p>
          <a:p>
            <a:pPr marL="342900" indent="-342900">
              <a:buClr>
                <a:schemeClr val="accent3"/>
              </a:buClr>
              <a:buSzPct val="150000"/>
              <a:buFont typeface="Arial" panose="020B0604020202020204" pitchFamily="34" charset="0"/>
              <a:buChar char="•"/>
            </a:pPr>
            <a:r>
              <a:rPr lang="en-IN" sz="2000" dirty="0">
                <a:solidFill>
                  <a:schemeClr val="accent1">
                    <a:lumMod val="75000"/>
                  </a:schemeClr>
                </a:solidFill>
              </a:rPr>
              <a:t>In developing countries , this solar panels are very much useful.</a:t>
            </a:r>
          </a:p>
          <a:p>
            <a:pPr marL="342900" indent="-342900">
              <a:buClr>
                <a:schemeClr val="accent3"/>
              </a:buClr>
              <a:buSzPct val="150000"/>
              <a:buFont typeface="Arial" panose="020B0604020202020204" pitchFamily="34" charset="0"/>
              <a:buChar char="•"/>
            </a:pPr>
            <a:r>
              <a:rPr lang="en-IN" sz="2000" dirty="0">
                <a:solidFill>
                  <a:schemeClr val="accent1">
                    <a:lumMod val="75000"/>
                  </a:schemeClr>
                </a:solidFill>
              </a:rPr>
              <a:t>Even on the highways , for every five kilometres ,solar telephones are used.</a:t>
            </a:r>
          </a:p>
        </p:txBody>
      </p:sp>
    </p:spTree>
    <p:extLst>
      <p:ext uri="{BB962C8B-B14F-4D97-AF65-F5344CB8AC3E}">
        <p14:creationId xmlns:p14="http://schemas.microsoft.com/office/powerpoint/2010/main" val="184087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245" y="441962"/>
            <a:ext cx="5562600" cy="584775"/>
          </a:xfrm>
          <a:prstGeom prst="rect">
            <a:avLst/>
          </a:prstGeom>
          <a:noFill/>
        </p:spPr>
        <p:txBody>
          <a:bodyPr wrap="square" rtlCol="0">
            <a:spAutoFit/>
          </a:bodyPr>
          <a:lstStyle/>
          <a:p>
            <a:r>
              <a:rPr lang="en-US" sz="3200" b="1" dirty="0">
                <a:solidFill>
                  <a:schemeClr val="accent1">
                    <a:lumMod val="75000"/>
                  </a:schemeClr>
                </a:solidFill>
              </a:rPr>
              <a:t>Better ways of usage</a:t>
            </a:r>
          </a:p>
        </p:txBody>
      </p:sp>
      <p:sp>
        <p:nvSpPr>
          <p:cNvPr id="3" name="TextBox 2"/>
          <p:cNvSpPr txBox="1"/>
          <p:nvPr/>
        </p:nvSpPr>
        <p:spPr>
          <a:xfrm>
            <a:off x="986245" y="1352749"/>
            <a:ext cx="7086600" cy="2123658"/>
          </a:xfrm>
          <a:prstGeom prst="rect">
            <a:avLst/>
          </a:prstGeom>
          <a:noFill/>
        </p:spPr>
        <p:txBody>
          <a:bodyPr wrap="square" rtlCol="0">
            <a:spAutoFit/>
          </a:bodyPr>
          <a:lstStyle/>
          <a:p>
            <a:pPr marL="285750" indent="-285750">
              <a:buClr>
                <a:schemeClr val="accent3"/>
              </a:buClr>
              <a:buSzPct val="150000"/>
              <a:buFont typeface="Arial" panose="020B0604020202020204" pitchFamily="34" charset="0"/>
              <a:buChar char="•"/>
            </a:pPr>
            <a:r>
              <a:rPr lang="en-US" sz="2200" dirty="0">
                <a:solidFill>
                  <a:schemeClr val="accent1">
                    <a:lumMod val="75000"/>
                  </a:schemeClr>
                </a:solidFill>
              </a:rPr>
              <a:t>Government should take measures and see that solar lights are used as street lights in all the areas.</a:t>
            </a:r>
          </a:p>
          <a:p>
            <a:pPr marL="285750" indent="-285750">
              <a:buClr>
                <a:schemeClr val="accent3"/>
              </a:buClr>
              <a:buSzPct val="150000"/>
              <a:buFont typeface="Arial" panose="020B0604020202020204" pitchFamily="34" charset="0"/>
              <a:buChar char="•"/>
            </a:pPr>
            <a:r>
              <a:rPr lang="en-US" sz="2200" dirty="0">
                <a:solidFill>
                  <a:schemeClr val="accent1">
                    <a:lumMod val="75000"/>
                  </a:schemeClr>
                </a:solidFill>
              </a:rPr>
              <a:t>We can place solar panels in the barren lands instead of keeping it away uselessly.</a:t>
            </a:r>
          </a:p>
          <a:p>
            <a:pPr marL="285750" indent="-285750">
              <a:buClr>
                <a:schemeClr val="accent3"/>
              </a:buClr>
              <a:buSzPct val="150000"/>
              <a:buFont typeface="Arial" panose="020B0604020202020204" pitchFamily="34" charset="0"/>
              <a:buChar char="•"/>
            </a:pPr>
            <a:r>
              <a:rPr lang="en-IN" sz="2200" dirty="0" smtClean="0">
                <a:solidFill>
                  <a:schemeClr val="accent1">
                    <a:lumMod val="75000"/>
                  </a:schemeClr>
                </a:solidFill>
              </a:rPr>
              <a:t>Building </a:t>
            </a:r>
            <a:r>
              <a:rPr lang="en-IN" sz="2200" dirty="0">
                <a:solidFill>
                  <a:schemeClr val="accent1">
                    <a:lumMod val="75000"/>
                  </a:schemeClr>
                </a:solidFill>
              </a:rPr>
              <a:t>a new home is the best time to design and orient the home to take the advantage of the sun’s rays.</a:t>
            </a:r>
            <a:endParaRPr lang="en-US" sz="2200" dirty="0">
              <a:solidFill>
                <a:schemeClr val="accent1">
                  <a:lumMod val="75000"/>
                </a:schemeClr>
              </a:solidFill>
            </a:endParaRPr>
          </a:p>
        </p:txBody>
      </p:sp>
    </p:spTree>
    <p:extLst>
      <p:ext uri="{BB962C8B-B14F-4D97-AF65-F5344CB8AC3E}">
        <p14:creationId xmlns:p14="http://schemas.microsoft.com/office/powerpoint/2010/main" val="397413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07067" y="501903"/>
            <a:ext cx="6372194" cy="769441"/>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4400" b="1" dirty="0" smtClean="0">
                <a:solidFill>
                  <a:srgbClr val="FFC000"/>
                </a:solidFill>
                <a:effectLst>
                  <a:outerShdw blurRad="38100" dist="38100" dir="2700000" algn="tl">
                    <a:srgbClr val="000000">
                      <a:alpha val="43137"/>
                    </a:srgbClr>
                  </a:outerShdw>
                </a:effectLst>
                <a:latin typeface="Calibri" panose="020F0502020204030204" pitchFamily="34" charset="0"/>
              </a:rPr>
              <a:t>F</a:t>
            </a:r>
            <a:r>
              <a:rPr lang="en-US" altLang="tr-TR" sz="4400" b="1" dirty="0" smtClean="0">
                <a:solidFill>
                  <a:srgbClr val="FFC000"/>
                </a:solidFill>
                <a:effectLst>
                  <a:outerShdw blurRad="38100" dist="38100" dir="2700000" algn="tl">
                    <a:srgbClr val="000000">
                      <a:alpha val="43137"/>
                    </a:srgbClr>
                  </a:outerShdw>
                </a:effectLst>
                <a:latin typeface="Calibri" panose="020F0502020204030204" pitchFamily="34" charset="0"/>
              </a:rPr>
              <a:t>or </a:t>
            </a:r>
            <a:r>
              <a:rPr lang="en-US" altLang="tr-TR" sz="4400" b="1" dirty="0">
                <a:solidFill>
                  <a:srgbClr val="FFC000"/>
                </a:solidFill>
                <a:effectLst>
                  <a:outerShdw blurRad="38100" dist="38100" dir="2700000" algn="tl">
                    <a:srgbClr val="000000">
                      <a:alpha val="43137"/>
                    </a:srgbClr>
                  </a:outerShdw>
                </a:effectLst>
                <a:latin typeface="Calibri" panose="020F0502020204030204" pitchFamily="34" charset="0"/>
              </a:rPr>
              <a:t>build a better future</a:t>
            </a:r>
            <a:r>
              <a:rPr lang="tr-TR" altLang="tr-TR" sz="4400" b="1" dirty="0" smtClean="0">
                <a:solidFill>
                  <a:srgbClr val="FFC000"/>
                </a:solidFill>
                <a:effectLst>
                  <a:outerShdw blurRad="38100" dist="38100" dir="2700000" algn="tl">
                    <a:srgbClr val="000000">
                      <a:alpha val="43137"/>
                    </a:srgbClr>
                  </a:outerShdw>
                </a:effectLst>
                <a:latin typeface="Calibri" panose="020F0502020204030204" pitchFamily="34" charset="0"/>
              </a:rPr>
              <a:t>!!!</a:t>
            </a:r>
            <a:endParaRPr lang="en-GB" altLang="tr-TR" b="1" dirty="0">
              <a:solidFill>
                <a:srgbClr val="FFC000"/>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1507067" y="1271836"/>
            <a:ext cx="102224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sz="4400" b="1" dirty="0">
                <a:solidFill>
                  <a:srgbClr val="FFC000"/>
                </a:solidFill>
                <a:effectLst>
                  <a:outerShdw blurRad="38100" dist="38100" dir="2700000" algn="tl">
                    <a:srgbClr val="000000">
                      <a:alpha val="43137"/>
                    </a:srgbClr>
                  </a:outerShdw>
                </a:effectLst>
                <a:latin typeface="Calibri" panose="020F0502020204030204" pitchFamily="34" charset="0"/>
              </a:rPr>
              <a:t>We should use solar energy and </a:t>
            </a:r>
            <a:r>
              <a:rPr lang="en-US" altLang="tr-TR" sz="4400" b="1" dirty="0" smtClean="0">
                <a:solidFill>
                  <a:srgbClr val="FFC000"/>
                </a:solidFill>
                <a:effectLst>
                  <a:outerShdw blurRad="38100" dist="38100" dir="2700000" algn="tl">
                    <a:srgbClr val="000000">
                      <a:alpha val="43137"/>
                    </a:srgbClr>
                  </a:outerShdw>
                </a:effectLst>
                <a:latin typeface="Calibri" panose="020F0502020204030204" pitchFamily="34" charset="0"/>
              </a:rPr>
              <a:t>renewable</a:t>
            </a:r>
            <a:endParaRPr lang="tr-TR" altLang="tr-TR" sz="4400" b="1" dirty="0" smtClean="0">
              <a:solidFill>
                <a:srgbClr val="FFC000"/>
              </a:solidFill>
              <a:effectLst>
                <a:outerShdw blurRad="38100" dist="38100" dir="2700000" algn="tl">
                  <a:srgbClr val="000000">
                    <a:alpha val="43137"/>
                  </a:srgbClr>
                </a:outerShdw>
              </a:effectLst>
              <a:latin typeface="Calibri" panose="020F0502020204030204" pitchFamily="34" charset="0"/>
            </a:endParaRPr>
          </a:p>
          <a:p>
            <a:pPr eaLnBrk="1" hangingPunct="1"/>
            <a:r>
              <a:rPr lang="en-US" altLang="tr-TR" sz="4400" b="1" dirty="0" smtClean="0">
                <a:solidFill>
                  <a:srgbClr val="FFC000"/>
                </a:solidFill>
                <a:effectLst>
                  <a:outerShdw blurRad="38100" dist="38100" dir="2700000" algn="tl">
                    <a:srgbClr val="000000">
                      <a:alpha val="43137"/>
                    </a:srgbClr>
                  </a:outerShdw>
                </a:effectLst>
                <a:latin typeface="Calibri" panose="020F0502020204030204" pitchFamily="34" charset="0"/>
              </a:rPr>
              <a:t>energy </a:t>
            </a:r>
            <a:r>
              <a:rPr lang="en-US" altLang="tr-TR" sz="4400" b="1" dirty="0">
                <a:solidFill>
                  <a:srgbClr val="FFC000"/>
                </a:solidFill>
                <a:effectLst>
                  <a:outerShdw blurRad="38100" dist="38100" dir="2700000" algn="tl">
                    <a:srgbClr val="000000">
                      <a:alpha val="43137"/>
                    </a:srgbClr>
                  </a:outerShdw>
                </a:effectLst>
                <a:latin typeface="Calibri" panose="020F0502020204030204" pitchFamily="34" charset="0"/>
              </a:rPr>
              <a:t>sources</a:t>
            </a:r>
            <a:endParaRPr lang="fr-CA" altLang="tr-TR" sz="4400" b="1" dirty="0">
              <a:solidFill>
                <a:srgbClr val="FFC000"/>
              </a:solidFill>
              <a:effectLst>
                <a:outerShdw blurRad="38100" dist="38100" dir="2700000" algn="tl">
                  <a:srgbClr val="000000">
                    <a:alpha val="43137"/>
                  </a:srgbClr>
                </a:outerShdw>
              </a:effectLst>
              <a:latin typeface="Calibri" panose="020F0502020204030204" pitchFamily="34" charset="0"/>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3524" y="3236919"/>
            <a:ext cx="4912965" cy="335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482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6000" fill="hold"/>
                                        <p:tgtEl>
                                          <p:spTgt spid="4"/>
                                        </p:tgtEl>
                                        <p:attrNameLst>
                                          <p:attrName>ppt_x</p:attrName>
                                        </p:attrNameLst>
                                      </p:cBhvr>
                                      <p:tavLst>
                                        <p:tav tm="0">
                                          <p:val>
                                            <p:strVal val="#ppt_x"/>
                                          </p:val>
                                        </p:tav>
                                        <p:tav tm="100000">
                                          <p:val>
                                            <p:strVal val="#ppt_x"/>
                                          </p:val>
                                        </p:tav>
                                      </p:tavLst>
                                    </p:anim>
                                    <p:anim calcmode="lin" valueType="num">
                                      <p:cBhvr additive="base">
                                        <p:cTn id="8" dur="60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6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6000" fill="hold"/>
                                        <p:tgtEl>
                                          <p:spTgt spid="5"/>
                                        </p:tgtEl>
                                        <p:attrNameLst>
                                          <p:attrName>ppt_x</p:attrName>
                                        </p:attrNameLst>
                                      </p:cBhvr>
                                      <p:tavLst>
                                        <p:tav tm="0">
                                          <p:val>
                                            <p:strVal val="#ppt_x"/>
                                          </p:val>
                                        </p:tav>
                                        <p:tav tm="100000">
                                          <p:val>
                                            <p:strVal val="#ppt_x"/>
                                          </p:val>
                                        </p:tav>
                                      </p:tavLst>
                                    </p:anim>
                                    <p:anim calcmode="lin" valueType="num">
                                      <p:cBhvr additive="base">
                                        <p:cTn id="13" dur="6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4076" y="2931115"/>
            <a:ext cx="3673475" cy="3384550"/>
          </a:xfrm>
        </p:spPr>
        <p:txBody>
          <a:bodyPr rtlCol="0">
            <a:noAutofit/>
          </a:bodyPr>
          <a:lstStyle/>
          <a:p>
            <a:pPr>
              <a:defRPr/>
            </a:pPr>
            <a:r>
              <a:rPr lang="en-US" sz="2400" dirty="0">
                <a:solidFill>
                  <a:schemeClr val="accent2"/>
                </a:solidFill>
                <a:latin typeface="+mn-lt"/>
              </a:rPr>
              <a:t>The sun as the brightest star in the </a:t>
            </a:r>
            <a:r>
              <a:rPr lang="tr-TR" sz="2400" smtClean="0">
                <a:solidFill>
                  <a:schemeClr val="accent2"/>
                </a:solidFill>
                <a:latin typeface="+mn-lt"/>
              </a:rPr>
              <a:t>Space’s</a:t>
            </a:r>
            <a:r>
              <a:rPr lang="en-US" sz="2400" smtClean="0">
                <a:solidFill>
                  <a:schemeClr val="accent2"/>
                </a:solidFill>
                <a:latin typeface="+mn-lt"/>
              </a:rPr>
              <a:t> </a:t>
            </a:r>
            <a:r>
              <a:rPr lang="en-US" sz="2400" dirty="0">
                <a:solidFill>
                  <a:schemeClr val="accent2"/>
                </a:solidFill>
                <a:latin typeface="+mn-lt"/>
              </a:rPr>
              <a:t>solar system does not only give us light, but is also a valuable source of heat energy. Without the sun, many living organisms would not</a:t>
            </a:r>
            <a:br>
              <a:rPr lang="en-US" sz="2400" dirty="0">
                <a:solidFill>
                  <a:schemeClr val="accent2"/>
                </a:solidFill>
                <a:latin typeface="+mn-lt"/>
              </a:rPr>
            </a:br>
            <a:r>
              <a:rPr lang="en-US" sz="2400" dirty="0">
                <a:solidFill>
                  <a:schemeClr val="accent2"/>
                </a:solidFill>
                <a:latin typeface="+mn-lt"/>
              </a:rPr>
              <a:t>exist. However, it also create some problems for us. For example,</a:t>
            </a:r>
            <a:br>
              <a:rPr lang="en-US" sz="2400" dirty="0">
                <a:solidFill>
                  <a:schemeClr val="accent2"/>
                </a:solidFill>
                <a:latin typeface="+mn-lt"/>
              </a:rPr>
            </a:br>
            <a:r>
              <a:rPr lang="en-US" sz="2400" dirty="0">
                <a:solidFill>
                  <a:schemeClr val="accent2"/>
                </a:solidFill>
                <a:latin typeface="+mn-lt"/>
              </a:rPr>
              <a:t>extreme heat is undesirable as it may cause a sudden increase in bodily temperature</a:t>
            </a:r>
            <a:r>
              <a:rPr lang="en-US" sz="2400" dirty="0">
                <a:latin typeface="+mn-lt"/>
              </a:rPr>
              <a:t>. </a:t>
            </a:r>
            <a:endParaRPr lang="en-GB" sz="2400" dirty="0">
              <a:latin typeface="+mn-lt"/>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549" y="1863634"/>
            <a:ext cx="5029200" cy="3657600"/>
          </a:xfrm>
          <a:prstGeom prst="rect">
            <a:avLst/>
          </a:prstGeom>
          <a:ln>
            <a:noFill/>
          </a:ln>
          <a:effectLst>
            <a:outerShdw blurRad="292100" dist="139700" dir="2700000" algn="tl" rotWithShape="0">
              <a:srgbClr val="333333">
                <a:alpha val="65000"/>
              </a:srgbClr>
            </a:outerShdw>
          </a:effectLst>
        </p:spPr>
      </p:pic>
      <p:sp>
        <p:nvSpPr>
          <p:cNvPr id="3" name="Metin kutusu 2"/>
          <p:cNvSpPr txBox="1"/>
          <p:nvPr/>
        </p:nvSpPr>
        <p:spPr>
          <a:xfrm>
            <a:off x="5350104" y="940525"/>
            <a:ext cx="3344091" cy="584775"/>
          </a:xfrm>
          <a:prstGeom prst="rect">
            <a:avLst/>
          </a:prstGeom>
          <a:noFill/>
        </p:spPr>
        <p:txBody>
          <a:bodyPr wrap="square" rtlCol="0">
            <a:spAutoFit/>
          </a:bodyPr>
          <a:lstStyle/>
          <a:p>
            <a:r>
              <a:rPr lang="tr-TR" sz="3200" b="1" dirty="0" smtClean="0">
                <a:solidFill>
                  <a:schemeClr val="accent2"/>
                </a:solidFill>
              </a:rPr>
              <a:t>SOLAR POWER</a:t>
            </a:r>
            <a:endParaRPr lang="tr-TR" sz="3200" b="1" dirty="0">
              <a:solidFill>
                <a:schemeClr val="accent2"/>
              </a:solidFill>
            </a:endParaRPr>
          </a:p>
        </p:txBody>
      </p:sp>
    </p:spTree>
    <p:custDataLst>
      <p:tags r:id="rId1"/>
    </p:custDataLst>
    <p:extLst>
      <p:ext uri="{BB962C8B-B14F-4D97-AF65-F5344CB8AC3E}">
        <p14:creationId xmlns:p14="http://schemas.microsoft.com/office/powerpoint/2010/main" val="262252268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1905000" y="304800"/>
            <a:ext cx="8229600" cy="1143000"/>
          </a:xfrm>
        </p:spPr>
        <p:txBody>
          <a:bodyPr>
            <a:normAutofit/>
          </a:bodyPr>
          <a:lstStyle/>
          <a:p>
            <a:r>
              <a:rPr lang="en-US" sz="3200" dirty="0">
                <a:solidFill>
                  <a:schemeClr val="accent2"/>
                </a:solidFill>
                <a:latin typeface="+mn-lt"/>
              </a:rPr>
              <a:t>How much solar energy?</a:t>
            </a:r>
          </a:p>
        </p:txBody>
      </p:sp>
      <p:graphicFrame>
        <p:nvGraphicFramePr>
          <p:cNvPr id="70660" name="Object 4"/>
          <p:cNvGraphicFramePr>
            <a:graphicFrameLocks noGrp="1" noChangeAspect="1"/>
          </p:cNvGraphicFramePr>
          <p:nvPr>
            <p:ph idx="1"/>
            <p:extLst>
              <p:ext uri="{D42A27DB-BD31-4B8C-83A1-F6EECF244321}">
                <p14:modId xmlns:p14="http://schemas.microsoft.com/office/powerpoint/2010/main" val="4144524884"/>
              </p:ext>
            </p:extLst>
          </p:nvPr>
        </p:nvGraphicFramePr>
        <p:xfrm>
          <a:off x="2609850" y="1290638"/>
          <a:ext cx="4724400" cy="3543300"/>
        </p:xfrm>
        <a:graphic>
          <a:graphicData uri="http://schemas.openxmlformats.org/presentationml/2006/ole">
            <mc:AlternateContent xmlns:mc="http://schemas.openxmlformats.org/markup-compatibility/2006">
              <mc:Choice xmlns:v="urn:schemas-microsoft-com:vml" Requires="v">
                <p:oleObj spid="_x0000_s1055" name="Bitmap Image" r:id="rId3" imgW="3809524" imgH="2857899" progId="PBrush">
                  <p:embed/>
                </p:oleObj>
              </mc:Choice>
              <mc:Fallback>
                <p:oleObj name="Bitmap Image" r:id="rId3" imgW="3809524" imgH="285789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1290638"/>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2" name="Text Box 6"/>
          <p:cNvSpPr txBox="1">
            <a:spLocks noChangeArrowheads="1"/>
          </p:cNvSpPr>
          <p:nvPr/>
        </p:nvSpPr>
        <p:spPr bwMode="auto">
          <a:xfrm>
            <a:off x="801189" y="5220429"/>
            <a:ext cx="7848600" cy="830997"/>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The surface receives about 47% of the total solar energy that reaches the Earth.  Only this amount is usable.  </a:t>
            </a:r>
          </a:p>
        </p:txBody>
      </p:sp>
    </p:spTree>
    <p:extLst>
      <p:ext uri="{BB962C8B-B14F-4D97-AF65-F5344CB8AC3E}">
        <p14:creationId xmlns:p14="http://schemas.microsoft.com/office/powerpoint/2010/main" val="358332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519818" y="456768"/>
            <a:ext cx="7210252" cy="1320800"/>
          </a:xfrm>
        </p:spPr>
        <p:txBody>
          <a:bodyPr/>
          <a:lstStyle/>
          <a:p>
            <a:r>
              <a:rPr lang="tr-TR" altLang="tr-TR" dirty="0" err="1" smtClean="0">
                <a:solidFill>
                  <a:schemeClr val="accent2"/>
                </a:solidFill>
              </a:rPr>
              <a:t>What</a:t>
            </a:r>
            <a:r>
              <a:rPr lang="tr-TR" altLang="tr-TR" dirty="0" smtClean="0">
                <a:solidFill>
                  <a:schemeClr val="accent2"/>
                </a:solidFill>
              </a:rPr>
              <a:t> is Solar PV?</a:t>
            </a:r>
            <a:endParaRPr lang="fr-CA" altLang="tr-TR" dirty="0" smtClean="0">
              <a:solidFill>
                <a:schemeClr val="accent2"/>
              </a:solidFill>
            </a:endParaRPr>
          </a:p>
        </p:txBody>
      </p:sp>
      <p:sp>
        <p:nvSpPr>
          <p:cNvPr id="5123" name="Espace réservé du contenu 2"/>
          <p:cNvSpPr>
            <a:spLocks noGrp="1"/>
          </p:cNvSpPr>
          <p:nvPr>
            <p:ph idx="1"/>
          </p:nvPr>
        </p:nvSpPr>
        <p:spPr>
          <a:xfrm>
            <a:off x="661671" y="1789911"/>
            <a:ext cx="8229600" cy="1081087"/>
          </a:xfrm>
        </p:spPr>
        <p:txBody>
          <a:bodyPr>
            <a:normAutofit/>
          </a:bodyPr>
          <a:lstStyle/>
          <a:p>
            <a:pPr marL="0" indent="0">
              <a:buNone/>
            </a:pPr>
            <a:r>
              <a:rPr lang="en-GB" altLang="tr-TR" sz="3200" dirty="0" smtClean="0">
                <a:solidFill>
                  <a:schemeClr val="accent2"/>
                </a:solidFill>
              </a:rPr>
              <a:t>• Solar electricity systems capture the sun's energy using photovoltaic (PV) cells. </a:t>
            </a:r>
          </a:p>
          <a:p>
            <a:pPr marL="0" indent="0">
              <a:buNone/>
            </a:pPr>
            <a:endParaRPr lang="fr-CA" altLang="tr-TR" dirty="0" smtClean="0"/>
          </a:p>
        </p:txBody>
      </p:sp>
      <p:sp>
        <p:nvSpPr>
          <p:cNvPr id="2" name="TextBox 1"/>
          <p:cNvSpPr txBox="1">
            <a:spLocks noChangeArrowheads="1"/>
          </p:cNvSpPr>
          <p:nvPr/>
        </p:nvSpPr>
        <p:spPr bwMode="auto">
          <a:xfrm>
            <a:off x="661673" y="3077623"/>
            <a:ext cx="756126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altLang="tr-TR" sz="3200" dirty="0">
                <a:solidFill>
                  <a:schemeClr val="accent2"/>
                </a:solidFill>
                <a:latin typeface="Calibri" panose="020F0502020204030204" pitchFamily="34" charset="0"/>
              </a:rPr>
              <a:t>• The cells convert the sunlight into electricity, which can be used to run household appliances and lighting.</a:t>
            </a:r>
          </a:p>
          <a:p>
            <a:pPr eaLnBrk="1" hangingPunct="1"/>
            <a:endParaRPr lang="en-GB" altLang="tr-TR" dirty="0">
              <a:solidFill>
                <a:schemeClr val="accent2"/>
              </a:solidFill>
            </a:endParaRPr>
          </a:p>
        </p:txBody>
      </p:sp>
      <p:sp>
        <p:nvSpPr>
          <p:cNvPr id="3" name="TextBox 2"/>
          <p:cNvSpPr txBox="1">
            <a:spLocks noChangeArrowheads="1"/>
          </p:cNvSpPr>
          <p:nvPr/>
        </p:nvSpPr>
        <p:spPr bwMode="auto">
          <a:xfrm>
            <a:off x="661671" y="4918720"/>
            <a:ext cx="75612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tr-TR" sz="3200" dirty="0">
                <a:solidFill>
                  <a:schemeClr val="accent2"/>
                </a:solidFill>
                <a:latin typeface="Calibri" panose="020F0502020204030204" pitchFamily="34" charset="0"/>
              </a:rPr>
              <a:t>• PV cells don't need direct sunlight to work - you can still generate some electricity on a cloudy day</a:t>
            </a:r>
            <a:endParaRPr lang="en-GB" altLang="tr-TR" dirty="0">
              <a:solidFill>
                <a:schemeClr val="accent2"/>
              </a:solidFill>
            </a:endParaRPr>
          </a:p>
        </p:txBody>
      </p:sp>
    </p:spTree>
    <p:extLst>
      <p:ext uri="{BB962C8B-B14F-4D97-AF65-F5344CB8AC3E}">
        <p14:creationId xmlns:p14="http://schemas.microsoft.com/office/powerpoint/2010/main" val="3666062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3000"/>
                                        <p:tgtEl>
                                          <p:spTgt spid="5123">
                                            <p:txEl>
                                              <p:pRg st="0" end="0"/>
                                            </p:txEl>
                                          </p:spTgt>
                                        </p:tgtEl>
                                      </p:cBhvr>
                                    </p:animEffect>
                                  </p:childTnLst>
                                </p:cTn>
                              </p:par>
                            </p:childTnLst>
                          </p:cTn>
                        </p:par>
                        <p:par>
                          <p:cTn id="12" fill="hold" nodeType="afterGroup">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childTnLst>
                                </p:cTn>
                              </p:par>
                            </p:childTnLst>
                          </p:cTn>
                        </p:par>
                        <p:par>
                          <p:cTn id="16" fill="hold" nodeType="afterGroup">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Illustration of solar cells combined to make a module and modules combined to make an array."/>
          <p:cNvPicPr>
            <a:picLocks noChangeAspect="1" noChangeArrowheads="1"/>
          </p:cNvPicPr>
          <p:nvPr/>
        </p:nvPicPr>
        <p:blipFill>
          <a:blip r:embed="rId3" r:link="rId4">
            <a:lum bright="-34000" contrast="64000"/>
            <a:extLst>
              <a:ext uri="{28A0092B-C50C-407E-A947-70E740481C1C}">
                <a14:useLocalDpi xmlns:a14="http://schemas.microsoft.com/office/drawing/2010/main" val="0"/>
              </a:ext>
            </a:extLst>
          </a:blip>
          <a:srcRect/>
          <a:stretch>
            <a:fillRect/>
          </a:stretch>
        </p:blipFill>
        <p:spPr bwMode="auto">
          <a:xfrm>
            <a:off x="1177835" y="1155159"/>
            <a:ext cx="9572103" cy="501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800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702732" y="386687"/>
            <a:ext cx="8229600" cy="6019800"/>
          </a:xfrm>
        </p:spPr>
        <p:txBody>
          <a:bodyPr>
            <a:normAutofit/>
          </a:bodyPr>
          <a:lstStyle/>
          <a:p>
            <a:pPr>
              <a:lnSpc>
                <a:spcPct val="80000"/>
              </a:lnSpc>
            </a:pPr>
            <a:r>
              <a:rPr lang="en-US" altLang="tr-TR" sz="2800" b="1" u="sng" dirty="0">
                <a:solidFill>
                  <a:srgbClr val="C00000"/>
                </a:solidFill>
                <a:latin typeface="Garamond" panose="02020404030301010803" pitchFamily="18" charset="0"/>
              </a:rPr>
              <a:t>SOLAR CELL</a:t>
            </a:r>
            <a:r>
              <a:rPr lang="en-US" altLang="tr-TR" sz="2800" dirty="0">
                <a:solidFill>
                  <a:srgbClr val="C00000"/>
                </a:solidFill>
              </a:rPr>
              <a:t>:- </a:t>
            </a:r>
            <a:r>
              <a:rPr lang="en-US" altLang="tr-TR" sz="2800" dirty="0">
                <a:solidFill>
                  <a:srgbClr val="C00000"/>
                </a:solidFill>
                <a:latin typeface="Garamond" panose="02020404030301010803" pitchFamily="18" charset="0"/>
              </a:rPr>
              <a:t>It is basically a bulk silicon cell where the bulk material is the p-type silicon. A thin layer of n-type silicon is formed at the top surface. There is anti-reflective coating, textured rear surface.</a:t>
            </a:r>
          </a:p>
          <a:p>
            <a:pPr>
              <a:lnSpc>
                <a:spcPct val="80000"/>
              </a:lnSpc>
            </a:pPr>
            <a:r>
              <a:rPr lang="en-US" altLang="tr-TR" sz="2800" b="1" u="sng" dirty="0">
                <a:solidFill>
                  <a:srgbClr val="C00000"/>
                </a:solidFill>
                <a:latin typeface="Garamond" panose="02020404030301010803" pitchFamily="18" charset="0"/>
              </a:rPr>
              <a:t>SOLAR PV MODULE</a:t>
            </a:r>
            <a:r>
              <a:rPr lang="en-US" altLang="tr-TR" sz="2400" dirty="0">
                <a:solidFill>
                  <a:srgbClr val="C00000"/>
                </a:solidFill>
                <a:latin typeface="Garamond" panose="02020404030301010803" pitchFamily="18" charset="0"/>
              </a:rPr>
              <a:t>:-</a:t>
            </a:r>
            <a:r>
              <a:rPr lang="en-US" altLang="tr-TR" sz="2800" dirty="0">
                <a:solidFill>
                  <a:srgbClr val="C00000"/>
                </a:solidFill>
                <a:latin typeface="Garamond" panose="02020404030301010803" pitchFamily="18" charset="0"/>
              </a:rPr>
              <a:t>It is the basic building block of a PV system. It is the interconnection of a number of cells and all these cells should have the same characteristics. Partial shadowing may damage the module.</a:t>
            </a:r>
          </a:p>
          <a:p>
            <a:pPr>
              <a:lnSpc>
                <a:spcPct val="80000"/>
              </a:lnSpc>
            </a:pPr>
            <a:r>
              <a:rPr lang="en-US" altLang="tr-TR" sz="2800" b="1" u="sng" dirty="0">
                <a:solidFill>
                  <a:srgbClr val="C00000"/>
                </a:solidFill>
                <a:latin typeface="Garamond" panose="02020404030301010803" pitchFamily="18" charset="0"/>
              </a:rPr>
              <a:t>SOLAR PV PANEL</a:t>
            </a:r>
            <a:r>
              <a:rPr lang="en-US" altLang="tr-TR" sz="2400" dirty="0">
                <a:solidFill>
                  <a:srgbClr val="C00000"/>
                </a:solidFill>
                <a:latin typeface="Garamond" panose="02020404030301010803" pitchFamily="18" charset="0"/>
              </a:rPr>
              <a:t>:-</a:t>
            </a:r>
            <a:r>
              <a:rPr lang="en-US" altLang="tr-TR" sz="2800" dirty="0">
                <a:solidFill>
                  <a:srgbClr val="C00000"/>
                </a:solidFill>
                <a:latin typeface="Garamond" panose="02020404030301010803" pitchFamily="18" charset="0"/>
              </a:rPr>
              <a:t>Several solar modules are connected in series/parallel to increase the voltage/current ratings. Solar panel is a group of several modules connected in series parallel combination in a frame that can be mounted on a structure. The combination of such panels are called as an </a:t>
            </a:r>
            <a:r>
              <a:rPr lang="en-US" altLang="tr-TR" sz="2800" b="1" dirty="0">
                <a:solidFill>
                  <a:srgbClr val="C00000"/>
                </a:solidFill>
                <a:latin typeface="Garamond" panose="02020404030301010803" pitchFamily="18" charset="0"/>
              </a:rPr>
              <a:t>SOLAR ARRAY</a:t>
            </a:r>
            <a:r>
              <a:rPr lang="en-US" altLang="tr-TR" sz="2800" dirty="0">
                <a:solidFill>
                  <a:srgbClr val="C00000"/>
                </a:solidFill>
                <a:latin typeface="Garamond" panose="02020404030301010803" pitchFamily="18" charset="0"/>
              </a:rPr>
              <a:t>.</a:t>
            </a:r>
          </a:p>
        </p:txBody>
      </p:sp>
      <p:sp>
        <p:nvSpPr>
          <p:cNvPr id="5" name="Veri Yer Tutucusu 5"/>
          <p:cNvSpPr>
            <a:spLocks noGrp="1"/>
          </p:cNvSpPr>
          <p:nvPr>
            <p:ph type="dt" sz="half" idx="10"/>
          </p:nvPr>
        </p:nvSpPr>
        <p:spPr/>
        <p:txBody>
          <a:bodyPr/>
          <a:lstStyle/>
          <a:p>
            <a:endParaRPr lang="en-US" altLang="tr-TR" dirty="0"/>
          </a:p>
        </p:txBody>
      </p:sp>
      <p:sp>
        <p:nvSpPr>
          <p:cNvPr id="4" name="Slayt Numarası Yer Tutucusu 4"/>
          <p:cNvSpPr>
            <a:spLocks noGrp="1"/>
          </p:cNvSpPr>
          <p:nvPr>
            <p:ph type="sldNum" sz="quarter" idx="12"/>
          </p:nvPr>
        </p:nvSpPr>
        <p:spPr/>
        <p:txBody>
          <a:bodyPr/>
          <a:lstStyle/>
          <a:p>
            <a:endParaRPr lang="en-US" altLang="tr-TR" dirty="0"/>
          </a:p>
        </p:txBody>
      </p:sp>
    </p:spTree>
    <p:extLst>
      <p:ext uri="{BB962C8B-B14F-4D97-AF65-F5344CB8AC3E}">
        <p14:creationId xmlns:p14="http://schemas.microsoft.com/office/powerpoint/2010/main" val="210905072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wipe(left)">
                                      <p:cBhvr>
                                        <p:cTn id="17"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91" y="152400"/>
            <a:ext cx="8229600" cy="990600"/>
          </a:xfrm>
        </p:spPr>
        <p:txBody>
          <a:bodyPr>
            <a:normAutofit/>
          </a:bodyPr>
          <a:lstStyle/>
          <a:p>
            <a:r>
              <a:rPr lang="en-US" sz="3200" b="1" dirty="0">
                <a:solidFill>
                  <a:schemeClr val="accent1">
                    <a:lumMod val="75000"/>
                  </a:schemeClr>
                </a:solidFill>
                <a:latin typeface="+mn-lt"/>
              </a:rPr>
              <a:t>Structure of a Solar Cell</a:t>
            </a:r>
          </a:p>
        </p:txBody>
      </p:sp>
      <p:sp>
        <p:nvSpPr>
          <p:cNvPr id="3" name="Content Placeholder 2"/>
          <p:cNvSpPr>
            <a:spLocks noGrp="1"/>
          </p:cNvSpPr>
          <p:nvPr>
            <p:ph idx="1"/>
          </p:nvPr>
        </p:nvSpPr>
        <p:spPr>
          <a:xfrm>
            <a:off x="829491" y="1338943"/>
            <a:ext cx="8229600" cy="5257800"/>
          </a:xfrm>
        </p:spPr>
        <p:txBody>
          <a:bodyPr>
            <a:normAutofit lnSpcReduction="10000"/>
          </a:bodyPr>
          <a:lstStyle/>
          <a:p>
            <a:r>
              <a:rPr lang="en-US" sz="2400" dirty="0">
                <a:solidFill>
                  <a:schemeClr val="accent1">
                    <a:lumMod val="75000"/>
                  </a:schemeClr>
                </a:solidFill>
              </a:rPr>
              <a:t>A typical solar cell is a multi-layered unit consisting of a:</a:t>
            </a:r>
          </a:p>
          <a:p>
            <a:r>
              <a:rPr lang="en-US" sz="2400" b="1" dirty="0">
                <a:solidFill>
                  <a:schemeClr val="accent1">
                    <a:lumMod val="75000"/>
                  </a:schemeClr>
                </a:solidFill>
              </a:rPr>
              <a:t>Cover</a:t>
            </a:r>
            <a:r>
              <a:rPr lang="en-US" sz="2400" dirty="0">
                <a:solidFill>
                  <a:schemeClr val="accent1">
                    <a:lumMod val="75000"/>
                  </a:schemeClr>
                </a:solidFill>
              </a:rPr>
              <a:t> - a clear glass or plastic layer that provides outer protection from the elements. Transparent Adhesive - holds the glass to the rest of the solar cell.</a:t>
            </a:r>
          </a:p>
          <a:p>
            <a:r>
              <a:rPr lang="en-US" sz="2400" b="1" dirty="0">
                <a:solidFill>
                  <a:schemeClr val="accent1">
                    <a:lumMod val="75000"/>
                  </a:schemeClr>
                </a:solidFill>
              </a:rPr>
              <a:t>Anti-reflective Coating </a:t>
            </a:r>
            <a:r>
              <a:rPr lang="en-US" sz="2400" dirty="0">
                <a:solidFill>
                  <a:schemeClr val="accent1">
                    <a:lumMod val="75000"/>
                  </a:schemeClr>
                </a:solidFill>
              </a:rPr>
              <a:t>- this substance is designed to prevent the light that strikes the cell from bouncing off so that the maximum energy is absorbed into the cell.</a:t>
            </a:r>
          </a:p>
          <a:p>
            <a:r>
              <a:rPr lang="en-US" sz="2400" b="1" dirty="0">
                <a:solidFill>
                  <a:schemeClr val="accent1">
                    <a:lumMod val="75000"/>
                  </a:schemeClr>
                </a:solidFill>
              </a:rPr>
              <a:t>Front Contact </a:t>
            </a:r>
            <a:r>
              <a:rPr lang="en-US" sz="2400" dirty="0">
                <a:solidFill>
                  <a:schemeClr val="accent1">
                    <a:lumMod val="75000"/>
                  </a:schemeClr>
                </a:solidFill>
              </a:rPr>
              <a:t>- transmits the electric current.</a:t>
            </a:r>
          </a:p>
          <a:p>
            <a:r>
              <a:rPr lang="en-US" sz="2400" b="1" dirty="0">
                <a:solidFill>
                  <a:schemeClr val="accent1">
                    <a:lumMod val="75000"/>
                  </a:schemeClr>
                </a:solidFill>
              </a:rPr>
              <a:t>N-Type Semiconductor Layer </a:t>
            </a:r>
            <a:r>
              <a:rPr lang="en-US" sz="2400" dirty="0">
                <a:solidFill>
                  <a:schemeClr val="accent1">
                    <a:lumMod val="75000"/>
                  </a:schemeClr>
                </a:solidFill>
              </a:rPr>
              <a:t>- This is a thin layer of silicon which has been mixed (process called doping) with phosphorous.</a:t>
            </a:r>
          </a:p>
          <a:p>
            <a:r>
              <a:rPr lang="en-US" sz="2400" b="1" dirty="0">
                <a:solidFill>
                  <a:schemeClr val="accent1">
                    <a:lumMod val="75000"/>
                  </a:schemeClr>
                </a:solidFill>
              </a:rPr>
              <a:t>P-Type Semiconductor Layer </a:t>
            </a:r>
            <a:r>
              <a:rPr lang="en-US" sz="2400" dirty="0">
                <a:solidFill>
                  <a:schemeClr val="accent1">
                    <a:lumMod val="75000"/>
                  </a:schemeClr>
                </a:solidFill>
              </a:rPr>
              <a:t>- This is a thin layer of silicon which has been mixed or doped with boron.</a:t>
            </a:r>
          </a:p>
          <a:p>
            <a:r>
              <a:rPr lang="en-US" sz="2400" b="1" dirty="0">
                <a:solidFill>
                  <a:schemeClr val="accent1">
                    <a:lumMod val="75000"/>
                  </a:schemeClr>
                </a:solidFill>
              </a:rPr>
              <a:t>Back Contact </a:t>
            </a:r>
            <a:r>
              <a:rPr lang="en-US" sz="2400" dirty="0">
                <a:solidFill>
                  <a:schemeClr val="accent1">
                    <a:lumMod val="75000"/>
                  </a:schemeClr>
                </a:solidFill>
              </a:rPr>
              <a:t>- transmits the electric current.</a:t>
            </a:r>
          </a:p>
        </p:txBody>
      </p:sp>
    </p:spTree>
    <p:extLst>
      <p:ext uri="{BB962C8B-B14F-4D97-AF65-F5344CB8AC3E}">
        <p14:creationId xmlns:p14="http://schemas.microsoft.com/office/powerpoint/2010/main" val="403472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37605" y="842556"/>
            <a:ext cx="8534400" cy="5006912"/>
          </a:xfrm>
          <a:prstGeom prst="rect">
            <a:avLst/>
          </a:prstGeom>
          <a:noFill/>
          <a:ln w="9525">
            <a:noFill/>
            <a:miter lim="800000"/>
            <a:headEnd/>
            <a:tailEnd/>
          </a:ln>
        </p:spPr>
      </p:pic>
    </p:spTree>
    <p:extLst>
      <p:ext uri="{BB962C8B-B14F-4D97-AF65-F5344CB8AC3E}">
        <p14:creationId xmlns:p14="http://schemas.microsoft.com/office/powerpoint/2010/main" val="89502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
</p:tagLst>
</file>

<file path=ppt/theme/_rels/themeOverride1.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9D8948247364DB1D2EE57D1B7398B" ma:contentTypeVersion="" ma:contentTypeDescription="Create a new document." ma:contentTypeScope="" ma:versionID="3171cc2b1d92ca53ef4a039cecf1fdb2">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F3D829-2C69-4645-9D79-B9A6D3E6429A}"/>
</file>

<file path=customXml/itemProps2.xml><?xml version="1.0" encoding="utf-8"?>
<ds:datastoreItem xmlns:ds="http://schemas.openxmlformats.org/officeDocument/2006/customXml" ds:itemID="{27702A5F-1C59-4B82-A9DD-F4141EF27DDA}"/>
</file>

<file path=customXml/itemProps3.xml><?xml version="1.0" encoding="utf-8"?>
<ds:datastoreItem xmlns:ds="http://schemas.openxmlformats.org/officeDocument/2006/customXml" ds:itemID="{2424F711-FBA8-49C7-B29F-F895A502B35B}"/>
</file>

<file path=docProps/app.xml><?xml version="1.0" encoding="utf-8"?>
<Properties xmlns="http://schemas.openxmlformats.org/officeDocument/2006/extended-properties" xmlns:vt="http://schemas.openxmlformats.org/officeDocument/2006/docPropsVTypes">
  <Template/>
  <TotalTime>385</TotalTime>
  <Words>994</Words>
  <Application>Microsoft Office PowerPoint</Application>
  <PresentationFormat>Custom</PresentationFormat>
  <Paragraphs>107</Paragraphs>
  <Slides>23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Bitmap Image</vt:lpstr>
      <vt:lpstr>PHOTOVOLTAIC ENERGY   </vt:lpstr>
      <vt:lpstr>PowerPoint Presentation</vt:lpstr>
      <vt:lpstr>The sun as the brightest star in the Space’s solar system does not only give us light, but is also a valuable source of heat energy. Without the sun, many living organisms would not exist. However, it also create some problems for us. For example, extreme heat is undesirable as it may cause a sudden increase in bodily temperature. </vt:lpstr>
      <vt:lpstr>How much solar energy?</vt:lpstr>
      <vt:lpstr>What is Solar PV?</vt:lpstr>
      <vt:lpstr>PowerPoint Presentation</vt:lpstr>
      <vt:lpstr>PowerPoint Presentation</vt:lpstr>
      <vt:lpstr>Structure of a Solar Cell</vt:lpstr>
      <vt:lpstr>PowerPoint Presentation</vt:lpstr>
      <vt:lpstr>Working of A solar cell</vt:lpstr>
      <vt:lpstr>PowerPoint Presentation</vt:lpstr>
      <vt:lpstr>PowerPoint Presentation</vt:lpstr>
      <vt:lpstr>PowerPoint Presentation</vt:lpstr>
      <vt:lpstr>PowerPoint Presentation</vt:lpstr>
      <vt:lpstr>PowerPoint Presentation</vt:lpstr>
      <vt:lpstr>Using present solar techniques some of the solar energy reaching the earth is utilized for generating heat, electricity  Even then the energy demand met by using solar energy is very less</vt:lpstr>
      <vt:lpstr>Advantages of Solar PV System</vt:lpstr>
      <vt:lpstr>Disadvantages of Solar PV System</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 KIVRAK</dc:creator>
  <cp:lastModifiedBy>okan</cp:lastModifiedBy>
  <cp:revision>35</cp:revision>
  <dcterms:created xsi:type="dcterms:W3CDTF">2016-04-06T18:35:50Z</dcterms:created>
  <dcterms:modified xsi:type="dcterms:W3CDTF">2016-10-25T05:48:54Z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0x0101000089D8948247364DB1D2EE57D1B7398B</vt:lpwstr>
  </property>
</Properties>
</file>