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9" r:id="rId13"/>
    <p:sldId id="268"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02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249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444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81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2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37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654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6956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231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03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877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2-Nov-18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054582" y="50000"/>
            <a:ext cx="1039297" cy="977906"/>
          </a:xfrm>
          <a:prstGeom prst="rect">
            <a:avLst/>
          </a:prstGeom>
        </p:spPr>
      </p:pic>
    </p:spTree>
    <p:extLst>
      <p:ext uri="{BB962C8B-B14F-4D97-AF65-F5344CB8AC3E}">
        <p14:creationId xmlns:p14="http://schemas.microsoft.com/office/powerpoint/2010/main" val="3856905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User </a:t>
            </a:r>
            <a:r>
              <a:rPr lang="en-US" dirty="0" err="1" smtClean="0"/>
              <a:t>ScenarIOS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942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www.designorate.com/wp-content/uploads/2017/06/ux-reserch-scenarios.jpg?x20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7088"/>
            <a:ext cx="8875542" cy="6419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571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Elaborated Scenarios </a:t>
            </a:r>
            <a:endParaRPr lang="en-US" dirty="0"/>
          </a:p>
        </p:txBody>
      </p:sp>
      <p:sp>
        <p:nvSpPr>
          <p:cNvPr id="3" name="Content Placeholder 2"/>
          <p:cNvSpPr>
            <a:spLocks noGrp="1"/>
          </p:cNvSpPr>
          <p:nvPr>
            <p:ph idx="1"/>
          </p:nvPr>
        </p:nvSpPr>
        <p:spPr>
          <a:xfrm>
            <a:off x="477590" y="1336228"/>
            <a:ext cx="11551277" cy="2218341"/>
          </a:xfrm>
        </p:spPr>
        <p:txBody>
          <a:bodyPr>
            <a:normAutofit lnSpcReduction="10000"/>
          </a:bodyPr>
          <a:lstStyle/>
          <a:p>
            <a:r>
              <a:rPr lang="en-US" dirty="0" smtClean="0"/>
              <a:t>Give more user story details. </a:t>
            </a:r>
          </a:p>
          <a:p>
            <a:r>
              <a:rPr lang="en-US" dirty="0" smtClean="0"/>
              <a:t>Deeper understanding of the users and users’ characteristics that may help or hinder site interaction. </a:t>
            </a:r>
          </a:p>
          <a:p>
            <a:r>
              <a:rPr lang="en-US" dirty="0" smtClean="0"/>
              <a:t>Results in developing content, functionality, and site behavior that users find comfortable and easy to work with.</a:t>
            </a:r>
          </a:p>
          <a:p>
            <a:endParaRPr lang="en-US" dirty="0" smtClean="0"/>
          </a:p>
          <a:p>
            <a:endParaRPr lang="en-US" dirty="0"/>
          </a:p>
        </p:txBody>
      </p:sp>
    </p:spTree>
    <p:extLst>
      <p:ext uri="{BB962C8B-B14F-4D97-AF65-F5344CB8AC3E}">
        <p14:creationId xmlns:p14="http://schemas.microsoft.com/office/powerpoint/2010/main" val="3004550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ea typeface="Times New Roman" panose="02020603050405020304" pitchFamily="18" charset="0"/>
                <a:cs typeface="Calibri" panose="020F0502020204030204" pitchFamily="34" charset="0"/>
              </a:rPr>
              <a:t>Example</a:t>
            </a:r>
            <a:r>
              <a:rPr lang="en-US" dirty="0" smtClean="0">
                <a:latin typeface="Calibri" panose="020F0502020204030204" pitchFamily="34" charset="0"/>
                <a:ea typeface="Times New Roman" panose="02020603050405020304" pitchFamily="18" charset="0"/>
                <a:cs typeface="Calibri" panose="020F0502020204030204" pitchFamily="34" charset="0"/>
              </a:rPr>
              <a:t>: </a:t>
            </a:r>
            <a:r>
              <a:rPr lang="en-US" sz="4000" dirty="0" smtClean="0">
                <a:latin typeface="Calibri" panose="020F0502020204030204" pitchFamily="34" charset="0"/>
                <a:ea typeface="Calibri" panose="020F0502020204030204" pitchFamily="34" charset="0"/>
                <a:cs typeface="Times New Roman" panose="02020603050405020304" pitchFamily="18" charset="0"/>
              </a:rPr>
              <a:t/>
            </a:r>
            <a:br>
              <a:rPr lang="en-US" sz="4000" dirty="0" smtClean="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Content Placeholder 3"/>
          <p:cNvSpPr>
            <a:spLocks noGrp="1"/>
          </p:cNvSpPr>
          <p:nvPr>
            <p:ph idx="1"/>
          </p:nvPr>
        </p:nvSpPr>
        <p:spPr>
          <a:xfrm>
            <a:off x="0" y="1027906"/>
            <a:ext cx="11527302" cy="5909310"/>
          </a:xfrm>
          <a:prstGeom prst="rect">
            <a:avLst/>
          </a:prstGeom>
          <a:noFill/>
        </p:spPr>
        <p:txBody>
          <a:bodyPr wrap="square">
            <a:spAutoFit/>
          </a:bodyPr>
          <a:lstStyle/>
          <a:p>
            <a:pPr indent="0" fontAlgn="base">
              <a:spcAft>
                <a:spcPts val="0"/>
              </a:spcAft>
              <a:buNone/>
            </a:pPr>
            <a:r>
              <a:rPr lang="en-US" sz="2800" dirty="0" smtClean="0">
                <a:latin typeface="Calibri" panose="020F0502020204030204" pitchFamily="34" charset="0"/>
                <a:ea typeface="Times New Roman" panose="02020603050405020304" pitchFamily="18" charset="0"/>
                <a:cs typeface="Calibri" panose="020F0502020204030204" pitchFamily="34" charset="0"/>
              </a:rPr>
              <a:t>Mr</a:t>
            </a:r>
            <a:r>
              <a:rPr lang="en-US" sz="2800" dirty="0">
                <a:latin typeface="Calibri" panose="020F0502020204030204" pitchFamily="34" charset="0"/>
                <a:ea typeface="Times New Roman" panose="02020603050405020304" pitchFamily="18" charset="0"/>
                <a:cs typeface="Calibri" panose="020F0502020204030204" pitchFamily="34" charset="0"/>
              </a:rPr>
              <a:t>. and Mrs. Macomb are retired schoolteachers who are now in their 70s. Their Social Security checks are an important part of their income. They've just sold their big house and moved to a small apartment. They know that one of the many chores they need to do now is tell the Social Security Administration that they have moved. They don't know where the nearest Social Security office is and it's getting harder for them to do a lot of walking </a:t>
            </a:r>
            <a:r>
              <a:rPr lang="en-US" sz="2800" dirty="0" smtClean="0">
                <a:latin typeface="Calibri" panose="020F0502020204030204" pitchFamily="34" charset="0"/>
                <a:ea typeface="Times New Roman" panose="02020603050405020304" pitchFamily="18" charset="0"/>
                <a:cs typeface="Calibri" panose="020F0502020204030204" pitchFamily="34" charset="0"/>
              </a:rPr>
              <a:t>oar </a:t>
            </a:r>
            <a:r>
              <a:rPr lang="en-US" sz="2800" dirty="0">
                <a:latin typeface="Calibri" panose="020F0502020204030204" pitchFamily="34" charset="0"/>
                <a:ea typeface="Times New Roman" panose="02020603050405020304" pitchFamily="18" charset="0"/>
                <a:cs typeface="Calibri" panose="020F0502020204030204" pitchFamily="34" charset="0"/>
              </a:rPr>
              <a:t>driving. If it is easy and safe enough, they would like to use the computer to notify the Social Security Administration of their move. However, they are somewhat nervous about doing a task like this by computer. They never used computers in their jobs. However, their son, Steve, gave them a computer last year, set it up for them, and showed them how to use email and go to websites. They have never been to the Social Security Administration's website, so they don't know how it is organized. Also, they are reluctant to give out personal information online, so they want to know how safe it is to tell the agency about their new address this way.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147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A </a:t>
            </a:r>
            <a:r>
              <a:rPr lang="en-US" b="1" dirty="0"/>
              <a:t>successful withdrawal attempt at an automated teller machine (ATM).</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John Smith presses the "Withdraw Funds" button</a:t>
            </a:r>
          </a:p>
          <a:p>
            <a:pPr lvl="0"/>
            <a:r>
              <a:rPr lang="en-US" dirty="0"/>
              <a:t>The ATM displays the preset withdrawal amounts ($20, $40, and so on)</a:t>
            </a:r>
          </a:p>
          <a:p>
            <a:pPr lvl="0"/>
            <a:r>
              <a:rPr lang="en-US" dirty="0"/>
              <a:t>John chooses the option to specify the amount of the withdrawal</a:t>
            </a:r>
          </a:p>
          <a:p>
            <a:pPr lvl="0"/>
            <a:r>
              <a:rPr lang="en-US" dirty="0"/>
              <a:t>The ATM displays an input field for the withdrawal amount</a:t>
            </a:r>
          </a:p>
          <a:p>
            <a:pPr lvl="0"/>
            <a:r>
              <a:rPr lang="en-US" dirty="0"/>
              <a:t>John indicates that he wishes to withdraw $50 dollars</a:t>
            </a:r>
          </a:p>
          <a:p>
            <a:pPr lvl="0"/>
            <a:r>
              <a:rPr lang="en-US" dirty="0"/>
              <a:t>The ATM displays a list of John's accounts, a checking and two savings accounts</a:t>
            </a:r>
          </a:p>
          <a:p>
            <a:pPr lvl="0"/>
            <a:r>
              <a:rPr lang="en-US" dirty="0"/>
              <a:t>John chooses his checking account</a:t>
            </a:r>
          </a:p>
          <a:p>
            <a:pPr lvl="0"/>
            <a:r>
              <a:rPr lang="en-US" dirty="0"/>
              <a:t>The ATM verifies that the amount may be withdrawn from his account</a:t>
            </a:r>
          </a:p>
          <a:p>
            <a:pPr lvl="0"/>
            <a:r>
              <a:rPr lang="en-US" dirty="0"/>
              <a:t>The ATM verifies that there is at least $50 available to be disbursed from the machine</a:t>
            </a:r>
          </a:p>
          <a:p>
            <a:pPr lvl="0"/>
            <a:r>
              <a:rPr lang="en-US" dirty="0"/>
              <a:t>The ATM debits John's account by $50</a:t>
            </a:r>
          </a:p>
          <a:p>
            <a:pPr lvl="0"/>
            <a:r>
              <a:rPr lang="en-US" dirty="0"/>
              <a:t>The ATM disburses $50 in cash </a:t>
            </a:r>
          </a:p>
          <a:p>
            <a:pPr lvl="0"/>
            <a:r>
              <a:rPr lang="en-US" dirty="0"/>
              <a:t>The ATM displays the "Do you wish to print a receipt" options</a:t>
            </a:r>
          </a:p>
          <a:p>
            <a:pPr lvl="0"/>
            <a:r>
              <a:rPr lang="en-US" dirty="0"/>
              <a:t>John indicates "Yes"</a:t>
            </a:r>
          </a:p>
          <a:p>
            <a:r>
              <a:rPr lang="en-US" dirty="0"/>
              <a:t>The ATM prints the receipt</a:t>
            </a:r>
          </a:p>
        </p:txBody>
      </p:sp>
    </p:spTree>
    <p:extLst>
      <p:ext uri="{BB962C8B-B14F-4D97-AF65-F5344CB8AC3E}">
        <p14:creationId xmlns:p14="http://schemas.microsoft.com/office/powerpoint/2010/main" val="3599157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Full Scale Task Scenarios</a:t>
            </a:r>
            <a:endParaRPr lang="en-US" dirty="0"/>
          </a:p>
        </p:txBody>
      </p:sp>
      <p:sp>
        <p:nvSpPr>
          <p:cNvPr id="3" name="Content Placeholder 2"/>
          <p:cNvSpPr>
            <a:spLocks noGrp="1"/>
          </p:cNvSpPr>
          <p:nvPr>
            <p:ph idx="1"/>
          </p:nvPr>
        </p:nvSpPr>
        <p:spPr/>
        <p:txBody>
          <a:bodyPr/>
          <a:lstStyle/>
          <a:p>
            <a:r>
              <a:rPr lang="en-US" b="1" dirty="0"/>
              <a:t> </a:t>
            </a:r>
            <a:r>
              <a:rPr lang="en-US" dirty="0"/>
              <a:t>include the steps to accomplish the task. </a:t>
            </a:r>
            <a:endParaRPr lang="en-US" dirty="0" smtClean="0"/>
          </a:p>
          <a:p>
            <a:r>
              <a:rPr lang="en-US" dirty="0" smtClean="0"/>
              <a:t>Report </a:t>
            </a:r>
            <a:r>
              <a:rPr lang="en-US" dirty="0"/>
              <a:t>all the steps that a specific user currently takes to accomplish the task </a:t>
            </a:r>
            <a:endParaRPr lang="en-US" dirty="0" smtClean="0"/>
          </a:p>
          <a:p>
            <a:r>
              <a:rPr lang="en-US" dirty="0" smtClean="0"/>
              <a:t>Describe </a:t>
            </a:r>
            <a:r>
              <a:rPr lang="en-US" dirty="0"/>
              <a:t>the steps you plan to set up for users in the new site. </a:t>
            </a:r>
            <a:endParaRPr lang="en-US" dirty="0" smtClean="0"/>
          </a:p>
          <a:p>
            <a:r>
              <a:rPr lang="en-US" dirty="0" smtClean="0"/>
              <a:t>Scenarios </a:t>
            </a:r>
            <a:r>
              <a:rPr lang="en-US" dirty="0"/>
              <a:t>at this level are very similar to use cases, but they lay out the steps from the user's point of view rather than from the website's point of view. </a:t>
            </a:r>
            <a:endParaRPr lang="en-US" dirty="0" smtClean="0"/>
          </a:p>
          <a:p>
            <a:r>
              <a:rPr lang="en-US" dirty="0" smtClean="0"/>
              <a:t>Explain </a:t>
            </a:r>
            <a:r>
              <a:rPr lang="en-US" dirty="0"/>
              <a:t>how the site supports the goal-oriented scenarios </a:t>
            </a:r>
            <a:r>
              <a:rPr lang="en-US" dirty="0" smtClean="0"/>
              <a:t>created at the beginning</a:t>
            </a:r>
            <a:endParaRPr lang="en-US" dirty="0"/>
          </a:p>
          <a:p>
            <a:endParaRPr lang="en-US" dirty="0"/>
          </a:p>
        </p:txBody>
      </p:sp>
    </p:spTree>
    <p:extLst>
      <p:ext uri="{BB962C8B-B14F-4D97-AF65-F5344CB8AC3E}">
        <p14:creationId xmlns:p14="http://schemas.microsoft.com/office/powerpoint/2010/main" val="4053912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uxforthemasses.com/wp-content/uploads/2010/11/Scenario-map-example.png"/>
          <p:cNvPicPr/>
          <p:nvPr/>
        </p:nvPicPr>
        <p:blipFill>
          <a:blip r:embed="rId2">
            <a:extLst>
              <a:ext uri="{28A0092B-C50C-407E-A947-70E740481C1C}">
                <a14:useLocalDpi xmlns:a14="http://schemas.microsoft.com/office/drawing/2010/main" val="0"/>
              </a:ext>
            </a:extLst>
          </a:blip>
          <a:srcRect/>
          <a:stretch>
            <a:fillRect/>
          </a:stretch>
        </p:blipFill>
        <p:spPr bwMode="auto">
          <a:xfrm>
            <a:off x="78546" y="0"/>
            <a:ext cx="10753578" cy="6858000"/>
          </a:xfrm>
          <a:prstGeom prst="rect">
            <a:avLst/>
          </a:prstGeom>
          <a:noFill/>
          <a:ln>
            <a:noFill/>
          </a:ln>
        </p:spPr>
      </p:pic>
    </p:spTree>
    <p:extLst>
      <p:ext uri="{BB962C8B-B14F-4D97-AF65-F5344CB8AC3E}">
        <p14:creationId xmlns:p14="http://schemas.microsoft.com/office/powerpoint/2010/main" val="335927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user scenario?</a:t>
            </a:r>
            <a:endParaRPr lang="en-US" dirty="0"/>
          </a:p>
        </p:txBody>
      </p:sp>
      <p:sp>
        <p:nvSpPr>
          <p:cNvPr id="3" name="Content Placeholder 2"/>
          <p:cNvSpPr>
            <a:spLocks noGrp="1"/>
          </p:cNvSpPr>
          <p:nvPr>
            <p:ph idx="1"/>
          </p:nvPr>
        </p:nvSpPr>
        <p:spPr/>
        <p:txBody>
          <a:bodyPr>
            <a:normAutofit fontScale="92500"/>
          </a:bodyPr>
          <a:lstStyle/>
          <a:p>
            <a:r>
              <a:rPr lang="en-US" dirty="0"/>
              <a:t>A </a:t>
            </a:r>
            <a:r>
              <a:rPr lang="en-US" b="1" dirty="0"/>
              <a:t>user scenario</a:t>
            </a:r>
            <a:r>
              <a:rPr lang="en-US" dirty="0"/>
              <a:t> is a narrative, which describes how a </a:t>
            </a:r>
            <a:r>
              <a:rPr lang="en-US" b="1" dirty="0"/>
              <a:t>user</a:t>
            </a:r>
            <a:r>
              <a:rPr lang="en-US" dirty="0"/>
              <a:t> might interact with a website or software application. </a:t>
            </a:r>
            <a:endParaRPr lang="en-US" dirty="0" smtClean="0"/>
          </a:p>
          <a:p>
            <a:r>
              <a:rPr lang="en-US" dirty="0" smtClean="0"/>
              <a:t>In </a:t>
            </a:r>
            <a:r>
              <a:rPr lang="en-US" dirty="0"/>
              <a:t>a </a:t>
            </a:r>
            <a:r>
              <a:rPr lang="en-US" b="1" dirty="0"/>
              <a:t>user scenario</a:t>
            </a:r>
            <a:r>
              <a:rPr lang="en-US" dirty="0"/>
              <a:t>, a specific task is specified and a narrative is written describing how a </a:t>
            </a:r>
            <a:r>
              <a:rPr lang="en-US" b="1" dirty="0"/>
              <a:t>user</a:t>
            </a:r>
            <a:r>
              <a:rPr lang="en-US" dirty="0"/>
              <a:t> might accomplish this task.</a:t>
            </a:r>
          </a:p>
          <a:p>
            <a:pPr fontAlgn="base"/>
            <a:r>
              <a:rPr lang="en-US" dirty="0"/>
              <a:t>Scenarios describe the stories and context behind why a specific user or user group comes to your site.  </a:t>
            </a:r>
            <a:endParaRPr lang="en-US" dirty="0" smtClean="0"/>
          </a:p>
          <a:p>
            <a:pPr fontAlgn="base"/>
            <a:r>
              <a:rPr lang="en-US" dirty="0" smtClean="0"/>
              <a:t>They </a:t>
            </a:r>
            <a:r>
              <a:rPr lang="en-US" dirty="0"/>
              <a:t>note the goals and questions to be achieved and sometimes define the possibilities of how the user(s) can achieve them on the site.</a:t>
            </a:r>
          </a:p>
          <a:p>
            <a:pPr fontAlgn="base"/>
            <a:r>
              <a:rPr lang="en-US" dirty="0"/>
              <a:t>Scenarios are critical both for designing an interface and for usability testing.</a:t>
            </a:r>
          </a:p>
          <a:p>
            <a:endParaRPr lang="en-US" dirty="0"/>
          </a:p>
        </p:txBody>
      </p:sp>
    </p:spTree>
    <p:extLst>
      <p:ext uri="{BB962C8B-B14F-4D97-AF65-F5344CB8AC3E}">
        <p14:creationId xmlns:p14="http://schemas.microsoft.com/office/powerpoint/2010/main" val="1096969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Using Scenarios in Website </a:t>
            </a:r>
            <a:r>
              <a:rPr lang="en-US" b="1" dirty="0" smtClean="0"/>
              <a:t>Design</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impossible </a:t>
            </a:r>
            <a:r>
              <a:rPr lang="en-US" dirty="0"/>
              <a:t>to write down every scenario that every user has for visiting </a:t>
            </a:r>
            <a:r>
              <a:rPr lang="en-US" dirty="0" smtClean="0"/>
              <a:t>the website</a:t>
            </a:r>
            <a:r>
              <a:rPr lang="en-US" dirty="0"/>
              <a:t>. </a:t>
            </a:r>
            <a:endParaRPr lang="en-US" dirty="0" smtClean="0"/>
          </a:p>
          <a:p>
            <a:pPr lvl="1" fontAlgn="base"/>
            <a:r>
              <a:rPr lang="en-US" dirty="0" smtClean="0"/>
              <a:t>write </a:t>
            </a:r>
            <a:r>
              <a:rPr lang="en-US" dirty="0"/>
              <a:t>down 10 to 30 of the most common reasons that users have for visiting or tasks that users want to do</a:t>
            </a:r>
            <a:r>
              <a:rPr lang="en-US" dirty="0" smtClean="0"/>
              <a:t>.</a:t>
            </a:r>
            <a:endParaRPr lang="en-US" dirty="0"/>
          </a:p>
          <a:p>
            <a:pPr fontAlgn="base"/>
            <a:r>
              <a:rPr lang="en-US" dirty="0"/>
              <a:t>Scenarios can also work together with </a:t>
            </a:r>
            <a:r>
              <a:rPr lang="en-US" dirty="0">
                <a:solidFill>
                  <a:srgbClr val="FF0000"/>
                </a:solidFill>
              </a:rPr>
              <a:t>personas</a:t>
            </a:r>
            <a:r>
              <a:rPr lang="en-US" dirty="0"/>
              <a:t> by serving as the stories behind why the particular persona would come to your website. </a:t>
            </a:r>
            <a:endParaRPr lang="en-US" dirty="0" smtClean="0"/>
          </a:p>
          <a:p>
            <a:pPr lvl="1" fontAlgn="base"/>
            <a:r>
              <a:rPr lang="en-US" dirty="0" smtClean="0"/>
              <a:t>What </a:t>
            </a:r>
            <a:r>
              <a:rPr lang="en-US" dirty="0"/>
              <a:t>does the persona hope to accomplish by visiting the website? </a:t>
            </a:r>
          </a:p>
          <a:p>
            <a:pPr lvl="1" fontAlgn="base"/>
            <a:r>
              <a:rPr lang="en-US" dirty="0" smtClean="0"/>
              <a:t>What </a:t>
            </a:r>
            <a:r>
              <a:rPr lang="en-US" dirty="0"/>
              <a:t>characteristics of the persona might help or hinder his or her site interaction</a:t>
            </a:r>
            <a:r>
              <a:rPr lang="en-US" dirty="0" smtClean="0"/>
              <a:t>?</a:t>
            </a:r>
            <a:endParaRPr lang="en-US" dirty="0"/>
          </a:p>
          <a:p>
            <a:pPr fontAlgn="base"/>
            <a:r>
              <a:rPr lang="en-US" dirty="0" smtClean="0"/>
              <a:t>Focus </a:t>
            </a:r>
            <a:r>
              <a:rPr lang="en-US" dirty="0"/>
              <a:t>on </a:t>
            </a:r>
            <a:r>
              <a:rPr lang="en-US" u="sng" dirty="0"/>
              <a:t>users and their tasks </a:t>
            </a:r>
            <a:r>
              <a:rPr lang="en-US" dirty="0"/>
              <a:t>rather than on </a:t>
            </a:r>
            <a:r>
              <a:rPr lang="en-US" dirty="0" smtClean="0"/>
              <a:t>the site's </a:t>
            </a:r>
            <a:r>
              <a:rPr lang="en-US" dirty="0"/>
              <a:t>organization and internal structure. </a:t>
            </a:r>
            <a:endParaRPr lang="en-US" dirty="0" smtClean="0"/>
          </a:p>
          <a:p>
            <a:pPr fontAlgn="base"/>
            <a:r>
              <a:rPr lang="en-US" dirty="0" smtClean="0"/>
              <a:t>=&gt; Understand </a:t>
            </a:r>
            <a:r>
              <a:rPr lang="en-US" dirty="0"/>
              <a:t>what content the site must have and how it should be organized.</a:t>
            </a:r>
          </a:p>
          <a:p>
            <a:endParaRPr lang="en-US" dirty="0"/>
          </a:p>
        </p:txBody>
      </p:sp>
    </p:spTree>
    <p:extLst>
      <p:ext uri="{BB962C8B-B14F-4D97-AF65-F5344CB8AC3E}">
        <p14:creationId xmlns:p14="http://schemas.microsoft.com/office/powerpoint/2010/main" val="169247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6" y="100818"/>
            <a:ext cx="10515600" cy="1071160"/>
          </a:xfrm>
        </p:spPr>
        <p:txBody>
          <a:bodyPr/>
          <a:lstStyle/>
          <a:p>
            <a:r>
              <a:rPr lang="en-US" dirty="0" smtClean="0"/>
              <a:t>What are Personas?</a:t>
            </a:r>
            <a:endParaRPr lang="en-US" dirty="0"/>
          </a:p>
        </p:txBody>
      </p:sp>
      <p:sp>
        <p:nvSpPr>
          <p:cNvPr id="3" name="Content Placeholder 2"/>
          <p:cNvSpPr>
            <a:spLocks noGrp="1"/>
          </p:cNvSpPr>
          <p:nvPr>
            <p:ph idx="1"/>
          </p:nvPr>
        </p:nvSpPr>
        <p:spPr>
          <a:xfrm>
            <a:off x="167425" y="1426380"/>
            <a:ext cx="11822806" cy="2282735"/>
          </a:xfrm>
        </p:spPr>
        <p:txBody>
          <a:bodyPr/>
          <a:lstStyle/>
          <a:p>
            <a:r>
              <a:rPr lang="en-US" b="1" dirty="0"/>
              <a:t>Personas</a:t>
            </a:r>
            <a:r>
              <a:rPr lang="en-US" dirty="0"/>
              <a:t> are fictional characters, </a:t>
            </a:r>
            <a:r>
              <a:rPr lang="en-US" dirty="0" smtClean="0"/>
              <a:t>created </a:t>
            </a:r>
            <a:r>
              <a:rPr lang="en-US" dirty="0"/>
              <a:t>based upon </a:t>
            </a:r>
            <a:r>
              <a:rPr lang="en-US" dirty="0" smtClean="0"/>
              <a:t>research </a:t>
            </a:r>
            <a:r>
              <a:rPr lang="en-US" dirty="0"/>
              <a:t>in order to represent the different user types that might use your service, product, site, or brand in a similar way. </a:t>
            </a:r>
            <a:endParaRPr lang="en-US" dirty="0" smtClean="0"/>
          </a:p>
          <a:p>
            <a:r>
              <a:rPr lang="en-US" dirty="0" smtClean="0"/>
              <a:t>Creating</a:t>
            </a:r>
            <a:r>
              <a:rPr lang="en-US" dirty="0"/>
              <a:t> </a:t>
            </a:r>
            <a:r>
              <a:rPr lang="en-US" b="1" dirty="0"/>
              <a:t>personas</a:t>
            </a:r>
            <a:r>
              <a:rPr lang="en-US" dirty="0"/>
              <a:t> will help </a:t>
            </a:r>
            <a:r>
              <a:rPr lang="en-US" dirty="0" smtClean="0"/>
              <a:t>clarifying your </a:t>
            </a:r>
            <a:r>
              <a:rPr lang="en-US" dirty="0"/>
              <a:t>users' needs, experiences, </a:t>
            </a:r>
            <a:r>
              <a:rPr lang="en-US" dirty="0" err="1"/>
              <a:t>behaviours</a:t>
            </a:r>
            <a:r>
              <a:rPr lang="en-US" dirty="0"/>
              <a:t> and goals.</a:t>
            </a:r>
          </a:p>
          <a:p>
            <a:endParaRPr lang="en-US" dirty="0"/>
          </a:p>
        </p:txBody>
      </p:sp>
      <p:pic>
        <p:nvPicPr>
          <p:cNvPr id="4" name="Picture 3" descr="https://public-media.interaction-design.org/images/uploads/8f9de451987dcf58884332b56b51a62f.jpg"/>
          <p:cNvPicPr/>
          <p:nvPr/>
        </p:nvPicPr>
        <p:blipFill>
          <a:blip r:embed="rId2">
            <a:extLst>
              <a:ext uri="{28A0092B-C50C-407E-A947-70E740481C1C}">
                <a14:useLocalDpi xmlns:a14="http://schemas.microsoft.com/office/drawing/2010/main" val="0"/>
              </a:ext>
            </a:extLst>
          </a:blip>
          <a:srcRect/>
          <a:stretch>
            <a:fillRect/>
          </a:stretch>
        </p:blipFill>
        <p:spPr bwMode="auto">
          <a:xfrm>
            <a:off x="4116844" y="3163658"/>
            <a:ext cx="6714289" cy="3578431"/>
          </a:xfrm>
          <a:prstGeom prst="rect">
            <a:avLst/>
          </a:prstGeom>
          <a:noFill/>
          <a:ln>
            <a:noFill/>
          </a:ln>
        </p:spPr>
      </p:pic>
    </p:spTree>
    <p:extLst>
      <p:ext uri="{BB962C8B-B14F-4D97-AF65-F5344CB8AC3E}">
        <p14:creationId xmlns:p14="http://schemas.microsoft.com/office/powerpoint/2010/main" val="227368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personas</a:t>
            </a:r>
            <a:br>
              <a:rPr lang="en-US" dirty="0" smtClean="0"/>
            </a:br>
            <a:endParaRPr lang="en-US" dirty="0"/>
          </a:p>
        </p:txBody>
      </p:sp>
      <p:sp>
        <p:nvSpPr>
          <p:cNvPr id="3" name="Content Placeholder 2"/>
          <p:cNvSpPr>
            <a:spLocks noGrp="1"/>
          </p:cNvSpPr>
          <p:nvPr>
            <p:ph idx="1"/>
          </p:nvPr>
        </p:nvSpPr>
        <p:spPr/>
        <p:txBody>
          <a:bodyPr/>
          <a:lstStyle/>
          <a:p>
            <a:pPr lvl="0" fontAlgn="base"/>
            <a:r>
              <a:rPr lang="en-US" dirty="0" smtClean="0"/>
              <a:t>Represent </a:t>
            </a:r>
            <a:r>
              <a:rPr lang="en-US" dirty="0"/>
              <a:t>a major user group for </a:t>
            </a:r>
            <a:r>
              <a:rPr lang="en-US" dirty="0" smtClean="0"/>
              <a:t>the </a:t>
            </a:r>
            <a:r>
              <a:rPr lang="en-US" dirty="0"/>
              <a:t>website</a:t>
            </a:r>
          </a:p>
          <a:p>
            <a:pPr lvl="0" fontAlgn="base"/>
            <a:r>
              <a:rPr lang="en-US" dirty="0"/>
              <a:t>Express and focus on the major needs and expectations of the most important user groups</a:t>
            </a:r>
          </a:p>
          <a:p>
            <a:pPr lvl="0" fontAlgn="base"/>
            <a:r>
              <a:rPr lang="en-US" dirty="0"/>
              <a:t>Give a clear picture of the user's expectations and how they're likely to use the site</a:t>
            </a:r>
          </a:p>
          <a:p>
            <a:pPr lvl="0" fontAlgn="base"/>
            <a:r>
              <a:rPr lang="en-US" dirty="0"/>
              <a:t>Aid in uncovering universal features and functionality</a:t>
            </a:r>
          </a:p>
          <a:p>
            <a:pPr lvl="0" fontAlgn="base"/>
            <a:r>
              <a:rPr lang="en-US" dirty="0"/>
              <a:t>Describe real people with backgrounds, goals, and values</a:t>
            </a:r>
          </a:p>
          <a:p>
            <a:endParaRPr lang="en-US" dirty="0"/>
          </a:p>
        </p:txBody>
      </p:sp>
    </p:spTree>
    <p:extLst>
      <p:ext uri="{BB962C8B-B14F-4D97-AF65-F5344CB8AC3E}">
        <p14:creationId xmlns:p14="http://schemas.microsoft.com/office/powerpoint/2010/main" val="742924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Consider When Writing Scenarios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Good </a:t>
            </a:r>
            <a:r>
              <a:rPr lang="en-US" dirty="0"/>
              <a:t>scenarios are concise but answer the following key questions:</a:t>
            </a:r>
          </a:p>
          <a:p>
            <a:pPr lvl="0" fontAlgn="base"/>
            <a:r>
              <a:rPr lang="en-US" b="1" dirty="0"/>
              <a:t>Who is the user?</a:t>
            </a:r>
            <a:r>
              <a:rPr lang="en-US" dirty="0"/>
              <a:t> Use the personas that have been developed to reflect the real, major user groups coming to your site.</a:t>
            </a:r>
          </a:p>
          <a:p>
            <a:pPr lvl="0" fontAlgn="base"/>
            <a:r>
              <a:rPr lang="en-US" b="1" dirty="0"/>
              <a:t>Why does the user come to the site? </a:t>
            </a:r>
            <a:r>
              <a:rPr lang="en-US" dirty="0"/>
              <a:t> Note what motivates the user to come to the site and their expectations upon arrival, if any.</a:t>
            </a:r>
          </a:p>
          <a:p>
            <a:pPr lvl="0" fontAlgn="base"/>
            <a:r>
              <a:rPr lang="en-US" b="1" dirty="0"/>
              <a:t>What goals does he/she have</a:t>
            </a:r>
            <a:r>
              <a:rPr lang="en-US" dirty="0"/>
              <a:t>? Through task analysis, you can better understand the what the user wants on your site and therefore what the site must have for them to leave satisfied. </a:t>
            </a:r>
          </a:p>
          <a:p>
            <a:endParaRPr lang="en-US" dirty="0" smtClean="0"/>
          </a:p>
          <a:p>
            <a:pPr fontAlgn="base"/>
            <a:r>
              <a:rPr lang="en-US" dirty="0"/>
              <a:t>Some scenarios also answer:</a:t>
            </a:r>
          </a:p>
          <a:p>
            <a:pPr lvl="0" fontAlgn="base"/>
            <a:r>
              <a:rPr lang="en-US" b="1" dirty="0"/>
              <a:t>How can the user achieve their goals on the site? </a:t>
            </a:r>
            <a:r>
              <a:rPr lang="en-US" dirty="0"/>
              <a:t>Define how the user can achieve his/ her goal on the site, identifying the various possibilities and any potential </a:t>
            </a:r>
            <a:r>
              <a:rPr lang="en-US" dirty="0" smtClean="0"/>
              <a:t>barrier</a:t>
            </a:r>
            <a:endParaRPr lang="en-US" dirty="0"/>
          </a:p>
        </p:txBody>
      </p:sp>
    </p:spTree>
    <p:extLst>
      <p:ext uri="{BB962C8B-B14F-4D97-AF65-F5344CB8AC3E}">
        <p14:creationId xmlns:p14="http://schemas.microsoft.com/office/powerpoint/2010/main" val="1115324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to consider for user scenarios</a:t>
            </a: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US" b="1" dirty="0" smtClean="0"/>
              <a:t>Persona’s </a:t>
            </a:r>
            <a:r>
              <a:rPr lang="en-US" b="1" dirty="0"/>
              <a:t>environment </a:t>
            </a:r>
            <a:r>
              <a:rPr lang="en-US" dirty="0"/>
              <a:t>—  Know where your persona is accessing your website, whether at work, at home, or perhaps in a coffee shop.</a:t>
            </a:r>
          </a:p>
          <a:p>
            <a:pPr lvl="0" fontAlgn="base"/>
            <a:r>
              <a:rPr lang="en-US" b="1" dirty="0"/>
              <a:t>Persona’s mentality </a:t>
            </a:r>
            <a:r>
              <a:rPr lang="en-US" dirty="0"/>
              <a:t>— Visualize the scene and know what is going through your persona’s mind. This is a good opportunity to figure out how the user feels when they interact with your site.</a:t>
            </a:r>
          </a:p>
          <a:p>
            <a:pPr lvl="0" fontAlgn="base"/>
            <a:r>
              <a:rPr lang="en-US" b="1" dirty="0"/>
              <a:t>Impetus and motivations </a:t>
            </a:r>
            <a:r>
              <a:rPr lang="en-US" dirty="0"/>
              <a:t>— Your persona is on your site, and you need to know why. Keep in mind the specific goal motivating the persona to interact with the web site, and understand why now, or what triggered the scenario.</a:t>
            </a:r>
          </a:p>
          <a:p>
            <a:pPr lvl="0" fontAlgn="base"/>
            <a:r>
              <a:rPr lang="en-US" b="1" dirty="0"/>
              <a:t>External factors impacting use</a:t>
            </a:r>
            <a:r>
              <a:rPr lang="en-US" dirty="0"/>
              <a:t> — These could be a wide range of elements, from the speed of the Internet, the amount of time at their disposal, or maybe even a distraction from loud construction happening outside</a:t>
            </a:r>
            <a:r>
              <a:rPr lang="en-US" dirty="0" smtClean="0"/>
              <a:t>.</a:t>
            </a:r>
            <a:endParaRPr lang="en-US" dirty="0"/>
          </a:p>
        </p:txBody>
      </p:sp>
    </p:spTree>
    <p:extLst>
      <p:ext uri="{BB962C8B-B14F-4D97-AF65-F5344CB8AC3E}">
        <p14:creationId xmlns:p14="http://schemas.microsoft.com/office/powerpoint/2010/main" val="660862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Scenarios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Goal- </a:t>
            </a:r>
            <a:r>
              <a:rPr lang="en-US" b="1" dirty="0"/>
              <a:t>or Task-Based Scenarios </a:t>
            </a:r>
            <a:endParaRPr lang="en-US" b="1" dirty="0" smtClean="0"/>
          </a:p>
          <a:p>
            <a:r>
              <a:rPr lang="en-US" b="1" dirty="0"/>
              <a:t>Elaborated Scenarios </a:t>
            </a:r>
            <a:endParaRPr lang="en-US" b="1" dirty="0" smtClean="0"/>
          </a:p>
          <a:p>
            <a:r>
              <a:rPr lang="en-US" b="1" dirty="0"/>
              <a:t>Full Scale Task Scenarios </a:t>
            </a:r>
            <a:endParaRPr lang="en-US" dirty="0"/>
          </a:p>
        </p:txBody>
      </p:sp>
    </p:spTree>
    <p:extLst>
      <p:ext uri="{BB962C8B-B14F-4D97-AF65-F5344CB8AC3E}">
        <p14:creationId xmlns:p14="http://schemas.microsoft.com/office/powerpoint/2010/main" val="893874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 or Task-Based Scenarios</a:t>
            </a:r>
            <a:endParaRPr lang="en-US" dirty="0"/>
          </a:p>
        </p:txBody>
      </p:sp>
      <p:sp>
        <p:nvSpPr>
          <p:cNvPr id="3" name="Content Placeholder 2"/>
          <p:cNvSpPr>
            <a:spLocks noGrp="1"/>
          </p:cNvSpPr>
          <p:nvPr>
            <p:ph idx="1"/>
          </p:nvPr>
        </p:nvSpPr>
        <p:spPr>
          <a:xfrm>
            <a:off x="838200" y="1825625"/>
            <a:ext cx="10515600" cy="2785012"/>
          </a:xfrm>
        </p:spPr>
        <p:txBody>
          <a:bodyPr>
            <a:normAutofit/>
          </a:bodyPr>
          <a:lstStyle/>
          <a:p>
            <a:pPr fontAlgn="base"/>
            <a:r>
              <a:rPr lang="en-US" dirty="0" smtClean="0"/>
              <a:t>State </a:t>
            </a:r>
            <a:r>
              <a:rPr lang="en-US" dirty="0"/>
              <a:t>only what the user wants to do.  </a:t>
            </a:r>
            <a:endParaRPr lang="en-US" dirty="0" smtClean="0"/>
          </a:p>
          <a:p>
            <a:pPr fontAlgn="base"/>
            <a:r>
              <a:rPr lang="en-US" dirty="0" smtClean="0"/>
              <a:t>Do </a:t>
            </a:r>
            <a:r>
              <a:rPr lang="en-US" dirty="0"/>
              <a:t>not include any information on how the user would complete the scenario.  </a:t>
            </a:r>
            <a:endParaRPr lang="en-US" dirty="0" smtClean="0"/>
          </a:p>
          <a:p>
            <a:pPr fontAlgn="base"/>
            <a:r>
              <a:rPr lang="en-US" dirty="0" smtClean="0"/>
              <a:t>Useful </a:t>
            </a:r>
            <a:r>
              <a:rPr lang="en-US" dirty="0"/>
              <a:t>in helping to define your site architecture and content. </a:t>
            </a:r>
            <a:endParaRPr lang="en-US" dirty="0" smtClean="0"/>
          </a:p>
          <a:p>
            <a:pPr fontAlgn="base"/>
            <a:r>
              <a:rPr lang="en-US" dirty="0" smtClean="0"/>
              <a:t>Used for usability </a:t>
            </a:r>
            <a:r>
              <a:rPr lang="en-US" dirty="0"/>
              <a:t>test. </a:t>
            </a:r>
            <a:endParaRPr lang="en-US" dirty="0" smtClean="0"/>
          </a:p>
        </p:txBody>
      </p:sp>
      <p:sp>
        <p:nvSpPr>
          <p:cNvPr id="4" name="TextBox 3"/>
          <p:cNvSpPr txBox="1"/>
          <p:nvPr/>
        </p:nvSpPr>
        <p:spPr>
          <a:xfrm>
            <a:off x="838200" y="4610637"/>
            <a:ext cx="10881575" cy="1908215"/>
          </a:xfrm>
          <a:prstGeom prst="rect">
            <a:avLst/>
          </a:prstGeom>
          <a:noFill/>
        </p:spPr>
        <p:txBody>
          <a:bodyPr wrap="square" rtlCol="0">
            <a:spAutoFit/>
          </a:bodyPr>
          <a:lstStyle/>
          <a:p>
            <a:pPr fontAlgn="base"/>
            <a:r>
              <a:rPr lang="en-US" sz="2000" b="1" dirty="0"/>
              <a:t>Example</a:t>
            </a:r>
            <a:r>
              <a:rPr lang="en-US" sz="2000" dirty="0"/>
              <a:t>: </a:t>
            </a:r>
            <a:endParaRPr lang="en-US" dirty="0"/>
          </a:p>
          <a:p>
            <a:pPr marL="800100" lvl="1" indent="-342900" fontAlgn="base">
              <a:buFont typeface="Arial" panose="020B0604020202020204" pitchFamily="34" charset="0"/>
              <a:buChar char="•"/>
            </a:pPr>
            <a:r>
              <a:rPr lang="en-US" sz="2000" dirty="0"/>
              <a:t>A parent is worried about a ten-year old refusing to drink milk and wants to know if it really makes a difference that the child is getting very little calcium.</a:t>
            </a:r>
            <a:endParaRPr lang="en-US" dirty="0"/>
          </a:p>
          <a:p>
            <a:pPr marL="800100" lvl="1" indent="-342900" fontAlgn="base">
              <a:buFont typeface="Arial" panose="020B0604020202020204" pitchFamily="34" charset="0"/>
              <a:buChar char="•"/>
            </a:pPr>
            <a:r>
              <a:rPr lang="en-US" sz="2000" dirty="0"/>
              <a:t>You are traveling to Seattle for your job next week and you want to check on the amount you can be reimbursed for meals and other expenses.</a:t>
            </a:r>
            <a:endParaRPr lang="en-US" dirty="0"/>
          </a:p>
          <a:p>
            <a:endParaRPr lang="en-US" dirty="0"/>
          </a:p>
        </p:txBody>
      </p:sp>
    </p:spTree>
    <p:extLst>
      <p:ext uri="{BB962C8B-B14F-4D97-AF65-F5344CB8AC3E}">
        <p14:creationId xmlns:p14="http://schemas.microsoft.com/office/powerpoint/2010/main" val="25660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47D8722E564145A91C9E1137B22BD3" ma:contentTypeVersion="" ma:contentTypeDescription="Create a new document." ma:contentTypeScope="" ma:versionID="9efd273f6991ce74a1900a83dfc40893">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E314F8-79AD-4B4A-A18E-1E9121133DBB}"/>
</file>

<file path=customXml/itemProps2.xml><?xml version="1.0" encoding="utf-8"?>
<ds:datastoreItem xmlns:ds="http://schemas.openxmlformats.org/officeDocument/2006/customXml" ds:itemID="{AC7F970C-2B33-4EAC-9C81-CC13F2847CA4}"/>
</file>

<file path=customXml/itemProps3.xml><?xml version="1.0" encoding="utf-8"?>
<ds:datastoreItem xmlns:ds="http://schemas.openxmlformats.org/officeDocument/2006/customXml" ds:itemID="{AE4D4F19-495E-4559-B969-05B6187FD914}"/>
</file>

<file path=docProps/app.xml><?xml version="1.0" encoding="utf-8"?>
<Properties xmlns="http://schemas.openxmlformats.org/officeDocument/2006/extended-properties" xmlns:vt="http://schemas.openxmlformats.org/officeDocument/2006/docPropsVTypes">
  <Template/>
  <TotalTime>112</TotalTime>
  <Words>627</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User ScenarIOS</vt:lpstr>
      <vt:lpstr>What is a user scenario?</vt:lpstr>
      <vt:lpstr>Using Scenarios in Website Design</vt:lpstr>
      <vt:lpstr>What are Personas?</vt:lpstr>
      <vt:lpstr>Effective personas </vt:lpstr>
      <vt:lpstr>What to Consider When Writing Scenarios </vt:lpstr>
      <vt:lpstr>Factors to consider for user scenarios</vt:lpstr>
      <vt:lpstr>Types of Scenarios </vt:lpstr>
      <vt:lpstr>Goal- or Task-Based Scenarios</vt:lpstr>
      <vt:lpstr>PowerPoint Presentation</vt:lpstr>
      <vt:lpstr>Elaborated Scenarios </vt:lpstr>
      <vt:lpstr>Example:  </vt:lpstr>
      <vt:lpstr>Example: A successful withdrawal attempt at an automated teller machine (ATM).</vt:lpstr>
      <vt:lpstr>Full Scale Task Scenarios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ScenarIOS</dc:title>
  <dc:creator>Nazife Dimililer</dc:creator>
  <cp:lastModifiedBy>Nazife Dimililer</cp:lastModifiedBy>
  <cp:revision>9</cp:revision>
  <dcterms:created xsi:type="dcterms:W3CDTF">2018-11-02T08:48:05Z</dcterms:created>
  <dcterms:modified xsi:type="dcterms:W3CDTF">2018-11-02T10:40:29Z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0x010100D047D8722E564145A91C9E1137B22BD3</vt:lpwstr>
  </property>
</Properties>
</file>